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11C8DA-56C4-4DFE-96C4-DBDBD7C22C17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66CB6D-914A-4EDD-9B6F-F6211392B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88640"/>
            <a:ext cx="612068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6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使用</a:t>
            </a:r>
            <a:r>
              <a:rPr lang="en-US" altLang="zh-CN" sz="4800" dirty="0" smtClean="0">
                <a:solidFill>
                  <a:schemeClr val="tx1"/>
                </a:solidFill>
                <a:latin typeface="+mj-ea"/>
              </a:rPr>
              <a:t>API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5736" y="2564904"/>
            <a:ext cx="6696744" cy="381001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6.1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的使用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6.2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解析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JSON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数据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6.3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综合示例（一）——爬取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Pexels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图片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6.4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综合示例（二）——爬取糗事百科用户地址信息</a:t>
            </a:r>
          </a:p>
          <a:p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82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465368" cy="621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通过下面代码便可以实时翻译了：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import requests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import </a:t>
            </a:r>
            <a:r>
              <a:rPr lang="en-US" altLang="zh-CN" sz="2200" dirty="0" err="1">
                <a:latin typeface="+mn-ea"/>
              </a:rPr>
              <a:t>json</a:t>
            </a:r>
            <a:r>
              <a:rPr lang="en-US" altLang="zh-CN" sz="2200" dirty="0">
                <a:latin typeface="+mn-ea"/>
              </a:rPr>
              <a:t>				#</a:t>
            </a:r>
            <a:r>
              <a:rPr lang="zh-CN" altLang="zh-CN" sz="2200" dirty="0">
                <a:latin typeface="+mn-ea"/>
              </a:rPr>
              <a:t>导入库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word = input('</a:t>
            </a:r>
            <a:r>
              <a:rPr lang="zh-CN" altLang="zh-CN" sz="2200" dirty="0">
                <a:latin typeface="+mn-ea"/>
              </a:rPr>
              <a:t>请输入中文</a:t>
            </a:r>
            <a:r>
              <a:rPr lang="en-US" altLang="zh-CN" sz="2200" dirty="0">
                <a:latin typeface="+mn-ea"/>
              </a:rPr>
              <a:t>: ')	#</a:t>
            </a:r>
            <a:r>
              <a:rPr lang="zh-CN" altLang="zh-CN" sz="2200" dirty="0">
                <a:latin typeface="+mn-ea"/>
              </a:rPr>
              <a:t>输入中文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url</a:t>
            </a:r>
            <a:r>
              <a:rPr lang="en-US" altLang="zh-CN" sz="2200" dirty="0">
                <a:latin typeface="+mn-ea"/>
              </a:rPr>
              <a:t> = 'http://howtospeak.org:443/</a:t>
            </a:r>
            <a:r>
              <a:rPr lang="en-US" altLang="zh-CN" sz="2200" dirty="0" err="1">
                <a:latin typeface="+mn-ea"/>
              </a:rPr>
              <a:t>api</a:t>
            </a:r>
            <a:r>
              <a:rPr lang="en-US" altLang="zh-CN" sz="2200" dirty="0">
                <a:latin typeface="+mn-ea"/>
              </a:rPr>
              <a:t>/e2c?user_key=dfcacb6404295f9ed9e430f67b641a8e &amp;</a:t>
            </a:r>
            <a:r>
              <a:rPr lang="en-US" altLang="zh-CN" sz="2200" dirty="0" err="1">
                <a:latin typeface="+mn-ea"/>
              </a:rPr>
              <a:t>notrans</a:t>
            </a:r>
            <a:r>
              <a:rPr lang="en-US" altLang="zh-CN" sz="2200" dirty="0">
                <a:latin typeface="+mn-ea"/>
              </a:rPr>
              <a:t>=0&amp;text={}'.format(word)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res = </a:t>
            </a:r>
            <a:r>
              <a:rPr lang="en-US" altLang="zh-CN" sz="2200" dirty="0" err="1">
                <a:latin typeface="+mn-ea"/>
              </a:rPr>
              <a:t>requests.get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url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json_data</a:t>
            </a:r>
            <a:r>
              <a:rPr lang="en-US" altLang="zh-CN" sz="2200" dirty="0">
                <a:latin typeface="+mn-ea"/>
              </a:rPr>
              <a:t> = </a:t>
            </a:r>
            <a:r>
              <a:rPr lang="en-US" altLang="zh-CN" sz="2200" dirty="0" err="1">
                <a:latin typeface="+mn-ea"/>
              </a:rPr>
              <a:t>json.loads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res.text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english_word</a:t>
            </a:r>
            <a:r>
              <a:rPr lang="en-US" altLang="zh-CN" sz="2200" dirty="0">
                <a:latin typeface="+mn-ea"/>
              </a:rPr>
              <a:t> = </a:t>
            </a:r>
            <a:r>
              <a:rPr lang="en-US" altLang="zh-CN" sz="2200" dirty="0" err="1">
                <a:latin typeface="+mn-ea"/>
              </a:rPr>
              <a:t>json_data</a:t>
            </a:r>
            <a:r>
              <a:rPr lang="en-US" altLang="zh-CN" sz="2200" dirty="0">
                <a:latin typeface="+mn-ea"/>
              </a:rPr>
              <a:t>['</a:t>
            </a:r>
            <a:r>
              <a:rPr lang="en-US" altLang="zh-CN" sz="2200" dirty="0" err="1">
                <a:latin typeface="+mn-ea"/>
              </a:rPr>
              <a:t>english</a:t>
            </a:r>
            <a:r>
              <a:rPr lang="en-US" altLang="zh-CN" sz="2200" dirty="0">
                <a:latin typeface="+mn-ea"/>
              </a:rPr>
              <a:t>']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print(</a:t>
            </a:r>
            <a:r>
              <a:rPr lang="en-US" altLang="zh-CN" sz="2200" dirty="0" err="1">
                <a:latin typeface="+mn-ea"/>
              </a:rPr>
              <a:t>english_word</a:t>
            </a:r>
            <a:r>
              <a:rPr lang="en-US" altLang="zh-CN" sz="2200" dirty="0">
                <a:latin typeface="+mn-ea"/>
              </a:rPr>
              <a:t>)			#</a:t>
            </a:r>
            <a:r>
              <a:rPr lang="zh-CN" altLang="zh-CN" sz="2200" dirty="0">
                <a:latin typeface="+mn-ea"/>
              </a:rPr>
              <a:t>解析提取英文单词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运行程序后，读者输入想翻译的中文句子，按</a:t>
            </a:r>
            <a:r>
              <a:rPr lang="en-US" altLang="zh-CN" sz="2200" dirty="0">
                <a:latin typeface="+mn-ea"/>
              </a:rPr>
              <a:t>Enter</a:t>
            </a:r>
            <a:r>
              <a:rPr lang="zh-CN" altLang="zh-CN" sz="2200" dirty="0">
                <a:latin typeface="+mn-ea"/>
              </a:rPr>
              <a:t>键便能输出英文翻译，如</a:t>
            </a:r>
            <a:r>
              <a:rPr lang="zh-CN" altLang="zh-CN" sz="2200" dirty="0" smtClean="0">
                <a:latin typeface="+mn-ea"/>
              </a:rPr>
              <a:t>图</a:t>
            </a:r>
            <a:r>
              <a:rPr lang="zh-CN" altLang="en-US" sz="2200" dirty="0">
                <a:latin typeface="+mn-ea"/>
              </a:rPr>
              <a:t>所</a:t>
            </a:r>
            <a:r>
              <a:rPr lang="zh-CN" altLang="en-US" sz="2200" dirty="0" smtClean="0">
                <a:latin typeface="+mn-ea"/>
              </a:rPr>
              <a:t>示。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42034"/>
            <a:ext cx="3240360" cy="11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32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6.2.3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百度地图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API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调用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地理位置信息是爬虫实战中有趣的一部分，本小节将通过百度地图的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，把地点名换算为经纬度，通过下面代码便可调用百度地图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requests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address = input('</a:t>
            </a:r>
            <a:r>
              <a:rPr lang="zh-CN" altLang="zh-CN" dirty="0">
                <a:latin typeface="+mn-ea"/>
              </a:rPr>
              <a:t>请输入地点：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par = {'address': address, 'key': 'cb649a25c1f81c1451adbeca73623251'}		#get</a:t>
            </a:r>
            <a:r>
              <a:rPr lang="zh-CN" altLang="zh-CN" dirty="0">
                <a:latin typeface="+mn-ea"/>
              </a:rPr>
              <a:t>请求参数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 = 'http://restapi.amap.com/v3/geocode/geo'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res = </a:t>
            </a:r>
            <a:r>
              <a:rPr lang="en-US" altLang="zh-CN" dirty="0" err="1">
                <a:latin typeface="+mn-ea"/>
              </a:rPr>
              <a:t>requests.get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, par)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res.text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运行程序后，输入地点名，按</a:t>
            </a:r>
            <a:r>
              <a:rPr lang="en-US" altLang="zh-CN" dirty="0">
                <a:latin typeface="+mn-ea"/>
              </a:rPr>
              <a:t>Enter</a:t>
            </a:r>
            <a:r>
              <a:rPr lang="zh-CN" altLang="zh-CN" dirty="0">
                <a:latin typeface="+mn-ea"/>
              </a:rPr>
              <a:t>键就可以返回结果，如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605765"/>
            <a:ext cx="6344572" cy="108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96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综合示例（一）——爬取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Pexels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图片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11760" y="2564904"/>
            <a:ext cx="5513040" cy="3909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6.3.1  </a:t>
            </a:r>
            <a:r>
              <a:rPr lang="zh-CN" altLang="zh-CN" b="1" dirty="0">
                <a:latin typeface="+mn-ea"/>
              </a:rPr>
              <a:t>图片爬取方法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6.3.2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6.3.3  </a:t>
            </a:r>
            <a:r>
              <a:rPr lang="zh-CN" altLang="zh-CN" b="1" dirty="0">
                <a:latin typeface="+mn-ea"/>
              </a:rPr>
              <a:t>爬虫代码及分析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16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6.3.1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图片爬取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7467600" cy="41970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图片爬取一般有两种方法：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种是通过</a:t>
            </a:r>
            <a:r>
              <a:rPr lang="en-US" altLang="zh-CN" dirty="0" err="1">
                <a:latin typeface="+mn-ea"/>
              </a:rPr>
              <a:t>URLlib.request</a:t>
            </a:r>
            <a:r>
              <a:rPr lang="zh-CN" altLang="zh-CN" dirty="0">
                <a:latin typeface="+mn-ea"/>
              </a:rPr>
              <a:t>中的</a:t>
            </a:r>
            <a:r>
              <a:rPr lang="en-US" altLang="zh-CN" dirty="0" err="1">
                <a:latin typeface="+mn-ea"/>
              </a:rPr>
              <a:t>URLretrieve</a:t>
            </a:r>
            <a:r>
              <a:rPr lang="zh-CN" altLang="zh-CN" dirty="0">
                <a:latin typeface="+mn-ea"/>
              </a:rPr>
              <a:t>模块，这种方法的使用如下：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urlretrieve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url,path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为图片链接，</a:t>
            </a:r>
            <a:r>
              <a:rPr lang="en-US" altLang="zh-CN" dirty="0">
                <a:latin typeface="+mn-ea"/>
              </a:rPr>
              <a:t>path</a:t>
            </a:r>
            <a:r>
              <a:rPr lang="zh-CN" altLang="zh-CN" dirty="0">
                <a:latin typeface="+mn-ea"/>
              </a:rPr>
              <a:t>为图片下载到本地的地址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）但是有时第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种方法爬取图片会报错，就必须使用第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种方法，就是请求图片链接，再存入到文件中。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60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80920" cy="54932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</a:t>
            </a:r>
            <a:r>
              <a:rPr lang="en-US" altLang="zh-CN" dirty="0" err="1">
                <a:latin typeface="+mn-ea"/>
              </a:rPr>
              <a:t>Pexels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https://www.pexels.com/</a:t>
            </a:r>
            <a:r>
              <a:rPr lang="zh-CN" altLang="zh-CN" dirty="0">
                <a:latin typeface="+mn-ea"/>
              </a:rPr>
              <a:t>）上的图片，该网站提供海量共享图片素材，图片质量很高，而且因为共享，可以免费用于个人和商业用途，如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602742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1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16632"/>
            <a:ext cx="8136904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）由于该网站为外文网，需输入英文，通过手动输入几个关键字，可发现网址的变化如下：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https://www.pexels.com/search/book/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https://www.pexels.com/search/office/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https://www.pexels.com/search/basketball/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通过这种规律来构造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）通过斯必克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进行中文转英文，这样，可通过输入中文来构造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）运用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爬取图片的第二种方法，进行图片的下载。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6.3.3  </a:t>
            </a:r>
            <a:r>
              <a:rPr lang="zh-CN" altLang="zh-CN" b="1" dirty="0"/>
              <a:t>爬虫代码及</a:t>
            </a:r>
            <a:r>
              <a:rPr lang="zh-CN" altLang="zh-CN" b="1" dirty="0" smtClean="0"/>
              <a:t>分析</a:t>
            </a:r>
            <a:r>
              <a:rPr lang="zh-CN" altLang="en-US" b="1" dirty="0" smtClean="0"/>
              <a:t>（见书）</a:t>
            </a:r>
            <a:endParaRPr lang="zh-CN" altLang="zh-CN" b="1" dirty="0"/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56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24936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6.4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综合示例（二）——爬取糗事百科用户地址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55776" y="2636912"/>
            <a:ext cx="5369024" cy="3837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6.4.1  </a:t>
            </a:r>
            <a:r>
              <a:rPr lang="zh-CN" altLang="zh-CN" b="1" dirty="0">
                <a:latin typeface="+mn-ea"/>
              </a:rPr>
              <a:t>地图的绘制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6.4.2  </a:t>
            </a:r>
            <a:r>
              <a:rPr lang="zh-CN" altLang="zh-CN" b="1" dirty="0">
                <a:latin typeface="+mn-ea"/>
              </a:rPr>
              <a:t>爬取思路分析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6.4.3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06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6.4.1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地图的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绘制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个人</a:t>
            </a:r>
            <a:r>
              <a:rPr lang="en-US" altLang="zh-CN" dirty="0">
                <a:latin typeface="+mn-ea"/>
              </a:rPr>
              <a:t>BDP</a:t>
            </a:r>
            <a:r>
              <a:rPr lang="zh-CN" altLang="zh-CN" dirty="0">
                <a:latin typeface="+mn-ea"/>
              </a:rPr>
              <a:t>是一款在线版数据可视化分析工具，操作很简单，不需要提供代码，也支持地图的可视化。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）在浏览器中打开个人</a:t>
            </a:r>
            <a:r>
              <a:rPr lang="en-US" altLang="zh-CN" dirty="0">
                <a:latin typeface="+mn-ea"/>
              </a:rPr>
              <a:t>BDP</a:t>
            </a:r>
            <a:r>
              <a:rPr lang="zh-CN" altLang="zh-CN" dirty="0">
                <a:latin typeface="+mn-ea"/>
              </a:rPr>
              <a:t>网址（</a:t>
            </a:r>
            <a:r>
              <a:rPr lang="en-US" altLang="zh-CN" dirty="0">
                <a:latin typeface="+mn-ea"/>
              </a:rPr>
              <a:t>https://me.bdp.cn/home.html</a:t>
            </a:r>
            <a:r>
              <a:rPr lang="zh-CN" altLang="zh-CN" dirty="0">
                <a:latin typeface="+mn-ea"/>
              </a:rPr>
              <a:t>），进行登录（读者注册后方可登录），登入后界面如</a:t>
            </a:r>
            <a:r>
              <a:rPr lang="zh-CN" altLang="zh-CN" dirty="0" smtClean="0">
                <a:latin typeface="+mn-ea"/>
              </a:rPr>
              <a:t>图。</a:t>
            </a: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4686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50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424936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）单击选择“工作表”，然后单击选择“上传数据”按钮，如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）上传的数据支持</a:t>
            </a:r>
            <a:r>
              <a:rPr lang="en-US" altLang="zh-CN" dirty="0"/>
              <a:t>Excel</a:t>
            </a:r>
            <a:r>
              <a:rPr lang="zh-CN" altLang="zh-CN" dirty="0"/>
              <a:t>和</a:t>
            </a:r>
            <a:r>
              <a:rPr lang="en-US" altLang="zh-CN" dirty="0"/>
              <a:t>CSV</a:t>
            </a:r>
            <a:r>
              <a:rPr lang="zh-CN" altLang="zh-CN" dirty="0"/>
              <a:t>格式，上传具有经纬度信息的</a:t>
            </a:r>
            <a:r>
              <a:rPr lang="en-US" altLang="zh-CN" dirty="0"/>
              <a:t>Excel</a:t>
            </a:r>
            <a:r>
              <a:rPr lang="zh-CN" altLang="zh-CN" dirty="0"/>
              <a:t>表格，如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）在“工作表”中，单击“新建图表”链接按钮，然后单击“地图图表”选项，最后单击“确定”按钮，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en-US" altLang="zh-CN" dirty="0" smtClean="0"/>
              <a:t>1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46863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064896" cy="75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37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931224" cy="621330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）选择经纬度的字段，坐标系，单击“确定”按钮，如</a:t>
            </a:r>
            <a:r>
              <a:rPr lang="zh-CN" altLang="zh-CN" dirty="0" smtClean="0"/>
              <a:t>图</a:t>
            </a:r>
            <a:r>
              <a:rPr lang="en-US" altLang="zh-CN" dirty="0"/>
              <a:t>2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）把数据拖放至图层，选择第一个图表类型，用</a:t>
            </a:r>
            <a:r>
              <a:rPr lang="en-US" altLang="zh-CN" dirty="0"/>
              <a:t>address</a:t>
            </a:r>
            <a:r>
              <a:rPr lang="zh-CN" altLang="zh-CN" dirty="0"/>
              <a:t>字段调整符号颜色，用</a:t>
            </a:r>
            <a:r>
              <a:rPr lang="en-US" altLang="zh-CN" dirty="0"/>
              <a:t>counts</a:t>
            </a:r>
            <a:r>
              <a:rPr lang="zh-CN" altLang="zh-CN" dirty="0"/>
              <a:t>字段调整符号大小，进行图表的命名，如</a:t>
            </a:r>
            <a:r>
              <a:rPr lang="zh-CN" altLang="zh-CN" dirty="0" smtClean="0"/>
              <a:t>图</a:t>
            </a:r>
            <a:r>
              <a:rPr lang="en-US" altLang="zh-CN" dirty="0" smtClean="0"/>
              <a:t>3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6662"/>
            <a:ext cx="25622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632"/>
            <a:ext cx="2895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1088199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0978" y="10356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96" y="4221088"/>
            <a:ext cx="50577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6.1  API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的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使用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43808" y="3068960"/>
            <a:ext cx="5080992" cy="3404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6.1.1  </a:t>
            </a:r>
            <a:r>
              <a:rPr lang="en-US" altLang="zh-CN" b="1" dirty="0">
                <a:latin typeface="+mn-ea"/>
              </a:rPr>
              <a:t>API</a:t>
            </a:r>
            <a:r>
              <a:rPr lang="zh-CN" altLang="zh-CN" b="1" dirty="0">
                <a:latin typeface="+mn-ea"/>
              </a:rPr>
              <a:t>概述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6.1.2  API</a:t>
            </a:r>
            <a:r>
              <a:rPr lang="zh-CN" altLang="zh-CN" b="1" dirty="0">
                <a:latin typeface="+mn-ea"/>
              </a:rPr>
              <a:t>使用方法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6.1.3  API</a:t>
            </a:r>
            <a:r>
              <a:rPr lang="zh-CN" altLang="zh-CN" b="1" dirty="0">
                <a:latin typeface="+mn-ea"/>
              </a:rPr>
              <a:t>验证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8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859216" cy="621330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）返回，可在仪表盘中找到完成的地图图表，也可导出为图片，如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340768"/>
            <a:ext cx="633823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71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640538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6.4.2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爬取思路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49694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）爬取的内容为糗事百科热门中用户的地址信息，如图</a:t>
            </a:r>
            <a:r>
              <a:rPr lang="en-US" altLang="zh-CN" dirty="0">
                <a:latin typeface="+mn-ea"/>
              </a:rPr>
              <a:t>6.26</a:t>
            </a:r>
            <a:r>
              <a:rPr lang="zh-CN" altLang="zh-CN" dirty="0">
                <a:latin typeface="+mn-ea"/>
              </a:rPr>
              <a:t>所示。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）糗事百科的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构造上文中有讲解，这里不再重述。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）本次爬虫在详细页中进行，故先需爬取进入详细页的网址链接，进而爬取数据。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）通过百度地图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进行用户位置的经纬度转换。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）运用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中的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库，把爬取的信息存储在本地的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文本中。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50482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05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6.1.1  API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概述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52928" cy="5349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现在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是越来越多，一些“成熟”的网站都会为自己构造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为使用者或开发者提供使用，例如可以通过百度地图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进行查询路线，定位坐标等。通过一些音乐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查询歌手信息、歌词下载等。通过翻译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进行实时翻译多国语言。甚至可以花一点费用去</a:t>
            </a:r>
            <a:r>
              <a:rPr lang="en-US" altLang="zh-CN" dirty="0" err="1">
                <a:latin typeface="+mn-ea"/>
              </a:rPr>
              <a:t>APIStore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http://apistore.baidu.com/</a:t>
            </a:r>
            <a:r>
              <a:rPr lang="zh-CN" altLang="zh-CN" dirty="0">
                <a:latin typeface="+mn-ea"/>
              </a:rPr>
              <a:t>）上购买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服务，如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7"/>
            <a:ext cx="49339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6.1.2  API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使用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564904"/>
            <a:ext cx="7467600" cy="3909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API</a:t>
            </a:r>
            <a:r>
              <a:rPr lang="zh-CN" altLang="zh-CN" dirty="0" smtClean="0">
                <a:latin typeface="+mn-ea"/>
              </a:rPr>
              <a:t>用一套非常标准的规则生成数据，而且生成的数据也是按照非常标准的方式组织的。因为规则很标准，所以一些简单、基本的规则很容易学，可以快速地掌握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zh-CN" dirty="0" smtClean="0">
                <a:latin typeface="+mn-ea"/>
              </a:rPr>
              <a:t>的用法。但并非所有的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zh-CN" dirty="0" smtClean="0">
                <a:latin typeface="+mn-ea"/>
              </a:rPr>
              <a:t>使用都很简单，有些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zh-CN" dirty="0" smtClean="0">
                <a:latin typeface="+mn-ea"/>
              </a:rPr>
              <a:t>的规则却是很多且复杂，建议在使用前认真观看该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zh-CN" dirty="0" smtClean="0">
                <a:latin typeface="+mn-ea"/>
              </a:rPr>
              <a:t>的帮助文档。</a:t>
            </a: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6.1.3  API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验证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492896"/>
            <a:ext cx="7467600" cy="3981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 </a:t>
            </a:r>
            <a:r>
              <a:rPr lang="zh-CN" altLang="zh-CN" dirty="0" smtClean="0">
                <a:latin typeface="+mn-ea"/>
              </a:rPr>
              <a:t>有些</a:t>
            </a:r>
            <a:r>
              <a:rPr lang="zh-CN" altLang="zh-CN" dirty="0">
                <a:latin typeface="+mn-ea"/>
              </a:rPr>
              <a:t>简单的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不需要验证操作，但现在大部分的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是需要用户提交验证的。提交验证主要是为了计算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调用的费用，这种常见于付费的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，例如某天气查询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，需购买获得</a:t>
            </a:r>
            <a:r>
              <a:rPr lang="en-US" altLang="zh-CN" dirty="0" err="1">
                <a:latin typeface="+mn-ea"/>
              </a:rPr>
              <a:t>apikey</a:t>
            </a:r>
            <a:r>
              <a:rPr lang="zh-CN" altLang="zh-CN" dirty="0">
                <a:latin typeface="+mn-ea"/>
              </a:rPr>
              <a:t>作为验证才能调用</a:t>
            </a:r>
            <a:r>
              <a:rPr lang="en-US" altLang="zh-CN" dirty="0">
                <a:latin typeface="+mn-ea"/>
              </a:rPr>
              <a:t>API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8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51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解析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JSON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数据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39752" y="2636912"/>
            <a:ext cx="5585048" cy="3837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6.2.1  </a:t>
            </a:r>
            <a:r>
              <a:rPr lang="en-US" altLang="zh-CN" b="1" dirty="0">
                <a:latin typeface="+mn-ea"/>
              </a:rPr>
              <a:t>JSON</a:t>
            </a:r>
            <a:r>
              <a:rPr lang="zh-CN" altLang="zh-CN" b="1" dirty="0">
                <a:latin typeface="+mn-ea"/>
              </a:rPr>
              <a:t>解析库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6.2.2  </a:t>
            </a:r>
            <a:r>
              <a:rPr lang="zh-CN" altLang="zh-CN" b="1" dirty="0">
                <a:latin typeface="+mn-ea"/>
              </a:rPr>
              <a:t>斯必克</a:t>
            </a:r>
            <a:r>
              <a:rPr lang="en-US" altLang="zh-CN" b="1" dirty="0">
                <a:latin typeface="+mn-ea"/>
              </a:rPr>
              <a:t>API</a:t>
            </a:r>
            <a:r>
              <a:rPr lang="zh-CN" altLang="zh-CN" b="1" dirty="0">
                <a:latin typeface="+mn-ea"/>
              </a:rPr>
              <a:t>调用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6.2.3  </a:t>
            </a:r>
            <a:r>
              <a:rPr lang="zh-CN" altLang="zh-CN" b="1" dirty="0">
                <a:latin typeface="+mn-ea"/>
              </a:rPr>
              <a:t>百度地图</a:t>
            </a:r>
            <a:r>
              <a:rPr lang="en-US" altLang="zh-CN" b="1" dirty="0">
                <a:latin typeface="+mn-ea"/>
              </a:rPr>
              <a:t>API</a:t>
            </a:r>
            <a:r>
              <a:rPr lang="zh-CN" altLang="zh-CN" b="1" dirty="0">
                <a:latin typeface="+mn-ea"/>
              </a:rPr>
              <a:t>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9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02"/>
            <a:ext cx="7467600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6.2.1  JSON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解析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Python</a:t>
            </a:r>
            <a:r>
              <a:rPr lang="zh-CN" altLang="zh-CN" dirty="0">
                <a:latin typeface="+mn-ea"/>
              </a:rPr>
              <a:t>中有解析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数据的标准库，可以通过下面代码来使用它：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</a:t>
            </a:r>
            <a:r>
              <a:rPr lang="en-US" altLang="zh-CN" dirty="0" err="1">
                <a:latin typeface="+mn-ea"/>
              </a:rPr>
              <a:t>json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不同</a:t>
            </a:r>
            <a:r>
              <a:rPr lang="zh-CN" altLang="zh-CN" dirty="0">
                <a:latin typeface="+mn-ea"/>
              </a:rPr>
              <a:t>于其他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的解析库，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解析库并不是把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数据解析为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对象或者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节点，而是把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数据转换为字典，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数组转换成列表，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字符串转换为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字符串。这样，便可以轻松的对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数据进行操作了。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2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166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6.2.2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斯必克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API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调用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424936" cy="542121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读者平时会使用翻译软件来翻译英文，本节就教读者使用斯必克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zh-CN" dirty="0">
                <a:latin typeface="+mn-ea"/>
              </a:rPr>
              <a:t>打造自己的翻译小工具。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）打开</a:t>
            </a:r>
            <a:r>
              <a:rPr lang="en-US" altLang="zh-CN" dirty="0" err="1">
                <a:latin typeface="+mn-ea"/>
              </a:rPr>
              <a:t>APIStore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http://apistore.baidu.com/</a:t>
            </a:r>
            <a:r>
              <a:rPr lang="zh-CN" altLang="zh-CN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）在产品分类中点选“更多”，如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）选择“翻译”，找到斯必克</a:t>
            </a:r>
            <a:r>
              <a:rPr lang="en-US" altLang="zh-CN" dirty="0"/>
              <a:t>API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en-US" altLang="zh-CN" dirty="0" smtClean="0"/>
              <a:t>1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59" y="2852936"/>
            <a:ext cx="38195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01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238095" cy="42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79912" y="404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）进去后会提示登入百度账号，不需登入账号，删掉即可，选择</a:t>
            </a:r>
            <a:r>
              <a:rPr lang="en-US" altLang="zh-CN" dirty="0"/>
              <a:t>API</a:t>
            </a:r>
            <a:r>
              <a:rPr lang="zh-CN" altLang="zh-CN" dirty="0"/>
              <a:t>阅读帮助文档和示例，如</a:t>
            </a:r>
            <a:r>
              <a:rPr lang="zh-CN" altLang="zh-CN" dirty="0" smtClean="0"/>
              <a:t>图</a:t>
            </a:r>
            <a:r>
              <a:rPr lang="en-US" altLang="zh-CN" dirty="0"/>
              <a:t>2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578" y="46124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61" y="1327994"/>
            <a:ext cx="3457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34495" y="573336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29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1216</Words>
  <Application>Microsoft Office PowerPoint</Application>
  <PresentationFormat>全屏显示(4:3)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凸显</vt:lpstr>
      <vt:lpstr>第6章  使用API</vt:lpstr>
      <vt:lpstr>6.1  API的使用</vt:lpstr>
      <vt:lpstr>6.1.1  API概述</vt:lpstr>
      <vt:lpstr>6.1.2  API使用方法</vt:lpstr>
      <vt:lpstr>6.1.3  API验证</vt:lpstr>
      <vt:lpstr>6.2  解析JSON数据</vt:lpstr>
      <vt:lpstr>6.2.1  JSON解析库</vt:lpstr>
      <vt:lpstr>6.2.2  斯必克API调用</vt:lpstr>
      <vt:lpstr>PowerPoint 演示文稿</vt:lpstr>
      <vt:lpstr>PowerPoint 演示文稿</vt:lpstr>
      <vt:lpstr>6.2.3  百度地图API调用</vt:lpstr>
      <vt:lpstr>6.3  综合示例（一）——爬取Pexels图片</vt:lpstr>
      <vt:lpstr>6.3.1  图片爬取方法</vt:lpstr>
      <vt:lpstr>6.3.2  爬虫思路分析</vt:lpstr>
      <vt:lpstr>PowerPoint 演示文稿</vt:lpstr>
      <vt:lpstr>6.4  综合示例（二）——爬取糗事百科用户地址信息</vt:lpstr>
      <vt:lpstr>6.4.1  地图的绘制</vt:lpstr>
      <vt:lpstr>PowerPoint 演示文稿</vt:lpstr>
      <vt:lpstr>PowerPoint 演示文稿</vt:lpstr>
      <vt:lpstr>PowerPoint 演示文稿</vt:lpstr>
      <vt:lpstr>6.4.2  爬取思路分析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使用API</dc:title>
  <dc:creator>yajie</dc:creator>
  <cp:lastModifiedBy>yajie</cp:lastModifiedBy>
  <cp:revision>3</cp:revision>
  <dcterms:created xsi:type="dcterms:W3CDTF">2018-03-13T06:55:31Z</dcterms:created>
  <dcterms:modified xsi:type="dcterms:W3CDTF">2018-03-13T07:25:46Z</dcterms:modified>
</cp:coreProperties>
</file>