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807F28F7-1B42-4E28-939A-9CF9B68B0F99}" type="datetimeFigureOut">
              <a:rPr lang="zh-CN" altLang="en-US" smtClean="0"/>
              <a:t>2018/3/13</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EA7C7F16-F564-464E-993B-DC2F92CD3318}"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07F28F7-1B42-4E28-939A-9CF9B68B0F99}" type="datetimeFigureOut">
              <a:rPr lang="zh-CN" altLang="en-US" smtClean="0"/>
              <a:t>2018/3/13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7C7F16-F564-464E-993B-DC2F92CD331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07F28F7-1B42-4E28-939A-9CF9B68B0F99}" type="datetimeFigureOut">
              <a:rPr lang="zh-CN" altLang="en-US" smtClean="0"/>
              <a:t>2018/3/13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7C7F16-F564-464E-993B-DC2F92CD331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807F28F7-1B42-4E28-939A-9CF9B68B0F99}" type="datetimeFigureOut">
              <a:rPr lang="zh-CN" altLang="en-US" smtClean="0"/>
              <a:t>2018/3/13</a:t>
            </a:fld>
            <a:endParaRPr lang="zh-CN" altLang="en-US"/>
          </a:p>
        </p:txBody>
      </p:sp>
      <p:sp>
        <p:nvSpPr>
          <p:cNvPr id="9" name="灯片编号占位符 8"/>
          <p:cNvSpPr>
            <a:spLocks noGrp="1"/>
          </p:cNvSpPr>
          <p:nvPr>
            <p:ph type="sldNum" sz="quarter" idx="15"/>
          </p:nvPr>
        </p:nvSpPr>
        <p:spPr/>
        <p:txBody>
          <a:bodyPr rtlCol="0"/>
          <a:lstStyle/>
          <a:p>
            <a:fld id="{EA7C7F16-F564-464E-993B-DC2F92CD3318}" type="slidenum">
              <a:rPr lang="zh-CN" altLang="en-US" smtClean="0"/>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807F28F7-1B42-4E28-939A-9CF9B68B0F99}" type="datetimeFigureOut">
              <a:rPr lang="zh-CN" altLang="en-US" smtClean="0"/>
              <a:t>2018/3/13</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EA7C7F16-F564-464E-993B-DC2F92CD3318}"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807F28F7-1B42-4E28-939A-9CF9B68B0F99}" type="datetimeFigureOut">
              <a:rPr lang="zh-CN" altLang="en-US" smtClean="0"/>
              <a:t>2018/3/13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7C7F16-F564-464E-993B-DC2F92CD3318}" type="slidenum">
              <a:rPr lang="zh-CN" altLang="en-US" smtClean="0"/>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807F28F7-1B42-4E28-939A-9CF9B68B0F99}" type="datetimeFigureOut">
              <a:rPr lang="zh-CN" altLang="en-US" smtClean="0"/>
              <a:t>2018/3/13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A7C7F16-F564-464E-993B-DC2F92CD3318}" type="slidenum">
              <a:rPr lang="zh-CN" altLang="en-US" smtClean="0"/>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807F28F7-1B42-4E28-939A-9CF9B68B0F99}" type="datetimeFigureOut">
              <a:rPr lang="zh-CN" altLang="en-US" smtClean="0"/>
              <a:t>2018/3/13</a:t>
            </a:fld>
            <a:endParaRPr lang="zh-CN" altLang="en-US"/>
          </a:p>
        </p:txBody>
      </p:sp>
      <p:sp>
        <p:nvSpPr>
          <p:cNvPr id="7" name="灯片编号占位符 6"/>
          <p:cNvSpPr>
            <a:spLocks noGrp="1"/>
          </p:cNvSpPr>
          <p:nvPr>
            <p:ph type="sldNum" sz="quarter" idx="11"/>
          </p:nvPr>
        </p:nvSpPr>
        <p:spPr/>
        <p:txBody>
          <a:bodyPr rtlCol="0"/>
          <a:lstStyle/>
          <a:p>
            <a:fld id="{EA7C7F16-F564-464E-993B-DC2F92CD3318}" type="slidenum">
              <a:rPr lang="zh-CN" altLang="en-US" smtClean="0"/>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07F28F7-1B42-4E28-939A-9CF9B68B0F99}" type="datetimeFigureOut">
              <a:rPr lang="zh-CN" altLang="en-US" smtClean="0"/>
              <a:t>2018/3/13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A7C7F16-F564-464E-993B-DC2F92CD331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807F28F7-1B42-4E28-939A-9CF9B68B0F99}" type="datetimeFigureOut">
              <a:rPr lang="zh-CN" altLang="en-US" smtClean="0"/>
              <a:t>2018/3/13</a:t>
            </a:fld>
            <a:endParaRPr lang="zh-CN" altLang="en-US"/>
          </a:p>
        </p:txBody>
      </p:sp>
      <p:sp>
        <p:nvSpPr>
          <p:cNvPr id="22" name="灯片编号占位符 21"/>
          <p:cNvSpPr>
            <a:spLocks noGrp="1"/>
          </p:cNvSpPr>
          <p:nvPr>
            <p:ph type="sldNum" sz="quarter" idx="15"/>
          </p:nvPr>
        </p:nvSpPr>
        <p:spPr/>
        <p:txBody>
          <a:bodyPr rtlCol="0"/>
          <a:lstStyle/>
          <a:p>
            <a:fld id="{EA7C7F16-F564-464E-993B-DC2F92CD3318}" type="slidenum">
              <a:rPr lang="zh-CN" altLang="en-US" smtClean="0"/>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807F28F7-1B42-4E28-939A-9CF9B68B0F99}" type="datetimeFigureOut">
              <a:rPr lang="zh-CN" altLang="en-US" smtClean="0"/>
              <a:t>2018/3/13</a:t>
            </a:fld>
            <a:endParaRPr lang="zh-CN" altLang="en-US"/>
          </a:p>
        </p:txBody>
      </p:sp>
      <p:sp>
        <p:nvSpPr>
          <p:cNvPr id="18" name="灯片编号占位符 17"/>
          <p:cNvSpPr>
            <a:spLocks noGrp="1"/>
          </p:cNvSpPr>
          <p:nvPr>
            <p:ph type="sldNum" sz="quarter" idx="11"/>
          </p:nvPr>
        </p:nvSpPr>
        <p:spPr/>
        <p:txBody>
          <a:bodyPr rtlCol="0"/>
          <a:lstStyle/>
          <a:p>
            <a:fld id="{EA7C7F16-F564-464E-993B-DC2F92CD3318}" type="slidenum">
              <a:rPr lang="zh-CN" altLang="en-US" smtClean="0"/>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07F28F7-1B42-4E28-939A-9CF9B68B0F99}" type="datetimeFigureOut">
              <a:rPr lang="zh-CN" altLang="en-US" smtClean="0"/>
              <a:t>2018/3/13</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A7C7F16-F564-464E-993B-DC2F92CD331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339752" y="188640"/>
            <a:ext cx="6172200" cy="1224136"/>
          </a:xfrm>
        </p:spPr>
        <p:txBody>
          <a:bodyPr>
            <a:normAutofit/>
          </a:bodyPr>
          <a:lstStyle/>
          <a:p>
            <a:pPr algn="ctr"/>
            <a:r>
              <a:rPr lang="zh-CN" altLang="zh-CN" sz="4800" dirty="0">
                <a:solidFill>
                  <a:schemeClr val="tx1"/>
                </a:solidFill>
                <a:latin typeface="+mj-ea"/>
              </a:rPr>
              <a:t>第</a:t>
            </a:r>
            <a:r>
              <a:rPr lang="en-US" altLang="zh-CN" sz="4800" dirty="0">
                <a:solidFill>
                  <a:schemeClr val="tx1"/>
                </a:solidFill>
                <a:latin typeface="+mj-ea"/>
              </a:rPr>
              <a:t>7</a:t>
            </a:r>
            <a:r>
              <a:rPr lang="zh-CN" altLang="zh-CN" sz="4800" dirty="0">
                <a:solidFill>
                  <a:schemeClr val="tx1"/>
                </a:solidFill>
                <a:latin typeface="+mj-ea"/>
              </a:rPr>
              <a:t>章</a:t>
            </a:r>
            <a:r>
              <a:rPr lang="en-US" altLang="zh-CN" sz="4800" dirty="0">
                <a:solidFill>
                  <a:schemeClr val="tx1"/>
                </a:solidFill>
                <a:latin typeface="+mj-ea"/>
              </a:rPr>
              <a:t>  </a:t>
            </a:r>
            <a:r>
              <a:rPr lang="zh-CN" altLang="zh-CN" sz="4800" dirty="0">
                <a:solidFill>
                  <a:schemeClr val="tx1"/>
                </a:solidFill>
                <a:latin typeface="+mj-ea"/>
              </a:rPr>
              <a:t>数据库</a:t>
            </a:r>
            <a:r>
              <a:rPr lang="zh-CN" altLang="zh-CN" sz="4800" dirty="0" smtClean="0">
                <a:solidFill>
                  <a:schemeClr val="tx1"/>
                </a:solidFill>
                <a:latin typeface="+mj-ea"/>
              </a:rPr>
              <a:t>存储</a:t>
            </a:r>
            <a:endParaRPr lang="zh-CN" altLang="en-US" sz="4800" dirty="0">
              <a:solidFill>
                <a:schemeClr val="tx1"/>
              </a:solidFill>
              <a:latin typeface="+mj-ea"/>
            </a:endParaRPr>
          </a:p>
        </p:txBody>
      </p:sp>
      <p:sp>
        <p:nvSpPr>
          <p:cNvPr id="3" name="副标题 2"/>
          <p:cNvSpPr>
            <a:spLocks noGrp="1"/>
          </p:cNvSpPr>
          <p:nvPr>
            <p:ph type="subTitle" idx="1"/>
          </p:nvPr>
        </p:nvSpPr>
        <p:spPr>
          <a:xfrm>
            <a:off x="2555776" y="2492896"/>
            <a:ext cx="5902424" cy="3882026"/>
          </a:xfrm>
        </p:spPr>
        <p:txBody>
          <a:bodyPr>
            <a:normAutofit/>
          </a:bodyPr>
          <a:lstStyle/>
          <a:p>
            <a:r>
              <a:rPr lang="en-US" altLang="zh-CN" sz="2400" dirty="0" smtClean="0">
                <a:solidFill>
                  <a:schemeClr val="tx1"/>
                </a:solidFill>
                <a:latin typeface="+mn-ea"/>
              </a:rPr>
              <a:t>7.1  </a:t>
            </a:r>
            <a:r>
              <a:rPr lang="en-US" altLang="zh-CN" sz="2400" dirty="0">
                <a:solidFill>
                  <a:schemeClr val="tx1"/>
                </a:solidFill>
                <a:latin typeface="+mn-ea"/>
              </a:rPr>
              <a:t>MongoDB</a:t>
            </a:r>
            <a:r>
              <a:rPr lang="zh-CN" altLang="zh-CN" sz="2400" dirty="0">
                <a:solidFill>
                  <a:schemeClr val="tx1"/>
                </a:solidFill>
                <a:latin typeface="+mn-ea"/>
              </a:rPr>
              <a:t>数据库</a:t>
            </a:r>
          </a:p>
          <a:p>
            <a:r>
              <a:rPr lang="en-US" altLang="zh-CN" sz="2400" dirty="0">
                <a:solidFill>
                  <a:schemeClr val="tx1"/>
                </a:solidFill>
                <a:latin typeface="+mn-ea"/>
              </a:rPr>
              <a:t>7.2  MySQL</a:t>
            </a:r>
            <a:r>
              <a:rPr lang="zh-CN" altLang="zh-CN" sz="2400" dirty="0">
                <a:solidFill>
                  <a:schemeClr val="tx1"/>
                </a:solidFill>
                <a:latin typeface="+mn-ea"/>
              </a:rPr>
              <a:t>数据库</a:t>
            </a:r>
          </a:p>
          <a:p>
            <a:r>
              <a:rPr lang="en-US" altLang="zh-CN" sz="2400" dirty="0">
                <a:solidFill>
                  <a:schemeClr val="tx1"/>
                </a:solidFill>
                <a:latin typeface="+mn-ea"/>
              </a:rPr>
              <a:t>7.3  </a:t>
            </a:r>
            <a:r>
              <a:rPr lang="zh-CN" altLang="zh-CN" sz="2400" dirty="0">
                <a:solidFill>
                  <a:schemeClr val="tx1"/>
                </a:solidFill>
                <a:latin typeface="+mn-ea"/>
              </a:rPr>
              <a:t>综合示例（一）——爬取豆瓣音乐</a:t>
            </a:r>
            <a:r>
              <a:rPr lang="en-US" altLang="zh-CN" sz="2400" dirty="0">
                <a:solidFill>
                  <a:schemeClr val="tx1"/>
                </a:solidFill>
                <a:latin typeface="+mn-ea"/>
              </a:rPr>
              <a:t>top250</a:t>
            </a:r>
            <a:endParaRPr lang="zh-CN" altLang="zh-CN" sz="2400" dirty="0">
              <a:solidFill>
                <a:schemeClr val="tx1"/>
              </a:solidFill>
              <a:latin typeface="+mn-ea"/>
            </a:endParaRPr>
          </a:p>
          <a:p>
            <a:r>
              <a:rPr lang="en-US" altLang="zh-CN" sz="2400" dirty="0">
                <a:solidFill>
                  <a:schemeClr val="tx1"/>
                </a:solidFill>
                <a:latin typeface="+mn-ea"/>
              </a:rPr>
              <a:t>7.4  </a:t>
            </a:r>
            <a:r>
              <a:rPr lang="zh-CN" altLang="zh-CN" sz="2400" dirty="0">
                <a:solidFill>
                  <a:schemeClr val="tx1"/>
                </a:solidFill>
                <a:latin typeface="+mn-ea"/>
              </a:rPr>
              <a:t>综合示例（二）——爬取豆瓣电影</a:t>
            </a:r>
            <a:r>
              <a:rPr lang="en-US" altLang="zh-CN" sz="2400" dirty="0">
                <a:solidFill>
                  <a:schemeClr val="tx1"/>
                </a:solidFill>
                <a:latin typeface="+mn-ea"/>
              </a:rPr>
              <a:t>top250</a:t>
            </a:r>
            <a:endParaRPr lang="zh-CN" altLang="zh-CN" sz="2400" dirty="0">
              <a:solidFill>
                <a:schemeClr val="tx1"/>
              </a:solidFill>
              <a:latin typeface="+mn-ea"/>
            </a:endParaRPr>
          </a:p>
          <a:p>
            <a:endParaRPr lang="zh-CN" altLang="en-US" sz="2400" dirty="0">
              <a:solidFill>
                <a:schemeClr val="tx1"/>
              </a:solidFill>
              <a:latin typeface="+mn-ea"/>
            </a:endParaRPr>
          </a:p>
        </p:txBody>
      </p:sp>
    </p:spTree>
    <p:extLst>
      <p:ext uri="{BB962C8B-B14F-4D97-AF65-F5344CB8AC3E}">
        <p14:creationId xmlns:p14="http://schemas.microsoft.com/office/powerpoint/2010/main" val="841911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en-US" altLang="zh-CN" sz="4800" b="1" dirty="0">
                <a:solidFill>
                  <a:schemeClr val="tx1"/>
                </a:solidFill>
                <a:latin typeface="+mj-ea"/>
              </a:rPr>
              <a:t>7.3  </a:t>
            </a:r>
            <a:r>
              <a:rPr lang="zh-CN" altLang="zh-CN" sz="4800" b="1" dirty="0">
                <a:solidFill>
                  <a:schemeClr val="tx1"/>
                </a:solidFill>
                <a:latin typeface="+mj-ea"/>
              </a:rPr>
              <a:t>综合示例（一）——爬取豆瓣音乐</a:t>
            </a:r>
            <a:r>
              <a:rPr lang="en-US" altLang="zh-CN" sz="4800" b="1" dirty="0" smtClean="0">
                <a:solidFill>
                  <a:schemeClr val="tx1"/>
                </a:solidFill>
                <a:latin typeface="+mj-ea"/>
              </a:rPr>
              <a:t>top250</a:t>
            </a:r>
            <a:endParaRPr lang="zh-CN" altLang="en-US" sz="4800" dirty="0">
              <a:solidFill>
                <a:schemeClr val="tx1"/>
              </a:solidFill>
              <a:latin typeface="+mj-ea"/>
            </a:endParaRPr>
          </a:p>
        </p:txBody>
      </p:sp>
      <p:sp>
        <p:nvSpPr>
          <p:cNvPr id="3" name="内容占位符 2"/>
          <p:cNvSpPr>
            <a:spLocks noGrp="1"/>
          </p:cNvSpPr>
          <p:nvPr>
            <p:ph sz="quarter" idx="1"/>
          </p:nvPr>
        </p:nvSpPr>
        <p:spPr>
          <a:xfrm>
            <a:off x="2483768" y="2636912"/>
            <a:ext cx="5441032" cy="3837040"/>
          </a:xfrm>
        </p:spPr>
        <p:txBody>
          <a:bodyPr/>
          <a:lstStyle/>
          <a:p>
            <a:pPr marL="0" indent="0">
              <a:buNone/>
            </a:pPr>
            <a:r>
              <a:rPr lang="en-US" altLang="zh-CN" b="1" dirty="0">
                <a:latin typeface="+mn-ea"/>
              </a:rPr>
              <a:t>7.3.1  </a:t>
            </a:r>
            <a:r>
              <a:rPr lang="zh-CN" altLang="zh-CN" b="1" dirty="0">
                <a:latin typeface="+mn-ea"/>
              </a:rPr>
              <a:t>爬虫思路分析</a:t>
            </a:r>
          </a:p>
          <a:p>
            <a:pPr marL="0" indent="0">
              <a:buNone/>
            </a:pPr>
            <a:endParaRPr lang="en-US" altLang="zh-CN" b="1" dirty="0" smtClean="0">
              <a:latin typeface="+mn-ea"/>
            </a:endParaRPr>
          </a:p>
          <a:p>
            <a:pPr marL="0" indent="0">
              <a:buNone/>
            </a:pPr>
            <a:r>
              <a:rPr lang="en-US" altLang="zh-CN" b="1" dirty="0" smtClean="0">
                <a:latin typeface="+mn-ea"/>
              </a:rPr>
              <a:t>7.3.2  </a:t>
            </a:r>
            <a:r>
              <a:rPr lang="zh-CN" altLang="zh-CN" b="1" dirty="0">
                <a:latin typeface="+mn-ea"/>
              </a:rPr>
              <a:t>爬虫代码及</a:t>
            </a:r>
            <a:r>
              <a:rPr lang="zh-CN" altLang="zh-CN" b="1" dirty="0" smtClean="0">
                <a:latin typeface="+mn-ea"/>
              </a:rPr>
              <a:t>分析</a:t>
            </a:r>
            <a:r>
              <a:rPr lang="zh-CN" altLang="en-US" b="1" dirty="0" smtClean="0">
                <a:latin typeface="+mn-ea"/>
              </a:rPr>
              <a:t>（详见书）</a:t>
            </a:r>
            <a:endParaRPr lang="zh-CN" altLang="zh-CN" b="1" dirty="0">
              <a:latin typeface="+mn-ea"/>
            </a:endParaRPr>
          </a:p>
          <a:p>
            <a:pPr marL="0" indent="0">
              <a:buNone/>
            </a:pPr>
            <a:endParaRPr lang="zh-CN" altLang="en-US" dirty="0">
              <a:latin typeface="+mn-ea"/>
            </a:endParaRPr>
          </a:p>
        </p:txBody>
      </p:sp>
    </p:spTree>
    <p:extLst>
      <p:ext uri="{BB962C8B-B14F-4D97-AF65-F5344CB8AC3E}">
        <p14:creationId xmlns:p14="http://schemas.microsoft.com/office/powerpoint/2010/main" val="1881732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6166"/>
            <a:ext cx="7467600" cy="868958"/>
          </a:xfrm>
        </p:spPr>
        <p:txBody>
          <a:bodyPr>
            <a:normAutofit/>
          </a:bodyPr>
          <a:lstStyle/>
          <a:p>
            <a:pPr algn="ctr"/>
            <a:r>
              <a:rPr lang="en-US" altLang="zh-CN" sz="4800" b="1" dirty="0">
                <a:solidFill>
                  <a:schemeClr val="tx1"/>
                </a:solidFill>
                <a:latin typeface="+mj-ea"/>
              </a:rPr>
              <a:t>7.3.1  </a:t>
            </a:r>
            <a:r>
              <a:rPr lang="zh-CN" altLang="zh-CN" sz="4800" b="1" dirty="0">
                <a:solidFill>
                  <a:schemeClr val="tx1"/>
                </a:solidFill>
                <a:latin typeface="+mj-ea"/>
              </a:rPr>
              <a:t>爬虫思路</a:t>
            </a:r>
            <a:r>
              <a:rPr lang="zh-CN" altLang="zh-CN" sz="4800" b="1" dirty="0" smtClean="0">
                <a:solidFill>
                  <a:schemeClr val="tx1"/>
                </a:solidFill>
                <a:latin typeface="+mj-ea"/>
              </a:rPr>
              <a:t>分析</a:t>
            </a:r>
            <a:endParaRPr lang="zh-CN" altLang="en-US" sz="4800" dirty="0">
              <a:solidFill>
                <a:schemeClr val="tx1"/>
              </a:solidFill>
              <a:latin typeface="+mj-ea"/>
            </a:endParaRPr>
          </a:p>
        </p:txBody>
      </p:sp>
      <p:sp>
        <p:nvSpPr>
          <p:cNvPr id="3" name="内容占位符 2"/>
          <p:cNvSpPr>
            <a:spLocks noGrp="1"/>
          </p:cNvSpPr>
          <p:nvPr>
            <p:ph sz="quarter" idx="1"/>
          </p:nvPr>
        </p:nvSpPr>
        <p:spPr>
          <a:xfrm>
            <a:off x="457200" y="1268760"/>
            <a:ext cx="7859216" cy="5205192"/>
          </a:xfrm>
        </p:spPr>
        <p:txBody>
          <a:bodyPr/>
          <a:lstStyle/>
          <a:p>
            <a:pPr marL="0" indent="0">
              <a:buNone/>
            </a:pPr>
            <a:r>
              <a:rPr lang="zh-CN" altLang="zh-CN" dirty="0"/>
              <a:t>（</a:t>
            </a:r>
            <a:r>
              <a:rPr lang="en-US" altLang="zh-CN" dirty="0"/>
              <a:t>1</a:t>
            </a:r>
            <a:r>
              <a:rPr lang="zh-CN" altLang="zh-CN" dirty="0"/>
              <a:t>）爬取的内容为豆瓣音乐</a:t>
            </a:r>
            <a:r>
              <a:rPr lang="en-US" altLang="zh-CN" dirty="0"/>
              <a:t>top250</a:t>
            </a:r>
            <a:r>
              <a:rPr lang="zh-CN" altLang="zh-CN" dirty="0"/>
              <a:t>的信息，如</a:t>
            </a:r>
            <a:r>
              <a:rPr lang="zh-CN" altLang="zh-CN" dirty="0" smtClean="0"/>
              <a:t>图所</a:t>
            </a:r>
            <a:r>
              <a:rPr lang="zh-CN" altLang="zh-CN" dirty="0"/>
              <a:t>示。</a:t>
            </a:r>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988840"/>
            <a:ext cx="4476750"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8022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16632"/>
            <a:ext cx="8003232" cy="6357320"/>
          </a:xfrm>
        </p:spPr>
        <p:txBody>
          <a:bodyPr/>
          <a:lstStyle/>
          <a:p>
            <a:pPr marL="0" indent="0">
              <a:buNone/>
            </a:pPr>
            <a:r>
              <a:rPr lang="zh-CN" altLang="zh-CN" dirty="0">
                <a:latin typeface="+mn-ea"/>
              </a:rPr>
              <a:t>（</a:t>
            </a:r>
            <a:r>
              <a:rPr lang="en-US" altLang="zh-CN" dirty="0">
                <a:latin typeface="+mn-ea"/>
              </a:rPr>
              <a:t>2</a:t>
            </a:r>
            <a:r>
              <a:rPr lang="zh-CN" altLang="zh-CN" dirty="0">
                <a:latin typeface="+mn-ea"/>
              </a:rPr>
              <a:t>）爬取豆瓣图书</a:t>
            </a:r>
            <a:r>
              <a:rPr lang="en-US" altLang="zh-CN" dirty="0">
                <a:latin typeface="+mn-ea"/>
              </a:rPr>
              <a:t>top250</a:t>
            </a:r>
            <a:r>
              <a:rPr lang="zh-CN" altLang="zh-CN" dirty="0">
                <a:latin typeface="+mn-ea"/>
              </a:rPr>
              <a:t>的</a:t>
            </a:r>
            <a:r>
              <a:rPr lang="en-US" altLang="zh-CN" dirty="0">
                <a:latin typeface="+mn-ea"/>
              </a:rPr>
              <a:t>10</a:t>
            </a:r>
            <a:r>
              <a:rPr lang="zh-CN" altLang="zh-CN" dirty="0">
                <a:latin typeface="+mn-ea"/>
              </a:rPr>
              <a:t>页信息，通过手动浏览，以下为前</a:t>
            </a:r>
            <a:r>
              <a:rPr lang="en-US" altLang="zh-CN" dirty="0">
                <a:latin typeface="+mn-ea"/>
              </a:rPr>
              <a:t>4</a:t>
            </a:r>
            <a:r>
              <a:rPr lang="zh-CN" altLang="zh-CN" dirty="0">
                <a:latin typeface="+mn-ea"/>
              </a:rPr>
              <a:t>页的网址：</a:t>
            </a:r>
          </a:p>
          <a:p>
            <a:pPr marL="0" indent="0">
              <a:buNone/>
            </a:pPr>
            <a:r>
              <a:rPr lang="en-US" altLang="zh-CN" dirty="0">
                <a:latin typeface="+mn-ea"/>
              </a:rPr>
              <a:t>https://music.douban.com/top250</a:t>
            </a:r>
            <a:endParaRPr lang="zh-CN" altLang="zh-CN" dirty="0">
              <a:latin typeface="+mn-ea"/>
            </a:endParaRPr>
          </a:p>
          <a:p>
            <a:pPr marL="0" indent="0">
              <a:buNone/>
            </a:pPr>
            <a:r>
              <a:rPr lang="en-US" altLang="zh-CN" dirty="0">
                <a:latin typeface="+mn-ea"/>
              </a:rPr>
              <a:t>https://music.douban.com/top250?start=25</a:t>
            </a:r>
            <a:endParaRPr lang="zh-CN" altLang="zh-CN" dirty="0">
              <a:latin typeface="+mn-ea"/>
            </a:endParaRPr>
          </a:p>
          <a:p>
            <a:pPr marL="0" indent="0">
              <a:buNone/>
            </a:pPr>
            <a:r>
              <a:rPr lang="en-US" altLang="zh-CN" dirty="0">
                <a:latin typeface="+mn-ea"/>
              </a:rPr>
              <a:t>https://music.douban.com/top250?start=50</a:t>
            </a:r>
            <a:endParaRPr lang="zh-CN" altLang="zh-CN" dirty="0">
              <a:latin typeface="+mn-ea"/>
            </a:endParaRPr>
          </a:p>
          <a:p>
            <a:pPr marL="0" indent="0">
              <a:buNone/>
            </a:pPr>
            <a:r>
              <a:rPr lang="en-US" altLang="zh-CN" dirty="0">
                <a:latin typeface="+mn-ea"/>
              </a:rPr>
              <a:t>https://music.douban.com/top250?start=75</a:t>
            </a:r>
            <a:endParaRPr lang="zh-CN" altLang="zh-CN" dirty="0">
              <a:latin typeface="+mn-ea"/>
            </a:endParaRPr>
          </a:p>
          <a:p>
            <a:pPr marL="0" indent="0">
              <a:buNone/>
            </a:pPr>
            <a:r>
              <a:rPr lang="zh-CN" altLang="zh-CN" dirty="0">
                <a:latin typeface="+mn-ea"/>
              </a:rPr>
              <a:t>然后把第一页的网址改为</a:t>
            </a:r>
            <a:r>
              <a:rPr lang="en-US" altLang="zh-CN" dirty="0">
                <a:latin typeface="+mn-ea"/>
              </a:rPr>
              <a:t>https://music.douban.com/top250?start=0</a:t>
            </a:r>
            <a:r>
              <a:rPr lang="zh-CN" altLang="zh-CN" dirty="0">
                <a:latin typeface="+mn-ea"/>
              </a:rPr>
              <a:t>也能正常浏览，故只需更改</a:t>
            </a:r>
            <a:r>
              <a:rPr lang="en-US" altLang="zh-CN" dirty="0">
                <a:latin typeface="+mn-ea"/>
              </a:rPr>
              <a:t>start=</a:t>
            </a:r>
            <a:r>
              <a:rPr lang="zh-CN" altLang="zh-CN" dirty="0">
                <a:latin typeface="+mn-ea"/>
              </a:rPr>
              <a:t>后面的数字即可，以此来构造出</a:t>
            </a:r>
            <a:r>
              <a:rPr lang="en-US" altLang="zh-CN" dirty="0">
                <a:latin typeface="+mn-ea"/>
              </a:rPr>
              <a:t>10</a:t>
            </a:r>
            <a:r>
              <a:rPr lang="zh-CN" altLang="zh-CN" dirty="0">
                <a:latin typeface="+mn-ea"/>
              </a:rPr>
              <a:t>页的网址。</a:t>
            </a:r>
          </a:p>
          <a:p>
            <a:pPr marL="0" indent="0">
              <a:buNone/>
            </a:pPr>
            <a:r>
              <a:rPr lang="zh-CN" altLang="zh-CN" dirty="0">
                <a:latin typeface="+mn-ea"/>
              </a:rPr>
              <a:t>（</a:t>
            </a:r>
            <a:r>
              <a:rPr lang="en-US" altLang="zh-CN" dirty="0">
                <a:latin typeface="+mn-ea"/>
              </a:rPr>
              <a:t>3</a:t>
            </a:r>
            <a:r>
              <a:rPr lang="zh-CN" altLang="zh-CN" dirty="0">
                <a:latin typeface="+mn-ea"/>
              </a:rPr>
              <a:t>）因为详细页的信息更为丰富，本次爬虫在详细页中进行，故先需爬取进入详细页的网址链接，进而爬取数据。</a:t>
            </a:r>
          </a:p>
          <a:p>
            <a:pPr marL="0" indent="0">
              <a:buNone/>
            </a:pPr>
            <a:r>
              <a:rPr lang="zh-CN" altLang="zh-CN" dirty="0">
                <a:latin typeface="+mn-ea"/>
              </a:rPr>
              <a:t>（</a:t>
            </a:r>
            <a:r>
              <a:rPr lang="en-US" altLang="zh-CN" dirty="0">
                <a:latin typeface="+mn-ea"/>
              </a:rPr>
              <a:t>4</a:t>
            </a:r>
            <a:r>
              <a:rPr lang="zh-CN" altLang="zh-CN" dirty="0">
                <a:latin typeface="+mn-ea"/>
              </a:rPr>
              <a:t>）需要爬取的信息有：歌曲名、表演者、流派、发行时间、出版者、评分，</a:t>
            </a:r>
            <a:r>
              <a:rPr lang="zh-CN" altLang="zh-CN" dirty="0" smtClean="0">
                <a:latin typeface="+mn-ea"/>
              </a:rPr>
              <a:t>如</a:t>
            </a:r>
            <a:r>
              <a:rPr lang="zh-CN" altLang="en-US" dirty="0" smtClean="0">
                <a:latin typeface="+mn-ea"/>
              </a:rPr>
              <a:t>下</a:t>
            </a:r>
            <a:r>
              <a:rPr lang="zh-CN" altLang="zh-CN" dirty="0" smtClean="0">
                <a:latin typeface="+mn-ea"/>
              </a:rPr>
              <a:t>图所</a:t>
            </a:r>
            <a:r>
              <a:rPr lang="zh-CN" altLang="zh-CN" dirty="0">
                <a:latin typeface="+mn-ea"/>
              </a:rPr>
              <a:t>示。</a:t>
            </a:r>
          </a:p>
          <a:p>
            <a:pPr marL="0" indent="0">
              <a:buNone/>
            </a:pPr>
            <a:endParaRPr lang="zh-CN" altLang="en-US" dirty="0">
              <a:latin typeface="+mn-ea"/>
            </a:endParaRPr>
          </a:p>
        </p:txBody>
      </p:sp>
    </p:spTree>
    <p:extLst>
      <p:ext uri="{BB962C8B-B14F-4D97-AF65-F5344CB8AC3E}">
        <p14:creationId xmlns:p14="http://schemas.microsoft.com/office/powerpoint/2010/main" val="3214772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
          </p:nvPr>
        </p:nvSpPr>
        <p:spPr/>
        <p:txBody>
          <a:bodyPr/>
          <a:lstStyle/>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pPr marL="0" indent="0">
              <a:buNone/>
            </a:pPr>
            <a:r>
              <a:rPr lang="zh-CN" altLang="zh-CN" dirty="0" smtClean="0"/>
              <a:t>（</a:t>
            </a:r>
            <a:r>
              <a:rPr lang="en-US" altLang="zh-CN" dirty="0"/>
              <a:t>5</a:t>
            </a:r>
            <a:r>
              <a:rPr lang="zh-CN" altLang="zh-CN" dirty="0"/>
              <a:t>）运用</a:t>
            </a:r>
            <a:r>
              <a:rPr lang="en-US" altLang="zh-CN" dirty="0"/>
              <a:t>Python</a:t>
            </a:r>
            <a:r>
              <a:rPr lang="zh-CN" altLang="zh-CN" dirty="0"/>
              <a:t>中的</a:t>
            </a:r>
            <a:r>
              <a:rPr lang="en-US" altLang="zh-CN" dirty="0" err="1"/>
              <a:t>pymongo</a:t>
            </a:r>
            <a:r>
              <a:rPr lang="zh-CN" altLang="zh-CN" dirty="0"/>
              <a:t>库，把爬取的信息存储在</a:t>
            </a:r>
            <a:r>
              <a:rPr lang="en-US" altLang="zh-CN" dirty="0"/>
              <a:t>MongoDB</a:t>
            </a:r>
            <a:r>
              <a:rPr lang="zh-CN" altLang="zh-CN" dirty="0"/>
              <a:t>数据库中。</a:t>
            </a:r>
          </a:p>
          <a:p>
            <a:endParaRPr lang="zh-CN" alt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655" y="1196752"/>
            <a:ext cx="4067175"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4501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075240" cy="1210146"/>
          </a:xfrm>
        </p:spPr>
        <p:txBody>
          <a:bodyPr>
            <a:noAutofit/>
          </a:bodyPr>
          <a:lstStyle/>
          <a:p>
            <a:pPr algn="ctr"/>
            <a:r>
              <a:rPr lang="en-US" altLang="zh-CN" sz="4800" b="1" dirty="0">
                <a:solidFill>
                  <a:schemeClr val="tx1"/>
                </a:solidFill>
                <a:latin typeface="+mj-ea"/>
              </a:rPr>
              <a:t>7.4  </a:t>
            </a:r>
            <a:r>
              <a:rPr lang="zh-CN" altLang="zh-CN" sz="4800" b="1" dirty="0">
                <a:solidFill>
                  <a:schemeClr val="tx1"/>
                </a:solidFill>
                <a:latin typeface="+mj-ea"/>
              </a:rPr>
              <a:t>综合示例（二）——爬取豆瓣电影</a:t>
            </a:r>
            <a:r>
              <a:rPr lang="en-US" altLang="zh-CN" sz="4800" b="1" dirty="0" smtClean="0">
                <a:solidFill>
                  <a:schemeClr val="tx1"/>
                </a:solidFill>
                <a:latin typeface="+mj-ea"/>
              </a:rPr>
              <a:t>top250</a:t>
            </a:r>
            <a:endParaRPr lang="zh-CN" altLang="en-US" sz="4800" dirty="0">
              <a:solidFill>
                <a:schemeClr val="tx1"/>
              </a:solidFill>
              <a:latin typeface="+mj-ea"/>
            </a:endParaRPr>
          </a:p>
        </p:txBody>
      </p:sp>
      <p:sp>
        <p:nvSpPr>
          <p:cNvPr id="3" name="内容占位符 2"/>
          <p:cNvSpPr>
            <a:spLocks noGrp="1"/>
          </p:cNvSpPr>
          <p:nvPr>
            <p:ph sz="quarter" idx="1"/>
          </p:nvPr>
        </p:nvSpPr>
        <p:spPr>
          <a:xfrm>
            <a:off x="2699792" y="3140968"/>
            <a:ext cx="5225008" cy="3332984"/>
          </a:xfrm>
        </p:spPr>
        <p:txBody>
          <a:bodyPr>
            <a:normAutofit/>
          </a:bodyPr>
          <a:lstStyle/>
          <a:p>
            <a:pPr marL="0" indent="0">
              <a:buNone/>
            </a:pPr>
            <a:r>
              <a:rPr lang="en-US" altLang="zh-CN" b="1" dirty="0">
                <a:latin typeface="+mn-ea"/>
              </a:rPr>
              <a:t>7.4.1  </a:t>
            </a:r>
            <a:r>
              <a:rPr lang="zh-CN" altLang="zh-CN" b="1" dirty="0">
                <a:latin typeface="+mn-ea"/>
              </a:rPr>
              <a:t>爬虫思路分析</a:t>
            </a:r>
          </a:p>
          <a:p>
            <a:pPr marL="0" indent="0">
              <a:buNone/>
            </a:pPr>
            <a:r>
              <a:rPr lang="en-US" altLang="zh-CN" b="1" dirty="0">
                <a:latin typeface="+mn-ea"/>
              </a:rPr>
              <a:t>7.4.2  </a:t>
            </a:r>
            <a:r>
              <a:rPr lang="zh-CN" altLang="zh-CN" b="1" dirty="0">
                <a:latin typeface="+mn-ea"/>
              </a:rPr>
              <a:t>爬虫代码及</a:t>
            </a:r>
            <a:r>
              <a:rPr lang="zh-CN" altLang="zh-CN" b="1" dirty="0" smtClean="0">
                <a:latin typeface="+mn-ea"/>
              </a:rPr>
              <a:t>分析</a:t>
            </a:r>
            <a:r>
              <a:rPr lang="zh-CN" altLang="en-US" b="1" dirty="0" smtClean="0">
                <a:latin typeface="+mn-ea"/>
              </a:rPr>
              <a:t>（详见书）</a:t>
            </a:r>
            <a:endParaRPr lang="zh-CN" altLang="zh-CN" b="1" dirty="0">
              <a:latin typeface="+mn-ea"/>
            </a:endParaRPr>
          </a:p>
          <a:p>
            <a:pPr marL="0" indent="0">
              <a:buNone/>
            </a:pPr>
            <a:endParaRPr lang="zh-CN" altLang="en-US" dirty="0">
              <a:latin typeface="+mn-ea"/>
            </a:endParaRPr>
          </a:p>
        </p:txBody>
      </p:sp>
    </p:spTree>
    <p:extLst>
      <p:ext uri="{BB962C8B-B14F-4D97-AF65-F5344CB8AC3E}">
        <p14:creationId xmlns:p14="http://schemas.microsoft.com/office/powerpoint/2010/main" val="683534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6166"/>
            <a:ext cx="7632848" cy="810546"/>
          </a:xfrm>
        </p:spPr>
        <p:txBody>
          <a:bodyPr>
            <a:normAutofit fontScale="90000"/>
          </a:bodyPr>
          <a:lstStyle/>
          <a:p>
            <a:pPr algn="ctr"/>
            <a:r>
              <a:rPr lang="en-US" altLang="zh-CN" sz="4800" b="1" dirty="0">
                <a:solidFill>
                  <a:schemeClr val="tx1"/>
                </a:solidFill>
                <a:latin typeface="+mj-ea"/>
              </a:rPr>
              <a:t>7.4.1  </a:t>
            </a:r>
            <a:r>
              <a:rPr lang="zh-CN" altLang="zh-CN" sz="4800" b="1" dirty="0">
                <a:solidFill>
                  <a:schemeClr val="tx1"/>
                </a:solidFill>
                <a:latin typeface="+mj-ea"/>
              </a:rPr>
              <a:t>爬虫思路</a:t>
            </a:r>
            <a:r>
              <a:rPr lang="zh-CN" altLang="zh-CN" sz="4800" b="1" dirty="0" smtClean="0">
                <a:solidFill>
                  <a:schemeClr val="tx1"/>
                </a:solidFill>
                <a:latin typeface="+mj-ea"/>
              </a:rPr>
              <a:t>分析</a:t>
            </a:r>
            <a:endParaRPr lang="zh-CN" altLang="en-US" sz="4800" dirty="0">
              <a:solidFill>
                <a:schemeClr val="tx1"/>
              </a:solidFill>
              <a:latin typeface="+mj-ea"/>
            </a:endParaRPr>
          </a:p>
        </p:txBody>
      </p:sp>
      <p:sp>
        <p:nvSpPr>
          <p:cNvPr id="3" name="内容占位符 2"/>
          <p:cNvSpPr>
            <a:spLocks noGrp="1"/>
          </p:cNvSpPr>
          <p:nvPr>
            <p:ph sz="quarter" idx="1"/>
          </p:nvPr>
        </p:nvSpPr>
        <p:spPr>
          <a:xfrm>
            <a:off x="457200" y="1484784"/>
            <a:ext cx="7787208" cy="4989168"/>
          </a:xfrm>
        </p:spPr>
        <p:txBody>
          <a:bodyPr/>
          <a:lstStyle/>
          <a:p>
            <a:pPr marL="0" indent="0">
              <a:buNone/>
            </a:pPr>
            <a:r>
              <a:rPr lang="zh-CN" altLang="zh-CN" dirty="0">
                <a:latin typeface="+mn-ea"/>
              </a:rPr>
              <a:t>（</a:t>
            </a:r>
            <a:r>
              <a:rPr lang="en-US" altLang="zh-CN" dirty="0">
                <a:latin typeface="+mn-ea"/>
              </a:rPr>
              <a:t>1</a:t>
            </a:r>
            <a:r>
              <a:rPr lang="zh-CN" altLang="zh-CN" dirty="0">
                <a:latin typeface="+mn-ea"/>
              </a:rPr>
              <a:t>）爬取的内容为豆瓣电影</a:t>
            </a:r>
            <a:r>
              <a:rPr lang="en-US" altLang="zh-CN" dirty="0">
                <a:latin typeface="+mn-ea"/>
              </a:rPr>
              <a:t>top250</a:t>
            </a:r>
            <a:r>
              <a:rPr lang="zh-CN" altLang="zh-CN" dirty="0">
                <a:latin typeface="+mn-ea"/>
              </a:rPr>
              <a:t>的</a:t>
            </a:r>
            <a:r>
              <a:rPr lang="zh-CN" altLang="zh-CN" dirty="0" smtClean="0">
                <a:latin typeface="+mn-ea"/>
              </a:rPr>
              <a:t>信息。</a:t>
            </a:r>
            <a:endParaRPr lang="zh-CN" altLang="zh-CN" dirty="0">
              <a:latin typeface="+mn-ea"/>
            </a:endParaRPr>
          </a:p>
          <a:p>
            <a:pPr marL="0" indent="0">
              <a:buNone/>
            </a:pPr>
            <a:r>
              <a:rPr lang="zh-CN" altLang="zh-CN" dirty="0">
                <a:latin typeface="+mn-ea"/>
              </a:rPr>
              <a:t>（</a:t>
            </a:r>
            <a:r>
              <a:rPr lang="en-US" altLang="zh-CN" dirty="0">
                <a:latin typeface="+mn-ea"/>
              </a:rPr>
              <a:t>2</a:t>
            </a:r>
            <a:r>
              <a:rPr lang="zh-CN" altLang="zh-CN" dirty="0">
                <a:latin typeface="+mn-ea"/>
              </a:rPr>
              <a:t>）爬取豆瓣图书</a:t>
            </a:r>
            <a:r>
              <a:rPr lang="en-US" altLang="zh-CN" dirty="0">
                <a:latin typeface="+mn-ea"/>
              </a:rPr>
              <a:t>top250</a:t>
            </a:r>
            <a:r>
              <a:rPr lang="zh-CN" altLang="zh-CN" dirty="0">
                <a:latin typeface="+mn-ea"/>
              </a:rPr>
              <a:t>的</a:t>
            </a:r>
            <a:r>
              <a:rPr lang="en-US" altLang="zh-CN" dirty="0">
                <a:latin typeface="+mn-ea"/>
              </a:rPr>
              <a:t>10</a:t>
            </a:r>
            <a:r>
              <a:rPr lang="zh-CN" altLang="zh-CN" dirty="0">
                <a:latin typeface="+mn-ea"/>
              </a:rPr>
              <a:t>页信息，通过手动浏览，以下为前</a:t>
            </a:r>
            <a:r>
              <a:rPr lang="en-US" altLang="zh-CN" dirty="0">
                <a:latin typeface="+mn-ea"/>
              </a:rPr>
              <a:t>4</a:t>
            </a:r>
            <a:r>
              <a:rPr lang="zh-CN" altLang="zh-CN" dirty="0">
                <a:latin typeface="+mn-ea"/>
              </a:rPr>
              <a:t>页的网址：</a:t>
            </a:r>
          </a:p>
          <a:p>
            <a:pPr marL="0" indent="0">
              <a:buNone/>
            </a:pPr>
            <a:r>
              <a:rPr lang="en-US" altLang="zh-CN" dirty="0">
                <a:latin typeface="+mn-ea"/>
              </a:rPr>
              <a:t>https://movie.douban.com/top250</a:t>
            </a:r>
            <a:endParaRPr lang="zh-CN" altLang="zh-CN" dirty="0">
              <a:latin typeface="+mn-ea"/>
            </a:endParaRPr>
          </a:p>
          <a:p>
            <a:pPr marL="0" indent="0">
              <a:buNone/>
            </a:pPr>
            <a:r>
              <a:rPr lang="en-US" altLang="zh-CN" dirty="0">
                <a:latin typeface="+mn-ea"/>
              </a:rPr>
              <a:t>https://movie.douban.com/top250?start=25</a:t>
            </a:r>
            <a:endParaRPr lang="zh-CN" altLang="zh-CN" dirty="0">
              <a:latin typeface="+mn-ea"/>
            </a:endParaRPr>
          </a:p>
          <a:p>
            <a:pPr marL="0" indent="0">
              <a:buNone/>
            </a:pPr>
            <a:r>
              <a:rPr lang="en-US" altLang="zh-CN" dirty="0">
                <a:latin typeface="+mn-ea"/>
              </a:rPr>
              <a:t>https://movie.douban.com/top250?start=50</a:t>
            </a:r>
            <a:endParaRPr lang="zh-CN" altLang="zh-CN" dirty="0">
              <a:latin typeface="+mn-ea"/>
            </a:endParaRPr>
          </a:p>
          <a:p>
            <a:pPr marL="0" indent="0">
              <a:buNone/>
            </a:pPr>
            <a:r>
              <a:rPr lang="en-US" altLang="zh-CN" dirty="0">
                <a:latin typeface="+mn-ea"/>
              </a:rPr>
              <a:t>https://movie.douban.com/top250?start=75</a:t>
            </a:r>
            <a:endParaRPr lang="zh-CN" altLang="zh-CN" dirty="0">
              <a:latin typeface="+mn-ea"/>
            </a:endParaRPr>
          </a:p>
          <a:p>
            <a:pPr marL="0" indent="0">
              <a:buNone/>
            </a:pPr>
            <a:r>
              <a:rPr lang="zh-CN" altLang="zh-CN" dirty="0">
                <a:latin typeface="+mn-ea"/>
              </a:rPr>
              <a:t>然后把第一页的网址改为</a:t>
            </a:r>
            <a:r>
              <a:rPr lang="en-US" altLang="zh-CN" dirty="0">
                <a:latin typeface="+mn-ea"/>
              </a:rPr>
              <a:t>https://movie.douban.com/top250?start=0</a:t>
            </a:r>
            <a:r>
              <a:rPr lang="zh-CN" altLang="zh-CN" dirty="0">
                <a:latin typeface="+mn-ea"/>
              </a:rPr>
              <a:t>也能正常浏览，故只需更改</a:t>
            </a:r>
            <a:r>
              <a:rPr lang="en-US" altLang="zh-CN" dirty="0">
                <a:latin typeface="+mn-ea"/>
              </a:rPr>
              <a:t>start=</a:t>
            </a:r>
            <a:r>
              <a:rPr lang="zh-CN" altLang="zh-CN" dirty="0">
                <a:latin typeface="+mn-ea"/>
              </a:rPr>
              <a:t>后面的数字即可，以此来构造出</a:t>
            </a:r>
            <a:r>
              <a:rPr lang="en-US" altLang="zh-CN" dirty="0">
                <a:latin typeface="+mn-ea"/>
              </a:rPr>
              <a:t>10</a:t>
            </a:r>
            <a:r>
              <a:rPr lang="zh-CN" altLang="zh-CN" dirty="0">
                <a:latin typeface="+mn-ea"/>
              </a:rPr>
              <a:t>页的网址。</a:t>
            </a:r>
          </a:p>
          <a:p>
            <a:pPr marL="0" indent="0">
              <a:buNone/>
            </a:pPr>
            <a:endParaRPr lang="zh-CN" altLang="en-US" dirty="0">
              <a:latin typeface="+mn-ea"/>
            </a:endParaRPr>
          </a:p>
        </p:txBody>
      </p:sp>
    </p:spTree>
    <p:extLst>
      <p:ext uri="{BB962C8B-B14F-4D97-AF65-F5344CB8AC3E}">
        <p14:creationId xmlns:p14="http://schemas.microsoft.com/office/powerpoint/2010/main" val="3017085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332656"/>
            <a:ext cx="7859216" cy="6141296"/>
          </a:xfrm>
        </p:spPr>
        <p:txBody>
          <a:bodyPr/>
          <a:lstStyle/>
          <a:p>
            <a:pPr marL="0" indent="0">
              <a:buNone/>
            </a:pPr>
            <a:r>
              <a:rPr lang="zh-CN" altLang="zh-CN" dirty="0"/>
              <a:t>（</a:t>
            </a:r>
            <a:r>
              <a:rPr lang="en-US" altLang="zh-CN" dirty="0"/>
              <a:t>3</a:t>
            </a:r>
            <a:r>
              <a:rPr lang="zh-CN" altLang="zh-CN" dirty="0"/>
              <a:t>）因为详细页的信息更为丰富，本次爬虫在详细页中进行，故先需爬取进入详细页的网址链接，进而爬取数据。</a:t>
            </a:r>
            <a:br>
              <a:rPr lang="zh-CN" altLang="zh-CN" dirty="0"/>
            </a:br>
            <a:r>
              <a:rPr lang="zh-CN" altLang="zh-CN" dirty="0"/>
              <a:t>（</a:t>
            </a:r>
            <a:r>
              <a:rPr lang="en-US" altLang="zh-CN" dirty="0"/>
              <a:t>4</a:t>
            </a:r>
            <a:r>
              <a:rPr lang="zh-CN" altLang="zh-CN" dirty="0"/>
              <a:t>）需要爬取的信息有：电影名称、导演、主演、类型、制片国家、上映时间、片长和评分，如</a:t>
            </a:r>
            <a:r>
              <a:rPr lang="zh-CN" altLang="zh-CN" dirty="0" smtClean="0"/>
              <a:t>图所</a:t>
            </a:r>
            <a:r>
              <a:rPr lang="zh-CN" altLang="zh-CN" dirty="0"/>
              <a:t>示</a:t>
            </a:r>
            <a:r>
              <a:rPr lang="zh-CN" altLang="zh-CN" dirty="0" smtClean="0"/>
              <a:t>。</a:t>
            </a: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zh-CN" altLang="zh-CN" dirty="0" smtClean="0"/>
              <a:t>（</a:t>
            </a:r>
            <a:r>
              <a:rPr lang="en-US" altLang="zh-CN" dirty="0"/>
              <a:t>5</a:t>
            </a:r>
            <a:r>
              <a:rPr lang="zh-CN" altLang="zh-CN" dirty="0"/>
              <a:t>）运用</a:t>
            </a:r>
            <a:r>
              <a:rPr lang="en-US" altLang="zh-CN" dirty="0"/>
              <a:t>Python</a:t>
            </a:r>
            <a:r>
              <a:rPr lang="zh-CN" altLang="zh-CN" dirty="0"/>
              <a:t>中的</a:t>
            </a:r>
            <a:r>
              <a:rPr lang="en-US" altLang="zh-CN" dirty="0" err="1"/>
              <a:t>pymysql</a:t>
            </a:r>
            <a:r>
              <a:rPr lang="zh-CN" altLang="zh-CN" dirty="0"/>
              <a:t>库，把爬取的信息存储在</a:t>
            </a:r>
            <a:r>
              <a:rPr lang="en-US" altLang="zh-CN" dirty="0"/>
              <a:t>MySQL</a:t>
            </a:r>
            <a:r>
              <a:rPr lang="zh-CN" altLang="zh-CN" dirty="0"/>
              <a:t>数据库中。</a:t>
            </a:r>
          </a:p>
          <a:p>
            <a:pPr marL="0" indent="0">
              <a:buNone/>
            </a:pPr>
            <a:endParaRPr lang="en-US" altLang="zh-CN" dirty="0" smtClean="0"/>
          </a:p>
          <a:p>
            <a:pPr marL="0" indent="0">
              <a:buNone/>
            </a:pP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061659"/>
            <a:ext cx="5038782"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0726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16632"/>
            <a:ext cx="7467600" cy="868958"/>
          </a:xfrm>
        </p:spPr>
        <p:txBody>
          <a:bodyPr>
            <a:normAutofit/>
          </a:bodyPr>
          <a:lstStyle/>
          <a:p>
            <a:pPr algn="ctr"/>
            <a:r>
              <a:rPr lang="en-US" altLang="zh-CN" sz="4800" b="1" dirty="0">
                <a:solidFill>
                  <a:schemeClr val="tx1"/>
                </a:solidFill>
                <a:latin typeface="+mj-ea"/>
              </a:rPr>
              <a:t>7.1  MongoDB</a:t>
            </a:r>
            <a:r>
              <a:rPr lang="zh-CN" altLang="zh-CN" sz="4800" b="1" dirty="0" smtClean="0">
                <a:solidFill>
                  <a:schemeClr val="tx1"/>
                </a:solidFill>
                <a:latin typeface="+mj-ea"/>
              </a:rPr>
              <a:t>数据库</a:t>
            </a:r>
            <a:endParaRPr lang="zh-CN" altLang="en-US" sz="4800" dirty="0">
              <a:solidFill>
                <a:schemeClr val="tx1"/>
              </a:solidFill>
              <a:latin typeface="+mj-ea"/>
            </a:endParaRPr>
          </a:p>
        </p:txBody>
      </p:sp>
      <p:sp>
        <p:nvSpPr>
          <p:cNvPr id="3" name="内容占位符 2"/>
          <p:cNvSpPr>
            <a:spLocks noGrp="1"/>
          </p:cNvSpPr>
          <p:nvPr>
            <p:ph sz="quarter" idx="1"/>
          </p:nvPr>
        </p:nvSpPr>
        <p:spPr>
          <a:xfrm>
            <a:off x="2627784" y="2852936"/>
            <a:ext cx="5297016" cy="3621016"/>
          </a:xfrm>
        </p:spPr>
        <p:txBody>
          <a:bodyPr/>
          <a:lstStyle/>
          <a:p>
            <a:pPr marL="0" indent="0">
              <a:buNone/>
            </a:pPr>
            <a:r>
              <a:rPr lang="en-US" altLang="zh-CN" b="1" dirty="0" smtClean="0">
                <a:latin typeface="+mn-ea"/>
              </a:rPr>
              <a:t>7.1.1  </a:t>
            </a:r>
            <a:r>
              <a:rPr lang="en-US" altLang="zh-CN" b="1" dirty="0">
                <a:latin typeface="+mn-ea"/>
              </a:rPr>
              <a:t>NoSQL</a:t>
            </a:r>
            <a:r>
              <a:rPr lang="zh-CN" altLang="zh-CN" b="1" dirty="0">
                <a:latin typeface="+mn-ea"/>
              </a:rPr>
              <a:t>概述</a:t>
            </a:r>
          </a:p>
          <a:p>
            <a:pPr marL="0" indent="0">
              <a:buNone/>
            </a:pPr>
            <a:r>
              <a:rPr lang="en-US" altLang="zh-CN" b="1" dirty="0">
                <a:latin typeface="+mn-ea"/>
              </a:rPr>
              <a:t>7.1.2  MongoDB</a:t>
            </a:r>
            <a:r>
              <a:rPr lang="zh-CN" altLang="zh-CN" b="1" dirty="0">
                <a:latin typeface="+mn-ea"/>
              </a:rPr>
              <a:t>安装</a:t>
            </a:r>
          </a:p>
          <a:p>
            <a:pPr marL="0" indent="0">
              <a:buNone/>
            </a:pPr>
            <a:r>
              <a:rPr lang="en-US" altLang="zh-CN" b="1" dirty="0">
                <a:latin typeface="+mn-ea"/>
              </a:rPr>
              <a:t>7.1.3  MongoDB</a:t>
            </a:r>
            <a:r>
              <a:rPr lang="zh-CN" altLang="zh-CN" b="1" dirty="0">
                <a:latin typeface="+mn-ea"/>
              </a:rPr>
              <a:t>使用</a:t>
            </a:r>
          </a:p>
          <a:p>
            <a:pPr marL="0" indent="0">
              <a:buNone/>
            </a:pPr>
            <a:endParaRPr lang="zh-CN" altLang="en-US" dirty="0">
              <a:latin typeface="+mn-ea"/>
            </a:endParaRPr>
          </a:p>
        </p:txBody>
      </p:sp>
    </p:spTree>
    <p:extLst>
      <p:ext uri="{BB962C8B-B14F-4D97-AF65-F5344CB8AC3E}">
        <p14:creationId xmlns:p14="http://schemas.microsoft.com/office/powerpoint/2010/main" val="677564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7467600" cy="940966"/>
          </a:xfrm>
        </p:spPr>
        <p:txBody>
          <a:bodyPr>
            <a:normAutofit/>
          </a:bodyPr>
          <a:lstStyle/>
          <a:p>
            <a:pPr algn="ctr"/>
            <a:r>
              <a:rPr lang="en-US" altLang="zh-CN" sz="4800" b="1" dirty="0">
                <a:solidFill>
                  <a:schemeClr val="tx1"/>
                </a:solidFill>
                <a:latin typeface="+mj-ea"/>
              </a:rPr>
              <a:t>7.1.1  NoSQL</a:t>
            </a:r>
            <a:r>
              <a:rPr lang="zh-CN" altLang="zh-CN" sz="4800" b="1" dirty="0" smtClean="0">
                <a:solidFill>
                  <a:schemeClr val="tx1"/>
                </a:solidFill>
                <a:latin typeface="+mj-ea"/>
              </a:rPr>
              <a:t>概述</a:t>
            </a:r>
            <a:endParaRPr lang="zh-CN" altLang="en-US" sz="4800" dirty="0">
              <a:solidFill>
                <a:schemeClr val="tx1"/>
              </a:solidFill>
              <a:latin typeface="+mj-ea"/>
            </a:endParaRPr>
          </a:p>
        </p:txBody>
      </p:sp>
      <p:sp>
        <p:nvSpPr>
          <p:cNvPr id="3" name="内容占位符 2"/>
          <p:cNvSpPr>
            <a:spLocks noGrp="1"/>
          </p:cNvSpPr>
          <p:nvPr>
            <p:ph sz="quarter" idx="1"/>
          </p:nvPr>
        </p:nvSpPr>
        <p:spPr/>
        <p:txBody>
          <a:bodyPr/>
          <a:lstStyle/>
          <a:p>
            <a:pPr marL="0" indent="0">
              <a:buNone/>
            </a:pPr>
            <a:r>
              <a:rPr lang="en-US" altLang="zh-CN" dirty="0" smtClean="0">
                <a:latin typeface="+mn-ea"/>
              </a:rPr>
              <a:t>    NoSQL</a:t>
            </a:r>
            <a:r>
              <a:rPr lang="zh-CN" altLang="zh-CN" dirty="0">
                <a:latin typeface="+mn-ea"/>
              </a:rPr>
              <a:t>，泛指非关系型的数据库。随着互联网</a:t>
            </a:r>
            <a:r>
              <a:rPr lang="en-US" altLang="zh-CN" dirty="0">
                <a:latin typeface="+mn-ea"/>
              </a:rPr>
              <a:t>web2.0</a:t>
            </a:r>
            <a:r>
              <a:rPr lang="zh-CN" altLang="zh-CN" dirty="0">
                <a:latin typeface="+mn-ea"/>
              </a:rPr>
              <a:t>网站的兴起，传统的关系数据库在应付</a:t>
            </a:r>
            <a:r>
              <a:rPr lang="en-US" altLang="zh-CN" dirty="0">
                <a:latin typeface="+mn-ea"/>
              </a:rPr>
              <a:t>web2.0</a:t>
            </a:r>
            <a:r>
              <a:rPr lang="zh-CN" altLang="zh-CN" dirty="0">
                <a:latin typeface="+mn-ea"/>
              </a:rPr>
              <a:t>网站，特别是超大规模和高并发的</a:t>
            </a:r>
            <a:r>
              <a:rPr lang="en-US" altLang="zh-CN" dirty="0">
                <a:latin typeface="+mn-ea"/>
              </a:rPr>
              <a:t>SNS</a:t>
            </a:r>
            <a:r>
              <a:rPr lang="zh-CN" altLang="zh-CN" dirty="0">
                <a:latin typeface="+mn-ea"/>
              </a:rPr>
              <a:t>类型的</a:t>
            </a:r>
            <a:r>
              <a:rPr lang="en-US" altLang="zh-CN" dirty="0">
                <a:latin typeface="+mn-ea"/>
              </a:rPr>
              <a:t>web2.0</a:t>
            </a:r>
            <a:r>
              <a:rPr lang="zh-CN" altLang="zh-CN" dirty="0">
                <a:latin typeface="+mn-ea"/>
              </a:rPr>
              <a:t>纯动态网站已经显得力不从心，暴露了很多难以克服的问题，而非关系型的数据库则由于其本身的特点得到了非常迅速的发展。</a:t>
            </a:r>
            <a:r>
              <a:rPr lang="en-US" altLang="zh-CN" dirty="0">
                <a:latin typeface="+mn-ea"/>
              </a:rPr>
              <a:t>NoSQL</a:t>
            </a:r>
            <a:r>
              <a:rPr lang="zh-CN" altLang="zh-CN" dirty="0">
                <a:latin typeface="+mn-ea"/>
              </a:rPr>
              <a:t>数据库的产生就是为了解决大规模数据集合多重数据种类带来的挑战，尤其是大数据应用难题。</a:t>
            </a:r>
            <a:r>
              <a:rPr lang="en-US" altLang="zh-CN" dirty="0">
                <a:latin typeface="+mn-ea"/>
              </a:rPr>
              <a:t>NoSQL</a:t>
            </a:r>
            <a:r>
              <a:rPr lang="zh-CN" altLang="zh-CN" dirty="0">
                <a:latin typeface="+mn-ea"/>
              </a:rPr>
              <a:t>数据库有四大分类，分别为：键值存储数据库（如</a:t>
            </a:r>
            <a:r>
              <a:rPr lang="en-US" altLang="zh-CN" dirty="0" err="1">
                <a:latin typeface="+mn-ea"/>
              </a:rPr>
              <a:t>Redis</a:t>
            </a:r>
            <a:r>
              <a:rPr lang="zh-CN" altLang="zh-CN" dirty="0">
                <a:latin typeface="+mn-ea"/>
              </a:rPr>
              <a:t>）、列存储数据库（如</a:t>
            </a:r>
            <a:r>
              <a:rPr lang="en-US" altLang="zh-CN" dirty="0" err="1">
                <a:latin typeface="+mn-ea"/>
              </a:rPr>
              <a:t>Hbase</a:t>
            </a:r>
            <a:r>
              <a:rPr lang="zh-CN" altLang="zh-CN" dirty="0">
                <a:latin typeface="+mn-ea"/>
              </a:rPr>
              <a:t>）、文档型数据库（如</a:t>
            </a:r>
            <a:r>
              <a:rPr lang="en-US" altLang="zh-CN" dirty="0">
                <a:latin typeface="+mn-ea"/>
              </a:rPr>
              <a:t>MongoDB</a:t>
            </a:r>
            <a:r>
              <a:rPr lang="zh-CN" altLang="zh-CN" dirty="0">
                <a:latin typeface="+mn-ea"/>
              </a:rPr>
              <a:t>）、图形数据库（如</a:t>
            </a:r>
            <a:r>
              <a:rPr lang="en-US" altLang="zh-CN" dirty="0">
                <a:latin typeface="+mn-ea"/>
              </a:rPr>
              <a:t>Graph</a:t>
            </a:r>
            <a:r>
              <a:rPr lang="zh-CN" altLang="zh-CN" dirty="0">
                <a:latin typeface="+mn-ea"/>
              </a:rPr>
              <a:t>）。</a:t>
            </a:r>
          </a:p>
          <a:p>
            <a:pPr marL="0" indent="0">
              <a:buNone/>
            </a:pPr>
            <a:endParaRPr lang="zh-CN" altLang="en-US" dirty="0">
              <a:latin typeface="+mn-ea"/>
            </a:endParaRPr>
          </a:p>
        </p:txBody>
      </p:sp>
    </p:spTree>
    <p:extLst>
      <p:ext uri="{BB962C8B-B14F-4D97-AF65-F5344CB8AC3E}">
        <p14:creationId xmlns:p14="http://schemas.microsoft.com/office/powerpoint/2010/main" val="3037660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0"/>
            <a:ext cx="7467600" cy="940966"/>
          </a:xfrm>
        </p:spPr>
        <p:txBody>
          <a:bodyPr>
            <a:normAutofit/>
          </a:bodyPr>
          <a:lstStyle/>
          <a:p>
            <a:pPr algn="ctr"/>
            <a:r>
              <a:rPr lang="en-US" altLang="zh-CN" sz="4800" b="1" dirty="0">
                <a:solidFill>
                  <a:schemeClr val="tx1"/>
                </a:solidFill>
                <a:latin typeface="+mj-ea"/>
              </a:rPr>
              <a:t>7.1.2  MongoDB</a:t>
            </a:r>
            <a:r>
              <a:rPr lang="zh-CN" altLang="zh-CN" sz="4800" b="1" dirty="0" smtClean="0">
                <a:solidFill>
                  <a:schemeClr val="tx1"/>
                </a:solidFill>
                <a:latin typeface="+mj-ea"/>
              </a:rPr>
              <a:t>安装</a:t>
            </a:r>
            <a:endParaRPr lang="zh-CN" altLang="en-US" sz="4800" dirty="0">
              <a:solidFill>
                <a:schemeClr val="tx1"/>
              </a:solidFill>
              <a:latin typeface="+mj-ea"/>
            </a:endParaRPr>
          </a:p>
        </p:txBody>
      </p:sp>
      <p:sp>
        <p:nvSpPr>
          <p:cNvPr id="3" name="内容占位符 2"/>
          <p:cNvSpPr>
            <a:spLocks noGrp="1"/>
          </p:cNvSpPr>
          <p:nvPr>
            <p:ph sz="quarter" idx="1"/>
          </p:nvPr>
        </p:nvSpPr>
        <p:spPr>
          <a:xfrm>
            <a:off x="1907704" y="2852936"/>
            <a:ext cx="6192688" cy="3361584"/>
          </a:xfrm>
        </p:spPr>
        <p:txBody>
          <a:bodyPr/>
          <a:lstStyle/>
          <a:p>
            <a:pPr marL="0" indent="0">
              <a:buNone/>
            </a:pPr>
            <a:r>
              <a:rPr lang="en-US" altLang="zh-CN" b="1" dirty="0">
                <a:latin typeface="+mn-ea"/>
              </a:rPr>
              <a:t>1.MongoDB</a:t>
            </a:r>
            <a:r>
              <a:rPr lang="zh-CN" altLang="zh-CN" b="1" dirty="0">
                <a:latin typeface="+mn-ea"/>
              </a:rPr>
              <a:t>数据库安装</a:t>
            </a:r>
          </a:p>
          <a:p>
            <a:pPr marL="0" indent="0">
              <a:buNone/>
            </a:pPr>
            <a:r>
              <a:rPr lang="en-US" altLang="zh-CN" b="1" dirty="0">
                <a:latin typeface="+mn-ea"/>
              </a:rPr>
              <a:t>2.Pymongo</a:t>
            </a:r>
            <a:r>
              <a:rPr lang="zh-CN" altLang="zh-CN" b="1" dirty="0">
                <a:latin typeface="+mn-ea"/>
              </a:rPr>
              <a:t>第三方库安装</a:t>
            </a:r>
          </a:p>
          <a:p>
            <a:pPr marL="0" indent="0">
              <a:buNone/>
            </a:pPr>
            <a:r>
              <a:rPr lang="en-US" altLang="zh-CN" b="1" dirty="0">
                <a:latin typeface="+mn-ea"/>
              </a:rPr>
              <a:t>3.Mongodb</a:t>
            </a:r>
            <a:r>
              <a:rPr lang="zh-CN" altLang="zh-CN" b="1" dirty="0">
                <a:latin typeface="+mn-ea"/>
              </a:rPr>
              <a:t>可视化管理工具</a:t>
            </a:r>
            <a:r>
              <a:rPr lang="en-US" altLang="zh-CN" b="1" dirty="0" err="1">
                <a:latin typeface="+mn-ea"/>
              </a:rPr>
              <a:t>Robomongo</a:t>
            </a:r>
            <a:r>
              <a:rPr lang="zh-CN" altLang="zh-CN" b="1" dirty="0">
                <a:latin typeface="+mn-ea"/>
              </a:rPr>
              <a:t>安装</a:t>
            </a:r>
          </a:p>
          <a:p>
            <a:pPr marL="0" indent="0">
              <a:buNone/>
            </a:pPr>
            <a:endParaRPr lang="zh-CN" altLang="en-US" dirty="0">
              <a:latin typeface="+mn-ea"/>
            </a:endParaRPr>
          </a:p>
        </p:txBody>
      </p:sp>
    </p:spTree>
    <p:extLst>
      <p:ext uri="{BB962C8B-B14F-4D97-AF65-F5344CB8AC3E}">
        <p14:creationId xmlns:p14="http://schemas.microsoft.com/office/powerpoint/2010/main" val="162401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0"/>
            <a:ext cx="7467600" cy="868958"/>
          </a:xfrm>
        </p:spPr>
        <p:txBody>
          <a:bodyPr>
            <a:normAutofit/>
          </a:bodyPr>
          <a:lstStyle/>
          <a:p>
            <a:pPr algn="ctr"/>
            <a:r>
              <a:rPr lang="en-US" altLang="zh-CN" sz="4800" b="1" dirty="0">
                <a:solidFill>
                  <a:schemeClr val="tx1"/>
                </a:solidFill>
                <a:latin typeface="+mj-ea"/>
              </a:rPr>
              <a:t>7.1.3  MongoDB</a:t>
            </a:r>
            <a:r>
              <a:rPr lang="zh-CN" altLang="zh-CN" sz="4800" b="1" dirty="0" smtClean="0">
                <a:solidFill>
                  <a:schemeClr val="tx1"/>
                </a:solidFill>
                <a:latin typeface="+mj-ea"/>
              </a:rPr>
              <a:t>使用</a:t>
            </a:r>
            <a:endParaRPr lang="zh-CN" altLang="en-US" sz="4800" dirty="0">
              <a:solidFill>
                <a:schemeClr val="tx1"/>
              </a:solidFill>
              <a:latin typeface="+mj-ea"/>
            </a:endParaRPr>
          </a:p>
        </p:txBody>
      </p:sp>
      <p:sp>
        <p:nvSpPr>
          <p:cNvPr id="3" name="内容占位符 2"/>
          <p:cNvSpPr>
            <a:spLocks noGrp="1"/>
          </p:cNvSpPr>
          <p:nvPr>
            <p:ph sz="quarter" idx="1"/>
          </p:nvPr>
        </p:nvSpPr>
        <p:spPr>
          <a:xfrm>
            <a:off x="457200" y="1916832"/>
            <a:ext cx="7467600" cy="4557120"/>
          </a:xfrm>
        </p:spPr>
        <p:txBody>
          <a:bodyPr/>
          <a:lstStyle/>
          <a:p>
            <a:pPr marL="0" indent="0">
              <a:buNone/>
            </a:pPr>
            <a:r>
              <a:rPr lang="en-US" altLang="zh-CN" dirty="0" smtClean="0">
                <a:latin typeface="+mn-ea"/>
              </a:rPr>
              <a:t>    </a:t>
            </a:r>
            <a:r>
              <a:rPr lang="zh-CN" altLang="zh-CN" dirty="0" smtClean="0">
                <a:latin typeface="+mn-ea"/>
              </a:rPr>
              <a:t>本</a:t>
            </a:r>
            <a:r>
              <a:rPr lang="zh-CN" altLang="zh-CN" dirty="0">
                <a:latin typeface="+mn-ea"/>
              </a:rPr>
              <a:t>书以爬虫实战为主，不会讲解过多的数据库操作知识，读者可自行学习。本小节主要讲解使用</a:t>
            </a:r>
            <a:r>
              <a:rPr lang="en-US" altLang="zh-CN" dirty="0" err="1">
                <a:latin typeface="+mn-ea"/>
              </a:rPr>
              <a:t>Pymongo</a:t>
            </a:r>
            <a:r>
              <a:rPr lang="zh-CN" altLang="zh-CN" dirty="0">
                <a:latin typeface="+mn-ea"/>
              </a:rPr>
              <a:t>第三方库在</a:t>
            </a:r>
            <a:r>
              <a:rPr lang="en-US" altLang="zh-CN" dirty="0">
                <a:latin typeface="+mn-ea"/>
              </a:rPr>
              <a:t>Python</a:t>
            </a:r>
            <a:r>
              <a:rPr lang="zh-CN" altLang="zh-CN" dirty="0">
                <a:latin typeface="+mn-ea"/>
              </a:rPr>
              <a:t>环境中创建数据库和集合以及插入爬虫得到的数据，最后讲解如何把集合导出为</a:t>
            </a:r>
            <a:r>
              <a:rPr lang="en-US" altLang="zh-CN" dirty="0">
                <a:latin typeface="+mn-ea"/>
              </a:rPr>
              <a:t>CSV</a:t>
            </a:r>
            <a:r>
              <a:rPr lang="zh-CN" altLang="zh-CN" dirty="0">
                <a:latin typeface="+mn-ea"/>
              </a:rPr>
              <a:t>文件。</a:t>
            </a:r>
          </a:p>
          <a:p>
            <a:pPr marL="0" indent="0">
              <a:buNone/>
            </a:pPr>
            <a:r>
              <a:rPr lang="en-US" altLang="zh-CN" dirty="0" smtClean="0">
                <a:latin typeface="+mn-ea"/>
              </a:rPr>
              <a:t>    </a:t>
            </a:r>
            <a:r>
              <a:rPr lang="zh-CN" altLang="zh-CN" dirty="0" smtClean="0">
                <a:latin typeface="+mn-ea"/>
              </a:rPr>
              <a:t>初学者</a:t>
            </a:r>
            <a:r>
              <a:rPr lang="zh-CN" altLang="zh-CN" dirty="0">
                <a:latin typeface="+mn-ea"/>
              </a:rPr>
              <a:t>可能不太理解数据库和集合的概念，数据库和集合很类似于</a:t>
            </a:r>
            <a:r>
              <a:rPr lang="en-US" altLang="zh-CN" dirty="0">
                <a:latin typeface="+mn-ea"/>
              </a:rPr>
              <a:t>Excel</a:t>
            </a:r>
            <a:r>
              <a:rPr lang="zh-CN" altLang="zh-CN" dirty="0">
                <a:latin typeface="+mn-ea"/>
              </a:rPr>
              <a:t>文件和其中的表格，一个</a:t>
            </a:r>
            <a:r>
              <a:rPr lang="en-US" altLang="zh-CN" dirty="0">
                <a:latin typeface="+mn-ea"/>
              </a:rPr>
              <a:t>Excel</a:t>
            </a:r>
            <a:r>
              <a:rPr lang="zh-CN" altLang="zh-CN" dirty="0">
                <a:latin typeface="+mn-ea"/>
              </a:rPr>
              <a:t>文件可有多个表格，一个数据库也可有多个集合。</a:t>
            </a:r>
          </a:p>
          <a:p>
            <a:pPr marL="0" indent="0">
              <a:buNone/>
            </a:pPr>
            <a:endParaRPr lang="zh-CN" altLang="en-US" dirty="0">
              <a:latin typeface="+mn-ea"/>
            </a:endParaRPr>
          </a:p>
        </p:txBody>
      </p:sp>
    </p:spTree>
    <p:extLst>
      <p:ext uri="{BB962C8B-B14F-4D97-AF65-F5344CB8AC3E}">
        <p14:creationId xmlns:p14="http://schemas.microsoft.com/office/powerpoint/2010/main" val="797213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7467600" cy="868958"/>
          </a:xfrm>
        </p:spPr>
        <p:txBody>
          <a:bodyPr>
            <a:normAutofit/>
          </a:bodyPr>
          <a:lstStyle/>
          <a:p>
            <a:pPr algn="ctr"/>
            <a:r>
              <a:rPr lang="en-US" altLang="zh-CN" sz="4800" b="1" dirty="0">
                <a:solidFill>
                  <a:schemeClr val="tx1"/>
                </a:solidFill>
                <a:latin typeface="+mj-ea"/>
              </a:rPr>
              <a:t>7.2  MySQL</a:t>
            </a:r>
            <a:r>
              <a:rPr lang="zh-CN" altLang="zh-CN" sz="4800" b="1" dirty="0" smtClean="0">
                <a:solidFill>
                  <a:schemeClr val="tx1"/>
                </a:solidFill>
                <a:latin typeface="+mj-ea"/>
              </a:rPr>
              <a:t>数据库</a:t>
            </a:r>
            <a:endParaRPr lang="zh-CN" altLang="en-US" sz="4800" dirty="0">
              <a:solidFill>
                <a:schemeClr val="tx1"/>
              </a:solidFill>
              <a:latin typeface="+mj-ea"/>
            </a:endParaRPr>
          </a:p>
        </p:txBody>
      </p:sp>
      <p:sp>
        <p:nvSpPr>
          <p:cNvPr id="3" name="内容占位符 2"/>
          <p:cNvSpPr>
            <a:spLocks noGrp="1"/>
          </p:cNvSpPr>
          <p:nvPr>
            <p:ph sz="quarter" idx="1"/>
          </p:nvPr>
        </p:nvSpPr>
        <p:spPr>
          <a:xfrm>
            <a:off x="2411760" y="2780928"/>
            <a:ext cx="5513040" cy="3693024"/>
          </a:xfrm>
        </p:spPr>
        <p:txBody>
          <a:bodyPr/>
          <a:lstStyle/>
          <a:p>
            <a:pPr marL="0" indent="0">
              <a:buNone/>
            </a:pPr>
            <a:r>
              <a:rPr lang="en-US" altLang="zh-CN" b="1" dirty="0" smtClean="0">
                <a:latin typeface="+mn-ea"/>
              </a:rPr>
              <a:t>7.2.1  </a:t>
            </a:r>
            <a:r>
              <a:rPr lang="zh-CN" altLang="zh-CN" b="1" dirty="0">
                <a:latin typeface="+mn-ea"/>
              </a:rPr>
              <a:t>关系型数据库概述</a:t>
            </a:r>
          </a:p>
          <a:p>
            <a:pPr marL="0" indent="0">
              <a:buNone/>
            </a:pPr>
            <a:r>
              <a:rPr lang="en-US" altLang="zh-CN" b="1" dirty="0">
                <a:latin typeface="+mn-ea"/>
              </a:rPr>
              <a:t>7.2.2  MySQL</a:t>
            </a:r>
            <a:r>
              <a:rPr lang="zh-CN" altLang="zh-CN" b="1" dirty="0">
                <a:latin typeface="+mn-ea"/>
              </a:rPr>
              <a:t>安装</a:t>
            </a:r>
          </a:p>
          <a:p>
            <a:pPr marL="0" indent="0">
              <a:buNone/>
            </a:pPr>
            <a:r>
              <a:rPr lang="en-US" altLang="zh-CN" b="1" dirty="0">
                <a:latin typeface="+mn-ea"/>
              </a:rPr>
              <a:t>7.2.3  MySQL</a:t>
            </a:r>
            <a:r>
              <a:rPr lang="zh-CN" altLang="zh-CN" b="1" dirty="0">
                <a:latin typeface="+mn-ea"/>
              </a:rPr>
              <a:t>使用</a:t>
            </a:r>
          </a:p>
          <a:p>
            <a:pPr marL="0" indent="0">
              <a:buNone/>
            </a:pPr>
            <a:endParaRPr lang="zh-CN" altLang="en-US" dirty="0">
              <a:latin typeface="+mn-ea"/>
            </a:endParaRPr>
          </a:p>
        </p:txBody>
      </p:sp>
    </p:spTree>
    <p:extLst>
      <p:ext uri="{BB962C8B-B14F-4D97-AF65-F5344CB8AC3E}">
        <p14:creationId xmlns:p14="http://schemas.microsoft.com/office/powerpoint/2010/main" val="2238690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6632"/>
            <a:ext cx="7467600" cy="868958"/>
          </a:xfrm>
        </p:spPr>
        <p:txBody>
          <a:bodyPr>
            <a:normAutofit/>
          </a:bodyPr>
          <a:lstStyle/>
          <a:p>
            <a:pPr algn="ctr"/>
            <a:r>
              <a:rPr lang="en-US" altLang="zh-CN" sz="4800" b="1" dirty="0">
                <a:solidFill>
                  <a:schemeClr val="tx1"/>
                </a:solidFill>
                <a:latin typeface="+mj-ea"/>
              </a:rPr>
              <a:t>7.2.1  </a:t>
            </a:r>
            <a:r>
              <a:rPr lang="zh-CN" altLang="zh-CN" sz="4800" b="1" dirty="0">
                <a:solidFill>
                  <a:schemeClr val="tx1"/>
                </a:solidFill>
                <a:latin typeface="+mj-ea"/>
              </a:rPr>
              <a:t>关系型数据库</a:t>
            </a:r>
            <a:r>
              <a:rPr lang="zh-CN" altLang="zh-CN" sz="4800" b="1" dirty="0" smtClean="0">
                <a:solidFill>
                  <a:schemeClr val="tx1"/>
                </a:solidFill>
                <a:latin typeface="+mj-ea"/>
              </a:rPr>
              <a:t>概述</a:t>
            </a:r>
            <a:endParaRPr lang="zh-CN" altLang="en-US" sz="4800" dirty="0">
              <a:solidFill>
                <a:schemeClr val="tx1"/>
              </a:solidFill>
              <a:latin typeface="+mj-ea"/>
            </a:endParaRPr>
          </a:p>
        </p:txBody>
      </p:sp>
      <p:sp>
        <p:nvSpPr>
          <p:cNvPr id="3" name="内容占位符 2"/>
          <p:cNvSpPr>
            <a:spLocks noGrp="1"/>
          </p:cNvSpPr>
          <p:nvPr>
            <p:ph sz="quarter" idx="1"/>
          </p:nvPr>
        </p:nvSpPr>
        <p:spPr>
          <a:xfrm>
            <a:off x="457200" y="2348880"/>
            <a:ext cx="7467600" cy="4125072"/>
          </a:xfrm>
        </p:spPr>
        <p:txBody>
          <a:bodyPr/>
          <a:lstStyle/>
          <a:p>
            <a:pPr marL="0" indent="0">
              <a:buNone/>
            </a:pPr>
            <a:r>
              <a:rPr lang="en-US" altLang="zh-CN" dirty="0" smtClean="0">
                <a:latin typeface="+mn-ea"/>
              </a:rPr>
              <a:t>    </a:t>
            </a:r>
            <a:r>
              <a:rPr lang="zh-CN" altLang="zh-CN" dirty="0" smtClean="0">
                <a:latin typeface="+mn-ea"/>
              </a:rPr>
              <a:t>关系数据库</a:t>
            </a:r>
            <a:r>
              <a:rPr lang="zh-CN" altLang="zh-CN" dirty="0">
                <a:latin typeface="+mn-ea"/>
              </a:rPr>
              <a:t>，是建立在关系模型基础上的数据库，借助于集合代数等数学概念和方法来处理数据库中的数据。现实世界中的各种实体以及实体之间的各种联系均用关系模型来表示。也就是说，数据属性与其他数据是有关联的。</a:t>
            </a:r>
            <a:endParaRPr lang="zh-CN" altLang="en-US" dirty="0">
              <a:latin typeface="+mn-ea"/>
            </a:endParaRPr>
          </a:p>
        </p:txBody>
      </p:sp>
    </p:spTree>
    <p:extLst>
      <p:ext uri="{BB962C8B-B14F-4D97-AF65-F5344CB8AC3E}">
        <p14:creationId xmlns:p14="http://schemas.microsoft.com/office/powerpoint/2010/main" val="3306507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88640"/>
            <a:ext cx="7467600" cy="868958"/>
          </a:xfrm>
        </p:spPr>
        <p:txBody>
          <a:bodyPr>
            <a:normAutofit/>
          </a:bodyPr>
          <a:lstStyle/>
          <a:p>
            <a:pPr algn="ctr"/>
            <a:r>
              <a:rPr lang="en-US" altLang="zh-CN" sz="4800" b="1" dirty="0">
                <a:solidFill>
                  <a:schemeClr val="tx1"/>
                </a:solidFill>
                <a:latin typeface="+mj-ea"/>
              </a:rPr>
              <a:t>7.2.2  MySQL</a:t>
            </a:r>
            <a:r>
              <a:rPr lang="zh-CN" altLang="zh-CN" sz="4800" b="1" dirty="0" smtClean="0">
                <a:solidFill>
                  <a:schemeClr val="tx1"/>
                </a:solidFill>
                <a:latin typeface="+mj-ea"/>
              </a:rPr>
              <a:t>安装</a:t>
            </a:r>
            <a:endParaRPr lang="zh-CN" altLang="en-US" sz="4800" dirty="0">
              <a:solidFill>
                <a:schemeClr val="tx1"/>
              </a:solidFill>
              <a:latin typeface="+mj-ea"/>
            </a:endParaRPr>
          </a:p>
        </p:txBody>
      </p:sp>
      <p:sp>
        <p:nvSpPr>
          <p:cNvPr id="3" name="内容占位符 2"/>
          <p:cNvSpPr>
            <a:spLocks noGrp="1"/>
          </p:cNvSpPr>
          <p:nvPr>
            <p:ph sz="quarter" idx="1"/>
          </p:nvPr>
        </p:nvSpPr>
        <p:spPr>
          <a:xfrm>
            <a:off x="2411760" y="2852936"/>
            <a:ext cx="5513040" cy="3621016"/>
          </a:xfrm>
        </p:spPr>
        <p:txBody>
          <a:bodyPr/>
          <a:lstStyle/>
          <a:p>
            <a:pPr marL="0" indent="0">
              <a:buNone/>
            </a:pPr>
            <a:r>
              <a:rPr lang="en-US" altLang="zh-CN" b="1" dirty="0">
                <a:latin typeface="+mn-ea"/>
              </a:rPr>
              <a:t>1.MySQL</a:t>
            </a:r>
            <a:r>
              <a:rPr lang="zh-CN" altLang="zh-CN" b="1" dirty="0">
                <a:latin typeface="+mn-ea"/>
              </a:rPr>
              <a:t>数据库安装</a:t>
            </a:r>
          </a:p>
          <a:p>
            <a:pPr marL="0" indent="0">
              <a:buNone/>
            </a:pPr>
            <a:r>
              <a:rPr lang="en-US" altLang="zh-CN" b="1" dirty="0">
                <a:latin typeface="+mn-ea"/>
              </a:rPr>
              <a:t>2.Pymysql</a:t>
            </a:r>
            <a:r>
              <a:rPr lang="zh-CN" altLang="zh-CN" b="1" dirty="0">
                <a:latin typeface="+mn-ea"/>
              </a:rPr>
              <a:t>第三方库安装</a:t>
            </a:r>
          </a:p>
          <a:p>
            <a:pPr marL="0" indent="0">
              <a:buNone/>
            </a:pPr>
            <a:r>
              <a:rPr lang="en-US" altLang="zh-CN" b="1" dirty="0">
                <a:latin typeface="+mn-ea"/>
              </a:rPr>
              <a:t>3.MySQL</a:t>
            </a:r>
            <a:r>
              <a:rPr lang="zh-CN" altLang="zh-CN" b="1" dirty="0">
                <a:latin typeface="+mn-ea"/>
              </a:rPr>
              <a:t>可视化管理工具</a:t>
            </a:r>
            <a:r>
              <a:rPr lang="en-US" altLang="zh-CN" b="1" dirty="0" err="1">
                <a:latin typeface="+mn-ea"/>
              </a:rPr>
              <a:t>SQLyog</a:t>
            </a:r>
            <a:r>
              <a:rPr lang="zh-CN" altLang="zh-CN" b="1" dirty="0">
                <a:latin typeface="+mn-ea"/>
              </a:rPr>
              <a:t>安装</a:t>
            </a:r>
          </a:p>
          <a:p>
            <a:pPr marL="0" indent="0">
              <a:buNone/>
            </a:pPr>
            <a:endParaRPr lang="zh-CN" altLang="en-US" dirty="0">
              <a:latin typeface="+mn-ea"/>
            </a:endParaRPr>
          </a:p>
        </p:txBody>
      </p:sp>
    </p:spTree>
    <p:extLst>
      <p:ext uri="{BB962C8B-B14F-4D97-AF65-F5344CB8AC3E}">
        <p14:creationId xmlns:p14="http://schemas.microsoft.com/office/powerpoint/2010/main" val="3771711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7467600" cy="868958"/>
          </a:xfrm>
        </p:spPr>
        <p:txBody>
          <a:bodyPr>
            <a:normAutofit/>
          </a:bodyPr>
          <a:lstStyle/>
          <a:p>
            <a:pPr algn="ctr"/>
            <a:r>
              <a:rPr lang="en-US" altLang="zh-CN" sz="4800" b="1" dirty="0">
                <a:solidFill>
                  <a:schemeClr val="tx1"/>
                </a:solidFill>
                <a:latin typeface="+mj-ea"/>
              </a:rPr>
              <a:t>7.2.3  MySQL</a:t>
            </a:r>
            <a:r>
              <a:rPr lang="zh-CN" altLang="zh-CN" sz="4800" b="1" dirty="0" smtClean="0">
                <a:solidFill>
                  <a:schemeClr val="tx1"/>
                </a:solidFill>
                <a:latin typeface="+mj-ea"/>
              </a:rPr>
              <a:t>使用</a:t>
            </a:r>
            <a:endParaRPr lang="zh-CN" altLang="en-US" sz="4800" dirty="0">
              <a:solidFill>
                <a:schemeClr val="tx1"/>
              </a:solidFill>
              <a:latin typeface="+mj-ea"/>
            </a:endParaRPr>
          </a:p>
        </p:txBody>
      </p:sp>
      <p:sp>
        <p:nvSpPr>
          <p:cNvPr id="3" name="内容占位符 2"/>
          <p:cNvSpPr>
            <a:spLocks noGrp="1"/>
          </p:cNvSpPr>
          <p:nvPr>
            <p:ph sz="quarter" idx="1"/>
          </p:nvPr>
        </p:nvSpPr>
        <p:spPr>
          <a:xfrm>
            <a:off x="467544" y="1052736"/>
            <a:ext cx="7457256" cy="5421216"/>
          </a:xfrm>
        </p:spPr>
        <p:txBody>
          <a:bodyPr>
            <a:noAutofit/>
          </a:bodyPr>
          <a:lstStyle/>
          <a:p>
            <a:pPr marL="0" indent="0">
              <a:buNone/>
            </a:pPr>
            <a:r>
              <a:rPr lang="zh-CN" altLang="zh-CN" dirty="0">
                <a:latin typeface="+mn-ea"/>
              </a:rPr>
              <a:t>在</a:t>
            </a:r>
            <a:r>
              <a:rPr lang="en-US" altLang="zh-CN" dirty="0">
                <a:latin typeface="+mn-ea"/>
              </a:rPr>
              <a:t>MySQL</a:t>
            </a:r>
            <a:r>
              <a:rPr lang="zh-CN" altLang="zh-CN" dirty="0">
                <a:latin typeface="+mn-ea"/>
              </a:rPr>
              <a:t>的安装路径</a:t>
            </a:r>
            <a:r>
              <a:rPr lang="en-US" altLang="zh-CN" dirty="0">
                <a:latin typeface="+mn-ea"/>
              </a:rPr>
              <a:t>bin</a:t>
            </a:r>
            <a:r>
              <a:rPr lang="zh-CN" altLang="zh-CN" dirty="0">
                <a:latin typeface="+mn-ea"/>
              </a:rPr>
              <a:t>文件夹下打开命令行窗口，输入以下命令，便可建立数据库：</a:t>
            </a:r>
          </a:p>
          <a:p>
            <a:pPr marL="0" indent="0">
              <a:buNone/>
            </a:pPr>
            <a:r>
              <a:rPr lang="en-US" altLang="zh-CN" dirty="0">
                <a:latin typeface="+mn-ea"/>
              </a:rPr>
              <a:t>create database </a:t>
            </a:r>
            <a:r>
              <a:rPr lang="en-US" altLang="zh-CN" dirty="0" err="1">
                <a:latin typeface="+mn-ea"/>
              </a:rPr>
              <a:t>mydb</a:t>
            </a:r>
            <a:r>
              <a:rPr lang="en-US" altLang="zh-CN" dirty="0">
                <a:latin typeface="+mn-ea"/>
              </a:rPr>
              <a:t>;</a:t>
            </a:r>
            <a:endParaRPr lang="zh-CN" altLang="zh-CN" dirty="0">
              <a:latin typeface="+mn-ea"/>
            </a:endParaRPr>
          </a:p>
          <a:p>
            <a:pPr marL="0" indent="0">
              <a:buNone/>
            </a:pPr>
            <a:r>
              <a:rPr lang="zh-CN" altLang="zh-CN" dirty="0">
                <a:latin typeface="+mn-ea"/>
              </a:rPr>
              <a:t>通过“</a:t>
            </a:r>
            <a:r>
              <a:rPr lang="en-US" altLang="zh-CN" dirty="0">
                <a:latin typeface="+mn-ea"/>
              </a:rPr>
              <a:t>use </a:t>
            </a:r>
            <a:r>
              <a:rPr lang="en-US" altLang="zh-CN" dirty="0" err="1">
                <a:latin typeface="+mn-ea"/>
              </a:rPr>
              <a:t>mydb</a:t>
            </a:r>
            <a:r>
              <a:rPr lang="zh-CN" altLang="zh-CN" dirty="0">
                <a:latin typeface="+mn-ea"/>
              </a:rPr>
              <a:t>”进入</a:t>
            </a:r>
            <a:r>
              <a:rPr lang="en-US" altLang="zh-CN" dirty="0" err="1">
                <a:latin typeface="+mn-ea"/>
              </a:rPr>
              <a:t>mydb</a:t>
            </a:r>
            <a:r>
              <a:rPr lang="zh-CN" altLang="zh-CN" dirty="0">
                <a:latin typeface="+mn-ea"/>
              </a:rPr>
              <a:t>数据库，通过下面命令建立数据表：</a:t>
            </a:r>
          </a:p>
          <a:p>
            <a:pPr marL="0" indent="0">
              <a:buNone/>
            </a:pPr>
            <a:r>
              <a:rPr lang="en-US" altLang="zh-CN" dirty="0">
                <a:latin typeface="+mn-ea"/>
              </a:rPr>
              <a:t>CREATE TABLE students (</a:t>
            </a:r>
            <a:endParaRPr lang="zh-CN" altLang="zh-CN" dirty="0">
              <a:latin typeface="+mn-ea"/>
            </a:endParaRPr>
          </a:p>
          <a:p>
            <a:pPr marL="0" indent="0">
              <a:buNone/>
            </a:pPr>
            <a:r>
              <a:rPr lang="en-US" altLang="zh-CN" dirty="0">
                <a:latin typeface="+mn-ea"/>
              </a:rPr>
              <a:t> name char(5),</a:t>
            </a:r>
            <a:endParaRPr lang="zh-CN" altLang="zh-CN" dirty="0">
              <a:latin typeface="+mn-ea"/>
            </a:endParaRPr>
          </a:p>
          <a:p>
            <a:pPr marL="0" indent="0">
              <a:buNone/>
            </a:pPr>
            <a:r>
              <a:rPr lang="en-US" altLang="zh-CN" dirty="0">
                <a:latin typeface="+mn-ea"/>
              </a:rPr>
              <a:t> sex char(1),</a:t>
            </a:r>
            <a:endParaRPr lang="zh-CN" altLang="zh-CN" dirty="0">
              <a:latin typeface="+mn-ea"/>
            </a:endParaRPr>
          </a:p>
          <a:p>
            <a:pPr marL="0" indent="0">
              <a:buNone/>
            </a:pPr>
            <a:r>
              <a:rPr lang="en-US" altLang="zh-CN" dirty="0">
                <a:latin typeface="+mn-ea"/>
              </a:rPr>
              <a:t> grade </a:t>
            </a:r>
            <a:r>
              <a:rPr lang="en-US" altLang="zh-CN" dirty="0" err="1">
                <a:latin typeface="+mn-ea"/>
              </a:rPr>
              <a:t>int</a:t>
            </a:r>
            <a:endParaRPr lang="zh-CN" altLang="zh-CN" dirty="0">
              <a:latin typeface="+mn-ea"/>
            </a:endParaRPr>
          </a:p>
          <a:p>
            <a:pPr marL="0" indent="0">
              <a:buNone/>
            </a:pPr>
            <a:r>
              <a:rPr lang="en-US" altLang="zh-CN" dirty="0">
                <a:latin typeface="+mn-ea"/>
              </a:rPr>
              <a:t>)ENGINE INNODB DEFAULT CHARSET=utf8 ;#</a:t>
            </a:r>
            <a:r>
              <a:rPr lang="zh-CN" altLang="zh-CN" dirty="0">
                <a:latin typeface="+mn-ea"/>
              </a:rPr>
              <a:t>创建数据表</a:t>
            </a:r>
          </a:p>
          <a:p>
            <a:pPr marL="0" indent="0">
              <a:buNone/>
            </a:pPr>
            <a:r>
              <a:rPr lang="zh-CN" altLang="zh-CN" dirty="0">
                <a:latin typeface="+mn-ea"/>
              </a:rPr>
              <a:t>也可以在</a:t>
            </a:r>
            <a:r>
              <a:rPr lang="en-US" altLang="zh-CN" dirty="0" err="1">
                <a:latin typeface="+mn-ea"/>
              </a:rPr>
              <a:t>SQLyog</a:t>
            </a:r>
            <a:r>
              <a:rPr lang="zh-CN" altLang="zh-CN" dirty="0">
                <a:latin typeface="+mn-ea"/>
              </a:rPr>
              <a:t>中进行数据库和数据表的建立，在</a:t>
            </a:r>
            <a:r>
              <a:rPr lang="en-US" altLang="zh-CN" dirty="0" err="1">
                <a:latin typeface="+mn-ea"/>
              </a:rPr>
              <a:t>SQLyog</a:t>
            </a:r>
            <a:r>
              <a:rPr lang="zh-CN" altLang="zh-CN" dirty="0">
                <a:latin typeface="+mn-ea"/>
              </a:rPr>
              <a:t>中查看新建好的数据库和</a:t>
            </a:r>
            <a:r>
              <a:rPr lang="zh-CN" altLang="zh-CN" dirty="0" smtClean="0">
                <a:latin typeface="+mn-ea"/>
              </a:rPr>
              <a:t>数据表</a:t>
            </a:r>
            <a:endParaRPr lang="zh-CN" altLang="zh-CN" dirty="0">
              <a:latin typeface="+mn-ea"/>
            </a:endParaRPr>
          </a:p>
          <a:p>
            <a:pPr marL="0" indent="0">
              <a:buNone/>
            </a:pPr>
            <a:endParaRPr lang="zh-CN" altLang="en-US" dirty="0">
              <a:latin typeface="+mn-ea"/>
            </a:endParaRPr>
          </a:p>
        </p:txBody>
      </p:sp>
    </p:spTree>
    <p:extLst>
      <p:ext uri="{BB962C8B-B14F-4D97-AF65-F5344CB8AC3E}">
        <p14:creationId xmlns:p14="http://schemas.microsoft.com/office/powerpoint/2010/main" val="929445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38</TotalTime>
  <Words>841</Words>
  <Application>Microsoft Office PowerPoint</Application>
  <PresentationFormat>全屏显示(4:3)</PresentationFormat>
  <Paragraphs>81</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凸显</vt:lpstr>
      <vt:lpstr>第7章  数据库存储</vt:lpstr>
      <vt:lpstr>7.1  MongoDB数据库</vt:lpstr>
      <vt:lpstr>7.1.1  NoSQL概述</vt:lpstr>
      <vt:lpstr>7.1.2  MongoDB安装</vt:lpstr>
      <vt:lpstr>7.1.3  MongoDB使用</vt:lpstr>
      <vt:lpstr>7.2  MySQL数据库</vt:lpstr>
      <vt:lpstr>7.2.1  关系型数据库概述</vt:lpstr>
      <vt:lpstr>7.2.2  MySQL安装</vt:lpstr>
      <vt:lpstr>7.2.3  MySQL使用</vt:lpstr>
      <vt:lpstr>7.3  综合示例（一）——爬取豆瓣音乐top250</vt:lpstr>
      <vt:lpstr>7.3.1  爬虫思路分析</vt:lpstr>
      <vt:lpstr>PowerPoint 演示文稿</vt:lpstr>
      <vt:lpstr>PowerPoint 演示文稿</vt:lpstr>
      <vt:lpstr>7.4  综合示例（二）——爬取豆瓣电影top250</vt:lpstr>
      <vt:lpstr>7.4.1  爬虫思路分析</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数据库存储</dc:title>
  <dc:creator>yajie</dc:creator>
  <cp:lastModifiedBy>yajie</cp:lastModifiedBy>
  <cp:revision>4</cp:revision>
  <dcterms:created xsi:type="dcterms:W3CDTF">2018-03-13T07:25:36Z</dcterms:created>
  <dcterms:modified xsi:type="dcterms:W3CDTF">2018-03-13T08:04:05Z</dcterms:modified>
</cp:coreProperties>
</file>