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4D6D546-5CBF-4FFF-A655-05B07363782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9D6BAF-8094-4AB0-851B-A9D6AEAC3B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546-5CBF-4FFF-A655-05B07363782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6BAF-8094-4AB0-851B-A9D6AEAC3B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546-5CBF-4FFF-A655-05B07363782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6BAF-8094-4AB0-851B-A9D6AEAC3B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D6D546-5CBF-4FFF-A655-05B07363782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9D6BAF-8094-4AB0-851B-A9D6AEAC3B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4D6D546-5CBF-4FFF-A655-05B07363782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9D6BAF-8094-4AB0-851B-A9D6AEAC3B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546-5CBF-4FFF-A655-05B07363782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6BAF-8094-4AB0-851B-A9D6AEAC3B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546-5CBF-4FFF-A655-05B07363782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6BAF-8094-4AB0-851B-A9D6AEAC3B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D6D546-5CBF-4FFF-A655-05B07363782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9D6BAF-8094-4AB0-851B-A9D6AEAC3B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546-5CBF-4FFF-A655-05B07363782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6BAF-8094-4AB0-851B-A9D6AEAC3B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D6D546-5CBF-4FFF-A655-05B07363782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9D6BAF-8094-4AB0-851B-A9D6AEAC3B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D6D546-5CBF-4FFF-A655-05B07363782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9D6BAF-8094-4AB0-851B-A9D6AEAC3B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4D6D546-5CBF-4FFF-A655-05B07363782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9D6BAF-8094-4AB0-851B-A9D6AEAC3B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7744" y="260648"/>
            <a:ext cx="6172200" cy="1224136"/>
          </a:xfrm>
        </p:spPr>
        <p:txBody>
          <a:bodyPr>
            <a:norm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8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章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  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多进程</a:t>
            </a:r>
            <a:r>
              <a:rPr lang="zh-CN" altLang="zh-CN" sz="4800" dirty="0" smtClean="0">
                <a:solidFill>
                  <a:schemeClr val="tx1"/>
                </a:solidFill>
                <a:latin typeface="+mj-ea"/>
              </a:rPr>
              <a:t>爬虫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2708920"/>
            <a:ext cx="6100192" cy="388843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8.1  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多线程与多进程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8.2  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综合示例（一）——爬取简书热评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</a:rPr>
              <a:t>文章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8.3  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综合示例（二）——爬取转转网二手市场</a:t>
            </a:r>
          </a:p>
          <a:p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240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003232" cy="6597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）需要爬取的信息有：用户</a:t>
            </a:r>
            <a:r>
              <a:rPr lang="en-US" altLang="zh-CN" dirty="0"/>
              <a:t>ID</a:t>
            </a:r>
            <a:r>
              <a:rPr lang="zh-CN" altLang="zh-CN" dirty="0"/>
              <a:t>、文章发表日期、文章标题、文章内容、浏览量、评论数、点赞数和打赏数，如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）运用多进程爬虫方法以及</a:t>
            </a:r>
            <a:r>
              <a:rPr lang="en-US" altLang="zh-CN" dirty="0"/>
              <a:t>Python</a:t>
            </a:r>
            <a:r>
              <a:rPr lang="zh-CN" altLang="zh-CN" dirty="0"/>
              <a:t>中的</a:t>
            </a:r>
            <a:r>
              <a:rPr lang="en-US" altLang="zh-CN" dirty="0" err="1"/>
              <a:t>pymongo</a:t>
            </a:r>
            <a:r>
              <a:rPr lang="zh-CN" altLang="zh-CN" dirty="0"/>
              <a:t>库，进行多进程爬虫，并把爬取的信息存储在</a:t>
            </a:r>
            <a:r>
              <a:rPr lang="en-US" altLang="zh-CN" dirty="0"/>
              <a:t>MongoDB</a:t>
            </a:r>
            <a:r>
              <a:rPr lang="zh-CN" altLang="zh-CN" dirty="0"/>
              <a:t>数据库中。</a:t>
            </a:r>
          </a:p>
          <a:p>
            <a:pPr marL="0" indent="0">
              <a:buNone/>
            </a:pP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34861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88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354162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8.3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综合示例（二）——爬取转转网二手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市场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55776" y="3429000"/>
            <a:ext cx="5369024" cy="30449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8.3.1  </a:t>
            </a:r>
            <a:r>
              <a:rPr lang="zh-CN" altLang="zh-CN" b="1" dirty="0">
                <a:latin typeface="+mn-ea"/>
              </a:rPr>
              <a:t>爬虫思路分析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8.3.2  </a:t>
            </a:r>
            <a:r>
              <a:rPr lang="zh-CN" altLang="zh-CN" b="1" dirty="0">
                <a:latin typeface="+mn-ea"/>
              </a:rPr>
              <a:t>爬虫代码及</a:t>
            </a:r>
            <a:r>
              <a:rPr lang="zh-CN" altLang="zh-CN" b="1" dirty="0" smtClean="0">
                <a:latin typeface="+mn-ea"/>
              </a:rPr>
              <a:t>分析</a:t>
            </a:r>
            <a:r>
              <a:rPr lang="zh-CN" altLang="en-US" b="1" dirty="0" smtClean="0">
                <a:latin typeface="+mn-ea"/>
              </a:rPr>
              <a:t>（图</a:t>
            </a:r>
            <a:r>
              <a:rPr lang="en-US" altLang="zh-CN" b="1" dirty="0" smtClean="0">
                <a:latin typeface="+mn-ea"/>
              </a:rPr>
              <a:t>2</a:t>
            </a:r>
            <a:r>
              <a:rPr lang="zh-CN" altLang="en-US" b="1" dirty="0" smtClean="0">
                <a:latin typeface="+mn-ea"/>
              </a:rPr>
              <a:t>）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407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0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8.3.1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爬虫思路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715200" cy="5421216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）爬取的内容为转转网二手市场的所有商品信息，这里就要先爬取各个类目的</a:t>
            </a:r>
            <a:r>
              <a:rPr lang="en-US" altLang="zh-CN" dirty="0"/>
              <a:t>URL</a:t>
            </a:r>
            <a:r>
              <a:rPr lang="zh-CN" altLang="zh-CN" dirty="0"/>
              <a:t>，如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）在进行大规模数据爬取时，需认真观察页面结构，通过观察，二手手机号码结构与其他商品页面结构不相同，故人为剔除其</a:t>
            </a:r>
            <a:r>
              <a:rPr lang="en-US" altLang="zh-CN" dirty="0"/>
              <a:t>URL</a:t>
            </a:r>
            <a:r>
              <a:rPr lang="zh-CN" altLang="zh-CN" dirty="0"/>
              <a:t>，如</a:t>
            </a:r>
            <a:r>
              <a:rPr lang="zh-CN" altLang="zh-CN" dirty="0" smtClean="0"/>
              <a:t>图</a:t>
            </a:r>
            <a:r>
              <a:rPr lang="en-US" altLang="zh-CN" dirty="0" smtClean="0"/>
              <a:t>1</a:t>
            </a:r>
            <a:r>
              <a:rPr lang="zh-CN" altLang="zh-CN" dirty="0" smtClean="0"/>
              <a:t>和</a:t>
            </a:r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zh-CN" dirty="0" smtClean="0"/>
              <a:t>所</a:t>
            </a:r>
            <a:r>
              <a:rPr lang="zh-CN" altLang="zh-CN" dirty="0"/>
              <a:t>示。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2482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70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4476190" cy="2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2" y="3356992"/>
            <a:ext cx="44196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1268760"/>
            <a:ext cx="24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50851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18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93122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）通过前文中的方法来构造分页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，但每个类目的页数不同，在这里人为设置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zh-CN" dirty="0">
                <a:latin typeface="+mn-ea"/>
              </a:rPr>
              <a:t>页，如果网页没数据了，可通过程序的方法跳过不抓取。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）在商品详细页爬取数据，需要爬取的信息有：商品信息、商品价格、区域、浏览量和商品欲购数量，如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zh-CN" dirty="0">
                <a:latin typeface="+mn-ea"/>
              </a:rPr>
              <a:t>）运用多进程爬虫方法以及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中的</a:t>
            </a:r>
            <a:r>
              <a:rPr lang="en-US" altLang="zh-CN" dirty="0" err="1">
                <a:latin typeface="+mn-ea"/>
              </a:rPr>
              <a:t>pymongo</a:t>
            </a:r>
            <a:r>
              <a:rPr lang="zh-CN" altLang="zh-CN" dirty="0">
                <a:latin typeface="+mn-ea"/>
              </a:rPr>
              <a:t>库，进行多进程爬虫，并把爬取的信息存储在</a:t>
            </a:r>
            <a:r>
              <a:rPr lang="en-US" altLang="zh-CN" dirty="0">
                <a:latin typeface="+mn-ea"/>
              </a:rPr>
              <a:t>MongoDB</a:t>
            </a:r>
            <a:r>
              <a:rPr lang="zh-CN" altLang="zh-CN" dirty="0">
                <a:latin typeface="+mn-ea"/>
              </a:rPr>
              <a:t>数据库中</a:t>
            </a:r>
            <a:r>
              <a:rPr lang="zh-CN" altLang="zh-CN" dirty="0" smtClean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37" y="2492896"/>
            <a:ext cx="41052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72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8.1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多线程与多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进程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843808" y="2924944"/>
            <a:ext cx="5080992" cy="3549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8.1.1  </a:t>
            </a:r>
            <a:r>
              <a:rPr lang="zh-CN" altLang="zh-CN" b="1" dirty="0">
                <a:latin typeface="+mn-ea"/>
              </a:rPr>
              <a:t>多线程和多进程概述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8.1.2  </a:t>
            </a:r>
            <a:r>
              <a:rPr lang="zh-CN" altLang="zh-CN" b="1" dirty="0">
                <a:latin typeface="+mn-ea"/>
              </a:rPr>
              <a:t>多进程使用方法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8.1.3  </a:t>
            </a:r>
            <a:r>
              <a:rPr lang="zh-CN" altLang="zh-CN" b="1" dirty="0">
                <a:latin typeface="+mn-ea"/>
              </a:rPr>
              <a:t>性能对比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2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8.1.1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多线程和多进程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概述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564904"/>
            <a:ext cx="7467600" cy="39090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当</a:t>
            </a:r>
            <a:r>
              <a:rPr lang="zh-CN" altLang="zh-CN" dirty="0">
                <a:latin typeface="+mn-ea"/>
              </a:rPr>
              <a:t>计算机运行程序时，就会创建包含有代码和状态的进程。这些进程会通过计算机的一个或多个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zh-CN" dirty="0">
                <a:latin typeface="+mn-ea"/>
              </a:rPr>
              <a:t>执行。不过，同一时刻每个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zh-CN" dirty="0">
                <a:latin typeface="+mn-ea"/>
              </a:rPr>
              <a:t>只会执行一个进程，然后在不同进程间快速切换，这样就给人以多个程序同时运行的感觉。同理，在一个进程中，程序的执行也是在不同线程间进行切换的，每个线程执行程序的不同部分。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78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8.1.2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多进程使用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方法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643192" cy="5637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进行多进程爬虫使用了</a:t>
            </a:r>
            <a:r>
              <a:rPr lang="en-US" altLang="zh-CN" dirty="0">
                <a:latin typeface="+mn-ea"/>
              </a:rPr>
              <a:t>multiprocessing</a:t>
            </a:r>
            <a:r>
              <a:rPr lang="zh-CN" altLang="zh-CN" dirty="0">
                <a:latin typeface="+mn-ea"/>
              </a:rPr>
              <a:t>库，本书使用</a:t>
            </a:r>
            <a:r>
              <a:rPr lang="en-US" altLang="zh-CN" dirty="0">
                <a:latin typeface="+mn-ea"/>
              </a:rPr>
              <a:t>multiprocessing</a:t>
            </a:r>
            <a:r>
              <a:rPr lang="zh-CN" altLang="zh-CN" dirty="0">
                <a:latin typeface="+mn-ea"/>
              </a:rPr>
              <a:t>库的进程池方法进行多进程爬虫，使用方法如下代码：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01	from multiprocessing import Pool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02	pool = Pool(processes=4)			#</a:t>
            </a:r>
            <a:r>
              <a:rPr lang="zh-CN" altLang="zh-CN" dirty="0">
                <a:latin typeface="+mn-ea"/>
              </a:rPr>
              <a:t>创建进程池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03	</a:t>
            </a:r>
            <a:r>
              <a:rPr lang="en-US" altLang="zh-CN" dirty="0" err="1">
                <a:latin typeface="+mn-ea"/>
              </a:rPr>
              <a:t>pool.map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func,iterable</a:t>
            </a:r>
            <a:r>
              <a:rPr lang="en-US" altLang="zh-CN" dirty="0">
                <a:latin typeface="+mn-ea"/>
              </a:rPr>
              <a:t>[,</a:t>
            </a:r>
            <a:r>
              <a:rPr lang="en-US" altLang="zh-CN" dirty="0" err="1">
                <a:latin typeface="+mn-ea"/>
              </a:rPr>
              <a:t>chunksize</a:t>
            </a:r>
            <a:r>
              <a:rPr lang="en-US" altLang="zh-CN" dirty="0">
                <a:latin typeface="+mn-ea"/>
              </a:rPr>
              <a:t>])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）第一行用于导入</a:t>
            </a:r>
            <a:r>
              <a:rPr lang="en-US" altLang="zh-CN" dirty="0">
                <a:latin typeface="+mn-ea"/>
              </a:rPr>
              <a:t>multiprocessing</a:t>
            </a:r>
            <a:r>
              <a:rPr lang="zh-CN" altLang="zh-CN" dirty="0">
                <a:latin typeface="+mn-ea"/>
              </a:rPr>
              <a:t>库的</a:t>
            </a:r>
            <a:r>
              <a:rPr lang="en-US" altLang="zh-CN" dirty="0">
                <a:latin typeface="+mn-ea"/>
              </a:rPr>
              <a:t>Pool</a:t>
            </a:r>
            <a:r>
              <a:rPr lang="zh-CN" altLang="zh-CN" dirty="0">
                <a:latin typeface="+mn-ea"/>
              </a:rPr>
              <a:t>模块。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）第二行用于创建进程池，</a:t>
            </a:r>
            <a:r>
              <a:rPr lang="en-US" altLang="zh-CN" dirty="0">
                <a:latin typeface="+mn-ea"/>
              </a:rPr>
              <a:t>processes</a:t>
            </a:r>
            <a:r>
              <a:rPr lang="zh-CN" altLang="zh-CN" dirty="0">
                <a:latin typeface="+mn-ea"/>
              </a:rPr>
              <a:t>参数为设置进程的个数。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）第三行利用</a:t>
            </a:r>
            <a:r>
              <a:rPr lang="en-US" altLang="zh-CN" dirty="0">
                <a:latin typeface="+mn-ea"/>
              </a:rPr>
              <a:t>map()</a:t>
            </a:r>
            <a:r>
              <a:rPr lang="zh-CN" altLang="zh-CN" dirty="0">
                <a:latin typeface="+mn-ea"/>
              </a:rPr>
              <a:t>函数进行进程运行，</a:t>
            </a:r>
            <a:r>
              <a:rPr lang="en-US" altLang="zh-CN" dirty="0" err="1">
                <a:latin typeface="+mn-ea"/>
              </a:rPr>
              <a:t>func</a:t>
            </a:r>
            <a:r>
              <a:rPr lang="zh-CN" altLang="zh-CN" dirty="0">
                <a:latin typeface="+mn-ea"/>
              </a:rPr>
              <a:t>参数为需运行的函数，在爬虫实战中，为爬虫函数。</a:t>
            </a:r>
            <a:r>
              <a:rPr lang="en-US" altLang="zh-CN" dirty="0" err="1">
                <a:latin typeface="+mn-ea"/>
              </a:rPr>
              <a:t>iterable</a:t>
            </a:r>
            <a:r>
              <a:rPr lang="zh-CN" altLang="zh-CN" dirty="0">
                <a:latin typeface="+mn-ea"/>
              </a:rPr>
              <a:t>为迭代参数，在爬虫实战中，可为多个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列表进行迭代。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524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0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8.1.3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性能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对比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852936"/>
            <a:ext cx="8147248" cy="36210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多</a:t>
            </a:r>
            <a:r>
              <a:rPr lang="zh-CN" altLang="zh-CN" dirty="0"/>
              <a:t>进程爬虫速度要远优于串行爬虫，但是“口说无凭”，本小节将会通过代码对串行爬虫和多进程爬虫进行性能对比。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55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8.2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综合示例（一）——爬取简书热评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文章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483768" y="3140968"/>
            <a:ext cx="5441032" cy="33329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8.2.1  </a:t>
            </a:r>
            <a:r>
              <a:rPr lang="zh-CN" altLang="zh-CN" b="1" dirty="0">
                <a:latin typeface="+mn-ea"/>
              </a:rPr>
              <a:t>爬虫思路分析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8.2.2  </a:t>
            </a:r>
            <a:r>
              <a:rPr lang="zh-CN" altLang="zh-CN" b="1" dirty="0">
                <a:latin typeface="+mn-ea"/>
              </a:rPr>
              <a:t>爬虫代码及</a:t>
            </a:r>
            <a:r>
              <a:rPr lang="zh-CN" altLang="zh-CN" b="1" dirty="0" smtClean="0">
                <a:latin typeface="+mn-ea"/>
              </a:rPr>
              <a:t>分析</a:t>
            </a:r>
            <a:r>
              <a:rPr lang="zh-CN" altLang="en-US" b="1" dirty="0" smtClean="0">
                <a:latin typeface="+mn-ea"/>
              </a:rPr>
              <a:t>（详见书）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85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7632848" cy="90872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8.2.1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爬虫思路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643192" cy="5205192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）爬取的内容为简书“首页投稿”热评文章的信息（</a:t>
            </a:r>
            <a:r>
              <a:rPr lang="en-US" altLang="zh-CN" dirty="0"/>
              <a:t>http://www.jianshu.com/c/bDHhpK</a:t>
            </a:r>
            <a:r>
              <a:rPr lang="zh-CN" altLang="zh-CN" dirty="0"/>
              <a:t>），如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44672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93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003232" cy="62853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）当手动浏览该网页时，会发现没有分页的界面，而是可以一直浏览下去，这说明该网页使用了异步加载。</a:t>
            </a:r>
          </a:p>
          <a:p>
            <a:pPr marL="0" indent="0">
              <a:buNone/>
            </a:pPr>
            <a:r>
              <a:rPr lang="zh-CN" altLang="zh-CN" dirty="0"/>
              <a:t>打开</a:t>
            </a:r>
            <a:r>
              <a:rPr lang="en-US" altLang="zh-CN" dirty="0"/>
              <a:t>Chrome</a:t>
            </a:r>
            <a:r>
              <a:rPr lang="zh-CN" altLang="zh-CN" dirty="0"/>
              <a:t>浏览器的开发者工具（按</a:t>
            </a:r>
            <a:r>
              <a:rPr lang="en-US" altLang="zh-CN" dirty="0"/>
              <a:t>F12</a:t>
            </a:r>
            <a:r>
              <a:rPr lang="zh-CN" altLang="zh-CN" dirty="0"/>
              <a:t>键），单击</a:t>
            </a:r>
            <a:r>
              <a:rPr lang="en-US" altLang="zh-CN" dirty="0"/>
              <a:t>Network</a:t>
            </a:r>
            <a:r>
              <a:rPr lang="zh-CN" altLang="zh-CN" dirty="0"/>
              <a:t>选项卡，如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通过</a:t>
            </a:r>
            <a:r>
              <a:rPr lang="zh-CN" altLang="zh-CN" dirty="0"/>
              <a:t>鼠标手动下滑浏览网页，会发现</a:t>
            </a:r>
            <a:r>
              <a:rPr lang="en-US" altLang="zh-CN" dirty="0"/>
              <a:t>Network</a:t>
            </a:r>
            <a:r>
              <a:rPr lang="zh-CN" altLang="zh-CN" dirty="0"/>
              <a:t>选项卡中会加载一些文件，如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501" y="1412776"/>
            <a:ext cx="32289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49080"/>
            <a:ext cx="3352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80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280920" cy="62853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打开第</a:t>
            </a:r>
            <a:r>
              <a:rPr lang="en-US" altLang="zh-CN" dirty="0"/>
              <a:t>1</a:t>
            </a:r>
            <a:r>
              <a:rPr lang="zh-CN" altLang="zh-CN" dirty="0"/>
              <a:t>个加载文件，在</a:t>
            </a:r>
            <a:r>
              <a:rPr lang="en-US" altLang="zh-CN" dirty="0"/>
              <a:t>Headers</a:t>
            </a:r>
            <a:r>
              <a:rPr lang="zh-CN" altLang="zh-CN" dirty="0"/>
              <a:t>部分可以看到请求的</a:t>
            </a:r>
            <a:r>
              <a:rPr lang="en-US" altLang="zh-CN" dirty="0"/>
              <a:t>URL</a:t>
            </a:r>
            <a:r>
              <a:rPr lang="zh-CN" altLang="zh-CN" dirty="0"/>
              <a:t>（</a:t>
            </a:r>
            <a:r>
              <a:rPr lang="zh-CN" altLang="zh-CN" dirty="0" smtClean="0"/>
              <a:t>如</a:t>
            </a:r>
            <a:r>
              <a:rPr lang="zh-CN" altLang="en-US" dirty="0"/>
              <a:t>左</a:t>
            </a:r>
            <a:r>
              <a:rPr lang="zh-CN" altLang="en-US" dirty="0" smtClean="0"/>
              <a:t>图</a:t>
            </a:r>
            <a:r>
              <a:rPr lang="zh-CN" altLang="zh-CN" dirty="0" smtClean="0"/>
              <a:t>所</a:t>
            </a:r>
            <a:r>
              <a:rPr lang="zh-CN" altLang="zh-CN" dirty="0"/>
              <a:t>示），在</a:t>
            </a:r>
            <a:r>
              <a:rPr lang="en-US" altLang="zh-CN" dirty="0"/>
              <a:t>Response</a:t>
            </a:r>
            <a:r>
              <a:rPr lang="zh-CN" altLang="zh-CN" dirty="0"/>
              <a:t>部分可看到返回的内容就是文章信息（</a:t>
            </a:r>
            <a:r>
              <a:rPr lang="zh-CN" altLang="zh-CN" dirty="0" smtClean="0"/>
              <a:t>如</a:t>
            </a:r>
            <a:r>
              <a:rPr lang="zh-CN" altLang="en-US" dirty="0"/>
              <a:t>右</a:t>
            </a:r>
            <a:r>
              <a:rPr lang="zh-CN" altLang="en-US" dirty="0" smtClean="0"/>
              <a:t>图</a:t>
            </a:r>
            <a:r>
              <a:rPr lang="zh-CN" altLang="zh-CN" dirty="0" smtClean="0"/>
              <a:t>所</a:t>
            </a:r>
            <a:r>
              <a:rPr lang="zh-CN" altLang="zh-CN" dirty="0"/>
              <a:t>示），通过关注，只需修改</a:t>
            </a:r>
            <a:r>
              <a:rPr lang="en-US" altLang="zh-CN" dirty="0"/>
              <a:t>page</a:t>
            </a:r>
            <a:r>
              <a:rPr lang="zh-CN" altLang="zh-CN" dirty="0"/>
              <a:t>后面的数字即可返回出不同的页面，以此来构造</a:t>
            </a:r>
            <a:r>
              <a:rPr lang="en-US" altLang="zh-CN" dirty="0"/>
              <a:t>URL</a:t>
            </a:r>
            <a:r>
              <a:rPr lang="zh-CN" altLang="zh-CN" dirty="0"/>
              <a:t>，本次共爬取</a:t>
            </a:r>
            <a:r>
              <a:rPr lang="en-US" altLang="zh-CN" dirty="0"/>
              <a:t>1</a:t>
            </a:r>
            <a:r>
              <a:rPr lang="zh-CN" altLang="zh-CN" dirty="0"/>
              <a:t>万个</a:t>
            </a:r>
            <a:r>
              <a:rPr lang="en-US" altLang="zh-CN" dirty="0"/>
              <a:t>URL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43243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32856"/>
            <a:ext cx="39433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93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</TotalTime>
  <Words>742</Words>
  <Application>Microsoft Office PowerPoint</Application>
  <PresentationFormat>全屏显示(4:3)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凸显</vt:lpstr>
      <vt:lpstr>第8章  多进程爬虫</vt:lpstr>
      <vt:lpstr>8.1  多线程与多进程</vt:lpstr>
      <vt:lpstr>8.1.1  多线程和多进程概述</vt:lpstr>
      <vt:lpstr>8.1.2  多进程使用方法</vt:lpstr>
      <vt:lpstr>8.1.3  性能对比</vt:lpstr>
      <vt:lpstr>8.2  综合示例（一）——爬取简书热评文章</vt:lpstr>
      <vt:lpstr>8.2.1  爬虫思路分析</vt:lpstr>
      <vt:lpstr>PowerPoint 演示文稿</vt:lpstr>
      <vt:lpstr>PowerPoint 演示文稿</vt:lpstr>
      <vt:lpstr>PowerPoint 演示文稿</vt:lpstr>
      <vt:lpstr>8.3  综合示例（二）——爬取转转网二手市场</vt:lpstr>
      <vt:lpstr>8.3.1  爬虫思路分析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 多进程爬虫</dc:title>
  <dc:creator>yajie</dc:creator>
  <cp:lastModifiedBy>yajie</cp:lastModifiedBy>
  <cp:revision>2</cp:revision>
  <dcterms:created xsi:type="dcterms:W3CDTF">2018-03-13T08:04:09Z</dcterms:created>
  <dcterms:modified xsi:type="dcterms:W3CDTF">2018-03-13T08:22:44Z</dcterms:modified>
</cp:coreProperties>
</file>