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38D96D4F-304C-4F7A-9C88-7362DE5EF60F}" type="datetimeFigureOut">
              <a:rPr lang="zh-CN" altLang="en-US" smtClean="0"/>
              <a:t>2018/3/13</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1F10DD4B-0C11-459B-A9D1-F55321F997A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8D96D4F-304C-4F7A-9C88-7362DE5EF60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0DD4B-0C11-459B-A9D1-F55321F997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8D96D4F-304C-4F7A-9C88-7362DE5EF60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0DD4B-0C11-459B-A9D1-F55321F997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38D96D4F-304C-4F7A-9C88-7362DE5EF60F}" type="datetimeFigureOut">
              <a:rPr lang="zh-CN" altLang="en-US" smtClean="0"/>
              <a:t>2018/3/13</a:t>
            </a:fld>
            <a:endParaRPr lang="zh-CN" altLang="en-US"/>
          </a:p>
        </p:txBody>
      </p:sp>
      <p:sp>
        <p:nvSpPr>
          <p:cNvPr id="9" name="灯片编号占位符 8"/>
          <p:cNvSpPr>
            <a:spLocks noGrp="1"/>
          </p:cNvSpPr>
          <p:nvPr>
            <p:ph type="sldNum" sz="quarter" idx="15"/>
          </p:nvPr>
        </p:nvSpPr>
        <p:spPr/>
        <p:txBody>
          <a:bodyPr rtlCol="0"/>
          <a:lstStyle/>
          <a:p>
            <a:fld id="{1F10DD4B-0C11-459B-A9D1-F55321F997AC}"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38D96D4F-304C-4F7A-9C88-7362DE5EF60F}" type="datetimeFigureOut">
              <a:rPr lang="zh-CN" altLang="en-US" smtClean="0"/>
              <a:t>2018/3/13</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1F10DD4B-0C11-459B-A9D1-F55321F997A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38D96D4F-304C-4F7A-9C88-7362DE5EF60F}"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0DD4B-0C11-459B-A9D1-F55321F997AC}"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38D96D4F-304C-4F7A-9C88-7362DE5EF60F}" type="datetimeFigureOut">
              <a:rPr lang="zh-CN" altLang="en-US" smtClean="0"/>
              <a:t>2018/3/13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0DD4B-0C11-459B-A9D1-F55321F997AC}"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38D96D4F-304C-4F7A-9C88-7362DE5EF60F}" type="datetimeFigureOut">
              <a:rPr lang="zh-CN" altLang="en-US" smtClean="0"/>
              <a:t>2018/3/13</a:t>
            </a:fld>
            <a:endParaRPr lang="zh-CN" altLang="en-US"/>
          </a:p>
        </p:txBody>
      </p:sp>
      <p:sp>
        <p:nvSpPr>
          <p:cNvPr id="7" name="灯片编号占位符 6"/>
          <p:cNvSpPr>
            <a:spLocks noGrp="1"/>
          </p:cNvSpPr>
          <p:nvPr>
            <p:ph type="sldNum" sz="quarter" idx="11"/>
          </p:nvPr>
        </p:nvSpPr>
        <p:spPr/>
        <p:txBody>
          <a:bodyPr rtlCol="0"/>
          <a:lstStyle/>
          <a:p>
            <a:fld id="{1F10DD4B-0C11-459B-A9D1-F55321F997AC}"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D96D4F-304C-4F7A-9C88-7362DE5EF60F}" type="datetimeFigureOut">
              <a:rPr lang="zh-CN" altLang="en-US" smtClean="0"/>
              <a:t>2018/3/13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0DD4B-0C11-459B-A9D1-F55321F997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38D96D4F-304C-4F7A-9C88-7362DE5EF60F}" type="datetimeFigureOut">
              <a:rPr lang="zh-CN" altLang="en-US" smtClean="0"/>
              <a:t>2018/3/13</a:t>
            </a:fld>
            <a:endParaRPr lang="zh-CN" altLang="en-US"/>
          </a:p>
        </p:txBody>
      </p:sp>
      <p:sp>
        <p:nvSpPr>
          <p:cNvPr id="22" name="灯片编号占位符 21"/>
          <p:cNvSpPr>
            <a:spLocks noGrp="1"/>
          </p:cNvSpPr>
          <p:nvPr>
            <p:ph type="sldNum" sz="quarter" idx="15"/>
          </p:nvPr>
        </p:nvSpPr>
        <p:spPr/>
        <p:txBody>
          <a:bodyPr rtlCol="0"/>
          <a:lstStyle/>
          <a:p>
            <a:fld id="{1F10DD4B-0C11-459B-A9D1-F55321F997AC}"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38D96D4F-304C-4F7A-9C88-7362DE5EF60F}" type="datetimeFigureOut">
              <a:rPr lang="zh-CN" altLang="en-US" smtClean="0"/>
              <a:t>2018/3/13</a:t>
            </a:fld>
            <a:endParaRPr lang="zh-CN" altLang="en-US"/>
          </a:p>
        </p:txBody>
      </p:sp>
      <p:sp>
        <p:nvSpPr>
          <p:cNvPr id="18" name="灯片编号占位符 17"/>
          <p:cNvSpPr>
            <a:spLocks noGrp="1"/>
          </p:cNvSpPr>
          <p:nvPr>
            <p:ph type="sldNum" sz="quarter" idx="11"/>
          </p:nvPr>
        </p:nvSpPr>
        <p:spPr/>
        <p:txBody>
          <a:bodyPr rtlCol="0"/>
          <a:lstStyle/>
          <a:p>
            <a:fld id="{1F10DD4B-0C11-459B-A9D1-F55321F997AC}"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8D96D4F-304C-4F7A-9C88-7362DE5EF60F}" type="datetimeFigureOut">
              <a:rPr lang="zh-CN" altLang="en-US" smtClean="0"/>
              <a:t>2018/3/13</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F10DD4B-0C11-459B-A9D1-F55321F997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jianshu.com/trending/weekl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39752" y="332656"/>
            <a:ext cx="6172200" cy="1246290"/>
          </a:xfrm>
        </p:spPr>
        <p:txBody>
          <a:bodyPr>
            <a:normAutofit/>
          </a:bodyPr>
          <a:lstStyle/>
          <a:p>
            <a:pPr algn="ctr"/>
            <a:r>
              <a:rPr lang="zh-CN" altLang="zh-CN" sz="4800" dirty="0">
                <a:solidFill>
                  <a:schemeClr val="tx1"/>
                </a:solidFill>
                <a:latin typeface="+mj-ea"/>
              </a:rPr>
              <a:t>第</a:t>
            </a:r>
            <a:r>
              <a:rPr lang="en-US" altLang="zh-CN" sz="4800" dirty="0">
                <a:solidFill>
                  <a:schemeClr val="tx1"/>
                </a:solidFill>
                <a:latin typeface="+mj-ea"/>
              </a:rPr>
              <a:t>9</a:t>
            </a:r>
            <a:r>
              <a:rPr lang="zh-CN" altLang="zh-CN" sz="4800" dirty="0">
                <a:solidFill>
                  <a:schemeClr val="tx1"/>
                </a:solidFill>
                <a:latin typeface="+mj-ea"/>
              </a:rPr>
              <a:t>章</a:t>
            </a:r>
            <a:r>
              <a:rPr lang="en-US" altLang="zh-CN" sz="4800" dirty="0">
                <a:solidFill>
                  <a:schemeClr val="tx1"/>
                </a:solidFill>
                <a:latin typeface="+mj-ea"/>
              </a:rPr>
              <a:t>  </a:t>
            </a:r>
            <a:r>
              <a:rPr lang="zh-CN" altLang="zh-CN" sz="4800" dirty="0">
                <a:solidFill>
                  <a:schemeClr val="tx1"/>
                </a:solidFill>
                <a:latin typeface="+mj-ea"/>
              </a:rPr>
              <a:t>异步</a:t>
            </a:r>
            <a:r>
              <a:rPr lang="zh-CN" altLang="zh-CN" sz="4800" dirty="0" smtClean="0">
                <a:solidFill>
                  <a:schemeClr val="tx1"/>
                </a:solidFill>
                <a:latin typeface="+mj-ea"/>
              </a:rPr>
              <a:t>加载</a:t>
            </a:r>
            <a:endParaRPr lang="zh-CN" altLang="en-US" sz="4800" dirty="0">
              <a:solidFill>
                <a:schemeClr val="tx1"/>
              </a:solidFill>
              <a:latin typeface="+mj-ea"/>
            </a:endParaRPr>
          </a:p>
        </p:txBody>
      </p:sp>
      <p:sp>
        <p:nvSpPr>
          <p:cNvPr id="3" name="副标题 2"/>
          <p:cNvSpPr>
            <a:spLocks noGrp="1"/>
          </p:cNvSpPr>
          <p:nvPr>
            <p:ph type="subTitle" idx="1"/>
          </p:nvPr>
        </p:nvSpPr>
        <p:spPr>
          <a:xfrm>
            <a:off x="2286000" y="2492896"/>
            <a:ext cx="6172200" cy="3882026"/>
          </a:xfrm>
        </p:spPr>
        <p:txBody>
          <a:bodyPr>
            <a:normAutofit/>
          </a:bodyPr>
          <a:lstStyle/>
          <a:p>
            <a:r>
              <a:rPr lang="en-US" altLang="zh-CN" sz="2400" dirty="0" smtClean="0">
                <a:solidFill>
                  <a:schemeClr val="tx1"/>
                </a:solidFill>
                <a:latin typeface="+mn-ea"/>
              </a:rPr>
              <a:t>9.1  </a:t>
            </a:r>
            <a:r>
              <a:rPr lang="zh-CN" altLang="zh-CN" sz="2400" dirty="0">
                <a:solidFill>
                  <a:schemeClr val="tx1"/>
                </a:solidFill>
                <a:latin typeface="+mn-ea"/>
              </a:rPr>
              <a:t>异步加载技术与爬虫方法</a:t>
            </a:r>
          </a:p>
          <a:p>
            <a:r>
              <a:rPr lang="en-US" altLang="zh-CN" sz="2400" dirty="0">
                <a:solidFill>
                  <a:schemeClr val="tx1"/>
                </a:solidFill>
                <a:latin typeface="+mn-ea"/>
              </a:rPr>
              <a:t>9.2  </a:t>
            </a:r>
            <a:r>
              <a:rPr lang="zh-CN" altLang="zh-CN" sz="2400" dirty="0">
                <a:solidFill>
                  <a:schemeClr val="tx1"/>
                </a:solidFill>
                <a:latin typeface="+mn-ea"/>
              </a:rPr>
              <a:t>综合示例（一）——爬取简书用户动态信息</a:t>
            </a:r>
          </a:p>
          <a:p>
            <a:r>
              <a:rPr lang="en-US" altLang="zh-CN" sz="2400" dirty="0">
                <a:solidFill>
                  <a:schemeClr val="tx1"/>
                </a:solidFill>
                <a:latin typeface="+mn-ea"/>
              </a:rPr>
              <a:t>9.3  </a:t>
            </a:r>
            <a:r>
              <a:rPr lang="zh-CN" altLang="zh-CN" sz="2400" dirty="0">
                <a:solidFill>
                  <a:schemeClr val="tx1"/>
                </a:solidFill>
                <a:latin typeface="+mn-ea"/>
              </a:rPr>
              <a:t>综合示例（二）——爬取简书七日热门</a:t>
            </a:r>
          </a:p>
          <a:p>
            <a:endParaRPr lang="zh-CN" altLang="en-US" sz="2400" dirty="0">
              <a:solidFill>
                <a:schemeClr val="tx1"/>
              </a:solidFill>
              <a:latin typeface="+mn-ea"/>
            </a:endParaRPr>
          </a:p>
        </p:txBody>
      </p:sp>
    </p:spTree>
    <p:extLst>
      <p:ext uri="{BB962C8B-B14F-4D97-AF65-F5344CB8AC3E}">
        <p14:creationId xmlns:p14="http://schemas.microsoft.com/office/powerpoint/2010/main" val="335354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8003232" cy="6213304"/>
          </a:xfrm>
        </p:spPr>
        <p:txBody>
          <a:bodyPr/>
          <a:lstStyle/>
          <a:p>
            <a:r>
              <a:rPr lang="zh-CN" altLang="zh-CN" dirty="0"/>
              <a:t>（</a:t>
            </a:r>
            <a:r>
              <a:rPr lang="en-US" altLang="zh-CN" dirty="0"/>
              <a:t>4</a:t>
            </a:r>
            <a:r>
              <a:rPr lang="zh-CN" altLang="zh-CN" dirty="0"/>
              <a:t>）观察该文件的</a:t>
            </a:r>
            <a:r>
              <a:rPr lang="en-US" altLang="zh-CN" dirty="0"/>
              <a:t>Response</a:t>
            </a:r>
            <a:r>
              <a:rPr lang="zh-CN" altLang="zh-CN" dirty="0"/>
              <a:t>，发现返回的是</a:t>
            </a:r>
            <a:r>
              <a:rPr lang="en-US" altLang="zh-CN" dirty="0"/>
              <a:t>XML</a:t>
            </a:r>
            <a:r>
              <a:rPr lang="zh-CN" altLang="zh-CN" dirty="0"/>
              <a:t>文件，内容也正是用户“动态”内容（如</a:t>
            </a:r>
            <a:r>
              <a:rPr lang="zh-CN" altLang="zh-CN" dirty="0" smtClean="0"/>
              <a:t>图），</a:t>
            </a:r>
            <a:r>
              <a:rPr lang="zh-CN" altLang="zh-CN" dirty="0"/>
              <a:t>每个</a:t>
            </a:r>
            <a:r>
              <a:rPr lang="en-US" altLang="zh-CN" dirty="0"/>
              <a:t>li</a:t>
            </a:r>
            <a:r>
              <a:rPr lang="zh-CN" altLang="zh-CN" dirty="0"/>
              <a:t>标签就是一个用户动态内容。删除</a:t>
            </a:r>
            <a:r>
              <a:rPr lang="en-US" altLang="zh-CN" dirty="0"/>
              <a:t>timeline</a:t>
            </a:r>
            <a:r>
              <a:rPr lang="zh-CN" altLang="zh-CN" dirty="0"/>
              <a:t>后面的字符串也可返回正确的内容，以此构造第一页的</a:t>
            </a:r>
            <a:r>
              <a:rPr lang="en-US" altLang="zh-CN" dirty="0"/>
              <a:t>URL</a:t>
            </a:r>
            <a:r>
              <a:rPr lang="zh-CN" altLang="zh-CN" dirty="0"/>
              <a:t>为</a:t>
            </a:r>
            <a:r>
              <a:rPr lang="en-US" altLang="zh-CN" dirty="0"/>
              <a:t>http://www.jianshu.com/users/9104ebf5e177/timeline</a:t>
            </a:r>
            <a:r>
              <a:rPr lang="zh-CN" altLang="zh-CN" dirty="0"/>
              <a:t>。</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36912"/>
            <a:ext cx="52578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28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0"/>
            <a:ext cx="8568952" cy="6473952"/>
          </a:xfrm>
        </p:spPr>
        <p:txBody>
          <a:bodyPr>
            <a:normAutofit/>
          </a:bodyPr>
          <a:lstStyle/>
          <a:p>
            <a:pPr marL="0" indent="0">
              <a:buNone/>
            </a:pPr>
            <a:r>
              <a:rPr lang="zh-CN" altLang="zh-CN" sz="2200" dirty="0">
                <a:latin typeface="+mn-ea"/>
              </a:rPr>
              <a:t>（</a:t>
            </a:r>
            <a:r>
              <a:rPr lang="en-US" altLang="zh-CN" sz="2200" dirty="0">
                <a:latin typeface="+mn-ea"/>
              </a:rPr>
              <a:t>5</a:t>
            </a:r>
            <a:r>
              <a:rPr lang="zh-CN" altLang="zh-CN" sz="2200" dirty="0">
                <a:latin typeface="+mn-ea"/>
              </a:rPr>
              <a:t>）通过下滑浏览，会发现也是使用了异步加载技术进行分页处理的，如图</a:t>
            </a:r>
            <a:r>
              <a:rPr lang="en-US" altLang="zh-CN" sz="2200" dirty="0">
                <a:latin typeface="+mn-ea"/>
              </a:rPr>
              <a:t>9.16</a:t>
            </a:r>
            <a:r>
              <a:rPr lang="zh-CN" altLang="zh-CN" sz="2200" dirty="0">
                <a:latin typeface="+mn-ea"/>
              </a:rPr>
              <a:t>所示，以此记录前几页的</a:t>
            </a:r>
            <a:r>
              <a:rPr lang="en-US" altLang="zh-CN" sz="2200" dirty="0">
                <a:latin typeface="+mn-ea"/>
              </a:rPr>
              <a:t>URL</a:t>
            </a:r>
            <a:r>
              <a:rPr lang="zh-CN" altLang="zh-CN" sz="2200" dirty="0">
                <a:latin typeface="+mn-ea"/>
              </a:rPr>
              <a:t>：</a:t>
            </a:r>
          </a:p>
          <a:p>
            <a:pPr marL="0" indent="0">
              <a:buNone/>
            </a:pPr>
            <a:r>
              <a:rPr lang="en-US" altLang="zh-CN" sz="2200" dirty="0">
                <a:latin typeface="+mn-ea"/>
              </a:rPr>
              <a:t>http://www.jianshu.com/users/9104ebf5e177/timeline?max_id=105768197&amp;page=2</a:t>
            </a:r>
            <a:endParaRPr lang="zh-CN" altLang="zh-CN" sz="2200" dirty="0">
              <a:latin typeface="+mn-ea"/>
            </a:endParaRPr>
          </a:p>
          <a:p>
            <a:pPr marL="0" indent="0">
              <a:buNone/>
            </a:pPr>
            <a:r>
              <a:rPr lang="en-US" altLang="zh-CN" sz="2200" dirty="0">
                <a:latin typeface="+mn-ea"/>
              </a:rPr>
              <a:t>http://www.jianshu.com/users/9104ebf5e177/timeline?max_id=103239632&amp;page=3</a:t>
            </a:r>
            <a:endParaRPr lang="zh-CN" altLang="zh-CN" sz="2200" dirty="0">
              <a:latin typeface="+mn-ea"/>
            </a:endParaRPr>
          </a:p>
          <a:p>
            <a:pPr marL="0" indent="0">
              <a:buNone/>
            </a:pPr>
            <a:r>
              <a:rPr lang="en-US" altLang="zh-CN" sz="2200" dirty="0">
                <a:latin typeface="+mn-ea"/>
              </a:rPr>
              <a:t>http://www.jianshu.com/users/9104ebf5e177/timeline?max_id=102134973&amp;page=4</a:t>
            </a:r>
            <a:endParaRPr lang="zh-CN" altLang="zh-CN" sz="2200" dirty="0">
              <a:latin typeface="+mn-ea"/>
            </a:endParaRPr>
          </a:p>
          <a:p>
            <a:pPr marL="0" indent="0">
              <a:buNone/>
            </a:pPr>
            <a:endParaRPr lang="zh-CN" altLang="en-US" sz="2200" dirty="0">
              <a:latin typeface="+mn-e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852936"/>
            <a:ext cx="52578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81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88640"/>
            <a:ext cx="8424936" cy="6285312"/>
          </a:xfrm>
        </p:spPr>
        <p:txBody>
          <a:bodyPr/>
          <a:lstStyle/>
          <a:p>
            <a:pPr marL="0" indent="0">
              <a:buNone/>
            </a:pPr>
            <a:r>
              <a:rPr lang="zh-CN" altLang="zh-CN" dirty="0"/>
              <a:t>（</a:t>
            </a:r>
            <a:r>
              <a:rPr lang="en-US" altLang="zh-CN" dirty="0"/>
              <a:t>6</a:t>
            </a:r>
            <a:r>
              <a:rPr lang="zh-CN" altLang="zh-CN" dirty="0"/>
              <a:t>）通过手工删除</a:t>
            </a:r>
            <a:r>
              <a:rPr lang="en-US" altLang="zh-CN" dirty="0"/>
              <a:t>URL</a:t>
            </a:r>
            <a:r>
              <a:rPr lang="zh-CN" altLang="zh-CN" dirty="0"/>
              <a:t>中的</a:t>
            </a:r>
            <a:r>
              <a:rPr lang="en-US" altLang="zh-CN" dirty="0" err="1"/>
              <a:t>max_id</a:t>
            </a:r>
            <a:r>
              <a:rPr lang="zh-CN" altLang="zh-CN" dirty="0"/>
              <a:t>，发现不能返回</a:t>
            </a:r>
            <a:r>
              <a:rPr lang="zh-CN" altLang="zh-CN" dirty="0" smtClean="0"/>
              <a:t>正常的内容</a:t>
            </a:r>
            <a:r>
              <a:rPr lang="zh-CN" altLang="zh-CN" dirty="0"/>
              <a:t>，如</a:t>
            </a:r>
            <a:r>
              <a:rPr lang="zh-CN" altLang="zh-CN" dirty="0" smtClean="0"/>
              <a:t>图所</a:t>
            </a:r>
            <a:r>
              <a:rPr lang="zh-CN" altLang="zh-CN" dirty="0"/>
              <a:t>示，说明</a:t>
            </a:r>
            <a:r>
              <a:rPr lang="en-US" altLang="zh-CN" dirty="0" err="1"/>
              <a:t>max_id</a:t>
            </a:r>
            <a:r>
              <a:rPr lang="zh-CN" altLang="zh-CN" dirty="0"/>
              <a:t>是一个很关键的字段，而笔者发现每个页面的</a:t>
            </a:r>
            <a:r>
              <a:rPr lang="en-US" altLang="zh-CN" dirty="0" err="1"/>
              <a:t>max_id</a:t>
            </a:r>
            <a:r>
              <a:rPr lang="zh-CN" altLang="zh-CN" dirty="0"/>
              <a:t>都不同，通过观察数字也没有明显的规律，而构造</a:t>
            </a:r>
            <a:r>
              <a:rPr lang="en-US" altLang="zh-CN" dirty="0"/>
              <a:t>URL</a:t>
            </a:r>
            <a:r>
              <a:rPr lang="zh-CN" altLang="zh-CN" dirty="0"/>
              <a:t>的重点就在如何获取</a:t>
            </a:r>
            <a:r>
              <a:rPr lang="en-US" altLang="zh-CN" dirty="0" err="1"/>
              <a:t>max_id</a:t>
            </a:r>
            <a:r>
              <a:rPr lang="zh-CN" altLang="zh-CN" dirty="0"/>
              <a:t>的数字了。</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564904"/>
            <a:ext cx="5257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00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0"/>
            <a:ext cx="8712968" cy="6473952"/>
          </a:xfrm>
        </p:spPr>
        <p:txBody>
          <a:bodyPr/>
          <a:lstStyle/>
          <a:p>
            <a:pPr marL="0" indent="0">
              <a:buNone/>
            </a:pPr>
            <a:r>
              <a:rPr lang="zh-CN" altLang="zh-CN" dirty="0"/>
              <a:t>（</a:t>
            </a:r>
            <a:r>
              <a:rPr lang="en-US" altLang="zh-CN" dirty="0"/>
              <a:t>7</a:t>
            </a:r>
            <a:r>
              <a:rPr lang="zh-CN" altLang="zh-CN" dirty="0"/>
              <a:t>）上述分析到每个</a:t>
            </a:r>
            <a:r>
              <a:rPr lang="en-US" altLang="zh-CN" dirty="0"/>
              <a:t>li</a:t>
            </a:r>
            <a:r>
              <a:rPr lang="zh-CN" altLang="zh-CN" dirty="0"/>
              <a:t>标签就是用户的一条动态内容，笔者发现，</a:t>
            </a:r>
            <a:r>
              <a:rPr lang="en-US" altLang="zh-CN" dirty="0"/>
              <a:t>li</a:t>
            </a:r>
            <a:r>
              <a:rPr lang="zh-CN" altLang="zh-CN" dirty="0"/>
              <a:t>标签的</a:t>
            </a:r>
            <a:r>
              <a:rPr lang="en-US" altLang="zh-CN" dirty="0"/>
              <a:t>id</a:t>
            </a:r>
            <a:r>
              <a:rPr lang="zh-CN" altLang="zh-CN" dirty="0"/>
              <a:t>字段有着一串没有规律的数字信息（</a:t>
            </a:r>
            <a:r>
              <a:rPr lang="zh-CN" altLang="zh-CN" dirty="0" smtClean="0"/>
              <a:t>如</a:t>
            </a:r>
            <a:r>
              <a:rPr lang="zh-CN" altLang="en-US" dirty="0" smtClean="0"/>
              <a:t>左</a:t>
            </a:r>
            <a:r>
              <a:rPr lang="zh-CN" altLang="zh-CN" dirty="0" smtClean="0"/>
              <a:t>图所</a:t>
            </a:r>
            <a:r>
              <a:rPr lang="zh-CN" altLang="zh-CN" dirty="0"/>
              <a:t>示）。通过观察发现，前一页最后一个</a:t>
            </a:r>
            <a:r>
              <a:rPr lang="en-US" altLang="zh-CN" dirty="0"/>
              <a:t>li</a:t>
            </a:r>
            <a:r>
              <a:rPr lang="zh-CN" altLang="zh-CN" dirty="0"/>
              <a:t>标签中的</a:t>
            </a:r>
            <a:r>
              <a:rPr lang="en-US" altLang="zh-CN" dirty="0"/>
              <a:t>id</a:t>
            </a:r>
            <a:r>
              <a:rPr lang="zh-CN" altLang="zh-CN" dirty="0"/>
              <a:t>数字刚好是它下一页</a:t>
            </a:r>
            <a:r>
              <a:rPr lang="en-US" altLang="zh-CN" dirty="0"/>
              <a:t>URL</a:t>
            </a:r>
            <a:r>
              <a:rPr lang="zh-CN" altLang="zh-CN" dirty="0"/>
              <a:t>中的</a:t>
            </a:r>
            <a:r>
              <a:rPr lang="en-US" altLang="zh-CN" dirty="0" err="1"/>
              <a:t>max_id</a:t>
            </a:r>
            <a:r>
              <a:rPr lang="zh-CN" altLang="zh-CN" dirty="0"/>
              <a:t>数字加</a:t>
            </a:r>
            <a:r>
              <a:rPr lang="en-US" altLang="zh-CN" dirty="0"/>
              <a:t>1</a:t>
            </a:r>
            <a:r>
              <a:rPr lang="zh-CN" altLang="zh-CN" dirty="0"/>
              <a:t>（</a:t>
            </a:r>
            <a:r>
              <a:rPr lang="zh-CN" altLang="zh-CN" dirty="0" smtClean="0"/>
              <a:t>如</a:t>
            </a:r>
            <a:r>
              <a:rPr lang="zh-CN" altLang="en-US" dirty="0" smtClean="0"/>
              <a:t>右</a:t>
            </a:r>
            <a:r>
              <a:rPr lang="zh-CN" altLang="zh-CN" dirty="0" smtClean="0"/>
              <a:t>图所</a:t>
            </a:r>
            <a:r>
              <a:rPr lang="zh-CN" altLang="zh-CN" dirty="0"/>
              <a:t>示），以此来构造出分页</a:t>
            </a:r>
            <a:r>
              <a:rPr lang="en-US" altLang="zh-CN" dirty="0"/>
              <a:t>URL</a:t>
            </a:r>
            <a:r>
              <a:rPr lang="zh-CN" altLang="zh-CN" dirty="0"/>
              <a:t>。</a:t>
            </a:r>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 y="2060848"/>
            <a:ext cx="34099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843" y="2204864"/>
            <a:ext cx="52578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59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16632"/>
            <a:ext cx="8496944" cy="6357320"/>
          </a:xfrm>
        </p:spPr>
        <p:txBody>
          <a:bodyPr/>
          <a:lstStyle/>
          <a:p>
            <a:pPr marL="0" indent="0">
              <a:buNone/>
            </a:pPr>
            <a:r>
              <a:rPr lang="zh-CN" altLang="zh-CN" dirty="0">
                <a:latin typeface="+mn-ea"/>
              </a:rPr>
              <a:t>（</a:t>
            </a:r>
            <a:r>
              <a:rPr lang="en-US" altLang="zh-CN" dirty="0">
                <a:latin typeface="+mn-ea"/>
              </a:rPr>
              <a:t>8</a:t>
            </a:r>
            <a:r>
              <a:rPr lang="zh-CN" altLang="zh-CN" dirty="0">
                <a:latin typeface="+mn-ea"/>
              </a:rPr>
              <a:t>）由于</a:t>
            </a:r>
            <a:r>
              <a:rPr lang="en-US" altLang="zh-CN" dirty="0">
                <a:latin typeface="+mn-ea"/>
              </a:rPr>
              <a:t>Response</a:t>
            </a:r>
            <a:r>
              <a:rPr lang="zh-CN" altLang="zh-CN" dirty="0">
                <a:latin typeface="+mn-ea"/>
              </a:rPr>
              <a:t>返回的是</a:t>
            </a:r>
            <a:r>
              <a:rPr lang="en-US" altLang="zh-CN" dirty="0">
                <a:latin typeface="+mn-ea"/>
              </a:rPr>
              <a:t>XML</a:t>
            </a:r>
            <a:r>
              <a:rPr lang="zh-CN" altLang="zh-CN" dirty="0">
                <a:latin typeface="+mn-ea"/>
              </a:rPr>
              <a:t>文档，便可通过</a:t>
            </a:r>
            <a:r>
              <a:rPr lang="en-US" altLang="zh-CN" dirty="0" err="1">
                <a:latin typeface="+mn-ea"/>
              </a:rPr>
              <a:t>lxml</a:t>
            </a:r>
            <a:r>
              <a:rPr lang="zh-CN" altLang="zh-CN" dirty="0">
                <a:latin typeface="+mn-ea"/>
              </a:rPr>
              <a:t>库进行数据的抓取工作，需爬取的内容为用户“动态”类型和时间信息，如图</a:t>
            </a:r>
            <a:r>
              <a:rPr lang="en-US" altLang="zh-CN" dirty="0">
                <a:latin typeface="+mn-ea"/>
              </a:rPr>
              <a:t>9.20</a:t>
            </a:r>
            <a:r>
              <a:rPr lang="zh-CN" altLang="zh-CN" dirty="0">
                <a:latin typeface="+mn-ea"/>
              </a:rPr>
              <a:t>。</a:t>
            </a: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r>
              <a:rPr lang="zh-CN" altLang="zh-CN" dirty="0" smtClean="0">
                <a:latin typeface="+mn-ea"/>
              </a:rPr>
              <a:t>（</a:t>
            </a:r>
            <a:r>
              <a:rPr lang="en-US" altLang="zh-CN" dirty="0">
                <a:latin typeface="+mn-ea"/>
              </a:rPr>
              <a:t>9</a:t>
            </a:r>
            <a:r>
              <a:rPr lang="zh-CN" altLang="zh-CN" dirty="0">
                <a:latin typeface="+mn-ea"/>
              </a:rPr>
              <a:t>）最后，把爬取的信息存储在</a:t>
            </a:r>
            <a:r>
              <a:rPr lang="en-US" altLang="zh-CN" dirty="0">
                <a:latin typeface="+mn-ea"/>
              </a:rPr>
              <a:t>MongoDB</a:t>
            </a:r>
            <a:r>
              <a:rPr lang="zh-CN" altLang="zh-CN" dirty="0">
                <a:latin typeface="+mn-ea"/>
              </a:rPr>
              <a:t>数据库中。</a:t>
            </a:r>
          </a:p>
          <a:p>
            <a:pPr marL="0" indent="0">
              <a:buNone/>
            </a:pPr>
            <a:endParaRPr lang="zh-CN" altLang="en-US" dirty="0">
              <a:latin typeface="+mn-ea"/>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41529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66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24936" cy="1210146"/>
          </a:xfrm>
        </p:spPr>
        <p:txBody>
          <a:bodyPr>
            <a:noAutofit/>
          </a:bodyPr>
          <a:lstStyle/>
          <a:p>
            <a:pPr algn="ctr"/>
            <a:r>
              <a:rPr lang="en-US" altLang="zh-CN" sz="4800" b="1" dirty="0">
                <a:solidFill>
                  <a:schemeClr val="tx1"/>
                </a:solidFill>
                <a:latin typeface="+mj-ea"/>
              </a:rPr>
              <a:t>9.3  </a:t>
            </a:r>
            <a:r>
              <a:rPr lang="zh-CN" altLang="zh-CN" sz="4800" b="1" dirty="0">
                <a:solidFill>
                  <a:schemeClr val="tx1"/>
                </a:solidFill>
                <a:latin typeface="+mj-ea"/>
              </a:rPr>
              <a:t>综合示例（二）——爬取简书七日</a:t>
            </a:r>
            <a:r>
              <a:rPr lang="zh-CN" altLang="zh-CN" sz="4800" b="1" dirty="0" smtClean="0">
                <a:solidFill>
                  <a:schemeClr val="tx1"/>
                </a:solidFill>
                <a:latin typeface="+mj-ea"/>
              </a:rPr>
              <a:t>热门</a:t>
            </a:r>
            <a:endParaRPr lang="zh-CN" altLang="en-US" sz="4800" dirty="0">
              <a:solidFill>
                <a:schemeClr val="tx1"/>
              </a:solidFill>
              <a:latin typeface="+mj-ea"/>
            </a:endParaRPr>
          </a:p>
        </p:txBody>
      </p:sp>
      <p:sp>
        <p:nvSpPr>
          <p:cNvPr id="3" name="内容占位符 2"/>
          <p:cNvSpPr>
            <a:spLocks noGrp="1"/>
          </p:cNvSpPr>
          <p:nvPr>
            <p:ph sz="quarter" idx="1"/>
          </p:nvPr>
        </p:nvSpPr>
        <p:spPr>
          <a:xfrm>
            <a:off x="2195736" y="3140968"/>
            <a:ext cx="5729064" cy="3332984"/>
          </a:xfrm>
        </p:spPr>
        <p:txBody>
          <a:bodyPr/>
          <a:lstStyle/>
          <a:p>
            <a:pPr marL="0" indent="0">
              <a:buNone/>
            </a:pPr>
            <a:r>
              <a:rPr lang="en-US" altLang="zh-CN" b="1" dirty="0" smtClean="0">
                <a:latin typeface="+mn-ea"/>
              </a:rPr>
              <a:t>9.3.1  </a:t>
            </a:r>
            <a:r>
              <a:rPr lang="zh-CN" altLang="zh-CN" b="1" dirty="0">
                <a:latin typeface="+mn-ea"/>
              </a:rPr>
              <a:t>爬虫思路分析</a:t>
            </a:r>
          </a:p>
          <a:p>
            <a:pPr marL="0" indent="0">
              <a:buNone/>
            </a:pPr>
            <a:r>
              <a:rPr lang="en-US" altLang="zh-CN" b="1" dirty="0">
                <a:latin typeface="+mn-ea"/>
              </a:rPr>
              <a:t>9.3.2  </a:t>
            </a:r>
            <a:r>
              <a:rPr lang="zh-CN" altLang="zh-CN" b="1" dirty="0">
                <a:latin typeface="+mn-ea"/>
              </a:rPr>
              <a:t>爬虫代码及</a:t>
            </a:r>
            <a:r>
              <a:rPr lang="zh-CN" altLang="zh-CN" b="1" dirty="0" smtClean="0">
                <a:latin typeface="+mn-ea"/>
              </a:rPr>
              <a:t>分析</a:t>
            </a:r>
            <a:r>
              <a:rPr lang="zh-CN" altLang="en-US" b="1" dirty="0" smtClean="0">
                <a:latin typeface="+mn-ea"/>
              </a:rPr>
              <a:t>（详见书）</a:t>
            </a:r>
            <a:endParaRPr lang="zh-CN" altLang="zh-CN" b="1"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322736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467600" cy="940966"/>
          </a:xfrm>
        </p:spPr>
        <p:txBody>
          <a:bodyPr>
            <a:normAutofit/>
          </a:bodyPr>
          <a:lstStyle/>
          <a:p>
            <a:pPr algn="ctr"/>
            <a:r>
              <a:rPr lang="en-US" altLang="zh-CN" sz="4800" b="1" dirty="0">
                <a:solidFill>
                  <a:schemeClr val="tx1"/>
                </a:solidFill>
                <a:latin typeface="+mj-ea"/>
              </a:rPr>
              <a:t>9.3.1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zh-CN" sz="4800" b="1" dirty="0">
              <a:solidFill>
                <a:schemeClr val="tx1"/>
              </a:solidFill>
              <a:latin typeface="+mj-ea"/>
            </a:endParaRPr>
          </a:p>
        </p:txBody>
      </p:sp>
      <p:sp>
        <p:nvSpPr>
          <p:cNvPr id="3" name="内容占位符 2"/>
          <p:cNvSpPr>
            <a:spLocks noGrp="1"/>
          </p:cNvSpPr>
          <p:nvPr>
            <p:ph sz="quarter" idx="1"/>
          </p:nvPr>
        </p:nvSpPr>
        <p:spPr>
          <a:xfrm>
            <a:off x="179512" y="908720"/>
            <a:ext cx="8280920" cy="5565232"/>
          </a:xfrm>
        </p:spPr>
        <p:txBody>
          <a:bodyPr>
            <a:normAutofit/>
          </a:bodyPr>
          <a:lstStyle/>
          <a:p>
            <a:pPr marL="0" indent="0">
              <a:buNone/>
            </a:pPr>
            <a:r>
              <a:rPr lang="zh-CN" altLang="zh-CN" sz="2200" dirty="0">
                <a:latin typeface="+mn-ea"/>
              </a:rPr>
              <a:t>（</a:t>
            </a:r>
            <a:r>
              <a:rPr lang="en-US" altLang="zh-CN" sz="2200" dirty="0">
                <a:latin typeface="+mn-ea"/>
              </a:rPr>
              <a:t>1</a:t>
            </a:r>
            <a:r>
              <a:rPr lang="zh-CN" altLang="zh-CN" sz="2200" dirty="0">
                <a:latin typeface="+mn-ea"/>
              </a:rPr>
              <a:t>）爬取的内容为简书七日热门信息（</a:t>
            </a:r>
            <a:r>
              <a:rPr lang="en-US" altLang="zh-CN" sz="2200" dirty="0">
                <a:latin typeface="+mn-ea"/>
                <a:hlinkClick r:id="rId2"/>
              </a:rPr>
              <a:t>http://www.jianshu.com/trending/weekly</a:t>
            </a:r>
            <a:r>
              <a:rPr lang="zh-CN" altLang="zh-CN" sz="2200" dirty="0" smtClean="0">
                <a:latin typeface="+mn-ea"/>
              </a:rPr>
              <a:t>）</a:t>
            </a:r>
            <a:endParaRPr lang="en-US" altLang="zh-CN" sz="2200" dirty="0" smtClean="0">
              <a:latin typeface="+mn-ea"/>
            </a:endParaRPr>
          </a:p>
          <a:p>
            <a:pPr marL="0" indent="0">
              <a:buNone/>
            </a:pPr>
            <a:r>
              <a:rPr lang="zh-CN" altLang="zh-CN" sz="2200" dirty="0">
                <a:latin typeface="+mn-ea"/>
              </a:rPr>
              <a:t>（</a:t>
            </a:r>
            <a:r>
              <a:rPr lang="en-US" altLang="zh-CN" sz="2200" dirty="0">
                <a:latin typeface="+mn-ea"/>
              </a:rPr>
              <a:t>2</a:t>
            </a:r>
            <a:r>
              <a:rPr lang="zh-CN" altLang="zh-CN" sz="2200" dirty="0">
                <a:latin typeface="+mn-ea"/>
              </a:rPr>
              <a:t>）该网页也是采用了</a:t>
            </a:r>
            <a:r>
              <a:rPr lang="en-US" altLang="zh-CN" sz="2200" dirty="0">
                <a:latin typeface="+mn-ea"/>
              </a:rPr>
              <a:t>AJAX</a:t>
            </a:r>
            <a:r>
              <a:rPr lang="zh-CN" altLang="zh-CN" sz="2200" dirty="0">
                <a:latin typeface="+mn-ea"/>
              </a:rPr>
              <a:t>技术实现分页。打开</a:t>
            </a:r>
            <a:r>
              <a:rPr lang="en-US" altLang="zh-CN" sz="2200" dirty="0">
                <a:latin typeface="+mn-ea"/>
              </a:rPr>
              <a:t>Chrome</a:t>
            </a:r>
            <a:r>
              <a:rPr lang="zh-CN" altLang="zh-CN" sz="2200" dirty="0">
                <a:latin typeface="+mn-ea"/>
              </a:rPr>
              <a:t>浏览器的开发者工具（按</a:t>
            </a:r>
            <a:r>
              <a:rPr lang="en-US" altLang="zh-CN" sz="2200" dirty="0">
                <a:latin typeface="+mn-ea"/>
              </a:rPr>
              <a:t>F12</a:t>
            </a:r>
            <a:r>
              <a:rPr lang="zh-CN" altLang="zh-CN" sz="2200" dirty="0">
                <a:latin typeface="+mn-ea"/>
              </a:rPr>
              <a:t>键），单击</a:t>
            </a:r>
            <a:r>
              <a:rPr lang="en-US" altLang="zh-CN" sz="2200" dirty="0">
                <a:latin typeface="+mn-ea"/>
              </a:rPr>
              <a:t>Network</a:t>
            </a:r>
            <a:r>
              <a:rPr lang="zh-CN" altLang="zh-CN" sz="2200" dirty="0">
                <a:latin typeface="+mn-ea"/>
              </a:rPr>
              <a:t>选项卡，选中</a:t>
            </a:r>
            <a:r>
              <a:rPr lang="en-US" altLang="zh-CN" sz="2200" dirty="0">
                <a:latin typeface="+mn-ea"/>
              </a:rPr>
              <a:t>XHR</a:t>
            </a:r>
            <a:r>
              <a:rPr lang="zh-CN" altLang="zh-CN" sz="2200" dirty="0">
                <a:latin typeface="+mn-ea"/>
              </a:rPr>
              <a:t>项，可发现翻页的网页文件，如</a:t>
            </a:r>
            <a:r>
              <a:rPr lang="zh-CN" altLang="zh-CN" sz="2200" dirty="0" smtClean="0">
                <a:latin typeface="+mn-ea"/>
              </a:rPr>
              <a:t>图所</a:t>
            </a:r>
            <a:r>
              <a:rPr lang="zh-CN" altLang="zh-CN" sz="2200" dirty="0">
                <a:latin typeface="+mn-ea"/>
              </a:rPr>
              <a:t>示。</a:t>
            </a:r>
          </a:p>
          <a:p>
            <a:pPr marL="0" indent="0">
              <a:buNone/>
            </a:pPr>
            <a:endParaRPr lang="zh-CN" altLang="en-US" sz="2200" dirty="0">
              <a:latin typeface="+mn-ea"/>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492896"/>
            <a:ext cx="364807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82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16632"/>
            <a:ext cx="8352928" cy="6357320"/>
          </a:xfrm>
        </p:spPr>
        <p:txBody>
          <a:bodyPr/>
          <a:lstStyle/>
          <a:p>
            <a:pPr marL="0" indent="0">
              <a:buNone/>
            </a:pPr>
            <a:r>
              <a:rPr lang="zh-CN" altLang="zh-CN" dirty="0"/>
              <a:t>（</a:t>
            </a:r>
            <a:r>
              <a:rPr lang="en-US" altLang="zh-CN" dirty="0"/>
              <a:t>3</a:t>
            </a:r>
            <a:r>
              <a:rPr lang="zh-CN" altLang="zh-CN" dirty="0"/>
              <a:t>）人工删除</a:t>
            </a:r>
            <a:r>
              <a:rPr lang="en-US" altLang="zh-CN" dirty="0"/>
              <a:t>URL</a:t>
            </a:r>
            <a:r>
              <a:rPr lang="zh-CN" altLang="zh-CN" dirty="0"/>
              <a:t>中间部分字符串，发现</a:t>
            </a:r>
            <a:r>
              <a:rPr lang="en-US" altLang="zh-CN" dirty="0"/>
              <a:t>http://www.jianshu.com/trending/weekly?page=</a:t>
            </a:r>
            <a:r>
              <a:rPr lang="zh-CN" altLang="zh-CN" dirty="0"/>
              <a:t>即可返回正确的内容，发现简书七日热门的</a:t>
            </a:r>
            <a:r>
              <a:rPr lang="en-US" altLang="zh-CN" dirty="0"/>
              <a:t>page</a:t>
            </a:r>
            <a:r>
              <a:rPr lang="zh-CN" altLang="zh-CN" dirty="0"/>
              <a:t>到</a:t>
            </a:r>
            <a:r>
              <a:rPr lang="en-US" altLang="zh-CN" dirty="0"/>
              <a:t>11</a:t>
            </a:r>
            <a:r>
              <a:rPr lang="zh-CN" altLang="zh-CN" dirty="0"/>
              <a:t>页就没有信息了，如</a:t>
            </a:r>
            <a:r>
              <a:rPr lang="zh-CN" altLang="zh-CN" dirty="0" smtClean="0"/>
              <a:t>图所</a:t>
            </a:r>
            <a:r>
              <a:rPr lang="zh-CN" altLang="zh-CN" dirty="0"/>
              <a:t>示，以此构造所有的</a:t>
            </a:r>
            <a:r>
              <a:rPr lang="en-US" altLang="zh-CN" dirty="0"/>
              <a:t>URL</a:t>
            </a:r>
            <a:r>
              <a:rPr lang="zh-CN" altLang="zh-CN" dirty="0"/>
              <a:t>。</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zh-CN" dirty="0" smtClean="0"/>
              <a:t>（</a:t>
            </a:r>
            <a:r>
              <a:rPr lang="en-US" altLang="zh-CN" dirty="0"/>
              <a:t>4</a:t>
            </a:r>
            <a:r>
              <a:rPr lang="zh-CN" altLang="zh-CN" dirty="0"/>
              <a:t>）本次爬虫在详细页中进行，故先需爬取进入详细页的网址链接，进而爬取数据。</a:t>
            </a:r>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628800"/>
            <a:ext cx="45148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00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7931224" cy="6213304"/>
          </a:xfrm>
        </p:spPr>
        <p:txBody>
          <a:bodyPr/>
          <a:lstStyle/>
          <a:p>
            <a:pPr marL="0" indent="0">
              <a:buNone/>
            </a:pPr>
            <a:r>
              <a:rPr lang="zh-CN" altLang="zh-CN" dirty="0"/>
              <a:t>（</a:t>
            </a:r>
            <a:r>
              <a:rPr lang="en-US" altLang="zh-CN" dirty="0"/>
              <a:t>5</a:t>
            </a:r>
            <a:r>
              <a:rPr lang="zh-CN" altLang="zh-CN" dirty="0"/>
              <a:t>）需要爬取的信息有：作者</a:t>
            </a:r>
            <a:r>
              <a:rPr lang="en-US" altLang="zh-CN" dirty="0"/>
              <a:t>ID</a:t>
            </a:r>
            <a:r>
              <a:rPr lang="zh-CN" altLang="zh-CN" dirty="0"/>
              <a:t>、文章名、发布日期、字数、阅读、评论、喜欢、赞赏数量、收录专题，如</a:t>
            </a:r>
            <a:r>
              <a:rPr lang="zh-CN" altLang="zh-CN" dirty="0" smtClean="0"/>
              <a:t>图</a:t>
            </a:r>
            <a:r>
              <a:rPr lang="en-US" altLang="zh-CN" dirty="0" smtClean="0"/>
              <a:t>1</a:t>
            </a:r>
            <a:r>
              <a:rPr lang="zh-CN" altLang="en-US" dirty="0" smtClean="0"/>
              <a:t>、图</a:t>
            </a:r>
            <a:r>
              <a:rPr lang="en-US" altLang="zh-CN" dirty="0" smtClean="0"/>
              <a:t>2</a:t>
            </a:r>
            <a:r>
              <a:rPr lang="zh-CN" altLang="zh-CN" dirty="0" smtClean="0"/>
              <a:t>和</a:t>
            </a:r>
            <a:r>
              <a:rPr lang="zh-CN" altLang="en-US" dirty="0" smtClean="0"/>
              <a:t>图</a:t>
            </a:r>
            <a:r>
              <a:rPr lang="en-US" altLang="zh-CN" dirty="0" smtClean="0"/>
              <a:t>3</a:t>
            </a:r>
            <a:r>
              <a:rPr lang="zh-CN" altLang="zh-CN" dirty="0" smtClean="0"/>
              <a:t>所</a:t>
            </a:r>
            <a:r>
              <a:rPr lang="zh-CN" altLang="zh-CN" dirty="0"/>
              <a:t>示。</a:t>
            </a:r>
          </a:p>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42481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013857"/>
            <a:ext cx="27717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653136"/>
            <a:ext cx="46767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15307" y="4149080"/>
            <a:ext cx="1872208"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6584479" y="3909467"/>
            <a:ext cx="1371897"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
        <p:nvSpPr>
          <p:cNvPr id="6" name="TextBox 5"/>
          <p:cNvSpPr txBox="1"/>
          <p:nvPr/>
        </p:nvSpPr>
        <p:spPr>
          <a:xfrm>
            <a:off x="4067944" y="6304784"/>
            <a:ext cx="1148581" cy="369332"/>
          </a:xfrm>
          <a:prstGeom prst="rect">
            <a:avLst/>
          </a:prstGeom>
          <a:noFill/>
        </p:spPr>
        <p:txBody>
          <a:bodyPr wrap="squar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40001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1520" y="188640"/>
            <a:ext cx="8352928" cy="6285312"/>
          </a:xfrm>
        </p:spPr>
        <p:txBody>
          <a:bodyPr/>
          <a:lstStyle/>
          <a:p>
            <a:pPr marL="0" indent="0">
              <a:buNone/>
            </a:pPr>
            <a:r>
              <a:rPr lang="zh-CN" altLang="zh-CN" dirty="0">
                <a:latin typeface="+mn-ea"/>
              </a:rPr>
              <a:t>（</a:t>
            </a:r>
            <a:r>
              <a:rPr lang="en-US" altLang="zh-CN" dirty="0">
                <a:latin typeface="+mn-ea"/>
              </a:rPr>
              <a:t>6</a:t>
            </a:r>
            <a:r>
              <a:rPr lang="zh-CN" altLang="zh-CN" dirty="0">
                <a:latin typeface="+mn-ea"/>
              </a:rPr>
              <a:t>）通过判断元素是否在网页源代码中来识别异步加载技术，发现阅读、评论、喜欢、赞赏数量、收录专题采用了异步加载技术。</a:t>
            </a:r>
          </a:p>
          <a:p>
            <a:pPr marL="0" indent="0">
              <a:buNone/>
            </a:pPr>
            <a:r>
              <a:rPr lang="zh-CN" altLang="zh-CN" dirty="0">
                <a:latin typeface="+mn-ea"/>
              </a:rPr>
              <a:t>（</a:t>
            </a:r>
            <a:r>
              <a:rPr lang="en-US" altLang="zh-CN" dirty="0">
                <a:latin typeface="+mn-ea"/>
              </a:rPr>
              <a:t>7</a:t>
            </a:r>
            <a:r>
              <a:rPr lang="zh-CN" altLang="zh-CN" dirty="0">
                <a:latin typeface="+mn-ea"/>
              </a:rPr>
              <a:t>）阅读、评论、喜欢虽然采用异步加载技术，但其内容在</a:t>
            </a:r>
            <a:r>
              <a:rPr lang="en-US" altLang="zh-CN" dirty="0">
                <a:latin typeface="+mn-ea"/>
              </a:rPr>
              <a:t>&lt;script&gt;</a:t>
            </a:r>
            <a:r>
              <a:rPr lang="zh-CN" altLang="zh-CN" dirty="0">
                <a:latin typeface="+mn-ea"/>
              </a:rPr>
              <a:t>标签中（</a:t>
            </a:r>
            <a:r>
              <a:rPr lang="zh-CN" altLang="zh-CN" dirty="0" smtClean="0">
                <a:latin typeface="+mn-ea"/>
              </a:rPr>
              <a:t>图），</a:t>
            </a:r>
            <a:r>
              <a:rPr lang="zh-CN" altLang="zh-CN" dirty="0">
                <a:latin typeface="+mn-ea"/>
              </a:rPr>
              <a:t>可采用正则表达式的方法获取数据。</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zh-CN" dirty="0" smtClean="0"/>
              <a:t>（</a:t>
            </a:r>
            <a:r>
              <a:rPr lang="en-US" altLang="zh-CN" dirty="0"/>
              <a:t>8</a:t>
            </a:r>
            <a:r>
              <a:rPr lang="zh-CN" altLang="zh-CN" dirty="0"/>
              <a:t>）打开</a:t>
            </a:r>
            <a:r>
              <a:rPr lang="en-US" altLang="zh-CN" dirty="0"/>
              <a:t>Chrome</a:t>
            </a:r>
            <a:r>
              <a:rPr lang="zh-CN" altLang="zh-CN" dirty="0"/>
              <a:t>浏览器的开发者工具（按</a:t>
            </a:r>
            <a:r>
              <a:rPr lang="en-US" altLang="zh-CN" dirty="0"/>
              <a:t>F12</a:t>
            </a:r>
            <a:r>
              <a:rPr lang="zh-CN" altLang="zh-CN" dirty="0"/>
              <a:t>键），单击</a:t>
            </a:r>
            <a:r>
              <a:rPr lang="en-US" altLang="zh-CN" dirty="0"/>
              <a:t>Network</a:t>
            </a:r>
            <a:r>
              <a:rPr lang="zh-CN" altLang="zh-CN" dirty="0"/>
              <a:t>选项卡，选中</a:t>
            </a:r>
            <a:r>
              <a:rPr lang="en-US" altLang="zh-CN" dirty="0"/>
              <a:t>XHR</a:t>
            </a:r>
            <a:r>
              <a:rPr lang="zh-CN" altLang="zh-CN" dirty="0"/>
              <a:t>项，可发现打赏和收录专题的文件信息。</a:t>
            </a:r>
          </a:p>
          <a:p>
            <a:pPr marL="0" indent="0">
              <a:buNone/>
            </a:pPr>
            <a:endParaRPr lang="zh-CN" altLang="en-US" dirty="0">
              <a:latin typeface="+mn-ea"/>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348880"/>
            <a:ext cx="52578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903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147248" cy="936104"/>
          </a:xfrm>
        </p:spPr>
        <p:txBody>
          <a:bodyPr>
            <a:noAutofit/>
          </a:bodyPr>
          <a:lstStyle/>
          <a:p>
            <a:pPr algn="ctr"/>
            <a:r>
              <a:rPr lang="en-US" altLang="zh-CN" sz="4800" b="1" dirty="0">
                <a:solidFill>
                  <a:schemeClr val="tx1"/>
                </a:solidFill>
                <a:latin typeface="+mj-ea"/>
              </a:rPr>
              <a:t>9.1  </a:t>
            </a:r>
            <a:r>
              <a:rPr lang="zh-CN" altLang="zh-CN" sz="4800" b="1" dirty="0">
                <a:solidFill>
                  <a:schemeClr val="tx1"/>
                </a:solidFill>
                <a:latin typeface="+mj-ea"/>
              </a:rPr>
              <a:t>异步加载技术与爬虫</a:t>
            </a:r>
            <a:r>
              <a:rPr lang="zh-CN" altLang="zh-CN" sz="4800" b="1" dirty="0" smtClean="0">
                <a:solidFill>
                  <a:schemeClr val="tx1"/>
                </a:solidFill>
                <a:latin typeface="+mj-ea"/>
              </a:rPr>
              <a:t>方法</a:t>
            </a:r>
            <a:endParaRPr lang="zh-CN" altLang="en-US" sz="4800" dirty="0">
              <a:solidFill>
                <a:schemeClr val="tx1"/>
              </a:solidFill>
              <a:latin typeface="+mj-ea"/>
            </a:endParaRPr>
          </a:p>
        </p:txBody>
      </p:sp>
      <p:sp>
        <p:nvSpPr>
          <p:cNvPr id="3" name="内容占位符 2"/>
          <p:cNvSpPr>
            <a:spLocks noGrp="1"/>
          </p:cNvSpPr>
          <p:nvPr>
            <p:ph sz="quarter" idx="1"/>
          </p:nvPr>
        </p:nvSpPr>
        <p:spPr>
          <a:xfrm>
            <a:off x="2627784" y="2852936"/>
            <a:ext cx="5297016" cy="3621016"/>
          </a:xfrm>
        </p:spPr>
        <p:txBody>
          <a:bodyPr/>
          <a:lstStyle/>
          <a:p>
            <a:pPr marL="0" indent="0">
              <a:buNone/>
            </a:pPr>
            <a:r>
              <a:rPr lang="en-US" altLang="zh-CN" b="1" dirty="0" smtClean="0">
                <a:latin typeface="+mn-ea"/>
              </a:rPr>
              <a:t>9.1.1  </a:t>
            </a:r>
            <a:r>
              <a:rPr lang="zh-CN" altLang="zh-CN" b="1" dirty="0">
                <a:latin typeface="+mn-ea"/>
              </a:rPr>
              <a:t>异步加载技术概述</a:t>
            </a:r>
          </a:p>
          <a:p>
            <a:pPr marL="0" indent="0">
              <a:buNone/>
            </a:pPr>
            <a:r>
              <a:rPr lang="en-US" altLang="zh-CN" b="1" dirty="0">
                <a:latin typeface="+mn-ea"/>
              </a:rPr>
              <a:t>9.1.2  </a:t>
            </a:r>
            <a:r>
              <a:rPr lang="zh-CN" altLang="zh-CN" b="1" dirty="0">
                <a:latin typeface="+mn-ea"/>
              </a:rPr>
              <a:t>异步加载网页示例</a:t>
            </a:r>
          </a:p>
          <a:p>
            <a:pPr marL="0" indent="0">
              <a:buNone/>
            </a:pPr>
            <a:r>
              <a:rPr lang="en-US" altLang="zh-CN" b="1" dirty="0">
                <a:latin typeface="+mn-ea"/>
              </a:rPr>
              <a:t>9.1.3  </a:t>
            </a:r>
            <a:r>
              <a:rPr lang="zh-CN" altLang="zh-CN" b="1" dirty="0">
                <a:latin typeface="+mn-ea"/>
              </a:rPr>
              <a:t>逆向工程</a:t>
            </a:r>
          </a:p>
          <a:p>
            <a:pPr marL="0" indent="0">
              <a:buNone/>
            </a:pPr>
            <a:endParaRPr lang="zh-CN" altLang="en-US" dirty="0">
              <a:latin typeface="+mn-ea"/>
            </a:endParaRPr>
          </a:p>
        </p:txBody>
      </p:sp>
    </p:spTree>
    <p:extLst>
      <p:ext uri="{BB962C8B-B14F-4D97-AF65-F5344CB8AC3E}">
        <p14:creationId xmlns:p14="http://schemas.microsoft.com/office/powerpoint/2010/main" val="12533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0"/>
            <a:ext cx="8640960" cy="6473952"/>
          </a:xfrm>
        </p:spPr>
        <p:txBody>
          <a:bodyPr>
            <a:normAutofit/>
          </a:bodyPr>
          <a:lstStyle/>
          <a:p>
            <a:pPr marL="0" indent="0">
              <a:buNone/>
            </a:pPr>
            <a:r>
              <a:rPr lang="zh-CN" altLang="zh-CN" sz="2200" dirty="0" smtClean="0">
                <a:latin typeface="+mn-ea"/>
              </a:rPr>
              <a:t>（</a:t>
            </a:r>
            <a:r>
              <a:rPr lang="en-US" altLang="zh-CN" sz="2200" dirty="0">
                <a:latin typeface="+mn-ea"/>
              </a:rPr>
              <a:t>9</a:t>
            </a:r>
            <a:r>
              <a:rPr lang="zh-CN" altLang="zh-CN" sz="2200" dirty="0">
                <a:latin typeface="+mn-ea"/>
              </a:rPr>
              <a:t>）打赏请求的</a:t>
            </a:r>
            <a:r>
              <a:rPr lang="en-US" altLang="zh-CN" sz="2200" dirty="0">
                <a:latin typeface="+mn-ea"/>
              </a:rPr>
              <a:t>URL</a:t>
            </a:r>
            <a:r>
              <a:rPr lang="zh-CN" altLang="zh-CN" sz="2200" dirty="0">
                <a:latin typeface="+mn-ea"/>
              </a:rPr>
              <a:t>，有一串数字信息（</a:t>
            </a:r>
            <a:r>
              <a:rPr lang="zh-CN" altLang="zh-CN" sz="2200" dirty="0" smtClean="0">
                <a:latin typeface="+mn-ea"/>
              </a:rPr>
              <a:t>图</a:t>
            </a:r>
            <a:r>
              <a:rPr lang="en-US" altLang="zh-CN" sz="2200" dirty="0">
                <a:latin typeface="+mn-ea"/>
              </a:rPr>
              <a:t>1</a:t>
            </a:r>
            <a:r>
              <a:rPr lang="zh-CN" altLang="zh-CN" sz="2200" dirty="0" smtClean="0">
                <a:latin typeface="+mn-ea"/>
              </a:rPr>
              <a:t>），</a:t>
            </a:r>
            <a:r>
              <a:rPr lang="zh-CN" altLang="zh-CN" sz="2200" dirty="0">
                <a:latin typeface="+mn-ea"/>
              </a:rPr>
              <a:t>并不能删除，但在网页源代码中找到了这串数字（</a:t>
            </a:r>
            <a:r>
              <a:rPr lang="zh-CN" altLang="zh-CN" sz="2200" dirty="0" smtClean="0">
                <a:latin typeface="+mn-ea"/>
              </a:rPr>
              <a:t>图</a:t>
            </a:r>
            <a:r>
              <a:rPr lang="en-US" altLang="zh-CN" sz="2200" dirty="0">
                <a:latin typeface="+mn-ea"/>
              </a:rPr>
              <a:t>2</a:t>
            </a:r>
            <a:r>
              <a:rPr lang="zh-CN" altLang="zh-CN" sz="2200" dirty="0" smtClean="0">
                <a:latin typeface="+mn-ea"/>
              </a:rPr>
              <a:t>），</a:t>
            </a:r>
            <a:r>
              <a:rPr lang="zh-CN" altLang="zh-CN" sz="2200" dirty="0">
                <a:latin typeface="+mn-ea"/>
              </a:rPr>
              <a:t>可通过获取网页源代码中的数字信息构造</a:t>
            </a:r>
            <a:r>
              <a:rPr lang="en-US" altLang="zh-CN" sz="2200" dirty="0">
                <a:latin typeface="+mn-ea"/>
              </a:rPr>
              <a:t>URL</a:t>
            </a:r>
            <a:r>
              <a:rPr lang="zh-CN" altLang="zh-CN" sz="2200" dirty="0">
                <a:latin typeface="+mn-ea"/>
              </a:rPr>
              <a:t>。该</a:t>
            </a:r>
            <a:r>
              <a:rPr lang="en-US" altLang="zh-CN" sz="2200" dirty="0">
                <a:latin typeface="+mn-ea"/>
              </a:rPr>
              <a:t>URL</a:t>
            </a:r>
            <a:r>
              <a:rPr lang="zh-CN" altLang="zh-CN" sz="2200" dirty="0">
                <a:latin typeface="+mn-ea"/>
              </a:rPr>
              <a:t>返回的为</a:t>
            </a:r>
            <a:r>
              <a:rPr lang="en-US" altLang="zh-CN" sz="2200" dirty="0">
                <a:latin typeface="+mn-ea"/>
              </a:rPr>
              <a:t>JSON</a:t>
            </a:r>
            <a:r>
              <a:rPr lang="zh-CN" altLang="zh-CN" sz="2200" dirty="0">
                <a:latin typeface="+mn-ea"/>
              </a:rPr>
              <a:t>数据（</a:t>
            </a:r>
            <a:r>
              <a:rPr lang="zh-CN" altLang="zh-CN" sz="2200" dirty="0" smtClean="0">
                <a:latin typeface="+mn-ea"/>
              </a:rPr>
              <a:t>图</a:t>
            </a:r>
            <a:r>
              <a:rPr lang="en-US" altLang="zh-CN" sz="2200" dirty="0" smtClean="0">
                <a:latin typeface="+mn-ea"/>
              </a:rPr>
              <a:t>3</a:t>
            </a:r>
            <a:r>
              <a:rPr lang="zh-CN" altLang="zh-CN" sz="2200" dirty="0" smtClean="0">
                <a:latin typeface="+mn-ea"/>
              </a:rPr>
              <a:t>），</a:t>
            </a:r>
            <a:r>
              <a:rPr lang="zh-CN" altLang="zh-CN" sz="2200" dirty="0">
                <a:latin typeface="+mn-ea"/>
              </a:rPr>
              <a:t>可通过</a:t>
            </a:r>
            <a:r>
              <a:rPr lang="en-US" altLang="zh-CN" sz="2200" dirty="0" err="1">
                <a:latin typeface="+mn-ea"/>
              </a:rPr>
              <a:t>json</a:t>
            </a:r>
            <a:r>
              <a:rPr lang="zh-CN" altLang="zh-CN" sz="2200" dirty="0">
                <a:latin typeface="+mn-ea"/>
              </a:rPr>
              <a:t>库获取数据。</a:t>
            </a:r>
          </a:p>
          <a:p>
            <a:endParaRPr lang="zh-CN" altLang="en-US" sz="2200" dirty="0">
              <a:latin typeface="+mn-ea"/>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4864"/>
            <a:ext cx="39624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09489"/>
            <a:ext cx="52482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252318"/>
            <a:ext cx="52578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7624" y="6036543"/>
            <a:ext cx="1152128"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7596336" y="3284984"/>
            <a:ext cx="1296144"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
        <p:nvSpPr>
          <p:cNvPr id="6" name="TextBox 5"/>
          <p:cNvSpPr txBox="1"/>
          <p:nvPr/>
        </p:nvSpPr>
        <p:spPr>
          <a:xfrm>
            <a:off x="6670670" y="6125145"/>
            <a:ext cx="1512168" cy="369332"/>
          </a:xfrm>
          <a:prstGeom prst="rect">
            <a:avLst/>
          </a:prstGeom>
          <a:noFill/>
        </p:spPr>
        <p:txBody>
          <a:bodyPr wrap="squar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259994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0"/>
            <a:ext cx="8784976" cy="6473952"/>
          </a:xfrm>
        </p:spPr>
        <p:txBody>
          <a:bodyPr/>
          <a:lstStyle/>
          <a:p>
            <a:pPr marL="0" indent="0">
              <a:buNone/>
            </a:pPr>
            <a:r>
              <a:rPr lang="zh-CN" altLang="zh-CN" dirty="0">
                <a:latin typeface="+mn-ea"/>
              </a:rPr>
              <a:t>（</a:t>
            </a:r>
            <a:r>
              <a:rPr lang="en-US" altLang="zh-CN" dirty="0">
                <a:latin typeface="+mn-ea"/>
              </a:rPr>
              <a:t>10</a:t>
            </a:r>
            <a:r>
              <a:rPr lang="zh-CN" altLang="zh-CN" dirty="0">
                <a:latin typeface="+mn-ea"/>
              </a:rPr>
              <a:t>）以同样的方法，找到收录专题的文件，如</a:t>
            </a:r>
            <a:r>
              <a:rPr lang="zh-CN" altLang="zh-CN" dirty="0" smtClean="0">
                <a:latin typeface="+mn-ea"/>
              </a:rPr>
              <a:t>图</a:t>
            </a:r>
            <a:r>
              <a:rPr lang="en-US" altLang="zh-CN" dirty="0" smtClean="0">
                <a:latin typeface="+mn-ea"/>
              </a:rPr>
              <a:t>1</a:t>
            </a:r>
            <a:r>
              <a:rPr lang="zh-CN" altLang="zh-CN" dirty="0" smtClean="0">
                <a:latin typeface="+mn-ea"/>
              </a:rPr>
              <a:t>，</a:t>
            </a:r>
            <a:r>
              <a:rPr lang="zh-CN" altLang="zh-CN" dirty="0">
                <a:latin typeface="+mn-ea"/>
              </a:rPr>
              <a:t>该</a:t>
            </a:r>
            <a:r>
              <a:rPr lang="en-US" altLang="zh-CN" dirty="0">
                <a:latin typeface="+mn-ea"/>
              </a:rPr>
              <a:t>URL</a:t>
            </a:r>
            <a:r>
              <a:rPr lang="zh-CN" altLang="zh-CN" dirty="0">
                <a:latin typeface="+mn-ea"/>
              </a:rPr>
              <a:t>返回的也为</a:t>
            </a:r>
            <a:r>
              <a:rPr lang="en-US" altLang="zh-CN" dirty="0">
                <a:latin typeface="+mn-ea"/>
              </a:rPr>
              <a:t>JSON</a:t>
            </a:r>
            <a:r>
              <a:rPr lang="zh-CN" altLang="zh-CN" dirty="0">
                <a:latin typeface="+mn-ea"/>
              </a:rPr>
              <a:t>数据，如</a:t>
            </a:r>
            <a:r>
              <a:rPr lang="zh-CN" altLang="zh-CN" dirty="0" smtClean="0">
                <a:latin typeface="+mn-ea"/>
              </a:rPr>
              <a:t>图</a:t>
            </a:r>
            <a:r>
              <a:rPr lang="en-US" altLang="zh-CN" dirty="0" smtClean="0">
                <a:latin typeface="+mn-ea"/>
              </a:rPr>
              <a:t>2</a:t>
            </a:r>
            <a:r>
              <a:rPr lang="zh-CN" altLang="zh-CN" dirty="0" smtClean="0">
                <a:latin typeface="+mn-ea"/>
              </a:rPr>
              <a:t>所</a:t>
            </a:r>
            <a:r>
              <a:rPr lang="zh-CN" altLang="zh-CN" dirty="0">
                <a:latin typeface="+mn-ea"/>
              </a:rPr>
              <a:t>示</a:t>
            </a:r>
            <a:r>
              <a:rPr lang="zh-CN" altLang="zh-CN" dirty="0" smtClean="0">
                <a:latin typeface="+mn-ea"/>
              </a:rPr>
              <a:t>。</a:t>
            </a:r>
            <a:endParaRPr lang="en-US" altLang="zh-CN" dirty="0" smtClean="0">
              <a:latin typeface="+mn-ea"/>
            </a:endParaRPr>
          </a:p>
          <a:p>
            <a:pPr marL="0" indent="0">
              <a:buNone/>
            </a:pPr>
            <a:r>
              <a:rPr lang="zh-CN" altLang="zh-CN" dirty="0" smtClean="0"/>
              <a:t>（</a:t>
            </a:r>
            <a:r>
              <a:rPr lang="en-US" altLang="zh-CN" dirty="0" smtClean="0"/>
              <a:t>11</a:t>
            </a:r>
            <a:r>
              <a:rPr lang="zh-CN" altLang="zh-CN" dirty="0" smtClean="0"/>
              <a:t>）</a:t>
            </a:r>
            <a:r>
              <a:rPr lang="zh-CN" altLang="zh-CN" dirty="0"/>
              <a:t>最后，把爬取</a:t>
            </a:r>
            <a:r>
              <a:rPr lang="zh-CN" altLang="zh-CN" dirty="0" smtClean="0"/>
              <a:t>的</a:t>
            </a:r>
            <a:endParaRPr lang="en-US" altLang="zh-CN" dirty="0" smtClean="0"/>
          </a:p>
          <a:p>
            <a:pPr marL="0" indent="0">
              <a:buNone/>
            </a:pPr>
            <a:r>
              <a:rPr lang="zh-CN" altLang="zh-CN" dirty="0" smtClean="0"/>
              <a:t>信息</a:t>
            </a:r>
            <a:r>
              <a:rPr lang="zh-CN" altLang="zh-CN" dirty="0"/>
              <a:t>存储在</a:t>
            </a:r>
            <a:r>
              <a:rPr lang="en-US" altLang="zh-CN" dirty="0" smtClean="0"/>
              <a:t>MongoDB</a:t>
            </a:r>
          </a:p>
          <a:p>
            <a:pPr marL="0" indent="0">
              <a:buNone/>
            </a:pPr>
            <a:r>
              <a:rPr lang="zh-CN" altLang="zh-CN" dirty="0" smtClean="0"/>
              <a:t>数据库</a:t>
            </a:r>
            <a:r>
              <a:rPr lang="zh-CN" altLang="zh-CN" dirty="0"/>
              <a:t>中。</a:t>
            </a:r>
          </a:p>
          <a:p>
            <a:pPr marL="0" indent="0">
              <a:buNone/>
            </a:pPr>
            <a:endParaRPr lang="zh-CN" altLang="zh-CN" dirty="0">
              <a:latin typeface="+mn-ea"/>
            </a:endParaRPr>
          </a:p>
          <a:p>
            <a:pPr marL="0" indent="0">
              <a:buNone/>
            </a:pPr>
            <a:endParaRPr lang="zh-CN" altLang="en-US" dirty="0">
              <a:latin typeface="+mn-ea"/>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284" y="881940"/>
            <a:ext cx="52578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93" y="4467225"/>
            <a:ext cx="52578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60940" y="2949936"/>
            <a:ext cx="1296144"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3599284" y="6247995"/>
            <a:ext cx="1296144"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55887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b="1" dirty="0">
                <a:solidFill>
                  <a:schemeClr val="tx1"/>
                </a:solidFill>
                <a:latin typeface="+mj-ea"/>
              </a:rPr>
              <a:t>9.1.1  </a:t>
            </a:r>
            <a:r>
              <a:rPr lang="zh-CN" altLang="zh-CN" sz="4800" b="1" dirty="0">
                <a:solidFill>
                  <a:schemeClr val="tx1"/>
                </a:solidFill>
                <a:latin typeface="+mj-ea"/>
              </a:rPr>
              <a:t>异步加载技术</a:t>
            </a:r>
            <a:r>
              <a:rPr lang="zh-CN" altLang="zh-CN" sz="4800" b="1" dirty="0" smtClean="0">
                <a:solidFill>
                  <a:schemeClr val="tx1"/>
                </a:solidFill>
                <a:latin typeface="+mj-ea"/>
              </a:rPr>
              <a:t>概述</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3140968"/>
            <a:ext cx="7467600" cy="3332984"/>
          </a:xfrm>
        </p:spPr>
        <p:txBody>
          <a:bodyPr>
            <a:normAutofit/>
          </a:bodyPr>
          <a:lstStyle/>
          <a:p>
            <a:pPr marL="0" indent="0">
              <a:buNone/>
            </a:pPr>
            <a:r>
              <a:rPr lang="en-US" altLang="zh-CN" dirty="0" smtClean="0">
                <a:latin typeface="+mn-ea"/>
              </a:rPr>
              <a:t>    </a:t>
            </a:r>
            <a:r>
              <a:rPr lang="zh-CN" altLang="zh-CN" dirty="0" smtClean="0">
                <a:latin typeface="+mn-ea"/>
              </a:rPr>
              <a:t>异步</a:t>
            </a:r>
            <a:r>
              <a:rPr lang="zh-CN" altLang="zh-CN" dirty="0">
                <a:latin typeface="+mn-ea"/>
              </a:rPr>
              <a:t>加载技术（</a:t>
            </a:r>
            <a:r>
              <a:rPr lang="en-US" altLang="zh-CN" dirty="0">
                <a:latin typeface="+mn-ea"/>
              </a:rPr>
              <a:t>AJAX</a:t>
            </a:r>
            <a:r>
              <a:rPr lang="zh-CN" altLang="zh-CN" dirty="0">
                <a:latin typeface="+mn-ea"/>
              </a:rPr>
              <a:t>），即异步</a:t>
            </a:r>
            <a:r>
              <a:rPr lang="en-US" altLang="zh-CN" dirty="0">
                <a:latin typeface="+mn-ea"/>
              </a:rPr>
              <a:t>JavaScript</a:t>
            </a:r>
            <a:r>
              <a:rPr lang="zh-CN" altLang="zh-CN" dirty="0">
                <a:latin typeface="+mn-ea"/>
              </a:rPr>
              <a:t>和</a:t>
            </a:r>
            <a:r>
              <a:rPr lang="en-US" altLang="zh-CN" dirty="0">
                <a:latin typeface="+mn-ea"/>
              </a:rPr>
              <a:t>XML</a:t>
            </a:r>
            <a:r>
              <a:rPr lang="zh-CN" altLang="zh-CN" dirty="0">
                <a:latin typeface="+mn-ea"/>
              </a:rPr>
              <a:t>，是指一种创建交互式网页应用的网页开发技术。通过在后台与服务器进行少量数据交换，</a:t>
            </a:r>
            <a:r>
              <a:rPr lang="en-US" altLang="zh-CN" dirty="0">
                <a:latin typeface="+mn-ea"/>
              </a:rPr>
              <a:t>AJAX</a:t>
            </a:r>
            <a:r>
              <a:rPr lang="zh-CN" altLang="zh-CN" dirty="0">
                <a:latin typeface="+mn-ea"/>
              </a:rPr>
              <a:t>可以使网页实现异步更新。这意味着可以在不重新加载整个网页的情况下，对网页的某部分进行更新。</a:t>
            </a:r>
            <a:endParaRPr lang="zh-CN" altLang="en-US" dirty="0">
              <a:latin typeface="+mn-ea"/>
            </a:endParaRPr>
          </a:p>
        </p:txBody>
      </p:sp>
    </p:spTree>
    <p:extLst>
      <p:ext uri="{BB962C8B-B14F-4D97-AF65-F5344CB8AC3E}">
        <p14:creationId xmlns:p14="http://schemas.microsoft.com/office/powerpoint/2010/main" val="128964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8983"/>
            <a:ext cx="7467600" cy="868958"/>
          </a:xfrm>
        </p:spPr>
        <p:txBody>
          <a:bodyPr>
            <a:normAutofit/>
          </a:bodyPr>
          <a:lstStyle/>
          <a:p>
            <a:pPr algn="ctr"/>
            <a:r>
              <a:rPr lang="en-US" altLang="zh-CN" sz="4800" b="1" dirty="0">
                <a:solidFill>
                  <a:schemeClr val="tx1"/>
                </a:solidFill>
                <a:latin typeface="+mj-ea"/>
              </a:rPr>
              <a:t>9.1.2  </a:t>
            </a:r>
            <a:r>
              <a:rPr lang="zh-CN" altLang="zh-CN" sz="4800" b="1" dirty="0">
                <a:solidFill>
                  <a:schemeClr val="tx1"/>
                </a:solidFill>
                <a:latin typeface="+mj-ea"/>
              </a:rPr>
              <a:t>异步加载网页</a:t>
            </a:r>
            <a:r>
              <a:rPr lang="zh-CN" altLang="zh-CN" sz="4800" b="1" dirty="0" smtClean="0">
                <a:solidFill>
                  <a:schemeClr val="tx1"/>
                </a:solidFill>
                <a:latin typeface="+mj-ea"/>
              </a:rPr>
              <a:t>示例</a:t>
            </a:r>
            <a:endParaRPr lang="zh-CN" altLang="en-US" sz="4800" dirty="0">
              <a:solidFill>
                <a:schemeClr val="tx1"/>
              </a:solidFill>
              <a:latin typeface="+mj-ea"/>
            </a:endParaRPr>
          </a:p>
        </p:txBody>
      </p:sp>
      <p:sp>
        <p:nvSpPr>
          <p:cNvPr id="3" name="内容占位符 2"/>
          <p:cNvSpPr>
            <a:spLocks noGrp="1"/>
          </p:cNvSpPr>
          <p:nvPr>
            <p:ph sz="quarter" idx="1"/>
          </p:nvPr>
        </p:nvSpPr>
        <p:spPr>
          <a:xfrm>
            <a:off x="107504" y="836712"/>
            <a:ext cx="8568952" cy="5493224"/>
          </a:xfrm>
        </p:spPr>
        <p:txBody>
          <a:bodyPr/>
          <a:lstStyle/>
          <a:p>
            <a:pPr marL="0" indent="0">
              <a:buNone/>
            </a:pPr>
            <a:r>
              <a:rPr lang="zh-CN" altLang="zh-CN" dirty="0">
                <a:latin typeface="+mn-ea"/>
              </a:rPr>
              <a:t>前文中介绍的简书“首页投稿”热评文章的信息（</a:t>
            </a:r>
            <a:r>
              <a:rPr lang="en-US" altLang="zh-CN" dirty="0">
                <a:latin typeface="+mn-ea"/>
              </a:rPr>
              <a:t>http://www.jianshu.com/c/bDHhpK</a:t>
            </a:r>
            <a:r>
              <a:rPr lang="zh-CN" altLang="zh-CN" dirty="0">
                <a:latin typeface="+mn-ea"/>
              </a:rPr>
              <a:t>），通过下滑进行浏览，并没有分页的信息，而是一直浏览下去，而网址信息并没有改变。传统的网页不可能一次性加载如此庞大的信息，通过分析可判断该网页使用了异步加载技术。</a:t>
            </a:r>
          </a:p>
          <a:p>
            <a:pPr marL="0" indent="0">
              <a:buNone/>
            </a:pPr>
            <a:r>
              <a:rPr lang="zh-CN" altLang="zh-CN" dirty="0">
                <a:latin typeface="+mn-ea"/>
              </a:rPr>
              <a:t>读者也可以通过查看数据是否在网页源代码中来判断网页是否采用了异步加载技术，如</a:t>
            </a:r>
            <a:r>
              <a:rPr lang="zh-CN" altLang="zh-CN" dirty="0" smtClean="0">
                <a:latin typeface="+mn-ea"/>
              </a:rPr>
              <a:t>图所</a:t>
            </a:r>
            <a:r>
              <a:rPr lang="zh-CN" altLang="zh-CN" dirty="0">
                <a:latin typeface="+mn-ea"/>
              </a:rPr>
              <a:t>示，下滑后的简书的文章信息并不在网页源代码中，以此判断使用了异步加载技术。</a:t>
            </a:r>
          </a:p>
          <a:p>
            <a:pPr marL="0" indent="0">
              <a:buNone/>
            </a:pPr>
            <a:endParaRPr lang="zh-CN" altLang="en-US" dirty="0">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32034"/>
            <a:ext cx="52578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05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51"/>
            <a:ext cx="7467600" cy="868958"/>
          </a:xfrm>
        </p:spPr>
        <p:txBody>
          <a:bodyPr>
            <a:normAutofit/>
          </a:bodyPr>
          <a:lstStyle/>
          <a:p>
            <a:pPr algn="ctr"/>
            <a:r>
              <a:rPr lang="en-US" altLang="zh-CN" sz="4800" b="1" dirty="0">
                <a:solidFill>
                  <a:schemeClr val="tx1"/>
                </a:solidFill>
                <a:latin typeface="+mj-ea"/>
              </a:rPr>
              <a:t>9.1.3  </a:t>
            </a:r>
            <a:r>
              <a:rPr lang="zh-CN" altLang="zh-CN" sz="4800" b="1" dirty="0" smtClean="0">
                <a:solidFill>
                  <a:schemeClr val="tx1"/>
                </a:solidFill>
                <a:latin typeface="+mj-ea"/>
              </a:rPr>
              <a:t>逆向工程</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1988840"/>
            <a:ext cx="8064896" cy="4485112"/>
          </a:xfrm>
        </p:spPr>
        <p:txBody>
          <a:bodyPr/>
          <a:lstStyle/>
          <a:p>
            <a:pPr marL="0" indent="0">
              <a:buNone/>
            </a:pPr>
            <a:r>
              <a:rPr lang="en-US" altLang="zh-CN" dirty="0" smtClean="0">
                <a:latin typeface="+mn-ea"/>
              </a:rPr>
              <a:t>    </a:t>
            </a:r>
            <a:r>
              <a:rPr lang="zh-CN" altLang="zh-CN" dirty="0" smtClean="0">
                <a:latin typeface="+mn-ea"/>
              </a:rPr>
              <a:t>使用</a:t>
            </a:r>
            <a:r>
              <a:rPr lang="zh-CN" altLang="zh-CN" dirty="0">
                <a:latin typeface="+mn-ea"/>
              </a:rPr>
              <a:t>异步加载技术，不再是立即加载所有网页内容，而展示的内容也就不在</a:t>
            </a:r>
            <a:r>
              <a:rPr lang="en-US" altLang="zh-CN" dirty="0">
                <a:latin typeface="+mn-ea"/>
              </a:rPr>
              <a:t>HTML</a:t>
            </a:r>
            <a:r>
              <a:rPr lang="zh-CN" altLang="zh-CN" dirty="0">
                <a:latin typeface="+mn-ea"/>
              </a:rPr>
              <a:t>源码中。这样，通过前文中的方法就无法正确抓取到数据。想要抓取这些通过异步加载方法的网页数据，需要了解网页是如何加载这些数据的，该过程就叫做逆向工程。</a:t>
            </a:r>
            <a:r>
              <a:rPr lang="en-US" altLang="zh-CN" dirty="0">
                <a:latin typeface="+mn-ea"/>
              </a:rPr>
              <a:t>Chrome</a:t>
            </a:r>
            <a:r>
              <a:rPr lang="zh-CN" altLang="zh-CN" dirty="0">
                <a:latin typeface="+mn-ea"/>
              </a:rPr>
              <a:t>浏览器的</a:t>
            </a:r>
            <a:r>
              <a:rPr lang="en-US" altLang="zh-CN" dirty="0">
                <a:latin typeface="+mn-ea"/>
              </a:rPr>
              <a:t>Network</a:t>
            </a:r>
            <a:r>
              <a:rPr lang="zh-CN" altLang="zh-CN" dirty="0">
                <a:latin typeface="+mn-ea"/>
              </a:rPr>
              <a:t>选项卡可以查看网页加载过程中的所有文件信息，通过对这些文件的查看和筛选，找出需抓取数据的加载文件，以此来设计爬虫代码。</a:t>
            </a:r>
          </a:p>
          <a:p>
            <a:pPr marL="0" indent="0">
              <a:buNone/>
            </a:pPr>
            <a:endParaRPr lang="zh-CN" altLang="en-US" dirty="0">
              <a:latin typeface="+mn-ea"/>
            </a:endParaRPr>
          </a:p>
        </p:txBody>
      </p:sp>
    </p:spTree>
    <p:extLst>
      <p:ext uri="{BB962C8B-B14F-4D97-AF65-F5344CB8AC3E}">
        <p14:creationId xmlns:p14="http://schemas.microsoft.com/office/powerpoint/2010/main" val="84329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9256" cy="1138138"/>
          </a:xfrm>
        </p:spPr>
        <p:txBody>
          <a:bodyPr>
            <a:noAutofit/>
          </a:bodyPr>
          <a:lstStyle/>
          <a:p>
            <a:pPr algn="ctr"/>
            <a:r>
              <a:rPr lang="en-US" altLang="zh-CN" sz="4800" b="1" dirty="0">
                <a:solidFill>
                  <a:schemeClr val="tx1"/>
                </a:solidFill>
                <a:latin typeface="+mj-ea"/>
              </a:rPr>
              <a:t>9.2  </a:t>
            </a:r>
            <a:r>
              <a:rPr lang="zh-CN" altLang="zh-CN" sz="4800" b="1" dirty="0">
                <a:solidFill>
                  <a:schemeClr val="tx1"/>
                </a:solidFill>
                <a:latin typeface="+mj-ea"/>
              </a:rPr>
              <a:t>综合示例（一）——爬取简书用户动态</a:t>
            </a:r>
            <a:r>
              <a:rPr lang="zh-CN" altLang="zh-CN" sz="4800" b="1" dirty="0" smtClean="0">
                <a:solidFill>
                  <a:schemeClr val="tx1"/>
                </a:solidFill>
                <a:latin typeface="+mj-ea"/>
              </a:rPr>
              <a:t>信息</a:t>
            </a:r>
            <a:endParaRPr lang="zh-CN" altLang="en-US" sz="4800" dirty="0">
              <a:solidFill>
                <a:schemeClr val="tx1"/>
              </a:solidFill>
              <a:latin typeface="+mj-ea"/>
            </a:endParaRPr>
          </a:p>
        </p:txBody>
      </p:sp>
      <p:sp>
        <p:nvSpPr>
          <p:cNvPr id="3" name="内容占位符 2"/>
          <p:cNvSpPr>
            <a:spLocks noGrp="1"/>
          </p:cNvSpPr>
          <p:nvPr>
            <p:ph sz="quarter" idx="1"/>
          </p:nvPr>
        </p:nvSpPr>
        <p:spPr>
          <a:xfrm>
            <a:off x="2339752" y="3068960"/>
            <a:ext cx="5585048" cy="3404992"/>
          </a:xfrm>
        </p:spPr>
        <p:txBody>
          <a:bodyPr/>
          <a:lstStyle/>
          <a:p>
            <a:pPr marL="0" indent="0">
              <a:buNone/>
            </a:pPr>
            <a:r>
              <a:rPr lang="en-US" altLang="zh-CN" b="1" dirty="0">
                <a:latin typeface="+mn-ea"/>
              </a:rPr>
              <a:t>9.2.1  </a:t>
            </a:r>
            <a:r>
              <a:rPr lang="zh-CN" altLang="zh-CN" b="1" dirty="0">
                <a:latin typeface="+mn-ea"/>
              </a:rPr>
              <a:t>爬虫思路分析</a:t>
            </a:r>
          </a:p>
          <a:p>
            <a:pPr marL="0" indent="0">
              <a:buNone/>
            </a:pPr>
            <a:r>
              <a:rPr lang="en-US" altLang="zh-CN" b="1" dirty="0">
                <a:latin typeface="+mn-ea"/>
              </a:rPr>
              <a:t>9.2.2  </a:t>
            </a:r>
            <a:r>
              <a:rPr lang="zh-CN" altLang="zh-CN" b="1" dirty="0">
                <a:latin typeface="+mn-ea"/>
              </a:rPr>
              <a:t>爬虫代码及</a:t>
            </a:r>
            <a:r>
              <a:rPr lang="zh-CN" altLang="zh-CN" b="1" dirty="0" smtClean="0">
                <a:latin typeface="+mn-ea"/>
              </a:rPr>
              <a:t>分析</a:t>
            </a:r>
            <a:r>
              <a:rPr lang="zh-CN" altLang="en-US" b="1" dirty="0" smtClean="0">
                <a:latin typeface="+mn-ea"/>
              </a:rPr>
              <a:t>（详见书）</a:t>
            </a:r>
            <a:endParaRPr lang="zh-CN" altLang="zh-CN" b="1"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2070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7467600" cy="796950"/>
          </a:xfrm>
        </p:spPr>
        <p:txBody>
          <a:bodyPr>
            <a:normAutofit fontScale="90000"/>
          </a:bodyPr>
          <a:lstStyle/>
          <a:p>
            <a:pPr algn="ctr"/>
            <a:r>
              <a:rPr lang="en-US" altLang="zh-CN" sz="4800" b="1" dirty="0">
                <a:solidFill>
                  <a:schemeClr val="tx1"/>
                </a:solidFill>
                <a:latin typeface="+mj-ea"/>
              </a:rPr>
              <a:t>9.2.1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251520" y="980728"/>
            <a:ext cx="8136904" cy="5493224"/>
          </a:xfrm>
        </p:spPr>
        <p:txBody>
          <a:bodyPr/>
          <a:lstStyle/>
          <a:p>
            <a:pPr marL="0" indent="0">
              <a:buNone/>
            </a:pPr>
            <a:r>
              <a:rPr lang="zh-CN" altLang="zh-CN" dirty="0"/>
              <a:t>（</a:t>
            </a:r>
            <a:r>
              <a:rPr lang="en-US" altLang="zh-CN" dirty="0"/>
              <a:t>1</a:t>
            </a:r>
            <a:r>
              <a:rPr lang="zh-CN" altLang="zh-CN" dirty="0"/>
              <a:t>）爬取的内容为简书笔者用户动态的信息（</a:t>
            </a:r>
            <a:r>
              <a:rPr lang="en-US" altLang="zh-CN" dirty="0"/>
              <a:t>http://www.jianshu.com/u/9104ebf5e177</a:t>
            </a:r>
            <a:r>
              <a:rPr lang="zh-CN" altLang="zh-CN" dirty="0"/>
              <a:t>），如</a:t>
            </a:r>
            <a:r>
              <a:rPr lang="zh-CN" altLang="zh-CN" dirty="0" smtClean="0"/>
              <a:t>图所</a:t>
            </a:r>
            <a:r>
              <a:rPr lang="zh-CN" altLang="zh-CN" dirty="0"/>
              <a:t>示。</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76872"/>
            <a:ext cx="46196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24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1520" y="260648"/>
            <a:ext cx="8424936" cy="6213304"/>
          </a:xfrm>
        </p:spPr>
        <p:txBody>
          <a:bodyPr/>
          <a:lstStyle/>
          <a:p>
            <a:pPr marL="0" indent="0">
              <a:buNone/>
            </a:pPr>
            <a:r>
              <a:rPr lang="zh-CN" altLang="zh-CN" dirty="0">
                <a:latin typeface="+mn-ea"/>
              </a:rPr>
              <a:t>（</a:t>
            </a:r>
            <a:r>
              <a:rPr lang="en-US" altLang="zh-CN" dirty="0">
                <a:latin typeface="+mn-ea"/>
              </a:rPr>
              <a:t>2</a:t>
            </a:r>
            <a:r>
              <a:rPr lang="zh-CN" altLang="zh-CN" dirty="0">
                <a:latin typeface="+mn-ea"/>
              </a:rPr>
              <a:t>）当首次打开该网页</a:t>
            </a:r>
            <a:r>
              <a:rPr lang="en-US" altLang="zh-CN" dirty="0">
                <a:latin typeface="+mn-ea"/>
              </a:rPr>
              <a:t>URL</a:t>
            </a:r>
            <a:r>
              <a:rPr lang="zh-CN" altLang="zh-CN" dirty="0">
                <a:latin typeface="+mn-ea"/>
              </a:rPr>
              <a:t>，选择动态，会发现网页</a:t>
            </a:r>
            <a:r>
              <a:rPr lang="en-US" altLang="zh-CN" dirty="0">
                <a:latin typeface="+mn-ea"/>
              </a:rPr>
              <a:t>URL</a:t>
            </a:r>
            <a:r>
              <a:rPr lang="zh-CN" altLang="zh-CN" dirty="0">
                <a:latin typeface="+mn-ea"/>
              </a:rPr>
              <a:t>并没有发生变化，</a:t>
            </a:r>
            <a:r>
              <a:rPr lang="zh-CN" altLang="zh-CN" dirty="0" smtClean="0">
                <a:latin typeface="+mn-ea"/>
              </a:rPr>
              <a:t>如</a:t>
            </a:r>
            <a:r>
              <a:rPr lang="zh-CN" altLang="en-US" dirty="0">
                <a:latin typeface="+mn-ea"/>
              </a:rPr>
              <a:t>左图</a:t>
            </a:r>
            <a:r>
              <a:rPr lang="zh-CN" altLang="zh-CN" dirty="0" smtClean="0">
                <a:latin typeface="+mn-ea"/>
              </a:rPr>
              <a:t>和</a:t>
            </a:r>
            <a:r>
              <a:rPr lang="zh-CN" altLang="en-US" dirty="0">
                <a:latin typeface="+mn-ea"/>
              </a:rPr>
              <a:t>右</a:t>
            </a:r>
            <a:r>
              <a:rPr lang="zh-CN" altLang="en-US" dirty="0" smtClean="0">
                <a:latin typeface="+mn-ea"/>
              </a:rPr>
              <a:t>图</a:t>
            </a:r>
            <a:r>
              <a:rPr lang="zh-CN" altLang="zh-CN" dirty="0" smtClean="0">
                <a:latin typeface="+mn-ea"/>
              </a:rPr>
              <a:t>所</a:t>
            </a:r>
            <a:r>
              <a:rPr lang="zh-CN" altLang="zh-CN" dirty="0">
                <a:latin typeface="+mn-ea"/>
              </a:rPr>
              <a:t>示，所有判断该网页采用了异步加载技术。</a:t>
            </a:r>
          </a:p>
          <a:p>
            <a:pPr marL="0" indent="0">
              <a:buNone/>
            </a:pPr>
            <a:endParaRPr lang="zh-CN" altLang="en-US" dirty="0">
              <a:latin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19275"/>
            <a:ext cx="41052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9275"/>
            <a:ext cx="43815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227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1520" y="188640"/>
            <a:ext cx="8352928" cy="6285312"/>
          </a:xfrm>
        </p:spPr>
        <p:txBody>
          <a:bodyPr/>
          <a:lstStyle/>
          <a:p>
            <a:pPr marL="0" indent="0">
              <a:buNone/>
            </a:pPr>
            <a:r>
              <a:rPr lang="zh-CN" altLang="zh-CN" dirty="0"/>
              <a:t>（</a:t>
            </a:r>
            <a:r>
              <a:rPr lang="en-US" altLang="zh-CN" dirty="0"/>
              <a:t>3</a:t>
            </a:r>
            <a:r>
              <a:rPr lang="zh-CN" altLang="zh-CN" dirty="0"/>
              <a:t>）打开</a:t>
            </a:r>
            <a:r>
              <a:rPr lang="en-US" altLang="zh-CN" dirty="0"/>
              <a:t>Chrome</a:t>
            </a:r>
            <a:r>
              <a:rPr lang="zh-CN" altLang="zh-CN" dirty="0"/>
              <a:t>浏览器的开发者工具（按</a:t>
            </a:r>
            <a:r>
              <a:rPr lang="en-US" altLang="zh-CN" dirty="0"/>
              <a:t>F12</a:t>
            </a:r>
            <a:r>
              <a:rPr lang="zh-CN" altLang="zh-CN" dirty="0"/>
              <a:t>键），单击</a:t>
            </a:r>
            <a:r>
              <a:rPr lang="en-US" altLang="zh-CN" dirty="0"/>
              <a:t>Network</a:t>
            </a:r>
            <a:r>
              <a:rPr lang="zh-CN" altLang="zh-CN" dirty="0"/>
              <a:t>选项卡，选中</a:t>
            </a:r>
            <a:r>
              <a:rPr lang="en-US" altLang="zh-CN" dirty="0"/>
              <a:t>XHR</a:t>
            </a:r>
            <a:r>
              <a:rPr lang="zh-CN" altLang="zh-CN" dirty="0"/>
              <a:t>项，可发现网页加载了用户“动态”内容的文件，如</a:t>
            </a:r>
            <a:r>
              <a:rPr lang="zh-CN" altLang="zh-CN" dirty="0" smtClean="0"/>
              <a:t>图所</a:t>
            </a:r>
            <a:r>
              <a:rPr lang="zh-CN" altLang="zh-CN" dirty="0"/>
              <a:t>示。</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029" y="1772816"/>
            <a:ext cx="52578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652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TotalTime>
  <Words>1242</Words>
  <Application>Microsoft Office PowerPoint</Application>
  <PresentationFormat>全屏显示(4:3)</PresentationFormat>
  <Paragraphs>78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凸显</vt:lpstr>
      <vt:lpstr>第9章  异步加载</vt:lpstr>
      <vt:lpstr>9.1  异步加载技术与爬虫方法</vt:lpstr>
      <vt:lpstr>9.1.1  异步加载技术概述</vt:lpstr>
      <vt:lpstr>9.1.2  异步加载网页示例</vt:lpstr>
      <vt:lpstr>9.1.3  逆向工程</vt:lpstr>
      <vt:lpstr>9.2  综合示例（一）——爬取简书用户动态信息</vt:lpstr>
      <vt:lpstr>9.2.1  爬虫思路分析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综合示例（二）——爬取简书七日热门</vt:lpstr>
      <vt:lpstr>9.3.1  爬虫思路分析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异步加载</dc:title>
  <dc:creator>yajie</dc:creator>
  <cp:lastModifiedBy>yajie</cp:lastModifiedBy>
  <cp:revision>4</cp:revision>
  <dcterms:created xsi:type="dcterms:W3CDTF">2018-03-13T08:22:32Z</dcterms:created>
  <dcterms:modified xsi:type="dcterms:W3CDTF">2018-03-13T09:01:34Z</dcterms:modified>
</cp:coreProperties>
</file>