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tags/tag25.xml" ContentType="application/vnd.openxmlformats-officedocument.presentationml.tags+xml"/>
  <Override PartName="/ppt/notesSlides/notesSlide29.xml" ContentType="application/vnd.openxmlformats-officedocument.presentationml.notesSlide+xml"/>
  <Override PartName="/ppt/tags/tag26.xml" ContentType="application/vnd.openxmlformats-officedocument.presentationml.tags+xml"/>
  <Override PartName="/ppt/notesSlides/notesSlide3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1.xml" ContentType="application/vnd.openxmlformats-officedocument.presentationml.notesSlide+xml"/>
  <Override PartName="/ppt/tags/tag27.xml" ContentType="application/vnd.openxmlformats-officedocument.presentationml.tags+xml"/>
  <Override PartName="/ppt/notesSlides/notesSlide32.xml" ContentType="application/vnd.openxmlformats-officedocument.presentationml.notesSlide+xml"/>
  <Override PartName="/ppt/tags/tag28.xml" ContentType="application/vnd.openxmlformats-officedocument.presentationml.tags+xml"/>
  <Override PartName="/ppt/notesSlides/notesSlide33.xml" ContentType="application/vnd.openxmlformats-officedocument.presentationml.notesSlide+xml"/>
  <Override PartName="/ppt/tags/tag29.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0.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31.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45"/>
  </p:notesMasterIdLst>
  <p:sldIdLst>
    <p:sldId id="256" r:id="rId2"/>
    <p:sldId id="453" r:id="rId3"/>
    <p:sldId id="333" r:id="rId4"/>
    <p:sldId id="334" r:id="rId5"/>
    <p:sldId id="430" r:id="rId6"/>
    <p:sldId id="431" r:id="rId7"/>
    <p:sldId id="475" r:id="rId8"/>
    <p:sldId id="505" r:id="rId9"/>
    <p:sldId id="433" r:id="rId10"/>
    <p:sldId id="506" r:id="rId11"/>
    <p:sldId id="479" r:id="rId12"/>
    <p:sldId id="456" r:id="rId13"/>
    <p:sldId id="435" r:id="rId14"/>
    <p:sldId id="487" r:id="rId15"/>
    <p:sldId id="488" r:id="rId16"/>
    <p:sldId id="427" r:id="rId17"/>
    <p:sldId id="436" r:id="rId18"/>
    <p:sldId id="481" r:id="rId19"/>
    <p:sldId id="482" r:id="rId20"/>
    <p:sldId id="484" r:id="rId21"/>
    <p:sldId id="485" r:id="rId22"/>
    <p:sldId id="486" r:id="rId23"/>
    <p:sldId id="465" r:id="rId24"/>
    <p:sldId id="489" r:id="rId25"/>
    <p:sldId id="490" r:id="rId26"/>
    <p:sldId id="491" r:id="rId27"/>
    <p:sldId id="492" r:id="rId28"/>
    <p:sldId id="493" r:id="rId29"/>
    <p:sldId id="494" r:id="rId30"/>
    <p:sldId id="495" r:id="rId31"/>
    <p:sldId id="496" r:id="rId32"/>
    <p:sldId id="497" r:id="rId33"/>
    <p:sldId id="498" r:id="rId34"/>
    <p:sldId id="499" r:id="rId35"/>
    <p:sldId id="500" r:id="rId36"/>
    <p:sldId id="501" r:id="rId37"/>
    <p:sldId id="447" r:id="rId38"/>
    <p:sldId id="502" r:id="rId39"/>
    <p:sldId id="503" r:id="rId40"/>
    <p:sldId id="504" r:id="rId41"/>
    <p:sldId id="389" r:id="rId42"/>
    <p:sldId id="472" r:id="rId43"/>
    <p:sldId id="473" r:id="rId4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9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66" autoAdjust="0"/>
    <p:restoredTop sz="84272" autoAdjust="0"/>
  </p:normalViewPr>
  <p:slideViewPr>
    <p:cSldViewPr snapToGrid="0" snapToObjects="1">
      <p:cViewPr>
        <p:scale>
          <a:sx n="124" d="100"/>
          <a:sy n="124" d="100"/>
        </p:scale>
        <p:origin x="904" y="35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PISCES (naïve)</c:v>
                </c:pt>
              </c:strCache>
            </c:strRef>
          </c:tx>
          <c:spPr>
            <a:solidFill>
              <a:schemeClr val="accent1"/>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Sheet1!$B$2:$B$5</c:f>
              <c:numCache>
                <c:formatCode>General</c:formatCode>
                <c:ptCount val="4"/>
                <c:pt idx="0">
                  <c:v>8288.982567</c:v>
                </c:pt>
                <c:pt idx="1">
                  <c:v>13620.36328</c:v>
                </c:pt>
                <c:pt idx="2">
                  <c:v>18999.71217</c:v>
                </c:pt>
                <c:pt idx="3">
                  <c:v>25710.32887</c:v>
                </c:pt>
              </c:numCache>
            </c:numRef>
          </c:val>
        </c:ser>
        <c:ser>
          <c:idx val="1"/>
          <c:order val="1"/>
          <c:tx>
            <c:strRef>
              <c:f>Sheet1!$C$1</c:f>
              <c:strCache>
                <c:ptCount val="1"/>
                <c:pt idx="0">
                  <c:v>OVS</c:v>
                </c:pt>
              </c:strCache>
            </c:strRef>
          </c:tx>
          <c:spPr>
            <a:solidFill>
              <a:schemeClr val="accent2"/>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Sheet1!$C$2:$C$5</c:f>
              <c:numCache>
                <c:formatCode>General</c:formatCode>
                <c:ptCount val="4"/>
                <c:pt idx="0">
                  <c:v>13431.61647</c:v>
                </c:pt>
                <c:pt idx="1">
                  <c:v>23346.10177</c:v>
                </c:pt>
                <c:pt idx="2">
                  <c:v>33174.81826</c:v>
                </c:pt>
                <c:pt idx="3">
                  <c:v>43001.72328999999</c:v>
                </c:pt>
              </c:numCache>
            </c:numRef>
          </c:val>
        </c:ser>
        <c:dLbls>
          <c:showLegendKey val="0"/>
          <c:showVal val="0"/>
          <c:showCatName val="0"/>
          <c:showSerName val="0"/>
          <c:showPercent val="0"/>
          <c:showBubbleSize val="0"/>
        </c:dLbls>
        <c:gapWidth val="219"/>
        <c:overlap val="-27"/>
        <c:axId val="-2137638272"/>
        <c:axId val="-2137632448"/>
      </c:barChart>
      <c:catAx>
        <c:axId val="-21376382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Calibri" charset="0"/>
                    <a:ea typeface="Calibri" charset="0"/>
                    <a:cs typeface="Calibri" charset="0"/>
                  </a:defRPr>
                </a:pPr>
                <a:r>
                  <a:rPr lang="en-US"/>
                  <a:t>Packet Size (Bytes)</a:t>
                </a:r>
              </a:p>
            </c:rich>
          </c:tx>
          <c:overlay val="0"/>
          <c:spPr>
            <a:noFill/>
            <a:ln>
              <a:noFill/>
            </a:ln>
            <a:effectLst/>
          </c:sp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en-US"/>
          </a:p>
        </c:txPr>
        <c:crossAx val="-2137632448"/>
        <c:crosses val="autoZero"/>
        <c:auto val="1"/>
        <c:lblAlgn val="ctr"/>
        <c:lblOffset val="100"/>
        <c:noMultiLvlLbl val="0"/>
      </c:catAx>
      <c:valAx>
        <c:axId val="-2137632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Calibri" charset="0"/>
                    <a:ea typeface="Calibri" charset="0"/>
                    <a:cs typeface="Calibri" charset="0"/>
                  </a:defRPr>
                </a:pPr>
                <a:r>
                  <a:rPr lang="en-US"/>
                  <a:t>Throughput (Gbps)</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en-US"/>
          </a:p>
        </c:txPr>
        <c:crossAx val="-2137638272"/>
        <c:crosses val="autoZero"/>
        <c:crossBetween val="between"/>
        <c:dispUnits>
          <c:builtInUnit val="thousands"/>
        </c:dispUnits>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en-US"/>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Post-Pipeline Editing</c:v>
                </c:pt>
              </c:strCache>
            </c:strRef>
          </c:tx>
          <c:spPr>
            <a:solidFill>
              <a:schemeClr val="accent1"/>
            </a:solidFill>
            <a:ln>
              <a:noFill/>
            </a:ln>
            <a:effectLst/>
          </c:spPr>
          <c:invertIfNegative val="0"/>
          <c:cat>
            <c:strRef>
              <c:f>Sheet1!$A$2:$A$7</c:f>
              <c:strCache>
                <c:ptCount val="6"/>
                <c:pt idx="0">
                  <c:v>Deparse</c:v>
                </c:pt>
                <c:pt idx="1">
                  <c:v>x1</c:v>
                </c:pt>
                <c:pt idx="2">
                  <c:v>x2</c:v>
                </c:pt>
                <c:pt idx="3">
                  <c:v>x4</c:v>
                </c:pt>
                <c:pt idx="4">
                  <c:v>x8</c:v>
                </c:pt>
                <c:pt idx="5">
                  <c:v>x16</c:v>
                </c:pt>
              </c:strCache>
            </c:strRef>
          </c:cat>
          <c:val>
            <c:numRef>
              <c:f>Sheet1!$B$2:$B$7</c:f>
              <c:numCache>
                <c:formatCode>General</c:formatCode>
                <c:ptCount val="6"/>
                <c:pt idx="0">
                  <c:v>99.72</c:v>
                </c:pt>
                <c:pt idx="1">
                  <c:v>134.76</c:v>
                </c:pt>
                <c:pt idx="2">
                  <c:v>136.3</c:v>
                </c:pt>
                <c:pt idx="3">
                  <c:v>138.44</c:v>
                </c:pt>
                <c:pt idx="4">
                  <c:v>143.23</c:v>
                </c:pt>
                <c:pt idx="5">
                  <c:v>144.59</c:v>
                </c:pt>
              </c:numCache>
            </c:numRef>
          </c:val>
        </c:ser>
        <c:ser>
          <c:idx val="1"/>
          <c:order val="1"/>
          <c:tx>
            <c:strRef>
              <c:f>Sheet1!$C$1</c:f>
              <c:strCache>
                <c:ptCount val="1"/>
                <c:pt idx="0">
                  <c:v>Inline Editing</c:v>
                </c:pt>
              </c:strCache>
            </c:strRef>
          </c:tx>
          <c:spPr>
            <a:solidFill>
              <a:schemeClr val="accent2"/>
            </a:solidFill>
            <a:ln>
              <a:noFill/>
            </a:ln>
            <a:effectLst/>
          </c:spPr>
          <c:invertIfNegative val="0"/>
          <c:cat>
            <c:strRef>
              <c:f>Sheet1!$A$2:$A$7</c:f>
              <c:strCache>
                <c:ptCount val="6"/>
                <c:pt idx="0">
                  <c:v>Deparse</c:v>
                </c:pt>
                <c:pt idx="1">
                  <c:v>x1</c:v>
                </c:pt>
                <c:pt idx="2">
                  <c:v>x2</c:v>
                </c:pt>
                <c:pt idx="3">
                  <c:v>x4</c:v>
                </c:pt>
                <c:pt idx="4">
                  <c:v>x8</c:v>
                </c:pt>
                <c:pt idx="5">
                  <c:v>x16</c:v>
                </c:pt>
              </c:strCache>
            </c:strRef>
          </c:cat>
          <c:val>
            <c:numRef>
              <c:f>Sheet1!$C$2:$C$7</c:f>
              <c:numCache>
                <c:formatCode>General</c:formatCode>
                <c:ptCount val="6"/>
                <c:pt idx="0">
                  <c:v>0.0</c:v>
                </c:pt>
                <c:pt idx="1">
                  <c:v>74.93</c:v>
                </c:pt>
                <c:pt idx="2">
                  <c:v>109.1</c:v>
                </c:pt>
                <c:pt idx="3">
                  <c:v>181.41</c:v>
                </c:pt>
                <c:pt idx="4">
                  <c:v>326.64</c:v>
                </c:pt>
                <c:pt idx="5">
                  <c:v>711.54</c:v>
                </c:pt>
              </c:numCache>
            </c:numRef>
          </c:val>
        </c:ser>
        <c:dLbls>
          <c:showLegendKey val="0"/>
          <c:showVal val="0"/>
          <c:showCatName val="0"/>
          <c:showSerName val="0"/>
          <c:showPercent val="0"/>
          <c:showBubbleSize val="0"/>
        </c:dLbls>
        <c:gapWidth val="219"/>
        <c:overlap val="-27"/>
        <c:axId val="-2133909312"/>
        <c:axId val="-2133903168"/>
      </c:barChart>
      <c:catAx>
        <c:axId val="-213390931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Calibri" charset="0"/>
                    <a:ea typeface="Calibri" charset="0"/>
                    <a:cs typeface="Calibri" charset="0"/>
                  </a:defRPr>
                </a:pPr>
                <a:r>
                  <a:rPr lang="en-US" dirty="0" smtClean="0"/>
                  <a:t>Number of</a:t>
                </a:r>
                <a:r>
                  <a:rPr lang="en-US" baseline="0" dirty="0" smtClean="0"/>
                  <a:t> adjustments</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Calibri" charset="0"/>
                  <a:ea typeface="Calibri" charset="0"/>
                  <a:cs typeface="Calibri" charset="0"/>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en-US"/>
          </a:p>
        </c:txPr>
        <c:crossAx val="-2133903168"/>
        <c:crosses val="autoZero"/>
        <c:auto val="1"/>
        <c:lblAlgn val="ctr"/>
        <c:lblOffset val="100"/>
        <c:noMultiLvlLbl val="0"/>
      </c:catAx>
      <c:valAx>
        <c:axId val="-2133903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Calibri" charset="0"/>
                    <a:ea typeface="Calibri" charset="0"/>
                    <a:cs typeface="Calibri" charset="0"/>
                  </a:defRPr>
                </a:pPr>
                <a:r>
                  <a:rPr lang="en-US" baseline="0" dirty="0" smtClean="0"/>
                  <a:t>Cycles per Packet</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Calibri" charset="0"/>
                  <a:ea typeface="Calibri" charset="0"/>
                  <a:cs typeface="Calibri"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en-US"/>
          </a:p>
        </c:txPr>
        <c:crossAx val="-21339093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en-US"/>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PISCES (unoptimized)</c:v>
                </c:pt>
              </c:strCache>
            </c:strRef>
          </c:tx>
          <c:spPr>
            <a:solidFill>
              <a:schemeClr val="accent1"/>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Sheet1!$B$2:$B$5</c:f>
              <c:numCache>
                <c:formatCode>General</c:formatCode>
                <c:ptCount val="4"/>
                <c:pt idx="0">
                  <c:v>8288.982567</c:v>
                </c:pt>
                <c:pt idx="1">
                  <c:v>13620.36328</c:v>
                </c:pt>
                <c:pt idx="2">
                  <c:v>18999.71217</c:v>
                </c:pt>
                <c:pt idx="3">
                  <c:v>25710.32887</c:v>
                </c:pt>
              </c:numCache>
            </c:numRef>
          </c:val>
        </c:ser>
        <c:ser>
          <c:idx val="1"/>
          <c:order val="1"/>
          <c:tx>
            <c:strRef>
              <c:f>Sheet1!$C$1</c:f>
              <c:strCache>
                <c:ptCount val="1"/>
                <c:pt idx="0">
                  <c:v>PISCES (Optimized)</c:v>
                </c:pt>
              </c:strCache>
            </c:strRef>
          </c:tx>
          <c:spPr>
            <a:solidFill>
              <a:schemeClr val="accent2"/>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Sheet1!$C$2:$C$5</c:f>
              <c:numCache>
                <c:formatCode>General</c:formatCode>
                <c:ptCount val="4"/>
                <c:pt idx="0">
                  <c:v>13323.66463</c:v>
                </c:pt>
                <c:pt idx="1">
                  <c:v>22457.3254</c:v>
                </c:pt>
                <c:pt idx="2">
                  <c:v>31323.15181</c:v>
                </c:pt>
                <c:pt idx="3">
                  <c:v>41981.91696</c:v>
                </c:pt>
              </c:numCache>
            </c:numRef>
          </c:val>
        </c:ser>
        <c:ser>
          <c:idx val="2"/>
          <c:order val="2"/>
          <c:tx>
            <c:strRef>
              <c:f>Sheet1!$D$1</c:f>
              <c:strCache>
                <c:ptCount val="1"/>
                <c:pt idx="0">
                  <c:v>OVS</c:v>
                </c:pt>
              </c:strCache>
            </c:strRef>
          </c:tx>
          <c:spPr>
            <a:solidFill>
              <a:schemeClr val="accent3"/>
            </a:solidFill>
            <a:ln>
              <a:noFill/>
            </a:ln>
            <a:effectLst/>
          </c:spPr>
          <c:invertIfNegative val="0"/>
          <c:cat>
            <c:numRef>
              <c:f>Sheet1!$A$2:$A$5</c:f>
              <c:numCache>
                <c:formatCode>General</c:formatCode>
                <c:ptCount val="4"/>
                <c:pt idx="0">
                  <c:v>64.0</c:v>
                </c:pt>
                <c:pt idx="1">
                  <c:v>128.0</c:v>
                </c:pt>
                <c:pt idx="2">
                  <c:v>192.0</c:v>
                </c:pt>
                <c:pt idx="3">
                  <c:v>256.0</c:v>
                </c:pt>
              </c:numCache>
            </c:numRef>
          </c:cat>
          <c:val>
            <c:numRef>
              <c:f>Sheet1!$D$2:$D$5</c:f>
              <c:numCache>
                <c:formatCode>General</c:formatCode>
                <c:ptCount val="4"/>
                <c:pt idx="0">
                  <c:v>13431.61647</c:v>
                </c:pt>
                <c:pt idx="1">
                  <c:v>23346.10177</c:v>
                </c:pt>
                <c:pt idx="2">
                  <c:v>33174.81826</c:v>
                </c:pt>
                <c:pt idx="3">
                  <c:v>43001.72328999999</c:v>
                </c:pt>
              </c:numCache>
            </c:numRef>
          </c:val>
        </c:ser>
        <c:dLbls>
          <c:showLegendKey val="0"/>
          <c:showVal val="0"/>
          <c:showCatName val="0"/>
          <c:showSerName val="0"/>
          <c:showPercent val="0"/>
          <c:showBubbleSize val="0"/>
        </c:dLbls>
        <c:gapWidth val="219"/>
        <c:overlap val="-27"/>
        <c:axId val="-2131082592"/>
        <c:axId val="-2131076624"/>
      </c:barChart>
      <c:catAx>
        <c:axId val="-213108259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Calibri" charset="0"/>
                    <a:ea typeface="Calibri" charset="0"/>
                    <a:cs typeface="Calibri" charset="0"/>
                  </a:defRPr>
                </a:pPr>
                <a:r>
                  <a:rPr lang="en-US"/>
                  <a:t>Packet Size (Bytes)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Calibri" charset="0"/>
                  <a:ea typeface="Calibri" charset="0"/>
                  <a:cs typeface="Calibri" charset="0"/>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en-US"/>
          </a:p>
        </c:txPr>
        <c:crossAx val="-2131076624"/>
        <c:crosses val="autoZero"/>
        <c:auto val="1"/>
        <c:lblAlgn val="ctr"/>
        <c:lblOffset val="100"/>
        <c:noMultiLvlLbl val="0"/>
      </c:catAx>
      <c:valAx>
        <c:axId val="-2131076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Calibri" charset="0"/>
                    <a:ea typeface="Calibri" charset="0"/>
                    <a:cs typeface="Calibri" charset="0"/>
                  </a:defRPr>
                </a:pPr>
                <a:r>
                  <a:rPr lang="en-US"/>
                  <a:t>Throughput (Gbps)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Calibri" charset="0"/>
                  <a:ea typeface="Calibri" charset="0"/>
                  <a:cs typeface="Calibri"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en-US"/>
          </a:p>
        </c:txPr>
        <c:crossAx val="-2131082592"/>
        <c:crosses val="autoZero"/>
        <c:crossBetween val="between"/>
        <c:dispUnits>
          <c:builtInUnit val="thousands"/>
        </c:dispUnits>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en-US"/>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08106788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r>
              <a:rPr lang="en-US" sz="1100" b="0" i="0" u="none" strike="noStrike" kern="1200" dirty="0" smtClean="0">
                <a:solidFill>
                  <a:schemeClr val="tx1"/>
                </a:solidFill>
                <a:effectLst/>
                <a:latin typeface="+mn-lt"/>
                <a:ea typeface="+mn-ea"/>
                <a:cs typeface="+mn-cs"/>
              </a:rPr>
              <a:t>Hello, my name is Sean</a:t>
            </a:r>
            <a:r>
              <a:rPr lang="en-US" sz="1100" b="0" i="0" u="none" strike="noStrike" kern="1200" baseline="0" dirty="0" smtClean="0">
                <a:solidFill>
                  <a:schemeClr val="tx1"/>
                </a:solidFill>
                <a:effectLst/>
                <a:latin typeface="+mn-lt"/>
                <a:ea typeface="+mn-ea"/>
                <a:cs typeface="+mn-cs"/>
              </a:rPr>
              <a:t> Choi from Stanford University.</a:t>
            </a:r>
          </a:p>
          <a:p>
            <a:pPr rtl="0"/>
            <a:endParaRPr lang="en-US" sz="1100" b="0" i="0" u="none" strike="noStrike" kern="1200" baseline="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Have you ever had ideas for a new protocol, simple additions to current protocol header formats or eliminate some unnecessary fields from the current protocols on a high-performance switch?</a:t>
            </a:r>
          </a:p>
          <a:p>
            <a:pPr rtl="0"/>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Today, I’m will present a tool that adds the flexibility to quickly experiment and deploy a new packet header match and action format on a production level software switch with a very small performance cost to pay for gaining such flexibility. The tool is called PISCES: A Programmable, Protocol Independent Software Switch.</a:t>
            </a:r>
            <a:endParaRPr lang="en-US" b="0" dirty="0" smtClean="0">
              <a:effectLst/>
            </a:endParaRPr>
          </a:p>
          <a:p>
            <a:pPr rtl="0"/>
            <a:endParaRPr lang="en-US" sz="1100" b="0" i="0" u="none" strike="noStrike" kern="1200" baseline="0" dirty="0" smtClean="0">
              <a:solidFill>
                <a:schemeClr val="tx1"/>
              </a:solidFill>
              <a:effectLst/>
              <a:latin typeface="+mn-lt"/>
              <a:ea typeface="+mn-ea"/>
              <a:cs typeface="+mn-cs"/>
            </a:endParaRPr>
          </a:p>
          <a:p>
            <a:pPr rtl="0"/>
            <a:r>
              <a:rPr lang="en-US" sz="1100" b="0" i="0" u="none" strike="noStrike" kern="1200" baseline="0" dirty="0" smtClean="0">
                <a:solidFill>
                  <a:schemeClr val="tx1"/>
                </a:solidFill>
                <a:effectLst/>
                <a:latin typeface="+mn-lt"/>
                <a:ea typeface="+mn-ea"/>
                <a:cs typeface="+mn-cs"/>
              </a:rPr>
              <a:t>This is a joint work with folks at Princeton, VMware, and Barefoot networks.</a:t>
            </a:r>
          </a:p>
          <a:p>
            <a:r>
              <a:rPr lang="en-US" dirty="0" smtClean="0"/>
              <a:t/>
            </a:r>
            <a:br>
              <a:rPr lang="en-US" dirty="0" smtClean="0"/>
            </a:br>
            <a:endParaRPr lang="en-US" sz="1100" b="0" i="0" u="none" strike="noStrike"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997583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t>For our work, we chose P4 as our domain-specific language.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P4 is a high-level language specifically designed for programming protocol-independent packet processors.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language is aimed at easy configuration of custom protocols, parsers and match-action pipeline.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interested, more information about the language is available at p4.org.</a:t>
            </a:r>
          </a:p>
          <a:p>
            <a:endParaRPr lang="en-US" dirty="0" smtClean="0"/>
          </a:p>
          <a:p>
            <a:r>
              <a:rPr lang="en-US" dirty="0" smtClean="0"/>
              <a:t>To show how convenien</a:t>
            </a:r>
            <a:r>
              <a:rPr lang="en-US" baseline="0" dirty="0" smtClean="0"/>
              <a:t>t P4 can be, consider this.</a:t>
            </a:r>
            <a:r>
              <a:rPr lang="en-US" dirty="0" smtClean="0"/>
              <a:t/>
            </a:r>
            <a:br>
              <a:rPr lang="en-US" dirty="0" smtClean="0"/>
            </a:br>
            <a:r>
              <a:rPr lang="en-US" dirty="0" smtClean="0"/>
              <a:t>By</a:t>
            </a:r>
            <a:r>
              <a:rPr lang="en-US" baseline="0" dirty="0" smtClean="0"/>
              <a:t> taking this approach, we were able to specify the entire packet processing logic of Native OVS in 341 lines of code, where as it can take roughly </a:t>
            </a:r>
            <a:r>
              <a:rPr lang="en-US" baseline="0" dirty="0" err="1" smtClean="0"/>
              <a:t>fourty</a:t>
            </a:r>
            <a:r>
              <a:rPr lang="en-US" baseline="0" dirty="0" smtClean="0"/>
              <a:t> times more lines of code when writing the same logic using the specialized APIs.</a:t>
            </a:r>
          </a:p>
          <a:p>
            <a:r>
              <a:rPr lang="en-US" b="0" baseline="0" dirty="0" smtClean="0"/>
              <a:t>We can see that using P4 clearly has its benefits.</a:t>
            </a:r>
          </a:p>
        </p:txBody>
      </p:sp>
    </p:spTree>
    <p:extLst>
      <p:ext uri="{BB962C8B-B14F-4D97-AF65-F5344CB8AC3E}">
        <p14:creationId xmlns:p14="http://schemas.microsoft.com/office/powerpoint/2010/main" val="620782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 show the benefits of doing</a:t>
            </a:r>
            <a:r>
              <a:rPr lang="en-US" baseline="0" dirty="0" smtClean="0"/>
              <a:t> this, consider the following.</a:t>
            </a:r>
            <a:r>
              <a:rPr lang="en-US" dirty="0" smtClean="0"/>
              <a:t/>
            </a:r>
            <a:br>
              <a:rPr lang="en-US" dirty="0" smtClean="0"/>
            </a:br>
            <a:r>
              <a:rPr lang="en-US" dirty="0" smtClean="0"/>
              <a:t>By</a:t>
            </a:r>
            <a:r>
              <a:rPr lang="en-US" baseline="0" dirty="0" smtClean="0"/>
              <a:t> taking this approach, we were able to specify the entire packet processing logic of Native OVS in 341 lines of code, where as it can take roughly </a:t>
            </a:r>
            <a:r>
              <a:rPr lang="en-US" baseline="0" dirty="0" err="1" smtClean="0"/>
              <a:t>fourty</a:t>
            </a:r>
            <a:r>
              <a:rPr lang="en-US" baseline="0" dirty="0" smtClean="0"/>
              <a:t> times more lines of code when writing the same logic using the specialized APIs.</a:t>
            </a:r>
          </a:p>
          <a:p>
            <a:r>
              <a:rPr lang="en-US" b="0" baseline="0" dirty="0" smtClean="0"/>
              <a:t>We can see that using P4 clearly has its benefits.</a:t>
            </a:r>
          </a:p>
        </p:txBody>
      </p:sp>
    </p:spTree>
    <p:extLst>
      <p:ext uri="{BB962C8B-B14F-4D97-AF65-F5344CB8AC3E}">
        <p14:creationId xmlns:p14="http://schemas.microsoft.com/office/powerpoint/2010/main" val="724361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baseline="0" dirty="0" smtClean="0"/>
              <a:t>However</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a natural question that arise when presenting this approach is to quantify the performance overhead between</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a fixed-function switch and a protocol-independent switch. </a:t>
            </a:r>
          </a:p>
          <a:p>
            <a:endParaRPr lang="en-US" sz="1100" b="0" i="0" u="none" strike="noStrike" kern="1200" dirty="0" smtClean="0">
              <a:solidFill>
                <a:schemeClr val="tx1"/>
              </a:solidFill>
              <a:effectLst/>
              <a:latin typeface="+mn-lt"/>
              <a:ea typeface="+mn-ea"/>
              <a:cs typeface="+mn-cs"/>
            </a:endParaRPr>
          </a:p>
          <a:p>
            <a:r>
              <a:rPr lang="en-US" sz="1100" b="0" i="0" u="none" strike="noStrike" kern="1200" dirty="0" smtClean="0">
                <a:solidFill>
                  <a:schemeClr val="tx1"/>
                </a:solidFill>
                <a:effectLst/>
                <a:latin typeface="+mn-lt"/>
                <a:ea typeface="+mn-ea"/>
                <a:cs typeface="+mn-cs"/>
              </a:rPr>
              <a:t>Since we are automatically compiling a high-level language,</a:t>
            </a:r>
            <a:r>
              <a:rPr lang="en-US" sz="1100" b="0" i="0" u="none" strike="noStrike" kern="1200" baseline="0" dirty="0" smtClean="0">
                <a:solidFill>
                  <a:schemeClr val="tx1"/>
                </a:solidFill>
                <a:effectLst/>
                <a:latin typeface="+mn-lt"/>
                <a:ea typeface="+mn-ea"/>
                <a:cs typeface="+mn-cs"/>
              </a:rPr>
              <a:t> in this case P4, </a:t>
            </a:r>
            <a:r>
              <a:rPr lang="en-US" sz="1100" b="0" i="0" u="none" strike="noStrike" kern="1200" dirty="0" smtClean="0">
                <a:solidFill>
                  <a:schemeClr val="tx1"/>
                </a:solidFill>
                <a:effectLst/>
                <a:latin typeface="+mn-lt"/>
                <a:ea typeface="+mn-ea"/>
                <a:cs typeface="+mn-cs"/>
              </a:rPr>
              <a:t>down to a lower-level representation,</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it is safe to reason that there will be some performance difference between these two implementations.</a:t>
            </a:r>
          </a:p>
          <a:p>
            <a:endParaRPr lang="en-US" sz="1100" b="0" i="0" u="none" strike="noStrike" kern="1200" dirty="0" smtClean="0">
              <a:solidFill>
                <a:schemeClr val="tx1"/>
              </a:solidFill>
              <a:effectLst/>
              <a:latin typeface="+mn-lt"/>
              <a:ea typeface="+mn-ea"/>
              <a:cs typeface="+mn-cs"/>
            </a:endParaRPr>
          </a:p>
          <a:p>
            <a:r>
              <a:rPr lang="en-US" sz="1100" b="0" i="0" u="none" strike="noStrike" kern="1200" dirty="0" smtClean="0">
                <a:solidFill>
                  <a:schemeClr val="tx1"/>
                </a:solidFill>
                <a:effectLst/>
                <a:latin typeface="+mn-lt"/>
                <a:ea typeface="+mn-ea"/>
                <a:cs typeface="+mn-cs"/>
              </a:rPr>
              <a:t>But, the question is by how much? Is it negligible or is it very noticeable?</a:t>
            </a:r>
            <a:endParaRPr lang="en-US" b="0" dirty="0" smtClean="0">
              <a:effectLst/>
            </a:endParaRPr>
          </a:p>
          <a:p>
            <a:r>
              <a:rPr lang="en-US" dirty="0" smtClean="0"/>
              <a:t/>
            </a:r>
            <a:br>
              <a:rPr lang="en-US" dirty="0" smtClean="0"/>
            </a:br>
            <a:endParaRPr lang="en-US" b="0" baseline="0" dirty="0" smtClean="0"/>
          </a:p>
        </p:txBody>
      </p:sp>
    </p:spTree>
    <p:extLst>
      <p:ext uri="{BB962C8B-B14F-4D97-AF65-F5344CB8AC3E}">
        <p14:creationId xmlns:p14="http://schemas.microsoft.com/office/powerpoint/2010/main" val="1484733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100" b="0" i="0" u="none" strike="noStrike" kern="1200" dirty="0" smtClean="0">
                <a:solidFill>
                  <a:schemeClr val="tx1"/>
                </a:solidFill>
                <a:effectLst/>
                <a:latin typeface="+mn-lt"/>
                <a:ea typeface="+mn-ea"/>
                <a:cs typeface="+mn-cs"/>
              </a:rPr>
              <a:t>Given this question, our goals are as follow.</a:t>
            </a:r>
          </a:p>
          <a:p>
            <a:pPr rtl="0"/>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Given PISCES, we answer the question of</a:t>
            </a:r>
            <a:r>
              <a:rPr lang="en-US" sz="1100" b="0" i="0" u="none" strike="noStrike" kern="1200" baseline="0" dirty="0" smtClean="0">
                <a:solidFill>
                  <a:schemeClr val="tx1"/>
                </a:solidFill>
                <a:effectLst/>
                <a:latin typeface="+mn-lt"/>
                <a:ea typeface="+mn-ea"/>
                <a:cs typeface="+mn-cs"/>
              </a:rPr>
              <a:t> quantifying </a:t>
            </a:r>
            <a:r>
              <a:rPr lang="en-US" sz="1100" b="0" i="0" u="none" strike="noStrike" kern="1200" dirty="0" smtClean="0">
                <a:solidFill>
                  <a:schemeClr val="tx1"/>
                </a:solidFill>
                <a:effectLst/>
                <a:latin typeface="+mn-lt"/>
                <a:ea typeface="+mn-ea"/>
                <a:cs typeface="+mn-cs"/>
              </a:rPr>
              <a:t>cost on performance of expressing existing features in a DSL.</a:t>
            </a:r>
          </a:p>
          <a:p>
            <a:pPr rtl="0"/>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In other words, we will quantify the cost of programmability.</a:t>
            </a:r>
          </a:p>
          <a:p>
            <a:pPr rtl="0"/>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Then, we will present methods that</a:t>
            </a:r>
            <a:r>
              <a:rPr lang="en-US" sz="1100" b="0" i="0" u="none" strike="noStrike" kern="1200" baseline="0" dirty="0" smtClean="0">
                <a:solidFill>
                  <a:schemeClr val="tx1"/>
                </a:solidFill>
                <a:effectLst/>
                <a:latin typeface="+mn-lt"/>
                <a:ea typeface="+mn-ea"/>
                <a:cs typeface="+mn-cs"/>
              </a:rPr>
              <a:t> we implemented to reduce the performance overhead</a:t>
            </a:r>
            <a:endParaRPr lang="en-US" sz="1100" b="0" i="0" u="none" strike="noStrike" kern="1200" dirty="0" smtClean="0">
              <a:solidFill>
                <a:schemeClr val="tx1"/>
              </a:solidFill>
              <a:effectLst/>
              <a:latin typeface="+mn-lt"/>
              <a:ea typeface="+mn-ea"/>
              <a:cs typeface="+mn-cs"/>
            </a:endParaRPr>
          </a:p>
          <a:p>
            <a:pPr rtl="0"/>
            <a:endParaRPr lang="en-US" sz="1100" b="0" i="0" u="none" strike="noStrike"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484733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effectLst/>
                <a:latin typeface="+mn-lt"/>
                <a:ea typeface="+mn-ea"/>
                <a:cs typeface="+mn-cs"/>
              </a:rPr>
              <a:t>Our first goal is to quantify the cost on performance</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14</a:t>
            </a:fld>
            <a:endParaRPr lang="en-US"/>
          </a:p>
        </p:txBody>
      </p:sp>
    </p:spTree>
    <p:extLst>
      <p:ext uri="{BB962C8B-B14F-4D97-AF65-F5344CB8AC3E}">
        <p14:creationId xmlns:p14="http://schemas.microsoft.com/office/powerpoint/2010/main" val="216921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To</a:t>
            </a:r>
            <a:r>
              <a:rPr lang="en-US" b="0" baseline="0" dirty="0" smtClean="0"/>
              <a:t> quantify the cost on performance, I will first give an overview of the PISCES architecture.</a:t>
            </a:r>
          </a:p>
          <a:p>
            <a:endParaRPr lang="en-US" b="0" baseline="0" dirty="0" smtClean="0"/>
          </a:p>
          <a:p>
            <a:r>
              <a:rPr lang="en-US" b="0" baseline="0" dirty="0" smtClean="0"/>
              <a:t>Secondly, I will briefly discuss the P4 and OVS packet forwarding model to show the mapping works.</a:t>
            </a:r>
          </a:p>
          <a:p>
            <a:r>
              <a:rPr lang="en-US" b="0" baseline="0" dirty="0" smtClean="0"/>
              <a:t/>
            </a:r>
            <a:br>
              <a:rPr lang="en-US" b="0" baseline="0" dirty="0" smtClean="0"/>
            </a:br>
            <a:r>
              <a:rPr lang="en-US" b="0" baseline="0" dirty="0" smtClean="0"/>
              <a:t>Then, I will present the performance overhead of the naïve mapping between P4 and OVS.</a:t>
            </a:r>
          </a:p>
          <a:p>
            <a:endParaRPr lang="en-US" b="0" baseline="0" dirty="0" smtClean="0"/>
          </a:p>
          <a:p>
            <a:endParaRPr lang="en-US" b="0"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15</a:t>
            </a:fld>
            <a:endParaRPr lang="en-US"/>
          </a:p>
        </p:txBody>
      </p:sp>
    </p:spTree>
    <p:extLst>
      <p:ext uri="{BB962C8B-B14F-4D97-AF65-F5344CB8AC3E}">
        <p14:creationId xmlns:p14="http://schemas.microsoft.com/office/powerpoint/2010/main" val="713026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100" b="0" i="0" u="none" strike="noStrike" kern="1200" dirty="0" smtClean="0">
                <a:solidFill>
                  <a:schemeClr val="tx1"/>
                </a:solidFill>
                <a:effectLst/>
                <a:latin typeface="+mn-lt"/>
                <a:ea typeface="+mn-ea"/>
                <a:cs typeface="+mn-cs"/>
              </a:rPr>
              <a:t>PISCES </a:t>
            </a:r>
            <a:r>
              <a:rPr lang="en-US" sz="1100" b="0" i="0" u="none" strike="noStrike" kern="1200" dirty="0" err="1" smtClean="0">
                <a:solidFill>
                  <a:schemeClr val="tx1"/>
                </a:solidFill>
                <a:effectLst/>
                <a:latin typeface="+mn-lt"/>
                <a:ea typeface="+mn-ea"/>
                <a:cs typeface="+mn-cs"/>
              </a:rPr>
              <a:t>vSwitch</a:t>
            </a:r>
            <a:r>
              <a:rPr lang="en-US" sz="1100" b="0" i="0" u="none" strike="noStrike" kern="1200" dirty="0" smtClean="0">
                <a:solidFill>
                  <a:schemeClr val="tx1"/>
                </a:solidFill>
                <a:effectLst/>
                <a:latin typeface="+mn-lt"/>
                <a:ea typeface="+mn-ea"/>
                <a:cs typeface="+mn-cs"/>
              </a:rPr>
              <a:t> works</a:t>
            </a:r>
            <a:r>
              <a:rPr lang="en-US" sz="1100" b="0" i="0" u="none" strike="noStrike" kern="1200" baseline="0" dirty="0" smtClean="0">
                <a:solidFill>
                  <a:schemeClr val="tx1"/>
                </a:solidFill>
                <a:effectLst/>
                <a:latin typeface="+mn-lt"/>
                <a:ea typeface="+mn-ea"/>
                <a:cs typeface="+mn-cs"/>
              </a:rPr>
              <a:t> by joining two separate entities. P4 and OVS.</a:t>
            </a:r>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PISCES takes</a:t>
            </a:r>
            <a:r>
              <a:rPr lang="en-US" sz="1100" b="0" i="0" u="none" strike="noStrike" kern="1200" baseline="0" dirty="0" smtClean="0">
                <a:solidFill>
                  <a:schemeClr val="tx1"/>
                </a:solidFill>
                <a:effectLst/>
                <a:latin typeface="+mn-lt"/>
                <a:ea typeface="+mn-ea"/>
                <a:cs typeface="+mn-cs"/>
              </a:rPr>
              <a:t> a </a:t>
            </a:r>
            <a:r>
              <a:rPr lang="en-US" sz="1100" b="0" i="0" u="none" strike="noStrike" kern="1200" dirty="0" smtClean="0">
                <a:solidFill>
                  <a:schemeClr val="tx1"/>
                </a:solidFill>
                <a:effectLst/>
                <a:latin typeface="+mn-lt"/>
                <a:ea typeface="+mn-ea"/>
                <a:cs typeface="+mn-cs"/>
              </a:rPr>
              <a:t>P4 input as the high-level DSL to</a:t>
            </a:r>
            <a:r>
              <a:rPr lang="en-US" sz="1100" b="0" i="0" u="none" strike="noStrike" kern="1200" baseline="0" dirty="0" smtClean="0">
                <a:solidFill>
                  <a:schemeClr val="tx1"/>
                </a:solidFill>
                <a:effectLst/>
                <a:latin typeface="+mn-lt"/>
                <a:ea typeface="+mn-ea"/>
                <a:cs typeface="+mn-cs"/>
              </a:rPr>
              <a:t> express </a:t>
            </a:r>
            <a:r>
              <a:rPr lang="en-US" sz="1100" b="0" i="0" u="none" strike="noStrike" kern="1200" dirty="0" smtClean="0">
                <a:solidFill>
                  <a:schemeClr val="tx1"/>
                </a:solidFill>
                <a:effectLst/>
                <a:latin typeface="+mn-lt"/>
                <a:ea typeface="+mn-ea"/>
                <a:cs typeface="+mn-cs"/>
              </a:rPr>
              <a:t>packet processing logic to generate</a:t>
            </a:r>
            <a:r>
              <a:rPr lang="en-US" sz="1100" b="0" i="0" u="none" strike="noStrike" kern="1200" baseline="0" dirty="0" smtClean="0">
                <a:solidFill>
                  <a:schemeClr val="tx1"/>
                </a:solidFill>
                <a:effectLst/>
                <a:latin typeface="+mn-lt"/>
                <a:ea typeface="+mn-ea"/>
                <a:cs typeface="+mn-cs"/>
              </a:rPr>
              <a:t> a customized version of OVS.</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mn-lt"/>
                <a:ea typeface="+mn-ea"/>
                <a:cs typeface="+mn-cs"/>
              </a:rPr>
              <a:t>Given</a:t>
            </a:r>
            <a:r>
              <a:rPr lang="en-US" sz="1100" b="0" i="0" u="none" strike="noStrike" kern="1200" baseline="0" dirty="0" smtClean="0">
                <a:solidFill>
                  <a:schemeClr val="tx1"/>
                </a:solidFill>
                <a:effectLst/>
                <a:latin typeface="+mn-lt"/>
                <a:ea typeface="+mn-ea"/>
                <a:cs typeface="+mn-cs"/>
              </a:rPr>
              <a:t> this overall view, the detailed workflow of configuring a PISCES switch.</a:t>
            </a:r>
          </a:p>
        </p:txBody>
      </p:sp>
    </p:spTree>
    <p:extLst>
      <p:ext uri="{BB962C8B-B14F-4D97-AF65-F5344CB8AC3E}">
        <p14:creationId xmlns:p14="http://schemas.microsoft.com/office/powerpoint/2010/main" val="1220221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kern="1200" dirty="0" smtClean="0">
                <a:solidFill>
                  <a:schemeClr val="tx1"/>
                </a:solidFill>
                <a:effectLst/>
                <a:latin typeface="+mn-lt"/>
                <a:ea typeface="+mn-ea"/>
                <a:cs typeface="+mn-cs"/>
              </a:rPr>
              <a:t>First of all, </a:t>
            </a:r>
            <a:r>
              <a:rPr lang="en-US" sz="1100" b="0" i="0" u="none" strike="noStrike" kern="1200" baseline="0" dirty="0" smtClean="0">
                <a:solidFill>
                  <a:schemeClr val="tx1"/>
                </a:solidFill>
                <a:effectLst/>
                <a:latin typeface="+mn-lt"/>
                <a:ea typeface="+mn-ea"/>
                <a:cs typeface="+mn-cs"/>
              </a:rPr>
              <a:t>a user provides a P4 program. PISCES’ </a:t>
            </a:r>
            <a:r>
              <a:rPr lang="en-US" sz="1100" b="0" i="0" u="none" strike="noStrike" kern="1200" dirty="0" smtClean="0">
                <a:solidFill>
                  <a:schemeClr val="tx1"/>
                </a:solidFill>
                <a:effectLst/>
                <a:latin typeface="+mn-lt"/>
                <a:ea typeface="+mn-ea"/>
                <a:cs typeface="+mn-cs"/>
              </a:rPr>
              <a:t>P4-to-OVS compiler takes the provided P4 code and</a:t>
            </a:r>
            <a:endParaRPr lang="en-US" sz="1100" b="0" i="0" u="none" strike="noStrike" kern="1200" baseline="0" dirty="0" smtClean="0">
              <a:solidFill>
                <a:schemeClr val="tx1"/>
              </a:solidFill>
              <a:effectLst/>
              <a:latin typeface="+mn-lt"/>
              <a:ea typeface="+mn-ea"/>
              <a:cs typeface="+mn-cs"/>
            </a:endParaRPr>
          </a:p>
          <a:p>
            <a:r>
              <a:rPr lang="en-US" sz="1100" b="0" i="0" u="none" strike="noStrike" kern="1200" baseline="0" dirty="0" smtClean="0">
                <a:solidFill>
                  <a:schemeClr val="tx1"/>
                </a:solidFill>
                <a:effectLst/>
                <a:latin typeface="+mn-lt"/>
                <a:ea typeface="+mn-ea"/>
                <a:cs typeface="+mn-cs"/>
              </a:rPr>
              <a:t>generates set of C snippets that can be injected into the appropriate places in the OVS codebase.</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baseline="0" dirty="0" smtClean="0">
                <a:solidFill>
                  <a:schemeClr val="tx1"/>
                </a:solidFill>
                <a:effectLst/>
                <a:latin typeface="+mn-lt"/>
                <a:ea typeface="+mn-ea"/>
                <a:cs typeface="+mn-cs"/>
              </a:rPr>
              <a:t>The set of codes that are generated corresponds to functions that perform [CLICK]</a:t>
            </a:r>
            <a:endParaRPr lang="en-US" baseline="0" dirty="0" smtClean="0">
              <a:effectLst/>
            </a:endParaRPr>
          </a:p>
          <a:p>
            <a:r>
              <a:rPr lang="en-US" sz="1100" b="0" i="0" u="none" strike="noStrike" kern="1200" baseline="0" dirty="0" smtClean="0">
                <a:solidFill>
                  <a:schemeClr val="tx1"/>
                </a:solidFill>
                <a:effectLst/>
                <a:latin typeface="+mn-lt"/>
                <a:ea typeface="+mn-ea"/>
                <a:cs typeface="+mn-cs"/>
              </a:rPr>
              <a:t>parse, match and actions on the packet.</a:t>
            </a:r>
          </a:p>
          <a:p>
            <a:endParaRPr lang="en-US" sz="1100" b="0" i="0" u="none" strike="noStrike" kern="1200" baseline="0" dirty="0" smtClean="0">
              <a:solidFill>
                <a:schemeClr val="tx1"/>
              </a:solidFill>
              <a:effectLst/>
              <a:latin typeface="+mn-lt"/>
              <a:ea typeface="+mn-ea"/>
              <a:cs typeface="+mn-cs"/>
            </a:endParaRPr>
          </a:p>
          <a:p>
            <a:r>
              <a:rPr lang="en-US" sz="1100" b="0" i="0" u="none" strike="noStrike" kern="1200" baseline="0" dirty="0" smtClean="0">
                <a:solidFill>
                  <a:schemeClr val="tx1"/>
                </a:solidFill>
                <a:effectLst/>
                <a:latin typeface="+mn-lt"/>
                <a:ea typeface="+mn-ea"/>
                <a:cs typeface="+mn-cs"/>
              </a:rPr>
              <a:t>After injecting the code, the workflow is to execute the traditional compilation procedure of OVS [CLICK]</a:t>
            </a:r>
          </a:p>
          <a:p>
            <a:r>
              <a:rPr lang="en-US" sz="1100" b="0" i="0" u="none" strike="noStrike" kern="1200" baseline="0" dirty="0" smtClean="0">
                <a:solidFill>
                  <a:schemeClr val="tx1"/>
                </a:solidFill>
                <a:effectLst/>
                <a:latin typeface="+mn-lt"/>
                <a:ea typeface="+mn-ea"/>
                <a:cs typeface="+mn-cs"/>
              </a:rPr>
              <a:t>And generate set of OVS </a:t>
            </a:r>
            <a:r>
              <a:rPr lang="en-US" sz="1100" b="0" i="0" u="none" strike="noStrike" kern="1200" baseline="0" dirty="0" err="1" smtClean="0">
                <a:solidFill>
                  <a:schemeClr val="tx1"/>
                </a:solidFill>
                <a:effectLst/>
                <a:latin typeface="+mn-lt"/>
                <a:ea typeface="+mn-ea"/>
                <a:cs typeface="+mn-cs"/>
              </a:rPr>
              <a:t>executables</a:t>
            </a:r>
            <a:r>
              <a:rPr lang="en-US" sz="1100" b="0" i="0" u="none" strike="noStrike" kern="1200" baseline="0" dirty="0" smtClean="0">
                <a:solidFill>
                  <a:schemeClr val="tx1"/>
                </a:solidFill>
                <a:effectLst/>
                <a:latin typeface="+mn-lt"/>
                <a:ea typeface="+mn-ea"/>
                <a:cs typeface="+mn-cs"/>
              </a:rPr>
              <a:t> that look exactly the same as the vanilla OVS </a:t>
            </a:r>
            <a:r>
              <a:rPr lang="en-US" sz="1100" b="0" i="0" u="none" strike="noStrike" kern="1200" baseline="0" dirty="0" err="1" smtClean="0">
                <a:solidFill>
                  <a:schemeClr val="tx1"/>
                </a:solidFill>
                <a:effectLst/>
                <a:latin typeface="+mn-lt"/>
                <a:ea typeface="+mn-ea"/>
                <a:cs typeface="+mn-cs"/>
              </a:rPr>
              <a:t>executables</a:t>
            </a:r>
            <a:r>
              <a:rPr lang="en-US" sz="1100" b="0" i="0" u="none" strike="noStrike" kern="1200" baseline="0" dirty="0" smtClean="0">
                <a:solidFill>
                  <a:schemeClr val="tx1"/>
                </a:solidFill>
                <a:effectLst/>
                <a:latin typeface="+mn-lt"/>
                <a:ea typeface="+mn-ea"/>
                <a:cs typeface="+mn-cs"/>
              </a:rPr>
              <a:t>. </a:t>
            </a:r>
            <a:endParaRPr lang="en-US" b="1" baseline="0" dirty="0" smtClean="0">
              <a:effectLst/>
            </a:endParaRPr>
          </a:p>
          <a:p>
            <a:endParaRPr lang="en-US" sz="1100" b="0" i="0" u="none" strike="noStrike" kern="1200" baseline="0" dirty="0" smtClean="0">
              <a:solidFill>
                <a:schemeClr val="tx1"/>
              </a:solidFill>
              <a:effectLst/>
              <a:latin typeface="+mn-lt"/>
              <a:ea typeface="+mn-ea"/>
              <a:cs typeface="+mn-cs"/>
            </a:endParaRPr>
          </a:p>
          <a:p>
            <a:r>
              <a:rPr lang="en-US" sz="1100" b="0" i="0" u="none" strike="noStrike" kern="1200" baseline="0" dirty="0" smtClean="0">
                <a:solidFill>
                  <a:schemeClr val="tx1"/>
                </a:solidFill>
                <a:effectLst/>
                <a:latin typeface="+mn-lt"/>
                <a:ea typeface="+mn-ea"/>
                <a:cs typeface="+mn-cs"/>
              </a:rPr>
              <a:t>This is the entire workflow of generating a protocol-independent version of OVS given a P4 program.</a:t>
            </a:r>
          </a:p>
          <a:p>
            <a:r>
              <a:rPr lang="en-US" sz="1100" b="0" i="0" u="none" strike="noStrike" kern="1200" baseline="0" dirty="0" smtClean="0">
                <a:solidFill>
                  <a:schemeClr val="tx1"/>
                </a:solidFill>
                <a:effectLst/>
                <a:latin typeface="+mn-lt"/>
                <a:ea typeface="+mn-ea"/>
                <a:cs typeface="+mn-cs"/>
              </a:rPr>
              <a:t>We can simply run this workflow again with a new P4 program, and this workflow takes around 20~30 seconds from start to finish.</a:t>
            </a:r>
          </a:p>
        </p:txBody>
      </p:sp>
    </p:spTree>
    <p:extLst>
      <p:ext uri="{BB962C8B-B14F-4D97-AF65-F5344CB8AC3E}">
        <p14:creationId xmlns:p14="http://schemas.microsoft.com/office/powerpoint/2010/main" val="1830116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Now I will talk about the</a:t>
            </a:r>
            <a:r>
              <a:rPr lang="en-US" sz="1200" b="0" i="0" u="none" strike="noStrike" kern="1200" baseline="0" dirty="0" smtClean="0">
                <a:solidFill>
                  <a:schemeClr val="tx1"/>
                </a:solidFill>
                <a:effectLst/>
                <a:latin typeface="+mn-lt"/>
                <a:ea typeface="+mn-ea"/>
                <a:cs typeface="+mn-cs"/>
              </a:rPr>
              <a:t> two different forwarding models to give you an idea of how the mapping from P4 to OVS is done.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effectLst/>
                <a:latin typeface="+mn-lt"/>
                <a:ea typeface="+mn-ea"/>
                <a:cs typeface="+mn-cs"/>
              </a:rPr>
              <a:t>First I will talk about the P4 forwarding model.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I</a:t>
            </a:r>
            <a:r>
              <a:rPr lang="en-US" sz="1200" b="0" i="0" u="none" strike="noStrike" kern="1200" baseline="0" dirty="0" smtClean="0">
                <a:solidFill>
                  <a:schemeClr val="tx1"/>
                </a:solidFill>
                <a:effectLst/>
                <a:latin typeface="+mn-lt"/>
                <a:ea typeface="+mn-ea"/>
                <a:cs typeface="+mn-cs"/>
              </a:rPr>
              <a:t>n</a:t>
            </a:r>
            <a:r>
              <a:rPr lang="en-US" sz="1200" b="0" i="0" u="none" strike="noStrike" kern="1200" dirty="0" smtClean="0">
                <a:solidFill>
                  <a:schemeClr val="tx1"/>
                </a:solidFill>
                <a:effectLst/>
                <a:latin typeface="+mn-lt"/>
                <a:ea typeface="+mn-ea"/>
                <a:cs typeface="+mn-cs"/>
              </a:rPr>
              <a:t> P4 packet forwarding model, </a:t>
            </a:r>
            <a:r>
              <a:rPr lang="en-US" sz="1200" b="1" i="0" u="none" strike="noStrike" kern="120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a packet parser </a:t>
            </a:r>
            <a:r>
              <a:rPr lang="en-US" sz="1200" b="1" i="0" u="none" strike="noStrike" kern="1200" dirty="0" smtClean="0">
                <a:solidFill>
                  <a:schemeClr val="tx1"/>
                </a:solidFill>
                <a:effectLst/>
                <a:latin typeface="+mn-lt"/>
                <a:ea typeface="+mn-ea"/>
                <a:cs typeface="+mn-cs"/>
              </a:rPr>
              <a:t>[click]</a:t>
            </a:r>
            <a:r>
              <a:rPr lang="en-US" sz="1200" b="0" i="0" u="none" strike="noStrike" kern="1200" dirty="0" smtClean="0">
                <a:solidFill>
                  <a:schemeClr val="tx1"/>
                </a:solidFill>
                <a:effectLst/>
                <a:latin typeface="+mn-lt"/>
                <a:ea typeface="+mn-ea"/>
                <a:cs typeface="+mn-cs"/>
              </a:rPr>
              <a:t> identifies</a:t>
            </a:r>
            <a:r>
              <a:rPr lang="en-US" sz="1200" b="0" i="0" u="none" strike="noStrike" kern="1200" baseline="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rPr>
              <a:t>headers </a:t>
            </a:r>
            <a:r>
              <a:rPr lang="en-US" sz="1200" b="0" i="0" u="none" strike="noStrike" kern="1200" baseline="0" dirty="0" smtClean="0">
                <a:solidFill>
                  <a:schemeClr val="tx1"/>
                </a:solidFill>
                <a:effectLst/>
                <a:latin typeface="+mn-lt"/>
                <a:ea typeface="+mn-ea"/>
                <a:cs typeface="+mn-cs"/>
              </a:rPr>
              <a:t>and </a:t>
            </a:r>
            <a:r>
              <a:rPr lang="en-US" sz="1200" b="1" i="0" u="none" strike="noStrike" kern="120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extracts them as packet header fields (i.e., essentially a copy of the content of the packets). </a:t>
            </a:r>
            <a:r>
              <a:rPr lang="en-US" sz="1200" b="1" i="0" u="none" strike="noStrike" kern="1200" dirty="0" smtClean="0">
                <a:solidFill>
                  <a:schemeClr val="tx1"/>
                </a:solidFill>
                <a:effectLst/>
                <a:latin typeface="+mn-lt"/>
                <a:ea typeface="+mn-ea"/>
                <a:cs typeface="+mn-cs"/>
              </a:rPr>
              <a:t>[click] </a:t>
            </a:r>
            <a:r>
              <a:rPr lang="en-US" sz="1200" b="0" i="0" u="none" strike="noStrike" kern="1200" dirty="0" smtClean="0">
                <a:solidFill>
                  <a:schemeClr val="tx1"/>
                </a:solidFill>
                <a:effectLst/>
                <a:latin typeface="+mn-lt"/>
                <a:ea typeface="+mn-ea"/>
                <a:cs typeface="+mn-cs"/>
              </a:rPr>
              <a:t>The checksum</a:t>
            </a:r>
            <a:r>
              <a:rPr lang="en-US" sz="1200" b="0" i="0" u="none" strike="noStrike" kern="1200" baseline="0" dirty="0" smtClean="0">
                <a:solidFill>
                  <a:schemeClr val="tx1"/>
                </a:solidFill>
                <a:effectLst/>
                <a:latin typeface="+mn-lt"/>
                <a:ea typeface="+mn-ea"/>
                <a:cs typeface="+mn-cs"/>
              </a:rPr>
              <a:t> verify block then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verifies the checksum based on the header fields specified in the P4 program. </a:t>
            </a:r>
            <a:r>
              <a:rPr lang="en-US" sz="1200" b="1" i="0" u="none" strike="noStrike" kern="1200" baseline="0" dirty="0" smtClean="0">
                <a:solidFill>
                  <a:schemeClr val="tx1"/>
                </a:solidFill>
                <a:effectLst/>
                <a:latin typeface="+mn-lt"/>
                <a:ea typeface="+mn-ea"/>
                <a:cs typeface="+mn-cs"/>
              </a:rPr>
              <a:t>[click]</a:t>
            </a:r>
            <a:r>
              <a:rPr lang="en-US" sz="1200" b="1" i="0" u="none" strike="noStrike" kern="120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The match-action tables </a:t>
            </a:r>
            <a:r>
              <a:rPr lang="en-US" sz="1200" b="1" i="0" u="none" strike="noStrike" kern="1200" baseline="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operate on these header fields.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A checksum update block </a:t>
            </a:r>
            <a:r>
              <a:rPr lang="en-US" sz="1200" b="1" i="0" u="none" strike="noStrike" kern="1200" baseline="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updates the checksum. </a:t>
            </a:r>
            <a:r>
              <a:rPr lang="en-US" sz="1200" b="1" i="0" u="none" strike="noStrike" kern="120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Finally, a packet </a:t>
            </a:r>
            <a:r>
              <a:rPr lang="en-US" sz="1200" b="0" i="0" u="none" strike="noStrike" kern="1200" baseline="0" dirty="0" err="1" smtClean="0">
                <a:solidFill>
                  <a:schemeClr val="tx1"/>
                </a:solidFill>
                <a:effectLst/>
                <a:latin typeface="+mn-lt"/>
                <a:ea typeface="+mn-ea"/>
                <a:cs typeface="+mn-cs"/>
              </a:rPr>
              <a:t>deparser</a:t>
            </a:r>
            <a:r>
              <a:rPr lang="en-US" sz="1200" b="0" i="0" u="none" strike="noStrike" kern="1200" baseline="0" dirty="0" smtClean="0">
                <a:solidFill>
                  <a:schemeClr val="tx1"/>
                </a:solidFill>
                <a:effectLst/>
                <a:latin typeface="+mn-lt"/>
                <a:ea typeface="+mn-ea"/>
                <a:cs typeface="+mn-cs"/>
              </a:rPr>
              <a:t> </a:t>
            </a:r>
            <a:r>
              <a:rPr lang="en-US" sz="1200" b="1" i="0" u="none" strike="noStrike" kern="1200" baseline="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writes the changes from these header fields back on to the packet. </a:t>
            </a:r>
            <a:r>
              <a:rPr lang="en-US" sz="1200" b="1" i="0" u="none" strike="noStrike" kern="1200" baseline="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We name this mode of operating on header fields as “post-pipeline editing.”</a:t>
            </a:r>
            <a:endParaRPr lang="en-US" dirty="0" smtClean="0">
              <a:effectLst/>
            </a:endParaRPr>
          </a:p>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18</a:t>
            </a:fld>
            <a:endParaRPr lang="en-US"/>
          </a:p>
        </p:txBody>
      </p:sp>
    </p:spTree>
    <p:extLst>
      <p:ext uri="{BB962C8B-B14F-4D97-AF65-F5344CB8AC3E}">
        <p14:creationId xmlns:p14="http://schemas.microsoft.com/office/powerpoint/2010/main" val="2042046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Where</a:t>
            </a:r>
            <a:r>
              <a:rPr lang="en-US" sz="1200" b="0" i="0" u="none" strike="noStrike" kern="1200" baseline="0" dirty="0" smtClean="0">
                <a:solidFill>
                  <a:schemeClr val="tx1"/>
                </a:solidFill>
                <a:effectLst/>
                <a:latin typeface="+mn-lt"/>
                <a:ea typeface="+mn-ea"/>
                <a:cs typeface="+mn-cs"/>
              </a:rPr>
              <a:t>as, </a:t>
            </a:r>
            <a:r>
              <a:rPr lang="en-US" sz="1200" b="0" i="0" u="none" strike="noStrike" kern="1200" dirty="0" smtClean="0">
                <a:solidFill>
                  <a:schemeClr val="tx1"/>
                </a:solidFill>
                <a:effectLst/>
                <a:latin typeface="+mn-lt"/>
                <a:ea typeface="+mn-ea"/>
                <a:cs typeface="+mn-cs"/>
              </a:rPr>
              <a:t>in OVS packet forwarding model, </a:t>
            </a:r>
            <a:r>
              <a:rPr lang="en-US" sz="1200" b="1" i="0" u="none" strike="noStrike" kern="1200" dirty="0" smtClean="0">
                <a:solidFill>
                  <a:schemeClr val="tx1"/>
                </a:solidFill>
                <a:effectLst/>
                <a:latin typeface="+mn-lt"/>
                <a:ea typeface="+mn-ea"/>
                <a:cs typeface="+mn-cs"/>
              </a:rPr>
              <a:t>[click]</a:t>
            </a:r>
            <a:r>
              <a:rPr lang="en-US" sz="1200" b="0" i="0" u="none" strike="noStrike" kern="1200" dirty="0" smtClean="0">
                <a:solidFill>
                  <a:schemeClr val="tx1"/>
                </a:solidFill>
                <a:effectLst/>
                <a:latin typeface="+mn-lt"/>
                <a:ea typeface="+mn-ea"/>
                <a:cs typeface="+mn-cs"/>
              </a:rPr>
              <a:t> a packet parser only </a:t>
            </a:r>
            <a:r>
              <a:rPr lang="en-US" sz="1200" b="1" i="0" u="none" strike="noStrike" kern="1200" dirty="0" smtClean="0">
                <a:solidFill>
                  <a:schemeClr val="tx1"/>
                </a:solidFill>
                <a:effectLst/>
                <a:latin typeface="+mn-lt"/>
                <a:ea typeface="+mn-ea"/>
                <a:cs typeface="+mn-cs"/>
              </a:rPr>
              <a:t>[click]</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identifies</a:t>
            </a:r>
            <a:r>
              <a:rPr lang="en-US" sz="1200" b="0" i="0" u="none" strike="noStrike" kern="1200" baseline="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rPr>
              <a:t>headers. The</a:t>
            </a:r>
            <a:r>
              <a:rPr lang="en-US" sz="1200" b="0" i="0" u="none" strike="noStrike" kern="1200" baseline="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rPr>
              <a:t>[click] </a:t>
            </a:r>
            <a:r>
              <a:rPr lang="en-US" sz="1200" b="0" i="0" u="none" strike="noStrike" kern="1200" dirty="0" smtClean="0">
                <a:solidFill>
                  <a:schemeClr val="tx1"/>
                </a:solidFill>
                <a:effectLst/>
                <a:latin typeface="+mn-lt"/>
                <a:ea typeface="+mn-ea"/>
                <a:cs typeface="+mn-cs"/>
              </a:rPr>
              <a:t>packet is then looked up in a match-action</a:t>
            </a:r>
            <a:r>
              <a:rPr lang="en-US" sz="1200" b="0" i="0" u="none" strike="noStrike" kern="1200" baseline="0" dirty="0" smtClean="0">
                <a:solidFill>
                  <a:schemeClr val="tx1"/>
                </a:solidFill>
                <a:effectLst/>
                <a:latin typeface="+mn-lt"/>
                <a:ea typeface="+mn-ea"/>
                <a:cs typeface="+mn-cs"/>
              </a:rPr>
              <a:t> cache. If there is a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miss, the is sent to the match-action tables (that form the actual switch pipeline).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A new flow rule is calculated and installed in the match-action cache. </a:t>
            </a:r>
            <a:r>
              <a:rPr lang="en-US" sz="1200" b="1" i="0" u="none" strike="noStrike" kern="1200" baseline="0" dirty="0" smtClean="0">
                <a:solidFill>
                  <a:schemeClr val="tx1"/>
                </a:solidFill>
                <a:effectLst/>
                <a:latin typeface="+mn-lt"/>
                <a:ea typeface="+mn-ea"/>
                <a:cs typeface="+mn-cs"/>
              </a:rPr>
              <a:t>[click] </a:t>
            </a:r>
            <a:r>
              <a:rPr lang="en-US" sz="1200" b="0" i="0" u="none" strike="noStrike" kern="1200" baseline="0" dirty="0" smtClean="0">
                <a:solidFill>
                  <a:schemeClr val="tx1"/>
                </a:solidFill>
                <a:effectLst/>
                <a:latin typeface="+mn-lt"/>
                <a:ea typeface="+mn-ea"/>
                <a:cs typeface="+mn-cs"/>
              </a:rPr>
              <a:t>And the original packet, as processed by the match-action pipeline is sent to the egress.</a:t>
            </a:r>
            <a:endParaRPr lang="en-US" sz="1200" b="1" i="0" u="none" strike="noStrike"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19</a:t>
            </a:fld>
            <a:endParaRPr lang="en-US"/>
          </a:p>
        </p:txBody>
      </p:sp>
    </p:spTree>
    <p:extLst>
      <p:ext uri="{BB962C8B-B14F-4D97-AF65-F5344CB8AC3E}">
        <p14:creationId xmlns:p14="http://schemas.microsoft.com/office/powerpoint/2010/main" val="198761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100" b="0" i="0" u="none" strike="noStrike" kern="1200" dirty="0" smtClean="0">
                <a:solidFill>
                  <a:schemeClr val="tx1"/>
                </a:solidFill>
                <a:effectLst/>
                <a:latin typeface="+mn-lt"/>
                <a:ea typeface="+mn-ea"/>
                <a:cs typeface="+mn-cs"/>
              </a:rPr>
              <a:t>As more networks transition to virtualized architectures, software switches begin play an increasingly important role both in industry and in research.</a:t>
            </a:r>
          </a:p>
          <a:p>
            <a:pPr rtl="0"/>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To show why software switches are becoming more important, let’s look into the internals of a virtualized network.</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When we think of network switches, we tend to think of a physical box in a wiring closet or sitting at the top of a rack of servers.</a:t>
            </a:r>
            <a:endParaRPr lang="en-US" sz="1100" b="0" i="0" u="none" strike="noStrike" kern="1200" dirty="0" smtClean="0">
              <a:solidFill>
                <a:schemeClr val="tx1"/>
              </a:solidFill>
              <a:effectLst/>
              <a:latin typeface="+mn-lt"/>
              <a:ea typeface="+mn-ea"/>
              <a:cs typeface="+mn-cs"/>
            </a:endParaRPr>
          </a:p>
          <a:p>
            <a:pPr rtl="0"/>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However,</a:t>
            </a:r>
            <a:r>
              <a:rPr lang="en-US" sz="1100" b="0" i="0" u="none" strike="noStrike" kern="1200" baseline="0" dirty="0" smtClean="0">
                <a:solidFill>
                  <a:schemeClr val="tx1"/>
                </a:solidFill>
                <a:effectLst/>
                <a:latin typeface="+mn-lt"/>
                <a:ea typeface="+mn-ea"/>
                <a:cs typeface="+mn-cs"/>
              </a:rPr>
              <a:t> i</a:t>
            </a:r>
            <a:r>
              <a:rPr lang="en-US" sz="1100" b="0" i="0" u="none" strike="noStrike" kern="1200" dirty="0" smtClean="0">
                <a:solidFill>
                  <a:schemeClr val="tx1"/>
                </a:solidFill>
                <a:effectLst/>
                <a:latin typeface="+mn-lt"/>
                <a:ea typeface="+mn-ea"/>
                <a:cs typeface="+mn-cs"/>
              </a:rPr>
              <a:t>n a virtualized network, a hypervisor, which manages multiple virtual machine, contains a software switch such</a:t>
            </a:r>
            <a:r>
              <a:rPr lang="en-US" sz="1100" b="0" i="0" u="none" strike="noStrike" kern="1200" baseline="0" dirty="0" smtClean="0">
                <a:solidFill>
                  <a:schemeClr val="tx1"/>
                </a:solidFill>
                <a:effectLst/>
                <a:latin typeface="+mn-lt"/>
                <a:ea typeface="+mn-ea"/>
                <a:cs typeface="+mn-cs"/>
              </a:rPr>
              <a:t> as Open </a:t>
            </a:r>
            <a:r>
              <a:rPr lang="en-US" sz="1100" b="0" i="0" u="none" strike="noStrike" kern="1200" baseline="0" dirty="0" err="1" smtClean="0">
                <a:solidFill>
                  <a:schemeClr val="tx1"/>
                </a:solidFill>
                <a:effectLst/>
                <a:latin typeface="+mn-lt"/>
                <a:ea typeface="+mn-ea"/>
                <a:cs typeface="+mn-cs"/>
              </a:rPr>
              <a:t>vSwitch</a:t>
            </a:r>
            <a:r>
              <a:rPr lang="en-US" sz="1100" b="0" i="0" u="none" strike="noStrike" kern="1200" baseline="0" dirty="0" smtClean="0">
                <a:solidFill>
                  <a:schemeClr val="tx1"/>
                </a:solidFill>
                <a:effectLst/>
                <a:latin typeface="+mn-lt"/>
                <a:ea typeface="+mn-ea"/>
                <a:cs typeface="+mn-cs"/>
              </a:rPr>
              <a:t> or OVS</a:t>
            </a:r>
            <a:r>
              <a:rPr lang="en-US" sz="1100" b="0" i="0" u="none" strike="noStrike" kern="1200" dirty="0" smtClean="0">
                <a:solidFill>
                  <a:schemeClr val="tx1"/>
                </a:solidFill>
                <a:effectLst/>
                <a:latin typeface="+mn-lt"/>
                <a:ea typeface="+mn-ea"/>
                <a:cs typeface="+mn-cs"/>
              </a:rPr>
              <a:t> for routing traffic between the virtual machines and to the outside world.</a:t>
            </a:r>
          </a:p>
          <a:p>
            <a:pPr rtl="0"/>
            <a:r>
              <a:rPr lang="en-US" sz="1100" b="0" i="0" u="none" strike="noStrike" kern="1200" dirty="0" smtClean="0">
                <a:solidFill>
                  <a:schemeClr val="tx1"/>
                </a:solidFill>
                <a:effectLst/>
                <a:latin typeface="+mn-lt"/>
                <a:ea typeface="+mn-ea"/>
                <a:cs typeface="+mn-cs"/>
              </a:rPr>
              <a:t>Because each hypervisor can host as many as 500 virtual machines, we can see how software switches end up being responsible for more networking ports than bare-metal switches. </a:t>
            </a:r>
          </a:p>
        </p:txBody>
      </p:sp>
    </p:spTree>
    <p:extLst>
      <p:ext uri="{BB962C8B-B14F-4D97-AF65-F5344CB8AC3E}">
        <p14:creationId xmlns:p14="http://schemas.microsoft.com/office/powerpoint/2010/main" val="744724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effectLst/>
                <a:latin typeface="+mn-lt"/>
                <a:ea typeface="+mn-ea"/>
                <a:cs typeface="+mn-cs"/>
              </a:rPr>
              <a:t>In OVS, tables directly operate on the headers inside the packet (i.e., not copy is maintained). We name this mode of operating on packet header fields as “inline editing.”</a:t>
            </a:r>
            <a:endParaRPr lang="en-US" dirty="0" smtClean="0">
              <a:effectLst/>
            </a:endParaRPr>
          </a:p>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20</a:t>
            </a:fld>
            <a:endParaRPr lang="en-US"/>
          </a:p>
        </p:txBody>
      </p:sp>
    </p:spTree>
    <p:extLst>
      <p:ext uri="{BB962C8B-B14F-4D97-AF65-F5344CB8AC3E}">
        <p14:creationId xmlns:p14="http://schemas.microsoft.com/office/powerpoint/2010/main" val="341103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So, in</a:t>
            </a:r>
            <a:r>
              <a:rPr lang="en-US" sz="1200" b="0" i="0" u="none" strike="noStrike" kern="1200" baseline="0" dirty="0" smtClean="0">
                <a:solidFill>
                  <a:schemeClr val="tx1"/>
                </a:solidFill>
                <a:effectLst/>
                <a:latin typeface="+mn-lt"/>
                <a:ea typeface="+mn-ea"/>
                <a:cs typeface="+mn-cs"/>
              </a:rPr>
              <a:t> order to map P4 to OVS, we modified the OVS to provide support for both these editing modes. We call this modified OVS model, a PISCES forwarding model.</a:t>
            </a:r>
            <a:endParaRPr lang="en-US" dirty="0" smtClean="0">
              <a:effectLst/>
            </a:endParaRPr>
          </a:p>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21</a:t>
            </a:fld>
            <a:endParaRPr lang="en-US"/>
          </a:p>
        </p:txBody>
      </p:sp>
    </p:spTree>
    <p:extLst>
      <p:ext uri="{BB962C8B-B14F-4D97-AF65-F5344CB8AC3E}">
        <p14:creationId xmlns:p14="http://schemas.microsoft.com/office/powerpoint/2010/main" val="596468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a:t>
            </a:r>
            <a:r>
              <a:rPr lang="en-US" baseline="0" dirty="0" smtClean="0"/>
              <a:t> now the problem is how to efficiently compile the P4 forwarding model </a:t>
            </a:r>
            <a:r>
              <a:rPr lang="en-US" b="1" baseline="0" dirty="0" smtClean="0"/>
              <a:t>[click] </a:t>
            </a:r>
            <a:r>
              <a:rPr lang="en-US" b="0" baseline="0" dirty="0" smtClean="0"/>
              <a:t>to this modified OVS forwarding model.</a:t>
            </a:r>
            <a:endParaRPr lang="en-US" b="1"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22</a:t>
            </a:fld>
            <a:endParaRPr lang="en-US"/>
          </a:p>
        </p:txBody>
      </p:sp>
    </p:spTree>
    <p:extLst>
      <p:ext uri="{BB962C8B-B14F-4D97-AF65-F5344CB8AC3E}">
        <p14:creationId xmlns:p14="http://schemas.microsoft.com/office/powerpoint/2010/main" val="1446926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mn-lt"/>
                <a:ea typeface="+mn-ea"/>
                <a:cs typeface="+mn-cs"/>
              </a:rPr>
              <a:t>A naïve compilation of L2L3-ACL benchmark application,</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which is essentially</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the test</a:t>
            </a:r>
            <a:r>
              <a:rPr lang="en-US" sz="1100" b="0" i="0" u="none" strike="noStrike" kern="1200" baseline="0" dirty="0" smtClean="0">
                <a:solidFill>
                  <a:schemeClr val="tx1"/>
                </a:solidFill>
                <a:effectLst/>
                <a:latin typeface="+mn-lt"/>
                <a:ea typeface="+mn-ea"/>
                <a:cs typeface="+mn-cs"/>
              </a:rPr>
              <a:t> that</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baseline="0" dirty="0" smtClean="0">
                <a:solidFill>
                  <a:schemeClr val="tx1"/>
                </a:solidFill>
                <a:effectLst/>
                <a:latin typeface="+mn-lt"/>
                <a:ea typeface="+mn-ea"/>
                <a:cs typeface="+mn-cs"/>
              </a:rPr>
              <a:t>measures throughput through a</a:t>
            </a:r>
            <a:r>
              <a:rPr lang="en-US" sz="1100" b="0" i="0" u="none" strike="noStrike" kern="1200" dirty="0" smtClean="0">
                <a:solidFill>
                  <a:schemeClr val="tx1"/>
                </a:solidFill>
                <a:effectLst/>
                <a:latin typeface="+mn-lt"/>
                <a:ea typeface="+mn-ea"/>
                <a:cs typeface="+mn-cs"/>
              </a:rPr>
              <a:t> router with access-control list, shows</a:t>
            </a:r>
            <a:r>
              <a:rPr lang="en-US" sz="1100" b="0" i="0" u="none" strike="noStrike" kern="1200" baseline="0" dirty="0" smtClean="0">
                <a:solidFill>
                  <a:schemeClr val="tx1"/>
                </a:solidFill>
                <a:effectLst/>
                <a:latin typeface="+mn-lt"/>
                <a:ea typeface="+mn-ea"/>
                <a:cs typeface="+mn-cs"/>
              </a:rPr>
              <a:t> [CLICK]</a:t>
            </a:r>
            <a:endParaRPr lang="en-US" sz="1100" b="0" i="0" u="none" strike="noStrike"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mn-lt"/>
                <a:ea typeface="+mn-ea"/>
                <a:cs typeface="+mn-cs"/>
              </a:rPr>
              <a:t>that PISCES has a throughput of roughly 40% less than the native OVS.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u="none" strike="noStrike"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741308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effectLst/>
                <a:latin typeface="+mn-lt"/>
                <a:ea typeface="+mn-ea"/>
                <a:cs typeface="+mn-cs"/>
              </a:rPr>
              <a:t>Given the overhead shown in the naïve compilation,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effectLst/>
                <a:latin typeface="+mn-lt"/>
                <a:ea typeface="+mn-ea"/>
                <a:cs typeface="+mn-cs"/>
              </a:rPr>
              <a:t>Our second goal is to present our methods of making performance optimizations.</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24</a:t>
            </a:fld>
            <a:endParaRPr lang="en-US"/>
          </a:p>
        </p:txBody>
      </p:sp>
    </p:spTree>
    <p:extLst>
      <p:ext uri="{BB962C8B-B14F-4D97-AF65-F5344CB8AC3E}">
        <p14:creationId xmlns:p14="http://schemas.microsoft.com/office/powerpoint/2010/main" val="71107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We observe</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that</a:t>
            </a:r>
            <a:r>
              <a:rPr lang="en-US" sz="1200" b="0" i="0" u="none" strike="noStrike" kern="1200" baseline="0" dirty="0" smtClean="0">
                <a:solidFill>
                  <a:schemeClr val="tx1"/>
                </a:solidFill>
                <a:effectLst/>
                <a:latin typeface="+mn-lt"/>
                <a:ea typeface="+mn-ea"/>
                <a:cs typeface="+mn-cs"/>
              </a:rPr>
              <a:t> there are two main aspects that significantly affect the performance of PISCES.</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rPr>
              <a:t>[click]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first one </a:t>
            </a:r>
            <a:r>
              <a:rPr lang="en-US" sz="1200" b="0" i="0" u="none" strike="noStrike" kern="1200" dirty="0" smtClean="0">
                <a:solidFill>
                  <a:schemeClr val="tx1"/>
                </a:solidFill>
                <a:effectLst/>
                <a:latin typeface="+mn-lt"/>
                <a:ea typeface="+mn-ea"/>
                <a:cs typeface="+mn-cs"/>
              </a:rPr>
              <a:t>is the</a:t>
            </a:r>
            <a:r>
              <a:rPr lang="en-US" sz="1200" b="0" i="0" u="none" strike="noStrike" kern="1200" baseline="0" dirty="0" smtClean="0">
                <a:solidFill>
                  <a:schemeClr val="tx1"/>
                </a:solidFill>
                <a:effectLst/>
                <a:latin typeface="+mn-lt"/>
                <a:ea typeface="+mn-ea"/>
                <a:cs typeface="+mn-cs"/>
              </a:rPr>
              <a:t> number of CPU cycles consumed in processing a single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effectLst/>
                <a:latin typeface="+mn-lt"/>
                <a:ea typeface="+mn-ea"/>
                <a:cs typeface="+mn-cs"/>
              </a:rPr>
              <a:t>[click]</a:t>
            </a:r>
            <a:endParaRPr lang="en-US" b="1" dirty="0" smtClean="0">
              <a:effectLst/>
            </a:endParaRP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And</a:t>
            </a:r>
            <a:r>
              <a:rPr lang="en-US" sz="1200" b="0" i="0" u="none" strike="noStrike" kern="1200" baseline="0" dirty="0" smtClean="0">
                <a:solidFill>
                  <a:schemeClr val="tx1"/>
                </a:solidFill>
                <a:effectLst/>
                <a:latin typeface="+mn-lt"/>
                <a:ea typeface="+mn-ea"/>
                <a:cs typeface="+mn-cs"/>
              </a:rPr>
              <a:t> the second one is the number of cache misses.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effectLst/>
                <a:latin typeface="+mn-lt"/>
                <a:ea typeface="+mn-ea"/>
                <a:cs typeface="+mn-cs"/>
              </a:rPr>
              <a:t>For this talk, I will limit to talking only about the CPU cycles per packet.</a:t>
            </a:r>
            <a:endParaRPr lang="en-US"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25</a:t>
            </a:fld>
            <a:endParaRPr lang="en-US"/>
          </a:p>
        </p:txBody>
      </p:sp>
    </p:spTree>
    <p:extLst>
      <p:ext uri="{BB962C8B-B14F-4D97-AF65-F5344CB8AC3E}">
        <p14:creationId xmlns:p14="http://schemas.microsoft.com/office/powerpoint/2010/main" val="1473156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In terms of the number of CPU cycles,</a:t>
            </a:r>
            <a:r>
              <a:rPr lang="en-US" sz="1200" b="0" i="0" u="none" strike="noStrike" kern="1200" baseline="0" dirty="0" smtClean="0">
                <a:solidFill>
                  <a:schemeClr val="tx1"/>
                </a:solidFill>
                <a:effectLst/>
                <a:latin typeface="+mn-lt"/>
                <a:ea typeface="+mn-ea"/>
                <a:cs typeface="+mn-cs"/>
              </a:rPr>
              <a:t> for L2L3-ACL </a:t>
            </a:r>
            <a:r>
              <a:rPr lang="is-IS" sz="1200" b="0" i="0" u="none" strike="noStrike" kern="1200" baseline="0" dirty="0" smtClean="0">
                <a:solidFill>
                  <a:schemeClr val="tx1"/>
                </a:solidFill>
                <a:effectLst/>
                <a:latin typeface="+mn-lt"/>
                <a:ea typeface="+mn-ea"/>
                <a:cs typeface="+mn-cs"/>
              </a:rPr>
              <a:t>… </a:t>
            </a:r>
            <a:endParaRPr lang="en-US" dirty="0" smtClean="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26</a:t>
            </a:fld>
            <a:endParaRPr lang="en-US"/>
          </a:p>
        </p:txBody>
      </p:sp>
    </p:spTree>
    <p:extLst>
      <p:ext uri="{BB962C8B-B14F-4D97-AF65-F5344CB8AC3E}">
        <p14:creationId xmlns:p14="http://schemas.microsoft.com/office/powerpoint/2010/main" val="489904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s-IS" sz="1200" b="0" i="0" u="none" strike="noStrike" kern="1200" dirty="0" smtClean="0">
                <a:solidFill>
                  <a:schemeClr val="tx1"/>
                </a:solidFill>
                <a:effectLst/>
                <a:latin typeface="+mn-lt"/>
                <a:ea typeface="+mn-ea"/>
                <a:cs typeface="+mn-cs"/>
              </a:rPr>
              <a:t>PISCES</a:t>
            </a:r>
            <a:r>
              <a:rPr lang="is-IS" sz="1200" b="0" i="0" u="none" strike="noStrike" kern="1200" baseline="0" dirty="0" smtClean="0">
                <a:solidFill>
                  <a:schemeClr val="tx1"/>
                </a:solidFill>
                <a:effectLst/>
                <a:latin typeface="+mn-lt"/>
                <a:ea typeface="+mn-ea"/>
                <a:cs typeface="+mn-cs"/>
              </a:rPr>
              <a:t> consumes roughly two times more cyles in parsing and actions, when compiled without optimizations, and the throughput is two times less than the native OVS.</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27</a:t>
            </a:fld>
            <a:endParaRPr lang="en-US"/>
          </a:p>
        </p:txBody>
      </p:sp>
    </p:spTree>
    <p:extLst>
      <p:ext uri="{BB962C8B-B14F-4D97-AF65-F5344CB8AC3E}">
        <p14:creationId xmlns:p14="http://schemas.microsoft.com/office/powerpoint/2010/main" val="1368018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We studied</a:t>
            </a:r>
            <a:r>
              <a:rPr lang="en-US" b="0" baseline="0" dirty="0" smtClean="0"/>
              <a:t> different factors that affected the CPU cycles per-packet </a:t>
            </a:r>
            <a:r>
              <a:rPr lang="en-US" b="1" baseline="0" dirty="0" smtClean="0"/>
              <a:t>[click]</a:t>
            </a:r>
            <a:r>
              <a:rPr lang="en-US" b="0" baseline="0" dirty="0" smtClean="0"/>
              <a:t> like </a:t>
            </a:r>
            <a:r>
              <a:rPr lang="is-IS" b="0" baseline="0" dirty="0" smtClean="0"/>
              <a:t>…</a:t>
            </a:r>
            <a:endParaRPr lang="en-US" b="0" baseline="0" dirty="0" smtClean="0"/>
          </a:p>
          <a:p>
            <a:endParaRPr lang="en-US" b="0" baseline="0" dirty="0" smtClean="0"/>
          </a:p>
          <a:p>
            <a:r>
              <a:rPr lang="en-US" b="0" baseline="0" dirty="0" smtClean="0"/>
              <a:t>I will now talk about each of them in detail and how we optimized them in PISCES.</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28</a:t>
            </a:fld>
            <a:endParaRPr lang="en-US"/>
          </a:p>
        </p:txBody>
      </p:sp>
    </p:spTree>
    <p:extLst>
      <p:ext uri="{BB962C8B-B14F-4D97-AF65-F5344CB8AC3E}">
        <p14:creationId xmlns:p14="http://schemas.microsoft.com/office/powerpoint/2010/main" val="655819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P4, by default, assumes a post-pipeline editing, thus, it requires keeping an extra copy of headers as shown earlier. </a:t>
            </a:r>
          </a:p>
          <a:p>
            <a:r>
              <a:rPr lang="en-US" b="1" baseline="0" dirty="0" smtClean="0">
                <a:effectLst/>
              </a:rPr>
              <a:t>[click]</a:t>
            </a:r>
          </a:p>
          <a:p>
            <a:endParaRPr lang="en-US" dirty="0" smtClean="0">
              <a:effectLst/>
            </a:endParaRPr>
          </a:p>
          <a:p>
            <a:r>
              <a:rPr lang="en-US" dirty="0" smtClean="0">
                <a:effectLst/>
              </a:rPr>
              <a:t>The</a:t>
            </a:r>
            <a:r>
              <a:rPr lang="en-US" baseline="0" dirty="0" smtClean="0">
                <a:effectLst/>
              </a:rPr>
              <a:t> post-pipeline editing mode requires maintaining an extra copy of headers. Whereas, inline editing mode doesn’t require any extra copy.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effectLst/>
              </a:rPr>
              <a:t>We found that maintaining these extra copies has a significant overhead.</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effectLst/>
              </a:rPr>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baseline="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effectLst/>
              </a:rPr>
              <a:t>For example, while using a tunneling protocol (like VXLAN), the post-pipeline editing mode consumed two times more cycles than inline editing mode.</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29</a:t>
            </a:fld>
            <a:endParaRPr lang="en-US"/>
          </a:p>
        </p:txBody>
      </p:sp>
    </p:spTree>
    <p:extLst>
      <p:ext uri="{BB962C8B-B14F-4D97-AF65-F5344CB8AC3E}">
        <p14:creationId xmlns:p14="http://schemas.microsoft.com/office/powerpoint/2010/main" val="37566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100" b="0" i="0" u="none" strike="noStrike" kern="1200" dirty="0" smtClean="0">
                <a:solidFill>
                  <a:schemeClr val="tx1"/>
                </a:solidFill>
                <a:effectLst/>
                <a:latin typeface="+mn-lt"/>
                <a:ea typeface="+mn-ea"/>
                <a:cs typeface="+mn-cs"/>
              </a:rPr>
              <a:t>Previously, in order to deploy the new protocol headers, all hardware and software switches must be upgraded to recognize them correctly.</a:t>
            </a:r>
          </a:p>
          <a:p>
            <a:pPr rtl="0"/>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Now with software switches widely available, we ask the question of how easy it is to make changes to a software switch, to support, and deploy new protocols. </a:t>
            </a:r>
          </a:p>
          <a:p>
            <a:pPr rtl="0"/>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Unfortunately, reprogramming existing software switches can be difficult than one initially imagine it to be.</a:t>
            </a:r>
          </a:p>
        </p:txBody>
      </p:sp>
    </p:spTree>
    <p:extLst>
      <p:ext uri="{BB962C8B-B14F-4D97-AF65-F5344CB8AC3E}">
        <p14:creationId xmlns:p14="http://schemas.microsoft.com/office/powerpoint/2010/main" val="8622002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But,</a:t>
            </a:r>
            <a:r>
              <a:rPr lang="en-US" baseline="0" dirty="0" smtClean="0">
                <a:effectLst/>
              </a:rPr>
              <a:t> </a:t>
            </a:r>
            <a:r>
              <a:rPr lang="en-US" dirty="0" smtClean="0">
                <a:effectLst/>
              </a:rPr>
              <a:t>on the other hand, in</a:t>
            </a:r>
            <a:r>
              <a:rPr lang="en-US" baseline="0" dirty="0" smtClean="0">
                <a:effectLst/>
              </a:rPr>
              <a:t> case of post-pipeline editing, packet is adjusted only once, i.e., changes are applied only once at the end of the match-action pipeline. Whereas, in case of inline editing, packet is adjusted (and changes are applied) on every action.</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effectLst/>
              </a:rPr>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effectLst/>
              </a:rPr>
              <a:t>Adjusting packets has a very high toll on performance, as can be seen in the graph here.</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effectLst/>
              </a:rPr>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baseline="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effectLst/>
              </a:rPr>
              <a:t>Based on our micro-benchmarks, we observe that if the number of adjustments are less than six, we should use inline editing otherwise </a:t>
            </a:r>
            <a:r>
              <a:rPr lang="en-US" b="1" baseline="0" dirty="0" smtClean="0">
                <a:effectLst/>
              </a:rPr>
              <a:t>[click]</a:t>
            </a:r>
            <a:r>
              <a:rPr lang="en-US" b="0" baseline="0" dirty="0" smtClean="0">
                <a:effectLst/>
              </a:rPr>
              <a:t> we should use post-pipeline editing mode.</a:t>
            </a:r>
          </a:p>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30</a:t>
            </a:fld>
            <a:endParaRPr lang="en-US"/>
          </a:p>
        </p:txBody>
      </p:sp>
    </p:spTree>
    <p:extLst>
      <p:ext uri="{BB962C8B-B14F-4D97-AF65-F5344CB8AC3E}">
        <p14:creationId xmlns:p14="http://schemas.microsoft.com/office/powerpoint/2010/main" val="1392276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with the inline editing optimization, we were able to reduce the CPU cycles</a:t>
            </a:r>
            <a:r>
              <a:rPr lang="en-US" baseline="0" dirty="0" smtClean="0"/>
              <a:t> during the parsing to increase the throughput.</a:t>
            </a:r>
            <a:endParaRPr lang="en-US" dirty="0"/>
          </a:p>
        </p:txBody>
      </p:sp>
    </p:spTree>
    <p:extLst>
      <p:ext uri="{BB962C8B-B14F-4D97-AF65-F5344CB8AC3E}">
        <p14:creationId xmlns:p14="http://schemas.microsoft.com/office/powerpoint/2010/main" val="1228073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P4 requires</a:t>
            </a:r>
            <a:r>
              <a:rPr lang="en-US" sz="1100" kern="1200" baseline="0" dirty="0" smtClean="0">
                <a:solidFill>
                  <a:schemeClr val="tx1"/>
                </a:solidFill>
                <a:effectLst/>
                <a:latin typeface="+mn-lt"/>
                <a:ea typeface="+mn-ea"/>
                <a:cs typeface="+mn-cs"/>
              </a:rPr>
              <a:t> a programmer to fully specify which fields to use when computing a checksum.</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tx1"/>
                </a:solidFill>
                <a:effectLst/>
                <a:latin typeface="+mn-lt"/>
                <a:ea typeface="+mn-ea"/>
                <a:cs typeface="+mn-cs"/>
              </a:rPr>
              <a:t>For example, in case of IP the programmer has to specify all 12 fields of the IP header.</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tx1"/>
                </a:solidFill>
                <a:effectLst/>
                <a:latin typeface="+mn-lt"/>
                <a:ea typeface="+mn-ea"/>
                <a:cs typeface="+mn-cs"/>
              </a:rPr>
              <a:t>A naïve compilation would end up generating code that would compute checksum over all the header fields for each incoming packet</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tx1"/>
                </a:solidFill>
                <a:effectLst/>
                <a:latin typeface="+mn-lt"/>
                <a:ea typeface="+mn-ea"/>
                <a:cs typeface="+mn-cs"/>
              </a:rPr>
              <a:t>even if only a subset of these fields have been modified in the match-action pipeline. This is inefficient and can consume precious CPU cycles</a:t>
            </a:r>
            <a:endParaRPr lang="en-US" sz="1100" b="1"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437294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a:t>
            </a:r>
            <a:r>
              <a:rPr lang="en-US" baseline="0" dirty="0" smtClean="0"/>
              <a:t> order to optimize this, we added the notion of incremental checksum based on what the switch operates as.</a:t>
            </a:r>
          </a:p>
          <a:p>
            <a:endParaRPr lang="en-US" baseline="0" dirty="0" smtClean="0"/>
          </a:p>
          <a:p>
            <a:r>
              <a:rPr lang="en-US" baseline="0" dirty="0" smtClean="0"/>
              <a:t>First we allowed the programmer to select the switch modes at compile time to configure the switch to be a part of an end-host stack or to run as a transit switch.</a:t>
            </a:r>
          </a:p>
          <a:p>
            <a:endParaRPr lang="en-US" baseline="0" dirty="0" smtClean="0"/>
          </a:p>
          <a:p>
            <a:r>
              <a:rPr lang="en-US" baseline="0" dirty="0" smtClean="0"/>
              <a:t>For each of these different modes, we provided the following optimizations</a:t>
            </a:r>
          </a:p>
        </p:txBody>
      </p:sp>
    </p:spTree>
    <p:extLst>
      <p:ext uri="{BB962C8B-B14F-4D97-AF65-F5344CB8AC3E}">
        <p14:creationId xmlns:p14="http://schemas.microsoft.com/office/powerpoint/2010/main" val="397501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running as an end-host stack, the switch only needs to verify the checksum, so we configured the switch to eliminate checksum update.</a:t>
            </a:r>
            <a:endParaRPr lang="en-US" dirty="0"/>
          </a:p>
        </p:txBody>
      </p:sp>
    </p:spTree>
    <p:extLst>
      <p:ext uri="{BB962C8B-B14F-4D97-AF65-F5344CB8AC3E}">
        <p14:creationId xmlns:p14="http://schemas.microsoft.com/office/powerpoint/2010/main" val="234523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a:t>
            </a:r>
            <a:r>
              <a:rPr lang="en-US" baseline="0" dirty="0" smtClean="0"/>
              <a:t> running as a transit switch, the switch only needs to update the checksum, so we configured the switch to eliminate checksum verify.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addition, if the switch is doing a very simple operation on one of the fields, for example decrement </a:t>
            </a:r>
            <a:r>
              <a:rPr lang="en-US" baseline="0" dirty="0" err="1" smtClean="0"/>
              <a:t>ttl</a:t>
            </a:r>
            <a:r>
              <a:rPr lang="en-US" baseline="0" dirty="0" smtClean="0"/>
              <a:t>, we implemented the incremental checksum method to update the checksum based on the single field.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655FD3C-A5AF-9542-90CD-51C51F6C3E1C}" type="slidenum">
              <a:rPr lang="en-US" smtClean="0"/>
              <a:t>35</a:t>
            </a:fld>
            <a:endParaRPr lang="en-US"/>
          </a:p>
        </p:txBody>
      </p:sp>
    </p:spTree>
    <p:extLst>
      <p:ext uri="{BB962C8B-B14F-4D97-AF65-F5344CB8AC3E}">
        <p14:creationId xmlns:p14="http://schemas.microsoft.com/office/powerpoint/2010/main" val="1919262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doing this, our experiment</a:t>
            </a:r>
            <a:r>
              <a:rPr lang="en-US" baseline="0" dirty="0" smtClean="0"/>
              <a:t> showed a huge decrease in the CPU cycles needed in the match-action pipeline.</a:t>
            </a:r>
            <a:endParaRPr lang="en-US" dirty="0"/>
          </a:p>
        </p:txBody>
      </p:sp>
    </p:spTree>
    <p:extLst>
      <p:ext uri="{BB962C8B-B14F-4D97-AF65-F5344CB8AC3E}">
        <p14:creationId xmlns:p14="http://schemas.microsoft.com/office/powerpoint/2010/main" val="1205348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mn-lt"/>
                <a:ea typeface="+mn-ea"/>
                <a:cs typeface="+mn-cs"/>
              </a:rPr>
              <a:t>Our third</a:t>
            </a:r>
            <a:r>
              <a:rPr lang="en-US" sz="1100" b="0" i="0" u="none" strike="noStrike" kern="1200" baseline="0" dirty="0" smtClean="0">
                <a:solidFill>
                  <a:schemeClr val="tx1"/>
                </a:solidFill>
                <a:effectLst/>
                <a:latin typeface="+mn-lt"/>
                <a:ea typeface="+mn-ea"/>
                <a:cs typeface="+mn-cs"/>
              </a:rPr>
              <a:t> optimization is parser optimization.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mn-lt"/>
                <a:ea typeface="+mn-ea"/>
                <a:cs typeface="+mn-cs"/>
              </a:rPr>
              <a:t>Parser specialization is the process of optimizing</a:t>
            </a:r>
            <a:r>
              <a:rPr lang="en-US" sz="1100" b="0" i="0" u="none" strike="noStrike" kern="1200" baseline="0" dirty="0" smtClean="0">
                <a:solidFill>
                  <a:schemeClr val="tx1"/>
                </a:solidFill>
                <a:effectLst/>
                <a:latin typeface="+mn-lt"/>
                <a:ea typeface="+mn-ea"/>
                <a:cs typeface="+mn-cs"/>
              </a:rPr>
              <a:t> the parser, so that it only extracts fields that are actually used by the match-action pipeline.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baseline="0" dirty="0" smtClean="0">
                <a:solidFill>
                  <a:schemeClr val="tx1"/>
                </a:solidFill>
                <a:effectLst/>
                <a:latin typeface="+mn-lt"/>
                <a:ea typeface="+mn-ea"/>
                <a:cs typeface="+mn-cs"/>
              </a:rPr>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baseline="0" dirty="0" smtClean="0">
                <a:solidFill>
                  <a:schemeClr val="tx1"/>
                </a:solidFill>
                <a:effectLst/>
                <a:latin typeface="+mn-lt"/>
                <a:ea typeface="+mn-ea"/>
                <a:cs typeface="+mn-cs"/>
              </a:rPr>
              <a:t>For example, if we are only using L2 headers in the match-action pipeline then, in that case, [CLICK]</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baseline="0" dirty="0" smtClean="0">
                <a:solidFill>
                  <a:schemeClr val="tx1"/>
                </a:solidFill>
                <a:effectLst/>
                <a:latin typeface="+mn-lt"/>
                <a:ea typeface="+mn-ea"/>
                <a:cs typeface="+mn-cs"/>
              </a:rPr>
              <a:t>the parser shouldn’t have to extract L3 and L4 headers.</a:t>
            </a:r>
          </a:p>
        </p:txBody>
      </p:sp>
    </p:spTree>
    <p:extLst>
      <p:ext uri="{BB962C8B-B14F-4D97-AF65-F5344CB8AC3E}">
        <p14:creationId xmlns:p14="http://schemas.microsoft.com/office/powerpoint/2010/main" val="105683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parser specialization,</a:t>
            </a:r>
            <a:r>
              <a:rPr lang="en-US" baseline="0" dirty="0" smtClean="0"/>
              <a:t> we again reduced some number of CPU cycles when parsing each packet.</a:t>
            </a:r>
          </a:p>
          <a:p>
            <a:endParaRPr lang="en-US" dirty="0"/>
          </a:p>
        </p:txBody>
      </p:sp>
    </p:spTree>
    <p:extLst>
      <p:ext uri="{BB962C8B-B14F-4D97-AF65-F5344CB8AC3E}">
        <p14:creationId xmlns:p14="http://schemas.microsoft.com/office/powerpoint/2010/main" val="1194058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added two more improvements</a:t>
            </a:r>
            <a:r>
              <a:rPr lang="en-US" baseline="0" dirty="0" smtClean="0"/>
              <a:t> regarding actions.</a:t>
            </a:r>
          </a:p>
          <a:p>
            <a:r>
              <a:rPr lang="en-US" baseline="0" dirty="0" smtClean="0"/>
              <a:t>If interested, more details are available on our paper.</a:t>
            </a:r>
            <a:endParaRPr lang="en-US" dirty="0"/>
          </a:p>
        </p:txBody>
      </p:sp>
    </p:spTree>
    <p:extLst>
      <p:ext uri="{BB962C8B-B14F-4D97-AF65-F5344CB8AC3E}">
        <p14:creationId xmlns:p14="http://schemas.microsoft.com/office/powerpoint/2010/main" val="1041024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100" b="0" i="0" u="none" strike="noStrike" kern="1200" dirty="0" smtClean="0">
                <a:solidFill>
                  <a:schemeClr val="tx1"/>
                </a:solidFill>
                <a:effectLst/>
                <a:latin typeface="+mn-lt"/>
                <a:ea typeface="+mn-ea"/>
                <a:cs typeface="+mn-cs"/>
              </a:rPr>
              <a:t>One reason why</a:t>
            </a:r>
            <a:r>
              <a:rPr lang="en-US" sz="1100" b="0" i="0" u="none" strike="noStrike" kern="1200" baseline="0" dirty="0" smtClean="0">
                <a:solidFill>
                  <a:schemeClr val="tx1"/>
                </a:solidFill>
                <a:effectLst/>
                <a:latin typeface="+mn-lt"/>
                <a:ea typeface="+mn-ea"/>
                <a:cs typeface="+mn-cs"/>
              </a:rPr>
              <a:t> rapid development is difficult</a:t>
            </a:r>
            <a:r>
              <a:rPr lang="en-US" sz="1100" b="0" i="0" u="none" strike="noStrike" kern="1200" dirty="0" smtClean="0">
                <a:solidFill>
                  <a:schemeClr val="tx1"/>
                </a:solidFill>
                <a:effectLst/>
                <a:latin typeface="+mn-lt"/>
                <a:ea typeface="+mn-ea"/>
                <a:cs typeface="+mn-cs"/>
              </a:rPr>
              <a:t> is because</a:t>
            </a:r>
            <a:r>
              <a:rPr lang="en-US" sz="1100" b="0" i="0" u="none" strike="noStrike" kern="1200" baseline="0" dirty="0" smtClean="0">
                <a:solidFill>
                  <a:schemeClr val="tx1"/>
                </a:solidFill>
                <a:effectLst/>
                <a:latin typeface="+mn-lt"/>
                <a:ea typeface="+mn-ea"/>
                <a:cs typeface="+mn-cs"/>
              </a:rPr>
              <a:t> of their sophisticated internal architecture.</a:t>
            </a:r>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Let’s look at the details of an example software switch to identify why this is a big problem.</a:t>
            </a:r>
          </a:p>
          <a:p>
            <a:pPr rtl="0"/>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Software switches including OVS sit on top of a large body of intricate and complex codebase needed to set up the machinery for fast packet forwarding, which</a:t>
            </a:r>
            <a:r>
              <a:rPr lang="en-US" sz="1100" b="0" i="0" u="none" strike="noStrike" kern="1200" baseline="0" dirty="0" smtClean="0">
                <a:solidFill>
                  <a:schemeClr val="tx1"/>
                </a:solidFill>
                <a:effectLst/>
                <a:latin typeface="+mn-lt"/>
                <a:ea typeface="+mn-ea"/>
                <a:cs typeface="+mn-cs"/>
              </a:rPr>
              <a:t> includes </a:t>
            </a:r>
            <a:r>
              <a:rPr lang="en-US" sz="1100" b="0" i="0" u="none" strike="noStrike" kern="1200" dirty="0" smtClean="0">
                <a:solidFill>
                  <a:schemeClr val="tx1"/>
                </a:solidFill>
                <a:effectLst/>
                <a:latin typeface="+mn-lt"/>
                <a:ea typeface="+mn-ea"/>
                <a:cs typeface="+mn-cs"/>
              </a:rPr>
              <a:t>Kernel drivers, user-space DPDK, and more. </a:t>
            </a:r>
          </a:p>
          <a:p>
            <a:pPr rtl="0"/>
            <a:endParaRPr lang="en-US" sz="1100" b="0" i="0" u="none" strike="noStrike"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803700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after all the optimizations,</a:t>
            </a:r>
            <a:r>
              <a:rPr lang="en-US" baseline="0" dirty="0" smtClean="0"/>
              <a:t> here are the numbers. As you can see the Throughput numbers are very close.</a:t>
            </a:r>
          </a:p>
          <a:p>
            <a:r>
              <a:rPr lang="en-US" baseline="0" dirty="0" smtClean="0"/>
              <a:t>Also, we can see that there are still room for improvements on the Match and action CPU cycles compared to Native OVS.</a:t>
            </a:r>
            <a:endParaRPr lang="en-US" dirty="0"/>
          </a:p>
        </p:txBody>
      </p:sp>
    </p:spTree>
    <p:extLst>
      <p:ext uri="{BB962C8B-B14F-4D97-AF65-F5344CB8AC3E}">
        <p14:creationId xmlns:p14="http://schemas.microsoft.com/office/powerpoint/2010/main" val="1305754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baseline="0" dirty="0" smtClean="0">
                <a:solidFill>
                  <a:schemeClr val="tx1"/>
                </a:solidFill>
                <a:effectLst/>
                <a:latin typeface="+mn-lt"/>
                <a:ea typeface="+mn-ea"/>
                <a:cs typeface="+mn-cs"/>
              </a:rPr>
              <a:t>After applying all these optimizations, we see that the performance overhead is now less than 2% between the optimized version of PISCES and the native OVS.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baseline="0" dirty="0" smtClean="0">
                <a:solidFill>
                  <a:schemeClr val="tx1"/>
                </a:solidFill>
                <a:effectLst/>
                <a:latin typeface="+mn-lt"/>
                <a:ea typeface="+mn-ea"/>
                <a:cs typeface="+mn-cs"/>
              </a:rPr>
              <a:t>So, this shows that with appropriate compiler optimizations the cost of programmability on performance is negligible.</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baseline="0" dirty="0" smtClean="0">
                <a:solidFill>
                  <a:schemeClr val="tx1"/>
                </a:solidFill>
                <a:effectLst/>
                <a:latin typeface="+mn-lt"/>
                <a:ea typeface="+mn-ea"/>
                <a:cs typeface="+mn-cs"/>
              </a:rPr>
              <a:t/>
            </a:r>
            <a:br>
              <a:rPr lang="en-US" sz="1100" b="0" i="0" u="none" strike="noStrike" kern="1200" baseline="0" dirty="0" smtClean="0">
                <a:solidFill>
                  <a:schemeClr val="tx1"/>
                </a:solidFill>
                <a:effectLst/>
                <a:latin typeface="+mn-lt"/>
                <a:ea typeface="+mn-ea"/>
                <a:cs typeface="+mn-cs"/>
              </a:rPr>
            </a:br>
            <a:r>
              <a:rPr lang="en-US" sz="1100" b="0" i="0" u="none" strike="noStrike" kern="1200" baseline="0" dirty="0" smtClean="0">
                <a:solidFill>
                  <a:schemeClr val="tx1"/>
                </a:solidFill>
                <a:effectLst/>
                <a:latin typeface="+mn-lt"/>
                <a:ea typeface="+mn-ea"/>
                <a:cs typeface="+mn-cs"/>
              </a:rPr>
              <a:t>This gap is predicted to get smaller as we identify and add more optimizations in the future.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u="none" strike="noStrike"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9557741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In summary,</a:t>
            </a:r>
            <a:r>
              <a:rPr lang="en-US" sz="1100" kern="1200" baseline="0" dirty="0" smtClean="0">
                <a:solidFill>
                  <a:schemeClr val="tx1"/>
                </a:solidFill>
                <a:effectLst/>
                <a:latin typeface="+mn-lt"/>
                <a:ea typeface="+mn-ea"/>
                <a:cs typeface="+mn-cs"/>
              </a:rPr>
              <a:t> [CLICK]</a:t>
            </a:r>
            <a:endParaRPr lang="en-US" sz="11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We</a:t>
            </a:r>
            <a:r>
              <a:rPr lang="en-US" sz="1100" kern="1200" baseline="0" dirty="0" smtClean="0">
                <a:solidFill>
                  <a:schemeClr val="tx1"/>
                </a:solidFill>
                <a:effectLst/>
                <a:latin typeface="+mn-lt"/>
                <a:ea typeface="+mn-ea"/>
                <a:cs typeface="+mn-cs"/>
              </a:rPr>
              <a:t> presented PISCES, the first protocol-independent software switch</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tx1"/>
                </a:solidFill>
                <a:effectLst/>
                <a:latin typeface="+mn-lt"/>
                <a:ea typeface="+mn-ea"/>
                <a:cs typeface="+mn-cs"/>
              </a:rPr>
              <a:t>that allows specifying a software switch’s custom packet processing in a high-level DSL, called P4. [CLICK]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PISCES programs are about 40 times more concise than the equivalent programs in native language of the software switch</a:t>
            </a:r>
            <a:endParaRPr lang="en-US" sz="11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tx1"/>
                </a:solidFill>
                <a:effectLst/>
                <a:latin typeface="+mn-lt"/>
                <a:ea typeface="+mn-ea"/>
                <a:cs typeface="+mn-cs"/>
              </a:rPr>
              <a:t>[CLICK] </a:t>
            </a:r>
            <a:r>
              <a:rPr lang="en-US" sz="1100" kern="1200" dirty="0" smtClean="0">
                <a:solidFill>
                  <a:schemeClr val="tx1"/>
                </a:solidFill>
                <a:effectLst/>
                <a:latin typeface="+mn-lt"/>
                <a:ea typeface="+mn-ea"/>
                <a:cs typeface="+mn-cs"/>
              </a:rPr>
              <a:t>with only 2% performance cost,</a:t>
            </a:r>
            <a:r>
              <a:rPr lang="en-US" sz="1100" kern="1200" baseline="0" dirty="0" smtClean="0">
                <a:solidFill>
                  <a:schemeClr val="tx1"/>
                </a:solidFill>
                <a:effectLst/>
                <a:latin typeface="+mn-lt"/>
                <a:ea typeface="+mn-ea"/>
                <a:cs typeface="+mn-cs"/>
              </a:rPr>
              <a:t> which is projected to decrease with more optimizations</a:t>
            </a:r>
            <a:endParaRPr lang="en-US" sz="11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Is is too early</a:t>
            </a:r>
            <a:r>
              <a:rPr lang="en-US" sz="1100" kern="1200" baseline="0" dirty="0" smtClean="0">
                <a:solidFill>
                  <a:schemeClr val="tx1"/>
                </a:solidFill>
                <a:effectLst/>
                <a:latin typeface="+mn-lt"/>
                <a:ea typeface="+mn-ea"/>
                <a:cs typeface="+mn-cs"/>
              </a:rPr>
              <a:t> to see the effects PISCES on protocol development,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tx1"/>
                </a:solidFill>
                <a:effectLst/>
                <a:latin typeface="+mn-lt"/>
                <a:ea typeface="+mn-ea"/>
                <a:cs typeface="+mn-cs"/>
              </a:rPr>
              <a:t>but the resulting code simplicity should make it easier to implement, maintain, and deploy new features.</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We plan to interact and work closely with protocol designers who use PISCES</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to study and accumulate their experience and measure reduction in deployment, implementation and maintenance time in order to validate the utility of PISCES. </a:t>
            </a:r>
            <a:endParaRPr lang="en-US"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p:txBody>
      </p:sp>
    </p:spTree>
    <p:extLst>
      <p:ext uri="{BB962C8B-B14F-4D97-AF65-F5344CB8AC3E}">
        <p14:creationId xmlns:p14="http://schemas.microsoft.com/office/powerpoint/2010/main" val="18983232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With</a:t>
            </a:r>
            <a:r>
              <a:rPr lang="en-US" baseline="0" dirty="0" smtClean="0"/>
              <a:t> this I conclude my presentation. </a:t>
            </a:r>
            <a:r>
              <a:rPr lang="en-US" dirty="0" smtClean="0"/>
              <a:t>Thank you,</a:t>
            </a:r>
            <a:r>
              <a:rPr lang="en-US" baseline="0" dirty="0" smtClean="0"/>
              <a:t> and I’m happy to take any questions.</a:t>
            </a:r>
            <a:endParaRPr dirty="0"/>
          </a:p>
        </p:txBody>
      </p:sp>
    </p:spTree>
    <p:extLst>
      <p:ext uri="{BB962C8B-B14F-4D97-AF65-F5344CB8AC3E}">
        <p14:creationId xmlns:p14="http://schemas.microsoft.com/office/powerpoint/2010/main" val="159692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100" b="0" i="0" u="none" strike="noStrike" kern="1200" dirty="0" smtClean="0">
                <a:solidFill>
                  <a:schemeClr val="tx1"/>
                </a:solidFill>
                <a:effectLst/>
                <a:latin typeface="+mn-lt"/>
                <a:ea typeface="+mn-ea"/>
                <a:cs typeface="+mn-cs"/>
              </a:rPr>
              <a:t>And at the same time, a programmer separately specifies the </a:t>
            </a:r>
            <a:r>
              <a:rPr lang="en-US" sz="1100" b="0" i="0" u="none" strike="noStrike" kern="1200" dirty="0" smtClean="0">
                <a:solidFill>
                  <a:schemeClr val="tx1"/>
                </a:solidFill>
                <a:effectLst/>
                <a:latin typeface="+mn-lt"/>
                <a:ea typeface="+mn-ea"/>
                <a:cs typeface="+mn-cs"/>
              </a:rPr>
              <a:t>parser and match action</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logic </a:t>
            </a:r>
            <a:r>
              <a:rPr lang="en-US" sz="1100" b="0" i="0" u="none" strike="noStrike" kern="1200" dirty="0" smtClean="0">
                <a:solidFill>
                  <a:schemeClr val="tx1"/>
                </a:solidFill>
                <a:effectLst/>
                <a:latin typeface="+mn-lt"/>
                <a:ea typeface="+mn-ea"/>
                <a:cs typeface="+mn-cs"/>
              </a:rPr>
              <a:t>for packet processing, using the </a:t>
            </a:r>
            <a:r>
              <a:rPr lang="en-US" sz="1100" b="0" i="0" u="none" strike="noStrike" kern="1200" dirty="0" smtClean="0">
                <a:solidFill>
                  <a:schemeClr val="tx1"/>
                </a:solidFill>
                <a:effectLst/>
                <a:latin typeface="+mn-lt"/>
                <a:ea typeface="+mn-ea"/>
                <a:cs typeface="+mn-cs"/>
              </a:rPr>
              <a:t>specialized methods </a:t>
            </a:r>
            <a:r>
              <a:rPr lang="en-US" sz="1100" b="0" i="0" u="none" strike="noStrike" kern="1200" dirty="0" smtClean="0">
                <a:solidFill>
                  <a:schemeClr val="tx1"/>
                </a:solidFill>
                <a:effectLst/>
                <a:latin typeface="+mn-lt"/>
                <a:ea typeface="+mn-ea"/>
                <a:cs typeface="+mn-cs"/>
              </a:rPr>
              <a:t>and interfaces exposed by these underlying machinery.</a:t>
            </a:r>
          </a:p>
          <a:p>
            <a:pPr rtl="0"/>
            <a:r>
              <a:rPr lang="en-US" sz="1100" b="0" i="0" u="none" strike="noStrike" kern="1200" dirty="0" smtClean="0">
                <a:solidFill>
                  <a:schemeClr val="tx1"/>
                </a:solidFill>
                <a:effectLst/>
                <a:latin typeface="+mn-lt"/>
                <a:ea typeface="+mn-ea"/>
                <a:cs typeface="+mn-cs"/>
              </a:rPr>
              <a:t>Since programmers are free to choose how they implement these set of requirements</a:t>
            </a:r>
            <a:r>
              <a:rPr lang="en-US" sz="1100" b="0" i="0" u="none" strike="noStrike" kern="1200" dirty="0" smtClean="0">
                <a:solidFill>
                  <a:schemeClr val="tx1"/>
                </a:solidFill>
                <a:effectLst/>
                <a:latin typeface="+mn-lt"/>
                <a:ea typeface="+mn-ea"/>
                <a:cs typeface="+mn-cs"/>
              </a:rPr>
              <a:t>, it results in</a:t>
            </a:r>
            <a:r>
              <a:rPr lang="en-US" sz="1100" b="0" i="0" u="none" strike="noStrike" kern="1200" baseline="0" dirty="0" smtClean="0">
                <a:solidFill>
                  <a:schemeClr val="tx1"/>
                </a:solidFill>
                <a:effectLst/>
                <a:latin typeface="+mn-lt"/>
                <a:ea typeface="+mn-ea"/>
                <a:cs typeface="+mn-cs"/>
              </a:rPr>
              <a:t> diverse implementations of the same requirements.</a:t>
            </a:r>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In </a:t>
            </a:r>
            <a:r>
              <a:rPr lang="en-US" sz="1100" b="0" i="0" u="none" strike="noStrike" kern="1200" dirty="0" smtClean="0">
                <a:solidFill>
                  <a:schemeClr val="tx1"/>
                </a:solidFill>
                <a:effectLst/>
                <a:latin typeface="+mn-lt"/>
                <a:ea typeface="+mn-ea"/>
                <a:cs typeface="+mn-cs"/>
              </a:rPr>
              <a:t>addition, making changes to a software switch require expertise in­</a:t>
            </a:r>
            <a:r>
              <a:rPr lang="en-US" sz="1100" b="1" i="0" u="none" strike="noStrike" kern="120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network protocol design and software development.</a:t>
            </a:r>
          </a:p>
          <a:p>
            <a:pPr rtl="0"/>
            <a:r>
              <a:rPr lang="en-US" sz="1100" b="0" i="0" u="none" strike="noStrike" kern="1200" dirty="0" smtClean="0">
                <a:solidFill>
                  <a:schemeClr val="tx1"/>
                </a:solidFill>
                <a:effectLst/>
                <a:latin typeface="+mn-lt"/>
                <a:ea typeface="+mn-ea"/>
                <a:cs typeface="+mn-cs"/>
              </a:rPr>
              <a:t>It can take up to 3-6 months to push a new feature into the mainstream code.</a:t>
            </a:r>
          </a:p>
          <a:p>
            <a:pPr rtl="0"/>
            <a:r>
              <a:rPr lang="en-US" sz="1100" b="0" i="0" u="none" strike="noStrike" kern="1200" dirty="0" smtClean="0">
                <a:solidFill>
                  <a:schemeClr val="tx1"/>
                </a:solidFill>
                <a:effectLst/>
                <a:latin typeface="+mn-lt"/>
                <a:ea typeface="+mn-ea"/>
                <a:cs typeface="+mn-cs"/>
              </a:rPr>
              <a:t>Furthermore, such customization requires not only incorporating the changes into the switch codebase, </a:t>
            </a:r>
          </a:p>
          <a:p>
            <a:pPr rtl="0"/>
            <a:r>
              <a:rPr lang="en-US" sz="1100" b="0" i="0" u="none" strike="noStrike" kern="1200" dirty="0" smtClean="0">
                <a:solidFill>
                  <a:schemeClr val="tx1"/>
                </a:solidFill>
                <a:effectLst/>
                <a:latin typeface="+mn-lt"/>
                <a:ea typeface="+mn-ea"/>
                <a:cs typeface="+mn-cs"/>
              </a:rPr>
              <a:t>but also </a:t>
            </a:r>
            <a:r>
              <a:rPr lang="en-US" sz="1100" b="0" i="1" u="none" strike="noStrike" kern="1200" dirty="0" smtClean="0">
                <a:solidFill>
                  <a:schemeClr val="tx1"/>
                </a:solidFill>
                <a:effectLst/>
                <a:latin typeface="+mn-lt"/>
                <a:ea typeface="+mn-ea"/>
                <a:cs typeface="+mn-cs"/>
              </a:rPr>
              <a:t>maintaining </a:t>
            </a:r>
            <a:r>
              <a:rPr lang="en-US" sz="1100" b="0" i="0" u="none" strike="noStrike" kern="1200" dirty="0" smtClean="0">
                <a:solidFill>
                  <a:schemeClr val="tx1"/>
                </a:solidFill>
                <a:effectLst/>
                <a:latin typeface="+mn-lt"/>
                <a:ea typeface="+mn-ea"/>
                <a:cs typeface="+mn-cs"/>
              </a:rPr>
              <a:t>those changes,</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which gets harder as the complexity of these switches increase.</a:t>
            </a:r>
          </a:p>
          <a:p>
            <a:pPr rtl="0"/>
            <a:endParaRPr lang="en-US" b="0" dirty="0" smtClean="0">
              <a:effectLst/>
            </a:endParaRPr>
          </a:p>
        </p:txBody>
      </p:sp>
    </p:spTree>
    <p:extLst>
      <p:ext uri="{BB962C8B-B14F-4D97-AF65-F5344CB8AC3E}">
        <p14:creationId xmlns:p14="http://schemas.microsoft.com/office/powerpoint/2010/main" val="1011479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100" b="0" i="0" u="none" strike="noStrike" kern="1200" dirty="0" smtClean="0">
                <a:solidFill>
                  <a:schemeClr val="tx1"/>
                </a:solidFill>
                <a:effectLst/>
                <a:latin typeface="+mn-lt"/>
                <a:ea typeface="+mn-ea"/>
                <a:cs typeface="+mn-cs"/>
              </a:rPr>
              <a:t>To identify</a:t>
            </a:r>
            <a:r>
              <a:rPr lang="en-US" sz="1100" b="0" i="0" u="none" strike="noStrike" kern="1200" baseline="0" dirty="0" smtClean="0">
                <a:solidFill>
                  <a:schemeClr val="tx1"/>
                </a:solidFill>
                <a:effectLst/>
                <a:latin typeface="+mn-lt"/>
                <a:ea typeface="+mn-ea"/>
                <a:cs typeface="+mn-cs"/>
              </a:rPr>
              <a:t> why this cannot be </a:t>
            </a:r>
            <a:r>
              <a:rPr lang="en-US" sz="1100" b="0" i="0" u="none" strike="noStrike" kern="1200" baseline="0" smtClean="0">
                <a:solidFill>
                  <a:schemeClr val="tx1"/>
                </a:solidFill>
                <a:effectLst/>
                <a:latin typeface="+mn-lt"/>
                <a:ea typeface="+mn-ea"/>
                <a:cs typeface="+mn-cs"/>
              </a:rPr>
              <a:t>easily resolved, l</a:t>
            </a:r>
            <a:r>
              <a:rPr lang="en-US" sz="1100" b="0" i="0" u="none" strike="noStrike" kern="1200" smtClean="0">
                <a:solidFill>
                  <a:schemeClr val="tx1"/>
                </a:solidFill>
                <a:effectLst/>
                <a:latin typeface="+mn-lt"/>
                <a:ea typeface="+mn-ea"/>
                <a:cs typeface="+mn-cs"/>
              </a:rPr>
              <a:t>et’s </a:t>
            </a:r>
            <a:r>
              <a:rPr lang="en-US" sz="1100" b="0" i="0" u="none" strike="noStrike" kern="1200" dirty="0" smtClean="0">
                <a:solidFill>
                  <a:schemeClr val="tx1"/>
                </a:solidFill>
                <a:effectLst/>
                <a:latin typeface="+mn-lt"/>
                <a:ea typeface="+mn-ea"/>
                <a:cs typeface="+mn-cs"/>
              </a:rPr>
              <a:t>look at the difference in needs of a protocol designer and a switch developer.</a:t>
            </a:r>
          </a:p>
          <a:p>
            <a:pPr rtl="0"/>
            <a:r>
              <a:rPr lang="en-US" sz="1100" b="0" i="0" u="none" strike="noStrike" kern="1200" dirty="0" smtClean="0">
                <a:solidFill>
                  <a:schemeClr val="tx1"/>
                </a:solidFill>
                <a:effectLst/>
                <a:latin typeface="+mn-lt"/>
                <a:ea typeface="+mn-ea"/>
                <a:cs typeface="+mn-cs"/>
              </a:rPr>
              <a:t>First, a protocol designer is most likely to be only interested in specifying the</a:t>
            </a:r>
            <a:r>
              <a:rPr lang="en-US" sz="1100" b="0" i="0" u="none" strike="noStrike" kern="1200" baseline="0" dirty="0" smtClean="0">
                <a:solidFill>
                  <a:schemeClr val="tx1"/>
                </a:solidFill>
                <a:effectLst/>
                <a:latin typeface="+mn-lt"/>
                <a:ea typeface="+mn-ea"/>
                <a:cs typeface="+mn-cs"/>
              </a:rPr>
              <a:t> packet processing logic,</a:t>
            </a:r>
          </a:p>
          <a:p>
            <a:pPr rtl="0"/>
            <a:r>
              <a:rPr lang="en-US" sz="1100" b="0" i="0" u="none" strike="noStrike" kern="1200" dirty="0" smtClean="0">
                <a:solidFill>
                  <a:schemeClr val="tx1"/>
                </a:solidFill>
                <a:effectLst/>
                <a:latin typeface="+mn-lt"/>
                <a:ea typeface="+mn-ea"/>
                <a:cs typeface="+mn-cs"/>
              </a:rPr>
              <a:t>which is the logic to specify which header fields to match and which actions to perform on those matching headers.</a:t>
            </a:r>
          </a:p>
          <a:p>
            <a:pPr rtl="0"/>
            <a:r>
              <a:rPr lang="en-US" sz="1100" b="0" i="0" u="none" strike="noStrike" kern="1200" dirty="0" smtClean="0">
                <a:solidFill>
                  <a:schemeClr val="tx1"/>
                </a:solidFill>
                <a:effectLst/>
                <a:latin typeface="+mn-lt"/>
                <a:ea typeface="+mn-ea"/>
                <a:cs typeface="+mn-cs"/>
              </a:rPr>
              <a:t>However, the same protocol designer most likely does not feel the need to understand how the underlying machinery works.</a:t>
            </a:r>
            <a:endParaRPr lang="en-US" b="0" dirty="0" smtClean="0">
              <a:effectLst/>
            </a:endParaRPr>
          </a:p>
          <a:p>
            <a:r>
              <a:rPr lang="en-US" dirty="0" smtClean="0"/>
              <a:t/>
            </a:r>
            <a:br>
              <a:rPr lang="en-US" dirty="0" smtClean="0"/>
            </a:br>
            <a:endParaRPr lang="en-US" baseline="0" dirty="0" smtClean="0">
              <a:effectLst/>
            </a:endParaRPr>
          </a:p>
        </p:txBody>
      </p:sp>
    </p:spTree>
    <p:extLst>
      <p:ext uri="{BB962C8B-B14F-4D97-AF65-F5344CB8AC3E}">
        <p14:creationId xmlns:p14="http://schemas.microsoft.com/office/powerpoint/2010/main" val="2068935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100" b="0" i="0" u="none" strike="noStrike" kern="1200" dirty="0" smtClean="0">
                <a:solidFill>
                  <a:schemeClr val="tx1"/>
                </a:solidFill>
                <a:effectLst/>
                <a:latin typeface="+mn-lt"/>
                <a:ea typeface="+mn-ea"/>
                <a:cs typeface="+mn-cs"/>
              </a:rPr>
              <a:t>To solve this, the idea of protocol-independent forwarding emerged.</a:t>
            </a:r>
            <a:r>
              <a:rPr lang="en-US" sz="1100" b="0" i="0" u="none" strike="noStrike" kern="1200" baseline="0" dirty="0" smtClean="0">
                <a:solidFill>
                  <a:schemeClr val="tx1"/>
                </a:solidFill>
                <a:effectLst/>
                <a:latin typeface="+mn-lt"/>
                <a:ea typeface="+mn-ea"/>
                <a:cs typeface="+mn-cs"/>
              </a:rPr>
              <a:t> </a:t>
            </a:r>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Consider a switch or a packet forwarding engine that is capable of forwarding a predetermined set of protocols, such as IPV4, GRE, or MPLS.</a:t>
            </a:r>
          </a:p>
          <a:p>
            <a:pPr rtl="0"/>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It is nearly impossible to quickly add a new packet header format that will make the packet forwarding engine understand what the information contained in the header is for. Thus, we call this type of packet forwarding engine protocol-dependent.</a:t>
            </a:r>
          </a:p>
          <a:p>
            <a:pPr rtl="0"/>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Now</a:t>
            </a:r>
            <a:r>
              <a:rPr lang="en-US" sz="1100" b="0" i="0" u="none" strike="noStrike" kern="1200" baseline="0" dirty="0" smtClean="0">
                <a:solidFill>
                  <a:schemeClr val="tx1"/>
                </a:solidFill>
                <a:effectLst/>
                <a:latin typeface="+mn-lt"/>
                <a:ea typeface="+mn-ea"/>
                <a:cs typeface="+mn-cs"/>
              </a:rPr>
              <a:t> consider an different packet forwarding engine that is capable for supporting flexible set of protocols.</a:t>
            </a:r>
          </a:p>
          <a:p>
            <a:pPr rtl="0"/>
            <a:r>
              <a:rPr lang="en-US" sz="1100" b="0" i="0" u="none" strike="noStrike" kern="1200" baseline="0" dirty="0" smtClean="0">
                <a:solidFill>
                  <a:schemeClr val="tx1"/>
                </a:solidFill>
                <a:effectLst/>
                <a:latin typeface="+mn-lt"/>
                <a:ea typeface="+mn-ea"/>
                <a:cs typeface="+mn-cs"/>
              </a:rPr>
              <a:t>We call this type of packet forwarding engine protocol-independent.</a:t>
            </a:r>
          </a:p>
          <a:p>
            <a:pPr rtl="0"/>
            <a:endParaRPr lang="en-US" sz="1100" b="0" i="0" u="none" strike="noStrike" kern="1200" baseline="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So</a:t>
            </a:r>
            <a:r>
              <a:rPr lang="en-US" sz="1100" b="0" i="0" u="none" strike="noStrike" kern="1200" baseline="0" dirty="0" smtClean="0">
                <a:solidFill>
                  <a:schemeClr val="tx1"/>
                </a:solidFill>
                <a:effectLst/>
                <a:latin typeface="+mn-lt"/>
                <a:ea typeface="+mn-ea"/>
                <a:cs typeface="+mn-cs"/>
              </a:rPr>
              <a:t> in general, w</a:t>
            </a:r>
            <a:r>
              <a:rPr lang="en-US" sz="1100" b="0" i="0" u="none" strike="noStrike" kern="1200" dirty="0" smtClean="0">
                <a:solidFill>
                  <a:schemeClr val="tx1"/>
                </a:solidFill>
                <a:effectLst/>
                <a:latin typeface="+mn-lt"/>
                <a:ea typeface="+mn-ea"/>
                <a:cs typeface="+mn-cs"/>
              </a:rPr>
              <a:t>hat protocol-independent forwarding is the idea of making the packet forwarding engine programmable,</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such that it is not tied to a single set of protocols or packet header formats.</a:t>
            </a:r>
            <a:r>
              <a:rPr lang="en-US" dirty="0" smtClean="0"/>
              <a:t/>
            </a:r>
            <a:br>
              <a:rPr lang="en-US" dirty="0" smtClean="0"/>
            </a:br>
            <a:endParaRPr lang="en-US" b="0" dirty="0"/>
          </a:p>
        </p:txBody>
      </p:sp>
    </p:spTree>
    <p:extLst>
      <p:ext uri="{BB962C8B-B14F-4D97-AF65-F5344CB8AC3E}">
        <p14:creationId xmlns:p14="http://schemas.microsoft.com/office/powerpoint/2010/main" val="197980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100" b="0" i="0" u="none" strike="noStrike" kern="1200" dirty="0" smtClean="0">
                <a:solidFill>
                  <a:schemeClr val="tx1"/>
                </a:solidFill>
                <a:effectLst/>
                <a:latin typeface="+mn-lt"/>
                <a:ea typeface="+mn-ea"/>
                <a:cs typeface="+mn-cs"/>
              </a:rPr>
              <a:t>How can we</a:t>
            </a:r>
            <a:r>
              <a:rPr lang="en-US" sz="1100" b="0" i="0" u="none" strike="noStrike" kern="1200" baseline="0" dirty="0" smtClean="0">
                <a:solidFill>
                  <a:schemeClr val="tx1"/>
                </a:solidFill>
                <a:effectLst/>
                <a:latin typeface="+mn-lt"/>
                <a:ea typeface="+mn-ea"/>
                <a:cs typeface="+mn-cs"/>
              </a:rPr>
              <a:t> enable protocol-independent forwarding?</a:t>
            </a:r>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The core idea</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is to separate the packet processing logic and</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specify it independently of the underlying machinery using</a:t>
            </a:r>
            <a:r>
              <a:rPr lang="en-US" sz="1100" b="0" i="0" u="none" strike="noStrike" kern="1200" baseline="0" dirty="0" smtClean="0">
                <a:solidFill>
                  <a:schemeClr val="tx1"/>
                </a:solidFill>
                <a:effectLst/>
                <a:latin typeface="+mn-lt"/>
                <a:ea typeface="+mn-ea"/>
                <a:cs typeface="+mn-cs"/>
              </a:rPr>
              <a:t> a </a:t>
            </a:r>
            <a:r>
              <a:rPr lang="en-US" sz="1100" b="0" i="0" u="none" strike="noStrike" kern="1200" dirty="0" smtClean="0">
                <a:solidFill>
                  <a:schemeClr val="tx1"/>
                </a:solidFill>
                <a:effectLst/>
                <a:latin typeface="+mn-lt"/>
                <a:ea typeface="+mn-ea"/>
                <a:cs typeface="+mn-cs"/>
              </a:rPr>
              <a:t>high-level domain-specific language,</a:t>
            </a:r>
          </a:p>
          <a:p>
            <a:pPr rtl="0"/>
            <a:r>
              <a:rPr lang="en-US" sz="1100" b="0" i="0" u="none" strike="noStrike" kern="1200" dirty="0" smtClean="0">
                <a:solidFill>
                  <a:schemeClr val="tx1"/>
                </a:solidFill>
                <a:effectLst/>
                <a:latin typeface="+mn-lt"/>
                <a:ea typeface="+mn-ea"/>
                <a:cs typeface="+mn-cs"/>
              </a:rPr>
              <a:t>where a</a:t>
            </a:r>
            <a:r>
              <a:rPr lang="en-US" sz="1100" b="0" i="0" u="none" strike="noStrike" kern="1200" baseline="0" dirty="0" smtClean="0">
                <a:solidFill>
                  <a:schemeClr val="tx1"/>
                </a:solidFill>
                <a:effectLst/>
                <a:latin typeface="+mn-lt"/>
                <a:ea typeface="+mn-ea"/>
                <a:cs typeface="+mn-cs"/>
              </a:rPr>
              <a:t> domain specific language is a computer language specialized to a particular application domain,</a:t>
            </a:r>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and then allow a compiler to generate the resulting logic that</a:t>
            </a:r>
            <a:r>
              <a:rPr lang="en-US" sz="1100" b="0" i="0" u="none" strike="noStrike" kern="1200" baseline="0" dirty="0" smtClean="0">
                <a:solidFill>
                  <a:schemeClr val="tx1"/>
                </a:solidFill>
                <a:effectLst/>
                <a:latin typeface="+mn-lt"/>
                <a:ea typeface="+mn-ea"/>
                <a:cs typeface="+mn-cs"/>
              </a:rPr>
              <a:t> can be consumed by the </a:t>
            </a:r>
            <a:r>
              <a:rPr lang="en-US" sz="1100" b="0" i="0" u="none" strike="noStrike" kern="1200" dirty="0" smtClean="0">
                <a:solidFill>
                  <a:schemeClr val="tx1"/>
                </a:solidFill>
                <a:effectLst/>
                <a:latin typeface="+mn-lt"/>
                <a:ea typeface="+mn-ea"/>
                <a:cs typeface="+mn-cs"/>
              </a:rPr>
              <a:t>software switch target.</a:t>
            </a:r>
            <a:endParaRPr lang="en-US" b="0" dirty="0" smtClean="0">
              <a:effectLst/>
            </a:endParaRPr>
          </a:p>
          <a:p>
            <a:r>
              <a:rPr lang="en-US" b="0" dirty="0" smtClean="0">
                <a:effectLst/>
              </a:rPr>
              <a:t>Now we can see that the underlying software switch target is protocol-independent.</a:t>
            </a:r>
          </a:p>
        </p:txBody>
      </p:sp>
    </p:spTree>
    <p:extLst>
      <p:ext uri="{BB962C8B-B14F-4D97-AF65-F5344CB8AC3E}">
        <p14:creationId xmlns:p14="http://schemas.microsoft.com/office/powerpoint/2010/main" val="535633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100" b="0" i="0" u="none" strike="noStrike" kern="1200" dirty="0" smtClean="0">
                <a:solidFill>
                  <a:schemeClr val="tx1"/>
                </a:solidFill>
                <a:effectLst/>
                <a:latin typeface="+mn-lt"/>
                <a:ea typeface="+mn-ea"/>
                <a:cs typeface="+mn-cs"/>
              </a:rPr>
              <a:t>How can we</a:t>
            </a:r>
            <a:r>
              <a:rPr lang="en-US" sz="1100" b="0" i="0" u="none" strike="noStrike" kern="1200" baseline="0" dirty="0" smtClean="0">
                <a:solidFill>
                  <a:schemeClr val="tx1"/>
                </a:solidFill>
                <a:effectLst/>
                <a:latin typeface="+mn-lt"/>
                <a:ea typeface="+mn-ea"/>
                <a:cs typeface="+mn-cs"/>
              </a:rPr>
              <a:t> enable protocol-independent forwarding?</a:t>
            </a:r>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The core idea</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is to separate the packet processing logic and</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specify it independently of the underlying machinery using</a:t>
            </a:r>
            <a:r>
              <a:rPr lang="en-US" sz="1100" b="0" i="0" u="none" strike="noStrike" kern="1200" baseline="0" dirty="0" smtClean="0">
                <a:solidFill>
                  <a:schemeClr val="tx1"/>
                </a:solidFill>
                <a:effectLst/>
                <a:latin typeface="+mn-lt"/>
                <a:ea typeface="+mn-ea"/>
                <a:cs typeface="+mn-cs"/>
              </a:rPr>
              <a:t> a </a:t>
            </a:r>
            <a:r>
              <a:rPr lang="en-US" sz="1100" b="0" i="0" u="none" strike="noStrike" kern="1200" dirty="0" smtClean="0">
                <a:solidFill>
                  <a:schemeClr val="tx1"/>
                </a:solidFill>
                <a:effectLst/>
                <a:latin typeface="+mn-lt"/>
                <a:ea typeface="+mn-ea"/>
                <a:cs typeface="+mn-cs"/>
              </a:rPr>
              <a:t>high-level domain-specific language,</a:t>
            </a:r>
          </a:p>
          <a:p>
            <a:pPr rtl="0"/>
            <a:r>
              <a:rPr lang="en-US" sz="1100" b="0" i="0" u="none" strike="noStrike" kern="1200" dirty="0" smtClean="0">
                <a:solidFill>
                  <a:schemeClr val="tx1"/>
                </a:solidFill>
                <a:effectLst/>
                <a:latin typeface="+mn-lt"/>
                <a:ea typeface="+mn-ea"/>
                <a:cs typeface="+mn-cs"/>
              </a:rPr>
              <a:t>where a</a:t>
            </a:r>
            <a:r>
              <a:rPr lang="en-US" sz="1100" b="0" i="0" u="none" strike="noStrike" kern="1200" baseline="0" dirty="0" smtClean="0">
                <a:solidFill>
                  <a:schemeClr val="tx1"/>
                </a:solidFill>
                <a:effectLst/>
                <a:latin typeface="+mn-lt"/>
                <a:ea typeface="+mn-ea"/>
                <a:cs typeface="+mn-cs"/>
              </a:rPr>
              <a:t> domain specific language is a computer language specialized to a particular application domain,</a:t>
            </a:r>
            <a:endParaRPr lang="en-US" sz="1100" b="0" i="0" u="none" strike="noStrike" kern="1200" dirty="0" smtClean="0">
              <a:solidFill>
                <a:schemeClr val="tx1"/>
              </a:solidFill>
              <a:effectLst/>
              <a:latin typeface="+mn-lt"/>
              <a:ea typeface="+mn-ea"/>
              <a:cs typeface="+mn-cs"/>
            </a:endParaRPr>
          </a:p>
          <a:p>
            <a:pPr rtl="0"/>
            <a:r>
              <a:rPr lang="en-US" sz="1100" b="0" i="0" u="none" strike="noStrike" kern="1200" dirty="0" smtClean="0">
                <a:solidFill>
                  <a:schemeClr val="tx1"/>
                </a:solidFill>
                <a:effectLst/>
                <a:latin typeface="+mn-lt"/>
                <a:ea typeface="+mn-ea"/>
                <a:cs typeface="+mn-cs"/>
              </a:rPr>
              <a:t>and then allow a compiler to generate the resulting logic that</a:t>
            </a:r>
            <a:r>
              <a:rPr lang="en-US" sz="1100" b="0" i="0" u="none" strike="noStrike" kern="1200" baseline="0" dirty="0" smtClean="0">
                <a:solidFill>
                  <a:schemeClr val="tx1"/>
                </a:solidFill>
                <a:effectLst/>
                <a:latin typeface="+mn-lt"/>
                <a:ea typeface="+mn-ea"/>
                <a:cs typeface="+mn-cs"/>
              </a:rPr>
              <a:t> can be consumed by the </a:t>
            </a:r>
            <a:r>
              <a:rPr lang="en-US" sz="1100" b="0" i="0" u="none" strike="noStrike" kern="1200" dirty="0" smtClean="0">
                <a:solidFill>
                  <a:schemeClr val="tx1"/>
                </a:solidFill>
                <a:effectLst/>
                <a:latin typeface="+mn-lt"/>
                <a:ea typeface="+mn-ea"/>
                <a:cs typeface="+mn-cs"/>
              </a:rPr>
              <a:t>software switch target.</a:t>
            </a:r>
            <a:endParaRPr lang="en-US" b="0" dirty="0" smtClean="0">
              <a:effectLst/>
            </a:endParaRPr>
          </a:p>
          <a:p>
            <a:r>
              <a:rPr lang="en-US" b="0" dirty="0" smtClean="0">
                <a:effectLst/>
              </a:rPr>
              <a:t>Now we can see that the underlying software switch target is protocol-independent.</a:t>
            </a:r>
            <a:br>
              <a:rPr lang="en-US" b="0" dirty="0" smtClean="0">
                <a:effectLst/>
              </a:rPr>
            </a:br>
            <a:endParaRPr lang="en-US" b="0" dirty="0" smtClean="0">
              <a:effectLst/>
            </a:endParaRPr>
          </a:p>
          <a:p>
            <a:r>
              <a:rPr lang="en-US" b="0" dirty="0" smtClean="0">
                <a:effectLst/>
              </a:rPr>
              <a:t>* Practice</a:t>
            </a:r>
            <a:r>
              <a:rPr lang="en-US" b="0" baseline="0" dirty="0" smtClean="0">
                <a:effectLst/>
              </a:rPr>
              <a:t> this slide more</a:t>
            </a:r>
            <a:r>
              <a:rPr lang="is-IS" b="0" baseline="0" dirty="0" smtClean="0">
                <a:effectLst/>
              </a:rPr>
              <a:t>…!</a:t>
            </a:r>
          </a:p>
        </p:txBody>
      </p:sp>
    </p:spTree>
    <p:extLst>
      <p:ext uri="{BB962C8B-B14F-4D97-AF65-F5344CB8AC3E}">
        <p14:creationId xmlns:p14="http://schemas.microsoft.com/office/powerpoint/2010/main" val="1832367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FF0DE2C2-E1DA-934A-87B8-3ED2EAE0E437}" type="datetime1">
              <a:rPr lang="en-US" smtClean="0"/>
              <a:t>7/27/16</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D348900-7794-B846-9157-FC610774E537}" type="slidenum">
              <a:rPr lang="en-US" smtClean="0"/>
              <a:t>‹#›</a:t>
            </a:fld>
            <a:endParaRPr lang="en-US"/>
          </a:p>
        </p:txBody>
      </p:sp>
    </p:spTree>
    <p:extLst>
      <p:ext uri="{BB962C8B-B14F-4D97-AF65-F5344CB8AC3E}">
        <p14:creationId xmlns:p14="http://schemas.microsoft.com/office/powerpoint/2010/main" val="12049198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jpe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tags" Target="../tags/tag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6.png"/><Relationship Id="rId5" Type="http://schemas.openxmlformats.org/officeDocument/2006/relationships/image" Target="../media/image7.jpe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6.png"/><Relationship Id="rId5" Type="http://schemas.openxmlformats.org/officeDocument/2006/relationships/image" Target="../media/image7.jpe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6.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6.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7.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7.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7.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5.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7.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7.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7.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hart" Target="../charts/char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7.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7.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7.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7.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5.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chart" Target="../charts/chart2.xml"/><Relationship Id="rId1" Type="http://schemas.openxmlformats.org/officeDocument/2006/relationships/tags" Target="../tags/tag26.xml"/><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7.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6.png"/><Relationship Id="rId5" Type="http://schemas.openxmlformats.org/officeDocument/2006/relationships/image" Target="../media/image7.jpe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hyperlink" Target="https://github.com/P4-vSwitch" TargetMode="External"/><Relationship Id="rId8" Type="http://schemas.openxmlformats.org/officeDocument/2006/relationships/hyperlink" Target="http://pisces.cs.princeton.edu/" TargetMode="External"/><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6.png"/><Relationship Id="rId5" Type="http://schemas.openxmlformats.org/officeDocument/2006/relationships/image" Target="../media/image7.jpe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6.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5.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6.png"/><Relationship Id="rId1" Type="http://schemas.openxmlformats.org/officeDocument/2006/relationships/tags" Target="../tags/tag9.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515617"/>
            <a:ext cx="7772400" cy="1343946"/>
          </a:xfrm>
          <a:prstGeom prst="rect">
            <a:avLst/>
          </a:prstGeom>
        </p:spPr>
        <p:txBody>
          <a:bodyPr lIns="91425" tIns="91425" rIns="91425" bIns="91425" anchor="b" anchorCtr="0">
            <a:noAutofit/>
          </a:bodyPr>
          <a:lstStyle/>
          <a:p>
            <a:pPr lvl="0" rtl="0">
              <a:spcBef>
                <a:spcPts val="0"/>
              </a:spcBef>
              <a:buNone/>
            </a:pPr>
            <a:r>
              <a:rPr lang="en-US" sz="3600" dirty="0" smtClean="0">
                <a:solidFill>
                  <a:schemeClr val="tx1"/>
                </a:solidFill>
                <a:latin typeface="Calibri"/>
                <a:ea typeface="Calibri"/>
                <a:cs typeface="Calibri"/>
                <a:sym typeface="Calibri"/>
              </a:rPr>
              <a:t>PISCES: A Programmable,</a:t>
            </a:r>
            <a:br>
              <a:rPr lang="en-US" sz="3600" dirty="0" smtClean="0">
                <a:solidFill>
                  <a:schemeClr val="tx1"/>
                </a:solidFill>
                <a:latin typeface="Calibri"/>
                <a:ea typeface="Calibri"/>
                <a:cs typeface="Calibri"/>
                <a:sym typeface="Calibri"/>
              </a:rPr>
            </a:br>
            <a:r>
              <a:rPr lang="en-US" sz="3600" dirty="0" smtClean="0">
                <a:solidFill>
                  <a:schemeClr val="tx1"/>
                </a:solidFill>
                <a:latin typeface="Calibri"/>
                <a:ea typeface="Calibri"/>
                <a:cs typeface="Calibri"/>
                <a:sym typeface="Calibri"/>
              </a:rPr>
              <a:t>Protocol-Independent Software Switch</a:t>
            </a:r>
            <a:endParaRPr lang="en" sz="3600" dirty="0">
              <a:solidFill>
                <a:schemeClr val="tx1"/>
              </a:solidFill>
              <a:latin typeface="Calibri"/>
              <a:ea typeface="Calibri"/>
              <a:cs typeface="Calibri"/>
              <a:sym typeface="Calibri"/>
            </a:endParaRPr>
          </a:p>
        </p:txBody>
      </p:sp>
      <p:sp>
        <p:nvSpPr>
          <p:cNvPr id="31" name="Shape 31"/>
          <p:cNvSpPr txBox="1">
            <a:spLocks noGrp="1"/>
          </p:cNvSpPr>
          <p:nvPr>
            <p:ph type="subTitle" idx="1"/>
          </p:nvPr>
        </p:nvSpPr>
        <p:spPr>
          <a:xfrm>
            <a:off x="685800" y="3220873"/>
            <a:ext cx="7772400" cy="560908"/>
          </a:xfrm>
          <a:prstGeom prst="rect">
            <a:avLst/>
          </a:prstGeom>
        </p:spPr>
        <p:txBody>
          <a:bodyPr lIns="91425" tIns="91425" rIns="91425" bIns="91425" anchor="t" anchorCtr="0">
            <a:noAutofit/>
          </a:bodyPr>
          <a:lstStyle/>
          <a:p>
            <a:pPr lvl="0" rtl="0">
              <a:lnSpc>
                <a:spcPct val="70000"/>
              </a:lnSpc>
              <a:spcBef>
                <a:spcPts val="0"/>
              </a:spcBef>
              <a:buClr>
                <a:schemeClr val="dk1"/>
              </a:buClr>
              <a:buSzPct val="45833"/>
              <a:buFont typeface="Arial"/>
              <a:buNone/>
            </a:pPr>
            <a:r>
              <a:rPr lang="en" sz="1800" dirty="0" smtClean="0">
                <a:solidFill>
                  <a:schemeClr val="dk1"/>
                </a:solidFill>
                <a:latin typeface="Calibri"/>
                <a:ea typeface="Calibri"/>
                <a:cs typeface="Calibri"/>
                <a:sym typeface="Calibri"/>
              </a:rPr>
              <a:t>Muhammad </a:t>
            </a:r>
            <a:r>
              <a:rPr lang="en" sz="1800" dirty="0" err="1" smtClean="0">
                <a:solidFill>
                  <a:schemeClr val="dk1"/>
                </a:solidFill>
                <a:latin typeface="Calibri"/>
                <a:ea typeface="Calibri"/>
                <a:cs typeface="Calibri"/>
                <a:sym typeface="Calibri"/>
              </a:rPr>
              <a:t>Shahb</a:t>
            </a:r>
            <a:r>
              <a:rPr lang="en-US" sz="1800" dirty="0" err="1" smtClean="0">
                <a:solidFill>
                  <a:schemeClr val="dk1"/>
                </a:solidFill>
                <a:latin typeface="Calibri"/>
                <a:ea typeface="Calibri"/>
                <a:cs typeface="Calibri"/>
                <a:sym typeface="Calibri"/>
              </a:rPr>
              <a:t>az</a:t>
            </a:r>
            <a:r>
              <a:rPr lang="en-US" sz="1800" dirty="0" smtClean="0">
                <a:solidFill>
                  <a:schemeClr val="dk1"/>
                </a:solidFill>
                <a:latin typeface="Calibri"/>
                <a:ea typeface="Calibri"/>
                <a:cs typeface="Calibri"/>
                <a:sym typeface="Calibri"/>
              </a:rPr>
              <a:t>, </a:t>
            </a:r>
            <a:r>
              <a:rPr lang="en-US" sz="2800" b="1" dirty="0" smtClean="0">
                <a:solidFill>
                  <a:schemeClr val="dk1"/>
                </a:solidFill>
                <a:latin typeface="Calibri"/>
                <a:ea typeface="Calibri"/>
                <a:cs typeface="Calibri"/>
                <a:sym typeface="Calibri"/>
              </a:rPr>
              <a:t>Sean Choi</a:t>
            </a:r>
            <a:r>
              <a:rPr lang="en-US" sz="1800" dirty="0" smtClean="0">
                <a:solidFill>
                  <a:schemeClr val="dk1"/>
                </a:solidFill>
                <a:latin typeface="Calibri"/>
                <a:ea typeface="Calibri"/>
                <a:cs typeface="Calibri"/>
                <a:sym typeface="Calibri"/>
              </a:rPr>
              <a:t>, Ben Pfaff, </a:t>
            </a:r>
            <a:r>
              <a:rPr lang="en-US" sz="1800" dirty="0" err="1" smtClean="0">
                <a:solidFill>
                  <a:schemeClr val="dk1"/>
                </a:solidFill>
                <a:latin typeface="Calibri"/>
                <a:ea typeface="Calibri"/>
                <a:cs typeface="Calibri"/>
                <a:sym typeface="Calibri"/>
              </a:rPr>
              <a:t>Changhoon</a:t>
            </a:r>
            <a:r>
              <a:rPr lang="en-US" sz="1800" dirty="0" smtClean="0">
                <a:solidFill>
                  <a:schemeClr val="dk1"/>
                </a:solidFill>
                <a:latin typeface="Calibri"/>
                <a:ea typeface="Calibri"/>
                <a:cs typeface="Calibri"/>
                <a:sym typeface="Calibri"/>
              </a:rPr>
              <a:t> Kim,</a:t>
            </a:r>
            <a:r>
              <a:rPr lang="en" sz="1800" dirty="0" smtClean="0">
                <a:solidFill>
                  <a:schemeClr val="dk1"/>
                </a:solidFill>
                <a:latin typeface="Calibri"/>
                <a:ea typeface="Calibri"/>
                <a:cs typeface="Calibri"/>
                <a:sym typeface="Calibri"/>
              </a:rPr>
              <a:t> </a:t>
            </a:r>
            <a:endParaRPr lang="en-US" sz="1800" dirty="0" smtClean="0">
              <a:solidFill>
                <a:schemeClr val="dk1"/>
              </a:solidFill>
              <a:latin typeface="Calibri"/>
              <a:ea typeface="Calibri"/>
              <a:cs typeface="Calibri"/>
              <a:sym typeface="Calibri"/>
            </a:endParaRPr>
          </a:p>
          <a:p>
            <a:pPr lvl="0">
              <a:lnSpc>
                <a:spcPct val="90000"/>
              </a:lnSpc>
              <a:buClr>
                <a:schemeClr val="dk1"/>
              </a:buClr>
              <a:buSzPct val="45833"/>
            </a:pPr>
            <a:r>
              <a:rPr lang="en" sz="1800" dirty="0">
                <a:solidFill>
                  <a:schemeClr val="dk1"/>
                </a:solidFill>
                <a:latin typeface="Calibri"/>
                <a:ea typeface="Calibri"/>
                <a:cs typeface="Calibri"/>
                <a:sym typeface="Calibri"/>
              </a:rPr>
              <a:t>Nick </a:t>
            </a:r>
            <a:r>
              <a:rPr lang="en" sz="1800" dirty="0" err="1" smtClean="0">
                <a:solidFill>
                  <a:schemeClr val="dk1"/>
                </a:solidFill>
                <a:latin typeface="Calibri"/>
                <a:ea typeface="Calibri"/>
                <a:cs typeface="Calibri"/>
                <a:sym typeface="Calibri"/>
              </a:rPr>
              <a:t>Feamster</a:t>
            </a:r>
            <a:r>
              <a:rPr lang="en-US" sz="1800" dirty="0" smtClean="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Nick </a:t>
            </a:r>
            <a:r>
              <a:rPr lang="en-US" sz="1800" dirty="0" smtClean="0">
                <a:solidFill>
                  <a:schemeClr val="dk1"/>
                </a:solidFill>
                <a:latin typeface="Calibri"/>
                <a:ea typeface="Calibri"/>
                <a:cs typeface="Calibri"/>
                <a:sym typeface="Calibri"/>
              </a:rPr>
              <a:t>McKeown, and Jennifer Rexford</a:t>
            </a:r>
            <a:endParaRPr lang="en" sz="1800" dirty="0">
              <a:solidFill>
                <a:schemeClr val="dk1"/>
              </a:solidFill>
              <a:latin typeface="Calibri"/>
              <a:ea typeface="Calibri"/>
              <a:cs typeface="Calibri"/>
              <a:sym typeface="Calibri"/>
            </a:endParaRPr>
          </a:p>
        </p:txBody>
      </p:sp>
      <p:pic>
        <p:nvPicPr>
          <p:cNvPr id="5" name="Picture 316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71597" y="4602829"/>
            <a:ext cx="1430756" cy="4820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su-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003" y="4530264"/>
            <a:ext cx="416081" cy="416081"/>
          </a:xfrm>
          <a:prstGeom prst="rect">
            <a:avLst/>
          </a:prstGeom>
        </p:spPr>
      </p:pic>
      <p:pic>
        <p:nvPicPr>
          <p:cNvPr id="7" name="Picture 6" descr="vmware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8803" y="4584151"/>
            <a:ext cx="1444308" cy="364503"/>
          </a:xfrm>
          <a:prstGeom prst="rect">
            <a:avLst/>
          </a:prstGeom>
        </p:spPr>
      </p:pic>
      <p:pic>
        <p:nvPicPr>
          <p:cNvPr id="8" name="Picture 7" descr="pu-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141" y="4530265"/>
            <a:ext cx="326688" cy="416080"/>
          </a:xfrm>
          <a:prstGeom prst="rect">
            <a:avLst/>
          </a:prstGeom>
        </p:spPr>
      </p:pic>
      <p:sp>
        <p:nvSpPr>
          <p:cNvPr id="10" name="Rectangle 9"/>
          <p:cNvSpPr/>
          <p:nvPr/>
        </p:nvSpPr>
        <p:spPr>
          <a:xfrm>
            <a:off x="6693260" y="4627902"/>
            <a:ext cx="2294218" cy="276999"/>
          </a:xfrm>
          <a:prstGeom prst="rect">
            <a:avLst/>
          </a:prstGeom>
        </p:spPr>
        <p:txBody>
          <a:bodyPr wrap="none">
            <a:spAutoFit/>
          </a:bodyPr>
          <a:lstStyle/>
          <a:p>
            <a:r>
              <a:rPr lang="en-US" sz="1200" dirty="0" smtClean="0">
                <a:latin typeface="Calibri" charset="0"/>
                <a:ea typeface="Calibri" charset="0"/>
                <a:cs typeface="Calibri" charset="0"/>
              </a:rPr>
              <a:t>Slide Credit: Muhammad </a:t>
            </a:r>
            <a:r>
              <a:rPr lang="en-US" sz="1200" dirty="0" err="1" smtClean="0">
                <a:latin typeface="Calibri" charset="0"/>
                <a:ea typeface="Calibri" charset="0"/>
                <a:cs typeface="Calibri" charset="0"/>
              </a:rPr>
              <a:t>Shahbaz</a:t>
            </a:r>
            <a:endParaRPr lang="en-US" sz="1200" dirty="0">
              <a:latin typeface="Calibri" charset="0"/>
              <a:ea typeface="Calibri" charset="0"/>
              <a:cs typeface="Calibri" charset="0"/>
            </a:endParaRPr>
          </a:p>
        </p:txBody>
      </p:sp>
    </p:spTree>
    <p:custDataLst>
      <p:tags r:id="rId1"/>
    </p:custDataLst>
  </p:cSld>
  <p:clrMapOvr>
    <a:masterClrMapping/>
  </p:clrMapOvr>
  <p:transition spd="slow" advTm="691">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29291"/>
          </a:xfrm>
        </p:spPr>
        <p:txBody>
          <a:bodyPr/>
          <a:lstStyle/>
          <a:p>
            <a:r>
              <a:rPr lang="en-US" dirty="0" smtClean="0">
                <a:latin typeface="Calibri"/>
                <a:cs typeface="Calibri"/>
              </a:rPr>
              <a:t>Road to Protocol-Independence</a:t>
            </a:r>
            <a:endParaRPr lang="en-US" b="0" dirty="0">
              <a:latin typeface="Calibri"/>
              <a:cs typeface="Calibri"/>
            </a:endParaRPr>
          </a:p>
        </p:txBody>
      </p:sp>
      <p:sp>
        <p:nvSpPr>
          <p:cNvPr id="29" name="Rounded Rectangle 28"/>
          <p:cNvSpPr/>
          <p:nvPr/>
        </p:nvSpPr>
        <p:spPr>
          <a:xfrm>
            <a:off x="630132" y="3177153"/>
            <a:ext cx="3980770"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238536" y="4401587"/>
            <a:ext cx="533324" cy="476099"/>
            <a:chOff x="2604847" y="3810600"/>
            <a:chExt cx="533324" cy="476099"/>
          </a:xfrm>
        </p:grpSpPr>
        <p:pic>
          <p:nvPicPr>
            <p:cNvPr id="39"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0"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1"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
        <p:nvSpPr>
          <p:cNvPr id="3" name="Slide Number Placeholder 2"/>
          <p:cNvSpPr>
            <a:spLocks noGrp="1"/>
          </p:cNvSpPr>
          <p:nvPr>
            <p:ph type="sldNum" idx="12"/>
          </p:nvPr>
        </p:nvSpPr>
        <p:spPr/>
        <p:txBody>
          <a:bodyPr/>
          <a:lstStyle/>
          <a:p>
            <a:pPr>
              <a:spcBef>
                <a:spcPts val="0"/>
              </a:spcBef>
              <a:buNone/>
            </a:pPr>
            <a:fld id="{00000000-1234-1234-1234-123412341234}" type="slidenum">
              <a:rPr lang="en" smtClean="0"/>
              <a:t>10</a:t>
            </a:fld>
            <a:endParaRPr lang="en"/>
          </a:p>
        </p:txBody>
      </p:sp>
      <p:pic>
        <p:nvPicPr>
          <p:cNvPr id="22" name="Picture 21" descr="poweredge-r730.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2339" y="34474992"/>
            <a:ext cx="3744416" cy="894003"/>
          </a:xfrm>
          <a:prstGeom prst="rect">
            <a:avLst/>
          </a:prstGeom>
        </p:spPr>
      </p:pic>
      <p:sp>
        <p:nvSpPr>
          <p:cNvPr id="34" name="Rounded Rectangle 33"/>
          <p:cNvSpPr/>
          <p:nvPr/>
        </p:nvSpPr>
        <p:spPr>
          <a:xfrm>
            <a:off x="782532" y="3813432"/>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Kernel</a:t>
            </a:r>
            <a:endParaRPr lang="en-US" dirty="0">
              <a:solidFill>
                <a:schemeClr val="tx1"/>
              </a:solidFill>
              <a:latin typeface="Consolas" charset="0"/>
              <a:ea typeface="Consolas" charset="0"/>
              <a:cs typeface="Consolas" charset="0"/>
            </a:endParaRPr>
          </a:p>
        </p:txBody>
      </p:sp>
      <p:sp>
        <p:nvSpPr>
          <p:cNvPr id="35" name="Rounded Rectangle 34"/>
          <p:cNvSpPr/>
          <p:nvPr/>
        </p:nvSpPr>
        <p:spPr>
          <a:xfrm>
            <a:off x="934932" y="3934836"/>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DPDK</a:t>
            </a:r>
            <a:endParaRPr lang="en-US" dirty="0">
              <a:solidFill>
                <a:schemeClr val="tx1"/>
              </a:solidFill>
              <a:latin typeface="Consolas" charset="0"/>
              <a:ea typeface="Consolas" charset="0"/>
              <a:cs typeface="Consolas" charset="0"/>
            </a:endParaRPr>
          </a:p>
        </p:txBody>
      </p:sp>
      <p:sp>
        <p:nvSpPr>
          <p:cNvPr id="20" name="TextBox 19"/>
          <p:cNvSpPr txBox="1"/>
          <p:nvPr/>
        </p:nvSpPr>
        <p:spPr>
          <a:xfrm>
            <a:off x="849076" y="3326015"/>
            <a:ext cx="890685" cy="338554"/>
          </a:xfrm>
          <a:prstGeom prst="rect">
            <a:avLst/>
          </a:prstGeom>
          <a:noFill/>
          <a:ln>
            <a:solidFill>
              <a:schemeClr val="bg2">
                <a:lumMod val="50000"/>
              </a:schemeClr>
            </a:solidFill>
            <a:prstDash val="sysDash"/>
          </a:ln>
        </p:spPr>
        <p:txBody>
          <a:bodyPr wrap="square" rtlCol="0">
            <a:spAutoFit/>
          </a:bodyPr>
          <a:lstStyle/>
          <a:p>
            <a:endParaRPr lang="en-US" sz="1600" dirty="0">
              <a:latin typeface="Consolas" charset="0"/>
              <a:ea typeface="Consolas" charset="0"/>
              <a:cs typeface="Consolas" charset="0"/>
            </a:endParaRPr>
          </a:p>
        </p:txBody>
      </p:sp>
      <p:sp>
        <p:nvSpPr>
          <p:cNvPr id="21" name="TextBox 20"/>
          <p:cNvSpPr txBox="1"/>
          <p:nvPr/>
        </p:nvSpPr>
        <p:spPr>
          <a:xfrm>
            <a:off x="1869733" y="3326015"/>
            <a:ext cx="2547252" cy="338554"/>
          </a:xfrm>
          <a:prstGeom prst="rect">
            <a:avLst/>
          </a:prstGeom>
          <a:noFill/>
          <a:ln>
            <a:solidFill>
              <a:schemeClr val="bg2">
                <a:lumMod val="50000"/>
              </a:schemeClr>
            </a:solidFill>
            <a:prstDash val="sysDash"/>
          </a:ln>
        </p:spPr>
        <p:txBody>
          <a:bodyPr wrap="square" rtlCol="0">
            <a:spAutoFit/>
          </a:bodyPr>
          <a:lstStyle/>
          <a:p>
            <a:endParaRPr lang="en-US" sz="1600" dirty="0">
              <a:latin typeface="Consolas" charset="0"/>
              <a:ea typeface="Consolas" charset="0"/>
              <a:cs typeface="Consolas" charset="0"/>
            </a:endParaRPr>
          </a:p>
        </p:txBody>
      </p:sp>
      <p:cxnSp>
        <p:nvCxnSpPr>
          <p:cNvPr id="11" name="Straight Connector 10"/>
          <p:cNvCxnSpPr/>
          <p:nvPr/>
        </p:nvCxnSpPr>
        <p:spPr>
          <a:xfrm>
            <a:off x="1091476" y="366456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56838" y="366456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55701" y="3661986"/>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21063" y="366198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30132" y="1284995"/>
            <a:ext cx="3980770" cy="555985"/>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p:cNvSpPr/>
          <p:nvPr/>
        </p:nvSpPr>
        <p:spPr>
          <a:xfrm>
            <a:off x="630133" y="2865452"/>
            <a:ext cx="826706" cy="291285"/>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OVS</a:t>
            </a:r>
            <a:endParaRPr lang="en-US" sz="16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38" name="Rounded Rectangle 37"/>
          <p:cNvSpPr/>
          <p:nvPr/>
        </p:nvSpPr>
        <p:spPr>
          <a:xfrm>
            <a:off x="630133" y="975720"/>
            <a:ext cx="826705" cy="291285"/>
          </a:xfrm>
          <a:prstGeom prst="roundRect">
            <a:avLst>
              <a:gd name="adj" fmla="val 0"/>
            </a:avLst>
          </a:prstGeom>
          <a:solidFill>
            <a:schemeClr val="accent3">
              <a:lumMod val="75000"/>
            </a:schemeClr>
          </a:solidFill>
          <a:ln w="28575">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P4</a:t>
            </a:r>
            <a:r>
              <a:rPr lang="en-US" sz="1600" b="1" baseline="30000"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[1]</a:t>
            </a:r>
            <a:endParaRPr lang="en-US" sz="1600" b="1" baseline="30000"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42" name="Rounded Rectangle 41"/>
          <p:cNvSpPr/>
          <p:nvPr/>
        </p:nvSpPr>
        <p:spPr>
          <a:xfrm>
            <a:off x="630132" y="1284995"/>
            <a:ext cx="3980770" cy="555985"/>
          </a:xfrm>
          <a:prstGeom prst="roundRect">
            <a:avLst>
              <a:gd name="adj" fmla="val 0"/>
            </a:avLst>
          </a:prstGeom>
          <a:solidFill>
            <a:schemeClr val="accent3">
              <a:lumMod val="20000"/>
              <a:lumOff val="80000"/>
            </a:schemeClr>
          </a:solidFill>
          <a:ln w="9525">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49076" y="1393711"/>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Parser</a:t>
            </a:r>
            <a:endParaRPr lang="en-US" sz="1600" dirty="0">
              <a:latin typeface="Consolas" charset="0"/>
              <a:ea typeface="Consolas" charset="0"/>
              <a:cs typeface="Consolas" charset="0"/>
            </a:endParaRPr>
          </a:p>
        </p:txBody>
      </p:sp>
      <p:sp>
        <p:nvSpPr>
          <p:cNvPr id="31" name="TextBox 30"/>
          <p:cNvSpPr txBox="1"/>
          <p:nvPr/>
        </p:nvSpPr>
        <p:spPr>
          <a:xfrm>
            <a:off x="1869733" y="1393711"/>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Match-Action Pipeline</a:t>
            </a:r>
            <a:endParaRPr lang="en-US" sz="1600" dirty="0">
              <a:latin typeface="Consolas" charset="0"/>
              <a:ea typeface="Consolas" charset="0"/>
              <a:cs typeface="Consolas" charset="0"/>
            </a:endParaRPr>
          </a:p>
        </p:txBody>
      </p:sp>
      <p:cxnSp>
        <p:nvCxnSpPr>
          <p:cNvPr id="43" name="Straight Arrow Connector 42"/>
          <p:cNvCxnSpPr>
            <a:stCxn id="28" idx="2"/>
            <a:endCxn id="29" idx="0"/>
          </p:cNvCxnSpPr>
          <p:nvPr/>
        </p:nvCxnSpPr>
        <p:spPr>
          <a:xfrm>
            <a:off x="2620517" y="1840980"/>
            <a:ext cx="0" cy="1336173"/>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57458" y="2290706"/>
            <a:ext cx="1071127" cy="369332"/>
          </a:xfrm>
          <a:prstGeom prst="rect">
            <a:avLst/>
          </a:prstGeom>
          <a:noFill/>
        </p:spPr>
        <p:txBody>
          <a:bodyPr wrap="square" rtlCol="0">
            <a:spAutoFit/>
          </a:bodyPr>
          <a:lstStyle/>
          <a:p>
            <a:r>
              <a:rPr lang="en-US" sz="1800" dirty="0" smtClean="0">
                <a:latin typeface="Consolas" charset="0"/>
                <a:ea typeface="Consolas" charset="0"/>
                <a:cs typeface="Consolas" charset="0"/>
              </a:rPr>
              <a:t>Compile</a:t>
            </a:r>
            <a:endParaRPr lang="en-US" sz="1600" dirty="0">
              <a:latin typeface="Consolas" charset="0"/>
              <a:ea typeface="Consolas" charset="0"/>
              <a:cs typeface="Consolas" charset="0"/>
            </a:endParaRPr>
          </a:p>
        </p:txBody>
      </p:sp>
      <p:sp>
        <p:nvSpPr>
          <p:cNvPr id="45" name="TextBox 44"/>
          <p:cNvSpPr txBox="1"/>
          <p:nvPr/>
        </p:nvSpPr>
        <p:spPr>
          <a:xfrm>
            <a:off x="846684" y="3326015"/>
            <a:ext cx="890685" cy="338554"/>
          </a:xfrm>
          <a:prstGeom prst="rect">
            <a:avLst/>
          </a:prstGeom>
          <a:noFill/>
          <a:ln>
            <a:solidFill>
              <a:schemeClr val="bg2">
                <a:lumMod val="50000"/>
              </a:schemeClr>
            </a:solidFill>
            <a:prstDash val="sysDash"/>
          </a:ln>
        </p:spPr>
        <p:txBody>
          <a:bodyPr wrap="square" rtlCol="0">
            <a:spAutoFit/>
          </a:bodyPr>
          <a:lstStyle/>
          <a:p>
            <a:r>
              <a:rPr lang="en-US" sz="1600" dirty="0" smtClean="0">
                <a:latin typeface="Consolas" charset="0"/>
                <a:ea typeface="Consolas" charset="0"/>
                <a:cs typeface="Consolas" charset="0"/>
              </a:rPr>
              <a:t>Parser</a:t>
            </a:r>
            <a:endParaRPr lang="en-US" sz="1600" dirty="0">
              <a:latin typeface="Consolas" charset="0"/>
              <a:ea typeface="Consolas" charset="0"/>
              <a:cs typeface="Consolas" charset="0"/>
            </a:endParaRPr>
          </a:p>
        </p:txBody>
      </p:sp>
      <p:sp>
        <p:nvSpPr>
          <p:cNvPr id="46" name="TextBox 45"/>
          <p:cNvSpPr txBox="1"/>
          <p:nvPr/>
        </p:nvSpPr>
        <p:spPr>
          <a:xfrm>
            <a:off x="1869733" y="3326409"/>
            <a:ext cx="2547252" cy="338554"/>
          </a:xfrm>
          <a:prstGeom prst="rect">
            <a:avLst/>
          </a:prstGeom>
          <a:noFill/>
          <a:ln>
            <a:solidFill>
              <a:schemeClr val="bg2">
                <a:lumMod val="50000"/>
              </a:schemeClr>
            </a:solidFill>
            <a:prstDash val="sysDash"/>
          </a:ln>
        </p:spPr>
        <p:txBody>
          <a:bodyPr wrap="square" rtlCol="0">
            <a:spAutoFit/>
          </a:bodyPr>
          <a:lstStyle/>
          <a:p>
            <a:r>
              <a:rPr lang="en-US" sz="1600" dirty="0" smtClean="0">
                <a:latin typeface="Consolas" charset="0"/>
                <a:ea typeface="Consolas" charset="0"/>
                <a:cs typeface="Consolas" charset="0"/>
              </a:rPr>
              <a:t>Match-Action Pipeline</a:t>
            </a:r>
            <a:endParaRPr lang="en-US" sz="1600" dirty="0">
              <a:latin typeface="Consolas" charset="0"/>
              <a:ea typeface="Consolas" charset="0"/>
              <a:cs typeface="Consolas" charset="0"/>
            </a:endParaRPr>
          </a:p>
        </p:txBody>
      </p:sp>
      <p:sp>
        <p:nvSpPr>
          <p:cNvPr id="4" name="TextBox 3"/>
          <p:cNvSpPr txBox="1"/>
          <p:nvPr/>
        </p:nvSpPr>
        <p:spPr>
          <a:xfrm>
            <a:off x="771860" y="4764029"/>
            <a:ext cx="1731121" cy="307777"/>
          </a:xfrm>
          <a:prstGeom prst="rect">
            <a:avLst/>
          </a:prstGeom>
          <a:noFill/>
        </p:spPr>
        <p:txBody>
          <a:bodyPr wrap="none" rtlCol="0">
            <a:spAutoFit/>
          </a:bodyPr>
          <a:lstStyle/>
          <a:p>
            <a:r>
              <a:rPr lang="en-US" baseline="30000" dirty="0" smtClean="0">
                <a:latin typeface="Consolas"/>
                <a:cs typeface="Consolas"/>
              </a:rPr>
              <a:t>[1] </a:t>
            </a:r>
            <a:r>
              <a:rPr lang="en-US" dirty="0" smtClean="0">
                <a:latin typeface="Consolas"/>
                <a:cs typeface="Consolas"/>
              </a:rPr>
              <a:t>http://p4.org</a:t>
            </a:r>
            <a:endParaRPr lang="en-US" dirty="0">
              <a:latin typeface="Consolas"/>
              <a:cs typeface="Consolas"/>
            </a:endParaRPr>
          </a:p>
        </p:txBody>
      </p:sp>
    </p:spTree>
    <p:custDataLst>
      <p:tags r:id="rId1"/>
    </p:custDataLst>
    <p:extLst>
      <p:ext uri="{BB962C8B-B14F-4D97-AF65-F5344CB8AC3E}">
        <p14:creationId xmlns:p14="http://schemas.microsoft.com/office/powerpoint/2010/main" val="1617517479"/>
      </p:ext>
    </p:extLst>
  </p:cSld>
  <p:clrMapOvr>
    <a:masterClrMapping/>
  </p:clrMapOvr>
  <mc:AlternateContent xmlns:mc="http://schemas.openxmlformats.org/markup-compatibility/2006" xmlns:p14="http://schemas.microsoft.com/office/powerpoint/2010/main">
    <mc:Choice Requires="p14">
      <p:transition spd="slow" p14:dur="2000" advTm="1099"/>
    </mc:Choice>
    <mc:Fallback xmlns="">
      <p:transition spd="slow" advTm="109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29291"/>
          </a:xfrm>
        </p:spPr>
        <p:txBody>
          <a:bodyPr/>
          <a:lstStyle/>
          <a:p>
            <a:r>
              <a:rPr lang="en-US" dirty="0" smtClean="0">
                <a:latin typeface="Calibri"/>
                <a:cs typeface="Calibri"/>
              </a:rPr>
              <a:t>Benefits to Protocol-Independence</a:t>
            </a:r>
            <a:endParaRPr lang="en-US" b="0" dirty="0">
              <a:latin typeface="Calibri"/>
              <a:cs typeface="Calibri"/>
            </a:endParaRPr>
          </a:p>
        </p:txBody>
      </p:sp>
      <p:sp>
        <p:nvSpPr>
          <p:cNvPr id="29" name="Rounded Rectangle 28"/>
          <p:cNvSpPr/>
          <p:nvPr/>
        </p:nvSpPr>
        <p:spPr>
          <a:xfrm>
            <a:off x="630132" y="3177153"/>
            <a:ext cx="3980770"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238536" y="4401587"/>
            <a:ext cx="533324" cy="476099"/>
            <a:chOff x="2604847" y="3810600"/>
            <a:chExt cx="533324" cy="476099"/>
          </a:xfrm>
        </p:grpSpPr>
        <p:pic>
          <p:nvPicPr>
            <p:cNvPr id="39"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0"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1"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
        <p:nvSpPr>
          <p:cNvPr id="3" name="Slide Number Placeholder 2"/>
          <p:cNvSpPr>
            <a:spLocks noGrp="1"/>
          </p:cNvSpPr>
          <p:nvPr>
            <p:ph type="sldNum" idx="12"/>
          </p:nvPr>
        </p:nvSpPr>
        <p:spPr/>
        <p:txBody>
          <a:bodyPr/>
          <a:lstStyle/>
          <a:p>
            <a:pPr>
              <a:spcBef>
                <a:spcPts val="0"/>
              </a:spcBef>
              <a:buNone/>
            </a:pPr>
            <a:fld id="{00000000-1234-1234-1234-123412341234}" type="slidenum">
              <a:rPr lang="en" smtClean="0"/>
              <a:t>11</a:t>
            </a:fld>
            <a:endParaRPr lang="en"/>
          </a:p>
        </p:txBody>
      </p:sp>
      <p:pic>
        <p:nvPicPr>
          <p:cNvPr id="22" name="Picture 21" descr="poweredge-r730.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2339" y="34474992"/>
            <a:ext cx="3744416" cy="894003"/>
          </a:xfrm>
          <a:prstGeom prst="rect">
            <a:avLst/>
          </a:prstGeom>
        </p:spPr>
      </p:pic>
      <p:sp>
        <p:nvSpPr>
          <p:cNvPr id="34" name="Rounded Rectangle 33"/>
          <p:cNvSpPr/>
          <p:nvPr/>
        </p:nvSpPr>
        <p:spPr>
          <a:xfrm>
            <a:off x="782532" y="3813432"/>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Kernel</a:t>
            </a:r>
            <a:endParaRPr lang="en-US" dirty="0">
              <a:solidFill>
                <a:schemeClr val="tx1"/>
              </a:solidFill>
              <a:latin typeface="Consolas" charset="0"/>
              <a:ea typeface="Consolas" charset="0"/>
              <a:cs typeface="Consolas" charset="0"/>
            </a:endParaRPr>
          </a:p>
        </p:txBody>
      </p:sp>
      <p:sp>
        <p:nvSpPr>
          <p:cNvPr id="35" name="Rounded Rectangle 34"/>
          <p:cNvSpPr/>
          <p:nvPr/>
        </p:nvSpPr>
        <p:spPr>
          <a:xfrm>
            <a:off x="934932" y="3934836"/>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DPDK</a:t>
            </a:r>
            <a:endParaRPr lang="en-US" dirty="0">
              <a:solidFill>
                <a:schemeClr val="tx1"/>
              </a:solidFill>
              <a:latin typeface="Consolas" charset="0"/>
              <a:ea typeface="Consolas" charset="0"/>
              <a:cs typeface="Consolas" charset="0"/>
            </a:endParaRPr>
          </a:p>
        </p:txBody>
      </p:sp>
      <p:sp>
        <p:nvSpPr>
          <p:cNvPr id="20" name="TextBox 19"/>
          <p:cNvSpPr txBox="1"/>
          <p:nvPr/>
        </p:nvSpPr>
        <p:spPr>
          <a:xfrm>
            <a:off x="849076" y="3326015"/>
            <a:ext cx="890685" cy="338554"/>
          </a:xfrm>
          <a:prstGeom prst="rect">
            <a:avLst/>
          </a:prstGeom>
          <a:noFill/>
          <a:ln>
            <a:solidFill>
              <a:schemeClr val="bg2">
                <a:lumMod val="50000"/>
              </a:schemeClr>
            </a:solidFill>
            <a:prstDash val="sysDash"/>
          </a:ln>
        </p:spPr>
        <p:txBody>
          <a:bodyPr wrap="square" rtlCol="0">
            <a:spAutoFit/>
          </a:bodyPr>
          <a:lstStyle/>
          <a:p>
            <a:endParaRPr lang="en-US" sz="1600" dirty="0">
              <a:latin typeface="Consolas" charset="0"/>
              <a:ea typeface="Consolas" charset="0"/>
              <a:cs typeface="Consolas" charset="0"/>
            </a:endParaRPr>
          </a:p>
        </p:txBody>
      </p:sp>
      <p:sp>
        <p:nvSpPr>
          <p:cNvPr id="21" name="TextBox 20"/>
          <p:cNvSpPr txBox="1"/>
          <p:nvPr/>
        </p:nvSpPr>
        <p:spPr>
          <a:xfrm>
            <a:off x="1869733" y="3326015"/>
            <a:ext cx="2547252" cy="338554"/>
          </a:xfrm>
          <a:prstGeom prst="rect">
            <a:avLst/>
          </a:prstGeom>
          <a:noFill/>
          <a:ln>
            <a:solidFill>
              <a:schemeClr val="bg2">
                <a:lumMod val="50000"/>
              </a:schemeClr>
            </a:solidFill>
            <a:prstDash val="sysDash"/>
          </a:ln>
        </p:spPr>
        <p:txBody>
          <a:bodyPr wrap="square" rtlCol="0">
            <a:spAutoFit/>
          </a:bodyPr>
          <a:lstStyle/>
          <a:p>
            <a:endParaRPr lang="en-US" sz="1600" dirty="0">
              <a:latin typeface="Consolas" charset="0"/>
              <a:ea typeface="Consolas" charset="0"/>
              <a:cs typeface="Consolas" charset="0"/>
            </a:endParaRPr>
          </a:p>
        </p:txBody>
      </p:sp>
      <p:cxnSp>
        <p:nvCxnSpPr>
          <p:cNvPr id="11" name="Straight Connector 10"/>
          <p:cNvCxnSpPr/>
          <p:nvPr/>
        </p:nvCxnSpPr>
        <p:spPr>
          <a:xfrm>
            <a:off x="1091476" y="366456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56838" y="366456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55701" y="3661986"/>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21063" y="366198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30132" y="1284995"/>
            <a:ext cx="3980770" cy="555985"/>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p:cNvSpPr/>
          <p:nvPr/>
        </p:nvSpPr>
        <p:spPr>
          <a:xfrm>
            <a:off x="630133" y="2865452"/>
            <a:ext cx="826706" cy="291285"/>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OVS</a:t>
            </a:r>
            <a:endParaRPr lang="en-US" sz="16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38" name="Rounded Rectangle 37"/>
          <p:cNvSpPr/>
          <p:nvPr/>
        </p:nvSpPr>
        <p:spPr>
          <a:xfrm>
            <a:off x="630133" y="975720"/>
            <a:ext cx="826705" cy="291285"/>
          </a:xfrm>
          <a:prstGeom prst="roundRect">
            <a:avLst>
              <a:gd name="adj" fmla="val 0"/>
            </a:avLst>
          </a:prstGeom>
          <a:solidFill>
            <a:schemeClr val="accent3">
              <a:lumMod val="75000"/>
            </a:schemeClr>
          </a:solidFill>
          <a:ln w="28575">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P4</a:t>
            </a:r>
            <a:endParaRPr lang="en-US" sz="1600" b="1" baseline="30000"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42" name="Rounded Rectangle 41"/>
          <p:cNvSpPr/>
          <p:nvPr/>
        </p:nvSpPr>
        <p:spPr>
          <a:xfrm>
            <a:off x="630132" y="1284995"/>
            <a:ext cx="3980770" cy="555985"/>
          </a:xfrm>
          <a:prstGeom prst="roundRect">
            <a:avLst>
              <a:gd name="adj" fmla="val 0"/>
            </a:avLst>
          </a:prstGeom>
          <a:solidFill>
            <a:schemeClr val="accent3">
              <a:lumMod val="20000"/>
              <a:lumOff val="80000"/>
            </a:schemeClr>
          </a:solidFill>
          <a:ln w="9525">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49076" y="1393711"/>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Parser</a:t>
            </a:r>
            <a:endParaRPr lang="en-US" sz="1600" dirty="0">
              <a:latin typeface="Consolas" charset="0"/>
              <a:ea typeface="Consolas" charset="0"/>
              <a:cs typeface="Consolas" charset="0"/>
            </a:endParaRPr>
          </a:p>
        </p:txBody>
      </p:sp>
      <p:sp>
        <p:nvSpPr>
          <p:cNvPr id="31" name="TextBox 30"/>
          <p:cNvSpPr txBox="1"/>
          <p:nvPr/>
        </p:nvSpPr>
        <p:spPr>
          <a:xfrm>
            <a:off x="1869733" y="1393711"/>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Match-Action Pipeline</a:t>
            </a:r>
            <a:endParaRPr lang="en-US" sz="1600" dirty="0">
              <a:latin typeface="Consolas" charset="0"/>
              <a:ea typeface="Consolas" charset="0"/>
              <a:cs typeface="Consolas" charset="0"/>
            </a:endParaRPr>
          </a:p>
        </p:txBody>
      </p:sp>
      <p:cxnSp>
        <p:nvCxnSpPr>
          <p:cNvPr id="43" name="Straight Arrow Connector 42"/>
          <p:cNvCxnSpPr>
            <a:stCxn id="28" idx="2"/>
            <a:endCxn id="29" idx="0"/>
          </p:cNvCxnSpPr>
          <p:nvPr/>
        </p:nvCxnSpPr>
        <p:spPr>
          <a:xfrm>
            <a:off x="2620517" y="1840980"/>
            <a:ext cx="0" cy="1336173"/>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57458" y="2290706"/>
            <a:ext cx="1071127" cy="369332"/>
          </a:xfrm>
          <a:prstGeom prst="rect">
            <a:avLst/>
          </a:prstGeom>
          <a:noFill/>
        </p:spPr>
        <p:txBody>
          <a:bodyPr wrap="square" rtlCol="0">
            <a:spAutoFit/>
          </a:bodyPr>
          <a:lstStyle/>
          <a:p>
            <a:r>
              <a:rPr lang="en-US" sz="1800" dirty="0" smtClean="0">
                <a:latin typeface="Consolas" charset="0"/>
                <a:ea typeface="Consolas" charset="0"/>
                <a:cs typeface="Consolas" charset="0"/>
              </a:rPr>
              <a:t>Compile</a:t>
            </a:r>
            <a:endParaRPr lang="en-US" sz="1600" dirty="0">
              <a:latin typeface="Consolas" charset="0"/>
              <a:ea typeface="Consolas" charset="0"/>
              <a:cs typeface="Consolas" charset="0"/>
            </a:endParaRPr>
          </a:p>
        </p:txBody>
      </p:sp>
      <p:sp>
        <p:nvSpPr>
          <p:cNvPr id="45" name="TextBox 44"/>
          <p:cNvSpPr txBox="1"/>
          <p:nvPr/>
        </p:nvSpPr>
        <p:spPr>
          <a:xfrm>
            <a:off x="846684" y="3326015"/>
            <a:ext cx="890685" cy="338554"/>
          </a:xfrm>
          <a:prstGeom prst="rect">
            <a:avLst/>
          </a:prstGeom>
          <a:noFill/>
          <a:ln>
            <a:solidFill>
              <a:schemeClr val="bg2">
                <a:lumMod val="50000"/>
              </a:schemeClr>
            </a:solidFill>
            <a:prstDash val="sysDash"/>
          </a:ln>
        </p:spPr>
        <p:txBody>
          <a:bodyPr wrap="square" rtlCol="0">
            <a:spAutoFit/>
          </a:bodyPr>
          <a:lstStyle/>
          <a:p>
            <a:r>
              <a:rPr lang="en-US" sz="1600" dirty="0" smtClean="0">
                <a:latin typeface="Consolas" charset="0"/>
                <a:ea typeface="Consolas" charset="0"/>
                <a:cs typeface="Consolas" charset="0"/>
              </a:rPr>
              <a:t>Parser</a:t>
            </a:r>
            <a:endParaRPr lang="en-US" sz="1600" dirty="0">
              <a:latin typeface="Consolas" charset="0"/>
              <a:ea typeface="Consolas" charset="0"/>
              <a:cs typeface="Consolas" charset="0"/>
            </a:endParaRPr>
          </a:p>
        </p:txBody>
      </p:sp>
      <p:sp>
        <p:nvSpPr>
          <p:cNvPr id="46" name="TextBox 45"/>
          <p:cNvSpPr txBox="1"/>
          <p:nvPr/>
        </p:nvSpPr>
        <p:spPr>
          <a:xfrm>
            <a:off x="1869733" y="3326409"/>
            <a:ext cx="2547252" cy="338554"/>
          </a:xfrm>
          <a:prstGeom prst="rect">
            <a:avLst/>
          </a:prstGeom>
          <a:noFill/>
          <a:ln>
            <a:solidFill>
              <a:schemeClr val="bg2">
                <a:lumMod val="50000"/>
              </a:schemeClr>
            </a:solidFill>
            <a:prstDash val="sysDash"/>
          </a:ln>
        </p:spPr>
        <p:txBody>
          <a:bodyPr wrap="square" rtlCol="0">
            <a:spAutoFit/>
          </a:bodyPr>
          <a:lstStyle/>
          <a:p>
            <a:r>
              <a:rPr lang="en-US" sz="1600" dirty="0" smtClean="0">
                <a:latin typeface="Consolas" charset="0"/>
                <a:ea typeface="Consolas" charset="0"/>
                <a:cs typeface="Consolas" charset="0"/>
              </a:rPr>
              <a:t>Match-Action Pipeline</a:t>
            </a:r>
            <a:endParaRPr lang="en-US" sz="1600" dirty="0">
              <a:latin typeface="Consolas" charset="0"/>
              <a:ea typeface="Consolas" charset="0"/>
              <a:cs typeface="Consolas" charset="0"/>
            </a:endParaRPr>
          </a:p>
        </p:txBody>
      </p:sp>
      <p:sp>
        <p:nvSpPr>
          <p:cNvPr id="47" name="Rectangle 46"/>
          <p:cNvSpPr/>
          <p:nvPr/>
        </p:nvSpPr>
        <p:spPr>
          <a:xfrm>
            <a:off x="6088251" y="2305773"/>
            <a:ext cx="1893469" cy="76863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bg1"/>
                </a:solidFill>
                <a:effectLst>
                  <a:outerShdw blurRad="38100" dist="19050" dir="2700000" algn="tl" rotWithShape="0">
                    <a:schemeClr val="dk1">
                      <a:alpha val="40000"/>
                    </a:schemeClr>
                  </a:outerShdw>
                </a:effectLst>
                <a:latin typeface="Calibri Light" charset="0"/>
                <a:ea typeface="Calibri Light" charset="0"/>
                <a:cs typeface="Calibri Light" charset="0"/>
              </a:rPr>
              <a:t>Native OVS</a:t>
            </a:r>
          </a:p>
        </p:txBody>
      </p:sp>
      <p:sp>
        <p:nvSpPr>
          <p:cNvPr id="48" name="TextBox 47"/>
          <p:cNvSpPr txBox="1"/>
          <p:nvPr/>
        </p:nvSpPr>
        <p:spPr>
          <a:xfrm>
            <a:off x="6088251" y="1399900"/>
            <a:ext cx="1882587" cy="369332"/>
          </a:xfrm>
          <a:prstGeom prst="rect">
            <a:avLst/>
          </a:prstGeom>
          <a:solidFill>
            <a:schemeClr val="accent6">
              <a:lumMod val="40000"/>
              <a:lumOff val="60000"/>
            </a:schemeClr>
          </a:solidFill>
          <a:ln>
            <a:solidFill>
              <a:schemeClr val="accent6">
                <a:lumMod val="75000"/>
              </a:schemeClr>
            </a:solidFill>
            <a:prstDash val="sysDash"/>
          </a:ln>
        </p:spPr>
        <p:txBody>
          <a:bodyPr wrap="square" rtlCol="0">
            <a:spAutoFit/>
          </a:bodyPr>
          <a:lstStyle>
            <a:defPPr marR="0" algn="l" rtl="0">
              <a:lnSpc>
                <a:spcPct val="100000"/>
              </a:lnSpc>
              <a:spcBef>
                <a:spcPts val="0"/>
              </a:spcBef>
              <a:spcAft>
                <a:spcPts val="0"/>
              </a:spcAft>
            </a:defPPr>
            <a:lvl1pPr>
              <a:defRPr sz="160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defRPr>
            </a:lvl1pPr>
          </a:lstStyle>
          <a:p>
            <a:pPr algn="ctr"/>
            <a:r>
              <a:rPr lang="en-US" sz="1800" b="1" dirty="0">
                <a:latin typeface="Calibri Light" charset="0"/>
                <a:ea typeface="Calibri Light" charset="0"/>
                <a:cs typeface="Calibri Light" charset="0"/>
              </a:rPr>
              <a:t>341</a:t>
            </a:r>
            <a:r>
              <a:rPr lang="en-US" sz="1800" dirty="0">
                <a:latin typeface="Calibri Light" charset="0"/>
                <a:ea typeface="Calibri Light" charset="0"/>
                <a:cs typeface="Calibri Light" charset="0"/>
              </a:rPr>
              <a:t> lines of code</a:t>
            </a:r>
          </a:p>
        </p:txBody>
      </p:sp>
      <p:sp>
        <p:nvSpPr>
          <p:cNvPr id="49" name="TextBox 48"/>
          <p:cNvSpPr txBox="1"/>
          <p:nvPr/>
        </p:nvSpPr>
        <p:spPr>
          <a:xfrm>
            <a:off x="5980877" y="3692979"/>
            <a:ext cx="2097335" cy="369332"/>
          </a:xfrm>
          <a:prstGeom prst="rect">
            <a:avLst/>
          </a:prstGeom>
          <a:solidFill>
            <a:schemeClr val="bg1">
              <a:lumMod val="95000"/>
            </a:schemeClr>
          </a:solidFill>
          <a:ln>
            <a:solidFill>
              <a:schemeClr val="tx1"/>
            </a:solidFill>
            <a:prstDash val="sysDash"/>
          </a:ln>
        </p:spPr>
        <p:txBody>
          <a:bodyPr wrap="square" rtlCol="0">
            <a:spAutoFit/>
          </a:bodyPr>
          <a:lstStyle/>
          <a:p>
            <a:pPr algn="ctr"/>
            <a:r>
              <a:rPr lang="en-US" sz="1800" b="1" dirty="0">
                <a:solidFill>
                  <a:srgbClr val="C00000"/>
                </a:solidFill>
                <a:latin typeface="Calibri Light" charset="0"/>
                <a:ea typeface="Calibri Light" charset="0"/>
                <a:cs typeface="Calibri Light" charset="0"/>
              </a:rPr>
              <a:t>14,535</a:t>
            </a:r>
            <a:r>
              <a:rPr lang="en-US" sz="1800" dirty="0">
                <a:solidFill>
                  <a:srgbClr val="C00000"/>
                </a:solidFill>
                <a:latin typeface="Calibri Light" charset="0"/>
                <a:ea typeface="Calibri Light" charset="0"/>
                <a:cs typeface="Calibri Light" charset="0"/>
              </a:rPr>
              <a:t> lines of code</a:t>
            </a:r>
          </a:p>
        </p:txBody>
      </p:sp>
    </p:spTree>
    <p:custDataLst>
      <p:tags r:id="rId1"/>
    </p:custDataLst>
    <p:extLst>
      <p:ext uri="{BB962C8B-B14F-4D97-AF65-F5344CB8AC3E}">
        <p14:creationId xmlns:p14="http://schemas.microsoft.com/office/powerpoint/2010/main" val="1728175206"/>
      </p:ext>
    </p:extLst>
  </p:cSld>
  <p:clrMapOvr>
    <a:masterClrMapping/>
  </p:clrMapOvr>
  <mc:AlternateContent xmlns:mc="http://schemas.openxmlformats.org/markup-compatibility/2006" xmlns:p14="http://schemas.microsoft.com/office/powerpoint/2010/main">
    <mc:Choice Requires="p14">
      <p:transition spd="slow" p14:dur="2000" advTm="1099"/>
    </mc:Choice>
    <mc:Fallback xmlns="">
      <p:transition spd="slow" advTm="10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29291"/>
          </a:xfrm>
        </p:spPr>
        <p:txBody>
          <a:bodyPr/>
          <a:lstStyle/>
          <a:p>
            <a:r>
              <a:rPr lang="en-US" dirty="0" smtClean="0">
                <a:latin typeface="Calibri"/>
                <a:cs typeface="Calibri"/>
              </a:rPr>
              <a:t>Cost to Protocol-Independence</a:t>
            </a:r>
            <a:endParaRPr lang="en-US" b="0" dirty="0">
              <a:latin typeface="Calibri"/>
              <a:cs typeface="Calibri"/>
            </a:endParaRPr>
          </a:p>
        </p:txBody>
      </p:sp>
      <p:sp>
        <p:nvSpPr>
          <p:cNvPr id="29" name="Rounded Rectangle 28"/>
          <p:cNvSpPr/>
          <p:nvPr/>
        </p:nvSpPr>
        <p:spPr>
          <a:xfrm>
            <a:off x="630132" y="3177153"/>
            <a:ext cx="3980770"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238536" y="4401587"/>
            <a:ext cx="533324" cy="476099"/>
            <a:chOff x="2604847" y="3810600"/>
            <a:chExt cx="533324" cy="476099"/>
          </a:xfrm>
        </p:grpSpPr>
        <p:pic>
          <p:nvPicPr>
            <p:cNvPr id="39"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0"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1"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
        <p:nvSpPr>
          <p:cNvPr id="3" name="Slide Number Placeholder 2"/>
          <p:cNvSpPr>
            <a:spLocks noGrp="1"/>
          </p:cNvSpPr>
          <p:nvPr>
            <p:ph type="sldNum" idx="12"/>
          </p:nvPr>
        </p:nvSpPr>
        <p:spPr/>
        <p:txBody>
          <a:bodyPr/>
          <a:lstStyle/>
          <a:p>
            <a:pPr>
              <a:spcBef>
                <a:spcPts val="0"/>
              </a:spcBef>
              <a:buNone/>
            </a:pPr>
            <a:fld id="{00000000-1234-1234-1234-123412341234}" type="slidenum">
              <a:rPr lang="en" smtClean="0"/>
              <a:t>12</a:t>
            </a:fld>
            <a:endParaRPr lang="en"/>
          </a:p>
        </p:txBody>
      </p:sp>
      <p:sp>
        <p:nvSpPr>
          <p:cNvPr id="34" name="Rounded Rectangle 33"/>
          <p:cNvSpPr/>
          <p:nvPr/>
        </p:nvSpPr>
        <p:spPr>
          <a:xfrm>
            <a:off x="782532" y="3813432"/>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Kernel</a:t>
            </a:r>
            <a:endParaRPr lang="en-US" dirty="0">
              <a:solidFill>
                <a:schemeClr val="tx1"/>
              </a:solidFill>
              <a:latin typeface="Consolas" charset="0"/>
              <a:ea typeface="Consolas" charset="0"/>
              <a:cs typeface="Consolas" charset="0"/>
            </a:endParaRPr>
          </a:p>
        </p:txBody>
      </p:sp>
      <p:sp>
        <p:nvSpPr>
          <p:cNvPr id="35" name="Rounded Rectangle 34"/>
          <p:cNvSpPr/>
          <p:nvPr/>
        </p:nvSpPr>
        <p:spPr>
          <a:xfrm>
            <a:off x="934932" y="3934836"/>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DPDK</a:t>
            </a:r>
            <a:endParaRPr lang="en-US" dirty="0">
              <a:solidFill>
                <a:schemeClr val="tx1"/>
              </a:solidFill>
              <a:latin typeface="Consolas" charset="0"/>
              <a:ea typeface="Consolas" charset="0"/>
              <a:cs typeface="Consolas" charset="0"/>
            </a:endParaRPr>
          </a:p>
        </p:txBody>
      </p:sp>
      <p:sp>
        <p:nvSpPr>
          <p:cNvPr id="20" name="TextBox 19"/>
          <p:cNvSpPr txBox="1"/>
          <p:nvPr/>
        </p:nvSpPr>
        <p:spPr>
          <a:xfrm>
            <a:off x="849076" y="3326015"/>
            <a:ext cx="890685" cy="338554"/>
          </a:xfrm>
          <a:prstGeom prst="rect">
            <a:avLst/>
          </a:prstGeom>
          <a:noFill/>
          <a:ln>
            <a:solidFill>
              <a:schemeClr val="bg2">
                <a:lumMod val="50000"/>
              </a:schemeClr>
            </a:solidFill>
            <a:prstDash val="sysDash"/>
          </a:ln>
        </p:spPr>
        <p:txBody>
          <a:bodyPr wrap="square" rtlCol="0">
            <a:spAutoFit/>
          </a:bodyPr>
          <a:lstStyle/>
          <a:p>
            <a:endParaRPr lang="en-US" sz="1600" dirty="0">
              <a:latin typeface="Consolas" charset="0"/>
              <a:ea typeface="Consolas" charset="0"/>
              <a:cs typeface="Consolas" charset="0"/>
            </a:endParaRPr>
          </a:p>
        </p:txBody>
      </p:sp>
      <p:sp>
        <p:nvSpPr>
          <p:cNvPr id="21" name="TextBox 20"/>
          <p:cNvSpPr txBox="1"/>
          <p:nvPr/>
        </p:nvSpPr>
        <p:spPr>
          <a:xfrm>
            <a:off x="1869733" y="3326015"/>
            <a:ext cx="2547252" cy="338554"/>
          </a:xfrm>
          <a:prstGeom prst="rect">
            <a:avLst/>
          </a:prstGeom>
          <a:noFill/>
          <a:ln>
            <a:solidFill>
              <a:schemeClr val="bg2">
                <a:lumMod val="50000"/>
              </a:schemeClr>
            </a:solidFill>
            <a:prstDash val="sysDash"/>
          </a:ln>
        </p:spPr>
        <p:txBody>
          <a:bodyPr wrap="square" rtlCol="0">
            <a:spAutoFit/>
          </a:bodyPr>
          <a:lstStyle/>
          <a:p>
            <a:endParaRPr lang="en-US" sz="1600" dirty="0">
              <a:latin typeface="Consolas" charset="0"/>
              <a:ea typeface="Consolas" charset="0"/>
              <a:cs typeface="Consolas" charset="0"/>
            </a:endParaRPr>
          </a:p>
        </p:txBody>
      </p:sp>
      <p:cxnSp>
        <p:nvCxnSpPr>
          <p:cNvPr id="11" name="Straight Connector 10"/>
          <p:cNvCxnSpPr/>
          <p:nvPr/>
        </p:nvCxnSpPr>
        <p:spPr>
          <a:xfrm>
            <a:off x="1091476" y="366456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56838" y="366456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55701" y="3661986"/>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21063" y="366198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30132" y="1284995"/>
            <a:ext cx="3980770" cy="555985"/>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p:cNvSpPr/>
          <p:nvPr/>
        </p:nvSpPr>
        <p:spPr>
          <a:xfrm>
            <a:off x="630133" y="2865452"/>
            <a:ext cx="826706" cy="291285"/>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OVS</a:t>
            </a:r>
            <a:endParaRPr lang="en-US" sz="16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38" name="Rounded Rectangle 37"/>
          <p:cNvSpPr/>
          <p:nvPr/>
        </p:nvSpPr>
        <p:spPr>
          <a:xfrm>
            <a:off x="630133" y="975720"/>
            <a:ext cx="826706" cy="291285"/>
          </a:xfrm>
          <a:prstGeom prst="roundRect">
            <a:avLst>
              <a:gd name="adj" fmla="val 0"/>
            </a:avLst>
          </a:prstGeom>
          <a:solidFill>
            <a:schemeClr val="accent3">
              <a:lumMod val="75000"/>
            </a:schemeClr>
          </a:solidFill>
          <a:ln w="28575">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P4</a:t>
            </a:r>
            <a:endParaRPr lang="en-US" sz="16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42" name="Rounded Rectangle 41"/>
          <p:cNvSpPr/>
          <p:nvPr/>
        </p:nvSpPr>
        <p:spPr>
          <a:xfrm>
            <a:off x="630132" y="1284995"/>
            <a:ext cx="3980770" cy="555985"/>
          </a:xfrm>
          <a:prstGeom prst="roundRect">
            <a:avLst>
              <a:gd name="adj" fmla="val 0"/>
            </a:avLst>
          </a:prstGeom>
          <a:solidFill>
            <a:schemeClr val="accent3">
              <a:lumMod val="20000"/>
              <a:lumOff val="80000"/>
            </a:schemeClr>
          </a:solidFill>
          <a:ln w="9525">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49076" y="1393711"/>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Parser</a:t>
            </a:r>
            <a:endParaRPr lang="en-US" sz="1600" dirty="0">
              <a:latin typeface="Consolas" charset="0"/>
              <a:ea typeface="Consolas" charset="0"/>
              <a:cs typeface="Consolas" charset="0"/>
            </a:endParaRPr>
          </a:p>
        </p:txBody>
      </p:sp>
      <p:sp>
        <p:nvSpPr>
          <p:cNvPr id="31" name="TextBox 30"/>
          <p:cNvSpPr txBox="1"/>
          <p:nvPr/>
        </p:nvSpPr>
        <p:spPr>
          <a:xfrm>
            <a:off x="1869733" y="1393711"/>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Match-Action Pipeline</a:t>
            </a:r>
            <a:endParaRPr lang="en-US" sz="1600" dirty="0">
              <a:latin typeface="Consolas" charset="0"/>
              <a:ea typeface="Consolas" charset="0"/>
              <a:cs typeface="Consolas" charset="0"/>
            </a:endParaRPr>
          </a:p>
        </p:txBody>
      </p:sp>
      <p:sp>
        <p:nvSpPr>
          <p:cNvPr id="45" name="TextBox 44"/>
          <p:cNvSpPr txBox="1"/>
          <p:nvPr/>
        </p:nvSpPr>
        <p:spPr>
          <a:xfrm>
            <a:off x="846684" y="3326015"/>
            <a:ext cx="890685" cy="338554"/>
          </a:xfrm>
          <a:prstGeom prst="rect">
            <a:avLst/>
          </a:prstGeom>
          <a:noFill/>
          <a:ln>
            <a:solidFill>
              <a:schemeClr val="bg2">
                <a:lumMod val="50000"/>
              </a:schemeClr>
            </a:solidFill>
            <a:prstDash val="sysDash"/>
          </a:ln>
        </p:spPr>
        <p:txBody>
          <a:bodyPr wrap="square" rtlCol="0">
            <a:spAutoFit/>
          </a:bodyPr>
          <a:lstStyle/>
          <a:p>
            <a:r>
              <a:rPr lang="en-US" sz="1600" dirty="0" smtClean="0">
                <a:latin typeface="Consolas" charset="0"/>
                <a:ea typeface="Consolas" charset="0"/>
                <a:cs typeface="Consolas" charset="0"/>
              </a:rPr>
              <a:t>Parser</a:t>
            </a:r>
            <a:endParaRPr lang="en-US" sz="1600" dirty="0">
              <a:latin typeface="Consolas" charset="0"/>
              <a:ea typeface="Consolas" charset="0"/>
              <a:cs typeface="Consolas" charset="0"/>
            </a:endParaRPr>
          </a:p>
        </p:txBody>
      </p:sp>
      <p:sp>
        <p:nvSpPr>
          <p:cNvPr id="46" name="TextBox 45"/>
          <p:cNvSpPr txBox="1"/>
          <p:nvPr/>
        </p:nvSpPr>
        <p:spPr>
          <a:xfrm>
            <a:off x="1869733" y="3326409"/>
            <a:ext cx="2547252" cy="338554"/>
          </a:xfrm>
          <a:prstGeom prst="rect">
            <a:avLst/>
          </a:prstGeom>
          <a:noFill/>
          <a:ln>
            <a:solidFill>
              <a:schemeClr val="bg2">
                <a:lumMod val="50000"/>
              </a:schemeClr>
            </a:solidFill>
            <a:prstDash val="sysDash"/>
          </a:ln>
        </p:spPr>
        <p:txBody>
          <a:bodyPr wrap="square" rtlCol="0">
            <a:spAutoFit/>
          </a:bodyPr>
          <a:lstStyle/>
          <a:p>
            <a:r>
              <a:rPr lang="en-US" sz="1600" dirty="0" smtClean="0">
                <a:latin typeface="Consolas" charset="0"/>
                <a:ea typeface="Consolas" charset="0"/>
                <a:cs typeface="Consolas" charset="0"/>
              </a:rPr>
              <a:t>Match-Action Pipeline</a:t>
            </a:r>
            <a:endParaRPr lang="en-US" sz="1600" dirty="0">
              <a:latin typeface="Consolas" charset="0"/>
              <a:ea typeface="Consolas" charset="0"/>
              <a:cs typeface="Consolas" charset="0"/>
            </a:endParaRPr>
          </a:p>
        </p:txBody>
      </p:sp>
      <p:cxnSp>
        <p:nvCxnSpPr>
          <p:cNvPr id="32" name="Straight Arrow Connector 31"/>
          <p:cNvCxnSpPr>
            <a:stCxn id="28" idx="2"/>
            <a:endCxn id="29" idx="0"/>
          </p:cNvCxnSpPr>
          <p:nvPr/>
        </p:nvCxnSpPr>
        <p:spPr>
          <a:xfrm>
            <a:off x="2620517" y="1840980"/>
            <a:ext cx="0" cy="1336173"/>
          </a:xfrm>
          <a:prstGeom prst="straightConnector1">
            <a:avLst/>
          </a:prstGeom>
          <a:ln w="38100">
            <a:solidFill>
              <a:srgbClr val="C00000"/>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221063" y="2230071"/>
            <a:ext cx="3219151" cy="461665"/>
          </a:xfrm>
          <a:prstGeom prst="rect">
            <a:avLst/>
          </a:prstGeom>
          <a:noFill/>
        </p:spPr>
        <p:txBody>
          <a:bodyPr wrap="none" rtlCol="0">
            <a:spAutoFit/>
          </a:bodyPr>
          <a:lstStyle/>
          <a:p>
            <a:r>
              <a:rPr lang="en-US" sz="2400" b="1" dirty="0" smtClean="0">
                <a:solidFill>
                  <a:srgbClr val="C00000"/>
                </a:solidFill>
                <a:latin typeface="Calibri" charset="0"/>
                <a:ea typeface="Calibri" charset="0"/>
                <a:cs typeface="Calibri" charset="0"/>
              </a:rPr>
              <a:t>Performance overhead!</a:t>
            </a:r>
            <a:endParaRPr lang="en-US" sz="2400" b="1" dirty="0">
              <a:solidFill>
                <a:srgbClr val="C00000"/>
              </a:solidFill>
              <a:latin typeface="Calibri" charset="0"/>
              <a:ea typeface="Calibri" charset="0"/>
              <a:cs typeface="Calibri" charset="0"/>
            </a:endParaRPr>
          </a:p>
        </p:txBody>
      </p:sp>
      <p:sp>
        <p:nvSpPr>
          <p:cNvPr id="52" name="TextBox 51"/>
          <p:cNvSpPr txBox="1"/>
          <p:nvPr/>
        </p:nvSpPr>
        <p:spPr>
          <a:xfrm>
            <a:off x="1557458" y="2290706"/>
            <a:ext cx="1071127" cy="369332"/>
          </a:xfrm>
          <a:prstGeom prst="rect">
            <a:avLst/>
          </a:prstGeom>
          <a:noFill/>
        </p:spPr>
        <p:txBody>
          <a:bodyPr wrap="square" rtlCol="0">
            <a:spAutoFit/>
          </a:bodyPr>
          <a:lstStyle/>
          <a:p>
            <a:r>
              <a:rPr lang="en-US" sz="1800" dirty="0" smtClean="0">
                <a:latin typeface="Consolas" charset="0"/>
                <a:ea typeface="Consolas" charset="0"/>
                <a:cs typeface="Consolas" charset="0"/>
              </a:rPr>
              <a:t>Compile</a:t>
            </a:r>
            <a:endParaRPr lang="en-US" sz="1600" dirty="0">
              <a:latin typeface="Consolas" charset="0"/>
              <a:ea typeface="Consolas" charset="0"/>
              <a:cs typeface="Consolas" charset="0"/>
            </a:endParaRPr>
          </a:p>
        </p:txBody>
      </p:sp>
    </p:spTree>
    <p:custDataLst>
      <p:tags r:id="rId1"/>
    </p:custDataLst>
    <p:extLst>
      <p:ext uri="{BB962C8B-B14F-4D97-AF65-F5344CB8AC3E}">
        <p14:creationId xmlns:p14="http://schemas.microsoft.com/office/powerpoint/2010/main" val="2884313016"/>
      </p:ext>
    </p:extLst>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29291"/>
          </a:xfrm>
        </p:spPr>
        <p:txBody>
          <a:bodyPr/>
          <a:lstStyle/>
          <a:p>
            <a:r>
              <a:rPr lang="en-US" dirty="0" smtClean="0">
                <a:latin typeface="Calibri"/>
                <a:cs typeface="Calibri"/>
              </a:rPr>
              <a:t>Primary Goals</a:t>
            </a:r>
            <a:endParaRPr lang="en-US" b="0" dirty="0">
              <a:latin typeface="Calibri"/>
              <a:cs typeface="Calibri"/>
            </a:endParaRPr>
          </a:p>
        </p:txBody>
      </p:sp>
      <p:sp>
        <p:nvSpPr>
          <p:cNvPr id="29" name="Rounded Rectangle 28"/>
          <p:cNvSpPr/>
          <p:nvPr/>
        </p:nvSpPr>
        <p:spPr>
          <a:xfrm>
            <a:off x="630132" y="3177153"/>
            <a:ext cx="3980770"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238536" y="4401587"/>
            <a:ext cx="533324" cy="476099"/>
            <a:chOff x="2604847" y="3810600"/>
            <a:chExt cx="533324" cy="476099"/>
          </a:xfrm>
        </p:grpSpPr>
        <p:pic>
          <p:nvPicPr>
            <p:cNvPr id="39"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0"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1"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
        <p:nvSpPr>
          <p:cNvPr id="3" name="Slide Number Placeholder 2"/>
          <p:cNvSpPr>
            <a:spLocks noGrp="1"/>
          </p:cNvSpPr>
          <p:nvPr>
            <p:ph type="sldNum" idx="12"/>
          </p:nvPr>
        </p:nvSpPr>
        <p:spPr/>
        <p:txBody>
          <a:bodyPr/>
          <a:lstStyle/>
          <a:p>
            <a:pPr>
              <a:spcBef>
                <a:spcPts val="0"/>
              </a:spcBef>
              <a:buNone/>
            </a:pPr>
            <a:fld id="{00000000-1234-1234-1234-123412341234}" type="slidenum">
              <a:rPr lang="en" smtClean="0"/>
              <a:t>13</a:t>
            </a:fld>
            <a:endParaRPr lang="en"/>
          </a:p>
        </p:txBody>
      </p:sp>
      <p:sp>
        <p:nvSpPr>
          <p:cNvPr id="34" name="Rounded Rectangle 33"/>
          <p:cNvSpPr/>
          <p:nvPr/>
        </p:nvSpPr>
        <p:spPr>
          <a:xfrm>
            <a:off x="782532" y="3813432"/>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Kernel</a:t>
            </a:r>
            <a:endParaRPr lang="en-US" dirty="0">
              <a:solidFill>
                <a:schemeClr val="tx1"/>
              </a:solidFill>
              <a:latin typeface="Consolas" charset="0"/>
              <a:ea typeface="Consolas" charset="0"/>
              <a:cs typeface="Consolas" charset="0"/>
            </a:endParaRPr>
          </a:p>
        </p:txBody>
      </p:sp>
      <p:sp>
        <p:nvSpPr>
          <p:cNvPr id="35" name="Rounded Rectangle 34"/>
          <p:cNvSpPr/>
          <p:nvPr/>
        </p:nvSpPr>
        <p:spPr>
          <a:xfrm>
            <a:off x="934932" y="3934836"/>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DPDK</a:t>
            </a:r>
            <a:endParaRPr lang="en-US" dirty="0">
              <a:solidFill>
                <a:schemeClr val="tx1"/>
              </a:solidFill>
              <a:latin typeface="Consolas" charset="0"/>
              <a:ea typeface="Consolas" charset="0"/>
              <a:cs typeface="Consolas" charset="0"/>
            </a:endParaRPr>
          </a:p>
        </p:txBody>
      </p:sp>
      <p:sp>
        <p:nvSpPr>
          <p:cNvPr id="20" name="TextBox 19"/>
          <p:cNvSpPr txBox="1"/>
          <p:nvPr/>
        </p:nvSpPr>
        <p:spPr>
          <a:xfrm>
            <a:off x="849076" y="3326015"/>
            <a:ext cx="890685" cy="338554"/>
          </a:xfrm>
          <a:prstGeom prst="rect">
            <a:avLst/>
          </a:prstGeom>
          <a:noFill/>
          <a:ln>
            <a:solidFill>
              <a:schemeClr val="bg2">
                <a:lumMod val="50000"/>
              </a:schemeClr>
            </a:solidFill>
            <a:prstDash val="sysDash"/>
          </a:ln>
        </p:spPr>
        <p:txBody>
          <a:bodyPr wrap="square" rtlCol="0">
            <a:spAutoFit/>
          </a:bodyPr>
          <a:lstStyle/>
          <a:p>
            <a:endParaRPr lang="en-US" sz="1600" dirty="0">
              <a:latin typeface="Consolas" charset="0"/>
              <a:ea typeface="Consolas" charset="0"/>
              <a:cs typeface="Consolas" charset="0"/>
            </a:endParaRPr>
          </a:p>
        </p:txBody>
      </p:sp>
      <p:sp>
        <p:nvSpPr>
          <p:cNvPr id="21" name="TextBox 20"/>
          <p:cNvSpPr txBox="1"/>
          <p:nvPr/>
        </p:nvSpPr>
        <p:spPr>
          <a:xfrm>
            <a:off x="1869733" y="3326015"/>
            <a:ext cx="2547252" cy="338554"/>
          </a:xfrm>
          <a:prstGeom prst="rect">
            <a:avLst/>
          </a:prstGeom>
          <a:noFill/>
          <a:ln>
            <a:solidFill>
              <a:schemeClr val="bg2">
                <a:lumMod val="50000"/>
              </a:schemeClr>
            </a:solidFill>
            <a:prstDash val="sysDash"/>
          </a:ln>
        </p:spPr>
        <p:txBody>
          <a:bodyPr wrap="square" rtlCol="0">
            <a:spAutoFit/>
          </a:bodyPr>
          <a:lstStyle/>
          <a:p>
            <a:endParaRPr lang="en-US" sz="1600" dirty="0">
              <a:latin typeface="Consolas" charset="0"/>
              <a:ea typeface="Consolas" charset="0"/>
              <a:cs typeface="Consolas" charset="0"/>
            </a:endParaRPr>
          </a:p>
        </p:txBody>
      </p:sp>
      <p:cxnSp>
        <p:nvCxnSpPr>
          <p:cNvPr id="11" name="Straight Connector 10"/>
          <p:cNvCxnSpPr/>
          <p:nvPr/>
        </p:nvCxnSpPr>
        <p:spPr>
          <a:xfrm>
            <a:off x="1091476" y="366456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56838" y="366456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55701" y="3661986"/>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21063" y="366198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30132" y="1284995"/>
            <a:ext cx="3980770" cy="555985"/>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p:cNvSpPr/>
          <p:nvPr/>
        </p:nvSpPr>
        <p:spPr>
          <a:xfrm>
            <a:off x="630133" y="2865452"/>
            <a:ext cx="826706" cy="291285"/>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OVS</a:t>
            </a:r>
            <a:endParaRPr lang="en-US" sz="16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38" name="Rounded Rectangle 37"/>
          <p:cNvSpPr/>
          <p:nvPr/>
        </p:nvSpPr>
        <p:spPr>
          <a:xfrm>
            <a:off x="630133" y="975720"/>
            <a:ext cx="826706" cy="291285"/>
          </a:xfrm>
          <a:prstGeom prst="roundRect">
            <a:avLst>
              <a:gd name="adj" fmla="val 0"/>
            </a:avLst>
          </a:prstGeom>
          <a:solidFill>
            <a:schemeClr val="accent3">
              <a:lumMod val="75000"/>
            </a:schemeClr>
          </a:solidFill>
          <a:ln w="28575">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P4</a:t>
            </a:r>
            <a:endParaRPr lang="en-US" sz="16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42" name="Rounded Rectangle 41"/>
          <p:cNvSpPr/>
          <p:nvPr/>
        </p:nvSpPr>
        <p:spPr>
          <a:xfrm>
            <a:off x="630132" y="1284995"/>
            <a:ext cx="3980770" cy="555985"/>
          </a:xfrm>
          <a:prstGeom prst="roundRect">
            <a:avLst>
              <a:gd name="adj" fmla="val 0"/>
            </a:avLst>
          </a:prstGeom>
          <a:solidFill>
            <a:schemeClr val="accent3">
              <a:lumMod val="20000"/>
              <a:lumOff val="80000"/>
            </a:schemeClr>
          </a:solidFill>
          <a:ln w="9525">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49076" y="1393711"/>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Parser</a:t>
            </a:r>
            <a:endParaRPr lang="en-US" sz="1600" dirty="0">
              <a:latin typeface="Consolas" charset="0"/>
              <a:ea typeface="Consolas" charset="0"/>
              <a:cs typeface="Consolas" charset="0"/>
            </a:endParaRPr>
          </a:p>
        </p:txBody>
      </p:sp>
      <p:sp>
        <p:nvSpPr>
          <p:cNvPr id="31" name="TextBox 30"/>
          <p:cNvSpPr txBox="1"/>
          <p:nvPr/>
        </p:nvSpPr>
        <p:spPr>
          <a:xfrm>
            <a:off x="1869733" y="1393711"/>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Match-Action Pipeline</a:t>
            </a:r>
            <a:endParaRPr lang="en-US" sz="1600" dirty="0">
              <a:latin typeface="Consolas" charset="0"/>
              <a:ea typeface="Consolas" charset="0"/>
              <a:cs typeface="Consolas" charset="0"/>
            </a:endParaRPr>
          </a:p>
        </p:txBody>
      </p:sp>
      <p:sp>
        <p:nvSpPr>
          <p:cNvPr id="45" name="TextBox 44"/>
          <p:cNvSpPr txBox="1"/>
          <p:nvPr/>
        </p:nvSpPr>
        <p:spPr>
          <a:xfrm>
            <a:off x="846684" y="3326015"/>
            <a:ext cx="890685" cy="338554"/>
          </a:xfrm>
          <a:prstGeom prst="rect">
            <a:avLst/>
          </a:prstGeom>
          <a:noFill/>
          <a:ln>
            <a:solidFill>
              <a:schemeClr val="bg2">
                <a:lumMod val="50000"/>
              </a:schemeClr>
            </a:solidFill>
            <a:prstDash val="sysDash"/>
          </a:ln>
        </p:spPr>
        <p:txBody>
          <a:bodyPr wrap="square" rtlCol="0">
            <a:spAutoFit/>
          </a:bodyPr>
          <a:lstStyle/>
          <a:p>
            <a:r>
              <a:rPr lang="en-US" sz="1600" dirty="0" smtClean="0">
                <a:latin typeface="Consolas" charset="0"/>
                <a:ea typeface="Consolas" charset="0"/>
                <a:cs typeface="Consolas" charset="0"/>
              </a:rPr>
              <a:t>Parser</a:t>
            </a:r>
            <a:endParaRPr lang="en-US" sz="1600" dirty="0">
              <a:latin typeface="Consolas" charset="0"/>
              <a:ea typeface="Consolas" charset="0"/>
              <a:cs typeface="Consolas" charset="0"/>
            </a:endParaRPr>
          </a:p>
        </p:txBody>
      </p:sp>
      <p:sp>
        <p:nvSpPr>
          <p:cNvPr id="46" name="TextBox 45"/>
          <p:cNvSpPr txBox="1"/>
          <p:nvPr/>
        </p:nvSpPr>
        <p:spPr>
          <a:xfrm>
            <a:off x="1869733" y="3326409"/>
            <a:ext cx="2547252" cy="338554"/>
          </a:xfrm>
          <a:prstGeom prst="rect">
            <a:avLst/>
          </a:prstGeom>
          <a:noFill/>
          <a:ln>
            <a:solidFill>
              <a:schemeClr val="bg2">
                <a:lumMod val="50000"/>
              </a:schemeClr>
            </a:solidFill>
            <a:prstDash val="sysDash"/>
          </a:ln>
        </p:spPr>
        <p:txBody>
          <a:bodyPr wrap="square" rtlCol="0">
            <a:spAutoFit/>
          </a:bodyPr>
          <a:lstStyle/>
          <a:p>
            <a:r>
              <a:rPr lang="en-US" sz="1600" dirty="0" smtClean="0">
                <a:latin typeface="Consolas" charset="0"/>
                <a:ea typeface="Consolas" charset="0"/>
                <a:cs typeface="Consolas" charset="0"/>
              </a:rPr>
              <a:t>Match-Action Pipeline</a:t>
            </a:r>
            <a:endParaRPr lang="en-US" sz="1600" dirty="0">
              <a:latin typeface="Consolas" charset="0"/>
              <a:ea typeface="Consolas" charset="0"/>
              <a:cs typeface="Consolas" charset="0"/>
            </a:endParaRPr>
          </a:p>
        </p:txBody>
      </p:sp>
      <p:sp>
        <p:nvSpPr>
          <p:cNvPr id="52" name="TextBox 51"/>
          <p:cNvSpPr txBox="1"/>
          <p:nvPr/>
        </p:nvSpPr>
        <p:spPr>
          <a:xfrm>
            <a:off x="1557458" y="2290706"/>
            <a:ext cx="1071127" cy="369332"/>
          </a:xfrm>
          <a:prstGeom prst="rect">
            <a:avLst/>
          </a:prstGeom>
          <a:noFill/>
        </p:spPr>
        <p:txBody>
          <a:bodyPr wrap="square" rtlCol="0">
            <a:spAutoFit/>
          </a:bodyPr>
          <a:lstStyle/>
          <a:p>
            <a:r>
              <a:rPr lang="en-US" sz="1800" dirty="0" smtClean="0">
                <a:latin typeface="Consolas" charset="0"/>
                <a:ea typeface="Consolas" charset="0"/>
                <a:cs typeface="Consolas" charset="0"/>
              </a:rPr>
              <a:t>Compile</a:t>
            </a:r>
            <a:endParaRPr lang="en-US" sz="1600" dirty="0">
              <a:latin typeface="Consolas" charset="0"/>
              <a:ea typeface="Consolas" charset="0"/>
              <a:cs typeface="Consolas" charset="0"/>
            </a:endParaRPr>
          </a:p>
        </p:txBody>
      </p:sp>
      <p:cxnSp>
        <p:nvCxnSpPr>
          <p:cNvPr id="43" name="Straight Arrow Connector 42"/>
          <p:cNvCxnSpPr/>
          <p:nvPr/>
        </p:nvCxnSpPr>
        <p:spPr>
          <a:xfrm>
            <a:off x="2620391" y="1840980"/>
            <a:ext cx="0" cy="1336173"/>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937771" y="1267005"/>
            <a:ext cx="3939529" cy="2031325"/>
          </a:xfrm>
          <a:prstGeom prst="rect">
            <a:avLst/>
          </a:prstGeom>
          <a:noFill/>
        </p:spPr>
        <p:txBody>
          <a:bodyPr wrap="square" rtlCol="0">
            <a:spAutoFit/>
          </a:bodyPr>
          <a:lstStyle/>
          <a:p>
            <a:pPr marL="342900" indent="-342900">
              <a:buFont typeface="+mj-lt"/>
              <a:buAutoNum type="arabicPeriod"/>
            </a:pPr>
            <a:r>
              <a:rPr lang="en-US" sz="1800" dirty="0" smtClean="0">
                <a:latin typeface="Calibri" charset="0"/>
                <a:ea typeface="Calibri" charset="0"/>
                <a:cs typeface="Calibri" charset="0"/>
              </a:rPr>
              <a:t>Quantify the </a:t>
            </a:r>
            <a:r>
              <a:rPr lang="en-US" sz="1800" b="1" dirty="0">
                <a:latin typeface="Calibri" charset="0"/>
                <a:ea typeface="Calibri" charset="0"/>
                <a:cs typeface="Calibri" charset="0"/>
              </a:rPr>
              <a:t>C</a:t>
            </a:r>
            <a:r>
              <a:rPr lang="en-US" sz="1800" b="1" dirty="0" smtClean="0">
                <a:latin typeface="Calibri" charset="0"/>
                <a:ea typeface="Calibri" charset="0"/>
                <a:cs typeface="Calibri" charset="0"/>
              </a:rPr>
              <a:t>ost</a:t>
            </a:r>
            <a:r>
              <a:rPr lang="en-US" sz="1800" dirty="0" smtClean="0">
                <a:latin typeface="Calibri" charset="0"/>
                <a:ea typeface="Calibri" charset="0"/>
                <a:cs typeface="Calibri" charset="0"/>
              </a:rPr>
              <a:t> </a:t>
            </a:r>
            <a:r>
              <a:rPr lang="en-US" sz="1800" b="1" dirty="0" smtClean="0">
                <a:latin typeface="Calibri" charset="0"/>
                <a:ea typeface="Calibri" charset="0"/>
                <a:cs typeface="Calibri" charset="0"/>
              </a:rPr>
              <a:t>on Performance </a:t>
            </a:r>
            <a:r>
              <a:rPr lang="en-US" sz="1800" dirty="0" smtClean="0">
                <a:latin typeface="Calibri" charset="0"/>
                <a:ea typeface="Calibri" charset="0"/>
                <a:cs typeface="Calibri" charset="0"/>
              </a:rPr>
              <a:t>for expressing custom protocols in a Domain Specific Language</a:t>
            </a:r>
            <a:br>
              <a:rPr lang="en-US" sz="1800" dirty="0" smtClean="0">
                <a:latin typeface="Calibri" charset="0"/>
                <a:ea typeface="Calibri" charset="0"/>
                <a:cs typeface="Calibri" charset="0"/>
              </a:rPr>
            </a:br>
            <a:endParaRPr lang="en-US" sz="1800" dirty="0" smtClean="0">
              <a:latin typeface="Calibri" charset="0"/>
              <a:ea typeface="Calibri" charset="0"/>
              <a:cs typeface="Calibri" charset="0"/>
            </a:endParaRPr>
          </a:p>
          <a:p>
            <a:pPr marL="342900" indent="-342900">
              <a:buFont typeface="+mj-lt"/>
              <a:buAutoNum type="arabicPeriod"/>
            </a:pPr>
            <a:r>
              <a:rPr lang="en-US" sz="1800" dirty="0" smtClean="0">
                <a:latin typeface="Calibri" charset="0"/>
                <a:ea typeface="Calibri" charset="0"/>
                <a:cs typeface="Calibri" charset="0"/>
              </a:rPr>
              <a:t>Design and evaluate </a:t>
            </a:r>
            <a:r>
              <a:rPr lang="en-US" sz="1800" b="1" dirty="0" smtClean="0">
                <a:latin typeface="Calibri" charset="0"/>
                <a:ea typeface="Calibri" charset="0"/>
                <a:cs typeface="Calibri" charset="0"/>
              </a:rPr>
              <a:t>Performance Optimizations </a:t>
            </a:r>
            <a:r>
              <a:rPr lang="en-US" sz="1800" dirty="0">
                <a:latin typeface="Calibri" charset="0"/>
                <a:ea typeface="Calibri" charset="0"/>
                <a:cs typeface="Calibri" charset="0"/>
              </a:rPr>
              <a:t>to reduce the </a:t>
            </a:r>
            <a:r>
              <a:rPr lang="en-US" sz="1800" dirty="0" smtClean="0">
                <a:latin typeface="Calibri" charset="0"/>
                <a:ea typeface="Calibri" charset="0"/>
                <a:cs typeface="Calibri" charset="0"/>
              </a:rPr>
              <a:t>cost on performance.</a:t>
            </a:r>
            <a:endParaRPr lang="en-US" sz="1800" dirty="0">
              <a:latin typeface="Calibri" charset="0"/>
              <a:ea typeface="Calibri" charset="0"/>
              <a:cs typeface="Calibri" charset="0"/>
            </a:endParaRPr>
          </a:p>
        </p:txBody>
      </p:sp>
    </p:spTree>
    <p:custDataLst>
      <p:tags r:id="rId1"/>
    </p:custDataLst>
    <p:extLst>
      <p:ext uri="{BB962C8B-B14F-4D97-AF65-F5344CB8AC3E}">
        <p14:creationId xmlns:p14="http://schemas.microsoft.com/office/powerpoint/2010/main" val="255123585"/>
      </p:ext>
    </p:extLst>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Goals</a:t>
            </a:r>
            <a:endParaRPr lang="en-US" dirty="0"/>
          </a:p>
        </p:txBody>
      </p:sp>
      <p:sp>
        <p:nvSpPr>
          <p:cNvPr id="6" name="TextBox 5"/>
          <p:cNvSpPr txBox="1"/>
          <p:nvPr/>
        </p:nvSpPr>
        <p:spPr>
          <a:xfrm>
            <a:off x="628650" y="1546487"/>
            <a:ext cx="7758113" cy="2062103"/>
          </a:xfrm>
          <a:prstGeom prst="rect">
            <a:avLst/>
          </a:prstGeom>
          <a:noFill/>
        </p:spPr>
        <p:txBody>
          <a:bodyPr wrap="square" rtlCol="0">
            <a:spAutoFit/>
          </a:bodyPr>
          <a:lstStyle/>
          <a:p>
            <a:pPr marL="457200" indent="-457200">
              <a:buAutoNum type="arabicPeriod"/>
            </a:pPr>
            <a:r>
              <a:rPr lang="en-US" sz="2400" dirty="0">
                <a:latin typeface="Calibri" charset="0"/>
                <a:ea typeface="Calibri" charset="0"/>
                <a:cs typeface="Calibri" charset="0"/>
              </a:rPr>
              <a:t>Quantify the </a:t>
            </a:r>
            <a:r>
              <a:rPr lang="en-US" sz="2400" b="1" dirty="0" smtClean="0">
                <a:latin typeface="Calibri" charset="0"/>
                <a:ea typeface="Calibri" charset="0"/>
                <a:cs typeface="Calibri" charset="0"/>
              </a:rPr>
              <a:t>Cost</a:t>
            </a:r>
            <a:r>
              <a:rPr lang="en-US" sz="2400" dirty="0" smtClean="0">
                <a:latin typeface="Calibri" charset="0"/>
                <a:ea typeface="Calibri" charset="0"/>
                <a:cs typeface="Calibri" charset="0"/>
              </a:rPr>
              <a:t> </a:t>
            </a:r>
            <a:r>
              <a:rPr lang="en-US" sz="2400" b="1" dirty="0">
                <a:latin typeface="Calibri" charset="0"/>
                <a:ea typeface="Calibri" charset="0"/>
                <a:cs typeface="Calibri" charset="0"/>
              </a:rPr>
              <a:t>on </a:t>
            </a:r>
            <a:r>
              <a:rPr lang="en-US" sz="2400" b="1" dirty="0" smtClean="0">
                <a:latin typeface="Calibri" charset="0"/>
                <a:ea typeface="Calibri" charset="0"/>
                <a:cs typeface="Calibri" charset="0"/>
              </a:rPr>
              <a:t>Performance </a:t>
            </a:r>
            <a:r>
              <a:rPr lang="en-US" sz="2400" dirty="0">
                <a:latin typeface="Calibri" charset="0"/>
                <a:ea typeface="Calibri" charset="0"/>
                <a:cs typeface="Calibri" charset="0"/>
              </a:rPr>
              <a:t>for expressing custom protocols in a Domain Specific </a:t>
            </a:r>
            <a:r>
              <a:rPr lang="en-US" sz="2400" dirty="0" smtClean="0">
                <a:latin typeface="Calibri" charset="0"/>
                <a:ea typeface="Calibri" charset="0"/>
                <a:cs typeface="Calibri" charset="0"/>
              </a:rPr>
              <a:t>Language</a:t>
            </a:r>
          </a:p>
          <a:p>
            <a:pPr marL="457200" indent="-457200">
              <a:buAutoNum type="arabicPeriod"/>
            </a:pPr>
            <a:endParaRPr lang="en-US" sz="2400" dirty="0">
              <a:latin typeface="Calibri Light" charset="0"/>
              <a:ea typeface="Calibri Light" charset="0"/>
              <a:cs typeface="Calibri Light" charset="0"/>
            </a:endParaRPr>
          </a:p>
          <a:p>
            <a:pPr marL="342900" indent="-342900">
              <a:buFont typeface="+mj-lt"/>
              <a:buAutoNum type="arabicPeriod"/>
            </a:pPr>
            <a:r>
              <a:rPr lang="en-US" sz="2800" dirty="0">
                <a:latin typeface="Calibri" charset="0"/>
                <a:ea typeface="Calibri" charset="0"/>
                <a:cs typeface="Calibri" charset="0"/>
              </a:rPr>
              <a:t>Design and evaluate </a:t>
            </a:r>
            <a:r>
              <a:rPr lang="en-US" sz="2800" b="1" dirty="0" smtClean="0">
                <a:latin typeface="Calibri" charset="0"/>
                <a:ea typeface="Calibri" charset="0"/>
                <a:cs typeface="Calibri" charset="0"/>
              </a:rPr>
              <a:t>Performance Optimizations </a:t>
            </a:r>
            <a:r>
              <a:rPr lang="en-US" sz="2800" dirty="0">
                <a:latin typeface="Calibri" charset="0"/>
                <a:ea typeface="Calibri" charset="0"/>
                <a:cs typeface="Calibri" charset="0"/>
              </a:rPr>
              <a:t>to reduce the cost on performance.</a:t>
            </a:r>
          </a:p>
        </p:txBody>
      </p:sp>
      <p:sp>
        <p:nvSpPr>
          <p:cNvPr id="4" name="Rounded Rectangle 3"/>
          <p:cNvSpPr/>
          <p:nvPr/>
        </p:nvSpPr>
        <p:spPr>
          <a:xfrm>
            <a:off x="628650" y="2478290"/>
            <a:ext cx="7543800" cy="1251890"/>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8026835"/>
      </p:ext>
    </p:extLst>
  </p:cSld>
  <p:clrMapOvr>
    <a:masterClrMapping/>
  </p:clrMapOvr>
  <mc:AlternateContent xmlns:mc="http://schemas.openxmlformats.org/markup-compatibility/2006" xmlns:p14="http://schemas.microsoft.com/office/powerpoint/2010/main">
    <mc:Choice Requires="p14">
      <p:transition spd="slow" p14:dur="2000" advTm="533"/>
    </mc:Choice>
    <mc:Fallback xmlns="">
      <p:transition spd="slow" advTm="53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Quantifying the Cost on Performance</a:t>
            </a:r>
            <a:endParaRPr lang="en-US" dirty="0"/>
          </a:p>
        </p:txBody>
      </p:sp>
      <p:sp>
        <p:nvSpPr>
          <p:cNvPr id="5" name="TextBox 4"/>
          <p:cNvSpPr txBox="1"/>
          <p:nvPr/>
        </p:nvSpPr>
        <p:spPr>
          <a:xfrm>
            <a:off x="628650" y="1503564"/>
            <a:ext cx="7886700" cy="2308324"/>
          </a:xfrm>
          <a:prstGeom prst="rect">
            <a:avLst/>
          </a:prstGeom>
          <a:noFill/>
        </p:spPr>
        <p:txBody>
          <a:bodyPr wrap="square" rtlCol="0">
            <a:spAutoFit/>
          </a:bodyPr>
          <a:lstStyle/>
          <a:p>
            <a:pPr marL="457189" indent="-457189">
              <a:buFontTx/>
              <a:buAutoNum type="arabicPeriod"/>
              <a:defRPr/>
            </a:pPr>
            <a:r>
              <a:rPr lang="en-US" sz="2400" dirty="0" smtClean="0">
                <a:latin typeface="Calibri Light" charset="0"/>
                <a:ea typeface="Calibri Light" charset="0"/>
                <a:cs typeface="Calibri Light" charset="0"/>
              </a:rPr>
              <a:t>Overview of </a:t>
            </a:r>
            <a:r>
              <a:rPr lang="en-US" sz="2400" b="1" dirty="0" smtClean="0">
                <a:latin typeface="Calibri Light" charset="0"/>
                <a:ea typeface="Calibri Light" charset="0"/>
                <a:cs typeface="Calibri Light" charset="0"/>
              </a:rPr>
              <a:t>PISCES architecture</a:t>
            </a:r>
            <a:endParaRPr lang="en-US" sz="2400" dirty="0" smtClean="0">
              <a:latin typeface="Calibri Light" charset="0"/>
              <a:ea typeface="Calibri Light" charset="0"/>
              <a:cs typeface="Calibri Light" charset="0"/>
            </a:endParaRPr>
          </a:p>
          <a:p>
            <a:pPr marL="457189" indent="-457189">
              <a:buFontTx/>
              <a:buAutoNum type="arabicPeriod"/>
              <a:defRPr/>
            </a:pPr>
            <a:endParaRPr lang="en-US" sz="2400" dirty="0" smtClean="0">
              <a:latin typeface="Calibri Light" charset="0"/>
              <a:ea typeface="Calibri Light" charset="0"/>
              <a:cs typeface="Calibri Light" charset="0"/>
            </a:endParaRPr>
          </a:p>
          <a:p>
            <a:pPr marL="457189" indent="-457189">
              <a:buFontTx/>
              <a:buAutoNum type="arabicPeriod"/>
              <a:defRPr/>
            </a:pPr>
            <a:r>
              <a:rPr lang="en-US" sz="2400" dirty="0">
                <a:latin typeface="Calibri Light" charset="0"/>
                <a:ea typeface="Calibri Light" charset="0"/>
                <a:cs typeface="Calibri Light" charset="0"/>
              </a:rPr>
              <a:t>P4 and OVS </a:t>
            </a:r>
            <a:r>
              <a:rPr lang="en-US" sz="2400" b="1" dirty="0">
                <a:latin typeface="Calibri Light" charset="0"/>
                <a:ea typeface="Calibri Light" charset="0"/>
                <a:cs typeface="Calibri Light" charset="0"/>
              </a:rPr>
              <a:t>packet forwarding model</a:t>
            </a:r>
          </a:p>
          <a:p>
            <a:pPr marL="457189" indent="-457189">
              <a:buFontTx/>
              <a:buAutoNum type="arabicPeriod"/>
              <a:defRPr/>
            </a:pPr>
            <a:endParaRPr lang="en-US" sz="2400" dirty="0">
              <a:latin typeface="Calibri Light" charset="0"/>
              <a:ea typeface="Calibri Light" charset="0"/>
              <a:cs typeface="Calibri Light" charset="0"/>
            </a:endParaRPr>
          </a:p>
          <a:p>
            <a:pPr marL="457189" indent="-457189">
              <a:buFontTx/>
              <a:buAutoNum type="arabicPeriod"/>
              <a:defRPr/>
            </a:pPr>
            <a:r>
              <a:rPr lang="en-US" sz="2400" b="1" dirty="0">
                <a:latin typeface="Calibri Light" charset="0"/>
                <a:ea typeface="Calibri Light" charset="0"/>
                <a:cs typeface="Calibri Light" charset="0"/>
              </a:rPr>
              <a:t>Performance overhead </a:t>
            </a:r>
            <a:r>
              <a:rPr lang="en-US" sz="2400" dirty="0">
                <a:latin typeface="Calibri Light" charset="0"/>
                <a:ea typeface="Calibri Light" charset="0"/>
                <a:cs typeface="Calibri Light" charset="0"/>
              </a:rPr>
              <a:t>of a </a:t>
            </a:r>
            <a:r>
              <a:rPr lang="en-US" sz="2400" b="1" dirty="0">
                <a:latin typeface="Calibri Light" charset="0"/>
                <a:ea typeface="Calibri Light" charset="0"/>
                <a:cs typeface="Calibri Light" charset="0"/>
              </a:rPr>
              <a:t>naïve mapping </a:t>
            </a:r>
            <a:r>
              <a:rPr lang="en-US" sz="2400" dirty="0">
                <a:latin typeface="Calibri Light" charset="0"/>
                <a:ea typeface="Calibri Light" charset="0"/>
                <a:cs typeface="Calibri Light" charset="0"/>
              </a:rPr>
              <a:t>from P4 to OVS</a:t>
            </a:r>
          </a:p>
          <a:p>
            <a:pPr marL="457189" indent="-457189">
              <a:buFontTx/>
              <a:buAutoNum type="arabicPeriod"/>
              <a:defRPr/>
            </a:pPr>
            <a:endParaRPr lang="en-US" sz="2400" dirty="0">
              <a:latin typeface="Calibri Light" charset="0"/>
              <a:ea typeface="Calibri Light" charset="0"/>
              <a:cs typeface="Calibri Light" charset="0"/>
            </a:endParaRPr>
          </a:p>
        </p:txBody>
      </p:sp>
    </p:spTree>
    <p:custDataLst>
      <p:tags r:id="rId1"/>
    </p:custDataLst>
    <p:extLst>
      <p:ext uri="{BB962C8B-B14F-4D97-AF65-F5344CB8AC3E}">
        <p14:creationId xmlns:p14="http://schemas.microsoft.com/office/powerpoint/2010/main" val="1220403959"/>
      </p:ext>
    </p:extLst>
  </p:cSld>
  <p:clrMapOvr>
    <a:masterClrMapping/>
  </p:clrMapOvr>
  <mc:AlternateContent xmlns:mc="http://schemas.openxmlformats.org/markup-compatibility/2006" xmlns:p14="http://schemas.microsoft.com/office/powerpoint/2010/main">
    <mc:Choice Requires="p14">
      <p:transition spd="slow" p14:dur="2000" advTm="4539"/>
    </mc:Choice>
    <mc:Fallback xmlns="">
      <p:transition spd="slow" advTm="45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29291"/>
          </a:xfrm>
        </p:spPr>
        <p:txBody>
          <a:bodyPr/>
          <a:lstStyle/>
          <a:p>
            <a:r>
              <a:rPr lang="en-US" dirty="0" smtClean="0">
                <a:latin typeface="Calibri"/>
                <a:cs typeface="Calibri"/>
              </a:rPr>
              <a:t>PISCES Architecture Overview</a:t>
            </a:r>
            <a:endParaRPr lang="en-US" b="0" dirty="0">
              <a:latin typeface="Calibri"/>
              <a:cs typeface="Calibri"/>
            </a:endParaRPr>
          </a:p>
        </p:txBody>
      </p:sp>
      <p:sp>
        <p:nvSpPr>
          <p:cNvPr id="3" name="Slide Number Placeholder 2"/>
          <p:cNvSpPr>
            <a:spLocks noGrp="1"/>
          </p:cNvSpPr>
          <p:nvPr>
            <p:ph type="sldNum" idx="12"/>
          </p:nvPr>
        </p:nvSpPr>
        <p:spPr/>
        <p:txBody>
          <a:bodyPr/>
          <a:lstStyle/>
          <a:p>
            <a:pPr>
              <a:spcBef>
                <a:spcPts val="0"/>
              </a:spcBef>
              <a:buNone/>
            </a:pPr>
            <a:fld id="{00000000-1234-1234-1234-123412341234}" type="slidenum">
              <a:rPr lang="en" smtClean="0"/>
              <a:t>16</a:t>
            </a:fld>
            <a:endParaRPr lang="en"/>
          </a:p>
        </p:txBody>
      </p:sp>
      <p:sp>
        <p:nvSpPr>
          <p:cNvPr id="8" name="Rounded Rectangle 7"/>
          <p:cNvSpPr/>
          <p:nvPr/>
        </p:nvSpPr>
        <p:spPr>
          <a:xfrm>
            <a:off x="1012873" y="1786597"/>
            <a:ext cx="3052689" cy="2341173"/>
          </a:xfrm>
          <a:prstGeom prst="roundRect">
            <a:avLst>
              <a:gd name="adj" fmla="val 0"/>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PISCES</a:t>
            </a:r>
          </a:p>
          <a:p>
            <a:pPr algn="ctr"/>
            <a:r>
              <a:rPr lang="en-US" sz="2000" dirty="0" err="1"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vSwitch</a:t>
            </a:r>
            <a:endParaRPr lang="en-US" sz="2000"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7" name="Rounded Rectangle 6"/>
          <p:cNvSpPr/>
          <p:nvPr/>
        </p:nvSpPr>
        <p:spPr>
          <a:xfrm>
            <a:off x="1349362" y="1532184"/>
            <a:ext cx="2388920" cy="524134"/>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P4</a:t>
            </a:r>
            <a:endParaRPr lang="en-US" sz="2400"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0" name="Rounded Rectangle 9"/>
          <p:cNvSpPr/>
          <p:nvPr/>
        </p:nvSpPr>
        <p:spPr>
          <a:xfrm>
            <a:off x="1344757" y="3858049"/>
            <a:ext cx="2388920" cy="524134"/>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OVS</a:t>
            </a:r>
            <a:endParaRPr lang="en-US" sz="28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Tree>
    <p:custDataLst>
      <p:tags r:id="rId1"/>
    </p:custDataLst>
    <p:extLst>
      <p:ext uri="{BB962C8B-B14F-4D97-AF65-F5344CB8AC3E}">
        <p14:creationId xmlns:p14="http://schemas.microsoft.com/office/powerpoint/2010/main" val="390802952"/>
      </p:ext>
    </p:extLst>
  </p:cSld>
  <p:clrMapOvr>
    <a:masterClrMapping/>
  </p:clrMapOvr>
  <mc:AlternateContent xmlns:mc="http://schemas.openxmlformats.org/markup-compatibility/2006" xmlns:p14="http://schemas.microsoft.com/office/powerpoint/2010/main">
    <mc:Choice Requires="p14">
      <p:transition spd="slow" p14:dur="2000" advTm="110"/>
    </mc:Choice>
    <mc:Fallback xmlns="">
      <p:transition spd="slow" advTm="11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29291"/>
          </a:xfrm>
        </p:spPr>
        <p:txBody>
          <a:bodyPr/>
          <a:lstStyle/>
          <a:p>
            <a:r>
              <a:rPr lang="en-US" dirty="0">
                <a:latin typeface="Calibri"/>
                <a:cs typeface="Calibri"/>
              </a:rPr>
              <a:t>PISCES Architecture Overview</a:t>
            </a:r>
            <a:endParaRPr lang="en-US" b="0" dirty="0">
              <a:latin typeface="Calibri"/>
              <a:cs typeface="Calibri"/>
            </a:endParaRPr>
          </a:p>
        </p:txBody>
      </p:sp>
      <p:sp>
        <p:nvSpPr>
          <p:cNvPr id="3" name="Slide Number Placeholder 2"/>
          <p:cNvSpPr>
            <a:spLocks noGrp="1"/>
          </p:cNvSpPr>
          <p:nvPr>
            <p:ph type="sldNum" idx="12"/>
          </p:nvPr>
        </p:nvSpPr>
        <p:spPr/>
        <p:txBody>
          <a:bodyPr/>
          <a:lstStyle/>
          <a:p>
            <a:pPr>
              <a:spcBef>
                <a:spcPts val="0"/>
              </a:spcBef>
              <a:buNone/>
            </a:pPr>
            <a:fld id="{00000000-1234-1234-1234-123412341234}" type="slidenum">
              <a:rPr lang="en" smtClean="0"/>
              <a:t>17</a:t>
            </a:fld>
            <a:endParaRPr lang="en"/>
          </a:p>
        </p:txBody>
      </p:sp>
      <p:sp>
        <p:nvSpPr>
          <p:cNvPr id="8" name="Rounded Rectangle 7"/>
          <p:cNvSpPr/>
          <p:nvPr/>
        </p:nvSpPr>
        <p:spPr>
          <a:xfrm>
            <a:off x="1012873" y="1786597"/>
            <a:ext cx="3052689" cy="2341173"/>
          </a:xfrm>
          <a:prstGeom prst="roundRect">
            <a:avLst>
              <a:gd name="adj" fmla="val 0"/>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a:p>
            <a:pPr algn="ctr"/>
            <a:endParaRPr lang="en-US" sz="2000"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7" name="Rounded Rectangle 6"/>
          <p:cNvSpPr/>
          <p:nvPr/>
        </p:nvSpPr>
        <p:spPr>
          <a:xfrm>
            <a:off x="1344757" y="2695116"/>
            <a:ext cx="2388920" cy="524134"/>
          </a:xfrm>
          <a:prstGeom prst="roundRect">
            <a:avLst>
              <a:gd name="adj" fmla="val 0"/>
            </a:avLst>
          </a:prstGeom>
          <a:solidFill>
            <a:schemeClr val="accent2">
              <a:lumMod val="40000"/>
              <a:lumOff val="60000"/>
            </a:schemeClr>
          </a:solidFill>
          <a:ln w="9525">
            <a:solidFill>
              <a:schemeClr val="accent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Compiler</a:t>
            </a:r>
            <a:endParaRPr lang="en-US" sz="2000"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0" name="Rounded Rectangle 9"/>
          <p:cNvSpPr/>
          <p:nvPr/>
        </p:nvSpPr>
        <p:spPr>
          <a:xfrm>
            <a:off x="1349362" y="1532184"/>
            <a:ext cx="2388920" cy="524134"/>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P4</a:t>
            </a:r>
            <a:endParaRPr lang="en-US" sz="2400"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2" name="Rounded Rectangle 11"/>
          <p:cNvSpPr/>
          <p:nvPr/>
        </p:nvSpPr>
        <p:spPr>
          <a:xfrm>
            <a:off x="1344757" y="3858049"/>
            <a:ext cx="2388920" cy="524134"/>
          </a:xfrm>
          <a:prstGeom prst="roundRect">
            <a:avLst>
              <a:gd name="adj" fmla="val 0"/>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OVS</a:t>
            </a:r>
            <a:endParaRPr lang="en-US" sz="28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cxnSp>
        <p:nvCxnSpPr>
          <p:cNvPr id="13" name="Straight Arrow Connector 12"/>
          <p:cNvCxnSpPr>
            <a:stCxn id="10" idx="2"/>
            <a:endCxn id="7" idx="0"/>
          </p:cNvCxnSpPr>
          <p:nvPr/>
        </p:nvCxnSpPr>
        <p:spPr>
          <a:xfrm flipH="1">
            <a:off x="2539217" y="2056318"/>
            <a:ext cx="4605" cy="638798"/>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39217" y="3219250"/>
            <a:ext cx="0" cy="638799"/>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539215" y="3219250"/>
            <a:ext cx="2" cy="398453"/>
          </a:xfrm>
          <a:prstGeom prst="straightConnector1">
            <a:avLst/>
          </a:prstGeom>
          <a:ln w="12700">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5400000" flipH="1" flipV="1">
            <a:off x="2508892" y="2831464"/>
            <a:ext cx="1177" cy="1573656"/>
          </a:xfrm>
          <a:prstGeom prst="bentConnector3">
            <a:avLst>
              <a:gd name="adj1" fmla="val 19522260"/>
            </a:avLst>
          </a:prstGeom>
          <a:ln w="12700">
            <a:solidFill>
              <a:schemeClr val="bg1">
                <a:lumMod val="50000"/>
              </a:schemeClr>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398245" y="3608122"/>
            <a:ext cx="677167" cy="239168"/>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parse</a:t>
            </a:r>
          </a:p>
        </p:txBody>
      </p:sp>
      <p:sp>
        <p:nvSpPr>
          <p:cNvPr id="19" name="Rounded Rectangle 18"/>
          <p:cNvSpPr/>
          <p:nvPr/>
        </p:nvSpPr>
        <p:spPr>
          <a:xfrm>
            <a:off x="2145618" y="3608736"/>
            <a:ext cx="679613" cy="239168"/>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match</a:t>
            </a:r>
          </a:p>
        </p:txBody>
      </p:sp>
      <p:sp>
        <p:nvSpPr>
          <p:cNvPr id="20" name="Rounded Rectangle 19"/>
          <p:cNvSpPr/>
          <p:nvPr/>
        </p:nvSpPr>
        <p:spPr>
          <a:xfrm>
            <a:off x="2897789" y="3609295"/>
            <a:ext cx="791618" cy="236822"/>
          </a:xfrm>
          <a:prstGeom prst="roundRect">
            <a:avLst>
              <a:gd name="adj" fmla="val 0"/>
            </a:avLst>
          </a:prstGeom>
          <a:no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action</a:t>
            </a:r>
          </a:p>
        </p:txBody>
      </p:sp>
      <p:sp>
        <p:nvSpPr>
          <p:cNvPr id="23" name="Rounded Rectangle 22"/>
          <p:cNvSpPr/>
          <p:nvPr/>
        </p:nvSpPr>
        <p:spPr>
          <a:xfrm>
            <a:off x="5475921" y="2695116"/>
            <a:ext cx="2650468" cy="524134"/>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Executable</a:t>
            </a:r>
            <a:endParaRPr lang="en-US"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cxnSp>
        <p:nvCxnSpPr>
          <p:cNvPr id="28" name="Straight Arrow Connector 27"/>
          <p:cNvCxnSpPr>
            <a:stCxn id="8" idx="3"/>
            <a:endCxn id="23" idx="1"/>
          </p:cNvCxnSpPr>
          <p:nvPr/>
        </p:nvCxnSpPr>
        <p:spPr>
          <a:xfrm flipV="1">
            <a:off x="4065562" y="2957183"/>
            <a:ext cx="1410359" cy="1"/>
          </a:xfrm>
          <a:prstGeom prst="straightConnector1">
            <a:avLst/>
          </a:prstGeom>
          <a:ln w="28575">
            <a:solidFill>
              <a:schemeClr val="bg1">
                <a:lumMod val="50000"/>
              </a:schemeClr>
            </a:solidFill>
            <a:prstDash val="sysDot"/>
            <a:tailEnd type="triangl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60486227"/>
      </p:ext>
    </p:extLst>
  </p:cSld>
  <p:clrMapOvr>
    <a:masterClrMapping/>
  </p:clrMapOvr>
  <mc:AlternateContent xmlns:mc="http://schemas.openxmlformats.org/markup-compatibility/2006" xmlns:p14="http://schemas.microsoft.com/office/powerpoint/2010/main">
    <mc:Choice Requires="p14">
      <p:transition spd="slow" p14:dur="2000" advTm="619"/>
    </mc:Choice>
    <mc:Fallback xmlns="">
      <p:transition spd="slow" advTm="6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Arrow Connector 78"/>
          <p:cNvCxnSpPr/>
          <p:nvPr/>
        </p:nvCxnSpPr>
        <p:spPr>
          <a:xfrm flipV="1">
            <a:off x="2031036" y="2053369"/>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387721" y="2060433"/>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305738" y="3081570"/>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6" name="Rectangle 15"/>
          <p:cNvSpPr/>
          <p:nvPr/>
        </p:nvSpPr>
        <p:spPr>
          <a:xfrm>
            <a:off x="1120525" y="3081570"/>
            <a:ext cx="185980" cy="233960"/>
          </a:xfrm>
          <a:prstGeom prst="rect">
            <a:avLst/>
          </a:prstGeom>
          <a:solidFill>
            <a:schemeClr val="accent3">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7" name="Rectangle 16"/>
          <p:cNvSpPr/>
          <p:nvPr/>
        </p:nvSpPr>
        <p:spPr>
          <a:xfrm>
            <a:off x="932392" y="3081570"/>
            <a:ext cx="185980" cy="233960"/>
          </a:xfrm>
          <a:prstGeom prst="rect">
            <a:avLst/>
          </a:prstGeom>
          <a:solidFill>
            <a:schemeClr val="accent2">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8" name="Rectangle 17"/>
          <p:cNvSpPr/>
          <p:nvPr/>
        </p:nvSpPr>
        <p:spPr>
          <a:xfrm>
            <a:off x="746063" y="3081570"/>
            <a:ext cx="185980" cy="233960"/>
          </a:xfrm>
          <a:prstGeom prst="rect">
            <a:avLst/>
          </a:prstGeom>
          <a:solidFill>
            <a:schemeClr val="accent1">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57" name="Rectangle 56"/>
          <p:cNvSpPr/>
          <p:nvPr/>
        </p:nvSpPr>
        <p:spPr>
          <a:xfrm>
            <a:off x="747478" y="3081153"/>
            <a:ext cx="1234842" cy="239232"/>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 name="Title 1"/>
          <p:cNvSpPr>
            <a:spLocks noGrp="1"/>
          </p:cNvSpPr>
          <p:nvPr>
            <p:ph type="title"/>
          </p:nvPr>
        </p:nvSpPr>
        <p:spPr>
          <a:xfrm>
            <a:off x="485905" y="221348"/>
            <a:ext cx="8229600" cy="649886"/>
          </a:xfrm>
        </p:spPr>
        <p:txBody>
          <a:bodyPr/>
          <a:lstStyle/>
          <a:p>
            <a:r>
              <a:rPr lang="en-US" dirty="0" smtClean="0">
                <a:latin typeface="Calibri" charset="0"/>
                <a:ea typeface="Calibri" charset="0"/>
                <a:cs typeface="Calibri" charset="0"/>
              </a:rPr>
              <a:t>P4 Forwarding Model</a:t>
            </a:r>
            <a:endParaRPr lang="en-US" dirty="0">
              <a:latin typeface="Calibri" charset="0"/>
              <a:ea typeface="Calibri" charset="0"/>
              <a:cs typeface="Calibri" charset="0"/>
            </a:endParaRPr>
          </a:p>
        </p:txBody>
      </p:sp>
      <p:sp>
        <p:nvSpPr>
          <p:cNvPr id="4" name="Rounded Rectangle 3"/>
          <p:cNvSpPr/>
          <p:nvPr/>
        </p:nvSpPr>
        <p:spPr>
          <a:xfrm>
            <a:off x="1105046" y="1728397"/>
            <a:ext cx="946317" cy="627071"/>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 name="Rounded Rectangle 4"/>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7" name="Rounded Rectangle 6"/>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8" name="Rounded Rectangle 7"/>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9" name="Rounded Rectangle 8"/>
          <p:cNvSpPr/>
          <p:nvPr/>
        </p:nvSpPr>
        <p:spPr>
          <a:xfrm>
            <a:off x="6873646" y="1734568"/>
            <a:ext cx="108840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 name="TextBox 11"/>
          <p:cNvSpPr txBox="1"/>
          <p:nvPr/>
        </p:nvSpPr>
        <p:spPr>
          <a:xfrm>
            <a:off x="241802" y="1731911"/>
            <a:ext cx="691921"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cxnSp>
        <p:nvCxnSpPr>
          <p:cNvPr id="13" name="Straight Arrow Connector 12"/>
          <p:cNvCxnSpPr/>
          <p:nvPr/>
        </p:nvCxnSpPr>
        <p:spPr>
          <a:xfrm>
            <a:off x="7972837" y="2039688"/>
            <a:ext cx="453613"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737" y="1696255"/>
            <a:ext cx="643831"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sp>
        <p:nvSpPr>
          <p:cNvPr id="19" name="Rectangle 18"/>
          <p:cNvSpPr/>
          <p:nvPr/>
        </p:nvSpPr>
        <p:spPr>
          <a:xfrm>
            <a:off x="706032" y="3044670"/>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nvGrpSpPr>
          <p:cNvPr id="20" name="Group 19"/>
          <p:cNvGrpSpPr/>
          <p:nvPr/>
        </p:nvGrpSpPr>
        <p:grpSpPr>
          <a:xfrm rot="16200000">
            <a:off x="1462599" y="3465228"/>
            <a:ext cx="401156" cy="786653"/>
            <a:chOff x="2530823" y="3980026"/>
            <a:chExt cx="401156" cy="786653"/>
          </a:xfrm>
        </p:grpSpPr>
        <p:sp>
          <p:nvSpPr>
            <p:cNvPr id="21" name="Rectangle 20"/>
            <p:cNvSpPr/>
            <p:nvPr/>
          </p:nvSpPr>
          <p:spPr>
            <a:xfrm>
              <a:off x="2530823" y="3980026"/>
              <a:ext cx="401156" cy="786653"/>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2" name="Rectangle 21"/>
            <p:cNvSpPr/>
            <p:nvPr/>
          </p:nvSpPr>
          <p:spPr>
            <a:xfrm>
              <a:off x="2608350" y="4043521"/>
              <a:ext cx="237744" cy="182880"/>
            </a:xfrm>
            <a:prstGeom prst="rect">
              <a:avLst/>
            </a:prstGeom>
            <a:solidFill>
              <a:schemeClr val="accent1">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3" name="Rectangle 22"/>
            <p:cNvSpPr/>
            <p:nvPr/>
          </p:nvSpPr>
          <p:spPr>
            <a:xfrm>
              <a:off x="2608070" y="4271706"/>
              <a:ext cx="237744" cy="182880"/>
            </a:xfrm>
            <a:prstGeom prst="rect">
              <a:avLst/>
            </a:prstGeom>
            <a:solidFill>
              <a:schemeClr val="accent2">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4" name="Rectangle 23"/>
            <p:cNvSpPr/>
            <p:nvPr/>
          </p:nvSpPr>
          <p:spPr>
            <a:xfrm>
              <a:off x="2608070" y="4499975"/>
              <a:ext cx="237744" cy="182880"/>
            </a:xfrm>
            <a:prstGeom prst="rect">
              <a:avLst/>
            </a:prstGeom>
            <a:solidFill>
              <a:schemeClr val="accent3">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cxnSp>
        <p:nvCxnSpPr>
          <p:cNvPr id="25" name="Elbow Connector 24"/>
          <p:cNvCxnSpPr>
            <a:stCxn id="53" idx="2"/>
          </p:cNvCxnSpPr>
          <p:nvPr/>
        </p:nvCxnSpPr>
        <p:spPr>
          <a:xfrm rot="16200000" flipH="1">
            <a:off x="917753" y="3236829"/>
            <a:ext cx="428332" cy="585733"/>
          </a:xfrm>
          <a:prstGeom prst="bentConnector3">
            <a:avLst>
              <a:gd name="adj1" fmla="val 66528"/>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6200000" flipH="1">
            <a:off x="1124870" y="3216041"/>
            <a:ext cx="428612" cy="627589"/>
          </a:xfrm>
          <a:prstGeom prst="bentConnector3">
            <a:avLst>
              <a:gd name="adj1" fmla="val 50000"/>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6200000" flipH="1">
            <a:off x="1333071" y="3195973"/>
            <a:ext cx="428612" cy="667725"/>
          </a:xfrm>
          <a:prstGeom prst="bentConnector3">
            <a:avLst>
              <a:gd name="adj1" fmla="val 34860"/>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07151" y="4065127"/>
            <a:ext cx="712053" cy="523220"/>
          </a:xfrm>
          <a:prstGeom prst="rect">
            <a:avLst/>
          </a:prstGeom>
          <a:noFill/>
        </p:spPr>
        <p:txBody>
          <a:bodyPr wrap="none" rtlCol="0">
            <a:spAutoFit/>
          </a:bodyPr>
          <a:lstStyle/>
          <a:p>
            <a:pPr algn="ctr"/>
            <a:r>
              <a:rPr lang="en-US" sz="1400" dirty="0" smtClean="0">
                <a:latin typeface="Calibri Light" charset="0"/>
                <a:ea typeface="Calibri Light" charset="0"/>
                <a:cs typeface="Calibri Light" charset="0"/>
              </a:rPr>
              <a:t>Header</a:t>
            </a:r>
          </a:p>
          <a:p>
            <a:pPr algn="ctr"/>
            <a:r>
              <a:rPr lang="en-US" sz="1400" dirty="0" smtClean="0">
                <a:latin typeface="Calibri Light" charset="0"/>
                <a:ea typeface="Calibri Light" charset="0"/>
                <a:cs typeface="Calibri Light" charset="0"/>
              </a:rPr>
              <a:t>Fields</a:t>
            </a:r>
            <a:endParaRPr lang="en-US" sz="1400" dirty="0">
              <a:latin typeface="Calibri Light" charset="0"/>
              <a:ea typeface="Calibri Light" charset="0"/>
              <a:cs typeface="Calibri Light" charset="0"/>
            </a:endParaRPr>
          </a:p>
        </p:txBody>
      </p:sp>
      <p:sp>
        <p:nvSpPr>
          <p:cNvPr id="29" name="TextBox 28"/>
          <p:cNvSpPr txBox="1"/>
          <p:nvPr/>
        </p:nvSpPr>
        <p:spPr>
          <a:xfrm>
            <a:off x="777524" y="2771785"/>
            <a:ext cx="1200713" cy="307777"/>
          </a:xfrm>
          <a:prstGeom prst="rect">
            <a:avLst/>
          </a:prstGeom>
          <a:noFill/>
        </p:spPr>
        <p:txBody>
          <a:bodyPr wrap="none" rtlCol="0">
            <a:spAutoFit/>
          </a:bodyPr>
          <a:lstStyle/>
          <a:p>
            <a:pPr algn="ctr"/>
            <a:r>
              <a:rPr lang="en-US" sz="1400" dirty="0" smtClean="0">
                <a:latin typeface="Calibri Light" charset="0"/>
                <a:ea typeface="Calibri Light" charset="0"/>
                <a:cs typeface="Calibri Light" charset="0"/>
              </a:rPr>
              <a:t>Ingress Packet</a:t>
            </a:r>
            <a:endParaRPr lang="en-US" sz="1400" dirty="0">
              <a:latin typeface="Calibri Light" charset="0"/>
              <a:ea typeface="Calibri Light" charset="0"/>
              <a:cs typeface="Calibri Light" charset="0"/>
            </a:endParaRPr>
          </a:p>
        </p:txBody>
      </p:sp>
      <p:grpSp>
        <p:nvGrpSpPr>
          <p:cNvPr id="30" name="Group 29"/>
          <p:cNvGrpSpPr/>
          <p:nvPr/>
        </p:nvGrpSpPr>
        <p:grpSpPr>
          <a:xfrm rot="16200000">
            <a:off x="4371422" y="3469909"/>
            <a:ext cx="401156" cy="786653"/>
            <a:chOff x="2530823" y="3980026"/>
            <a:chExt cx="401156" cy="786653"/>
          </a:xfrm>
        </p:grpSpPr>
        <p:sp>
          <p:nvSpPr>
            <p:cNvPr id="31" name="Rectangle 30"/>
            <p:cNvSpPr/>
            <p:nvPr/>
          </p:nvSpPr>
          <p:spPr>
            <a:xfrm>
              <a:off x="2530823" y="3980026"/>
              <a:ext cx="401156" cy="786653"/>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2" name="Rectangle 31"/>
            <p:cNvSpPr/>
            <p:nvPr/>
          </p:nvSpPr>
          <p:spPr>
            <a:xfrm>
              <a:off x="2608350" y="4043521"/>
              <a:ext cx="237744" cy="18288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Calibri Light" charset="0"/>
                <a:ea typeface="Calibri Light" charset="0"/>
                <a:cs typeface="Calibri Light" charset="0"/>
              </a:endParaRPr>
            </a:p>
          </p:txBody>
        </p:sp>
        <p:sp>
          <p:nvSpPr>
            <p:cNvPr id="33" name="Rectangle 32"/>
            <p:cNvSpPr/>
            <p:nvPr/>
          </p:nvSpPr>
          <p:spPr>
            <a:xfrm>
              <a:off x="2608070" y="4271706"/>
              <a:ext cx="237744" cy="18288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4" name="Rectangle 33"/>
            <p:cNvSpPr/>
            <p:nvPr/>
          </p:nvSpPr>
          <p:spPr>
            <a:xfrm>
              <a:off x="2608070" y="4499975"/>
              <a:ext cx="237744" cy="18288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sp>
        <p:nvSpPr>
          <p:cNvPr id="35" name="Rectangle 34"/>
          <p:cNvSpPr/>
          <p:nvPr/>
        </p:nvSpPr>
        <p:spPr>
          <a:xfrm>
            <a:off x="8000126" y="3079562"/>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6" name="Rectangle 35"/>
          <p:cNvSpPr/>
          <p:nvPr/>
        </p:nvSpPr>
        <p:spPr>
          <a:xfrm>
            <a:off x="7813797" y="3079562"/>
            <a:ext cx="185980" cy="23396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7" name="Rectangle 36"/>
          <p:cNvSpPr/>
          <p:nvPr/>
        </p:nvSpPr>
        <p:spPr>
          <a:xfrm>
            <a:off x="7625664" y="3079562"/>
            <a:ext cx="185980" cy="23396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8" name="Rectangle 37"/>
          <p:cNvSpPr/>
          <p:nvPr/>
        </p:nvSpPr>
        <p:spPr>
          <a:xfrm>
            <a:off x="7439335" y="3079562"/>
            <a:ext cx="185980" cy="23396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9" name="Rectangle 38"/>
          <p:cNvSpPr/>
          <p:nvPr/>
        </p:nvSpPr>
        <p:spPr>
          <a:xfrm>
            <a:off x="7399304" y="3042662"/>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nvGrpSpPr>
          <p:cNvPr id="40" name="Group 39"/>
          <p:cNvGrpSpPr/>
          <p:nvPr/>
        </p:nvGrpSpPr>
        <p:grpSpPr>
          <a:xfrm rot="16200000">
            <a:off x="7064496" y="3463220"/>
            <a:ext cx="401156" cy="786653"/>
            <a:chOff x="2530823" y="3980026"/>
            <a:chExt cx="401156" cy="786653"/>
          </a:xfrm>
        </p:grpSpPr>
        <p:sp>
          <p:nvSpPr>
            <p:cNvPr id="41" name="Rectangle 40"/>
            <p:cNvSpPr/>
            <p:nvPr/>
          </p:nvSpPr>
          <p:spPr>
            <a:xfrm>
              <a:off x="2530823" y="3980026"/>
              <a:ext cx="401156" cy="786653"/>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42" name="Rectangle 41"/>
            <p:cNvSpPr/>
            <p:nvPr/>
          </p:nvSpPr>
          <p:spPr>
            <a:xfrm>
              <a:off x="2608350" y="4043521"/>
              <a:ext cx="237744" cy="18288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43" name="Rectangle 42"/>
            <p:cNvSpPr/>
            <p:nvPr/>
          </p:nvSpPr>
          <p:spPr>
            <a:xfrm>
              <a:off x="2608070" y="4271706"/>
              <a:ext cx="237744" cy="18288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44" name="Rectangle 43"/>
            <p:cNvSpPr/>
            <p:nvPr/>
          </p:nvSpPr>
          <p:spPr>
            <a:xfrm>
              <a:off x="2608070" y="4499975"/>
              <a:ext cx="237744" cy="18288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grpSp>
        <p:nvGrpSpPr>
          <p:cNvPr id="45" name="Group 44"/>
          <p:cNvGrpSpPr/>
          <p:nvPr/>
        </p:nvGrpSpPr>
        <p:grpSpPr>
          <a:xfrm>
            <a:off x="7445236" y="3313523"/>
            <a:ext cx="372309" cy="113619"/>
            <a:chOff x="7204986" y="3660925"/>
            <a:chExt cx="372309" cy="157634"/>
          </a:xfrm>
        </p:grpSpPr>
        <p:cxnSp>
          <p:nvCxnSpPr>
            <p:cNvPr id="46" name="Straight Arrow Connector 45"/>
            <p:cNvCxnSpPr/>
            <p:nvPr/>
          </p:nvCxnSpPr>
          <p:spPr>
            <a:xfrm flipV="1">
              <a:off x="720498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739096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577295"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49" name="Elbow Connector 48"/>
          <p:cNvCxnSpPr/>
          <p:nvPr/>
        </p:nvCxnSpPr>
        <p:spPr>
          <a:xfrm rot="5400000" flipH="1" flipV="1">
            <a:off x="7065338" y="3274867"/>
            <a:ext cx="428332" cy="505642"/>
          </a:xfrm>
          <a:prstGeom prst="bentConnector3">
            <a:avLst>
              <a:gd name="adj1" fmla="val 61018"/>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flipH="1" flipV="1">
            <a:off x="7272455" y="3295935"/>
            <a:ext cx="428612" cy="463786"/>
          </a:xfrm>
          <a:prstGeom prst="bentConnector3">
            <a:avLst>
              <a:gd name="adj1" fmla="val 47247"/>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flipH="1" flipV="1">
            <a:off x="7480656" y="3316003"/>
            <a:ext cx="428612" cy="423650"/>
          </a:xfrm>
          <a:prstGeom prst="bentConnector3">
            <a:avLst>
              <a:gd name="adj1" fmla="val 32107"/>
            </a:avLst>
          </a:prstGeom>
          <a:ln w="6350">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750838" y="3315263"/>
            <a:ext cx="372309" cy="113619"/>
            <a:chOff x="7204986" y="3660925"/>
            <a:chExt cx="372309" cy="157634"/>
          </a:xfrm>
        </p:grpSpPr>
        <p:cxnSp>
          <p:nvCxnSpPr>
            <p:cNvPr id="53" name="Straight Arrow Connector 52"/>
            <p:cNvCxnSpPr/>
            <p:nvPr/>
          </p:nvCxnSpPr>
          <p:spPr>
            <a:xfrm flipV="1">
              <a:off x="720498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39096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7577295"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7481092" y="2772797"/>
            <a:ext cx="1152623" cy="307777"/>
          </a:xfrm>
          <a:prstGeom prst="rect">
            <a:avLst/>
          </a:prstGeom>
          <a:noFill/>
        </p:spPr>
        <p:txBody>
          <a:bodyPr wrap="none" rtlCol="0">
            <a:spAutoFit/>
          </a:bodyPr>
          <a:lstStyle/>
          <a:p>
            <a:pPr algn="ctr"/>
            <a:r>
              <a:rPr lang="en-US" sz="1400" dirty="0" smtClean="0">
                <a:latin typeface="Calibri Light" charset="0"/>
                <a:ea typeface="Calibri Light" charset="0"/>
                <a:cs typeface="Calibri Light" charset="0"/>
              </a:rPr>
              <a:t>Egress Packet</a:t>
            </a:r>
            <a:endParaRPr lang="en-US" sz="1400" dirty="0">
              <a:latin typeface="Calibri Light" charset="0"/>
              <a:ea typeface="Calibri Light" charset="0"/>
              <a:cs typeface="Calibri Light" charset="0"/>
            </a:endParaRPr>
          </a:p>
        </p:txBody>
      </p:sp>
      <p:sp>
        <p:nvSpPr>
          <p:cNvPr id="60" name="Rounded Rectangle 59"/>
          <p:cNvSpPr/>
          <p:nvPr/>
        </p:nvSpPr>
        <p:spPr>
          <a:xfrm>
            <a:off x="5648462" y="1734569"/>
            <a:ext cx="946317" cy="620900"/>
          </a:xfrm>
          <a:prstGeom prst="roundRect">
            <a:avLst>
              <a:gd name="adj" fmla="val 0"/>
            </a:avLst>
          </a:prstGeom>
          <a:solidFill>
            <a:schemeClr val="accent3">
              <a:lumMod val="40000"/>
              <a:lumOff val="6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63" name="Straight Arrow Connector 62"/>
          <p:cNvCxnSpPr>
            <a:stCxn id="60" idx="3"/>
            <a:endCxn id="9" idx="1"/>
          </p:cNvCxnSpPr>
          <p:nvPr/>
        </p:nvCxnSpPr>
        <p:spPr>
          <a:xfrm flipV="1">
            <a:off x="6594779" y="2045018"/>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2309086" y="1734568"/>
            <a:ext cx="946317" cy="620900"/>
          </a:xfrm>
          <a:prstGeom prst="roundRect">
            <a:avLst>
              <a:gd name="adj" fmla="val 0"/>
            </a:avLst>
          </a:prstGeom>
          <a:solidFill>
            <a:schemeClr val="accent3">
              <a:lumMod val="40000"/>
              <a:lumOff val="6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72" name="Straight Arrow Connector 71"/>
          <p:cNvCxnSpPr/>
          <p:nvPr/>
        </p:nvCxnSpPr>
        <p:spPr>
          <a:xfrm flipV="1">
            <a:off x="3280729" y="2055219"/>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51433" y="2053369"/>
            <a:ext cx="453613"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16200" y="2781300"/>
            <a:ext cx="184731" cy="300082"/>
          </a:xfrm>
          <a:prstGeom prst="rect">
            <a:avLst/>
          </a:prstGeom>
          <a:noFill/>
        </p:spPr>
        <p:txBody>
          <a:bodyPr wrap="none" rtlCol="0">
            <a:spAutoFit/>
          </a:bodyPr>
          <a:lstStyle/>
          <a:p>
            <a:endParaRPr lang="en-US"/>
          </a:p>
        </p:txBody>
      </p:sp>
      <p:grpSp>
        <p:nvGrpSpPr>
          <p:cNvPr id="92" name="Group 91"/>
          <p:cNvGrpSpPr/>
          <p:nvPr/>
        </p:nvGrpSpPr>
        <p:grpSpPr>
          <a:xfrm rot="16200000">
            <a:off x="2679126" y="3458371"/>
            <a:ext cx="401156" cy="786653"/>
            <a:chOff x="2530823" y="3980026"/>
            <a:chExt cx="401156" cy="786653"/>
          </a:xfrm>
        </p:grpSpPr>
        <p:sp>
          <p:nvSpPr>
            <p:cNvPr id="93" name="Rectangle 92"/>
            <p:cNvSpPr/>
            <p:nvPr/>
          </p:nvSpPr>
          <p:spPr>
            <a:xfrm>
              <a:off x="2530823" y="3980026"/>
              <a:ext cx="401156" cy="786653"/>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94" name="Rectangle 93"/>
            <p:cNvSpPr/>
            <p:nvPr/>
          </p:nvSpPr>
          <p:spPr>
            <a:xfrm>
              <a:off x="2608350" y="4043521"/>
              <a:ext cx="237744" cy="18288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Calibri Light" charset="0"/>
                <a:ea typeface="Calibri Light" charset="0"/>
                <a:cs typeface="Calibri Light" charset="0"/>
              </a:endParaRPr>
            </a:p>
          </p:txBody>
        </p:sp>
        <p:sp>
          <p:nvSpPr>
            <p:cNvPr id="95" name="Rectangle 94"/>
            <p:cNvSpPr/>
            <p:nvPr/>
          </p:nvSpPr>
          <p:spPr>
            <a:xfrm>
              <a:off x="2608070" y="4271706"/>
              <a:ext cx="237744" cy="18288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96" name="Rectangle 95"/>
            <p:cNvSpPr/>
            <p:nvPr/>
          </p:nvSpPr>
          <p:spPr>
            <a:xfrm>
              <a:off x="2608070" y="4499975"/>
              <a:ext cx="237744" cy="18288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grpSp>
        <p:nvGrpSpPr>
          <p:cNvPr id="97" name="Group 96"/>
          <p:cNvGrpSpPr/>
          <p:nvPr/>
        </p:nvGrpSpPr>
        <p:grpSpPr>
          <a:xfrm rot="16200000">
            <a:off x="5921042" y="3458370"/>
            <a:ext cx="401156" cy="786653"/>
            <a:chOff x="2530823" y="3980026"/>
            <a:chExt cx="401156" cy="786653"/>
          </a:xfrm>
        </p:grpSpPr>
        <p:sp>
          <p:nvSpPr>
            <p:cNvPr id="98" name="Rectangle 97"/>
            <p:cNvSpPr/>
            <p:nvPr/>
          </p:nvSpPr>
          <p:spPr>
            <a:xfrm>
              <a:off x="2530823" y="3980026"/>
              <a:ext cx="401156" cy="786653"/>
            </a:xfrm>
            <a:prstGeom prst="rect">
              <a:avLst/>
            </a:prstGeom>
            <a:no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99" name="Rectangle 98"/>
            <p:cNvSpPr/>
            <p:nvPr/>
          </p:nvSpPr>
          <p:spPr>
            <a:xfrm>
              <a:off x="2608350" y="4043521"/>
              <a:ext cx="237744" cy="18288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Calibri Light" charset="0"/>
                <a:ea typeface="Calibri Light" charset="0"/>
                <a:cs typeface="Calibri Light" charset="0"/>
              </a:endParaRPr>
            </a:p>
          </p:txBody>
        </p:sp>
        <p:sp>
          <p:nvSpPr>
            <p:cNvPr id="100" name="Rectangle 99"/>
            <p:cNvSpPr/>
            <p:nvPr/>
          </p:nvSpPr>
          <p:spPr>
            <a:xfrm>
              <a:off x="2608070" y="4271706"/>
              <a:ext cx="237744" cy="18288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01" name="Rectangle 100"/>
            <p:cNvSpPr/>
            <p:nvPr/>
          </p:nvSpPr>
          <p:spPr>
            <a:xfrm>
              <a:off x="2608070" y="4499975"/>
              <a:ext cx="237744" cy="18288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sp>
        <p:nvSpPr>
          <p:cNvPr id="103" name="Title 1"/>
          <p:cNvSpPr txBox="1">
            <a:spLocks/>
          </p:cNvSpPr>
          <p:nvPr/>
        </p:nvSpPr>
        <p:spPr>
          <a:xfrm>
            <a:off x="4755546" y="215185"/>
            <a:ext cx="4280519" cy="57647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dirty="0" smtClean="0">
                <a:solidFill>
                  <a:schemeClr val="accent1">
                    <a:lumMod val="75000"/>
                  </a:schemeClr>
                </a:solidFill>
                <a:latin typeface="Calibri" charset="0"/>
                <a:ea typeface="Calibri" charset="0"/>
                <a:cs typeface="Calibri" charset="0"/>
              </a:rPr>
              <a:t>(</a:t>
            </a:r>
            <a:r>
              <a:rPr lang="en-US" sz="3200" b="1" dirty="0" smtClean="0">
                <a:solidFill>
                  <a:schemeClr val="accent1">
                    <a:lumMod val="75000"/>
                  </a:schemeClr>
                </a:solidFill>
                <a:latin typeface="Calibri" charset="0"/>
                <a:ea typeface="Calibri" charset="0"/>
                <a:cs typeface="Calibri" charset="0"/>
              </a:rPr>
              <a:t>Post-Pipeline Editing</a:t>
            </a:r>
            <a:r>
              <a:rPr lang="en-US" sz="3200" dirty="0" smtClean="0">
                <a:solidFill>
                  <a:schemeClr val="accent1">
                    <a:lumMod val="75000"/>
                  </a:schemeClr>
                </a:solidFill>
                <a:latin typeface="Calibri" charset="0"/>
                <a:ea typeface="Calibri" charset="0"/>
                <a:cs typeface="Calibri" charset="0"/>
              </a:rPr>
              <a:t>)</a:t>
            </a:r>
            <a:endParaRPr lang="en-US" sz="3200" dirty="0">
              <a:solidFill>
                <a:schemeClr val="accent1">
                  <a:lumMod val="75000"/>
                </a:schemeClr>
              </a:solidFill>
              <a:latin typeface="Calibri" charset="0"/>
              <a:ea typeface="Calibri" charset="0"/>
              <a:cs typeface="Calibri" charset="0"/>
            </a:endParaRPr>
          </a:p>
        </p:txBody>
      </p:sp>
    </p:spTree>
    <p:custDataLst>
      <p:tags r:id="rId1"/>
    </p:custDataLst>
    <p:extLst>
      <p:ext uri="{BB962C8B-B14F-4D97-AF65-F5344CB8AC3E}">
        <p14:creationId xmlns:p14="http://schemas.microsoft.com/office/powerpoint/2010/main" val="744655754"/>
      </p:ext>
    </p:extLst>
  </p:cSld>
  <p:clrMapOvr>
    <a:masterClrMapping/>
  </p:clrMapOvr>
  <mc:AlternateContent xmlns:mc="http://schemas.openxmlformats.org/markup-compatibility/2006" xmlns:p14="http://schemas.microsoft.com/office/powerpoint/2010/main">
    <mc:Choice Requires="p14">
      <p:transition spd="slow" p14:dur="2000" advTm="3582"/>
    </mc:Choice>
    <mc:Fallback xmlns="">
      <p:transition spd="slow" advTm="35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5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92"/>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30"/>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9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9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57" grpId="0" animBg="1"/>
      <p:bldP spid="57" grpId="1" animBg="1"/>
      <p:bldP spid="4" grpId="0" animBg="1"/>
      <p:bldP spid="5" grpId="0" animBg="1"/>
      <p:bldP spid="7" grpId="0" animBg="1"/>
      <p:bldP spid="8" grpId="0" animBg="1"/>
      <p:bldP spid="9" grpId="0" animBg="1"/>
      <p:bldP spid="12" grpId="0"/>
      <p:bldP spid="14" grpId="0"/>
      <p:bldP spid="19" grpId="0" animBg="1"/>
      <p:bldP spid="28" grpId="0"/>
      <p:bldP spid="29" grpId="0"/>
      <p:bldP spid="35" grpId="0" animBg="1"/>
      <p:bldP spid="36" grpId="0" animBg="1"/>
      <p:bldP spid="37" grpId="0" animBg="1"/>
      <p:bldP spid="38" grpId="0" animBg="1"/>
      <p:bldP spid="39" grpId="0" animBg="1"/>
      <p:bldP spid="56" grpId="0"/>
      <p:bldP spid="60" grpId="0" animBg="1"/>
      <p:bldP spid="7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2332836" y="3097004"/>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4" name="Rectangle 83"/>
          <p:cNvSpPr/>
          <p:nvPr/>
        </p:nvSpPr>
        <p:spPr>
          <a:xfrm>
            <a:off x="2146507" y="3097004"/>
            <a:ext cx="185980" cy="233960"/>
          </a:xfrm>
          <a:prstGeom prst="rect">
            <a:avLst/>
          </a:prstGeom>
          <a:solidFill>
            <a:schemeClr val="accent3">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5" name="Rectangle 84"/>
          <p:cNvSpPr/>
          <p:nvPr/>
        </p:nvSpPr>
        <p:spPr>
          <a:xfrm>
            <a:off x="1958374" y="3097004"/>
            <a:ext cx="185980" cy="233960"/>
          </a:xfrm>
          <a:prstGeom prst="rect">
            <a:avLst/>
          </a:prstGeom>
          <a:solidFill>
            <a:schemeClr val="accent2">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6" name="Rectangle 85"/>
          <p:cNvSpPr/>
          <p:nvPr/>
        </p:nvSpPr>
        <p:spPr>
          <a:xfrm>
            <a:off x="1772045" y="3097004"/>
            <a:ext cx="185980" cy="233960"/>
          </a:xfrm>
          <a:prstGeom prst="rect">
            <a:avLst/>
          </a:prstGeom>
          <a:solidFill>
            <a:schemeClr val="accent1">
              <a:lumMod val="60000"/>
              <a:lumOff val="40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14" name="Rectangle 113"/>
          <p:cNvSpPr/>
          <p:nvPr/>
        </p:nvSpPr>
        <p:spPr>
          <a:xfrm>
            <a:off x="1773460" y="3096587"/>
            <a:ext cx="1234842" cy="239232"/>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75" name="Rounded Rectangle 74"/>
          <p:cNvSpPr/>
          <p:nvPr/>
        </p:nvSpPr>
        <p:spPr>
          <a:xfrm>
            <a:off x="1916957" y="3767212"/>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76" name="Straight Arrow Connector 75"/>
          <p:cNvCxnSpPr/>
          <p:nvPr/>
        </p:nvCxnSpPr>
        <p:spPr>
          <a:xfrm>
            <a:off x="2863274" y="4077662"/>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24076" y="4085976"/>
            <a:ext cx="1095644"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23102" y="3751348"/>
            <a:ext cx="691921"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81" name="Rounded Rectangle 80"/>
          <p:cNvSpPr/>
          <p:nvPr/>
        </p:nvSpPr>
        <p:spPr>
          <a:xfrm>
            <a:off x="3567648" y="3652912"/>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82" name="Straight Arrow Connector 81"/>
          <p:cNvCxnSpPr/>
          <p:nvPr/>
        </p:nvCxnSpPr>
        <p:spPr>
          <a:xfrm flipH="1">
            <a:off x="4477870" y="2681796"/>
            <a:ext cx="0" cy="9711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732014" y="3060104"/>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8" name="Rectangle 87"/>
          <p:cNvSpPr/>
          <p:nvPr/>
        </p:nvSpPr>
        <p:spPr>
          <a:xfrm>
            <a:off x="6224496" y="1313612"/>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89" name="Rectangle 88"/>
          <p:cNvSpPr/>
          <p:nvPr/>
        </p:nvSpPr>
        <p:spPr>
          <a:xfrm>
            <a:off x="6038167" y="1313612"/>
            <a:ext cx="185980" cy="23396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90" name="Rectangle 89"/>
          <p:cNvSpPr/>
          <p:nvPr/>
        </p:nvSpPr>
        <p:spPr>
          <a:xfrm>
            <a:off x="5850034" y="1313612"/>
            <a:ext cx="185980" cy="23396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02" name="Rectangle 101"/>
          <p:cNvSpPr/>
          <p:nvPr/>
        </p:nvSpPr>
        <p:spPr>
          <a:xfrm>
            <a:off x="5663705" y="1313612"/>
            <a:ext cx="185980" cy="23396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103" name="Rectangle 102"/>
          <p:cNvSpPr/>
          <p:nvPr/>
        </p:nvSpPr>
        <p:spPr>
          <a:xfrm>
            <a:off x="5623674" y="1276712"/>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grpSp>
        <p:nvGrpSpPr>
          <p:cNvPr id="104" name="Group 103"/>
          <p:cNvGrpSpPr/>
          <p:nvPr/>
        </p:nvGrpSpPr>
        <p:grpSpPr>
          <a:xfrm>
            <a:off x="1776820" y="3330697"/>
            <a:ext cx="372309" cy="186142"/>
            <a:chOff x="7204986" y="3660925"/>
            <a:chExt cx="372309" cy="157634"/>
          </a:xfrm>
        </p:grpSpPr>
        <p:cxnSp>
          <p:nvCxnSpPr>
            <p:cNvPr id="105" name="Straight Arrow Connector 104"/>
            <p:cNvCxnSpPr/>
            <p:nvPr/>
          </p:nvCxnSpPr>
          <p:spPr>
            <a:xfrm flipV="1">
              <a:off x="720498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739096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7577295"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108" name="TextBox 107"/>
          <p:cNvSpPr txBox="1"/>
          <p:nvPr/>
        </p:nvSpPr>
        <p:spPr>
          <a:xfrm>
            <a:off x="5705462" y="1006847"/>
            <a:ext cx="1152623" cy="307777"/>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Egress Packet</a:t>
            </a:r>
            <a:endParaRPr lang="en-US" sz="14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grpSp>
        <p:nvGrpSpPr>
          <p:cNvPr id="109" name="Group 108"/>
          <p:cNvGrpSpPr/>
          <p:nvPr/>
        </p:nvGrpSpPr>
        <p:grpSpPr>
          <a:xfrm>
            <a:off x="5663705" y="1541836"/>
            <a:ext cx="372309" cy="191878"/>
            <a:chOff x="7204986" y="3660925"/>
            <a:chExt cx="372309" cy="157634"/>
          </a:xfrm>
        </p:grpSpPr>
        <p:cxnSp>
          <p:nvCxnSpPr>
            <p:cNvPr id="110" name="Straight Arrow Connector 109"/>
            <p:cNvCxnSpPr/>
            <p:nvPr/>
          </p:nvCxnSpPr>
          <p:spPr>
            <a:xfrm flipV="1">
              <a:off x="720498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739096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7577295"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113" name="TextBox 112"/>
          <p:cNvSpPr txBox="1"/>
          <p:nvPr/>
        </p:nvSpPr>
        <p:spPr>
          <a:xfrm>
            <a:off x="1803506" y="2787219"/>
            <a:ext cx="1200713" cy="307777"/>
          </a:xfrm>
          <a:prstGeom prst="rect">
            <a:avLst/>
          </a:prstGeom>
          <a:noFill/>
        </p:spPr>
        <p:txBody>
          <a:bodyPr wrap="none" rtlCol="0">
            <a:spAutoFit/>
          </a:bodyPr>
          <a:lstStyle/>
          <a:p>
            <a:pPr algn="ctr"/>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Ingress Packet</a:t>
            </a:r>
            <a:endParaRPr lang="en-US" sz="1400" dirty="0">
              <a:ln w="0"/>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15" name="Straight Arrow Connector 114"/>
          <p:cNvCxnSpPr/>
          <p:nvPr/>
        </p:nvCxnSpPr>
        <p:spPr>
          <a:xfrm>
            <a:off x="5405847" y="224407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543430" y="1905522"/>
            <a:ext cx="643831"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sp>
        <p:nvSpPr>
          <p:cNvPr id="117" name="TextBox 116"/>
          <p:cNvSpPr txBox="1"/>
          <p:nvPr/>
        </p:nvSpPr>
        <p:spPr>
          <a:xfrm>
            <a:off x="3815417" y="3330697"/>
            <a:ext cx="514885"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Miss</a:t>
            </a:r>
            <a:endParaRPr lang="en-US" sz="1800" dirty="0">
              <a:latin typeface="Calibri Light" charset="0"/>
              <a:ea typeface="Calibri Light" charset="0"/>
              <a:cs typeface="Calibri Light" charset="0"/>
            </a:endParaRPr>
          </a:p>
        </p:txBody>
      </p:sp>
      <p:sp>
        <p:nvSpPr>
          <p:cNvPr id="118" name="Rounded Rectangle 117"/>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19" name="Rounded Rectangle 118"/>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0" name="Rounded Rectangle 119"/>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21" name="Straight Arrow Connector 120"/>
          <p:cNvCxnSpPr/>
          <p:nvPr/>
        </p:nvCxnSpPr>
        <p:spPr>
          <a:xfrm>
            <a:off x="4714502" y="2847954"/>
            <a:ext cx="0" cy="652558"/>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4744262" y="3013465"/>
            <a:ext cx="882870"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Flow Rule</a:t>
            </a:r>
            <a:endParaRPr lang="en-US" sz="1800" dirty="0">
              <a:latin typeface="Calibri Light" charset="0"/>
              <a:ea typeface="Calibri Light" charset="0"/>
              <a:cs typeface="Calibri Light" charset="0"/>
            </a:endParaRPr>
          </a:p>
        </p:txBody>
      </p:sp>
      <p:sp>
        <p:nvSpPr>
          <p:cNvPr id="39" name="Title 1"/>
          <p:cNvSpPr txBox="1">
            <a:spLocks/>
          </p:cNvSpPr>
          <p:nvPr/>
        </p:nvSpPr>
        <p:spPr>
          <a:xfrm>
            <a:off x="485905" y="221348"/>
            <a:ext cx="8229600" cy="649886"/>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charset="0"/>
                <a:ea typeface="Calibri" charset="0"/>
                <a:cs typeface="Calibri" charset="0"/>
              </a:rPr>
              <a:t>OVS Forwarding Model</a:t>
            </a:r>
            <a:endParaRPr lang="en-US" dirty="0">
              <a:latin typeface="Calibri" charset="0"/>
              <a:ea typeface="Calibri" charset="0"/>
              <a:cs typeface="Calibri" charset="0"/>
            </a:endParaRPr>
          </a:p>
        </p:txBody>
      </p:sp>
    </p:spTree>
    <p:custDataLst>
      <p:tags r:id="rId1"/>
    </p:custDataLst>
    <p:extLst>
      <p:ext uri="{BB962C8B-B14F-4D97-AF65-F5344CB8AC3E}">
        <p14:creationId xmlns:p14="http://schemas.microsoft.com/office/powerpoint/2010/main" val="1737833356"/>
      </p:ext>
    </p:extLst>
  </p:cSld>
  <p:clrMapOvr>
    <a:masterClrMapping/>
  </p:clrMapOvr>
  <mc:AlternateContent xmlns:mc="http://schemas.openxmlformats.org/markup-compatibility/2006" xmlns:p14="http://schemas.microsoft.com/office/powerpoint/2010/main">
    <mc:Choice Requires="p14">
      <p:transition spd="slow" p14:dur="2000" advTm="2900"/>
    </mc:Choice>
    <mc:Fallback xmlns="">
      <p:transition spd="slow" advTm="2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5" grpId="0" animBg="1"/>
      <p:bldP spid="86" grpId="0" animBg="1"/>
      <p:bldP spid="114" grpId="0" animBg="1"/>
      <p:bldP spid="114" grpId="1" animBg="1"/>
      <p:bldP spid="81" grpId="0" animBg="1"/>
      <p:bldP spid="87" grpId="0" animBg="1"/>
      <p:bldP spid="88" grpId="0" animBg="1"/>
      <p:bldP spid="89" grpId="0" animBg="1"/>
      <p:bldP spid="90" grpId="0" animBg="1"/>
      <p:bldP spid="102" grpId="0" animBg="1"/>
      <p:bldP spid="103" grpId="0" animBg="1"/>
      <p:bldP spid="108" grpId="0"/>
      <p:bldP spid="113" grpId="0"/>
      <p:bldP spid="116" grpId="0"/>
      <p:bldP spid="117" grpId="0"/>
      <p:bldP spid="118" grpId="0" animBg="1"/>
      <p:bldP spid="119" grpId="0" animBg="1"/>
      <p:bldP spid="120" grpId="0" animBg="1"/>
      <p:bldP spid="1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12012" y="3162710"/>
            <a:ext cx="7878845" cy="1458451"/>
          </a:xfrm>
          <a:prstGeom prst="roundRect">
            <a:avLst>
              <a:gd name="adj" fmla="val 0"/>
            </a:avLst>
          </a:prstGeom>
          <a:solidFill>
            <a:schemeClr val="bg1">
              <a:lumMod val="95000"/>
            </a:scheme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a:stCxn id="45" idx="2"/>
            <a:endCxn id="5" idx="0"/>
          </p:cNvCxnSpPr>
          <p:nvPr/>
        </p:nvCxnSpPr>
        <p:spPr>
          <a:xfrm>
            <a:off x="3674126" y="3596171"/>
            <a:ext cx="1" cy="325308"/>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675372" y="3611442"/>
            <a:ext cx="1874898" cy="310037"/>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5" idx="0"/>
          </p:cNvCxnSpPr>
          <p:nvPr/>
        </p:nvCxnSpPr>
        <p:spPr>
          <a:xfrm flipH="1">
            <a:off x="3674127" y="3619029"/>
            <a:ext cx="1876143" cy="30245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5550269" y="3619029"/>
            <a:ext cx="1" cy="308306"/>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05978"/>
            <a:ext cx="8229600" cy="629291"/>
          </a:xfrm>
        </p:spPr>
        <p:txBody>
          <a:bodyPr/>
          <a:lstStyle/>
          <a:p>
            <a:r>
              <a:rPr lang="en-US" dirty="0" smtClean="0">
                <a:latin typeface="Calibri"/>
                <a:cs typeface="Calibri"/>
              </a:rPr>
              <a:t>Role of Software Switches</a:t>
            </a:r>
            <a:endParaRPr lang="en-US" b="0" dirty="0">
              <a:latin typeface="Calibri"/>
              <a:cs typeface="Calibri"/>
            </a:endParaRPr>
          </a:p>
        </p:txBody>
      </p:sp>
      <p:sp>
        <p:nvSpPr>
          <p:cNvPr id="5" name="Rectangle 4"/>
          <p:cNvSpPr/>
          <p:nvPr/>
        </p:nvSpPr>
        <p:spPr>
          <a:xfrm>
            <a:off x="3421765" y="3921479"/>
            <a:ext cx="504724" cy="517510"/>
          </a:xfrm>
          <a:prstGeom prst="rect">
            <a:avLst/>
          </a:prstGeom>
          <a:solidFill>
            <a:schemeClr val="accent4">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latin typeface="Consolas" charset="0"/>
              <a:ea typeface="Consolas" charset="0"/>
              <a:cs typeface="Consolas" charset="0"/>
            </a:endParaRPr>
          </a:p>
        </p:txBody>
      </p:sp>
      <p:sp>
        <p:nvSpPr>
          <p:cNvPr id="142" name="Rounded Rectangle 141"/>
          <p:cNvSpPr/>
          <p:nvPr/>
        </p:nvSpPr>
        <p:spPr>
          <a:xfrm>
            <a:off x="4728187" y="1123555"/>
            <a:ext cx="1642521" cy="1713690"/>
          </a:xfrm>
          <a:prstGeom prst="roundRect">
            <a:avLst>
              <a:gd name="adj" fmla="val 0"/>
            </a:avLst>
          </a:prstGeom>
          <a:solidFill>
            <a:schemeClr val="bg1">
              <a:lumMod val="75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latin typeface="Consolas" charset="0"/>
              <a:ea typeface="Consolas" charset="0"/>
              <a:cs typeface="Consolas" charset="0"/>
            </a:endParaRPr>
          </a:p>
        </p:txBody>
      </p:sp>
      <p:sp>
        <p:nvSpPr>
          <p:cNvPr id="143" name="Rounded Rectangle 142"/>
          <p:cNvSpPr/>
          <p:nvPr/>
        </p:nvSpPr>
        <p:spPr>
          <a:xfrm>
            <a:off x="4824903" y="2391001"/>
            <a:ext cx="1450730"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Hypervisor</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cxnSp>
        <p:nvCxnSpPr>
          <p:cNvPr id="144" name="Elbow Connector 143"/>
          <p:cNvCxnSpPr/>
          <p:nvPr/>
        </p:nvCxnSpPr>
        <p:spPr>
          <a:xfrm>
            <a:off x="5349551" y="1395203"/>
            <a:ext cx="117189" cy="663238"/>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5" name="Elbow Connector 144"/>
          <p:cNvCxnSpPr/>
          <p:nvPr/>
        </p:nvCxnSpPr>
        <p:spPr>
          <a:xfrm rot="10800000" flipV="1">
            <a:off x="5658468" y="1396423"/>
            <a:ext cx="95896" cy="662017"/>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6" name="Elbow Connector 145"/>
          <p:cNvCxnSpPr/>
          <p:nvPr/>
        </p:nvCxnSpPr>
        <p:spPr>
          <a:xfrm>
            <a:off x="5349551" y="1804051"/>
            <a:ext cx="117189" cy="254389"/>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7" name="Elbow Connector 146"/>
          <p:cNvCxnSpPr/>
          <p:nvPr/>
        </p:nvCxnSpPr>
        <p:spPr>
          <a:xfrm rot="10800000" flipV="1">
            <a:off x="5658468" y="1797754"/>
            <a:ext cx="95897" cy="260685"/>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49" name="Rounded Rectangle 148"/>
          <p:cNvSpPr/>
          <p:nvPr/>
        </p:nvSpPr>
        <p:spPr>
          <a:xfrm>
            <a:off x="4828282" y="1227895"/>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50" name="Rounded Rectangle 149"/>
          <p:cNvSpPr/>
          <p:nvPr/>
        </p:nvSpPr>
        <p:spPr>
          <a:xfrm>
            <a:off x="4828282" y="1636743"/>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51" name="Rounded Rectangle 150"/>
          <p:cNvSpPr/>
          <p:nvPr/>
        </p:nvSpPr>
        <p:spPr>
          <a:xfrm>
            <a:off x="5754364" y="1630447"/>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52" name="Rounded Rectangle 151"/>
          <p:cNvSpPr/>
          <p:nvPr/>
        </p:nvSpPr>
        <p:spPr>
          <a:xfrm>
            <a:off x="5754364" y="1229116"/>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54" name="Rounded Rectangle 153"/>
          <p:cNvSpPr/>
          <p:nvPr/>
        </p:nvSpPr>
        <p:spPr>
          <a:xfrm>
            <a:off x="6498725" y="1131467"/>
            <a:ext cx="1642521" cy="1713690"/>
          </a:xfrm>
          <a:prstGeom prst="roundRect">
            <a:avLst>
              <a:gd name="adj" fmla="val 0"/>
            </a:avLst>
          </a:prstGeom>
          <a:solidFill>
            <a:schemeClr val="bg1">
              <a:lumMod val="75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latin typeface="Consolas" charset="0"/>
              <a:ea typeface="Consolas" charset="0"/>
              <a:cs typeface="Consolas" charset="0"/>
            </a:endParaRPr>
          </a:p>
        </p:txBody>
      </p:sp>
      <p:sp>
        <p:nvSpPr>
          <p:cNvPr id="155" name="Rounded Rectangle 154"/>
          <p:cNvSpPr/>
          <p:nvPr/>
        </p:nvSpPr>
        <p:spPr>
          <a:xfrm>
            <a:off x="6595441" y="2398913"/>
            <a:ext cx="1450730"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Hypervisor</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cxnSp>
        <p:nvCxnSpPr>
          <p:cNvPr id="156" name="Elbow Connector 155"/>
          <p:cNvCxnSpPr/>
          <p:nvPr/>
        </p:nvCxnSpPr>
        <p:spPr>
          <a:xfrm>
            <a:off x="7120089" y="1403115"/>
            <a:ext cx="117189" cy="663238"/>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Elbow Connector 156"/>
          <p:cNvCxnSpPr/>
          <p:nvPr/>
        </p:nvCxnSpPr>
        <p:spPr>
          <a:xfrm rot="10800000" flipV="1">
            <a:off x="7429006" y="1404335"/>
            <a:ext cx="95896" cy="662017"/>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8" name="Elbow Connector 157"/>
          <p:cNvCxnSpPr/>
          <p:nvPr/>
        </p:nvCxnSpPr>
        <p:spPr>
          <a:xfrm>
            <a:off x="7120089" y="1811963"/>
            <a:ext cx="117189" cy="254389"/>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Elbow Connector 158"/>
          <p:cNvCxnSpPr/>
          <p:nvPr/>
        </p:nvCxnSpPr>
        <p:spPr>
          <a:xfrm rot="10800000" flipV="1">
            <a:off x="7429006" y="1805666"/>
            <a:ext cx="95897" cy="260685"/>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1" name="Rounded Rectangle 160"/>
          <p:cNvSpPr/>
          <p:nvPr/>
        </p:nvSpPr>
        <p:spPr>
          <a:xfrm>
            <a:off x="6598820" y="1235807"/>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62" name="Rounded Rectangle 161"/>
          <p:cNvSpPr/>
          <p:nvPr/>
        </p:nvSpPr>
        <p:spPr>
          <a:xfrm>
            <a:off x="6598820" y="1644655"/>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63" name="Rounded Rectangle 162"/>
          <p:cNvSpPr/>
          <p:nvPr/>
        </p:nvSpPr>
        <p:spPr>
          <a:xfrm>
            <a:off x="7524902" y="1638359"/>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64" name="Rounded Rectangle 163"/>
          <p:cNvSpPr/>
          <p:nvPr/>
        </p:nvSpPr>
        <p:spPr>
          <a:xfrm>
            <a:off x="7524902" y="1237028"/>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78" name="Rounded Rectangle 177"/>
          <p:cNvSpPr/>
          <p:nvPr/>
        </p:nvSpPr>
        <p:spPr>
          <a:xfrm>
            <a:off x="1073072" y="1131467"/>
            <a:ext cx="1642521" cy="1713690"/>
          </a:xfrm>
          <a:prstGeom prst="roundRect">
            <a:avLst>
              <a:gd name="adj" fmla="val 0"/>
            </a:avLst>
          </a:prstGeom>
          <a:solidFill>
            <a:schemeClr val="bg1">
              <a:lumMod val="75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latin typeface="Consolas" charset="0"/>
              <a:ea typeface="Consolas" charset="0"/>
              <a:cs typeface="Consolas" charset="0"/>
            </a:endParaRPr>
          </a:p>
        </p:txBody>
      </p:sp>
      <p:cxnSp>
        <p:nvCxnSpPr>
          <p:cNvPr id="180" name="Elbow Connector 179"/>
          <p:cNvCxnSpPr/>
          <p:nvPr/>
        </p:nvCxnSpPr>
        <p:spPr>
          <a:xfrm>
            <a:off x="1694436" y="1403115"/>
            <a:ext cx="117189" cy="663238"/>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1" name="Elbow Connector 180"/>
          <p:cNvCxnSpPr/>
          <p:nvPr/>
        </p:nvCxnSpPr>
        <p:spPr>
          <a:xfrm rot="10800000" flipV="1">
            <a:off x="2003353" y="1404335"/>
            <a:ext cx="95896" cy="662017"/>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2" name="Elbow Connector 181"/>
          <p:cNvCxnSpPr/>
          <p:nvPr/>
        </p:nvCxnSpPr>
        <p:spPr>
          <a:xfrm>
            <a:off x="1694436" y="1811963"/>
            <a:ext cx="117189" cy="254389"/>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3" name="Elbow Connector 182"/>
          <p:cNvCxnSpPr/>
          <p:nvPr/>
        </p:nvCxnSpPr>
        <p:spPr>
          <a:xfrm rot="10800000" flipV="1">
            <a:off x="2003353" y="1805666"/>
            <a:ext cx="95897" cy="260685"/>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5" name="Rounded Rectangle 184"/>
          <p:cNvSpPr/>
          <p:nvPr/>
        </p:nvSpPr>
        <p:spPr>
          <a:xfrm>
            <a:off x="1173167" y="1235807"/>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86" name="Rounded Rectangle 185"/>
          <p:cNvSpPr/>
          <p:nvPr/>
        </p:nvSpPr>
        <p:spPr>
          <a:xfrm>
            <a:off x="1173167" y="1644655"/>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87" name="Rounded Rectangle 186"/>
          <p:cNvSpPr/>
          <p:nvPr/>
        </p:nvSpPr>
        <p:spPr>
          <a:xfrm>
            <a:off x="2099249" y="1638359"/>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88" name="Rounded Rectangle 187"/>
          <p:cNvSpPr/>
          <p:nvPr/>
        </p:nvSpPr>
        <p:spPr>
          <a:xfrm>
            <a:off x="2099249" y="1237028"/>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79" name="Rounded Rectangle 178"/>
          <p:cNvSpPr/>
          <p:nvPr/>
        </p:nvSpPr>
        <p:spPr>
          <a:xfrm>
            <a:off x="1169788" y="2398913"/>
            <a:ext cx="1450730"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Hypervisor</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90" name="Rounded Rectangle 189"/>
          <p:cNvSpPr/>
          <p:nvPr/>
        </p:nvSpPr>
        <p:spPr>
          <a:xfrm>
            <a:off x="2852046" y="1125611"/>
            <a:ext cx="1642521" cy="1713690"/>
          </a:xfrm>
          <a:prstGeom prst="roundRect">
            <a:avLst>
              <a:gd name="adj" fmla="val 0"/>
            </a:avLst>
          </a:prstGeom>
          <a:solidFill>
            <a:schemeClr val="bg1">
              <a:lumMod val="75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latin typeface="Consolas" charset="0"/>
              <a:ea typeface="Consolas" charset="0"/>
              <a:cs typeface="Consolas" charset="0"/>
            </a:endParaRPr>
          </a:p>
        </p:txBody>
      </p:sp>
      <p:sp>
        <p:nvSpPr>
          <p:cNvPr id="191" name="Rounded Rectangle 190"/>
          <p:cNvSpPr/>
          <p:nvPr/>
        </p:nvSpPr>
        <p:spPr>
          <a:xfrm>
            <a:off x="2948762" y="2393057"/>
            <a:ext cx="1450730"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Hypervisor</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cxnSp>
        <p:nvCxnSpPr>
          <p:cNvPr id="192" name="Elbow Connector 191"/>
          <p:cNvCxnSpPr/>
          <p:nvPr/>
        </p:nvCxnSpPr>
        <p:spPr>
          <a:xfrm>
            <a:off x="3473410" y="1397259"/>
            <a:ext cx="117189" cy="663238"/>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rot="10800000" flipV="1">
            <a:off x="3782327" y="1398479"/>
            <a:ext cx="95896" cy="662017"/>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a:off x="3473410" y="1806107"/>
            <a:ext cx="117189" cy="254389"/>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rot="10800000" flipV="1">
            <a:off x="3782327" y="1799810"/>
            <a:ext cx="95897" cy="260685"/>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p:cNvSpPr/>
          <p:nvPr/>
        </p:nvSpPr>
        <p:spPr>
          <a:xfrm>
            <a:off x="2952141" y="1229951"/>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98" name="Rounded Rectangle 197"/>
          <p:cNvSpPr/>
          <p:nvPr/>
        </p:nvSpPr>
        <p:spPr>
          <a:xfrm>
            <a:off x="2952141" y="1638799"/>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99" name="Rounded Rectangle 198"/>
          <p:cNvSpPr/>
          <p:nvPr/>
        </p:nvSpPr>
        <p:spPr>
          <a:xfrm>
            <a:off x="3878223" y="1632503"/>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200" name="Rounded Rectangle 199"/>
          <p:cNvSpPr/>
          <p:nvPr/>
        </p:nvSpPr>
        <p:spPr>
          <a:xfrm>
            <a:off x="3878223" y="1231172"/>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cxnSp>
        <p:nvCxnSpPr>
          <p:cNvPr id="202" name="Straight Connector 201"/>
          <p:cNvCxnSpPr>
            <a:stCxn id="179" idx="2"/>
            <a:endCxn id="45" idx="0"/>
          </p:cNvCxnSpPr>
          <p:nvPr/>
        </p:nvCxnSpPr>
        <p:spPr>
          <a:xfrm>
            <a:off x="1895153" y="2733529"/>
            <a:ext cx="1778973" cy="649093"/>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endCxn id="46" idx="0"/>
          </p:cNvCxnSpPr>
          <p:nvPr/>
        </p:nvCxnSpPr>
        <p:spPr>
          <a:xfrm>
            <a:off x="5550268" y="2733529"/>
            <a:ext cx="1" cy="654949"/>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191" idx="2"/>
            <a:endCxn id="45" idx="0"/>
          </p:cNvCxnSpPr>
          <p:nvPr/>
        </p:nvCxnSpPr>
        <p:spPr>
          <a:xfrm flipH="1">
            <a:off x="3674126" y="2727673"/>
            <a:ext cx="1" cy="654949"/>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155" idx="2"/>
            <a:endCxn id="46" idx="0"/>
          </p:cNvCxnSpPr>
          <p:nvPr/>
        </p:nvCxnSpPr>
        <p:spPr>
          <a:xfrm flipH="1">
            <a:off x="5550269" y="2733529"/>
            <a:ext cx="1770537" cy="654949"/>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5153269" y="3388478"/>
            <a:ext cx="793999" cy="213549"/>
          </a:xfrm>
          <a:prstGeom prst="roundRect">
            <a:avLst>
              <a:gd name="adj" fmla="val 0"/>
            </a:avLst>
          </a:prstGeom>
          <a:solidFill>
            <a:schemeClr val="accent4">
              <a:lumMod val="40000"/>
              <a:lumOff val="60000"/>
            </a:schemeClr>
          </a:solidFill>
          <a:ln w="28575">
            <a:solidFill>
              <a:schemeClr val="accent4">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ToR</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45" name="Rounded Rectangle 44"/>
          <p:cNvSpPr/>
          <p:nvPr/>
        </p:nvSpPr>
        <p:spPr>
          <a:xfrm>
            <a:off x="3277126" y="3382622"/>
            <a:ext cx="793999" cy="213549"/>
          </a:xfrm>
          <a:prstGeom prst="roundRect">
            <a:avLst>
              <a:gd name="adj" fmla="val 0"/>
            </a:avLst>
          </a:prstGeom>
          <a:solidFill>
            <a:schemeClr val="accent4">
              <a:lumMod val="40000"/>
              <a:lumOff val="60000"/>
            </a:schemeClr>
          </a:solidFill>
          <a:ln w="28575">
            <a:solidFill>
              <a:schemeClr val="accent4">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ToR</a:t>
            </a:r>
            <a:endParaRPr lang="en-US" dirty="0">
              <a:solidFill>
                <a:sysClr val="windowText" lastClr="000000"/>
              </a:solidFill>
              <a:latin typeface="Consolas" charset="0"/>
              <a:ea typeface="Consolas" charset="0"/>
              <a:cs typeface="Consolas" charset="0"/>
            </a:endParaRPr>
          </a:p>
        </p:txBody>
      </p:sp>
      <p:sp>
        <p:nvSpPr>
          <p:cNvPr id="3" name="Slide Number Placeholder 2"/>
          <p:cNvSpPr>
            <a:spLocks noGrp="1"/>
          </p:cNvSpPr>
          <p:nvPr>
            <p:ph type="sldNum" idx="12"/>
          </p:nvPr>
        </p:nvSpPr>
        <p:spPr/>
        <p:txBody>
          <a:bodyPr/>
          <a:lstStyle/>
          <a:p>
            <a:pPr>
              <a:spcBef>
                <a:spcPts val="0"/>
              </a:spcBef>
              <a:buNone/>
            </a:pPr>
            <a:fld id="{00000000-1234-1234-1234-123412341234}" type="slidenum">
              <a:rPr lang="en" smtClean="0"/>
              <a:t>2</a:t>
            </a:fld>
            <a:endParaRPr lang="en"/>
          </a:p>
        </p:txBody>
      </p:sp>
      <p:pic>
        <p:nvPicPr>
          <p:cNvPr id="115" name="Picture 1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1598" y="3875279"/>
            <a:ext cx="605056" cy="605056"/>
          </a:xfrm>
          <a:prstGeom prst="rect">
            <a:avLst/>
          </a:prstGeom>
        </p:spPr>
      </p:pic>
      <p:sp>
        <p:nvSpPr>
          <p:cNvPr id="10" name="Rectangle 9"/>
          <p:cNvSpPr/>
          <p:nvPr/>
        </p:nvSpPr>
        <p:spPr>
          <a:xfrm>
            <a:off x="1440513" y="3773446"/>
            <a:ext cx="909280" cy="307777"/>
          </a:xfrm>
          <a:prstGeom prst="rect">
            <a:avLst/>
          </a:prstGeom>
        </p:spPr>
        <p:txBody>
          <a:bodyPr wrap="square">
            <a:spAutoFit/>
          </a:bodyPr>
          <a:lstStyle/>
          <a:p>
            <a:pPr algn="ctr"/>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Core</a:t>
            </a:r>
          </a:p>
        </p:txBody>
      </p:sp>
      <p:sp>
        <p:nvSpPr>
          <p:cNvPr id="123" name="Rectangle 122"/>
          <p:cNvSpPr/>
          <p:nvPr/>
        </p:nvSpPr>
        <p:spPr>
          <a:xfrm>
            <a:off x="5282711" y="3927335"/>
            <a:ext cx="504724" cy="517510"/>
          </a:xfrm>
          <a:prstGeom prst="rect">
            <a:avLst/>
          </a:prstGeom>
          <a:solidFill>
            <a:schemeClr val="accent4">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latin typeface="Consolas" charset="0"/>
              <a:ea typeface="Consolas" charset="0"/>
              <a:cs typeface="Consolas" charset="0"/>
            </a:endParaRPr>
          </a:p>
        </p:txBody>
      </p:sp>
      <p:pic>
        <p:nvPicPr>
          <p:cNvPr id="124" name="Picture 1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2544" y="3881135"/>
            <a:ext cx="605056" cy="605056"/>
          </a:xfrm>
          <a:prstGeom prst="rect">
            <a:avLst/>
          </a:prstGeom>
        </p:spPr>
      </p:pic>
      <p:sp>
        <p:nvSpPr>
          <p:cNvPr id="64" name="Rounded Rectangle 63"/>
          <p:cNvSpPr/>
          <p:nvPr/>
        </p:nvSpPr>
        <p:spPr>
          <a:xfrm>
            <a:off x="651973" y="1019525"/>
            <a:ext cx="7920450" cy="3635440"/>
          </a:xfrm>
          <a:prstGeom prst="roundRect">
            <a:avLst>
              <a:gd name="adj" fmla="val 0"/>
            </a:avLst>
          </a:prstGeom>
          <a:solidFill>
            <a:schemeClr val="bg1">
              <a:alpha val="6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ounded Rectangle 147"/>
          <p:cNvSpPr/>
          <p:nvPr/>
        </p:nvSpPr>
        <p:spPr>
          <a:xfrm>
            <a:off x="4824902" y="2058441"/>
            <a:ext cx="1450731" cy="334616"/>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BESS</a:t>
            </a:r>
            <a:endParaRPr lang="en-US" sz="12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60" name="Rounded Rectangle 159"/>
          <p:cNvSpPr/>
          <p:nvPr/>
        </p:nvSpPr>
        <p:spPr>
          <a:xfrm>
            <a:off x="6595441" y="2066353"/>
            <a:ext cx="1450730" cy="334616"/>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VPP</a:t>
            </a:r>
            <a:endParaRPr lang="en-US" sz="12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84" name="Rounded Rectangle 183"/>
          <p:cNvSpPr/>
          <p:nvPr/>
        </p:nvSpPr>
        <p:spPr>
          <a:xfrm>
            <a:off x="1169787" y="2066353"/>
            <a:ext cx="1450730" cy="334616"/>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Software </a:t>
            </a:r>
            <a:r>
              <a:rPr lang="en-US" sz="12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Switch</a:t>
            </a:r>
            <a:endParaRPr lang="en-US" sz="12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96" name="Rounded Rectangle 195"/>
          <p:cNvSpPr/>
          <p:nvPr/>
        </p:nvSpPr>
        <p:spPr>
          <a:xfrm>
            <a:off x="2948760" y="2060497"/>
            <a:ext cx="1450731" cy="334616"/>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OVS</a:t>
            </a:r>
            <a:endParaRPr lang="en-US" sz="12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Tree>
    <p:custDataLst>
      <p:tags r:id="rId1"/>
    </p:custDataLst>
    <p:extLst>
      <p:ext uri="{BB962C8B-B14F-4D97-AF65-F5344CB8AC3E}">
        <p14:creationId xmlns:p14="http://schemas.microsoft.com/office/powerpoint/2010/main" val="2849385476"/>
      </p:ext>
    </p:extLst>
  </p:cSld>
  <p:clrMapOvr>
    <a:masterClrMapping/>
  </p:clrMapOvr>
  <mc:AlternateContent xmlns:mc="http://schemas.openxmlformats.org/markup-compatibility/2006" xmlns:p14="http://schemas.microsoft.com/office/powerpoint/2010/main">
    <mc:Choice Requires="p14">
      <p:transition spd="slow" p14:dur="2000" advTm="445"/>
    </mc:Choice>
    <mc:Fallback xmlns="">
      <p:transition spd="slow" advTm="4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0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0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1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7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9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4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4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4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5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5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5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8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8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8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83"/>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9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9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9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9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6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8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9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2" grpId="0" animBg="1"/>
      <p:bldP spid="143" grpId="0" animBg="1"/>
      <p:bldP spid="149" grpId="0" animBg="1"/>
      <p:bldP spid="150" grpId="0" animBg="1"/>
      <p:bldP spid="151" grpId="0" animBg="1"/>
      <p:bldP spid="152" grpId="0" animBg="1"/>
      <p:bldP spid="154" grpId="0" animBg="1"/>
      <p:bldP spid="155" grpId="0" animBg="1"/>
      <p:bldP spid="161" grpId="0" animBg="1"/>
      <p:bldP spid="162" grpId="0" animBg="1"/>
      <p:bldP spid="163" grpId="0" animBg="1"/>
      <p:bldP spid="164" grpId="0" animBg="1"/>
      <p:bldP spid="178" grpId="0" animBg="1"/>
      <p:bldP spid="185" grpId="0" animBg="1"/>
      <p:bldP spid="186" grpId="0" animBg="1"/>
      <p:bldP spid="187" grpId="0" animBg="1"/>
      <p:bldP spid="188" grpId="0" animBg="1"/>
      <p:bldP spid="179" grpId="0" animBg="1"/>
      <p:bldP spid="190" grpId="0" animBg="1"/>
      <p:bldP spid="191" grpId="0" animBg="1"/>
      <p:bldP spid="197" grpId="0" animBg="1"/>
      <p:bldP spid="198" grpId="0" animBg="1"/>
      <p:bldP spid="199" grpId="0" animBg="1"/>
      <p:bldP spid="200" grpId="0" animBg="1"/>
      <p:bldP spid="46" grpId="0" animBg="1"/>
      <p:bldP spid="45" grpId="0" animBg="1"/>
      <p:bldP spid="10" grpId="0"/>
      <p:bldP spid="123" grpId="0" animBg="1"/>
      <p:bldP spid="64" grpId="0" animBg="1"/>
      <p:bldP spid="148" grpId="0" animBg="1"/>
      <p:bldP spid="160" grpId="0" animBg="1"/>
      <p:bldP spid="184" grpId="0" animBg="1"/>
      <p:bldP spid="19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ounded Rectangle 74"/>
          <p:cNvSpPr/>
          <p:nvPr/>
        </p:nvSpPr>
        <p:spPr>
          <a:xfrm>
            <a:off x="1916957" y="3767212"/>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76" name="Straight Arrow Connector 75"/>
          <p:cNvCxnSpPr/>
          <p:nvPr/>
        </p:nvCxnSpPr>
        <p:spPr>
          <a:xfrm>
            <a:off x="2863274" y="4077662"/>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24076" y="4085976"/>
            <a:ext cx="1095644"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23102" y="3751348"/>
            <a:ext cx="691921"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81" name="Rounded Rectangle 80"/>
          <p:cNvSpPr/>
          <p:nvPr/>
        </p:nvSpPr>
        <p:spPr>
          <a:xfrm>
            <a:off x="3567648" y="3652912"/>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82" name="Straight Arrow Connector 81"/>
          <p:cNvCxnSpPr/>
          <p:nvPr/>
        </p:nvCxnSpPr>
        <p:spPr>
          <a:xfrm flipH="1">
            <a:off x="4477870" y="2681796"/>
            <a:ext cx="0" cy="9711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5405847" y="224407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543430" y="1905522"/>
            <a:ext cx="643831"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sp>
        <p:nvSpPr>
          <p:cNvPr id="118" name="Rounded Rectangle 117"/>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19" name="Rounded Rectangle 118"/>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0" name="Rounded Rectangle 119"/>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38" name="Straight Arrow Connector 37"/>
          <p:cNvCxnSpPr/>
          <p:nvPr/>
        </p:nvCxnSpPr>
        <p:spPr>
          <a:xfrm>
            <a:off x="5405847" y="4087950"/>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543430" y="3749396"/>
            <a:ext cx="643831" cy="307777"/>
          </a:xfrm>
          <a:prstGeom prst="rect">
            <a:avLst/>
          </a:prstGeom>
          <a:noFill/>
        </p:spPr>
        <p:txBody>
          <a:bodyPr wrap="none" rtlCol="0">
            <a:spAutoFit/>
          </a:bodyPr>
          <a:lstStyle/>
          <a:p>
            <a:r>
              <a:rPr lang="en-US" sz="1400" dirty="0" smtClean="0">
                <a:ln w="0"/>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sp>
        <p:nvSpPr>
          <p:cNvPr id="57" name="Title 1"/>
          <p:cNvSpPr txBox="1">
            <a:spLocks/>
          </p:cNvSpPr>
          <p:nvPr/>
        </p:nvSpPr>
        <p:spPr>
          <a:xfrm>
            <a:off x="5132605" y="221347"/>
            <a:ext cx="4011395" cy="61389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smtClean="0">
                <a:solidFill>
                  <a:schemeClr val="accent1">
                    <a:lumMod val="75000"/>
                  </a:schemeClr>
                </a:solidFill>
              </a:rPr>
              <a:t>(</a:t>
            </a:r>
            <a:r>
              <a:rPr lang="en-US" b="1" dirty="0" smtClean="0">
                <a:solidFill>
                  <a:schemeClr val="accent1">
                    <a:lumMod val="75000"/>
                  </a:schemeClr>
                </a:solidFill>
              </a:rPr>
              <a:t>Inline Editing</a:t>
            </a:r>
            <a:r>
              <a:rPr lang="en-US" dirty="0" smtClean="0">
                <a:solidFill>
                  <a:schemeClr val="accent1">
                    <a:lumMod val="75000"/>
                  </a:schemeClr>
                </a:solidFill>
              </a:rPr>
              <a:t>)</a:t>
            </a:r>
            <a:endParaRPr lang="en-US" dirty="0">
              <a:solidFill>
                <a:schemeClr val="accent1">
                  <a:lumMod val="75000"/>
                </a:schemeClr>
              </a:solidFill>
            </a:endParaRPr>
          </a:p>
        </p:txBody>
      </p:sp>
      <p:sp>
        <p:nvSpPr>
          <p:cNvPr id="27" name="Rectangle 26"/>
          <p:cNvSpPr/>
          <p:nvPr/>
        </p:nvSpPr>
        <p:spPr>
          <a:xfrm>
            <a:off x="6222568" y="1310858"/>
            <a:ext cx="674051" cy="233960"/>
          </a:xfrm>
          <a:prstGeom prst="rect">
            <a:avLst/>
          </a:prstGeom>
          <a:solidFill>
            <a:schemeClr val="accent2">
              <a:lumMod val="7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8" name="Rectangle 27"/>
          <p:cNvSpPr/>
          <p:nvPr/>
        </p:nvSpPr>
        <p:spPr>
          <a:xfrm>
            <a:off x="6036239" y="1310858"/>
            <a:ext cx="185980" cy="233960"/>
          </a:xfrm>
          <a:prstGeom prst="rect">
            <a:avLst/>
          </a:prstGeom>
          <a:pattFill prst="ltUpDiag">
            <a:fgClr>
              <a:schemeClr val="accent3">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29" name="Rectangle 28"/>
          <p:cNvSpPr/>
          <p:nvPr/>
        </p:nvSpPr>
        <p:spPr>
          <a:xfrm>
            <a:off x="5848106" y="1310858"/>
            <a:ext cx="185980" cy="233960"/>
          </a:xfrm>
          <a:prstGeom prst="rect">
            <a:avLst/>
          </a:prstGeom>
          <a:pattFill prst="ltUpDiag">
            <a:fgClr>
              <a:schemeClr val="accent2">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0" name="Rectangle 29"/>
          <p:cNvSpPr/>
          <p:nvPr/>
        </p:nvSpPr>
        <p:spPr>
          <a:xfrm>
            <a:off x="5661777" y="1310858"/>
            <a:ext cx="185980" cy="233960"/>
          </a:xfrm>
          <a:prstGeom prst="rect">
            <a:avLst/>
          </a:prstGeom>
          <a:pattFill prst="ltUpDiag">
            <a:fgClr>
              <a:schemeClr val="accent1">
                <a:lumMod val="60000"/>
                <a:lumOff val="40000"/>
              </a:schemeClr>
            </a:fgClr>
            <a:bgClr>
              <a:schemeClr val="bg1"/>
            </a:bgClr>
          </a:patt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1" name="Rectangle 30"/>
          <p:cNvSpPr/>
          <p:nvPr/>
        </p:nvSpPr>
        <p:spPr>
          <a:xfrm>
            <a:off x="5621746" y="1273958"/>
            <a:ext cx="1316201" cy="307409"/>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Light" charset="0"/>
              <a:ea typeface="Calibri Light" charset="0"/>
              <a:cs typeface="Calibri Light" charset="0"/>
            </a:endParaRPr>
          </a:p>
        </p:txBody>
      </p:sp>
      <p:sp>
        <p:nvSpPr>
          <p:cNvPr id="32" name="TextBox 31"/>
          <p:cNvSpPr txBox="1"/>
          <p:nvPr/>
        </p:nvSpPr>
        <p:spPr>
          <a:xfrm>
            <a:off x="5703534" y="1004093"/>
            <a:ext cx="1152623" cy="307777"/>
          </a:xfrm>
          <a:prstGeom prst="rect">
            <a:avLst/>
          </a:prstGeom>
          <a:noFill/>
        </p:spPr>
        <p:txBody>
          <a:bodyPr wrap="none" rtlCol="0">
            <a:spAutoFit/>
          </a:bodyPr>
          <a:lstStyle/>
          <a:p>
            <a:pPr algn="ctr"/>
            <a:r>
              <a:rPr lang="en-US" sz="1400" dirty="0" smtClean="0">
                <a:latin typeface="Calibri Light" charset="0"/>
                <a:ea typeface="Calibri Light" charset="0"/>
                <a:cs typeface="Calibri Light" charset="0"/>
              </a:rPr>
              <a:t>Egress Packet</a:t>
            </a:r>
            <a:endParaRPr lang="en-US" sz="1400" dirty="0">
              <a:latin typeface="Calibri Light" charset="0"/>
              <a:ea typeface="Calibri Light" charset="0"/>
              <a:cs typeface="Calibri Light" charset="0"/>
            </a:endParaRPr>
          </a:p>
        </p:txBody>
      </p:sp>
      <p:grpSp>
        <p:nvGrpSpPr>
          <p:cNvPr id="33" name="Group 32"/>
          <p:cNvGrpSpPr/>
          <p:nvPr/>
        </p:nvGrpSpPr>
        <p:grpSpPr>
          <a:xfrm>
            <a:off x="5661777" y="1539082"/>
            <a:ext cx="372309" cy="191878"/>
            <a:chOff x="7204986" y="3660925"/>
            <a:chExt cx="372309" cy="157634"/>
          </a:xfrm>
        </p:grpSpPr>
        <p:cxnSp>
          <p:nvCxnSpPr>
            <p:cNvPr id="34" name="Straight Arrow Connector 33"/>
            <p:cNvCxnSpPr/>
            <p:nvPr/>
          </p:nvCxnSpPr>
          <p:spPr>
            <a:xfrm flipV="1">
              <a:off x="720498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7390966"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577295" y="3660925"/>
              <a:ext cx="0" cy="157634"/>
            </a:xfrm>
            <a:prstGeom prst="straightConnector1">
              <a:avLst/>
            </a:prstGeom>
            <a:ln>
              <a:solidFill>
                <a:schemeClr val="tx1">
                  <a:lumMod val="75000"/>
                  <a:lumOff val="25000"/>
                </a:schemeClr>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37" name="Title 1"/>
          <p:cNvSpPr txBox="1">
            <a:spLocks/>
          </p:cNvSpPr>
          <p:nvPr/>
        </p:nvSpPr>
        <p:spPr>
          <a:xfrm>
            <a:off x="485905" y="221348"/>
            <a:ext cx="4615141" cy="649886"/>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charset="0"/>
                <a:ea typeface="Calibri" charset="0"/>
                <a:cs typeface="Calibri" charset="0"/>
              </a:rPr>
              <a:t>OVS Forwarding Model</a:t>
            </a:r>
            <a:endParaRPr lang="en-US" dirty="0">
              <a:latin typeface="Calibri" charset="0"/>
              <a:ea typeface="Calibri" charset="0"/>
              <a:cs typeface="Calibri" charset="0"/>
            </a:endParaRPr>
          </a:p>
        </p:txBody>
      </p:sp>
    </p:spTree>
    <p:custDataLst>
      <p:tags r:id="rId1"/>
    </p:custDataLst>
    <p:extLst>
      <p:ext uri="{BB962C8B-B14F-4D97-AF65-F5344CB8AC3E}">
        <p14:creationId xmlns:p14="http://schemas.microsoft.com/office/powerpoint/2010/main" val="2126804689"/>
      </p:ext>
    </p:extLst>
  </p:cSld>
  <p:clrMapOvr>
    <a:masterClrMapping/>
  </p:clrMapOvr>
  <mc:AlternateContent xmlns:mc="http://schemas.openxmlformats.org/markup-compatibility/2006" xmlns:p14="http://schemas.microsoft.com/office/powerpoint/2010/main">
    <mc:Choice Requires="p14">
      <p:transition spd="slow" p14:dur="2000" advTm="1491"/>
    </mc:Choice>
    <mc:Fallback xmlns="">
      <p:transition spd="slow" advTm="14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70142" y="3793556"/>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8" name="TextBox 7"/>
          <p:cNvSpPr txBox="1"/>
          <p:nvPr/>
        </p:nvSpPr>
        <p:spPr>
          <a:xfrm>
            <a:off x="217587" y="3777692"/>
            <a:ext cx="691921"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400" dirty="0">
              <a:latin typeface="Calibri Light" charset="0"/>
              <a:ea typeface="Calibri Light" charset="0"/>
              <a:cs typeface="Calibri Light" charset="0"/>
            </a:endParaRPr>
          </a:p>
        </p:txBody>
      </p:sp>
      <p:sp>
        <p:nvSpPr>
          <p:cNvPr id="9" name="Rounded Rectangle 8"/>
          <p:cNvSpPr/>
          <p:nvPr/>
        </p:nvSpPr>
        <p:spPr>
          <a:xfrm>
            <a:off x="3567648" y="3652912"/>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0" name="Straight Arrow Connector 9"/>
          <p:cNvCxnSpPr/>
          <p:nvPr/>
        </p:nvCxnSpPr>
        <p:spPr>
          <a:xfrm flipH="1">
            <a:off x="4477870" y="2681796"/>
            <a:ext cx="0" cy="971116"/>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 name="Rounded Rectangle 11"/>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3" name="Rounded Rectangle 12"/>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5" name="Rounded Rectangle 14"/>
          <p:cNvSpPr/>
          <p:nvPr/>
        </p:nvSpPr>
        <p:spPr>
          <a:xfrm>
            <a:off x="7123210" y="3796488"/>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4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20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8" name="TextBox 17"/>
          <p:cNvSpPr txBox="1"/>
          <p:nvPr/>
        </p:nvSpPr>
        <p:spPr>
          <a:xfrm>
            <a:off x="8322360" y="3671404"/>
            <a:ext cx="643831"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800" dirty="0">
              <a:latin typeface="Calibri Light" charset="0"/>
              <a:ea typeface="Calibri Light" charset="0"/>
              <a:cs typeface="Calibri Light" charset="0"/>
            </a:endParaRPr>
          </a:p>
        </p:txBody>
      </p:sp>
      <p:cxnSp>
        <p:nvCxnSpPr>
          <p:cNvPr id="19" name="Elbow Connector 18"/>
          <p:cNvCxnSpPr>
            <a:endCxn id="32" idx="0"/>
          </p:cNvCxnSpPr>
          <p:nvPr/>
        </p:nvCxnSpPr>
        <p:spPr>
          <a:xfrm rot="16200000" flipH="1">
            <a:off x="5065466" y="2597426"/>
            <a:ext cx="1539442" cy="858682"/>
          </a:xfrm>
          <a:prstGeom prst="bentConnector3">
            <a:avLst>
              <a:gd name="adj1" fmla="val -323"/>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807" y="1805768"/>
            <a:ext cx="3589970" cy="1015663"/>
          </a:xfrm>
          <a:prstGeom prst="rect">
            <a:avLst/>
          </a:prstGeom>
          <a:noFill/>
        </p:spPr>
        <p:txBody>
          <a:bodyPr wrap="square" rtlCol="0">
            <a:spAutoFit/>
          </a:bodyPr>
          <a:lstStyle/>
          <a:p>
            <a:pPr marL="342900" lvl="0" indent="-342900">
              <a:buFont typeface="Arial" charset="0"/>
              <a:buChar char="•"/>
            </a:pPr>
            <a:r>
              <a:rPr lang="en-US" sz="2000" dirty="0">
                <a:solidFill>
                  <a:schemeClr val="tx1"/>
                </a:solidFill>
                <a:latin typeface="Calibri Light" charset="0"/>
                <a:ea typeface="Calibri Light" charset="0"/>
                <a:cs typeface="Calibri Light" charset="0"/>
              </a:rPr>
              <a:t>Supports both editing </a:t>
            </a:r>
            <a:r>
              <a:rPr lang="en-US" sz="2000" dirty="0" smtClean="0">
                <a:solidFill>
                  <a:schemeClr val="tx1"/>
                </a:solidFill>
                <a:latin typeface="Calibri Light" charset="0"/>
                <a:ea typeface="Calibri Light" charset="0"/>
                <a:cs typeface="Calibri Light" charset="0"/>
              </a:rPr>
              <a:t>modes:</a:t>
            </a:r>
          </a:p>
          <a:p>
            <a:pPr marL="685800" lvl="1" indent="-342900">
              <a:buFontTx/>
              <a:buChar char="-"/>
            </a:pPr>
            <a:r>
              <a:rPr lang="en-US" sz="2000" b="1" dirty="0" smtClean="0">
                <a:solidFill>
                  <a:schemeClr val="tx1"/>
                </a:solidFill>
                <a:latin typeface="Calibri Light" charset="0"/>
                <a:ea typeface="Calibri Light" charset="0"/>
                <a:cs typeface="Calibri Light" charset="0"/>
              </a:rPr>
              <a:t>Inline Editing</a:t>
            </a:r>
          </a:p>
          <a:p>
            <a:pPr marL="685800" lvl="1" indent="-342900">
              <a:buFontTx/>
              <a:buChar char="-"/>
            </a:pPr>
            <a:r>
              <a:rPr lang="en-US" sz="2000" b="1" dirty="0" smtClean="0">
                <a:solidFill>
                  <a:schemeClr val="tx1"/>
                </a:solidFill>
                <a:latin typeface="Calibri Light" charset="0"/>
                <a:ea typeface="Calibri Light" charset="0"/>
                <a:cs typeface="Calibri Light" charset="0"/>
              </a:rPr>
              <a:t>Post-pipeline Editing</a:t>
            </a:r>
          </a:p>
        </p:txBody>
      </p:sp>
      <p:sp>
        <p:nvSpPr>
          <p:cNvPr id="23" name="Rounded Rectangle 22"/>
          <p:cNvSpPr/>
          <p:nvPr/>
        </p:nvSpPr>
        <p:spPr>
          <a:xfrm>
            <a:off x="2327392" y="3787709"/>
            <a:ext cx="94631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27" name="Straight Arrow Connector 26"/>
          <p:cNvCxnSpPr/>
          <p:nvPr/>
        </p:nvCxnSpPr>
        <p:spPr>
          <a:xfrm>
            <a:off x="3273364" y="409816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016459" y="409816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84881" y="4106938"/>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720324" y="3796488"/>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 Update</a:t>
            </a:r>
          </a:p>
        </p:txBody>
      </p:sp>
      <p:cxnSp>
        <p:nvCxnSpPr>
          <p:cNvPr id="33" name="Straight Arrow Connector 32"/>
          <p:cNvCxnSpPr/>
          <p:nvPr/>
        </p:nvCxnSpPr>
        <p:spPr>
          <a:xfrm>
            <a:off x="5415525" y="4106938"/>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821431" y="4106938"/>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214431" y="408546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4" name="Title 1"/>
          <p:cNvSpPr txBox="1">
            <a:spLocks/>
          </p:cNvSpPr>
          <p:nvPr/>
        </p:nvSpPr>
        <p:spPr>
          <a:xfrm>
            <a:off x="485905" y="221348"/>
            <a:ext cx="8480286" cy="649886"/>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charset="0"/>
                <a:ea typeface="Calibri" charset="0"/>
                <a:cs typeface="Calibri" charset="0"/>
              </a:rPr>
              <a:t>PISCES Forwarding Model (Modified OVS)</a:t>
            </a:r>
            <a:endParaRPr lang="en-US" dirty="0">
              <a:latin typeface="Calibri" charset="0"/>
              <a:ea typeface="Calibri" charset="0"/>
              <a:cs typeface="Calibri" charset="0"/>
            </a:endParaRPr>
          </a:p>
        </p:txBody>
      </p:sp>
    </p:spTree>
    <p:custDataLst>
      <p:tags r:id="rId1"/>
    </p:custDataLst>
    <p:extLst>
      <p:ext uri="{BB962C8B-B14F-4D97-AF65-F5344CB8AC3E}">
        <p14:creationId xmlns:p14="http://schemas.microsoft.com/office/powerpoint/2010/main" val="1296166513"/>
      </p:ext>
    </p:extLst>
  </p:cSld>
  <p:clrMapOvr>
    <a:masterClrMapping/>
  </p:clrMapOvr>
  <mc:AlternateContent xmlns:mc="http://schemas.openxmlformats.org/markup-compatibility/2006" xmlns:p14="http://schemas.microsoft.com/office/powerpoint/2010/main">
    <mc:Choice Requires="p14">
      <p:transition spd="slow" p14:dur="2000" advTm="2652"/>
    </mc:Choice>
    <mc:Fallback xmlns="">
      <p:transition spd="slow" advTm="26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ounded Rectangle 63"/>
          <p:cNvSpPr/>
          <p:nvPr/>
        </p:nvSpPr>
        <p:spPr>
          <a:xfrm>
            <a:off x="1130299" y="2875867"/>
            <a:ext cx="7282501" cy="2013633"/>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20" name="Rounded Rectangle 19"/>
          <p:cNvSpPr/>
          <p:nvPr/>
        </p:nvSpPr>
        <p:spPr>
          <a:xfrm>
            <a:off x="1130299" y="1373747"/>
            <a:ext cx="7282501" cy="1140853"/>
          </a:xfrm>
          <a:prstGeom prst="roundRect">
            <a:avLst>
              <a:gd name="adj" fmla="val 0"/>
            </a:avLst>
          </a:prstGeom>
          <a:solidFill>
            <a:schemeClr val="accent6">
              <a:lumMod val="20000"/>
              <a:lumOff val="80000"/>
            </a:schemeClr>
          </a:solidFill>
          <a:ln w="952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grpSp>
        <p:nvGrpSpPr>
          <p:cNvPr id="21" name="Group 20"/>
          <p:cNvGrpSpPr/>
          <p:nvPr/>
        </p:nvGrpSpPr>
        <p:grpSpPr>
          <a:xfrm>
            <a:off x="1130300" y="1473200"/>
            <a:ext cx="7282501" cy="929196"/>
            <a:chOff x="241802" y="1527496"/>
            <a:chExt cx="8492609" cy="1154300"/>
          </a:xfrm>
        </p:grpSpPr>
        <p:cxnSp>
          <p:nvCxnSpPr>
            <p:cNvPr id="4" name="Straight Arrow Connector 3"/>
            <p:cNvCxnSpPr/>
            <p:nvPr/>
          </p:nvCxnSpPr>
          <p:spPr>
            <a:xfrm flipV="1">
              <a:off x="2031036" y="2053369"/>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5387721" y="2060433"/>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1105046" y="1728397"/>
              <a:ext cx="946317" cy="627071"/>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7" name="Rounded Rectangle 6"/>
            <p:cNvSpPr/>
            <p:nvPr/>
          </p:nvSpPr>
          <p:spPr>
            <a:xfrm>
              <a:off x="3558036" y="15274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8" name="Rounded Rectangle 7"/>
            <p:cNvSpPr/>
            <p:nvPr/>
          </p:nvSpPr>
          <p:spPr>
            <a:xfrm>
              <a:off x="3710436" y="16798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9" name="Rounded Rectangle 8"/>
            <p:cNvSpPr/>
            <p:nvPr/>
          </p:nvSpPr>
          <p:spPr>
            <a:xfrm>
              <a:off x="3862836" y="1832296"/>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0" name="Rounded Rectangle 9"/>
            <p:cNvSpPr/>
            <p:nvPr/>
          </p:nvSpPr>
          <p:spPr>
            <a:xfrm>
              <a:off x="6873646" y="1734568"/>
              <a:ext cx="108840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2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1" name="TextBox 10"/>
            <p:cNvSpPr txBox="1"/>
            <p:nvPr/>
          </p:nvSpPr>
          <p:spPr>
            <a:xfrm>
              <a:off x="241802" y="1731911"/>
              <a:ext cx="721277" cy="344104"/>
            </a:xfrm>
            <a:prstGeom prst="rect">
              <a:avLst/>
            </a:prstGeom>
            <a:noFill/>
          </p:spPr>
          <p:txBody>
            <a:bodyPr wrap="none" rtlCol="0">
              <a:spAutoFit/>
            </a:bodyPr>
            <a:lstStyle/>
            <a:p>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200" dirty="0">
                <a:latin typeface="Calibri Light" charset="0"/>
                <a:ea typeface="Calibri Light" charset="0"/>
                <a:cs typeface="Calibri Light" charset="0"/>
              </a:endParaRPr>
            </a:p>
          </p:txBody>
        </p:sp>
        <p:cxnSp>
          <p:nvCxnSpPr>
            <p:cNvPr id="12" name="Straight Arrow Connector 11"/>
            <p:cNvCxnSpPr/>
            <p:nvPr/>
          </p:nvCxnSpPr>
          <p:spPr>
            <a:xfrm>
              <a:off x="7972837" y="2039688"/>
              <a:ext cx="453613"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061737" y="1696255"/>
              <a:ext cx="672674" cy="344104"/>
            </a:xfrm>
            <a:prstGeom prst="rect">
              <a:avLst/>
            </a:prstGeom>
            <a:noFill/>
          </p:spPr>
          <p:txBody>
            <a:bodyPr wrap="none" rtlCol="0">
              <a:spAutoFit/>
            </a:bodyPr>
            <a:lstStyle/>
            <a:p>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sp>
          <p:nvSpPr>
            <p:cNvPr id="14" name="Rounded Rectangle 13"/>
            <p:cNvSpPr/>
            <p:nvPr/>
          </p:nvSpPr>
          <p:spPr>
            <a:xfrm>
              <a:off x="5648462" y="1734569"/>
              <a:ext cx="946317" cy="620900"/>
            </a:xfrm>
            <a:prstGeom prst="roundRect">
              <a:avLst>
                <a:gd name="adj" fmla="val 0"/>
              </a:avLst>
            </a:prstGeom>
            <a:solidFill>
              <a:schemeClr val="accent3">
                <a:lumMod val="40000"/>
                <a:lumOff val="6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Update</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5" name="Straight Arrow Connector 14"/>
            <p:cNvCxnSpPr>
              <a:endCxn id="10" idx="1"/>
            </p:cNvCxnSpPr>
            <p:nvPr/>
          </p:nvCxnSpPr>
          <p:spPr>
            <a:xfrm flipV="1">
              <a:off x="6594779" y="2045018"/>
              <a:ext cx="278868" cy="4"/>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309086" y="1734568"/>
              <a:ext cx="946317" cy="620900"/>
            </a:xfrm>
            <a:prstGeom prst="roundRect">
              <a:avLst>
                <a:gd name="adj" fmla="val 0"/>
              </a:avLst>
            </a:prstGeom>
            <a:solidFill>
              <a:schemeClr val="accent3">
                <a:lumMod val="40000"/>
                <a:lumOff val="6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7" name="Straight Arrow Connector 16"/>
            <p:cNvCxnSpPr/>
            <p:nvPr/>
          </p:nvCxnSpPr>
          <p:spPr>
            <a:xfrm flipV="1">
              <a:off x="3280729" y="2055219"/>
              <a:ext cx="278867" cy="1"/>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1433" y="2053369"/>
              <a:ext cx="453613"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1516857" y="3028457"/>
            <a:ext cx="6760182" cy="1696557"/>
            <a:chOff x="1438867" y="2986413"/>
            <a:chExt cx="6760182" cy="1696557"/>
          </a:xfrm>
        </p:grpSpPr>
        <p:sp>
          <p:nvSpPr>
            <p:cNvPr id="45" name="Rounded Rectangle 44"/>
            <p:cNvSpPr/>
            <p:nvPr/>
          </p:nvSpPr>
          <p:spPr>
            <a:xfrm>
              <a:off x="2079953" y="4190401"/>
              <a:ext cx="711592" cy="43145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46" name="TextBox 45"/>
            <p:cNvSpPr txBox="1"/>
            <p:nvPr/>
          </p:nvSpPr>
          <p:spPr>
            <a:xfrm>
              <a:off x="1438867" y="4179378"/>
              <a:ext cx="618503" cy="276999"/>
            </a:xfrm>
            <a:prstGeom prst="rect">
              <a:avLst/>
            </a:prstGeom>
            <a:noFill/>
          </p:spPr>
          <p:txBody>
            <a:bodyPr wrap="none" rtlCol="0">
              <a:spAutoFit/>
            </a:bodyPr>
            <a:lstStyle/>
            <a:p>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200" dirty="0">
                <a:latin typeface="Calibri Light" charset="0"/>
                <a:ea typeface="Calibri Light" charset="0"/>
                <a:cs typeface="Calibri Light" charset="0"/>
              </a:endParaRPr>
            </a:p>
          </p:txBody>
        </p:sp>
        <p:sp>
          <p:nvSpPr>
            <p:cNvPr id="47" name="Rounded Rectangle 46"/>
            <p:cNvSpPr/>
            <p:nvPr/>
          </p:nvSpPr>
          <p:spPr>
            <a:xfrm>
              <a:off x="4046875" y="4092671"/>
              <a:ext cx="1382249"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48" name="Straight Arrow Connector 47"/>
            <p:cNvCxnSpPr/>
            <p:nvPr/>
          </p:nvCxnSpPr>
          <p:spPr>
            <a:xfrm>
              <a:off x="4735258" y="3788511"/>
              <a:ext cx="0" cy="304159"/>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4039647" y="2986413"/>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0" name="Rounded Rectangle 49"/>
            <p:cNvSpPr/>
            <p:nvPr/>
          </p:nvSpPr>
          <p:spPr>
            <a:xfrm>
              <a:off x="4154245" y="30923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1" name="Rounded Rectangle 50"/>
            <p:cNvSpPr/>
            <p:nvPr/>
          </p:nvSpPr>
          <p:spPr>
            <a:xfrm>
              <a:off x="4268844" y="31982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2" name="Rounded Rectangle 51"/>
            <p:cNvSpPr/>
            <p:nvPr/>
          </p:nvSpPr>
          <p:spPr>
            <a:xfrm>
              <a:off x="6720512"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2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8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53" name="TextBox 52"/>
            <p:cNvSpPr txBox="1"/>
            <p:nvPr/>
          </p:nvSpPr>
          <p:spPr>
            <a:xfrm>
              <a:off x="7622224" y="4105520"/>
              <a:ext cx="576825" cy="276999"/>
            </a:xfrm>
            <a:prstGeom prst="rect">
              <a:avLst/>
            </a:prstGeom>
            <a:noFill/>
          </p:spPr>
          <p:txBody>
            <a:bodyPr wrap="none" rtlCol="0">
              <a:spAutoFit/>
            </a:bodyPr>
            <a:lstStyle/>
            <a:p>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cxnSp>
          <p:nvCxnSpPr>
            <p:cNvPr id="54" name="Elbow Connector 53"/>
            <p:cNvCxnSpPr>
              <a:stCxn id="52" idx="3"/>
            </p:cNvCxnSpPr>
            <p:nvPr/>
          </p:nvCxnSpPr>
          <p:spPr>
            <a:xfrm>
              <a:off x="5429124" y="3493362"/>
              <a:ext cx="645694" cy="699077"/>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3007149" y="4186338"/>
              <a:ext cx="81869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56" name="Straight Arrow Connector 55"/>
            <p:cNvCxnSpPr/>
            <p:nvPr/>
          </p:nvCxnSpPr>
          <p:spPr>
            <a:xfrm>
              <a:off x="3825586"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791545"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564665" y="4408164"/>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5665599"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 Update</a:t>
              </a:r>
            </a:p>
          </p:txBody>
        </p:sp>
        <p:cxnSp>
          <p:nvCxnSpPr>
            <p:cNvPr id="60" name="Straight Arrow Connector 59"/>
            <p:cNvCxnSpPr/>
            <p:nvPr/>
          </p:nvCxnSpPr>
          <p:spPr>
            <a:xfrm>
              <a:off x="5436403"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493587"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541065" y="4393245"/>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67" name="Straight Arrow Connector 66"/>
          <p:cNvCxnSpPr>
            <a:stCxn id="20" idx="2"/>
            <a:endCxn id="64" idx="0"/>
          </p:cNvCxnSpPr>
          <p:nvPr/>
        </p:nvCxnSpPr>
        <p:spPr>
          <a:xfrm>
            <a:off x="4771550" y="2514600"/>
            <a:ext cx="0" cy="361267"/>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19522" y="1653140"/>
            <a:ext cx="553357" cy="523220"/>
          </a:xfrm>
          <a:prstGeom prst="rect">
            <a:avLst/>
          </a:prstGeom>
          <a:noFill/>
        </p:spPr>
        <p:txBody>
          <a:bodyPr wrap="none" rtlCol="0">
            <a:spAutoFit/>
          </a:bodyPr>
          <a:lstStyle/>
          <a:p>
            <a:r>
              <a:rPr lang="en-US" sz="2800" dirty="0" smtClean="0">
                <a:ln w="0"/>
                <a:solidFill>
                  <a:schemeClr val="accent6">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rPr>
              <a:t>P4</a:t>
            </a:r>
            <a:endParaRPr lang="en-US" sz="2800" dirty="0">
              <a:ln w="0"/>
              <a:solidFill>
                <a:schemeClr val="accent6">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71" name="TextBox 70"/>
          <p:cNvSpPr txBox="1"/>
          <p:nvPr/>
        </p:nvSpPr>
        <p:spPr>
          <a:xfrm>
            <a:off x="135976" y="3445834"/>
            <a:ext cx="920445" cy="769441"/>
          </a:xfrm>
          <a:prstGeom prst="rect">
            <a:avLst/>
          </a:prstGeom>
          <a:noFill/>
        </p:spPr>
        <p:txBody>
          <a:bodyPr wrap="none" rtlCol="0">
            <a:spAutoFit/>
          </a:bodyPr>
          <a:lstStyle/>
          <a:p>
            <a:pPr algn="ctr"/>
            <a:r>
              <a:rPr lang="en-US" sz="1600" dirty="0" smtClean="0">
                <a:ln w="0"/>
                <a:solidFill>
                  <a:schemeClr val="accent3">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rPr>
              <a:t>modified</a:t>
            </a:r>
          </a:p>
          <a:p>
            <a:pPr algn="ctr"/>
            <a:r>
              <a:rPr lang="en-US" sz="2800" dirty="0" smtClean="0">
                <a:ln w="0"/>
                <a:solidFill>
                  <a:schemeClr val="accent3">
                    <a:lumMod val="75000"/>
                  </a:schemeClr>
                </a:solidFill>
                <a:effectLst>
                  <a:outerShdw blurRad="38100" dist="19050" dir="2700000" algn="tl" rotWithShape="0">
                    <a:schemeClr val="dk1">
                      <a:alpha val="40000"/>
                    </a:schemeClr>
                  </a:outerShdw>
                </a:effectLst>
                <a:latin typeface="Calibri Light" charset="0"/>
                <a:ea typeface="Calibri Light" charset="0"/>
                <a:cs typeface="Calibri Light" charset="0"/>
              </a:rPr>
              <a:t>OVS</a:t>
            </a:r>
          </a:p>
        </p:txBody>
      </p:sp>
      <p:sp>
        <p:nvSpPr>
          <p:cNvPr id="43" name="Title 1"/>
          <p:cNvSpPr txBox="1">
            <a:spLocks/>
          </p:cNvSpPr>
          <p:nvPr/>
        </p:nvSpPr>
        <p:spPr>
          <a:xfrm>
            <a:off x="485905" y="221348"/>
            <a:ext cx="5787895" cy="649886"/>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charset="0"/>
                <a:ea typeface="Calibri" charset="0"/>
                <a:cs typeface="Calibri" charset="0"/>
              </a:rPr>
              <a:t>PISCES</a:t>
            </a:r>
            <a:r>
              <a:rPr lang="en-US" dirty="0">
                <a:latin typeface="Calibri" charset="0"/>
                <a:ea typeface="Calibri" charset="0"/>
                <a:cs typeface="Calibri" charset="0"/>
              </a:rPr>
              <a:t>: Compiling P4 to OVS</a:t>
            </a:r>
          </a:p>
        </p:txBody>
      </p:sp>
    </p:spTree>
    <p:custDataLst>
      <p:tags r:id="rId1"/>
    </p:custDataLst>
    <p:extLst>
      <p:ext uri="{BB962C8B-B14F-4D97-AF65-F5344CB8AC3E}">
        <p14:creationId xmlns:p14="http://schemas.microsoft.com/office/powerpoint/2010/main" val="397843965"/>
      </p:ext>
    </p:extLst>
  </p:cSld>
  <p:clrMapOvr>
    <a:masterClrMapping/>
  </p:clrMapOvr>
  <mc:AlternateContent xmlns:mc="http://schemas.openxmlformats.org/markup-compatibility/2006" xmlns:p14="http://schemas.microsoft.com/office/powerpoint/2010/main">
    <mc:Choice Requires="p14">
      <p:transition spd="slow" p14:dur="2000" advTm="1829"/>
    </mc:Choice>
    <mc:Fallback xmlns="">
      <p:transition spd="slow" advTm="18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7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29291"/>
          </a:xfrm>
        </p:spPr>
        <p:txBody>
          <a:bodyPr/>
          <a:lstStyle/>
          <a:p>
            <a:r>
              <a:rPr lang="en-US" sz="3200" dirty="0" smtClean="0">
                <a:latin typeface="Calibri"/>
                <a:cs typeface="Calibri"/>
              </a:rPr>
              <a:t>What is the Cost on Performance?</a:t>
            </a:r>
            <a:endParaRPr lang="en-US" sz="2800" b="0" dirty="0">
              <a:latin typeface="Calibri"/>
              <a:cs typeface="Calibri"/>
            </a:endParaRPr>
          </a:p>
        </p:txBody>
      </p:sp>
      <p:graphicFrame>
        <p:nvGraphicFramePr>
          <p:cNvPr id="3" name="Chart 2"/>
          <p:cNvGraphicFramePr/>
          <p:nvPr>
            <p:extLst>
              <p:ext uri="{D42A27DB-BD31-4B8C-83A1-F6EECF244321}">
                <p14:modId xmlns:p14="http://schemas.microsoft.com/office/powerpoint/2010/main" val="1386129802"/>
              </p:ext>
            </p:extLst>
          </p:nvPr>
        </p:nvGraphicFramePr>
        <p:xfrm>
          <a:off x="316254" y="1671647"/>
          <a:ext cx="4959872" cy="295205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57199" y="1114959"/>
            <a:ext cx="7046259" cy="400110"/>
          </a:xfrm>
          <a:prstGeom prst="rect">
            <a:avLst/>
          </a:prstGeom>
          <a:noFill/>
        </p:spPr>
        <p:txBody>
          <a:bodyPr wrap="square" rtlCol="0">
            <a:spAutoFit/>
          </a:bodyPr>
          <a:lstStyle/>
          <a:p>
            <a:r>
              <a:rPr lang="en-US" sz="2000" dirty="0" smtClean="0">
                <a:solidFill>
                  <a:schemeClr val="tx1"/>
                </a:solidFill>
                <a:latin typeface="Calibri" charset="0"/>
                <a:ea typeface="Calibri" charset="0"/>
                <a:cs typeface="Calibri" charset="0"/>
              </a:rPr>
              <a:t>A naïve compilation of </a:t>
            </a:r>
            <a:r>
              <a:rPr lang="en-US" sz="2000" b="1" dirty="0" smtClean="0">
                <a:latin typeface="Calibri" charset="0"/>
                <a:ea typeface="Calibri" charset="0"/>
                <a:cs typeface="Calibri" charset="0"/>
              </a:rPr>
              <a:t>L2L3-ACL </a:t>
            </a:r>
            <a:r>
              <a:rPr lang="en-US" sz="2000" dirty="0" smtClean="0">
                <a:latin typeface="Calibri" charset="0"/>
                <a:ea typeface="Calibri" charset="0"/>
                <a:cs typeface="Calibri" charset="0"/>
              </a:rPr>
              <a:t>benchmark application shows </a:t>
            </a:r>
            <a:r>
              <a:rPr lang="is-IS" sz="2000" dirty="0" smtClean="0">
                <a:latin typeface="Calibri" charset="0"/>
                <a:ea typeface="Calibri" charset="0"/>
                <a:cs typeface="Calibri" charset="0"/>
              </a:rPr>
              <a:t>…</a:t>
            </a:r>
            <a:endParaRPr lang="en-US" sz="2000" dirty="0" smtClean="0">
              <a:latin typeface="Calibri" charset="0"/>
              <a:ea typeface="Calibri" charset="0"/>
              <a:cs typeface="Calibri" charset="0"/>
            </a:endParaRPr>
          </a:p>
        </p:txBody>
      </p:sp>
      <p:sp>
        <p:nvSpPr>
          <p:cNvPr id="7" name="TextBox 6"/>
          <p:cNvSpPr txBox="1"/>
          <p:nvPr/>
        </p:nvSpPr>
        <p:spPr>
          <a:xfrm>
            <a:off x="5394717" y="2578286"/>
            <a:ext cx="3389069" cy="1138773"/>
          </a:xfrm>
          <a:prstGeom prst="rect">
            <a:avLst/>
          </a:prstGeom>
          <a:noFill/>
        </p:spPr>
        <p:txBody>
          <a:bodyPr wrap="none" rtlCol="0">
            <a:spAutoFit/>
          </a:bodyPr>
          <a:lstStyle/>
          <a:p>
            <a:pPr algn="ctr"/>
            <a:r>
              <a:rPr lang="en-US" sz="2400" dirty="0" smtClean="0">
                <a:solidFill>
                  <a:srgbClr val="C00000"/>
                </a:solidFill>
                <a:latin typeface="Calibri" charset="0"/>
                <a:ea typeface="Calibri" charset="0"/>
                <a:cs typeface="Calibri" charset="0"/>
              </a:rPr>
              <a:t>Performance overhead of</a:t>
            </a:r>
          </a:p>
          <a:p>
            <a:pPr algn="ctr"/>
            <a:r>
              <a:rPr lang="en-US" sz="4400" dirty="0" smtClean="0">
                <a:solidFill>
                  <a:srgbClr val="C00000"/>
                </a:solidFill>
                <a:latin typeface="Calibri" charset="0"/>
                <a:ea typeface="Calibri" charset="0"/>
                <a:cs typeface="Calibri" charset="0"/>
              </a:rPr>
              <a:t>~ </a:t>
            </a:r>
            <a:r>
              <a:rPr lang="en-US" sz="4400" b="1" dirty="0" smtClean="0">
                <a:solidFill>
                  <a:srgbClr val="C00000"/>
                </a:solidFill>
                <a:latin typeface="Calibri" charset="0"/>
                <a:ea typeface="Calibri" charset="0"/>
                <a:cs typeface="Calibri" charset="0"/>
              </a:rPr>
              <a:t>40</a:t>
            </a:r>
            <a:r>
              <a:rPr lang="en-US" sz="4400" b="1" dirty="0">
                <a:solidFill>
                  <a:srgbClr val="C00000"/>
                </a:solidFill>
                <a:latin typeface="Calibri" charset="0"/>
                <a:ea typeface="Calibri" charset="0"/>
                <a:cs typeface="Calibri" charset="0"/>
              </a:rPr>
              <a:t>%</a:t>
            </a:r>
            <a:endParaRPr lang="en-US" sz="2400" dirty="0">
              <a:solidFill>
                <a:srgbClr val="C00000"/>
              </a:solidFill>
              <a:latin typeface="Calibri" charset="0"/>
              <a:ea typeface="Calibri" charset="0"/>
              <a:cs typeface="Calibri" charset="0"/>
            </a:endParaRPr>
          </a:p>
        </p:txBody>
      </p:sp>
    </p:spTree>
    <p:extLst>
      <p:ext uri="{BB962C8B-B14F-4D97-AF65-F5344CB8AC3E}">
        <p14:creationId xmlns:p14="http://schemas.microsoft.com/office/powerpoint/2010/main" val="22511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Goals</a:t>
            </a:r>
            <a:endParaRPr lang="en-US" dirty="0"/>
          </a:p>
        </p:txBody>
      </p:sp>
      <p:sp>
        <p:nvSpPr>
          <p:cNvPr id="6" name="TextBox 5"/>
          <p:cNvSpPr txBox="1"/>
          <p:nvPr/>
        </p:nvSpPr>
        <p:spPr>
          <a:xfrm>
            <a:off x="628650" y="1546487"/>
            <a:ext cx="7758113" cy="2062103"/>
          </a:xfrm>
          <a:prstGeom prst="rect">
            <a:avLst/>
          </a:prstGeom>
          <a:noFill/>
        </p:spPr>
        <p:txBody>
          <a:bodyPr wrap="square" rtlCol="0">
            <a:spAutoFit/>
          </a:bodyPr>
          <a:lstStyle/>
          <a:p>
            <a:pPr marL="457200" indent="-457200">
              <a:buAutoNum type="arabicPeriod"/>
            </a:pPr>
            <a:r>
              <a:rPr lang="en-US" sz="2400" dirty="0">
                <a:latin typeface="Calibri" charset="0"/>
                <a:ea typeface="Calibri" charset="0"/>
                <a:cs typeface="Calibri" charset="0"/>
              </a:rPr>
              <a:t>Quantify the </a:t>
            </a:r>
            <a:r>
              <a:rPr lang="en-US" sz="2400" b="1" dirty="0" smtClean="0">
                <a:latin typeface="Calibri" charset="0"/>
                <a:ea typeface="Calibri" charset="0"/>
                <a:cs typeface="Calibri" charset="0"/>
              </a:rPr>
              <a:t>Cost</a:t>
            </a:r>
            <a:r>
              <a:rPr lang="en-US" sz="2400" dirty="0" smtClean="0">
                <a:latin typeface="Calibri" charset="0"/>
                <a:ea typeface="Calibri" charset="0"/>
                <a:cs typeface="Calibri" charset="0"/>
              </a:rPr>
              <a:t> </a:t>
            </a:r>
            <a:r>
              <a:rPr lang="en-US" sz="2400" b="1" dirty="0">
                <a:latin typeface="Calibri" charset="0"/>
                <a:ea typeface="Calibri" charset="0"/>
                <a:cs typeface="Calibri" charset="0"/>
              </a:rPr>
              <a:t>on </a:t>
            </a:r>
            <a:r>
              <a:rPr lang="en-US" sz="2400" b="1" dirty="0" smtClean="0">
                <a:latin typeface="Calibri" charset="0"/>
                <a:ea typeface="Calibri" charset="0"/>
                <a:cs typeface="Calibri" charset="0"/>
              </a:rPr>
              <a:t>Performance </a:t>
            </a:r>
            <a:r>
              <a:rPr lang="en-US" sz="2400" dirty="0">
                <a:latin typeface="Calibri" charset="0"/>
                <a:ea typeface="Calibri" charset="0"/>
                <a:cs typeface="Calibri" charset="0"/>
              </a:rPr>
              <a:t>for expressing custom protocols in a Domain Specific </a:t>
            </a:r>
            <a:r>
              <a:rPr lang="en-US" sz="2400" dirty="0" smtClean="0">
                <a:latin typeface="Calibri" charset="0"/>
                <a:ea typeface="Calibri" charset="0"/>
                <a:cs typeface="Calibri" charset="0"/>
              </a:rPr>
              <a:t>Language</a:t>
            </a:r>
          </a:p>
          <a:p>
            <a:pPr marL="457200" indent="-457200">
              <a:buAutoNum type="arabicPeriod"/>
            </a:pPr>
            <a:endParaRPr lang="en-US" sz="2400" dirty="0">
              <a:latin typeface="Calibri Light" charset="0"/>
              <a:ea typeface="Calibri Light" charset="0"/>
              <a:cs typeface="Calibri Light" charset="0"/>
            </a:endParaRPr>
          </a:p>
          <a:p>
            <a:pPr marL="342900" indent="-342900">
              <a:buFont typeface="+mj-lt"/>
              <a:buAutoNum type="arabicPeriod"/>
            </a:pPr>
            <a:r>
              <a:rPr lang="en-US" sz="2800" dirty="0">
                <a:latin typeface="Calibri" charset="0"/>
                <a:ea typeface="Calibri" charset="0"/>
                <a:cs typeface="Calibri" charset="0"/>
              </a:rPr>
              <a:t>Design and evaluate </a:t>
            </a:r>
            <a:r>
              <a:rPr lang="en-US" sz="2800" b="1" dirty="0" smtClean="0">
                <a:latin typeface="Calibri" charset="0"/>
                <a:ea typeface="Calibri" charset="0"/>
                <a:cs typeface="Calibri" charset="0"/>
              </a:rPr>
              <a:t>Performance Optimizations </a:t>
            </a:r>
            <a:r>
              <a:rPr lang="en-US" sz="2800" dirty="0">
                <a:latin typeface="Calibri" charset="0"/>
                <a:ea typeface="Calibri" charset="0"/>
                <a:cs typeface="Calibri" charset="0"/>
              </a:rPr>
              <a:t>to reduce the cost on performance.</a:t>
            </a:r>
          </a:p>
        </p:txBody>
      </p:sp>
      <p:sp>
        <p:nvSpPr>
          <p:cNvPr id="4" name="Rounded Rectangle 3"/>
          <p:cNvSpPr/>
          <p:nvPr/>
        </p:nvSpPr>
        <p:spPr>
          <a:xfrm>
            <a:off x="735806" y="1325648"/>
            <a:ext cx="7543800" cy="1251890"/>
          </a:xfrm>
          <a:prstGeom prst="roundRect">
            <a:avLst>
              <a:gd name="adj" fmla="val 0"/>
            </a:avLst>
          </a:prstGeom>
          <a:solidFill>
            <a:schemeClr val="bg1">
              <a:alpha val="75000"/>
            </a:schemeClr>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5549778"/>
      </p:ext>
    </p:extLst>
  </p:cSld>
  <p:clrMapOvr>
    <a:masterClrMapping/>
  </p:clrMapOvr>
  <mc:AlternateContent xmlns:mc="http://schemas.openxmlformats.org/markup-compatibility/2006" xmlns:p14="http://schemas.microsoft.com/office/powerpoint/2010/main">
    <mc:Choice Requires="p14">
      <p:transition spd="slow" p14:dur="2000" advTm="533"/>
    </mc:Choice>
    <mc:Fallback xmlns="">
      <p:transition spd="slow" advTm="533"/>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83850" y="1392193"/>
            <a:ext cx="7576300" cy="2225895"/>
            <a:chOff x="1438867" y="2986413"/>
            <a:chExt cx="6760182" cy="1696557"/>
          </a:xfrm>
        </p:grpSpPr>
        <p:sp>
          <p:nvSpPr>
            <p:cNvPr id="7" name="Rounded Rectangle 6"/>
            <p:cNvSpPr/>
            <p:nvPr/>
          </p:nvSpPr>
          <p:spPr>
            <a:xfrm>
              <a:off x="2079953" y="4190401"/>
              <a:ext cx="711592" cy="43145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Parser</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8" name="TextBox 7"/>
            <p:cNvSpPr txBox="1"/>
            <p:nvPr/>
          </p:nvSpPr>
          <p:spPr>
            <a:xfrm>
              <a:off x="1438867" y="4179378"/>
              <a:ext cx="618503" cy="276999"/>
            </a:xfrm>
            <a:prstGeom prst="rect">
              <a:avLst/>
            </a:prstGeom>
            <a:noFill/>
          </p:spPr>
          <p:txBody>
            <a:bodyPr wrap="none" rtlCol="0">
              <a:spAutoFit/>
            </a:bodyPr>
            <a:lstStyle/>
            <a:p>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Ingress</a:t>
              </a:r>
              <a:endParaRPr lang="en-US" sz="1200" dirty="0">
                <a:latin typeface="Calibri Light" charset="0"/>
                <a:ea typeface="Calibri Light" charset="0"/>
                <a:cs typeface="Calibri Light" charset="0"/>
              </a:endParaRPr>
            </a:p>
          </p:txBody>
        </p:sp>
        <p:sp>
          <p:nvSpPr>
            <p:cNvPr id="9" name="Rounded Rectangle 8"/>
            <p:cNvSpPr/>
            <p:nvPr/>
          </p:nvSpPr>
          <p:spPr>
            <a:xfrm>
              <a:off x="4046875" y="4092671"/>
              <a:ext cx="1382249"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Cache</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0" name="Straight Arrow Connector 9"/>
            <p:cNvCxnSpPr/>
            <p:nvPr/>
          </p:nvCxnSpPr>
          <p:spPr>
            <a:xfrm>
              <a:off x="4735258" y="3788511"/>
              <a:ext cx="0" cy="304159"/>
            </a:xfrm>
            <a:prstGeom prst="straightConnector1">
              <a:avLst/>
            </a:prstGeom>
            <a:ln w="28575">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4039647" y="2986413"/>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2" name="Rounded Rectangle 11"/>
            <p:cNvSpPr/>
            <p:nvPr/>
          </p:nvSpPr>
          <p:spPr>
            <a:xfrm>
              <a:off x="4154245" y="30923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3" name="Rounded Rectangle 12"/>
            <p:cNvSpPr/>
            <p:nvPr/>
          </p:nvSpPr>
          <p:spPr>
            <a:xfrm>
              <a:off x="4268844" y="3198212"/>
              <a:ext cx="1160280" cy="590299"/>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Match-Action</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Tables</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4" name="Rounded Rectangle 13"/>
            <p:cNvSpPr/>
            <p:nvPr/>
          </p:nvSpPr>
          <p:spPr>
            <a:xfrm>
              <a:off x="6720512"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Packet</a:t>
              </a:r>
            </a:p>
            <a:p>
              <a:pPr algn="ctr"/>
              <a:r>
                <a:rPr lang="en-US" sz="1200" dirty="0" err="1"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Deparser</a:t>
              </a:r>
              <a:endParaRPr lang="en-US" sz="1800" baseline="300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sp>
          <p:nvSpPr>
            <p:cNvPr id="15" name="TextBox 14"/>
            <p:cNvSpPr txBox="1"/>
            <p:nvPr/>
          </p:nvSpPr>
          <p:spPr>
            <a:xfrm>
              <a:off x="7622224" y="4105520"/>
              <a:ext cx="576825" cy="276999"/>
            </a:xfrm>
            <a:prstGeom prst="rect">
              <a:avLst/>
            </a:prstGeom>
            <a:noFill/>
          </p:spPr>
          <p:txBody>
            <a:bodyPr wrap="none" rtlCol="0">
              <a:spAutoFit/>
            </a:bodyPr>
            <a:lstStyle/>
            <a:p>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Egress</a:t>
              </a:r>
              <a:endParaRPr lang="en-US" sz="1600" dirty="0">
                <a:latin typeface="Calibri Light" charset="0"/>
                <a:ea typeface="Calibri Light" charset="0"/>
                <a:cs typeface="Calibri Light" charset="0"/>
              </a:endParaRPr>
            </a:p>
          </p:txBody>
        </p:sp>
        <p:cxnSp>
          <p:nvCxnSpPr>
            <p:cNvPr id="16" name="Elbow Connector 15"/>
            <p:cNvCxnSpPr/>
            <p:nvPr/>
          </p:nvCxnSpPr>
          <p:spPr>
            <a:xfrm>
              <a:off x="5429124" y="3493362"/>
              <a:ext cx="645694" cy="699077"/>
            </a:xfrm>
            <a:prstGeom prst="bentConnector2">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007149" y="4186338"/>
              <a:ext cx="81869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a:t>
              </a:r>
            </a:p>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Verify</a:t>
              </a:r>
              <a:endParaRPr lang="en-US" sz="1800" dirty="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endParaRPr>
            </a:p>
          </p:txBody>
        </p:sp>
        <p:cxnSp>
          <p:nvCxnSpPr>
            <p:cNvPr id="18" name="Straight Arrow Connector 17"/>
            <p:cNvCxnSpPr/>
            <p:nvPr/>
          </p:nvCxnSpPr>
          <p:spPr>
            <a:xfrm>
              <a:off x="3825586"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91545" y="4402070"/>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564665" y="4408164"/>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665599" y="4192439"/>
              <a:ext cx="818437" cy="43145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Calibri Light" charset="0"/>
                  <a:ea typeface="Calibri Light" charset="0"/>
                  <a:cs typeface="Calibri Light" charset="0"/>
                </a:rPr>
                <a:t>Checksum Update</a:t>
              </a:r>
            </a:p>
          </p:txBody>
        </p:sp>
        <p:cxnSp>
          <p:nvCxnSpPr>
            <p:cNvPr id="22" name="Straight Arrow Connector 21"/>
            <p:cNvCxnSpPr/>
            <p:nvPr/>
          </p:nvCxnSpPr>
          <p:spPr>
            <a:xfrm>
              <a:off x="5436403"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93587" y="4408164"/>
              <a:ext cx="229196"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41065" y="4393245"/>
              <a:ext cx="515288"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p:cNvCxnSpPr/>
          <p:nvPr/>
        </p:nvCxnSpPr>
        <p:spPr>
          <a:xfrm>
            <a:off x="1502331" y="4057383"/>
            <a:ext cx="6118029" cy="0"/>
          </a:xfrm>
          <a:prstGeom prst="straightConnector1">
            <a:avLst/>
          </a:prstGeom>
          <a:ln w="12700" cmpd="sng">
            <a:solidFill>
              <a:srgbClr val="C00000"/>
            </a:solidFill>
            <a:prstDash val="sysDash"/>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713688" y="3744585"/>
            <a:ext cx="0" cy="609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14488" y="3744585"/>
            <a:ext cx="0" cy="609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451265" y="4233263"/>
            <a:ext cx="2220160" cy="369332"/>
          </a:xfrm>
          <a:prstGeom prst="rect">
            <a:avLst/>
          </a:prstGeom>
          <a:noFill/>
        </p:spPr>
        <p:txBody>
          <a:bodyPr wrap="none" rtlCol="0">
            <a:spAutoFit/>
          </a:bodyPr>
          <a:lstStyle/>
          <a:p>
            <a:r>
              <a:rPr lang="en-US" sz="1800" dirty="0" smtClean="0">
                <a:solidFill>
                  <a:srgbClr val="C00000"/>
                </a:solidFill>
                <a:latin typeface="Calibri Light" charset="0"/>
                <a:ea typeface="Calibri Light" charset="0"/>
                <a:cs typeface="Calibri Light" charset="0"/>
              </a:rPr>
              <a:t>CPU Cycles per Packet</a:t>
            </a:r>
            <a:endParaRPr lang="en-US" sz="1800" dirty="0">
              <a:solidFill>
                <a:srgbClr val="C00000"/>
              </a:solidFill>
              <a:latin typeface="Calibri Light" charset="0"/>
              <a:ea typeface="Calibri Light" charset="0"/>
              <a:cs typeface="Calibri Light" charset="0"/>
            </a:endParaRPr>
          </a:p>
        </p:txBody>
      </p:sp>
      <p:sp>
        <p:nvSpPr>
          <p:cNvPr id="32" name="TextBox 31"/>
          <p:cNvSpPr txBox="1"/>
          <p:nvPr/>
        </p:nvSpPr>
        <p:spPr>
          <a:xfrm>
            <a:off x="2333565" y="2465060"/>
            <a:ext cx="1431802" cy="369332"/>
          </a:xfrm>
          <a:prstGeom prst="rect">
            <a:avLst/>
          </a:prstGeom>
          <a:noFill/>
        </p:spPr>
        <p:txBody>
          <a:bodyPr wrap="none" rtlCol="0">
            <a:spAutoFit/>
          </a:bodyPr>
          <a:lstStyle/>
          <a:p>
            <a:r>
              <a:rPr lang="en-US" sz="1800" dirty="0" smtClean="0">
                <a:solidFill>
                  <a:srgbClr val="C00000"/>
                </a:solidFill>
                <a:latin typeface="Calibri Light" charset="0"/>
                <a:ea typeface="Calibri Light" charset="0"/>
                <a:cs typeface="Calibri Light" charset="0"/>
              </a:rPr>
              <a:t>Cache Misses</a:t>
            </a:r>
            <a:endParaRPr lang="en-US" sz="1800" dirty="0">
              <a:solidFill>
                <a:srgbClr val="C00000"/>
              </a:solidFill>
              <a:latin typeface="Calibri Light" charset="0"/>
              <a:ea typeface="Calibri Light" charset="0"/>
              <a:cs typeface="Calibri Light" charset="0"/>
            </a:endParaRPr>
          </a:p>
        </p:txBody>
      </p:sp>
      <p:cxnSp>
        <p:nvCxnSpPr>
          <p:cNvPr id="33" name="Straight Connector 32"/>
          <p:cNvCxnSpPr/>
          <p:nvPr/>
        </p:nvCxnSpPr>
        <p:spPr>
          <a:xfrm>
            <a:off x="3955474" y="2820831"/>
            <a:ext cx="32058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955474" y="2471758"/>
            <a:ext cx="32058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114787" y="2471757"/>
            <a:ext cx="978" cy="349074"/>
          </a:xfrm>
          <a:prstGeom prst="straightConnector1">
            <a:avLst/>
          </a:prstGeom>
          <a:ln w="12700" cmpd="sng">
            <a:solidFill>
              <a:srgbClr val="C00000"/>
            </a:solidFill>
            <a:prstDash val="sysDash"/>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31"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a:cs typeface="Calibri"/>
              </a:rPr>
              <a:t>Causes for the Cost on Performance</a:t>
            </a:r>
            <a:endParaRPr lang="en-US" b="0" dirty="0">
              <a:latin typeface="Calibri"/>
              <a:cs typeface="Calibri"/>
            </a:endParaRPr>
          </a:p>
        </p:txBody>
      </p:sp>
    </p:spTree>
    <p:custDataLst>
      <p:tags r:id="rId1"/>
    </p:custDataLst>
    <p:extLst>
      <p:ext uri="{BB962C8B-B14F-4D97-AF65-F5344CB8AC3E}">
        <p14:creationId xmlns:p14="http://schemas.microsoft.com/office/powerpoint/2010/main" val="1898158073"/>
      </p:ext>
    </p:extLst>
  </p:cSld>
  <p:clrMapOvr>
    <a:masterClrMapping/>
  </p:clrMapOvr>
  <mc:AlternateContent xmlns:mc="http://schemas.openxmlformats.org/markup-compatibility/2006" xmlns:p14="http://schemas.microsoft.com/office/powerpoint/2010/main">
    <mc:Choice Requires="p14">
      <p:transition spd="slow" p14:dur="2000" advTm="2356"/>
    </mc:Choice>
    <mc:Fallback xmlns="">
      <p:transition spd="slow" advTm="23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p:cNvGraphicFramePr>
            <a:graphicFrameLocks noGrp="1"/>
          </p:cNvGraphicFramePr>
          <p:nvPr>
            <p:extLst>
              <p:ext uri="{D42A27DB-BD31-4B8C-83A1-F6EECF244321}">
                <p14:modId xmlns:p14="http://schemas.microsoft.com/office/powerpoint/2010/main" val="1662445725"/>
              </p:ext>
            </p:extLst>
          </p:nvPr>
        </p:nvGraphicFramePr>
        <p:xfrm>
          <a:off x="628650" y="2048256"/>
          <a:ext cx="7989760" cy="1595120"/>
        </p:xfrm>
        <a:graphic>
          <a:graphicData uri="http://schemas.openxmlformats.org/drawingml/2006/table">
            <a:tbl>
              <a:tblPr firstRow="1" bandRow="1">
                <a:tableStyleId>{5C22544A-7EE6-4342-B048-85BDC9FD1C3A}</a:tableStyleId>
              </a:tblPr>
              <a:tblGrid>
                <a:gridCol w="809470"/>
                <a:gridCol w="2368446"/>
                <a:gridCol w="824459"/>
                <a:gridCol w="1094282"/>
                <a:gridCol w="1214203"/>
                <a:gridCol w="1678900"/>
              </a:tblGrid>
              <a:tr h="370840">
                <a:tc rowSpan="2">
                  <a:txBody>
                    <a:bodyPr/>
                    <a:lstStyle/>
                    <a:p>
                      <a:pPr algn="ctr"/>
                      <a:r>
                        <a:rPr lang="en-US" sz="1600" dirty="0" smtClean="0">
                          <a:latin typeface="Calibri" charset="0"/>
                          <a:ea typeface="Calibri" charset="0"/>
                          <a:cs typeface="Calibri" charset="0"/>
                        </a:rPr>
                        <a:t>Switch</a:t>
                      </a:r>
                      <a:endParaRPr lang="en-US" sz="1600" b="1" dirty="0">
                        <a:latin typeface="Calibri" charset="0"/>
                        <a:ea typeface="Calibri" charset="0"/>
                        <a:cs typeface="Calibri" charset="0"/>
                      </a:endParaRPr>
                    </a:p>
                  </a:txBody>
                  <a:tcPr anchor="ctr"/>
                </a:tc>
                <a:tc rowSpan="2">
                  <a:txBody>
                    <a:bodyPr/>
                    <a:lstStyle/>
                    <a:p>
                      <a:pPr algn="ctr"/>
                      <a:r>
                        <a:rPr lang="en-US" sz="1600" dirty="0" smtClean="0">
                          <a:latin typeface="Calibri" charset="0"/>
                          <a:ea typeface="Calibri" charset="0"/>
                          <a:cs typeface="Calibri" charset="0"/>
                        </a:rPr>
                        <a:t>Optimization</a:t>
                      </a:r>
                      <a:endParaRPr lang="en-US" sz="1600" b="1" dirty="0">
                        <a:latin typeface="Calibri" charset="0"/>
                        <a:ea typeface="Calibri" charset="0"/>
                        <a:cs typeface="Calibri" charset="0"/>
                      </a:endParaRPr>
                    </a:p>
                  </a:txBody>
                  <a:tcPr anchor="ctr"/>
                </a:tc>
                <a:tc rowSpan="2">
                  <a:txBody>
                    <a:bodyPr/>
                    <a:lstStyle/>
                    <a:p>
                      <a:pPr algn="ctr"/>
                      <a:r>
                        <a:rPr lang="en-US" sz="1600" dirty="0" smtClean="0">
                          <a:latin typeface="Calibri" charset="0"/>
                          <a:ea typeface="Calibri" charset="0"/>
                          <a:cs typeface="Calibri" charset="0"/>
                        </a:rPr>
                        <a:t>Parser</a:t>
                      </a:r>
                    </a:p>
                    <a:p>
                      <a:pPr algn="ctr"/>
                      <a:r>
                        <a:rPr lang="en-US" sz="1200" b="1" dirty="0" smtClean="0">
                          <a:latin typeface="Calibri" charset="0"/>
                          <a:ea typeface="Calibri" charset="0"/>
                          <a:cs typeface="Calibri" charset="0"/>
                        </a:rPr>
                        <a:t>(Cycles)</a:t>
                      </a:r>
                      <a:endParaRPr lang="en-US" sz="1200" b="1" dirty="0">
                        <a:latin typeface="Calibri" charset="0"/>
                        <a:ea typeface="Calibri" charset="0"/>
                        <a:cs typeface="Calibri" charset="0"/>
                      </a:endParaRPr>
                    </a:p>
                  </a:txBody>
                  <a:tcPr anchor="ctr"/>
                </a:tc>
                <a:tc gridSpan="2">
                  <a:txBody>
                    <a:bodyPr/>
                    <a:lstStyle/>
                    <a:p>
                      <a:pPr algn="ctr"/>
                      <a:r>
                        <a:rPr lang="en-US" sz="1600" dirty="0" smtClean="0">
                          <a:latin typeface="Calibri" charset="0"/>
                          <a:ea typeface="Calibri" charset="0"/>
                          <a:cs typeface="Calibri" charset="0"/>
                        </a:rPr>
                        <a:t>Match-Action</a:t>
                      </a:r>
                      <a:r>
                        <a:rPr lang="en-US" sz="1600" baseline="0" dirty="0" smtClean="0">
                          <a:latin typeface="Calibri" charset="0"/>
                          <a:ea typeface="Calibri" charset="0"/>
                          <a:cs typeface="Calibri" charset="0"/>
                        </a:rPr>
                        <a:t> Cache</a:t>
                      </a:r>
                    </a:p>
                    <a:p>
                      <a:pPr algn="ctr"/>
                      <a:r>
                        <a:rPr lang="en-US" sz="1200" b="1" baseline="0" dirty="0" smtClean="0">
                          <a:latin typeface="Calibri" charset="0"/>
                          <a:ea typeface="Calibri" charset="0"/>
                          <a:cs typeface="Calibri" charset="0"/>
                        </a:rPr>
                        <a:t>(Cycles)</a:t>
                      </a:r>
                      <a:endParaRPr lang="en-US" sz="1200" b="1" dirty="0">
                        <a:latin typeface="Calibri" charset="0"/>
                        <a:ea typeface="Calibri" charset="0"/>
                        <a:cs typeface="Calibri" charset="0"/>
                      </a:endParaRPr>
                    </a:p>
                  </a:txBody>
                  <a:tcPr anchor="ctr"/>
                </a:tc>
                <a:tc hMerge="1">
                  <a:txBody>
                    <a:bodyPr/>
                    <a:lstStyle/>
                    <a:p>
                      <a:endParaRPr lang="en-US" dirty="0"/>
                    </a:p>
                  </a:txBody>
                  <a:tcPr/>
                </a:tc>
                <a:tc rowSpan="2">
                  <a:txBody>
                    <a:bodyPr/>
                    <a:lstStyle/>
                    <a:p>
                      <a:pPr algn="ctr"/>
                      <a:r>
                        <a:rPr lang="en-US" sz="1600" baseline="0" dirty="0" smtClean="0">
                          <a:latin typeface="Calibri" charset="0"/>
                          <a:ea typeface="Calibri" charset="0"/>
                          <a:cs typeface="Calibri" charset="0"/>
                        </a:rPr>
                        <a:t>Throughput </a:t>
                      </a:r>
                    </a:p>
                    <a:p>
                      <a:pPr algn="ctr"/>
                      <a:r>
                        <a:rPr lang="en-US" sz="1200" baseline="0" dirty="0" smtClean="0">
                          <a:latin typeface="Calibri" charset="0"/>
                          <a:ea typeface="Calibri" charset="0"/>
                          <a:cs typeface="Calibri" charset="0"/>
                        </a:rPr>
                        <a:t>(Mbps)</a:t>
                      </a:r>
                      <a:endParaRPr lang="en-US" sz="1200" b="1" dirty="0">
                        <a:latin typeface="Calibri" charset="0"/>
                        <a:ea typeface="Calibri" charset="0"/>
                        <a:cs typeface="Calibri" charset="0"/>
                      </a:endParaRPr>
                    </a:p>
                  </a:txBody>
                  <a:tcPr anchor="ctr"/>
                </a:tc>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R="0" algn="ctr" rtl="0">
                        <a:lnSpc>
                          <a:spcPct val="100000"/>
                        </a:lnSpc>
                        <a:spcBef>
                          <a:spcPts val="0"/>
                        </a:spcBef>
                        <a:spcAft>
                          <a:spcPts val="0"/>
                        </a:spcAft>
                        <a:buNone/>
                      </a:pPr>
                      <a:r>
                        <a:rPr lang="en-US" sz="1600" u="none" strike="noStrike" cap="none" baseline="0" dirty="0" smtClean="0">
                          <a:latin typeface="Calibri" charset="0"/>
                          <a:ea typeface="Calibri" charset="0"/>
                          <a:cs typeface="Calibri" charset="0"/>
                          <a:sym typeface="Arial"/>
                          <a:rtl val="0"/>
                        </a:rPr>
                        <a:t>Match</a:t>
                      </a:r>
                      <a:endParaRPr lang="en-US" sz="1600" b="1" i="0" u="none" strike="noStrike" cap="none" baseline="0" dirty="0">
                        <a:solidFill>
                          <a:schemeClr val="lt1"/>
                        </a:solidFill>
                        <a:latin typeface="Calibri" charset="0"/>
                        <a:ea typeface="Calibri" charset="0"/>
                        <a:cs typeface="Calibri" charset="0"/>
                        <a:sym typeface="Arial"/>
                        <a:rtl val="0"/>
                      </a:endParaRPr>
                    </a:p>
                  </a:txBody>
                  <a:tcPr anchor="ctr"/>
                </a:tc>
                <a:tc>
                  <a:txBody>
                    <a:bodyPr/>
                    <a:lstStyle/>
                    <a:p>
                      <a:pPr marR="0" algn="ctr" rtl="0">
                        <a:lnSpc>
                          <a:spcPct val="100000"/>
                        </a:lnSpc>
                        <a:spcBef>
                          <a:spcPts val="0"/>
                        </a:spcBef>
                        <a:spcAft>
                          <a:spcPts val="0"/>
                        </a:spcAft>
                        <a:buNone/>
                      </a:pPr>
                      <a:r>
                        <a:rPr lang="en-US" sz="1600" u="none" strike="noStrike" cap="none" baseline="0" dirty="0" smtClean="0">
                          <a:latin typeface="Calibri" charset="0"/>
                          <a:ea typeface="Calibri" charset="0"/>
                          <a:cs typeface="Calibri" charset="0"/>
                          <a:sym typeface="Arial"/>
                          <a:rtl val="0"/>
                        </a:rPr>
                        <a:t>Actions</a:t>
                      </a:r>
                      <a:endParaRPr lang="en-US" sz="1600" b="1" i="0" u="none" strike="noStrike" cap="none" baseline="30000" dirty="0">
                        <a:solidFill>
                          <a:schemeClr val="lt1"/>
                        </a:solidFill>
                        <a:latin typeface="Calibri" charset="0"/>
                        <a:ea typeface="Calibri" charset="0"/>
                        <a:cs typeface="Calibri" charset="0"/>
                        <a:sym typeface="Arial"/>
                        <a:rtl val="0"/>
                      </a:endParaRPr>
                    </a:p>
                  </a:txBody>
                  <a:tcPr anchor="ctr"/>
                </a:tc>
                <a:tc vMerge="1">
                  <a:txBody>
                    <a:bodyPr/>
                    <a:lstStyle/>
                    <a:p>
                      <a:endParaRPr lang="en-US" dirty="0"/>
                    </a:p>
                  </a:txBody>
                  <a:tcPr/>
                </a:tc>
              </a:tr>
              <a:tr h="281710">
                <a:tc>
                  <a:txBody>
                    <a:bodyPr/>
                    <a:lstStyle/>
                    <a:p>
                      <a:r>
                        <a:rPr lang="en-US" sz="1600" dirty="0" smtClean="0">
                          <a:latin typeface="Calibri" charset="0"/>
                          <a:ea typeface="Calibri" charset="0"/>
                          <a:cs typeface="Calibri" charset="0"/>
                        </a:rPr>
                        <a:t>PISCES</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Without</a:t>
                      </a:r>
                      <a:r>
                        <a:rPr lang="en-US" sz="1600" baseline="0" dirty="0" smtClean="0">
                          <a:latin typeface="Calibri" charset="0"/>
                          <a:ea typeface="Calibri" charset="0"/>
                          <a:cs typeface="Calibri" charset="0"/>
                        </a:rPr>
                        <a:t> optimizations</a:t>
                      </a:r>
                      <a:endParaRPr lang="en-US" sz="1600" dirty="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76.5</a:t>
                      </a:r>
                      <a:endParaRPr lang="en-US" sz="1600" dirty="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209.5</a:t>
                      </a:r>
                      <a:endParaRPr lang="en-US" sz="1600" dirty="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379.5</a:t>
                      </a:r>
                      <a:endParaRPr lang="en-US" sz="1600" dirty="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7590.7</a:t>
                      </a:r>
                      <a:endParaRPr lang="en-US" sz="1600" dirty="0">
                        <a:latin typeface="Calibri" charset="0"/>
                        <a:ea typeface="Calibri" charset="0"/>
                        <a:cs typeface="Calibri" charset="0"/>
                      </a:endParaRPr>
                    </a:p>
                  </a:txBody>
                  <a:tcPr/>
                </a:tc>
              </a:tr>
              <a:tr h="370840">
                <a:tc>
                  <a:txBody>
                    <a:bodyPr/>
                    <a:lstStyle/>
                    <a:p>
                      <a:r>
                        <a:rPr lang="en-US" sz="1600" dirty="0" smtClean="0">
                          <a:latin typeface="Calibri" charset="0"/>
                          <a:ea typeface="Calibri" charset="0"/>
                          <a:cs typeface="Calibri" charset="0"/>
                        </a:rPr>
                        <a:t>OVS</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Native</a:t>
                      </a:r>
                      <a:endParaRPr lang="en-US" sz="1600" dirty="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43.6</a:t>
                      </a:r>
                      <a:endParaRPr lang="en-US" sz="1600" dirty="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197.5</a:t>
                      </a:r>
                      <a:endParaRPr lang="en-US" sz="1600" dirty="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132.5</a:t>
                      </a:r>
                      <a:endParaRPr lang="en-US" sz="1600" dirty="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13497.5</a:t>
                      </a:r>
                      <a:endParaRPr lang="en-US" sz="1600" dirty="0">
                        <a:latin typeface="Calibri" charset="0"/>
                        <a:ea typeface="Calibri" charset="0"/>
                        <a:cs typeface="Calibri" charset="0"/>
                      </a:endParaRPr>
                    </a:p>
                  </a:txBody>
                  <a:tcPr/>
                </a:tc>
              </a:tr>
            </a:tbl>
          </a:graphicData>
        </a:graphic>
      </p:graphicFrame>
      <p:sp>
        <p:nvSpPr>
          <p:cNvPr id="34" name="TextBox 33"/>
          <p:cNvSpPr txBox="1"/>
          <p:nvPr/>
        </p:nvSpPr>
        <p:spPr>
          <a:xfrm>
            <a:off x="457199" y="1362909"/>
            <a:ext cx="7426037" cy="400110"/>
          </a:xfrm>
          <a:prstGeom prst="rect">
            <a:avLst/>
          </a:prstGeom>
          <a:noFill/>
        </p:spPr>
        <p:txBody>
          <a:bodyPr wrap="square" rtlCol="0">
            <a:spAutoFit/>
          </a:bodyPr>
          <a:lstStyle/>
          <a:p>
            <a:r>
              <a:rPr lang="en-US" sz="2000" dirty="0" smtClean="0">
                <a:solidFill>
                  <a:schemeClr val="tx1"/>
                </a:solidFill>
                <a:latin typeface="Calibri Light" charset="0"/>
                <a:ea typeface="Calibri Light" charset="0"/>
                <a:cs typeface="Calibri Light" charset="0"/>
              </a:rPr>
              <a:t>A naïve compilation of </a:t>
            </a:r>
            <a:r>
              <a:rPr lang="en-US" sz="2000" b="1" dirty="0" smtClean="0">
                <a:latin typeface="Calibri Light" charset="0"/>
                <a:ea typeface="Calibri Light" charset="0"/>
                <a:cs typeface="Calibri Light" charset="0"/>
              </a:rPr>
              <a:t>L2L3-ACL</a:t>
            </a:r>
            <a:r>
              <a:rPr lang="en-US" sz="2000" dirty="0" smtClean="0">
                <a:latin typeface="Calibri Light" charset="0"/>
                <a:ea typeface="Calibri Light" charset="0"/>
                <a:cs typeface="Calibri Light" charset="0"/>
              </a:rPr>
              <a:t> benchmark application</a:t>
            </a:r>
          </a:p>
        </p:txBody>
      </p:sp>
      <p:sp>
        <p:nvSpPr>
          <p:cNvPr id="5"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smtClean="0">
                <a:latin typeface="Calibri"/>
                <a:cs typeface="Calibri"/>
              </a:rPr>
              <a:t>Cause: CPU Cycles per Packet</a:t>
            </a:r>
            <a:endParaRPr lang="en-US" b="0" dirty="0">
              <a:latin typeface="Calibri"/>
              <a:cs typeface="Calibri"/>
            </a:endParaRPr>
          </a:p>
        </p:txBody>
      </p:sp>
    </p:spTree>
    <p:extLst>
      <p:ext uri="{BB962C8B-B14F-4D97-AF65-F5344CB8AC3E}">
        <p14:creationId xmlns:p14="http://schemas.microsoft.com/office/powerpoint/2010/main" val="751335381"/>
      </p:ext>
    </p:extLst>
  </p:cSld>
  <p:clrMapOvr>
    <a:masterClrMapping/>
  </p:clrMapOvr>
  <mc:AlternateContent xmlns:mc="http://schemas.openxmlformats.org/markup-compatibility/2006" xmlns:p14="http://schemas.microsoft.com/office/powerpoint/2010/main">
    <mc:Choice Requires="p14">
      <p:transition spd="slow" p14:dur="2000" advTm="3332"/>
    </mc:Choice>
    <mc:Fallback xmlns="">
      <p:transition spd="slow" advTm="3332"/>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86985" y="3674871"/>
            <a:ext cx="518091" cy="523220"/>
          </a:xfrm>
          <a:prstGeom prst="rect">
            <a:avLst/>
          </a:prstGeom>
          <a:noFill/>
        </p:spPr>
        <p:txBody>
          <a:bodyPr wrap="none" rtlCol="0">
            <a:spAutoFit/>
          </a:bodyPr>
          <a:lstStyle/>
          <a:p>
            <a:r>
              <a:rPr lang="en-US" sz="2800" b="1" smtClean="0">
                <a:solidFill>
                  <a:srgbClr val="C00000"/>
                </a:solidFill>
                <a:latin typeface="+mj-lt"/>
                <a:ea typeface="Calibri" charset="0"/>
                <a:cs typeface="Calibri" charset="0"/>
              </a:rPr>
              <a:t>2x</a:t>
            </a:r>
            <a:endParaRPr lang="en-US" sz="2400" b="1" dirty="0">
              <a:solidFill>
                <a:srgbClr val="C00000"/>
              </a:solidFill>
              <a:latin typeface="+mj-lt"/>
              <a:ea typeface="Calibri" charset="0"/>
              <a:cs typeface="Calibri" charset="0"/>
            </a:endParaRPr>
          </a:p>
        </p:txBody>
      </p:sp>
      <p:graphicFrame>
        <p:nvGraphicFramePr>
          <p:cNvPr id="9" name="Table 8"/>
          <p:cNvGraphicFramePr>
            <a:graphicFrameLocks noGrp="1"/>
          </p:cNvGraphicFramePr>
          <p:nvPr>
            <p:extLst>
              <p:ext uri="{D42A27DB-BD31-4B8C-83A1-F6EECF244321}">
                <p14:modId xmlns:p14="http://schemas.microsoft.com/office/powerpoint/2010/main" val="807126380"/>
              </p:ext>
            </p:extLst>
          </p:nvPr>
        </p:nvGraphicFramePr>
        <p:xfrm>
          <a:off x="628650" y="2052190"/>
          <a:ext cx="7989760" cy="1595120"/>
        </p:xfrm>
        <a:graphic>
          <a:graphicData uri="http://schemas.openxmlformats.org/drawingml/2006/table">
            <a:tbl>
              <a:tblPr firstRow="1" bandRow="1">
                <a:tableStyleId>{5C22544A-7EE6-4342-B048-85BDC9FD1C3A}</a:tableStyleId>
              </a:tblPr>
              <a:tblGrid>
                <a:gridCol w="809470"/>
                <a:gridCol w="2368446"/>
                <a:gridCol w="824459"/>
                <a:gridCol w="1094282"/>
                <a:gridCol w="1214203"/>
                <a:gridCol w="1678900"/>
              </a:tblGrid>
              <a:tr h="370840">
                <a:tc rowSpan="2">
                  <a:txBody>
                    <a:bodyPr/>
                    <a:lstStyle/>
                    <a:p>
                      <a:pPr algn="ctr"/>
                      <a:r>
                        <a:rPr lang="en-US" sz="1600" dirty="0" smtClean="0">
                          <a:latin typeface="Calibri" charset="0"/>
                          <a:ea typeface="Calibri" charset="0"/>
                          <a:cs typeface="Calibri" charset="0"/>
                        </a:rPr>
                        <a:t>Switch</a:t>
                      </a:r>
                      <a:endParaRPr lang="en-US" sz="1600" b="1" dirty="0">
                        <a:latin typeface="Calibri" charset="0"/>
                        <a:ea typeface="Calibri" charset="0"/>
                        <a:cs typeface="Calibri" charset="0"/>
                      </a:endParaRPr>
                    </a:p>
                  </a:txBody>
                  <a:tcPr anchor="ctr"/>
                </a:tc>
                <a:tc rowSpan="2">
                  <a:txBody>
                    <a:bodyPr/>
                    <a:lstStyle/>
                    <a:p>
                      <a:pPr algn="ctr"/>
                      <a:r>
                        <a:rPr lang="en-US" sz="1600" dirty="0" smtClean="0">
                          <a:latin typeface="Calibri" charset="0"/>
                          <a:ea typeface="Calibri" charset="0"/>
                          <a:cs typeface="Calibri" charset="0"/>
                        </a:rPr>
                        <a:t>Optimization</a:t>
                      </a:r>
                      <a:endParaRPr lang="en-US" sz="1600" b="1" dirty="0">
                        <a:latin typeface="Calibri" charset="0"/>
                        <a:ea typeface="Calibri" charset="0"/>
                        <a:cs typeface="Calibri" charset="0"/>
                      </a:endParaRPr>
                    </a:p>
                  </a:txBody>
                  <a:tcPr anchor="ctr"/>
                </a:tc>
                <a:tc rowSpan="2">
                  <a:txBody>
                    <a:bodyPr/>
                    <a:lstStyle/>
                    <a:p>
                      <a:pPr algn="ctr"/>
                      <a:r>
                        <a:rPr lang="en-US" sz="1600" dirty="0" smtClean="0">
                          <a:latin typeface="Calibri" charset="0"/>
                          <a:ea typeface="Calibri" charset="0"/>
                          <a:cs typeface="Calibri" charset="0"/>
                        </a:rPr>
                        <a:t>Parser</a:t>
                      </a:r>
                    </a:p>
                    <a:p>
                      <a:pPr algn="ctr"/>
                      <a:r>
                        <a:rPr lang="en-US" sz="1200" b="1" dirty="0" smtClean="0">
                          <a:latin typeface="Calibri" charset="0"/>
                          <a:ea typeface="Calibri" charset="0"/>
                          <a:cs typeface="Calibri" charset="0"/>
                        </a:rPr>
                        <a:t>(Cycles)</a:t>
                      </a:r>
                      <a:endParaRPr lang="en-US" sz="1200" b="1" dirty="0">
                        <a:latin typeface="Calibri" charset="0"/>
                        <a:ea typeface="Calibri" charset="0"/>
                        <a:cs typeface="Calibri" charset="0"/>
                      </a:endParaRPr>
                    </a:p>
                  </a:txBody>
                  <a:tcPr anchor="ctr"/>
                </a:tc>
                <a:tc gridSpan="2">
                  <a:txBody>
                    <a:bodyPr/>
                    <a:lstStyle/>
                    <a:p>
                      <a:pPr algn="ctr"/>
                      <a:r>
                        <a:rPr lang="en-US" sz="1600" dirty="0" smtClean="0">
                          <a:latin typeface="Calibri" charset="0"/>
                          <a:ea typeface="Calibri" charset="0"/>
                          <a:cs typeface="Calibri" charset="0"/>
                        </a:rPr>
                        <a:t>Match-Action</a:t>
                      </a:r>
                      <a:r>
                        <a:rPr lang="en-US" sz="1600" baseline="0" dirty="0" smtClean="0">
                          <a:latin typeface="Calibri" charset="0"/>
                          <a:ea typeface="Calibri" charset="0"/>
                          <a:cs typeface="Calibri" charset="0"/>
                        </a:rPr>
                        <a:t> Cache</a:t>
                      </a:r>
                    </a:p>
                    <a:p>
                      <a:pPr algn="ctr"/>
                      <a:r>
                        <a:rPr lang="en-US" sz="1200" b="1" baseline="0" dirty="0" smtClean="0">
                          <a:latin typeface="Calibri" charset="0"/>
                          <a:ea typeface="Calibri" charset="0"/>
                          <a:cs typeface="Calibri" charset="0"/>
                        </a:rPr>
                        <a:t>(Cycles)</a:t>
                      </a:r>
                      <a:endParaRPr lang="en-US" sz="1200" b="1" dirty="0">
                        <a:latin typeface="Calibri" charset="0"/>
                        <a:ea typeface="Calibri" charset="0"/>
                        <a:cs typeface="Calibri" charset="0"/>
                      </a:endParaRPr>
                    </a:p>
                  </a:txBody>
                  <a:tcPr anchor="ctr"/>
                </a:tc>
                <a:tc hMerge="1">
                  <a:txBody>
                    <a:bodyPr/>
                    <a:lstStyle/>
                    <a:p>
                      <a:endParaRPr lang="en-US" dirty="0"/>
                    </a:p>
                  </a:txBody>
                  <a:tcPr/>
                </a:tc>
                <a:tc rowSpan="2">
                  <a:txBody>
                    <a:bodyPr/>
                    <a:lstStyle/>
                    <a:p>
                      <a:pPr algn="ctr"/>
                      <a:r>
                        <a:rPr lang="en-US" sz="1600" baseline="0" dirty="0" smtClean="0">
                          <a:latin typeface="Calibri" charset="0"/>
                          <a:ea typeface="Calibri" charset="0"/>
                          <a:cs typeface="Calibri" charset="0"/>
                        </a:rPr>
                        <a:t>Throughput </a:t>
                      </a:r>
                    </a:p>
                    <a:p>
                      <a:pPr algn="ctr"/>
                      <a:r>
                        <a:rPr lang="en-US" sz="1200" baseline="0" dirty="0" smtClean="0">
                          <a:latin typeface="Calibri" charset="0"/>
                          <a:ea typeface="Calibri" charset="0"/>
                          <a:cs typeface="Calibri" charset="0"/>
                        </a:rPr>
                        <a:t>(Mbps)</a:t>
                      </a:r>
                      <a:endParaRPr lang="en-US" sz="1200" b="1" dirty="0">
                        <a:latin typeface="Calibri" charset="0"/>
                        <a:ea typeface="Calibri" charset="0"/>
                        <a:cs typeface="Calibri" charset="0"/>
                      </a:endParaRPr>
                    </a:p>
                  </a:txBody>
                  <a:tcPr anchor="ctr"/>
                </a:tc>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R="0" algn="ctr" rtl="0">
                        <a:lnSpc>
                          <a:spcPct val="100000"/>
                        </a:lnSpc>
                        <a:spcBef>
                          <a:spcPts val="0"/>
                        </a:spcBef>
                        <a:spcAft>
                          <a:spcPts val="0"/>
                        </a:spcAft>
                        <a:buNone/>
                      </a:pPr>
                      <a:r>
                        <a:rPr lang="en-US" sz="1600" u="none" strike="noStrike" cap="none" baseline="0" dirty="0" smtClean="0">
                          <a:latin typeface="Calibri" charset="0"/>
                          <a:ea typeface="Calibri" charset="0"/>
                          <a:cs typeface="Calibri" charset="0"/>
                          <a:sym typeface="Arial"/>
                          <a:rtl val="0"/>
                        </a:rPr>
                        <a:t>Match</a:t>
                      </a:r>
                      <a:endParaRPr lang="en-US" sz="1600" b="1" i="0" u="none" strike="noStrike" cap="none" baseline="0" dirty="0">
                        <a:solidFill>
                          <a:schemeClr val="lt1"/>
                        </a:solidFill>
                        <a:latin typeface="Calibri" charset="0"/>
                        <a:ea typeface="Calibri" charset="0"/>
                        <a:cs typeface="Calibri" charset="0"/>
                        <a:sym typeface="Arial"/>
                        <a:rtl val="0"/>
                      </a:endParaRPr>
                    </a:p>
                  </a:txBody>
                  <a:tcPr anchor="ctr"/>
                </a:tc>
                <a:tc>
                  <a:txBody>
                    <a:bodyPr/>
                    <a:lstStyle/>
                    <a:p>
                      <a:pPr marR="0" algn="ctr" rtl="0">
                        <a:lnSpc>
                          <a:spcPct val="100000"/>
                        </a:lnSpc>
                        <a:spcBef>
                          <a:spcPts val="0"/>
                        </a:spcBef>
                        <a:spcAft>
                          <a:spcPts val="0"/>
                        </a:spcAft>
                        <a:buNone/>
                      </a:pPr>
                      <a:r>
                        <a:rPr lang="en-US" sz="1600" u="none" strike="noStrike" cap="none" baseline="0" dirty="0" smtClean="0">
                          <a:latin typeface="Calibri" charset="0"/>
                          <a:ea typeface="Calibri" charset="0"/>
                          <a:cs typeface="Calibri" charset="0"/>
                          <a:sym typeface="Arial"/>
                          <a:rtl val="0"/>
                        </a:rPr>
                        <a:t>Actions</a:t>
                      </a:r>
                      <a:endParaRPr lang="en-US" sz="1600" b="1" i="0" u="none" strike="noStrike" cap="none" baseline="30000" dirty="0">
                        <a:solidFill>
                          <a:schemeClr val="lt1"/>
                        </a:solidFill>
                        <a:latin typeface="Calibri" charset="0"/>
                        <a:ea typeface="Calibri" charset="0"/>
                        <a:cs typeface="Calibri" charset="0"/>
                        <a:sym typeface="Arial"/>
                        <a:rtl val="0"/>
                      </a:endParaRPr>
                    </a:p>
                  </a:txBody>
                  <a:tcPr anchor="ctr"/>
                </a:tc>
                <a:tc vMerge="1">
                  <a:txBody>
                    <a:bodyPr/>
                    <a:lstStyle/>
                    <a:p>
                      <a:endParaRPr lang="en-US" dirty="0"/>
                    </a:p>
                  </a:txBody>
                  <a:tcPr/>
                </a:tc>
              </a:tr>
              <a:tr h="305444">
                <a:tc>
                  <a:txBody>
                    <a:bodyPr/>
                    <a:lstStyle/>
                    <a:p>
                      <a:r>
                        <a:rPr lang="en-US" sz="1600" dirty="0" smtClean="0">
                          <a:latin typeface="Calibri" charset="0"/>
                          <a:ea typeface="Calibri" charset="0"/>
                          <a:cs typeface="Calibri" charset="0"/>
                        </a:rPr>
                        <a:t>PISCES</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Without</a:t>
                      </a:r>
                      <a:r>
                        <a:rPr lang="en-US" sz="1600" baseline="0" dirty="0" smtClean="0">
                          <a:latin typeface="Calibri" charset="0"/>
                          <a:ea typeface="Calibri" charset="0"/>
                          <a:cs typeface="Calibri" charset="0"/>
                        </a:rPr>
                        <a:t> optimizations</a:t>
                      </a:r>
                      <a:endParaRPr lang="en-US" sz="1600" dirty="0">
                        <a:latin typeface="Calibri" charset="0"/>
                        <a:ea typeface="Calibri" charset="0"/>
                        <a:cs typeface="Calibri" charset="0"/>
                      </a:endParaRPr>
                    </a:p>
                  </a:txBody>
                  <a:tcPr/>
                </a:tc>
                <a:tc>
                  <a:txBody>
                    <a:bodyPr/>
                    <a:lstStyle/>
                    <a:p>
                      <a:pPr algn="r"/>
                      <a:r>
                        <a:rPr lang="en-US" sz="1600" dirty="0" smtClean="0">
                          <a:solidFill>
                            <a:schemeClr val="bg1"/>
                          </a:solidFill>
                          <a:latin typeface="Calibri" charset="0"/>
                          <a:ea typeface="Calibri" charset="0"/>
                          <a:cs typeface="Calibri" charset="0"/>
                        </a:rPr>
                        <a:t>76.5</a:t>
                      </a:r>
                      <a:endParaRPr lang="en-US" sz="1600" dirty="0">
                        <a:solidFill>
                          <a:schemeClr val="bg1"/>
                        </a:solidFill>
                        <a:latin typeface="Calibri" charset="0"/>
                        <a:ea typeface="Calibri" charset="0"/>
                        <a:cs typeface="Calibri" charset="0"/>
                      </a:endParaRPr>
                    </a:p>
                  </a:txBody>
                  <a:tcPr>
                    <a:solidFill>
                      <a:srgbClr val="C00000"/>
                    </a:solidFill>
                  </a:tcPr>
                </a:tc>
                <a:tc>
                  <a:txBody>
                    <a:bodyPr/>
                    <a:lstStyle/>
                    <a:p>
                      <a:pPr algn="r"/>
                      <a:r>
                        <a:rPr lang="en-US" sz="1600" dirty="0" smtClean="0">
                          <a:solidFill>
                            <a:schemeClr val="bg1"/>
                          </a:solidFill>
                          <a:latin typeface="Calibri" charset="0"/>
                          <a:ea typeface="Calibri" charset="0"/>
                          <a:cs typeface="Calibri" charset="0"/>
                        </a:rPr>
                        <a:t>209.5</a:t>
                      </a:r>
                      <a:endParaRPr lang="en-US" sz="1600" dirty="0">
                        <a:solidFill>
                          <a:schemeClr val="bg1"/>
                        </a:solidFill>
                        <a:latin typeface="Calibri" charset="0"/>
                        <a:ea typeface="Calibri" charset="0"/>
                        <a:cs typeface="Calibri" charset="0"/>
                      </a:endParaRPr>
                    </a:p>
                  </a:txBody>
                  <a:tcPr>
                    <a:solidFill>
                      <a:srgbClr val="C00000"/>
                    </a:solidFill>
                  </a:tcPr>
                </a:tc>
                <a:tc>
                  <a:txBody>
                    <a:bodyPr/>
                    <a:lstStyle/>
                    <a:p>
                      <a:pPr algn="r"/>
                      <a:r>
                        <a:rPr lang="en-US" sz="1600" dirty="0" smtClean="0">
                          <a:solidFill>
                            <a:schemeClr val="bg1"/>
                          </a:solidFill>
                          <a:latin typeface="Calibri" charset="0"/>
                          <a:ea typeface="Calibri" charset="0"/>
                          <a:cs typeface="Calibri" charset="0"/>
                        </a:rPr>
                        <a:t>379.5</a:t>
                      </a:r>
                      <a:endParaRPr lang="en-US" sz="1600" dirty="0">
                        <a:solidFill>
                          <a:schemeClr val="bg1"/>
                        </a:solidFill>
                        <a:latin typeface="Calibri" charset="0"/>
                        <a:ea typeface="Calibri" charset="0"/>
                        <a:cs typeface="Calibri" charset="0"/>
                      </a:endParaRPr>
                    </a:p>
                  </a:txBody>
                  <a:tcPr>
                    <a:solidFill>
                      <a:srgbClr val="C00000"/>
                    </a:solidFill>
                  </a:tcPr>
                </a:tc>
                <a:tc>
                  <a:txBody>
                    <a:bodyPr/>
                    <a:lstStyle/>
                    <a:p>
                      <a:pPr algn="r"/>
                      <a:r>
                        <a:rPr lang="en-US" sz="1600" dirty="0" smtClean="0">
                          <a:solidFill>
                            <a:schemeClr val="bg1"/>
                          </a:solidFill>
                          <a:latin typeface="Calibri" charset="0"/>
                          <a:ea typeface="Calibri" charset="0"/>
                          <a:cs typeface="Calibri" charset="0"/>
                        </a:rPr>
                        <a:t>7590.7</a:t>
                      </a:r>
                      <a:endParaRPr lang="en-US" sz="1600" dirty="0">
                        <a:solidFill>
                          <a:schemeClr val="bg1"/>
                        </a:solidFill>
                        <a:latin typeface="Calibri" charset="0"/>
                        <a:ea typeface="Calibri" charset="0"/>
                        <a:cs typeface="Calibri" charset="0"/>
                      </a:endParaRPr>
                    </a:p>
                  </a:txBody>
                  <a:tcPr>
                    <a:solidFill>
                      <a:srgbClr val="C00000"/>
                    </a:solidFill>
                  </a:tcPr>
                </a:tc>
              </a:tr>
              <a:tr h="370840">
                <a:tc>
                  <a:txBody>
                    <a:bodyPr/>
                    <a:lstStyle/>
                    <a:p>
                      <a:r>
                        <a:rPr lang="en-US" sz="1600" dirty="0" smtClean="0">
                          <a:latin typeface="Calibri" charset="0"/>
                          <a:ea typeface="Calibri" charset="0"/>
                          <a:cs typeface="Calibri" charset="0"/>
                        </a:rPr>
                        <a:t>OVS</a:t>
                      </a:r>
                      <a:endParaRPr lang="en-US" sz="1600" dirty="0">
                        <a:latin typeface="Calibri" charset="0"/>
                        <a:ea typeface="Calibri" charset="0"/>
                        <a:cs typeface="Calibri" charset="0"/>
                      </a:endParaRPr>
                    </a:p>
                  </a:txBody>
                  <a:tcPr/>
                </a:tc>
                <a:tc>
                  <a:txBody>
                    <a:bodyPr/>
                    <a:lstStyle/>
                    <a:p>
                      <a:r>
                        <a:rPr lang="en-US" sz="1600" dirty="0" smtClean="0">
                          <a:latin typeface="Calibri" charset="0"/>
                          <a:ea typeface="Calibri" charset="0"/>
                          <a:cs typeface="Calibri" charset="0"/>
                        </a:rPr>
                        <a:t>Native</a:t>
                      </a:r>
                      <a:endParaRPr lang="en-US" sz="1600" dirty="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43.6</a:t>
                      </a:r>
                      <a:endParaRPr lang="en-US" sz="1600" dirty="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197.5</a:t>
                      </a:r>
                      <a:endParaRPr lang="en-US" sz="1600" dirty="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132.5</a:t>
                      </a:r>
                      <a:endParaRPr lang="en-US" sz="1600" dirty="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13497.5</a:t>
                      </a:r>
                      <a:endParaRPr lang="en-US" sz="1600" dirty="0">
                        <a:latin typeface="Calibri" charset="0"/>
                        <a:ea typeface="Calibri" charset="0"/>
                        <a:cs typeface="Calibri" charset="0"/>
                      </a:endParaRPr>
                    </a:p>
                  </a:txBody>
                  <a:tcPr/>
                </a:tc>
              </a:tr>
            </a:tbl>
          </a:graphicData>
        </a:graphic>
      </p:graphicFrame>
      <p:sp>
        <p:nvSpPr>
          <p:cNvPr id="15" name="TextBox 14"/>
          <p:cNvSpPr txBox="1"/>
          <p:nvPr/>
        </p:nvSpPr>
        <p:spPr>
          <a:xfrm>
            <a:off x="457199" y="1362909"/>
            <a:ext cx="7426037" cy="400110"/>
          </a:xfrm>
          <a:prstGeom prst="rect">
            <a:avLst/>
          </a:prstGeom>
          <a:noFill/>
        </p:spPr>
        <p:txBody>
          <a:bodyPr wrap="square" rtlCol="0">
            <a:spAutoFit/>
          </a:bodyPr>
          <a:lstStyle/>
          <a:p>
            <a:r>
              <a:rPr lang="en-US" sz="2000" dirty="0" smtClean="0">
                <a:solidFill>
                  <a:schemeClr val="tx1"/>
                </a:solidFill>
                <a:latin typeface="Calibri Light" charset="0"/>
                <a:ea typeface="Calibri Light" charset="0"/>
                <a:cs typeface="Calibri Light" charset="0"/>
              </a:rPr>
              <a:t>A naïve compilation of </a:t>
            </a:r>
            <a:r>
              <a:rPr lang="en-US" sz="2000" b="1" dirty="0" smtClean="0">
                <a:latin typeface="Calibri Light" charset="0"/>
                <a:ea typeface="Calibri Light" charset="0"/>
                <a:cs typeface="Calibri Light" charset="0"/>
              </a:rPr>
              <a:t>L2L3-ACL</a:t>
            </a:r>
            <a:r>
              <a:rPr lang="en-US" sz="2000" dirty="0" smtClean="0">
                <a:latin typeface="Calibri Light" charset="0"/>
                <a:ea typeface="Calibri Light" charset="0"/>
                <a:cs typeface="Calibri Light" charset="0"/>
              </a:rPr>
              <a:t> benchmark application</a:t>
            </a:r>
          </a:p>
        </p:txBody>
      </p:sp>
      <p:sp>
        <p:nvSpPr>
          <p:cNvPr id="6"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smtClean="0">
                <a:latin typeface="Calibri"/>
                <a:cs typeface="Calibri"/>
              </a:rPr>
              <a:t>Cause: CPU Cycles per Packet</a:t>
            </a:r>
            <a:endParaRPr lang="en-US" b="0" dirty="0">
              <a:latin typeface="Calibri"/>
              <a:cs typeface="Calibri"/>
            </a:endParaRPr>
          </a:p>
        </p:txBody>
      </p:sp>
    </p:spTree>
    <p:custDataLst>
      <p:tags r:id="rId1"/>
    </p:custDataLst>
    <p:extLst>
      <p:ext uri="{BB962C8B-B14F-4D97-AF65-F5344CB8AC3E}">
        <p14:creationId xmlns:p14="http://schemas.microsoft.com/office/powerpoint/2010/main" val="366023751"/>
      </p:ext>
    </p:extLst>
  </p:cSld>
  <p:clrMapOvr>
    <a:masterClrMapping/>
  </p:clrMapOvr>
  <mc:AlternateContent xmlns:mc="http://schemas.openxmlformats.org/markup-compatibility/2006" xmlns:p14="http://schemas.microsoft.com/office/powerpoint/2010/main">
    <mc:Choice Requires="p14">
      <p:transition spd="slow" p14:dur="2000" advTm="1211"/>
    </mc:Choice>
    <mc:Fallback xmlns="">
      <p:transition spd="slow" advTm="12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362456"/>
            <a:ext cx="7576077" cy="2862322"/>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000" dirty="0" smtClean="0">
              <a:latin typeface="Calibri Light" charset="0"/>
              <a:ea typeface="Calibri Light" charset="0"/>
              <a:cs typeface="Calibri Light" charset="0"/>
            </a:endParaRP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sz="2000" dirty="0" smtClean="0">
                <a:latin typeface="Calibri Light" charset="0"/>
                <a:ea typeface="Calibri Light" charset="0"/>
                <a:cs typeface="Calibri Light" charset="0"/>
              </a:rPr>
              <a:t>Extra copy of headers</a:t>
            </a: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endParaRPr lang="en-US" sz="2000" dirty="0">
              <a:latin typeface="Calibri Light" charset="0"/>
              <a:ea typeface="Calibri Light" charset="0"/>
              <a:cs typeface="Calibri Light" charset="0"/>
            </a:endParaRP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sz="2000" dirty="0" smtClean="0">
                <a:latin typeface="Calibri Light" charset="0"/>
                <a:ea typeface="Calibri Light" charset="0"/>
                <a:cs typeface="Calibri Light" charset="0"/>
              </a:rPr>
              <a:t>Fully-specified Checksum</a:t>
            </a: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endParaRPr lang="en-US" sz="2000" dirty="0">
              <a:latin typeface="Calibri Light" charset="0"/>
              <a:ea typeface="Calibri Light" charset="0"/>
              <a:cs typeface="Calibri Light" charset="0"/>
            </a:endParaRP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sz="2000" dirty="0" smtClean="0">
                <a:latin typeface="Calibri Light" charset="0"/>
                <a:ea typeface="Calibri Light" charset="0"/>
                <a:cs typeface="Calibri Light" charset="0"/>
              </a:rPr>
              <a:t>Parsing unused header fields</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000" b="1" dirty="0">
              <a:latin typeface="Calibri Light" charset="0"/>
              <a:ea typeface="Calibri Light" charset="0"/>
              <a:cs typeface="Calibri Light" charset="0"/>
            </a:endParaRPr>
          </a:p>
          <a:p>
            <a:pPr marR="0" lvl="0" defTabSz="914400" eaLnBrk="1" fontAlgn="auto" latinLnBrk="0" hangingPunct="1">
              <a:lnSpc>
                <a:spcPct val="100000"/>
              </a:lnSpc>
              <a:spcBef>
                <a:spcPts val="0"/>
              </a:spcBef>
              <a:spcAft>
                <a:spcPts val="0"/>
              </a:spcAft>
              <a:buClrTx/>
              <a:buSzTx/>
              <a:tabLst/>
              <a:defRPr/>
            </a:pPr>
            <a:r>
              <a:rPr lang="en-US" sz="2000" dirty="0" smtClean="0">
                <a:latin typeface="Calibri Light" charset="0"/>
                <a:ea typeface="Calibri Light" charset="0"/>
                <a:cs typeface="Calibri Light" charset="0"/>
              </a:rPr>
              <a:t>and more </a:t>
            </a:r>
            <a:r>
              <a:rPr lang="is-IS" sz="2000" dirty="0" smtClean="0">
                <a:latin typeface="Calibri Light" charset="0"/>
                <a:ea typeface="Calibri Light" charset="0"/>
                <a:cs typeface="Calibri Light" charset="0"/>
              </a:rPr>
              <a:t>…</a:t>
            </a:r>
            <a:endParaRPr lang="en-US" sz="2000" dirty="0" smtClean="0">
              <a:latin typeface="Calibri Light" charset="0"/>
              <a:ea typeface="Calibri Light" charset="0"/>
              <a:cs typeface="Calibri Light" charset="0"/>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sz="2000" b="1" dirty="0" smtClean="0">
              <a:solidFill>
                <a:schemeClr val="tx1"/>
              </a:solidFill>
              <a:latin typeface="Calibri Light" charset="0"/>
              <a:ea typeface="Calibri Light" charset="0"/>
              <a:cs typeface="Calibri Light" charset="0"/>
            </a:endParaRPr>
          </a:p>
        </p:txBody>
      </p:sp>
      <p:sp>
        <p:nvSpPr>
          <p:cNvPr id="4"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a:cs typeface="Calibri"/>
              </a:rPr>
              <a:t>Factors affecting CPU Cycles per Packet</a:t>
            </a:r>
            <a:endParaRPr lang="en-US" b="0" dirty="0">
              <a:latin typeface="Calibri"/>
              <a:cs typeface="Calibri"/>
            </a:endParaRPr>
          </a:p>
        </p:txBody>
      </p:sp>
    </p:spTree>
    <p:custDataLst>
      <p:tags r:id="rId1"/>
    </p:custDataLst>
    <p:extLst>
      <p:ext uri="{BB962C8B-B14F-4D97-AF65-F5344CB8AC3E}">
        <p14:creationId xmlns:p14="http://schemas.microsoft.com/office/powerpoint/2010/main" val="1319424761"/>
      </p:ext>
    </p:extLst>
  </p:cSld>
  <p:clrMapOvr>
    <a:masterClrMapping/>
  </p:clrMapOvr>
  <mc:AlternateContent xmlns:mc="http://schemas.openxmlformats.org/markup-compatibility/2006" xmlns:p14="http://schemas.microsoft.com/office/powerpoint/2010/main">
    <mc:Choice Requires="p14">
      <p:transition spd="slow" p14:dur="2000" advTm="2163"/>
    </mc:Choice>
    <mc:Fallback xmlns="">
      <p:transition spd="slow" advTm="21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068257" y="3245664"/>
            <a:ext cx="7007485" cy="707886"/>
          </a:xfrm>
          <a:prstGeom prst="rect">
            <a:avLst/>
          </a:prstGeom>
          <a:noFill/>
        </p:spPr>
        <p:txBody>
          <a:bodyPr wrap="square" rtlCol="0">
            <a:spAutoFit/>
          </a:bodyPr>
          <a:lstStyle/>
          <a:p>
            <a:pPr marL="285750" indent="-285750">
              <a:buFontTx/>
              <a:buChar char="-"/>
            </a:pPr>
            <a:r>
              <a:rPr lang="en-US" sz="2000" dirty="0" smtClean="0">
                <a:latin typeface="Calibri" charset="0"/>
                <a:ea typeface="Calibri" charset="0"/>
                <a:cs typeface="Calibri" charset="0"/>
              </a:rPr>
              <a:t>For example, </a:t>
            </a:r>
            <a:r>
              <a:rPr lang="en-US" sz="2000" b="1" dirty="0" smtClean="0">
                <a:latin typeface="Calibri" charset="0"/>
                <a:ea typeface="Calibri" charset="0"/>
                <a:cs typeface="Calibri" charset="0"/>
              </a:rPr>
              <a:t>Post-pipeline</a:t>
            </a:r>
            <a:r>
              <a:rPr lang="en-US" sz="2000" dirty="0" smtClean="0">
                <a:latin typeface="Calibri" charset="0"/>
                <a:ea typeface="Calibri" charset="0"/>
                <a:cs typeface="Calibri" charset="0"/>
              </a:rPr>
              <a:t> editing consumes </a:t>
            </a:r>
            <a:r>
              <a:rPr lang="en-US" sz="2000" b="1" dirty="0">
                <a:solidFill>
                  <a:srgbClr val="C00000"/>
                </a:solidFill>
                <a:latin typeface="Calibri" charset="0"/>
                <a:ea typeface="Calibri" charset="0"/>
                <a:cs typeface="Calibri" charset="0"/>
              </a:rPr>
              <a:t>2x</a:t>
            </a:r>
            <a:r>
              <a:rPr lang="en-US" sz="2000" dirty="0">
                <a:solidFill>
                  <a:srgbClr val="C00000"/>
                </a:solidFill>
                <a:latin typeface="Calibri" charset="0"/>
                <a:ea typeface="Calibri" charset="0"/>
                <a:cs typeface="Calibri" charset="0"/>
              </a:rPr>
              <a:t> </a:t>
            </a:r>
            <a:r>
              <a:rPr lang="en-US" sz="2000" dirty="0">
                <a:latin typeface="Calibri" charset="0"/>
                <a:ea typeface="Calibri" charset="0"/>
                <a:cs typeface="Calibri" charset="0"/>
              </a:rPr>
              <a:t>more cycles than </a:t>
            </a:r>
            <a:r>
              <a:rPr lang="en-US" sz="2000" b="1" dirty="0">
                <a:latin typeface="Calibri" charset="0"/>
                <a:ea typeface="Calibri" charset="0"/>
                <a:cs typeface="Calibri" charset="0"/>
              </a:rPr>
              <a:t>inline</a:t>
            </a:r>
            <a:r>
              <a:rPr lang="en-US" sz="2000" dirty="0">
                <a:latin typeface="Calibri" charset="0"/>
                <a:ea typeface="Calibri" charset="0"/>
                <a:cs typeface="Calibri" charset="0"/>
              </a:rPr>
              <a:t> </a:t>
            </a:r>
            <a:r>
              <a:rPr lang="en-US" sz="2000" dirty="0" smtClean="0">
                <a:latin typeface="Calibri" charset="0"/>
                <a:ea typeface="Calibri" charset="0"/>
                <a:cs typeface="Calibri" charset="0"/>
              </a:rPr>
              <a:t>editing when </a:t>
            </a:r>
            <a:r>
              <a:rPr lang="en-US" sz="2000" b="1" dirty="0" smtClean="0">
                <a:latin typeface="Calibri" charset="0"/>
                <a:ea typeface="Calibri" charset="0"/>
                <a:cs typeface="Calibri" charset="0"/>
              </a:rPr>
              <a:t>parsing VXLAN protocol</a:t>
            </a:r>
            <a:r>
              <a:rPr lang="en-US" sz="2000" dirty="0" smtClean="0">
                <a:latin typeface="Calibri" charset="0"/>
                <a:ea typeface="Calibri" charset="0"/>
                <a:cs typeface="Calibri" charset="0"/>
              </a:rPr>
              <a:t>.</a:t>
            </a:r>
            <a:endParaRPr lang="en-US" sz="2000" dirty="0">
              <a:latin typeface="Calibri" charset="0"/>
              <a:ea typeface="Calibri" charset="0"/>
              <a:cs typeface="Calibri"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689351471"/>
              </p:ext>
            </p:extLst>
          </p:nvPr>
        </p:nvGraphicFramePr>
        <p:xfrm>
          <a:off x="628650" y="1692960"/>
          <a:ext cx="8058150" cy="1127760"/>
        </p:xfrm>
        <a:graphic>
          <a:graphicData uri="http://schemas.openxmlformats.org/drawingml/2006/table">
            <a:tbl>
              <a:tblPr firstRow="1" bandRow="1">
                <a:tableStyleId>{5C22544A-7EE6-4342-B048-85BDC9FD1C3A}</a:tableStyleId>
              </a:tblPr>
              <a:tblGrid>
                <a:gridCol w="1819602"/>
                <a:gridCol w="2927374"/>
                <a:gridCol w="3311174"/>
              </a:tblGrid>
              <a:tr h="317389">
                <a:tc>
                  <a:txBody>
                    <a:bodyPr/>
                    <a:lstStyle/>
                    <a:p>
                      <a:r>
                        <a:rPr lang="en-US" sz="2000" b="1" dirty="0" smtClean="0">
                          <a:latin typeface="Calibri" charset="0"/>
                          <a:ea typeface="Calibri" charset="0"/>
                          <a:cs typeface="Calibri" charset="0"/>
                        </a:rPr>
                        <a:t>Editing</a:t>
                      </a:r>
                      <a:r>
                        <a:rPr lang="en-US" sz="2000" b="1" baseline="0" dirty="0" smtClean="0">
                          <a:latin typeface="Calibri" charset="0"/>
                          <a:ea typeface="Calibri" charset="0"/>
                          <a:cs typeface="Calibri" charset="0"/>
                        </a:rPr>
                        <a:t> Mode</a:t>
                      </a:r>
                      <a:endParaRPr lang="en-US" sz="2000" b="1" dirty="0">
                        <a:latin typeface="Calibri" charset="0"/>
                        <a:ea typeface="Calibri" charset="0"/>
                        <a:cs typeface="Calibri" charset="0"/>
                      </a:endParaRPr>
                    </a:p>
                  </a:txBody>
                  <a:tcPr/>
                </a:tc>
                <a:tc>
                  <a:txBody>
                    <a:bodyPr/>
                    <a:lstStyle/>
                    <a:p>
                      <a:r>
                        <a:rPr lang="en-US" sz="2000" b="1" dirty="0" smtClean="0">
                          <a:latin typeface="Calibri" charset="0"/>
                          <a:ea typeface="Calibri" charset="0"/>
                          <a:cs typeface="Calibri" charset="0"/>
                        </a:rPr>
                        <a:t>Pros</a:t>
                      </a:r>
                      <a:endParaRPr lang="en-US" sz="2000" b="1" dirty="0">
                        <a:latin typeface="Calibri" charset="0"/>
                        <a:ea typeface="Calibri" charset="0"/>
                        <a:cs typeface="Calibri" charset="0"/>
                      </a:endParaRPr>
                    </a:p>
                  </a:txBody>
                  <a:tcPr/>
                </a:tc>
                <a:tc>
                  <a:txBody>
                    <a:bodyPr/>
                    <a:lstStyle/>
                    <a:p>
                      <a:r>
                        <a:rPr lang="en-US" sz="2000" b="1" dirty="0" smtClean="0">
                          <a:latin typeface="Calibri" charset="0"/>
                          <a:ea typeface="Calibri" charset="0"/>
                          <a:cs typeface="Calibri" charset="0"/>
                        </a:rPr>
                        <a:t>Cons</a:t>
                      </a:r>
                      <a:endParaRPr lang="en-US" sz="2000" b="1" dirty="0">
                        <a:latin typeface="Calibri" charset="0"/>
                        <a:ea typeface="Calibri" charset="0"/>
                        <a:cs typeface="Calibri" charset="0"/>
                      </a:endParaRPr>
                    </a:p>
                  </a:txBody>
                  <a:tcPr/>
                </a:tc>
              </a:tr>
              <a:tr h="317389">
                <a:tc>
                  <a:txBody>
                    <a:bodyPr/>
                    <a:lstStyle/>
                    <a:p>
                      <a:r>
                        <a:rPr lang="en-US" sz="1800" dirty="0" smtClean="0">
                          <a:latin typeface="Calibri" charset="0"/>
                          <a:ea typeface="Calibri" charset="0"/>
                          <a:cs typeface="Calibri" charset="0"/>
                        </a:rPr>
                        <a:t>Post-Pipeline</a:t>
                      </a:r>
                      <a:endParaRPr lang="en-US" sz="1800"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smtClean="0">
                        <a:latin typeface="Calibri" charset="0"/>
                        <a:ea typeface="Calibri" charset="0"/>
                        <a:cs typeface="Calibri" charset="0"/>
                      </a:endParaRPr>
                    </a:p>
                  </a:txBody>
                  <a:tcPr/>
                </a:tc>
                <a:tc>
                  <a:txBody>
                    <a:bodyPr/>
                    <a:lstStyle/>
                    <a:p>
                      <a:r>
                        <a:rPr lang="en-US" sz="1800" b="1" dirty="0" smtClean="0">
                          <a:solidFill>
                            <a:srgbClr val="C00000"/>
                          </a:solidFill>
                          <a:latin typeface="Calibri" charset="0"/>
                          <a:ea typeface="Calibri" charset="0"/>
                          <a:cs typeface="Calibri" charset="0"/>
                        </a:rPr>
                        <a:t>Extra copy of headers</a:t>
                      </a:r>
                      <a:endParaRPr lang="en-US" sz="1800" b="1" dirty="0">
                        <a:solidFill>
                          <a:srgbClr val="C00000"/>
                        </a:solidFill>
                        <a:latin typeface="Calibri" charset="0"/>
                        <a:ea typeface="Calibri" charset="0"/>
                        <a:cs typeface="Calibri" charset="0"/>
                      </a:endParaRPr>
                    </a:p>
                  </a:txBody>
                  <a:tcPr/>
                </a:tc>
              </a:tr>
              <a:tr h="317389">
                <a:tc>
                  <a:txBody>
                    <a:bodyPr/>
                    <a:lstStyle/>
                    <a:p>
                      <a:r>
                        <a:rPr lang="en-US" sz="1800" dirty="0" smtClean="0">
                          <a:latin typeface="Calibri" charset="0"/>
                          <a:ea typeface="Calibri" charset="0"/>
                          <a:cs typeface="Calibri" charset="0"/>
                        </a:rPr>
                        <a:t>Inline</a:t>
                      </a:r>
                      <a:endParaRPr lang="en-US" sz="1800"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accent1">
                              <a:lumMod val="75000"/>
                            </a:schemeClr>
                          </a:solidFill>
                          <a:latin typeface="Calibri" charset="0"/>
                          <a:ea typeface="Calibri" charset="0"/>
                          <a:cs typeface="Calibri" charset="0"/>
                        </a:rPr>
                        <a:t>No extra copy of headers</a:t>
                      </a:r>
                      <a:endParaRPr lang="en-US" sz="1800" b="1" kern="1200" dirty="0">
                        <a:solidFill>
                          <a:schemeClr val="accent1">
                            <a:lumMod val="75000"/>
                          </a:schemeClr>
                        </a:solidFill>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smtClean="0">
                        <a:latin typeface="Calibri" charset="0"/>
                        <a:ea typeface="Calibri" charset="0"/>
                        <a:cs typeface="Calibri" charset="0"/>
                      </a:endParaRPr>
                    </a:p>
                  </a:txBody>
                  <a:tcPr/>
                </a:tc>
              </a:tr>
            </a:tbl>
          </a:graphicData>
        </a:graphic>
      </p:graphicFrame>
      <p:sp>
        <p:nvSpPr>
          <p:cNvPr id="5"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a:cs typeface="Calibri"/>
              </a:rPr>
              <a:t>Factor: Extra Copy of Headers</a:t>
            </a:r>
            <a:endParaRPr lang="en-US" b="0" dirty="0">
              <a:latin typeface="Calibri"/>
              <a:cs typeface="Calibri"/>
            </a:endParaRPr>
          </a:p>
        </p:txBody>
      </p:sp>
    </p:spTree>
    <p:custDataLst>
      <p:tags r:id="rId1"/>
    </p:custDataLst>
    <p:extLst>
      <p:ext uri="{BB962C8B-B14F-4D97-AF65-F5344CB8AC3E}">
        <p14:creationId xmlns:p14="http://schemas.microsoft.com/office/powerpoint/2010/main" val="1788974487"/>
      </p:ext>
    </p:extLst>
  </p:cSld>
  <p:clrMapOvr>
    <a:masterClrMapping/>
  </p:clrMapOvr>
  <mc:AlternateContent xmlns:mc="http://schemas.openxmlformats.org/markup-compatibility/2006" xmlns:p14="http://schemas.microsoft.com/office/powerpoint/2010/main">
    <mc:Choice Requires="p14">
      <p:transition spd="slow" p14:dur="2000" advTm="15755"/>
    </mc:Choice>
    <mc:Fallback xmlns="">
      <p:transition spd="slow" advTm="157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612013" y="3369818"/>
            <a:ext cx="3010698" cy="1224139"/>
          </a:xfrm>
          <a:prstGeom prst="roundRect">
            <a:avLst>
              <a:gd name="adj" fmla="val 0"/>
            </a:avLst>
          </a:prstGeom>
          <a:solidFill>
            <a:schemeClr val="bg1">
              <a:lumMod val="95000"/>
            </a:scheme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a:stCxn id="45" idx="2"/>
            <a:endCxn id="5" idx="0"/>
          </p:cNvCxnSpPr>
          <p:nvPr/>
        </p:nvCxnSpPr>
        <p:spPr>
          <a:xfrm>
            <a:off x="2304854" y="3468659"/>
            <a:ext cx="396999" cy="315457"/>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05978"/>
            <a:ext cx="8229600" cy="629291"/>
          </a:xfrm>
        </p:spPr>
        <p:txBody>
          <a:bodyPr/>
          <a:lstStyle/>
          <a:p>
            <a:r>
              <a:rPr lang="en-US" dirty="0" smtClean="0">
                <a:latin typeface="Calibri"/>
                <a:cs typeface="Calibri"/>
              </a:rPr>
              <a:t>Rapid Development &amp; Deployment?</a:t>
            </a:r>
            <a:endParaRPr lang="en-US" b="0" dirty="0">
              <a:latin typeface="Calibri"/>
              <a:cs typeface="Calibri"/>
            </a:endParaRPr>
          </a:p>
        </p:txBody>
      </p:sp>
      <p:sp>
        <p:nvSpPr>
          <p:cNvPr id="178" name="Rounded Rectangle 177"/>
          <p:cNvSpPr/>
          <p:nvPr/>
        </p:nvSpPr>
        <p:spPr>
          <a:xfrm>
            <a:off x="1073072" y="1131467"/>
            <a:ext cx="1642521" cy="1713690"/>
          </a:xfrm>
          <a:prstGeom prst="roundRect">
            <a:avLst>
              <a:gd name="adj" fmla="val 0"/>
            </a:avLst>
          </a:prstGeom>
          <a:solidFill>
            <a:schemeClr val="bg1">
              <a:lumMod val="75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latin typeface="Consolas" charset="0"/>
              <a:ea typeface="Consolas" charset="0"/>
              <a:cs typeface="Consolas" charset="0"/>
            </a:endParaRPr>
          </a:p>
        </p:txBody>
      </p:sp>
      <p:cxnSp>
        <p:nvCxnSpPr>
          <p:cNvPr id="180" name="Elbow Connector 179"/>
          <p:cNvCxnSpPr/>
          <p:nvPr/>
        </p:nvCxnSpPr>
        <p:spPr>
          <a:xfrm>
            <a:off x="1694436" y="1403115"/>
            <a:ext cx="117189" cy="663238"/>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1" name="Elbow Connector 180"/>
          <p:cNvCxnSpPr/>
          <p:nvPr/>
        </p:nvCxnSpPr>
        <p:spPr>
          <a:xfrm rot="10800000" flipV="1">
            <a:off x="2003353" y="1404335"/>
            <a:ext cx="95896" cy="662017"/>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2" name="Elbow Connector 181"/>
          <p:cNvCxnSpPr/>
          <p:nvPr/>
        </p:nvCxnSpPr>
        <p:spPr>
          <a:xfrm>
            <a:off x="1694436" y="1811963"/>
            <a:ext cx="117189" cy="254389"/>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3" name="Elbow Connector 182"/>
          <p:cNvCxnSpPr/>
          <p:nvPr/>
        </p:nvCxnSpPr>
        <p:spPr>
          <a:xfrm rot="10800000" flipV="1">
            <a:off x="2003353" y="1805666"/>
            <a:ext cx="95897" cy="260685"/>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4" name="Rounded Rectangle 183"/>
          <p:cNvSpPr/>
          <p:nvPr/>
        </p:nvSpPr>
        <p:spPr>
          <a:xfrm>
            <a:off x="1168966" y="2066353"/>
            <a:ext cx="1451551" cy="334616"/>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Software Switch</a:t>
            </a:r>
            <a:endParaRPr lang="en-US" sz="12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85" name="Rounded Rectangle 184"/>
          <p:cNvSpPr/>
          <p:nvPr/>
        </p:nvSpPr>
        <p:spPr>
          <a:xfrm>
            <a:off x="1173167" y="1235807"/>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86" name="Rounded Rectangle 185"/>
          <p:cNvSpPr/>
          <p:nvPr/>
        </p:nvSpPr>
        <p:spPr>
          <a:xfrm>
            <a:off x="1173167" y="1644655"/>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87" name="Rounded Rectangle 186"/>
          <p:cNvSpPr/>
          <p:nvPr/>
        </p:nvSpPr>
        <p:spPr>
          <a:xfrm>
            <a:off x="2099249" y="1638359"/>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88" name="Rounded Rectangle 187"/>
          <p:cNvSpPr/>
          <p:nvPr/>
        </p:nvSpPr>
        <p:spPr>
          <a:xfrm>
            <a:off x="2099249" y="1237028"/>
            <a:ext cx="521269"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VM</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79" name="Rounded Rectangle 178"/>
          <p:cNvSpPr/>
          <p:nvPr/>
        </p:nvSpPr>
        <p:spPr>
          <a:xfrm>
            <a:off x="1169788" y="2398913"/>
            <a:ext cx="1450730" cy="334616"/>
          </a:xfrm>
          <a:prstGeom prst="roundRect">
            <a:avLst>
              <a:gd name="adj" fmla="val 0"/>
            </a:avLst>
          </a:prstGeom>
          <a:solidFill>
            <a:schemeClr val="bg2">
              <a:lumMod val="20000"/>
              <a:lumOff val="80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Hypervisor</a:t>
            </a:r>
            <a:endParaRPr lang="en-US"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cxnSp>
        <p:nvCxnSpPr>
          <p:cNvPr id="202" name="Straight Connector 201"/>
          <p:cNvCxnSpPr>
            <a:stCxn id="179" idx="2"/>
            <a:endCxn id="45" idx="0"/>
          </p:cNvCxnSpPr>
          <p:nvPr/>
        </p:nvCxnSpPr>
        <p:spPr>
          <a:xfrm>
            <a:off x="1895153" y="2733529"/>
            <a:ext cx="409701" cy="521581"/>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1907854" y="3255110"/>
            <a:ext cx="793999" cy="213549"/>
          </a:xfrm>
          <a:prstGeom prst="roundRect">
            <a:avLst>
              <a:gd name="adj" fmla="val 0"/>
            </a:avLst>
          </a:prstGeom>
          <a:solidFill>
            <a:schemeClr val="accent4">
              <a:lumMod val="40000"/>
              <a:lumOff val="60000"/>
            </a:schemeClr>
          </a:solidFill>
          <a:ln w="28575">
            <a:solidFill>
              <a:schemeClr val="accent4">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ToR</a:t>
            </a:r>
            <a:endParaRPr lang="en-US" dirty="0">
              <a:solidFill>
                <a:sysClr val="windowText" lastClr="000000"/>
              </a:solidFill>
              <a:latin typeface="Consolas" charset="0"/>
              <a:ea typeface="Consolas" charset="0"/>
              <a:cs typeface="Consolas" charset="0"/>
            </a:endParaRPr>
          </a:p>
        </p:txBody>
      </p:sp>
      <p:sp>
        <p:nvSpPr>
          <p:cNvPr id="27" name="TextBox 26"/>
          <p:cNvSpPr txBox="1"/>
          <p:nvPr/>
        </p:nvSpPr>
        <p:spPr>
          <a:xfrm>
            <a:off x="3236862" y="1421324"/>
            <a:ext cx="5538838" cy="1123712"/>
          </a:xfrm>
          <a:prstGeom prst="wedgeRoundRectCallout">
            <a:avLst>
              <a:gd name="adj1" fmla="val -60986"/>
              <a:gd name="adj2" fmla="val 19480"/>
              <a:gd name="adj3" fmla="val 16667"/>
            </a:avLst>
          </a:prstGeom>
          <a:noFill/>
          <a:ln>
            <a:solidFill>
              <a:schemeClr val="bg2">
                <a:lumMod val="75000"/>
              </a:schemeClr>
            </a:solidFill>
          </a:ln>
        </p:spPr>
        <p:txBody>
          <a:bodyPr wrap="square" rtlCol="0">
            <a:spAutoFit/>
          </a:bodyPr>
          <a:lstStyle/>
          <a:p>
            <a:r>
              <a:rPr lang="en-US" sz="2000" dirty="0" smtClean="0">
                <a:solidFill>
                  <a:schemeClr val="tx1"/>
                </a:solidFill>
                <a:latin typeface="Calibri" charset="0"/>
                <a:ea typeface="Calibri" charset="0"/>
                <a:cs typeface="Calibri" charset="0"/>
              </a:rPr>
              <a:t>I am capable of  </a:t>
            </a:r>
            <a:br>
              <a:rPr lang="en-US" sz="2000" dirty="0" smtClean="0">
                <a:solidFill>
                  <a:schemeClr val="tx1"/>
                </a:solidFill>
                <a:latin typeface="Calibri" charset="0"/>
                <a:ea typeface="Calibri" charset="0"/>
                <a:cs typeface="Calibri" charset="0"/>
              </a:rPr>
            </a:br>
            <a:r>
              <a:rPr lang="en-US" sz="2000" b="1" dirty="0" smtClean="0">
                <a:solidFill>
                  <a:schemeClr val="tx1"/>
                </a:solidFill>
                <a:latin typeface="Calibri" charset="0"/>
                <a:ea typeface="Calibri" charset="0"/>
                <a:cs typeface="Calibri" charset="0"/>
              </a:rPr>
              <a:t>Rapid Development</a:t>
            </a:r>
            <a:r>
              <a:rPr lang="en-US" sz="2000" dirty="0" smtClean="0">
                <a:solidFill>
                  <a:schemeClr val="tx1"/>
                </a:solidFill>
                <a:latin typeface="Calibri" charset="0"/>
                <a:ea typeface="Calibri" charset="0"/>
                <a:cs typeface="Calibri" charset="0"/>
              </a:rPr>
              <a:t> and </a:t>
            </a:r>
            <a:r>
              <a:rPr lang="en-US" sz="2000" b="1" dirty="0" smtClean="0">
                <a:solidFill>
                  <a:schemeClr val="tx1"/>
                </a:solidFill>
                <a:latin typeface="Calibri" charset="0"/>
                <a:ea typeface="Calibri" charset="0"/>
                <a:cs typeface="Calibri" charset="0"/>
              </a:rPr>
              <a:t>Deployment</a:t>
            </a:r>
            <a:r>
              <a:rPr lang="en-US" sz="2000" dirty="0" smtClean="0">
                <a:solidFill>
                  <a:schemeClr val="tx1"/>
                </a:solidFill>
                <a:latin typeface="Calibri" charset="0"/>
                <a:ea typeface="Calibri" charset="0"/>
                <a:cs typeface="Calibri" charset="0"/>
              </a:rPr>
              <a:t> of new </a:t>
            </a:r>
            <a:r>
              <a:rPr lang="en-US" sz="2000" b="1" dirty="0" smtClean="0">
                <a:solidFill>
                  <a:schemeClr val="tx1"/>
                </a:solidFill>
                <a:latin typeface="Calibri" charset="0"/>
                <a:ea typeface="Calibri" charset="0"/>
                <a:cs typeface="Calibri" charset="0"/>
              </a:rPr>
              <a:t>protocol header formats!</a:t>
            </a:r>
          </a:p>
        </p:txBody>
      </p:sp>
      <p:sp>
        <p:nvSpPr>
          <p:cNvPr id="28" name="TextBox 27"/>
          <p:cNvSpPr txBox="1"/>
          <p:nvPr/>
        </p:nvSpPr>
        <p:spPr>
          <a:xfrm>
            <a:off x="4394694" y="3311631"/>
            <a:ext cx="3824909" cy="584775"/>
          </a:xfrm>
          <a:prstGeom prst="rect">
            <a:avLst/>
          </a:prstGeom>
          <a:noFill/>
        </p:spPr>
        <p:txBody>
          <a:bodyPr wrap="square" rtlCol="0">
            <a:spAutoFit/>
          </a:bodyPr>
          <a:lstStyle/>
          <a:p>
            <a:pPr algn="ctr"/>
            <a:r>
              <a:rPr lang="en-US" sz="3200" b="1" dirty="0" smtClean="0">
                <a:solidFill>
                  <a:srgbClr val="C00000"/>
                </a:solidFill>
                <a:latin typeface="Calibri" charset="0"/>
                <a:ea typeface="Calibri" charset="0"/>
                <a:cs typeface="Calibri" charset="0"/>
              </a:rPr>
              <a:t>Not really...</a:t>
            </a:r>
          </a:p>
        </p:txBody>
      </p:sp>
      <p:sp>
        <p:nvSpPr>
          <p:cNvPr id="3" name="Slide Number Placeholder 2"/>
          <p:cNvSpPr>
            <a:spLocks noGrp="1"/>
          </p:cNvSpPr>
          <p:nvPr>
            <p:ph type="sldNum" idx="12"/>
          </p:nvPr>
        </p:nvSpPr>
        <p:spPr/>
        <p:txBody>
          <a:bodyPr/>
          <a:lstStyle/>
          <a:p>
            <a:pPr>
              <a:spcBef>
                <a:spcPts val="0"/>
              </a:spcBef>
              <a:buNone/>
            </a:pPr>
            <a:fld id="{00000000-1234-1234-1234-123412341234}" type="slidenum">
              <a:rPr lang="en" smtClean="0"/>
              <a:t>3</a:t>
            </a:fld>
            <a:endParaRPr lang="en"/>
          </a:p>
        </p:txBody>
      </p:sp>
      <p:sp>
        <p:nvSpPr>
          <p:cNvPr id="29" name="Rectangle 28"/>
          <p:cNvSpPr/>
          <p:nvPr/>
        </p:nvSpPr>
        <p:spPr>
          <a:xfrm>
            <a:off x="2449491" y="3784116"/>
            <a:ext cx="504724" cy="517510"/>
          </a:xfrm>
          <a:prstGeom prst="rect">
            <a:avLst/>
          </a:prstGeom>
          <a:solidFill>
            <a:schemeClr val="accent4">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latin typeface="Consolas" charset="0"/>
              <a:ea typeface="Consolas" charset="0"/>
              <a:cs typeface="Consolas" charset="0"/>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324" y="3737916"/>
            <a:ext cx="605056" cy="605056"/>
          </a:xfrm>
          <a:prstGeom prst="rect">
            <a:avLst/>
          </a:prstGeom>
        </p:spPr>
      </p:pic>
      <p:sp>
        <p:nvSpPr>
          <p:cNvPr id="33" name="Rectangle 32"/>
          <p:cNvSpPr/>
          <p:nvPr/>
        </p:nvSpPr>
        <p:spPr>
          <a:xfrm>
            <a:off x="1022150" y="3896406"/>
            <a:ext cx="909280" cy="307777"/>
          </a:xfrm>
          <a:prstGeom prst="rect">
            <a:avLst/>
          </a:prstGeom>
        </p:spPr>
        <p:txBody>
          <a:bodyPr wrap="square">
            <a:spAutoFit/>
          </a:bodyPr>
          <a:lstStyle/>
          <a:p>
            <a:pPr algn="ctr"/>
            <a:r>
              <a:rPr lang="en-US"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Core</a:t>
            </a:r>
            <a:endPar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Tree>
    <p:custDataLst>
      <p:tags r:id="rId1"/>
    </p:custDataLst>
    <p:extLst>
      <p:ext uri="{BB962C8B-B14F-4D97-AF65-F5344CB8AC3E}">
        <p14:creationId xmlns:p14="http://schemas.microsoft.com/office/powerpoint/2010/main" val="1609098814"/>
      </p:ext>
    </p:extLst>
  </p:cSld>
  <p:clrMapOvr>
    <a:masterClrMapping/>
  </p:clrMapOvr>
  <mc:AlternateContent xmlns:mc="http://schemas.openxmlformats.org/markup-compatibility/2006" xmlns:p14="http://schemas.microsoft.com/office/powerpoint/2010/main">
    <mc:Choice Requires="p14">
      <p:transition spd="slow" p14:dur="2000" advTm="220"/>
    </mc:Choice>
    <mc:Fallback xmlns="">
      <p:transition spd="slow" advTm="2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p:cNvGraphicFramePr>
            <a:graphicFrameLocks noGrp="1"/>
          </p:cNvGraphicFramePr>
          <p:nvPr>
            <p:extLst>
              <p:ext uri="{D42A27DB-BD31-4B8C-83A1-F6EECF244321}">
                <p14:modId xmlns:p14="http://schemas.microsoft.com/office/powerpoint/2010/main" val="497389346"/>
              </p:ext>
            </p:extLst>
          </p:nvPr>
        </p:nvGraphicFramePr>
        <p:xfrm>
          <a:off x="628650" y="1692960"/>
          <a:ext cx="8058150" cy="1127760"/>
        </p:xfrm>
        <a:graphic>
          <a:graphicData uri="http://schemas.openxmlformats.org/drawingml/2006/table">
            <a:tbl>
              <a:tblPr firstRow="1" bandRow="1">
                <a:tableStyleId>{5C22544A-7EE6-4342-B048-85BDC9FD1C3A}</a:tableStyleId>
              </a:tblPr>
              <a:tblGrid>
                <a:gridCol w="1819602"/>
                <a:gridCol w="2927374"/>
                <a:gridCol w="3311174"/>
              </a:tblGrid>
              <a:tr h="317389">
                <a:tc>
                  <a:txBody>
                    <a:bodyPr/>
                    <a:lstStyle/>
                    <a:p>
                      <a:r>
                        <a:rPr lang="en-US" sz="2000" b="1" dirty="0" smtClean="0">
                          <a:latin typeface="Calibri" charset="0"/>
                          <a:ea typeface="Calibri" charset="0"/>
                          <a:cs typeface="Calibri" charset="0"/>
                        </a:rPr>
                        <a:t>Editing</a:t>
                      </a:r>
                      <a:r>
                        <a:rPr lang="en-US" sz="2000" b="1" baseline="0" dirty="0" smtClean="0">
                          <a:latin typeface="Calibri" charset="0"/>
                          <a:ea typeface="Calibri" charset="0"/>
                          <a:cs typeface="Calibri" charset="0"/>
                        </a:rPr>
                        <a:t> Mode</a:t>
                      </a:r>
                      <a:endParaRPr lang="en-US" sz="2000" b="1" dirty="0">
                        <a:latin typeface="Calibri" charset="0"/>
                        <a:ea typeface="Calibri" charset="0"/>
                        <a:cs typeface="Calibri" charset="0"/>
                      </a:endParaRPr>
                    </a:p>
                  </a:txBody>
                  <a:tcPr/>
                </a:tc>
                <a:tc>
                  <a:txBody>
                    <a:bodyPr/>
                    <a:lstStyle/>
                    <a:p>
                      <a:r>
                        <a:rPr lang="en-US" sz="2000" b="1" dirty="0" smtClean="0">
                          <a:latin typeface="Calibri" charset="0"/>
                          <a:ea typeface="Calibri" charset="0"/>
                          <a:cs typeface="Calibri" charset="0"/>
                        </a:rPr>
                        <a:t>Pros</a:t>
                      </a:r>
                      <a:endParaRPr lang="en-US" sz="2000" b="1" dirty="0">
                        <a:latin typeface="Calibri" charset="0"/>
                        <a:ea typeface="Calibri" charset="0"/>
                        <a:cs typeface="Calibri" charset="0"/>
                      </a:endParaRPr>
                    </a:p>
                  </a:txBody>
                  <a:tcPr/>
                </a:tc>
                <a:tc>
                  <a:txBody>
                    <a:bodyPr/>
                    <a:lstStyle/>
                    <a:p>
                      <a:r>
                        <a:rPr lang="en-US" sz="2000" b="1" dirty="0" smtClean="0">
                          <a:latin typeface="Calibri" charset="0"/>
                          <a:ea typeface="Calibri" charset="0"/>
                          <a:cs typeface="Calibri" charset="0"/>
                        </a:rPr>
                        <a:t>Cons</a:t>
                      </a:r>
                      <a:endParaRPr lang="en-US" sz="2000" b="1" dirty="0">
                        <a:latin typeface="Calibri" charset="0"/>
                        <a:ea typeface="Calibri" charset="0"/>
                        <a:cs typeface="Calibri" charset="0"/>
                      </a:endParaRPr>
                    </a:p>
                  </a:txBody>
                  <a:tcPr/>
                </a:tc>
              </a:tr>
              <a:tr h="317389">
                <a:tc>
                  <a:txBody>
                    <a:bodyPr/>
                    <a:lstStyle/>
                    <a:p>
                      <a:r>
                        <a:rPr lang="en-US" sz="1800" dirty="0" smtClean="0">
                          <a:latin typeface="Calibri" charset="0"/>
                          <a:ea typeface="Calibri" charset="0"/>
                          <a:cs typeface="Calibri" charset="0"/>
                        </a:rPr>
                        <a:t>Post-Pipeline</a:t>
                      </a:r>
                      <a:endParaRPr lang="en-US" sz="1800"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1">
                              <a:lumMod val="75000"/>
                            </a:schemeClr>
                          </a:solidFill>
                          <a:latin typeface="Calibri" charset="0"/>
                          <a:ea typeface="Calibri" charset="0"/>
                          <a:cs typeface="Calibri" charset="0"/>
                        </a:rPr>
                        <a:t>Packet is adjusted once</a:t>
                      </a:r>
                    </a:p>
                  </a:txBody>
                  <a:tcPr/>
                </a:tc>
                <a:tc>
                  <a:txBody>
                    <a:bodyPr/>
                    <a:lstStyle/>
                    <a:p>
                      <a:r>
                        <a:rPr lang="en-US" sz="1800" b="0" dirty="0" smtClean="0">
                          <a:solidFill>
                            <a:schemeClr val="tx1"/>
                          </a:solidFill>
                          <a:latin typeface="Calibri" charset="0"/>
                          <a:ea typeface="Calibri" charset="0"/>
                          <a:cs typeface="Calibri" charset="0"/>
                        </a:rPr>
                        <a:t>Extra copy of headers</a:t>
                      </a:r>
                      <a:endParaRPr lang="en-US" sz="1800" b="0" dirty="0">
                        <a:solidFill>
                          <a:schemeClr val="tx1"/>
                        </a:solidFill>
                        <a:latin typeface="Calibri" charset="0"/>
                        <a:ea typeface="Calibri" charset="0"/>
                        <a:cs typeface="Calibri" charset="0"/>
                      </a:endParaRPr>
                    </a:p>
                  </a:txBody>
                  <a:tcPr/>
                </a:tc>
              </a:tr>
              <a:tr h="317389">
                <a:tc>
                  <a:txBody>
                    <a:bodyPr/>
                    <a:lstStyle/>
                    <a:p>
                      <a:r>
                        <a:rPr lang="en-US" sz="1800" dirty="0" smtClean="0">
                          <a:latin typeface="Calibri" charset="0"/>
                          <a:ea typeface="Calibri" charset="0"/>
                          <a:cs typeface="Calibri" charset="0"/>
                        </a:rPr>
                        <a:t>Inline</a:t>
                      </a:r>
                      <a:endParaRPr lang="en-US" sz="1800"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Calibri" charset="0"/>
                          <a:ea typeface="Calibri" charset="0"/>
                          <a:cs typeface="Calibri" charset="0"/>
                        </a:rPr>
                        <a:t>No extra copy of headers</a:t>
                      </a:r>
                      <a:endParaRPr lang="en-US" sz="1800" b="0" kern="1200" dirty="0">
                        <a:solidFill>
                          <a:schemeClr val="tx1"/>
                        </a:solidFill>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C00000"/>
                          </a:solidFill>
                          <a:latin typeface="Calibri" charset="0"/>
                          <a:ea typeface="Calibri" charset="0"/>
                          <a:cs typeface="Calibri" charset="0"/>
                        </a:rPr>
                        <a:t>Multiple adjustments</a:t>
                      </a:r>
                      <a:r>
                        <a:rPr lang="en-US" sz="1800" b="1" baseline="0" dirty="0" smtClean="0">
                          <a:solidFill>
                            <a:srgbClr val="C00000"/>
                          </a:solidFill>
                          <a:latin typeface="Calibri" charset="0"/>
                          <a:ea typeface="Calibri" charset="0"/>
                          <a:cs typeface="Calibri" charset="0"/>
                        </a:rPr>
                        <a:t> to packet</a:t>
                      </a:r>
                      <a:endParaRPr lang="en-US" sz="1800" b="1" dirty="0" smtClean="0">
                        <a:solidFill>
                          <a:srgbClr val="C00000"/>
                        </a:solidFill>
                        <a:latin typeface="Calibri" charset="0"/>
                        <a:ea typeface="Calibri" charset="0"/>
                        <a:cs typeface="Calibri" charset="0"/>
                      </a:endParaRPr>
                    </a:p>
                  </a:txBody>
                  <a:tcPr/>
                </a:tc>
              </a:tr>
            </a:tbl>
          </a:graphicData>
        </a:graphic>
      </p:graphicFrame>
      <p:graphicFrame>
        <p:nvGraphicFramePr>
          <p:cNvPr id="6" name="Chart 5"/>
          <p:cNvGraphicFramePr/>
          <p:nvPr>
            <p:extLst>
              <p:ext uri="{D42A27DB-BD31-4B8C-83A1-F6EECF244321}">
                <p14:modId xmlns:p14="http://schemas.microsoft.com/office/powerpoint/2010/main" val="1807717409"/>
              </p:ext>
            </p:extLst>
          </p:nvPr>
        </p:nvGraphicFramePr>
        <p:xfrm>
          <a:off x="1424419" y="2820720"/>
          <a:ext cx="5872245" cy="2297237"/>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Straight Connector 6"/>
          <p:cNvCxnSpPr/>
          <p:nvPr/>
        </p:nvCxnSpPr>
        <p:spPr>
          <a:xfrm flipH="1">
            <a:off x="5526225" y="3232772"/>
            <a:ext cx="1" cy="1356522"/>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60592" y="3330622"/>
            <a:ext cx="1300356" cy="338554"/>
          </a:xfrm>
          <a:prstGeom prst="rect">
            <a:avLst/>
          </a:prstGeom>
          <a:noFill/>
        </p:spPr>
        <p:txBody>
          <a:bodyPr wrap="none" rtlCol="0">
            <a:spAutoFit/>
          </a:bodyPr>
          <a:lstStyle/>
          <a:p>
            <a:r>
              <a:rPr lang="en-US" sz="1600" dirty="0" smtClean="0">
                <a:solidFill>
                  <a:schemeClr val="tx1"/>
                </a:solidFill>
                <a:latin typeface="Calibri" charset="0"/>
                <a:ea typeface="Calibri" charset="0"/>
                <a:cs typeface="Calibri" charset="0"/>
              </a:rPr>
              <a:t>Inline editing</a:t>
            </a:r>
            <a:endParaRPr lang="en-US" sz="1600" dirty="0">
              <a:solidFill>
                <a:schemeClr val="tx1"/>
              </a:solidFill>
              <a:latin typeface="Calibri" charset="0"/>
              <a:ea typeface="Calibri" charset="0"/>
              <a:cs typeface="Calibri" charset="0"/>
            </a:endParaRPr>
          </a:p>
        </p:txBody>
      </p:sp>
      <p:sp>
        <p:nvSpPr>
          <p:cNvPr id="9" name="TextBox 8"/>
          <p:cNvSpPr txBox="1"/>
          <p:nvPr/>
        </p:nvSpPr>
        <p:spPr>
          <a:xfrm>
            <a:off x="5595500" y="3077350"/>
            <a:ext cx="1899879" cy="338554"/>
          </a:xfrm>
          <a:prstGeom prst="rect">
            <a:avLst/>
          </a:prstGeom>
          <a:noFill/>
        </p:spPr>
        <p:txBody>
          <a:bodyPr wrap="none" rtlCol="0">
            <a:spAutoFit/>
          </a:bodyPr>
          <a:lstStyle/>
          <a:p>
            <a:r>
              <a:rPr lang="en-US" sz="1600" dirty="0" smtClean="0">
                <a:solidFill>
                  <a:schemeClr val="tx1"/>
                </a:solidFill>
                <a:latin typeface="Calibri" charset="0"/>
                <a:ea typeface="Calibri" charset="0"/>
                <a:cs typeface="Calibri" charset="0"/>
              </a:rPr>
              <a:t>Post-pipeline editing</a:t>
            </a:r>
            <a:endParaRPr lang="en-US" sz="1600" dirty="0">
              <a:solidFill>
                <a:schemeClr val="tx1"/>
              </a:solidFill>
              <a:latin typeface="Calibri" charset="0"/>
              <a:ea typeface="Calibri" charset="0"/>
              <a:cs typeface="Calibri" charset="0"/>
            </a:endParaRPr>
          </a:p>
        </p:txBody>
      </p:sp>
      <p:sp>
        <p:nvSpPr>
          <p:cNvPr id="10"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a:cs typeface="Calibri"/>
              </a:rPr>
              <a:t>Factor: Extra Copy of Headers</a:t>
            </a:r>
            <a:endParaRPr lang="en-US" b="0" dirty="0">
              <a:latin typeface="Calibri"/>
              <a:cs typeface="Calibri"/>
            </a:endParaRPr>
          </a:p>
        </p:txBody>
      </p:sp>
    </p:spTree>
    <p:custDataLst>
      <p:tags r:id="rId1"/>
    </p:custDataLst>
    <p:extLst>
      <p:ext uri="{BB962C8B-B14F-4D97-AF65-F5344CB8AC3E}">
        <p14:creationId xmlns:p14="http://schemas.microsoft.com/office/powerpoint/2010/main" val="138588954"/>
      </p:ext>
    </p:extLst>
  </p:cSld>
  <p:clrMapOvr>
    <a:masterClrMapping/>
  </p:clrMapOvr>
  <mc:AlternateContent xmlns:mc="http://schemas.openxmlformats.org/markup-compatibility/2006" xmlns:p14="http://schemas.microsoft.com/office/powerpoint/2010/main">
    <mc:Choice Requires="p14">
      <p:transition spd="slow" p14:dur="2000" advTm="1217"/>
    </mc:Choice>
    <mc:Fallback xmlns="">
      <p:transition spd="slow" advTm="1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24490909"/>
              </p:ext>
            </p:extLst>
          </p:nvPr>
        </p:nvGraphicFramePr>
        <p:xfrm>
          <a:off x="630936" y="2048256"/>
          <a:ext cx="7989760" cy="1468120"/>
        </p:xfrm>
        <a:graphic>
          <a:graphicData uri="http://schemas.openxmlformats.org/drawingml/2006/table">
            <a:tbl>
              <a:tblPr firstRow="1" bandRow="1">
                <a:tableStyleId>{5C22544A-7EE6-4342-B048-85BDC9FD1C3A}</a:tableStyleId>
              </a:tblPr>
              <a:tblGrid>
                <a:gridCol w="809470"/>
                <a:gridCol w="2368446"/>
                <a:gridCol w="824459"/>
                <a:gridCol w="1094282"/>
                <a:gridCol w="1214203"/>
                <a:gridCol w="1678900"/>
              </a:tblGrid>
              <a:tr h="370840">
                <a:tc rowSpan="2">
                  <a:txBody>
                    <a:bodyPr/>
                    <a:lstStyle/>
                    <a:p>
                      <a:pPr algn="ctr"/>
                      <a:r>
                        <a:rPr lang="en-US" sz="1600" dirty="0" smtClean="0">
                          <a:latin typeface="Calibri" charset="0"/>
                          <a:ea typeface="Calibri" charset="0"/>
                          <a:cs typeface="Calibri" charset="0"/>
                        </a:rPr>
                        <a:t>Switch</a:t>
                      </a:r>
                      <a:endParaRPr lang="en-US" sz="1600" b="1" dirty="0">
                        <a:latin typeface="Calibri" charset="0"/>
                        <a:ea typeface="Calibri" charset="0"/>
                        <a:cs typeface="Calibri" charset="0"/>
                      </a:endParaRPr>
                    </a:p>
                  </a:txBody>
                  <a:tcPr anchor="ctr"/>
                </a:tc>
                <a:tc rowSpan="2">
                  <a:txBody>
                    <a:bodyPr/>
                    <a:lstStyle/>
                    <a:p>
                      <a:pPr algn="ctr"/>
                      <a:r>
                        <a:rPr lang="en-US" sz="1600" dirty="0" smtClean="0">
                          <a:latin typeface="Calibri" charset="0"/>
                          <a:ea typeface="Calibri" charset="0"/>
                          <a:cs typeface="Calibri" charset="0"/>
                        </a:rPr>
                        <a:t>Optimization</a:t>
                      </a:r>
                      <a:endParaRPr lang="en-US" sz="1600" b="1" dirty="0">
                        <a:latin typeface="Calibri" charset="0"/>
                        <a:ea typeface="Calibri" charset="0"/>
                        <a:cs typeface="Calibri" charset="0"/>
                      </a:endParaRPr>
                    </a:p>
                  </a:txBody>
                  <a:tcPr anchor="ctr"/>
                </a:tc>
                <a:tc rowSpan="2">
                  <a:txBody>
                    <a:bodyPr/>
                    <a:lstStyle/>
                    <a:p>
                      <a:pPr algn="ctr"/>
                      <a:r>
                        <a:rPr lang="en-US" sz="1600" dirty="0" smtClean="0">
                          <a:latin typeface="Calibri" charset="0"/>
                          <a:ea typeface="Calibri" charset="0"/>
                          <a:cs typeface="Calibri" charset="0"/>
                        </a:rPr>
                        <a:t>Parser</a:t>
                      </a:r>
                    </a:p>
                    <a:p>
                      <a:pPr algn="ctr"/>
                      <a:r>
                        <a:rPr lang="en-US" sz="1200" b="1" dirty="0" smtClean="0">
                          <a:latin typeface="Calibri" charset="0"/>
                          <a:ea typeface="Calibri" charset="0"/>
                          <a:cs typeface="Calibri" charset="0"/>
                        </a:rPr>
                        <a:t>(Cycles)</a:t>
                      </a:r>
                      <a:endParaRPr lang="en-US" sz="1200" b="1" dirty="0">
                        <a:latin typeface="Calibri" charset="0"/>
                        <a:ea typeface="Calibri" charset="0"/>
                        <a:cs typeface="Calibri" charset="0"/>
                      </a:endParaRPr>
                    </a:p>
                  </a:txBody>
                  <a:tcPr anchor="ctr"/>
                </a:tc>
                <a:tc gridSpan="2">
                  <a:txBody>
                    <a:bodyPr/>
                    <a:lstStyle/>
                    <a:p>
                      <a:pPr algn="ctr"/>
                      <a:r>
                        <a:rPr lang="en-US" sz="1600" dirty="0" smtClean="0">
                          <a:latin typeface="Calibri" charset="0"/>
                          <a:ea typeface="Calibri" charset="0"/>
                          <a:cs typeface="Calibri" charset="0"/>
                        </a:rPr>
                        <a:t>Match-Action</a:t>
                      </a:r>
                      <a:r>
                        <a:rPr lang="en-US" sz="1600" baseline="0" dirty="0" smtClean="0">
                          <a:latin typeface="Calibri" charset="0"/>
                          <a:ea typeface="Calibri" charset="0"/>
                          <a:cs typeface="Calibri" charset="0"/>
                        </a:rPr>
                        <a:t> Cache</a:t>
                      </a:r>
                    </a:p>
                    <a:p>
                      <a:pPr algn="ctr"/>
                      <a:r>
                        <a:rPr lang="en-US" sz="1200" b="1" baseline="0" dirty="0" smtClean="0">
                          <a:latin typeface="Calibri" charset="0"/>
                          <a:ea typeface="Calibri" charset="0"/>
                          <a:cs typeface="Calibri" charset="0"/>
                        </a:rPr>
                        <a:t>(Cycles)</a:t>
                      </a:r>
                      <a:endParaRPr lang="en-US" sz="1200" b="1" dirty="0">
                        <a:latin typeface="Calibri" charset="0"/>
                        <a:ea typeface="Calibri" charset="0"/>
                        <a:cs typeface="Calibri" charset="0"/>
                      </a:endParaRPr>
                    </a:p>
                  </a:txBody>
                  <a:tcPr anchor="ctr"/>
                </a:tc>
                <a:tc hMerge="1">
                  <a:txBody>
                    <a:bodyPr/>
                    <a:lstStyle/>
                    <a:p>
                      <a:endParaRPr lang="en-US" dirty="0"/>
                    </a:p>
                  </a:txBody>
                  <a:tcPr/>
                </a:tc>
                <a:tc rowSpan="2">
                  <a:txBody>
                    <a:bodyPr/>
                    <a:lstStyle/>
                    <a:p>
                      <a:pPr algn="ctr"/>
                      <a:r>
                        <a:rPr lang="en-US" sz="1600" baseline="0" dirty="0" smtClean="0">
                          <a:latin typeface="Calibri" charset="0"/>
                          <a:ea typeface="Calibri" charset="0"/>
                          <a:cs typeface="Calibri" charset="0"/>
                        </a:rPr>
                        <a:t>Throughput</a:t>
                      </a:r>
                    </a:p>
                    <a:p>
                      <a:pPr algn="ctr"/>
                      <a:r>
                        <a:rPr lang="en-US" sz="1200" baseline="0" dirty="0" smtClean="0">
                          <a:latin typeface="Calibri" charset="0"/>
                          <a:ea typeface="Calibri" charset="0"/>
                          <a:cs typeface="Calibri" charset="0"/>
                        </a:rPr>
                        <a:t>(Mbps)</a:t>
                      </a:r>
                      <a:endParaRPr lang="en-US" sz="1600" b="1" dirty="0">
                        <a:latin typeface="Calibri" charset="0"/>
                        <a:ea typeface="Calibri" charset="0"/>
                        <a:cs typeface="Calibri" charset="0"/>
                      </a:endParaRPr>
                    </a:p>
                  </a:txBody>
                  <a:tcPr anchor="ctr"/>
                </a:tc>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R="0" algn="ctr" rtl="0">
                        <a:lnSpc>
                          <a:spcPct val="100000"/>
                        </a:lnSpc>
                        <a:spcBef>
                          <a:spcPts val="0"/>
                        </a:spcBef>
                        <a:spcAft>
                          <a:spcPts val="0"/>
                        </a:spcAft>
                        <a:buNone/>
                      </a:pPr>
                      <a:r>
                        <a:rPr lang="en-US" sz="1600" u="none" strike="noStrike" cap="none" baseline="0" dirty="0" smtClean="0">
                          <a:latin typeface="Calibri" charset="0"/>
                          <a:ea typeface="Calibri" charset="0"/>
                          <a:cs typeface="Calibri" charset="0"/>
                          <a:sym typeface="Arial"/>
                          <a:rtl val="0"/>
                        </a:rPr>
                        <a:t>Match</a:t>
                      </a:r>
                      <a:endParaRPr lang="en-US" sz="1600" b="1" i="0" u="none" strike="noStrike" cap="none" baseline="0" dirty="0">
                        <a:solidFill>
                          <a:schemeClr val="lt1"/>
                        </a:solidFill>
                        <a:latin typeface="Calibri" charset="0"/>
                        <a:ea typeface="Calibri" charset="0"/>
                        <a:cs typeface="Calibri" charset="0"/>
                        <a:sym typeface="Arial"/>
                        <a:rtl val="0"/>
                      </a:endParaRPr>
                    </a:p>
                  </a:txBody>
                  <a:tcPr anchor="ctr"/>
                </a:tc>
                <a:tc>
                  <a:txBody>
                    <a:bodyPr/>
                    <a:lstStyle/>
                    <a:p>
                      <a:pPr marR="0" algn="ctr" rtl="0">
                        <a:lnSpc>
                          <a:spcPct val="100000"/>
                        </a:lnSpc>
                        <a:spcBef>
                          <a:spcPts val="0"/>
                        </a:spcBef>
                        <a:spcAft>
                          <a:spcPts val="0"/>
                        </a:spcAft>
                        <a:buNone/>
                      </a:pPr>
                      <a:r>
                        <a:rPr lang="en-US" sz="1600" u="none" strike="noStrike" cap="none" baseline="0" dirty="0" smtClean="0">
                          <a:latin typeface="Calibri" charset="0"/>
                          <a:ea typeface="Calibri" charset="0"/>
                          <a:cs typeface="Calibri" charset="0"/>
                          <a:sym typeface="Arial"/>
                          <a:rtl val="0"/>
                        </a:rPr>
                        <a:t>Actions</a:t>
                      </a:r>
                      <a:endParaRPr lang="en-US" sz="1600" b="1" i="0" u="none" strike="noStrike" cap="none" baseline="30000" dirty="0">
                        <a:solidFill>
                          <a:schemeClr val="lt1"/>
                        </a:solidFill>
                        <a:latin typeface="Calibri" charset="0"/>
                        <a:ea typeface="Calibri" charset="0"/>
                        <a:cs typeface="Calibri" charset="0"/>
                        <a:sym typeface="Arial"/>
                        <a:rtl val="0"/>
                      </a:endParaRPr>
                    </a:p>
                  </a:txBody>
                  <a:tcPr anchor="ctr"/>
                </a:tc>
                <a:tc vMerge="1">
                  <a:txBody>
                    <a:bodyPr/>
                    <a:lstStyle/>
                    <a:p>
                      <a:endParaRPr lang="en-US" dirty="0"/>
                    </a:p>
                  </a:txBody>
                  <a:tcPr/>
                </a:tc>
              </a:tr>
              <a:tr h="476582">
                <a:tc>
                  <a:txBody>
                    <a:bodyPr/>
                    <a:lstStyle/>
                    <a:p>
                      <a:r>
                        <a:rPr lang="en-US" sz="1600" dirty="0" smtClean="0">
                          <a:latin typeface="Calibri" charset="0"/>
                          <a:ea typeface="Calibri" charset="0"/>
                          <a:cs typeface="Calibri" charset="0"/>
                        </a:rPr>
                        <a:t>PISCES</a:t>
                      </a:r>
                      <a:endParaRPr lang="en-US" sz="1600"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charset="0"/>
                          <a:ea typeface="Calibri" charset="0"/>
                          <a:cs typeface="Calibri" charset="0"/>
                        </a:rPr>
                        <a:t>Without</a:t>
                      </a:r>
                      <a:r>
                        <a:rPr lang="en-US" sz="1600" baseline="0" dirty="0" smtClean="0">
                          <a:latin typeface="Calibri" charset="0"/>
                          <a:ea typeface="Calibri" charset="0"/>
                          <a:cs typeface="Calibri" charset="0"/>
                        </a:rPr>
                        <a:t> optimizations</a:t>
                      </a:r>
                      <a:endParaRPr lang="en-US" sz="1600" dirty="0" smtClean="0">
                        <a:latin typeface="Calibri" charset="0"/>
                        <a:ea typeface="Calibri" charset="0"/>
                        <a:cs typeface="Calibri" charset="0"/>
                      </a:endParaRPr>
                    </a:p>
                    <a:p>
                      <a:pPr marL="285750" indent="-285750">
                        <a:buFontTx/>
                        <a:buChar char="-"/>
                      </a:pPr>
                      <a:r>
                        <a:rPr lang="en-US" sz="1600" b="1" dirty="0" smtClean="0">
                          <a:latin typeface="Calibri" charset="0"/>
                          <a:ea typeface="Calibri" charset="0"/>
                          <a:cs typeface="Calibri" charset="0"/>
                        </a:rPr>
                        <a:t>Inline Editing</a:t>
                      </a:r>
                    </a:p>
                  </a:txBody>
                  <a:tcPr/>
                </a:tc>
                <a:tc>
                  <a:txBody>
                    <a:bodyPr/>
                    <a:lstStyle/>
                    <a:p>
                      <a:pPr algn="r"/>
                      <a:r>
                        <a:rPr lang="en-US" sz="1600" dirty="0" smtClean="0">
                          <a:latin typeface="Calibri" charset="0"/>
                          <a:ea typeface="Calibri" charset="0"/>
                          <a:cs typeface="Calibri" charset="0"/>
                        </a:rPr>
                        <a:t>76.5</a:t>
                      </a:r>
                    </a:p>
                    <a:p>
                      <a:pPr algn="r"/>
                      <a:r>
                        <a:rPr lang="en-US" sz="1600" b="1" dirty="0" smtClean="0">
                          <a:solidFill>
                            <a:schemeClr val="accent1">
                              <a:lumMod val="75000"/>
                            </a:schemeClr>
                          </a:solidFill>
                          <a:latin typeface="Calibri" charset="0"/>
                          <a:ea typeface="Calibri" charset="0"/>
                          <a:cs typeface="Calibri" charset="0"/>
                        </a:rPr>
                        <a:t>-42.6</a:t>
                      </a:r>
                    </a:p>
                  </a:txBody>
                  <a:tcPr/>
                </a:tc>
                <a:tc>
                  <a:txBody>
                    <a:bodyPr/>
                    <a:lstStyle/>
                    <a:p>
                      <a:pPr algn="r"/>
                      <a:r>
                        <a:rPr lang="en-US" sz="1600" dirty="0" smtClean="0">
                          <a:latin typeface="Calibri" charset="0"/>
                          <a:ea typeface="Calibri" charset="0"/>
                          <a:cs typeface="Calibri" charset="0"/>
                        </a:rPr>
                        <a:t>209.5</a:t>
                      </a:r>
                    </a:p>
                    <a:p>
                      <a:pPr algn="r"/>
                      <a:r>
                        <a:rPr lang="en-US" sz="1600" u="none" strike="noStrike" kern="1200" baseline="0" dirty="0" smtClean="0">
                          <a:effectLst/>
                          <a:latin typeface="Calibri" charset="0"/>
                          <a:ea typeface="Calibri" charset="0"/>
                          <a:cs typeface="Calibri" charset="0"/>
                        </a:rPr>
                        <a:t>–</a:t>
                      </a:r>
                      <a:endParaRPr lang="en-US" sz="1600" dirty="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379.5</a:t>
                      </a:r>
                    </a:p>
                    <a:p>
                      <a:pPr algn="r"/>
                      <a:r>
                        <a:rPr lang="en-US" sz="1600" dirty="0" smtClean="0">
                          <a:latin typeface="Calibri" charset="0"/>
                          <a:ea typeface="Calibri" charset="0"/>
                          <a:cs typeface="Calibri" charset="0"/>
                        </a:rPr>
                        <a:t>+7.5</a:t>
                      </a:r>
                      <a:endParaRPr lang="en-US" sz="1600" b="1" dirty="0">
                        <a:solidFill>
                          <a:srgbClr val="C00000"/>
                        </a:solidFill>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7590.7</a:t>
                      </a:r>
                    </a:p>
                    <a:p>
                      <a:pPr marL="0" marR="0" indent="0" algn="r" defTabSz="914400" rtl="0" eaLnBrk="1" fontAlgn="auto" latinLnBrk="0" hangingPunct="1">
                        <a:lnSpc>
                          <a:spcPct val="100000"/>
                        </a:lnSpc>
                        <a:spcBef>
                          <a:spcPts val="0"/>
                        </a:spcBef>
                        <a:spcAft>
                          <a:spcPts val="0"/>
                        </a:spcAft>
                        <a:buClrTx/>
                        <a:buSzTx/>
                        <a:buFontTx/>
                        <a:buNone/>
                        <a:tabLst/>
                        <a:defRPr/>
                      </a:pPr>
                      <a:r>
                        <a:rPr lang="nb-NO" sz="1600" b="1" u="none" strike="noStrike" cap="none" baseline="0" dirty="0" smtClean="0">
                          <a:solidFill>
                            <a:schemeClr val="accent1">
                              <a:lumMod val="75000"/>
                            </a:schemeClr>
                          </a:solidFill>
                          <a:effectLst/>
                          <a:latin typeface="Calibri" charset="0"/>
                          <a:ea typeface="Calibri" charset="0"/>
                          <a:cs typeface="Calibri" charset="0"/>
                          <a:sym typeface="Arial"/>
                          <a:rtl val="0"/>
                        </a:rPr>
                        <a:t>+281.0</a:t>
                      </a:r>
                      <a:endParaRPr lang="nb-NO" sz="1600" b="1" dirty="0" smtClean="0">
                        <a:solidFill>
                          <a:schemeClr val="accent1">
                            <a:lumMod val="75000"/>
                          </a:schemeClr>
                        </a:solidFill>
                        <a:latin typeface="Calibri" charset="0"/>
                        <a:ea typeface="Calibri" charset="0"/>
                        <a:cs typeface="Calibri" charset="0"/>
                      </a:endParaRPr>
                    </a:p>
                  </a:txBody>
                  <a:tcPr/>
                </a:tc>
              </a:tr>
            </a:tbl>
          </a:graphicData>
        </a:graphic>
      </p:graphicFrame>
      <p:sp>
        <p:nvSpPr>
          <p:cNvPr id="6" name="TextBox 5"/>
          <p:cNvSpPr txBox="1"/>
          <p:nvPr/>
        </p:nvSpPr>
        <p:spPr>
          <a:xfrm>
            <a:off x="457199" y="1362909"/>
            <a:ext cx="7426037" cy="400110"/>
          </a:xfrm>
          <a:prstGeom prst="rect">
            <a:avLst/>
          </a:prstGeom>
          <a:noFill/>
        </p:spPr>
        <p:txBody>
          <a:bodyPr wrap="square" rtlCol="0">
            <a:spAutoFit/>
          </a:bodyPr>
          <a:lstStyle/>
          <a:p>
            <a:r>
              <a:rPr lang="en-US" sz="2000" dirty="0" smtClean="0">
                <a:latin typeface="Calibri Light" charset="0"/>
                <a:ea typeface="Calibri Light" charset="0"/>
                <a:cs typeface="Calibri Light" charset="0"/>
              </a:rPr>
              <a:t>Cycles per packet and throughput of</a:t>
            </a:r>
            <a:r>
              <a:rPr lang="en-US" sz="2000" b="1" dirty="0" smtClean="0">
                <a:latin typeface="Calibri Light" charset="0"/>
                <a:ea typeface="Calibri Light" charset="0"/>
                <a:cs typeface="Calibri Light" charset="0"/>
              </a:rPr>
              <a:t> </a:t>
            </a:r>
            <a:r>
              <a:rPr lang="en-US" sz="2000" dirty="0" smtClean="0">
                <a:latin typeface="Calibri Light" charset="0"/>
                <a:ea typeface="Calibri Light" charset="0"/>
                <a:cs typeface="Calibri Light" charset="0"/>
              </a:rPr>
              <a:t>L2L3-ACL application</a:t>
            </a:r>
          </a:p>
        </p:txBody>
      </p:sp>
      <p:sp>
        <p:nvSpPr>
          <p:cNvPr id="5"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a:cs typeface="Calibri"/>
              </a:rPr>
              <a:t>Editing Mode Optimization</a:t>
            </a:r>
            <a:endParaRPr lang="en-US" b="0" dirty="0">
              <a:latin typeface="Calibri"/>
              <a:cs typeface="Calibri"/>
            </a:endParaRPr>
          </a:p>
        </p:txBody>
      </p:sp>
    </p:spTree>
    <p:extLst>
      <p:ext uri="{BB962C8B-B14F-4D97-AF65-F5344CB8AC3E}">
        <p14:creationId xmlns:p14="http://schemas.microsoft.com/office/powerpoint/2010/main" val="2053692395"/>
      </p:ext>
    </p:extLst>
  </p:cSld>
  <p:clrMapOvr>
    <a:masterClrMapping/>
  </p:clrMapOvr>
  <mc:AlternateContent xmlns:mc="http://schemas.openxmlformats.org/markup-compatibility/2006" xmlns:p14="http://schemas.microsoft.com/office/powerpoint/2010/main">
    <mc:Choice Requires="p14">
      <p:transition spd="slow" p14:dur="2000" advTm="2464"/>
    </mc:Choice>
    <mc:Fallback xmlns="">
      <p:transition spd="slow" advTm="246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070142" y="3793556"/>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Packet</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Parser</a:t>
            </a:r>
            <a:endParaRPr lang="en-US" sz="20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endParaRPr>
          </a:p>
        </p:txBody>
      </p:sp>
      <p:sp>
        <p:nvSpPr>
          <p:cNvPr id="8" name="TextBox 7"/>
          <p:cNvSpPr txBox="1"/>
          <p:nvPr/>
        </p:nvSpPr>
        <p:spPr>
          <a:xfrm>
            <a:off x="217587" y="3777692"/>
            <a:ext cx="702436"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Ingress</a:t>
            </a:r>
            <a:endParaRPr lang="en-US" sz="1400" dirty="0">
              <a:latin typeface="Calibri" charset="0"/>
              <a:ea typeface="Calibri" charset="0"/>
              <a:cs typeface="Calibri" charset="0"/>
            </a:endParaRPr>
          </a:p>
        </p:txBody>
      </p:sp>
      <p:sp>
        <p:nvSpPr>
          <p:cNvPr id="9" name="Rounded Rectangle 8"/>
          <p:cNvSpPr/>
          <p:nvPr/>
        </p:nvSpPr>
        <p:spPr>
          <a:xfrm>
            <a:off x="3567648" y="3652912"/>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Pipeline</a:t>
            </a:r>
            <a:endParaRPr lang="en-US" sz="20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endParaRPr>
          </a:p>
        </p:txBody>
      </p:sp>
      <p:sp>
        <p:nvSpPr>
          <p:cNvPr id="11" name="TextBox 10"/>
          <p:cNvSpPr txBox="1"/>
          <p:nvPr/>
        </p:nvSpPr>
        <p:spPr>
          <a:xfrm>
            <a:off x="6918110" y="3671404"/>
            <a:ext cx="651140"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Egress</a:t>
            </a:r>
            <a:endParaRPr lang="en-US" sz="1800" dirty="0">
              <a:latin typeface="Calibri" charset="0"/>
              <a:ea typeface="Calibri" charset="0"/>
              <a:cs typeface="Calibri" charset="0"/>
            </a:endParaRPr>
          </a:p>
        </p:txBody>
      </p:sp>
      <p:sp>
        <p:nvSpPr>
          <p:cNvPr id="12" name="Rounded Rectangle 11"/>
          <p:cNvSpPr/>
          <p:nvPr/>
        </p:nvSpPr>
        <p:spPr>
          <a:xfrm>
            <a:off x="2327392" y="3787709"/>
            <a:ext cx="94631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Checksum</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Verify</a:t>
            </a:r>
            <a:endParaRPr lang="en-US" sz="20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endParaRPr>
          </a:p>
        </p:txBody>
      </p:sp>
      <p:cxnSp>
        <p:nvCxnSpPr>
          <p:cNvPr id="13" name="Straight Arrow Connector 12"/>
          <p:cNvCxnSpPr/>
          <p:nvPr/>
        </p:nvCxnSpPr>
        <p:spPr>
          <a:xfrm>
            <a:off x="3273364" y="409816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016459" y="409816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4881" y="4106938"/>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5720324" y="3796488"/>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Checksum Update</a:t>
            </a:r>
          </a:p>
        </p:txBody>
      </p:sp>
      <p:cxnSp>
        <p:nvCxnSpPr>
          <p:cNvPr id="17" name="Straight Arrow Connector 16"/>
          <p:cNvCxnSpPr/>
          <p:nvPr/>
        </p:nvCxnSpPr>
        <p:spPr>
          <a:xfrm>
            <a:off x="5415525" y="4106938"/>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810181" y="408546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685222" y="1990480"/>
            <a:ext cx="2230656" cy="1125470"/>
          </a:xfrm>
          <a:prstGeom prst="roundRect">
            <a:avLst>
              <a:gd name="adj" fmla="val 0"/>
            </a:avLst>
          </a:prstGeom>
          <a:solidFill>
            <a:schemeClr val="accent1">
              <a:lumMod val="20000"/>
              <a:lumOff val="80000"/>
            </a:schemeClr>
          </a:solid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Checksum Verify</a:t>
            </a:r>
            <a:r>
              <a:rPr lang="en-US" sz="1200" b="1"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a:t>
            </a:r>
          </a:p>
          <a:p>
            <a:r>
              <a:rPr lang="en-US" sz="1200" kern="12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version,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ihl</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diffserv</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totalLen</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identification, flags,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fragOffset</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ttl</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protocol,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hdrChecksum</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srcAddr</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dstAddr</a:t>
            </a:r>
            <a:r>
              <a:rPr lang="en-US" sz="1200"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a:t>
            </a:r>
          </a:p>
        </p:txBody>
      </p:sp>
      <p:sp>
        <p:nvSpPr>
          <p:cNvPr id="21" name="Rounded Rectangle 20"/>
          <p:cNvSpPr/>
          <p:nvPr/>
        </p:nvSpPr>
        <p:spPr>
          <a:xfrm>
            <a:off x="5147353" y="1987898"/>
            <a:ext cx="2234719" cy="1125470"/>
          </a:xfrm>
          <a:prstGeom prst="roundRect">
            <a:avLst>
              <a:gd name="adj" fmla="val 0"/>
            </a:avLst>
          </a:prstGeom>
          <a:solidFill>
            <a:schemeClr val="accent1">
              <a:lumMod val="20000"/>
              <a:lumOff val="80000"/>
            </a:schemeClr>
          </a:solid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Checksum Update </a:t>
            </a:r>
            <a:r>
              <a:rPr lang="en-US" sz="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a:t>
            </a:r>
          </a:p>
          <a:p>
            <a:r>
              <a:rPr lang="en-US" sz="1200" kern="12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version,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ihl</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diffserv</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totalLen</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identification, flags,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fragOffset</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ttl</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protocol,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hdrChecksum</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srcAddr</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dstAddr</a:t>
            </a:r>
            <a:r>
              <a:rPr lang="en-US" sz="1200"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a:t>
            </a:r>
          </a:p>
        </p:txBody>
      </p:sp>
      <p:cxnSp>
        <p:nvCxnSpPr>
          <p:cNvPr id="24" name="Straight Connector 23"/>
          <p:cNvCxnSpPr>
            <a:stCxn id="20" idx="2"/>
            <a:endCxn id="12" idx="0"/>
          </p:cNvCxnSpPr>
          <p:nvPr/>
        </p:nvCxnSpPr>
        <p:spPr>
          <a:xfrm>
            <a:off x="2800550" y="3115950"/>
            <a:ext cx="1" cy="671759"/>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1" idx="2"/>
            <a:endCxn id="16" idx="0"/>
          </p:cNvCxnSpPr>
          <p:nvPr/>
        </p:nvCxnSpPr>
        <p:spPr>
          <a:xfrm flipH="1">
            <a:off x="6264528" y="3113368"/>
            <a:ext cx="185" cy="68312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a:cs typeface="Calibri"/>
              </a:rPr>
              <a:t>Factor: Fully Specified Checksum</a:t>
            </a:r>
            <a:endParaRPr lang="en-US" b="0" dirty="0">
              <a:latin typeface="Calibri"/>
              <a:cs typeface="Calibri"/>
            </a:endParaRPr>
          </a:p>
        </p:txBody>
      </p:sp>
    </p:spTree>
    <p:custDataLst>
      <p:tags r:id="rId1"/>
    </p:custDataLst>
    <p:extLst>
      <p:ext uri="{BB962C8B-B14F-4D97-AF65-F5344CB8AC3E}">
        <p14:creationId xmlns:p14="http://schemas.microsoft.com/office/powerpoint/2010/main" val="540126585"/>
      </p:ext>
    </p:extLst>
  </p:cSld>
  <p:clrMapOvr>
    <a:masterClrMapping/>
  </p:clrMapOvr>
  <mc:AlternateContent xmlns:mc="http://schemas.openxmlformats.org/markup-compatibility/2006" xmlns:p14="http://schemas.microsoft.com/office/powerpoint/2010/main">
    <mc:Choice Requires="p14">
      <p:transition spd="slow" p14:dur="2000" advTm="1144"/>
    </mc:Choice>
    <mc:Fallback xmlns="">
      <p:transition spd="slow" advTm="11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1" grpId="0"/>
      <p:bldP spid="12" grpId="0" animBg="1"/>
      <p:bldP spid="16" grpId="0" animBg="1"/>
      <p:bldP spid="20"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362456"/>
            <a:ext cx="7557063" cy="1938992"/>
          </a:xfrm>
          <a:prstGeom prst="rect">
            <a:avLst/>
          </a:prstGeom>
          <a:noFill/>
        </p:spPr>
        <p:txBody>
          <a:bodyPr wrap="square" rtlCol="0">
            <a:spAutoFit/>
          </a:bodyPr>
          <a:lstStyle/>
          <a:p>
            <a:pPr marL="342900" indent="-342900" defTabSz="914400">
              <a:buFont typeface="Arial" charset="0"/>
              <a:buChar char="•"/>
              <a:defRPr/>
            </a:pPr>
            <a:r>
              <a:rPr lang="en-US" sz="2000" dirty="0" smtClean="0">
                <a:latin typeface="Calibri Light" charset="0"/>
                <a:ea typeface="Calibri Light" charset="0"/>
                <a:cs typeface="Calibri Light" charset="0"/>
              </a:rPr>
              <a:t>Provided annotations to let the programmer inform the compiler whether the switch:</a:t>
            </a:r>
          </a:p>
          <a:p>
            <a:pPr marL="342900" indent="-342900" defTabSz="914400">
              <a:buFont typeface="Arial" charset="0"/>
              <a:buChar char="•"/>
              <a:defRPr/>
            </a:pPr>
            <a:endParaRPr lang="en-US" sz="2000" dirty="0">
              <a:latin typeface="Calibri Light" charset="0"/>
              <a:ea typeface="Calibri Light" charset="0"/>
              <a:cs typeface="Calibri Light" charset="0"/>
            </a:endParaRPr>
          </a:p>
          <a:p>
            <a:pPr marL="685800" lvl="1" indent="-342900" defTabSz="914400">
              <a:buFontTx/>
              <a:buChar char="-"/>
              <a:defRPr/>
            </a:pPr>
            <a:r>
              <a:rPr lang="en-US" sz="2000" dirty="0" smtClean="0">
                <a:solidFill>
                  <a:schemeClr val="tx1"/>
                </a:solidFill>
                <a:latin typeface="Calibri Light" charset="0"/>
                <a:ea typeface="Calibri Light" charset="0"/>
                <a:cs typeface="Calibri Light" charset="0"/>
              </a:rPr>
              <a:t>Is a part of an </a:t>
            </a:r>
            <a:r>
              <a:rPr lang="en-US" sz="2000" b="1" dirty="0" smtClean="0">
                <a:solidFill>
                  <a:schemeClr val="tx1"/>
                </a:solidFill>
                <a:latin typeface="Calibri Light" charset="0"/>
                <a:ea typeface="Calibri Light" charset="0"/>
                <a:cs typeface="Calibri Light" charset="0"/>
              </a:rPr>
              <a:t>“end-host stack”</a:t>
            </a:r>
          </a:p>
          <a:p>
            <a:pPr marL="685800" lvl="1" indent="-342900" defTabSz="914400">
              <a:buFontTx/>
              <a:buChar char="-"/>
              <a:defRPr/>
            </a:pPr>
            <a:endParaRPr lang="en-US" sz="2000" b="1" dirty="0">
              <a:latin typeface="Calibri Light" charset="0"/>
              <a:ea typeface="Calibri Light" charset="0"/>
              <a:cs typeface="Calibri Light" charset="0"/>
            </a:endParaRPr>
          </a:p>
          <a:p>
            <a:pPr marL="685800" lvl="1" indent="-342900" defTabSz="914400">
              <a:buFontTx/>
              <a:buChar char="-"/>
              <a:defRPr/>
            </a:pPr>
            <a:r>
              <a:rPr lang="en-US" sz="2000" dirty="0" smtClean="0">
                <a:latin typeface="Calibri Light" charset="0"/>
                <a:ea typeface="Calibri Light" charset="0"/>
                <a:cs typeface="Calibri Light" charset="0"/>
              </a:rPr>
              <a:t>Is running as a </a:t>
            </a:r>
            <a:r>
              <a:rPr lang="en-US" sz="2000" b="1" dirty="0" smtClean="0">
                <a:latin typeface="Calibri Light" charset="0"/>
                <a:ea typeface="Calibri Light" charset="0"/>
                <a:cs typeface="Calibri Light" charset="0"/>
              </a:rPr>
              <a:t>“transit switch”</a:t>
            </a:r>
          </a:p>
        </p:txBody>
      </p:sp>
      <p:sp>
        <p:nvSpPr>
          <p:cNvPr id="5"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a:cs typeface="Calibri"/>
              </a:rPr>
              <a:t>Optimization: Incremental Checksum</a:t>
            </a:r>
            <a:endParaRPr lang="en-US" b="0" dirty="0">
              <a:latin typeface="Calibri"/>
              <a:cs typeface="Calibri"/>
            </a:endParaRPr>
          </a:p>
        </p:txBody>
      </p:sp>
    </p:spTree>
    <p:custDataLst>
      <p:tags r:id="rId1"/>
    </p:custDataLst>
    <p:extLst>
      <p:ext uri="{BB962C8B-B14F-4D97-AF65-F5344CB8AC3E}">
        <p14:creationId xmlns:p14="http://schemas.microsoft.com/office/powerpoint/2010/main" val="1192411313"/>
      </p:ext>
    </p:extLst>
  </p:cSld>
  <p:clrMapOvr>
    <a:masterClrMapping/>
  </p:clrMapOvr>
  <mc:AlternateContent xmlns:mc="http://schemas.openxmlformats.org/markup-compatibility/2006" xmlns:p14="http://schemas.microsoft.com/office/powerpoint/2010/main">
    <mc:Choice Requires="p14">
      <p:transition spd="slow" p14:dur="2000" advTm="2688"/>
    </mc:Choice>
    <mc:Fallback xmlns="">
      <p:transition spd="slow" advTm="26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457200" y="1362456"/>
            <a:ext cx="6621738" cy="400110"/>
          </a:xfrm>
          <a:prstGeom prst="rect">
            <a:avLst/>
          </a:prstGeom>
          <a:noFill/>
        </p:spPr>
        <p:txBody>
          <a:bodyPr wrap="square" rtlCol="0">
            <a:spAutoFit/>
          </a:bodyPr>
          <a:lstStyle/>
          <a:p>
            <a:pPr marL="342900" indent="-342900" defTabSz="914400">
              <a:buFontTx/>
              <a:buChar char="-"/>
              <a:defRPr/>
            </a:pPr>
            <a:r>
              <a:rPr lang="en-US" sz="2000" dirty="0" smtClean="0">
                <a:latin typeface="Calibri" charset="0"/>
                <a:ea typeface="Calibri" charset="0"/>
                <a:cs typeface="Calibri" charset="0"/>
              </a:rPr>
              <a:t>If part of an </a:t>
            </a:r>
            <a:r>
              <a:rPr lang="en-US" sz="2000" b="1" dirty="0" smtClean="0">
                <a:latin typeface="Calibri" charset="0"/>
                <a:ea typeface="Calibri" charset="0"/>
                <a:cs typeface="Calibri" charset="0"/>
              </a:rPr>
              <a:t>“end-host stack”</a:t>
            </a:r>
            <a:endParaRPr lang="en-US" sz="2000" b="1" dirty="0" smtClean="0">
              <a:solidFill>
                <a:schemeClr val="tx1"/>
              </a:solidFill>
              <a:latin typeface="Calibri" charset="0"/>
              <a:ea typeface="Calibri" charset="0"/>
              <a:cs typeface="Calibri" charset="0"/>
            </a:endParaRPr>
          </a:p>
        </p:txBody>
      </p:sp>
      <p:sp>
        <p:nvSpPr>
          <p:cNvPr id="4" name="Rounded Rectangle 3"/>
          <p:cNvSpPr/>
          <p:nvPr/>
        </p:nvSpPr>
        <p:spPr>
          <a:xfrm>
            <a:off x="1070142" y="3793556"/>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Packet</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Parser</a:t>
            </a:r>
            <a:endParaRPr lang="en-US" sz="20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endParaRPr>
          </a:p>
        </p:txBody>
      </p:sp>
      <p:sp>
        <p:nvSpPr>
          <p:cNvPr id="5" name="TextBox 4"/>
          <p:cNvSpPr txBox="1"/>
          <p:nvPr/>
        </p:nvSpPr>
        <p:spPr>
          <a:xfrm>
            <a:off x="217587" y="3777692"/>
            <a:ext cx="702436"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Ingress</a:t>
            </a:r>
            <a:endParaRPr lang="en-US" sz="1400" dirty="0">
              <a:latin typeface="Calibri" charset="0"/>
              <a:ea typeface="Calibri" charset="0"/>
              <a:cs typeface="Calibri" charset="0"/>
            </a:endParaRPr>
          </a:p>
        </p:txBody>
      </p:sp>
      <p:sp>
        <p:nvSpPr>
          <p:cNvPr id="6" name="Rounded Rectangle 5"/>
          <p:cNvSpPr/>
          <p:nvPr/>
        </p:nvSpPr>
        <p:spPr>
          <a:xfrm>
            <a:off x="3567648" y="3652912"/>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Match-Action</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Pipeline</a:t>
            </a:r>
            <a:endParaRPr lang="en-US" sz="20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endParaRPr>
          </a:p>
        </p:txBody>
      </p:sp>
      <p:sp>
        <p:nvSpPr>
          <p:cNvPr id="7" name="TextBox 6"/>
          <p:cNvSpPr txBox="1"/>
          <p:nvPr/>
        </p:nvSpPr>
        <p:spPr>
          <a:xfrm>
            <a:off x="6918110" y="3671404"/>
            <a:ext cx="651140"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Egress</a:t>
            </a:r>
            <a:endParaRPr lang="en-US" sz="1800" dirty="0">
              <a:latin typeface="Calibri" charset="0"/>
              <a:ea typeface="Calibri" charset="0"/>
              <a:cs typeface="Calibri" charset="0"/>
            </a:endParaRPr>
          </a:p>
        </p:txBody>
      </p:sp>
      <p:sp>
        <p:nvSpPr>
          <p:cNvPr id="8" name="Rounded Rectangle 7"/>
          <p:cNvSpPr/>
          <p:nvPr/>
        </p:nvSpPr>
        <p:spPr>
          <a:xfrm>
            <a:off x="2327392" y="3787709"/>
            <a:ext cx="94631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Checksum</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Verify</a:t>
            </a:r>
            <a:endParaRPr lang="en-US" sz="20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endParaRPr>
          </a:p>
        </p:txBody>
      </p:sp>
      <p:cxnSp>
        <p:nvCxnSpPr>
          <p:cNvPr id="9" name="Straight Arrow Connector 8"/>
          <p:cNvCxnSpPr/>
          <p:nvPr/>
        </p:nvCxnSpPr>
        <p:spPr>
          <a:xfrm>
            <a:off x="3273364" y="409816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016459" y="409816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84881" y="4106938"/>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720324" y="3796488"/>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Checksum Update</a:t>
            </a:r>
          </a:p>
        </p:txBody>
      </p:sp>
      <p:cxnSp>
        <p:nvCxnSpPr>
          <p:cNvPr id="13" name="Straight Arrow Connector 12"/>
          <p:cNvCxnSpPr/>
          <p:nvPr/>
        </p:nvCxnSpPr>
        <p:spPr>
          <a:xfrm>
            <a:off x="5415525" y="4106938"/>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10181" y="408546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84639" y="1986252"/>
            <a:ext cx="2231821" cy="1123736"/>
          </a:xfrm>
          <a:prstGeom prst="roundRect">
            <a:avLst>
              <a:gd name="adj" fmla="val 0"/>
            </a:avLst>
          </a:prstGeom>
          <a:solidFill>
            <a:schemeClr val="accent1">
              <a:lumMod val="20000"/>
              <a:lumOff val="80000"/>
            </a:schemeClr>
          </a:solid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Checksum Verify</a:t>
            </a:r>
            <a:r>
              <a:rPr lang="en-US" sz="1200" b="1"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a:t>
            </a:r>
          </a:p>
          <a:p>
            <a:r>
              <a:rPr lang="en-US" sz="1200" kern="12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version,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ihl</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diffserv</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totalLen</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identification, flags,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fragOffset</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ttl</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protocol,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hdrChecksum</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srcAddr</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dstAddr</a:t>
            </a:r>
            <a:r>
              <a:rPr lang="en-US" sz="1200"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a:t>
            </a:r>
          </a:p>
        </p:txBody>
      </p:sp>
      <p:sp>
        <p:nvSpPr>
          <p:cNvPr id="16" name="Rounded Rectangle 15"/>
          <p:cNvSpPr/>
          <p:nvPr/>
        </p:nvSpPr>
        <p:spPr>
          <a:xfrm>
            <a:off x="5156883" y="1986252"/>
            <a:ext cx="2230235" cy="1125470"/>
          </a:xfrm>
          <a:prstGeom prst="roundRect">
            <a:avLst>
              <a:gd name="adj" fmla="val 0"/>
            </a:avLst>
          </a:prstGeom>
          <a:solidFill>
            <a:schemeClr val="accent1">
              <a:lumMod val="20000"/>
              <a:lumOff val="80000"/>
            </a:schemeClr>
          </a:solid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Checksum Update </a:t>
            </a:r>
            <a:r>
              <a:rPr lang="en-US" sz="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a:t>
            </a:r>
          </a:p>
          <a:p>
            <a:r>
              <a:rPr lang="en-US" sz="1200" kern="12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version,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ihl</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diffserv</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totalLen</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identification, flags,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fragOffset</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ttl</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protocol,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hdrChecksum</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srcAddr</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dstAddr</a:t>
            </a:r>
            <a:r>
              <a:rPr lang="en-US" sz="1200"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a:t>
            </a:r>
          </a:p>
        </p:txBody>
      </p:sp>
      <p:cxnSp>
        <p:nvCxnSpPr>
          <p:cNvPr id="17" name="Straight Connector 16"/>
          <p:cNvCxnSpPr>
            <a:endCxn id="14" idx="0"/>
          </p:cNvCxnSpPr>
          <p:nvPr/>
        </p:nvCxnSpPr>
        <p:spPr>
          <a:xfrm>
            <a:off x="2800550" y="3109988"/>
            <a:ext cx="1" cy="677721"/>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8" idx="0"/>
          </p:cNvCxnSpPr>
          <p:nvPr/>
        </p:nvCxnSpPr>
        <p:spPr>
          <a:xfrm>
            <a:off x="6264527" y="3111722"/>
            <a:ext cx="1" cy="684766"/>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434812" y="1562511"/>
            <a:ext cx="1659429" cy="1862048"/>
          </a:xfrm>
          <a:prstGeom prst="rect">
            <a:avLst/>
          </a:prstGeom>
        </p:spPr>
        <p:txBody>
          <a:bodyPr wrap="none">
            <a:spAutoFit/>
          </a:bodyPr>
          <a:lstStyle/>
          <a:p>
            <a:r>
              <a:rPr lang="en-US" sz="11500" b="1" dirty="0">
                <a:ln w="1905"/>
                <a:solidFill>
                  <a:srgbClr val="C00000"/>
                </a:solidFill>
                <a:latin typeface="Calibri" charset="0"/>
                <a:ea typeface="Calibri" charset="0"/>
                <a:cs typeface="Calibri" charset="0"/>
              </a:rPr>
              <a:t>✗</a:t>
            </a:r>
          </a:p>
        </p:txBody>
      </p:sp>
      <p:sp>
        <p:nvSpPr>
          <p:cNvPr id="20"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a:cs typeface="Calibri"/>
              </a:rPr>
              <a:t>Optimization: Incremental Checksum</a:t>
            </a:r>
            <a:endParaRPr lang="en-US" b="0" dirty="0">
              <a:latin typeface="Calibri"/>
              <a:cs typeface="Calibri"/>
            </a:endParaRPr>
          </a:p>
        </p:txBody>
      </p:sp>
    </p:spTree>
    <p:custDataLst>
      <p:tags r:id="rId1"/>
    </p:custDataLst>
    <p:extLst>
      <p:ext uri="{BB962C8B-B14F-4D97-AF65-F5344CB8AC3E}">
        <p14:creationId xmlns:p14="http://schemas.microsoft.com/office/powerpoint/2010/main" val="7102816"/>
      </p:ext>
    </p:extLst>
  </p:cSld>
  <p:clrMapOvr>
    <a:masterClrMapping/>
  </p:clrMapOvr>
  <mc:AlternateContent xmlns:mc="http://schemas.openxmlformats.org/markup-compatibility/2006" xmlns:p14="http://schemas.microsoft.com/office/powerpoint/2010/main">
    <mc:Choice Requires="p14">
      <p:transition spd="slow" p14:dur="2000" advTm="4296"/>
    </mc:Choice>
    <mc:Fallback xmlns="">
      <p:transition spd="slow" advTm="42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12" grpId="0" animBg="1"/>
      <p:bldP spid="15" grpId="0" animBg="1"/>
      <p:bldP spid="16" grpId="0" animBg="1"/>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70142" y="3793556"/>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Packet</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Parser</a:t>
            </a:r>
            <a:endParaRPr lang="en-US" sz="20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endParaRPr>
          </a:p>
        </p:txBody>
      </p:sp>
      <p:sp>
        <p:nvSpPr>
          <p:cNvPr id="5" name="TextBox 4"/>
          <p:cNvSpPr txBox="1"/>
          <p:nvPr/>
        </p:nvSpPr>
        <p:spPr>
          <a:xfrm>
            <a:off x="217587" y="3777692"/>
            <a:ext cx="702436"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Ingress</a:t>
            </a:r>
            <a:endParaRPr lang="en-US" sz="1400" dirty="0">
              <a:latin typeface="Calibri" charset="0"/>
              <a:ea typeface="Calibri" charset="0"/>
              <a:cs typeface="Calibri" charset="0"/>
            </a:endParaRPr>
          </a:p>
        </p:txBody>
      </p:sp>
      <p:sp>
        <p:nvSpPr>
          <p:cNvPr id="6" name="Rounded Rectangle 5"/>
          <p:cNvSpPr/>
          <p:nvPr/>
        </p:nvSpPr>
        <p:spPr>
          <a:xfrm>
            <a:off x="3567648" y="3652912"/>
            <a:ext cx="1838197"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Decrement(</a:t>
            </a:r>
            <a:r>
              <a:rPr lang="en-US" sz="2000" dirty="0" err="1"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ttl</a:t>
            </a:r>
            <a:r>
              <a:rPr lang="en-US" sz="20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a:t>
            </a:r>
            <a:endParaRPr lang="en-US" sz="20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endParaRPr>
          </a:p>
        </p:txBody>
      </p:sp>
      <p:sp>
        <p:nvSpPr>
          <p:cNvPr id="7" name="TextBox 6"/>
          <p:cNvSpPr txBox="1"/>
          <p:nvPr/>
        </p:nvSpPr>
        <p:spPr>
          <a:xfrm>
            <a:off x="6918110" y="3671404"/>
            <a:ext cx="651140" cy="307777"/>
          </a:xfrm>
          <a:prstGeom prst="rect">
            <a:avLst/>
          </a:prstGeom>
          <a:noFill/>
        </p:spPr>
        <p:txBody>
          <a:bodyPr wrap="none" rtlCol="0">
            <a:spAutoFit/>
          </a:bodyPr>
          <a:lstStyle/>
          <a:p>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Egress</a:t>
            </a:r>
            <a:endParaRPr lang="en-US" sz="1800" dirty="0">
              <a:latin typeface="Calibri" charset="0"/>
              <a:ea typeface="Calibri" charset="0"/>
              <a:cs typeface="Calibri" charset="0"/>
            </a:endParaRPr>
          </a:p>
        </p:txBody>
      </p:sp>
      <p:sp>
        <p:nvSpPr>
          <p:cNvPr id="8" name="Rounded Rectangle 7"/>
          <p:cNvSpPr/>
          <p:nvPr/>
        </p:nvSpPr>
        <p:spPr>
          <a:xfrm>
            <a:off x="2327392" y="3787709"/>
            <a:ext cx="94631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Checksum</a:t>
            </a:r>
          </a:p>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Verify</a:t>
            </a:r>
            <a:endParaRPr lang="en-US" sz="20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endParaRPr>
          </a:p>
        </p:txBody>
      </p:sp>
      <p:cxnSp>
        <p:nvCxnSpPr>
          <p:cNvPr id="9" name="Straight Arrow Connector 8"/>
          <p:cNvCxnSpPr/>
          <p:nvPr/>
        </p:nvCxnSpPr>
        <p:spPr>
          <a:xfrm>
            <a:off x="3273364" y="409816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016459" y="4098169"/>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84881" y="4106938"/>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720324" y="3796488"/>
            <a:ext cx="1088407" cy="620900"/>
          </a:xfrm>
          <a:prstGeom prst="roundRect">
            <a:avLst>
              <a:gd name="adj" fmla="val 0"/>
            </a:avLst>
          </a:prstGeom>
          <a:solidFill>
            <a:schemeClr val="accent1">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Checksum Update</a:t>
            </a:r>
          </a:p>
        </p:txBody>
      </p:sp>
      <p:cxnSp>
        <p:nvCxnSpPr>
          <p:cNvPr id="13" name="Straight Arrow Connector 12"/>
          <p:cNvCxnSpPr/>
          <p:nvPr/>
        </p:nvCxnSpPr>
        <p:spPr>
          <a:xfrm>
            <a:off x="5415525" y="4106938"/>
            <a:ext cx="304799"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10181" y="4085469"/>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84925" y="1986252"/>
            <a:ext cx="2231249" cy="1125470"/>
          </a:xfrm>
          <a:prstGeom prst="roundRect">
            <a:avLst>
              <a:gd name="adj" fmla="val 0"/>
            </a:avLst>
          </a:prstGeom>
          <a:solidFill>
            <a:schemeClr val="accent1">
              <a:lumMod val="20000"/>
              <a:lumOff val="80000"/>
            </a:schemeClr>
          </a:solid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Checksum Verify</a:t>
            </a:r>
            <a:r>
              <a:rPr lang="en-US" sz="1200" b="1"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a:t>
            </a:r>
          </a:p>
          <a:p>
            <a:r>
              <a:rPr lang="en-US" sz="1200" kern="1200" dirty="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version,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ihl</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diffserv</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totalLen</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identification, flags,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fragOffset</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ttl</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protocol,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hdrChecksum</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p>
          <a:p>
            <a:r>
              <a:rPr lang="en-US" sz="1200" kern="1200" dirty="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srcAddr</a:t>
            </a:r>
            <a:r>
              <a:rPr lang="en-US" sz="1200"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 </a:t>
            </a:r>
            <a:r>
              <a:rPr lang="en-US" sz="1200" kern="1200" dirty="0" err="1"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dstAddr</a:t>
            </a:r>
            <a:r>
              <a:rPr lang="en-US" sz="1200"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a:t>
            </a:r>
          </a:p>
        </p:txBody>
      </p:sp>
      <p:sp>
        <p:nvSpPr>
          <p:cNvPr id="16" name="Rounded Rectangle 15"/>
          <p:cNvSpPr/>
          <p:nvPr/>
        </p:nvSpPr>
        <p:spPr>
          <a:xfrm>
            <a:off x="5005570" y="1964217"/>
            <a:ext cx="2517913" cy="1125470"/>
          </a:xfrm>
          <a:prstGeom prst="roundRect">
            <a:avLst>
              <a:gd name="adj" fmla="val 0"/>
            </a:avLst>
          </a:prstGeom>
          <a:solidFill>
            <a:schemeClr val="accent1">
              <a:lumMod val="20000"/>
              <a:lumOff val="80000"/>
            </a:schemeClr>
          </a:solid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Incremental Checksum Update </a:t>
            </a:r>
            <a:r>
              <a:rPr lang="en-US" sz="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a:t>
            </a:r>
            <a:r>
              <a:rPr lang="is-IS" sz="1400" b="1" kern="1200" dirty="0" smtClean="0">
                <a:ln w="0"/>
                <a:solidFill>
                  <a:srgbClr val="C00000"/>
                </a:solidFill>
                <a:effectLst>
                  <a:outerShdw blurRad="38100" dist="19050" dir="2700000" algn="tl" rotWithShape="0">
                    <a:schemeClr val="dk1">
                      <a:alpha val="40000"/>
                    </a:schemeClr>
                  </a:outerShdw>
                </a:effectLst>
                <a:latin typeface="Calibri" charset="0"/>
                <a:ea typeface="Calibri" charset="0"/>
                <a:cs typeface="Calibri" charset="0"/>
              </a:rPr>
              <a:t>ttl</a:t>
            </a:r>
            <a:r>
              <a:rPr lang="en-US" sz="1200" kern="1200" dirty="0" smtClean="0">
                <a:ln w="0"/>
                <a:solidFill>
                  <a:schemeClr val="tx1"/>
                </a:solidFill>
                <a:effectLst>
                  <a:outerShdw blurRad="38100" dist="19050" dir="2700000" algn="tl" rotWithShape="0">
                    <a:schemeClr val="dk1">
                      <a:alpha val="40000"/>
                    </a:schemeClr>
                  </a:outerShdw>
                </a:effectLst>
                <a:latin typeface="Calibri" charset="0"/>
                <a:ea typeface="Calibri" charset="0"/>
                <a:cs typeface="Calibri" charset="0"/>
              </a:rPr>
              <a:t>)</a:t>
            </a:r>
          </a:p>
        </p:txBody>
      </p:sp>
      <p:cxnSp>
        <p:nvCxnSpPr>
          <p:cNvPr id="17" name="Straight Connector 16"/>
          <p:cNvCxnSpPr>
            <a:endCxn id="14" idx="0"/>
          </p:cNvCxnSpPr>
          <p:nvPr/>
        </p:nvCxnSpPr>
        <p:spPr>
          <a:xfrm>
            <a:off x="2800550" y="3109988"/>
            <a:ext cx="1" cy="677721"/>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8" idx="0"/>
          </p:cNvCxnSpPr>
          <p:nvPr/>
        </p:nvCxnSpPr>
        <p:spPr>
          <a:xfrm>
            <a:off x="6264527" y="3111722"/>
            <a:ext cx="1" cy="684766"/>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15447" y="1575971"/>
            <a:ext cx="1659429" cy="1862048"/>
          </a:xfrm>
          <a:prstGeom prst="rect">
            <a:avLst/>
          </a:prstGeom>
        </p:spPr>
        <p:txBody>
          <a:bodyPr wrap="none">
            <a:spAutoFit/>
          </a:bodyPr>
          <a:lstStyle/>
          <a:p>
            <a:r>
              <a:rPr lang="en-US" sz="11500" b="1" dirty="0">
                <a:ln w="1905"/>
                <a:solidFill>
                  <a:srgbClr val="C00000"/>
                </a:solidFill>
                <a:latin typeface="Calibri" charset="0"/>
                <a:ea typeface="Calibri" charset="0"/>
                <a:cs typeface="Calibri" charset="0"/>
              </a:rPr>
              <a:t>✗</a:t>
            </a:r>
          </a:p>
        </p:txBody>
      </p:sp>
      <p:sp>
        <p:nvSpPr>
          <p:cNvPr id="20" name="TextBox 19"/>
          <p:cNvSpPr txBox="1"/>
          <p:nvPr/>
        </p:nvSpPr>
        <p:spPr>
          <a:xfrm>
            <a:off x="457200" y="1362456"/>
            <a:ext cx="6621738" cy="400110"/>
          </a:xfrm>
          <a:prstGeom prst="rect">
            <a:avLst/>
          </a:prstGeom>
          <a:noFill/>
        </p:spPr>
        <p:txBody>
          <a:bodyPr wrap="square" rtlCol="0">
            <a:spAutoFit/>
          </a:bodyPr>
          <a:lstStyle/>
          <a:p>
            <a:pPr marL="342900" indent="-342900" defTabSz="914400">
              <a:buFontTx/>
              <a:buChar char="-"/>
              <a:defRPr/>
            </a:pPr>
            <a:r>
              <a:rPr lang="en-US" sz="2000" dirty="0" smtClean="0">
                <a:latin typeface="Calibri" charset="0"/>
                <a:ea typeface="Calibri" charset="0"/>
                <a:cs typeface="Calibri" charset="0"/>
              </a:rPr>
              <a:t>If running as a </a:t>
            </a:r>
            <a:r>
              <a:rPr lang="en-US" sz="2000" b="1" dirty="0" smtClean="0">
                <a:latin typeface="Calibri" charset="0"/>
                <a:ea typeface="Calibri" charset="0"/>
                <a:cs typeface="Calibri" charset="0"/>
              </a:rPr>
              <a:t>“transit switch”</a:t>
            </a:r>
            <a:endParaRPr lang="en-US" sz="2000" b="1" dirty="0" smtClean="0">
              <a:solidFill>
                <a:schemeClr val="tx1"/>
              </a:solidFill>
              <a:latin typeface="Calibri" charset="0"/>
              <a:ea typeface="Calibri" charset="0"/>
              <a:cs typeface="Calibri" charset="0"/>
            </a:endParaRPr>
          </a:p>
        </p:txBody>
      </p:sp>
      <p:sp>
        <p:nvSpPr>
          <p:cNvPr id="22"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charset="0"/>
                <a:ea typeface="Calibri" charset="0"/>
                <a:cs typeface="Calibri" charset="0"/>
              </a:rPr>
              <a:t>Optimization: Incremental Checksum</a:t>
            </a:r>
            <a:endParaRPr lang="en-US" b="0" dirty="0">
              <a:latin typeface="Calibri" charset="0"/>
              <a:ea typeface="Calibri" charset="0"/>
              <a:cs typeface="Calibri" charset="0"/>
            </a:endParaRPr>
          </a:p>
        </p:txBody>
      </p:sp>
    </p:spTree>
    <p:extLst>
      <p:ext uri="{BB962C8B-B14F-4D97-AF65-F5344CB8AC3E}">
        <p14:creationId xmlns:p14="http://schemas.microsoft.com/office/powerpoint/2010/main" val="1609033935"/>
      </p:ext>
    </p:extLst>
  </p:cSld>
  <p:clrMapOvr>
    <a:masterClrMapping/>
  </p:clrMapOvr>
  <mc:AlternateContent xmlns:mc="http://schemas.openxmlformats.org/markup-compatibility/2006" xmlns:p14="http://schemas.microsoft.com/office/powerpoint/2010/main">
    <mc:Choice Requires="p14">
      <p:transition spd="slow" p14:dur="2000" advTm="617"/>
    </mc:Choice>
    <mc:Fallback xmlns="">
      <p:transition spd="slow" advTm="6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12" grpId="0" animBg="1"/>
      <p:bldP spid="15" grpId="0" animBg="1"/>
      <p:bldP spid="16" grpId="0" animBg="1"/>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054389278"/>
              </p:ext>
            </p:extLst>
          </p:nvPr>
        </p:nvGraphicFramePr>
        <p:xfrm>
          <a:off x="630936" y="2048256"/>
          <a:ext cx="7989760" cy="1894840"/>
        </p:xfrm>
        <a:graphic>
          <a:graphicData uri="http://schemas.openxmlformats.org/drawingml/2006/table">
            <a:tbl>
              <a:tblPr firstRow="1" bandRow="1">
                <a:tableStyleId>{5C22544A-7EE6-4342-B048-85BDC9FD1C3A}</a:tableStyleId>
              </a:tblPr>
              <a:tblGrid>
                <a:gridCol w="809470"/>
                <a:gridCol w="2368446"/>
                <a:gridCol w="824459"/>
                <a:gridCol w="1094282"/>
                <a:gridCol w="1214203"/>
                <a:gridCol w="1678900"/>
              </a:tblGrid>
              <a:tr h="370840">
                <a:tc rowSpan="2">
                  <a:txBody>
                    <a:bodyPr/>
                    <a:lstStyle/>
                    <a:p>
                      <a:pPr algn="ctr"/>
                      <a:r>
                        <a:rPr lang="en-US" sz="1600" dirty="0" smtClean="0">
                          <a:latin typeface="Calibri" charset="0"/>
                          <a:ea typeface="Calibri" charset="0"/>
                          <a:cs typeface="Calibri" charset="0"/>
                        </a:rPr>
                        <a:t>Switch</a:t>
                      </a:r>
                      <a:endParaRPr lang="en-US" sz="1600" b="1" dirty="0">
                        <a:latin typeface="Calibri" charset="0"/>
                        <a:ea typeface="Calibri" charset="0"/>
                        <a:cs typeface="Calibri" charset="0"/>
                      </a:endParaRPr>
                    </a:p>
                  </a:txBody>
                  <a:tcPr anchor="ctr"/>
                </a:tc>
                <a:tc rowSpan="2">
                  <a:txBody>
                    <a:bodyPr/>
                    <a:lstStyle/>
                    <a:p>
                      <a:pPr algn="ctr"/>
                      <a:r>
                        <a:rPr lang="en-US" sz="1600" dirty="0" smtClean="0">
                          <a:latin typeface="Calibri" charset="0"/>
                          <a:ea typeface="Calibri" charset="0"/>
                          <a:cs typeface="Calibri" charset="0"/>
                        </a:rPr>
                        <a:t>Optimization</a:t>
                      </a:r>
                      <a:endParaRPr lang="en-US" sz="1600" b="1" dirty="0">
                        <a:latin typeface="Calibri" charset="0"/>
                        <a:ea typeface="Calibri" charset="0"/>
                        <a:cs typeface="Calibri" charset="0"/>
                      </a:endParaRPr>
                    </a:p>
                  </a:txBody>
                  <a:tcPr anchor="ctr"/>
                </a:tc>
                <a:tc rowSpan="2">
                  <a:txBody>
                    <a:bodyPr/>
                    <a:lstStyle/>
                    <a:p>
                      <a:pPr algn="ctr"/>
                      <a:r>
                        <a:rPr lang="en-US" sz="1600" dirty="0" smtClean="0">
                          <a:latin typeface="Calibri" charset="0"/>
                          <a:ea typeface="Calibri" charset="0"/>
                          <a:cs typeface="Calibri" charset="0"/>
                        </a:rPr>
                        <a:t>Parser</a:t>
                      </a:r>
                    </a:p>
                    <a:p>
                      <a:pPr algn="ctr"/>
                      <a:r>
                        <a:rPr lang="en-US" sz="1200" b="1" dirty="0" smtClean="0">
                          <a:latin typeface="Calibri" charset="0"/>
                          <a:ea typeface="Calibri" charset="0"/>
                          <a:cs typeface="Calibri" charset="0"/>
                        </a:rPr>
                        <a:t>(Cycles)</a:t>
                      </a:r>
                      <a:endParaRPr lang="en-US" sz="1200" b="1" dirty="0">
                        <a:latin typeface="Calibri" charset="0"/>
                        <a:ea typeface="Calibri" charset="0"/>
                        <a:cs typeface="Calibri" charset="0"/>
                      </a:endParaRPr>
                    </a:p>
                  </a:txBody>
                  <a:tcPr anchor="ctr"/>
                </a:tc>
                <a:tc gridSpan="2">
                  <a:txBody>
                    <a:bodyPr/>
                    <a:lstStyle/>
                    <a:p>
                      <a:pPr algn="ctr"/>
                      <a:r>
                        <a:rPr lang="en-US" sz="1600" dirty="0" smtClean="0">
                          <a:latin typeface="Calibri" charset="0"/>
                          <a:ea typeface="Calibri" charset="0"/>
                          <a:cs typeface="Calibri" charset="0"/>
                        </a:rPr>
                        <a:t>Match-Action</a:t>
                      </a:r>
                      <a:r>
                        <a:rPr lang="en-US" sz="1600" baseline="0" dirty="0" smtClean="0">
                          <a:latin typeface="Calibri" charset="0"/>
                          <a:ea typeface="Calibri" charset="0"/>
                          <a:cs typeface="Calibri" charset="0"/>
                        </a:rPr>
                        <a:t> Cache</a:t>
                      </a:r>
                    </a:p>
                    <a:p>
                      <a:pPr algn="ctr"/>
                      <a:r>
                        <a:rPr lang="en-US" sz="1200" b="1" baseline="0" dirty="0" smtClean="0">
                          <a:latin typeface="Calibri" charset="0"/>
                          <a:ea typeface="Calibri" charset="0"/>
                          <a:cs typeface="Calibri" charset="0"/>
                        </a:rPr>
                        <a:t>(Cycles)</a:t>
                      </a:r>
                      <a:endParaRPr lang="en-US" sz="1200" b="1" dirty="0">
                        <a:latin typeface="Calibri" charset="0"/>
                        <a:ea typeface="Calibri" charset="0"/>
                        <a:cs typeface="Calibri" charset="0"/>
                      </a:endParaRPr>
                    </a:p>
                  </a:txBody>
                  <a:tcPr anchor="ctr"/>
                </a:tc>
                <a:tc hMerge="1">
                  <a:txBody>
                    <a:bodyPr/>
                    <a:lstStyle/>
                    <a:p>
                      <a:endParaRPr lang="en-US" dirty="0"/>
                    </a:p>
                  </a:txBody>
                  <a:tcPr/>
                </a:tc>
                <a:tc rowSpan="2">
                  <a:txBody>
                    <a:bodyPr/>
                    <a:lstStyle/>
                    <a:p>
                      <a:pPr algn="ctr"/>
                      <a:r>
                        <a:rPr lang="en-US" sz="1600" baseline="0" dirty="0" smtClean="0">
                          <a:latin typeface="Calibri" charset="0"/>
                          <a:ea typeface="Calibri" charset="0"/>
                          <a:cs typeface="Calibri" charset="0"/>
                        </a:rPr>
                        <a:t>Throughput</a:t>
                      </a:r>
                    </a:p>
                    <a:p>
                      <a:pPr algn="ctr"/>
                      <a:r>
                        <a:rPr lang="en-US" sz="1200" baseline="0" dirty="0" smtClean="0">
                          <a:latin typeface="Calibri" charset="0"/>
                          <a:ea typeface="Calibri" charset="0"/>
                          <a:cs typeface="Calibri" charset="0"/>
                        </a:rPr>
                        <a:t>(Mbps)</a:t>
                      </a:r>
                      <a:endParaRPr lang="en-US" sz="1600" b="1" dirty="0">
                        <a:latin typeface="Calibri" charset="0"/>
                        <a:ea typeface="Calibri" charset="0"/>
                        <a:cs typeface="Calibri" charset="0"/>
                      </a:endParaRPr>
                    </a:p>
                  </a:txBody>
                  <a:tcPr anchor="ctr"/>
                </a:tc>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R="0" algn="ctr" rtl="0">
                        <a:lnSpc>
                          <a:spcPct val="100000"/>
                        </a:lnSpc>
                        <a:spcBef>
                          <a:spcPts val="0"/>
                        </a:spcBef>
                        <a:spcAft>
                          <a:spcPts val="0"/>
                        </a:spcAft>
                        <a:buNone/>
                      </a:pPr>
                      <a:r>
                        <a:rPr lang="en-US" sz="1600" u="none" strike="noStrike" cap="none" baseline="0" dirty="0" smtClean="0">
                          <a:latin typeface="Calibri" charset="0"/>
                          <a:ea typeface="Calibri" charset="0"/>
                          <a:cs typeface="Calibri" charset="0"/>
                          <a:sym typeface="Arial"/>
                          <a:rtl val="0"/>
                        </a:rPr>
                        <a:t>Match</a:t>
                      </a:r>
                      <a:endParaRPr lang="en-US" sz="1600" b="1" i="0" u="none" strike="noStrike" cap="none" baseline="0" dirty="0">
                        <a:solidFill>
                          <a:schemeClr val="lt1"/>
                        </a:solidFill>
                        <a:latin typeface="Calibri" charset="0"/>
                        <a:ea typeface="Calibri" charset="0"/>
                        <a:cs typeface="Calibri" charset="0"/>
                        <a:sym typeface="Arial"/>
                        <a:rtl val="0"/>
                      </a:endParaRPr>
                    </a:p>
                  </a:txBody>
                  <a:tcPr anchor="ctr"/>
                </a:tc>
                <a:tc>
                  <a:txBody>
                    <a:bodyPr/>
                    <a:lstStyle/>
                    <a:p>
                      <a:pPr marR="0" algn="ctr" rtl="0">
                        <a:lnSpc>
                          <a:spcPct val="100000"/>
                        </a:lnSpc>
                        <a:spcBef>
                          <a:spcPts val="0"/>
                        </a:spcBef>
                        <a:spcAft>
                          <a:spcPts val="0"/>
                        </a:spcAft>
                        <a:buNone/>
                      </a:pPr>
                      <a:r>
                        <a:rPr lang="en-US" sz="1600" u="none" strike="noStrike" cap="none" baseline="0" dirty="0" smtClean="0">
                          <a:latin typeface="Calibri" charset="0"/>
                          <a:ea typeface="Calibri" charset="0"/>
                          <a:cs typeface="Calibri" charset="0"/>
                          <a:sym typeface="Arial"/>
                          <a:rtl val="0"/>
                        </a:rPr>
                        <a:t>Actions</a:t>
                      </a:r>
                      <a:endParaRPr lang="en-US" sz="1600" b="1" i="0" u="none" strike="noStrike" cap="none" baseline="30000" dirty="0">
                        <a:solidFill>
                          <a:schemeClr val="lt1"/>
                        </a:solidFill>
                        <a:latin typeface="Calibri" charset="0"/>
                        <a:ea typeface="Calibri" charset="0"/>
                        <a:cs typeface="Calibri" charset="0"/>
                        <a:sym typeface="Arial"/>
                        <a:rtl val="0"/>
                      </a:endParaRPr>
                    </a:p>
                  </a:txBody>
                  <a:tcPr anchor="ctr"/>
                </a:tc>
                <a:tc vMerge="1">
                  <a:txBody>
                    <a:bodyPr/>
                    <a:lstStyle/>
                    <a:p>
                      <a:endParaRPr lang="en-US" dirty="0"/>
                    </a:p>
                  </a:txBody>
                  <a:tcPr/>
                </a:tc>
              </a:tr>
              <a:tr h="476582">
                <a:tc>
                  <a:txBody>
                    <a:bodyPr/>
                    <a:lstStyle/>
                    <a:p>
                      <a:r>
                        <a:rPr lang="en-US" sz="1600" dirty="0" smtClean="0">
                          <a:latin typeface="Calibri" charset="0"/>
                          <a:ea typeface="Calibri" charset="0"/>
                          <a:cs typeface="Calibri" charset="0"/>
                        </a:rPr>
                        <a:t>PISCES</a:t>
                      </a:r>
                      <a:endParaRPr lang="en-US" sz="1600"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charset="0"/>
                          <a:ea typeface="Calibri" charset="0"/>
                          <a:cs typeface="Calibri" charset="0"/>
                        </a:rPr>
                        <a:t>Without</a:t>
                      </a:r>
                      <a:r>
                        <a:rPr lang="en-US" sz="1600" baseline="0" dirty="0" smtClean="0">
                          <a:latin typeface="Calibri" charset="0"/>
                          <a:ea typeface="Calibri" charset="0"/>
                          <a:cs typeface="Calibri" charset="0"/>
                        </a:rPr>
                        <a:t> optimizations</a:t>
                      </a:r>
                      <a:endParaRPr lang="en-US" sz="1600" dirty="0" smtClean="0">
                        <a:latin typeface="Calibri" charset="0"/>
                        <a:ea typeface="Calibri" charset="0"/>
                        <a:cs typeface="Calibri" charset="0"/>
                      </a:endParaRPr>
                    </a:p>
                    <a:p>
                      <a:pPr marL="285750" indent="-285750">
                        <a:buFontTx/>
                        <a:buChar char="-"/>
                      </a:pPr>
                      <a:r>
                        <a:rPr lang="en-US" sz="1600" b="0" dirty="0" smtClean="0">
                          <a:latin typeface="Calibri" charset="0"/>
                          <a:ea typeface="Calibri" charset="0"/>
                          <a:cs typeface="Calibri" charset="0"/>
                        </a:rPr>
                        <a:t>Inline Editing</a:t>
                      </a:r>
                    </a:p>
                    <a:p>
                      <a:pPr marL="285750" indent="-285750">
                        <a:buFontTx/>
                        <a:buChar char="-"/>
                      </a:pPr>
                      <a:r>
                        <a:rPr lang="en-US" sz="1600" b="0" dirty="0" smtClean="0">
                          <a:latin typeface="Calibri" charset="0"/>
                          <a:ea typeface="Calibri" charset="0"/>
                          <a:cs typeface="Calibri" charset="0"/>
                        </a:rPr>
                        <a:t>Inc. Checksum      </a:t>
                      </a:r>
                      <a:r>
                        <a:rPr lang="en-US" sz="1600" b="0" baseline="0" dirty="0" smtClean="0">
                          <a:latin typeface="Calibri" charset="0"/>
                          <a:ea typeface="Calibri" charset="0"/>
                          <a:cs typeface="Calibri" charset="0"/>
                        </a:rPr>
                        <a:t> </a:t>
                      </a:r>
                      <a:r>
                        <a:rPr lang="en-US" sz="1200" b="0" baseline="0" dirty="0" smtClean="0">
                          <a:latin typeface="Calibri" charset="0"/>
                          <a:ea typeface="Calibri" charset="0"/>
                          <a:cs typeface="Calibri" charset="0"/>
                        </a:rPr>
                        <a:t>(running as a Transit Switch)</a:t>
                      </a:r>
                      <a:endParaRPr lang="en-US" sz="2400" b="0" dirty="0" smtClean="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76.5</a:t>
                      </a:r>
                    </a:p>
                    <a:p>
                      <a:pPr algn="r"/>
                      <a:r>
                        <a:rPr lang="en-US" sz="1600" b="0" dirty="0" smtClean="0">
                          <a:solidFill>
                            <a:schemeClr val="tx1"/>
                          </a:solidFill>
                          <a:latin typeface="Calibri" charset="0"/>
                          <a:ea typeface="Calibri" charset="0"/>
                          <a:cs typeface="Calibri" charset="0"/>
                        </a:rPr>
                        <a:t>-42.6</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a:t>
                      </a:r>
                      <a:endParaRPr lang="en-US" sz="1600" b="0" dirty="0" smtClean="0">
                        <a:solidFill>
                          <a:schemeClr val="tx1"/>
                        </a:solidFill>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209.5</a:t>
                      </a:r>
                    </a:p>
                    <a:p>
                      <a:pPr algn="r"/>
                      <a:r>
                        <a:rPr lang="en-US" sz="1600" u="none" strike="noStrike" kern="1200" baseline="0" dirty="0" smtClean="0">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u="none" strike="noStrike" kern="1200" baseline="0" dirty="0" smtClean="0">
                          <a:solidFill>
                            <a:schemeClr val="dk1"/>
                          </a:solidFill>
                          <a:effectLst/>
                          <a:latin typeface="Calibri" charset="0"/>
                          <a:ea typeface="Calibri" charset="0"/>
                          <a:cs typeface="Calibri" charset="0"/>
                        </a:rPr>
                        <a:t>–</a:t>
                      </a:r>
                      <a:endParaRPr lang="en-US" sz="1600" kern="1200" dirty="0" smtClean="0">
                        <a:solidFill>
                          <a:schemeClr val="dk1"/>
                        </a:solidFill>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379.5</a:t>
                      </a:r>
                    </a:p>
                    <a:p>
                      <a:pPr algn="r"/>
                      <a:r>
                        <a:rPr lang="en-US" sz="1600" dirty="0" smtClean="0">
                          <a:latin typeface="Calibri" charset="0"/>
                          <a:ea typeface="Calibri" charset="0"/>
                          <a:cs typeface="Calibri" charset="0"/>
                        </a:rPr>
                        <a:t>+7.5</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1" u="none" strike="noStrike" kern="1200" baseline="0" dirty="0" smtClean="0">
                          <a:solidFill>
                            <a:schemeClr val="accent1">
                              <a:lumMod val="75000"/>
                            </a:schemeClr>
                          </a:solidFill>
                          <a:effectLst/>
                          <a:latin typeface="Calibri" charset="0"/>
                          <a:ea typeface="Calibri" charset="0"/>
                          <a:cs typeface="Calibri" charset="0"/>
                        </a:rPr>
                        <a:t>-231.3</a:t>
                      </a:r>
                      <a:endParaRPr lang="en-US" sz="1600" b="1" kern="1200" dirty="0" smtClean="0">
                        <a:solidFill>
                          <a:schemeClr val="accent1">
                            <a:lumMod val="75000"/>
                          </a:schemeClr>
                        </a:solidFill>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7590.7</a:t>
                      </a:r>
                    </a:p>
                    <a:p>
                      <a:pPr marL="0" marR="0" indent="0" algn="r" defTabSz="914400" rtl="0" eaLnBrk="1" fontAlgn="auto" latinLnBrk="0" hangingPunct="1">
                        <a:lnSpc>
                          <a:spcPct val="100000"/>
                        </a:lnSpc>
                        <a:spcBef>
                          <a:spcPts val="0"/>
                        </a:spcBef>
                        <a:spcAft>
                          <a:spcPts val="0"/>
                        </a:spcAft>
                        <a:buClrTx/>
                        <a:buSzTx/>
                        <a:buFontTx/>
                        <a:buNone/>
                        <a:tabLst/>
                        <a:defRPr/>
                      </a:pPr>
                      <a:r>
                        <a:rPr lang="nb-NO" sz="1600" b="0" u="none" strike="noStrike" cap="none" baseline="0" dirty="0" smtClean="0">
                          <a:solidFill>
                            <a:schemeClr val="tx1"/>
                          </a:solidFill>
                          <a:effectLst/>
                          <a:latin typeface="Calibri" charset="0"/>
                          <a:ea typeface="Calibri" charset="0"/>
                          <a:cs typeface="Calibri" charset="0"/>
                          <a:sym typeface="Arial"/>
                          <a:rtl val="0"/>
                        </a:rPr>
                        <a:t>+281.0</a:t>
                      </a:r>
                    </a:p>
                    <a:p>
                      <a:pPr marL="0" marR="0" indent="0" algn="r" defTabSz="914400" rtl="0" eaLnBrk="1" fontAlgn="auto" latinLnBrk="0" hangingPunct="1">
                        <a:lnSpc>
                          <a:spcPct val="100000"/>
                        </a:lnSpc>
                        <a:spcBef>
                          <a:spcPts val="0"/>
                        </a:spcBef>
                        <a:spcAft>
                          <a:spcPts val="0"/>
                        </a:spcAft>
                        <a:buClrTx/>
                        <a:buSzTx/>
                        <a:buFontTx/>
                        <a:buNone/>
                        <a:tabLst/>
                        <a:defRPr/>
                      </a:pPr>
                      <a:r>
                        <a:rPr lang="nb-NO" sz="1600" b="1" u="none" strike="noStrike" cap="none" baseline="0" dirty="0" smtClean="0">
                          <a:solidFill>
                            <a:schemeClr val="accent1">
                              <a:lumMod val="75000"/>
                            </a:schemeClr>
                          </a:solidFill>
                          <a:effectLst/>
                          <a:latin typeface="Calibri" charset="0"/>
                          <a:ea typeface="Calibri" charset="0"/>
                          <a:cs typeface="Calibri" charset="0"/>
                          <a:sym typeface="Arial"/>
                          <a:rtl val="0"/>
                        </a:rPr>
                        <a:t>+4685.3</a:t>
                      </a:r>
                      <a:endParaRPr lang="nb-NO" sz="1600" b="1" dirty="0" smtClean="0">
                        <a:solidFill>
                          <a:schemeClr val="accent1">
                            <a:lumMod val="75000"/>
                          </a:schemeClr>
                        </a:solidFill>
                        <a:latin typeface="Calibri" charset="0"/>
                        <a:ea typeface="Calibri" charset="0"/>
                        <a:cs typeface="Calibri" charset="0"/>
                      </a:endParaRPr>
                    </a:p>
                  </a:txBody>
                  <a:tcPr/>
                </a:tc>
              </a:tr>
            </a:tbl>
          </a:graphicData>
        </a:graphic>
      </p:graphicFrame>
      <p:sp>
        <p:nvSpPr>
          <p:cNvPr id="5" name="TextBox 4"/>
          <p:cNvSpPr txBox="1"/>
          <p:nvPr/>
        </p:nvSpPr>
        <p:spPr>
          <a:xfrm>
            <a:off x="457199" y="1362909"/>
            <a:ext cx="7426037" cy="400110"/>
          </a:xfrm>
          <a:prstGeom prst="rect">
            <a:avLst/>
          </a:prstGeom>
          <a:noFill/>
        </p:spPr>
        <p:txBody>
          <a:bodyPr wrap="square" rtlCol="0">
            <a:spAutoFit/>
          </a:bodyPr>
          <a:lstStyle/>
          <a:p>
            <a:r>
              <a:rPr lang="en-US" sz="2000" dirty="0" smtClean="0">
                <a:latin typeface="Calibri Light" charset="0"/>
                <a:ea typeface="Calibri Light" charset="0"/>
                <a:cs typeface="Calibri Light" charset="0"/>
              </a:rPr>
              <a:t>Cycles per packet and throughput of L2L3-ACL application</a:t>
            </a:r>
          </a:p>
        </p:txBody>
      </p:sp>
      <p:sp>
        <p:nvSpPr>
          <p:cNvPr id="6"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charset="0"/>
                <a:ea typeface="Calibri" charset="0"/>
                <a:cs typeface="Calibri" charset="0"/>
              </a:rPr>
              <a:t>Optimization: Incremental Checksum</a:t>
            </a:r>
            <a:endParaRPr lang="en-US" b="0" dirty="0">
              <a:latin typeface="Calibri" charset="0"/>
              <a:ea typeface="Calibri" charset="0"/>
              <a:cs typeface="Calibri" charset="0"/>
            </a:endParaRPr>
          </a:p>
        </p:txBody>
      </p:sp>
    </p:spTree>
    <p:extLst>
      <p:ext uri="{BB962C8B-B14F-4D97-AF65-F5344CB8AC3E}">
        <p14:creationId xmlns:p14="http://schemas.microsoft.com/office/powerpoint/2010/main" val="1017623243"/>
      </p:ext>
    </p:extLst>
  </p:cSld>
  <p:clrMapOvr>
    <a:masterClrMapping/>
  </p:clrMapOvr>
  <mc:AlternateContent xmlns:mc="http://schemas.openxmlformats.org/markup-compatibility/2006" xmlns:p14="http://schemas.microsoft.com/office/powerpoint/2010/main">
    <mc:Choice Requires="p14">
      <p:transition spd="slow" p14:dur="2000" advTm="3138"/>
    </mc:Choice>
    <mc:Fallback xmlns="">
      <p:transition spd="slow" advTm="3138"/>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29291"/>
          </a:xfrm>
        </p:spPr>
        <p:txBody>
          <a:bodyPr/>
          <a:lstStyle/>
          <a:p>
            <a:r>
              <a:rPr lang="en-US" sz="3200" dirty="0"/>
              <a:t>Factor: Parsing Unused Header Fields</a:t>
            </a:r>
            <a:endParaRPr lang="en-US" sz="2800" b="0" dirty="0">
              <a:latin typeface="Calibri"/>
              <a:cs typeface="Calibri"/>
            </a:endParaRPr>
          </a:p>
        </p:txBody>
      </p:sp>
      <p:sp>
        <p:nvSpPr>
          <p:cNvPr id="11" name="Rounded Rectangle 10"/>
          <p:cNvSpPr/>
          <p:nvPr/>
        </p:nvSpPr>
        <p:spPr>
          <a:xfrm>
            <a:off x="6087162" y="3800265"/>
            <a:ext cx="108840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Packet</a:t>
            </a:r>
          </a:p>
          <a:p>
            <a:pPr algn="ctr"/>
            <a:r>
              <a:rPr lang="en-US" dirty="0" err="1"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Deparser</a:t>
            </a:r>
            <a:endParaRPr lang="en-US" sz="1800" baseline="30000"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cxnSp>
        <p:nvCxnSpPr>
          <p:cNvPr id="12" name="Straight Arrow Connector 11"/>
          <p:cNvCxnSpPr/>
          <p:nvPr/>
        </p:nvCxnSpPr>
        <p:spPr>
          <a:xfrm>
            <a:off x="5405847" y="4100506"/>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194683" y="4100506"/>
            <a:ext cx="10998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75253" y="3761952"/>
            <a:ext cx="780983" cy="307777"/>
          </a:xfrm>
          <a:prstGeom prst="rect">
            <a:avLst/>
          </a:prstGeom>
          <a:noFill/>
        </p:spPr>
        <p:txBody>
          <a:bodyPr wrap="none" rtlCol="0">
            <a:spAutoFit/>
          </a:bodyPr>
          <a:lstStyle/>
          <a:p>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Egress</a:t>
            </a:r>
            <a:endParaRPr lang="en-US" sz="1600" dirty="0">
              <a:latin typeface="Consolas" charset="0"/>
              <a:ea typeface="Consolas" charset="0"/>
              <a:cs typeface="Consolas" charset="0"/>
            </a:endParaRPr>
          </a:p>
        </p:txBody>
      </p:sp>
      <p:sp>
        <p:nvSpPr>
          <p:cNvPr id="15" name="Rounded Rectangle 14"/>
          <p:cNvSpPr/>
          <p:nvPr/>
        </p:nvSpPr>
        <p:spPr>
          <a:xfrm>
            <a:off x="1916957" y="3779768"/>
            <a:ext cx="946317" cy="620900"/>
          </a:xfrm>
          <a:prstGeom prst="roundRect">
            <a:avLst>
              <a:gd name="adj" fmla="val 0"/>
            </a:avLst>
          </a:prstGeom>
          <a:solidFill>
            <a:schemeClr val="accent3">
              <a:lumMod val="20000"/>
              <a:lumOff val="80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Packet</a:t>
            </a:r>
          </a:p>
          <a:p>
            <a:pPr algn="ctr"/>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Parser</a:t>
            </a:r>
            <a:endParaRPr lang="en-US" sz="1800"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cxnSp>
        <p:nvCxnSpPr>
          <p:cNvPr id="16" name="Straight Arrow Connector 15"/>
          <p:cNvCxnSpPr/>
          <p:nvPr/>
        </p:nvCxnSpPr>
        <p:spPr>
          <a:xfrm>
            <a:off x="2863274" y="4090218"/>
            <a:ext cx="685261"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24076" y="4098532"/>
            <a:ext cx="1095644" cy="0"/>
          </a:xfrm>
          <a:prstGeom prst="straightConnector1">
            <a:avLst/>
          </a:prstGeom>
          <a:ln w="28575">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23102" y="3763904"/>
            <a:ext cx="880369" cy="307777"/>
          </a:xfrm>
          <a:prstGeom prst="rect">
            <a:avLst/>
          </a:prstGeom>
          <a:noFill/>
        </p:spPr>
        <p:txBody>
          <a:bodyPr wrap="none" rtlCol="0">
            <a:spAutoFit/>
          </a:bodyPr>
          <a:lstStyle/>
          <a:p>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Ingress</a:t>
            </a:r>
            <a:endParaRPr lang="en-US" dirty="0">
              <a:latin typeface="Consolas" charset="0"/>
              <a:ea typeface="Consolas" charset="0"/>
              <a:cs typeface="Consolas" charset="0"/>
            </a:endParaRPr>
          </a:p>
        </p:txBody>
      </p:sp>
      <p:sp>
        <p:nvSpPr>
          <p:cNvPr id="21" name="Rounded Rectangle 20"/>
          <p:cNvSpPr/>
          <p:nvPr/>
        </p:nvSpPr>
        <p:spPr>
          <a:xfrm>
            <a:off x="3556047" y="3573331"/>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22" name="Rounded Rectangle 21"/>
          <p:cNvSpPr/>
          <p:nvPr/>
        </p:nvSpPr>
        <p:spPr>
          <a:xfrm>
            <a:off x="3708447" y="3725731"/>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23" name="Rounded Rectangle 22"/>
          <p:cNvSpPr/>
          <p:nvPr/>
        </p:nvSpPr>
        <p:spPr>
          <a:xfrm>
            <a:off x="3860847" y="3878131"/>
            <a:ext cx="1543010" cy="849500"/>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Match-Action</a:t>
            </a:r>
          </a:p>
          <a:p>
            <a:pPr algn="ctr"/>
            <a:r>
              <a:rPr lang="en-US"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Pipeline</a:t>
            </a:r>
            <a:endParaRPr lang="en-US" sz="1800"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24" name="Oval 23"/>
          <p:cNvSpPr/>
          <p:nvPr/>
        </p:nvSpPr>
        <p:spPr>
          <a:xfrm>
            <a:off x="2233749" y="2245082"/>
            <a:ext cx="327769" cy="3430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511352" y="2721858"/>
            <a:ext cx="327769" cy="34306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956146" y="2721858"/>
            <a:ext cx="327769" cy="34306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alibri" charset="0"/>
              <a:ea typeface="Calibri" charset="0"/>
              <a:cs typeface="Calibri" charset="0"/>
            </a:endParaRPr>
          </a:p>
        </p:txBody>
      </p:sp>
      <p:sp>
        <p:nvSpPr>
          <p:cNvPr id="27" name="Oval 26"/>
          <p:cNvSpPr/>
          <p:nvPr/>
        </p:nvSpPr>
        <p:spPr>
          <a:xfrm>
            <a:off x="4312195" y="2519415"/>
            <a:ext cx="327769" cy="34306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alibri" charset="0"/>
              <a:ea typeface="Calibri" charset="0"/>
              <a:cs typeface="Calibri" charset="0"/>
            </a:endParaRPr>
          </a:p>
        </p:txBody>
      </p:sp>
      <p:sp>
        <p:nvSpPr>
          <p:cNvPr id="28" name="TextBox 27"/>
          <p:cNvSpPr txBox="1"/>
          <p:nvPr/>
        </p:nvSpPr>
        <p:spPr>
          <a:xfrm>
            <a:off x="4300390" y="2537058"/>
            <a:ext cx="351378" cy="307777"/>
          </a:xfrm>
          <a:prstGeom prst="rect">
            <a:avLst/>
          </a:prstGeom>
          <a:noFill/>
        </p:spPr>
        <p:txBody>
          <a:bodyPr wrap="none" rtlCol="0">
            <a:spAutoFit/>
          </a:bodyPr>
          <a:lstStyle/>
          <a:p>
            <a:r>
              <a:rPr lang="en-US" dirty="0" smtClean="0">
                <a:solidFill>
                  <a:schemeClr val="bg1"/>
                </a:solidFill>
                <a:latin typeface="Calibri" charset="0"/>
                <a:ea typeface="Calibri" charset="0"/>
                <a:cs typeface="Calibri" charset="0"/>
              </a:rPr>
              <a:t>L2</a:t>
            </a:r>
            <a:endParaRPr lang="en-US" dirty="0">
              <a:solidFill>
                <a:schemeClr val="bg1"/>
              </a:solidFill>
              <a:latin typeface="Calibri" charset="0"/>
              <a:ea typeface="Calibri" charset="0"/>
              <a:cs typeface="Calibri" charset="0"/>
            </a:endParaRPr>
          </a:p>
        </p:txBody>
      </p:sp>
      <p:sp>
        <p:nvSpPr>
          <p:cNvPr id="29" name="TextBox 28"/>
          <p:cNvSpPr txBox="1"/>
          <p:nvPr/>
        </p:nvSpPr>
        <p:spPr>
          <a:xfrm>
            <a:off x="1944341" y="2734713"/>
            <a:ext cx="351378" cy="307777"/>
          </a:xfrm>
          <a:prstGeom prst="rect">
            <a:avLst/>
          </a:prstGeom>
          <a:noFill/>
        </p:spPr>
        <p:txBody>
          <a:bodyPr wrap="none" rtlCol="0">
            <a:spAutoFit/>
          </a:bodyPr>
          <a:lstStyle/>
          <a:p>
            <a:r>
              <a:rPr lang="en-US" dirty="0" smtClean="0">
                <a:solidFill>
                  <a:schemeClr val="bg1"/>
                </a:solidFill>
                <a:latin typeface="Calibri" charset="0"/>
                <a:ea typeface="Calibri" charset="0"/>
                <a:cs typeface="Calibri" charset="0"/>
              </a:rPr>
              <a:t>L2</a:t>
            </a:r>
            <a:endParaRPr lang="en-US" dirty="0">
              <a:solidFill>
                <a:schemeClr val="bg1"/>
              </a:solidFill>
              <a:latin typeface="Calibri" charset="0"/>
              <a:ea typeface="Calibri" charset="0"/>
              <a:cs typeface="Calibri" charset="0"/>
            </a:endParaRPr>
          </a:p>
        </p:txBody>
      </p:sp>
      <p:sp>
        <p:nvSpPr>
          <p:cNvPr id="30" name="TextBox 29"/>
          <p:cNvSpPr txBox="1"/>
          <p:nvPr/>
        </p:nvSpPr>
        <p:spPr>
          <a:xfrm>
            <a:off x="2498289" y="2734713"/>
            <a:ext cx="351378" cy="307777"/>
          </a:xfrm>
          <a:prstGeom prst="rect">
            <a:avLst/>
          </a:prstGeom>
          <a:noFill/>
        </p:spPr>
        <p:txBody>
          <a:bodyPr wrap="none" rtlCol="0">
            <a:spAutoFit/>
          </a:bodyPr>
          <a:lstStyle/>
          <a:p>
            <a:r>
              <a:rPr lang="en-US" dirty="0" smtClean="0">
                <a:solidFill>
                  <a:schemeClr val="bg1"/>
                </a:solidFill>
                <a:latin typeface="Calibri" charset="0"/>
                <a:ea typeface="Calibri" charset="0"/>
                <a:cs typeface="Calibri" charset="0"/>
              </a:rPr>
              <a:t>L4</a:t>
            </a:r>
            <a:endParaRPr lang="en-US" dirty="0">
              <a:solidFill>
                <a:schemeClr val="bg1"/>
              </a:solidFill>
              <a:latin typeface="Calibri" charset="0"/>
              <a:ea typeface="Calibri" charset="0"/>
              <a:cs typeface="Calibri" charset="0"/>
            </a:endParaRPr>
          </a:p>
        </p:txBody>
      </p:sp>
      <p:cxnSp>
        <p:nvCxnSpPr>
          <p:cNvPr id="32" name="Curved Connector 31"/>
          <p:cNvCxnSpPr>
            <a:endCxn id="25" idx="2"/>
          </p:cNvCxnSpPr>
          <p:nvPr/>
        </p:nvCxnSpPr>
        <p:spPr>
          <a:xfrm rot="5400000" flipH="1" flipV="1">
            <a:off x="2024268" y="2512377"/>
            <a:ext cx="305244" cy="113718"/>
          </a:xfrm>
          <a:prstGeom prst="curved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endCxn id="25" idx="6"/>
          </p:cNvCxnSpPr>
          <p:nvPr/>
        </p:nvCxnSpPr>
        <p:spPr>
          <a:xfrm rot="16200000" flipV="1">
            <a:off x="2465756" y="2512376"/>
            <a:ext cx="305244" cy="113719"/>
          </a:xfrm>
          <a:prstGeom prst="curvedConnector2">
            <a:avLst/>
          </a:prstGeom>
          <a:ln w="19050">
            <a:solidFill>
              <a:schemeClr val="accent1">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228295" y="2245082"/>
            <a:ext cx="351378" cy="307777"/>
          </a:xfrm>
          <a:prstGeom prst="rect">
            <a:avLst/>
          </a:prstGeom>
          <a:noFill/>
        </p:spPr>
        <p:txBody>
          <a:bodyPr wrap="none" rtlCol="0">
            <a:spAutoFit/>
          </a:bodyPr>
          <a:lstStyle/>
          <a:p>
            <a:r>
              <a:rPr lang="en-US" dirty="0" smtClean="0">
                <a:solidFill>
                  <a:schemeClr val="bg1"/>
                </a:solidFill>
                <a:latin typeface="Calibri" charset="0"/>
                <a:ea typeface="Calibri" charset="0"/>
                <a:cs typeface="Calibri" charset="0"/>
              </a:rPr>
              <a:t>L3</a:t>
            </a:r>
            <a:endParaRPr lang="en-US" dirty="0">
              <a:solidFill>
                <a:schemeClr val="bg1"/>
              </a:solidFill>
              <a:latin typeface="Calibri" charset="0"/>
              <a:ea typeface="Calibri" charset="0"/>
              <a:cs typeface="Calibri" charset="0"/>
            </a:endParaRPr>
          </a:p>
        </p:txBody>
      </p:sp>
      <p:sp>
        <p:nvSpPr>
          <p:cNvPr id="35" name="Cross 34"/>
          <p:cNvSpPr/>
          <p:nvPr/>
        </p:nvSpPr>
        <p:spPr>
          <a:xfrm rot="2686866">
            <a:off x="2211673" y="2229717"/>
            <a:ext cx="369073" cy="387787"/>
          </a:xfrm>
          <a:prstGeom prst="plus">
            <a:avLst>
              <a:gd name="adj" fmla="val 4367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ross 35"/>
          <p:cNvSpPr/>
          <p:nvPr/>
        </p:nvSpPr>
        <p:spPr>
          <a:xfrm rot="2686866">
            <a:off x="2486205" y="2706568"/>
            <a:ext cx="369073" cy="387787"/>
          </a:xfrm>
          <a:prstGeom prst="plus">
            <a:avLst>
              <a:gd name="adj" fmla="val 4367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366655" y="2826335"/>
            <a:ext cx="184731" cy="307777"/>
          </a:xfrm>
          <a:prstGeom prst="rect">
            <a:avLst/>
          </a:prstGeom>
          <a:noFill/>
        </p:spPr>
        <p:txBody>
          <a:bodyPr wrap="none" rtlCol="0">
            <a:spAutoFit/>
          </a:bodyPr>
          <a:lstStyle/>
          <a:p>
            <a:endParaRPr lang="en-US"/>
          </a:p>
        </p:txBody>
      </p:sp>
    </p:spTree>
    <p:custDataLst>
      <p:tags r:id="rId1"/>
    </p:custDataLst>
    <p:extLst>
      <p:ext uri="{BB962C8B-B14F-4D97-AF65-F5344CB8AC3E}">
        <p14:creationId xmlns:p14="http://schemas.microsoft.com/office/powerpoint/2010/main" val="322945678"/>
      </p:ext>
    </p:extLst>
  </p:cSld>
  <p:clrMapOvr>
    <a:masterClrMapping/>
  </p:clrMapOvr>
  <mc:AlternateContent xmlns:mc="http://schemas.openxmlformats.org/markup-compatibility/2006" xmlns:p14="http://schemas.microsoft.com/office/powerpoint/2010/main">
    <mc:Choice Requires="p14">
      <p:transition spd="slow" p14:dur="2000" advTm="689"/>
    </mc:Choice>
    <mc:Fallback xmlns="">
      <p:transition spd="slow" advTm="6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animBg="1"/>
      <p:bldP spid="18" grpId="0"/>
      <p:bldP spid="21" grpId="0" animBg="1"/>
      <p:bldP spid="22" grpId="0" animBg="1"/>
      <p:bldP spid="23" grpId="0" animBg="1"/>
      <p:bldP spid="24" grpId="0" animBg="1"/>
      <p:bldP spid="25" grpId="0" animBg="1"/>
      <p:bldP spid="26" grpId="0" animBg="1"/>
      <p:bldP spid="27" grpId="0" animBg="1"/>
      <p:bldP spid="28" grpId="0"/>
      <p:bldP spid="29" grpId="0"/>
      <p:bldP spid="30" grpId="0"/>
      <p:bldP spid="34" grpId="0"/>
      <p:bldP spid="35" grpId="0" animBg="1"/>
      <p:bldP spid="3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991310450"/>
              </p:ext>
            </p:extLst>
          </p:nvPr>
        </p:nvGraphicFramePr>
        <p:xfrm>
          <a:off x="630936" y="2048256"/>
          <a:ext cx="7989760" cy="2138680"/>
        </p:xfrm>
        <a:graphic>
          <a:graphicData uri="http://schemas.openxmlformats.org/drawingml/2006/table">
            <a:tbl>
              <a:tblPr firstRow="1" bandRow="1">
                <a:tableStyleId>{5C22544A-7EE6-4342-B048-85BDC9FD1C3A}</a:tableStyleId>
              </a:tblPr>
              <a:tblGrid>
                <a:gridCol w="809470"/>
                <a:gridCol w="2368446"/>
                <a:gridCol w="824459"/>
                <a:gridCol w="1094282"/>
                <a:gridCol w="1214203"/>
                <a:gridCol w="1678900"/>
              </a:tblGrid>
              <a:tr h="370840">
                <a:tc rowSpan="2">
                  <a:txBody>
                    <a:bodyPr/>
                    <a:lstStyle/>
                    <a:p>
                      <a:pPr algn="ctr"/>
                      <a:r>
                        <a:rPr lang="en-US" sz="1600" dirty="0" smtClean="0">
                          <a:latin typeface="Calibri" charset="0"/>
                          <a:ea typeface="Calibri" charset="0"/>
                          <a:cs typeface="Calibri" charset="0"/>
                        </a:rPr>
                        <a:t>Switch</a:t>
                      </a:r>
                      <a:endParaRPr lang="en-US" sz="1600" b="1" dirty="0">
                        <a:latin typeface="Calibri" charset="0"/>
                        <a:ea typeface="Calibri" charset="0"/>
                        <a:cs typeface="Calibri" charset="0"/>
                      </a:endParaRPr>
                    </a:p>
                  </a:txBody>
                  <a:tcPr anchor="ctr"/>
                </a:tc>
                <a:tc rowSpan="2">
                  <a:txBody>
                    <a:bodyPr/>
                    <a:lstStyle/>
                    <a:p>
                      <a:pPr algn="ctr"/>
                      <a:r>
                        <a:rPr lang="en-US" sz="1600" dirty="0" smtClean="0">
                          <a:latin typeface="Calibri" charset="0"/>
                          <a:ea typeface="Calibri" charset="0"/>
                          <a:cs typeface="Calibri" charset="0"/>
                        </a:rPr>
                        <a:t>Optimization</a:t>
                      </a:r>
                      <a:endParaRPr lang="en-US" sz="1600" b="1" dirty="0">
                        <a:latin typeface="Calibri" charset="0"/>
                        <a:ea typeface="Calibri" charset="0"/>
                        <a:cs typeface="Calibri" charset="0"/>
                      </a:endParaRPr>
                    </a:p>
                  </a:txBody>
                  <a:tcPr anchor="ctr"/>
                </a:tc>
                <a:tc rowSpan="2">
                  <a:txBody>
                    <a:bodyPr/>
                    <a:lstStyle/>
                    <a:p>
                      <a:pPr algn="ctr"/>
                      <a:r>
                        <a:rPr lang="en-US" sz="1600" dirty="0" smtClean="0">
                          <a:latin typeface="Calibri" charset="0"/>
                          <a:ea typeface="Calibri" charset="0"/>
                          <a:cs typeface="Calibri" charset="0"/>
                        </a:rPr>
                        <a:t>Parser</a:t>
                      </a:r>
                    </a:p>
                    <a:p>
                      <a:pPr algn="ctr"/>
                      <a:r>
                        <a:rPr lang="en-US" sz="1200" b="1" dirty="0" smtClean="0">
                          <a:latin typeface="Calibri" charset="0"/>
                          <a:ea typeface="Calibri" charset="0"/>
                          <a:cs typeface="Calibri" charset="0"/>
                        </a:rPr>
                        <a:t>(Cycles)</a:t>
                      </a:r>
                      <a:endParaRPr lang="en-US" sz="1200" b="1" dirty="0">
                        <a:latin typeface="Calibri" charset="0"/>
                        <a:ea typeface="Calibri" charset="0"/>
                        <a:cs typeface="Calibri" charset="0"/>
                      </a:endParaRPr>
                    </a:p>
                  </a:txBody>
                  <a:tcPr anchor="ctr"/>
                </a:tc>
                <a:tc gridSpan="2">
                  <a:txBody>
                    <a:bodyPr/>
                    <a:lstStyle/>
                    <a:p>
                      <a:pPr algn="ctr"/>
                      <a:r>
                        <a:rPr lang="en-US" sz="1600" dirty="0" smtClean="0">
                          <a:latin typeface="Calibri" charset="0"/>
                          <a:ea typeface="Calibri" charset="0"/>
                          <a:cs typeface="Calibri" charset="0"/>
                        </a:rPr>
                        <a:t>Match-Action</a:t>
                      </a:r>
                      <a:r>
                        <a:rPr lang="en-US" sz="1600" baseline="0" dirty="0" smtClean="0">
                          <a:latin typeface="Calibri" charset="0"/>
                          <a:ea typeface="Calibri" charset="0"/>
                          <a:cs typeface="Calibri" charset="0"/>
                        </a:rPr>
                        <a:t> Cache</a:t>
                      </a:r>
                    </a:p>
                    <a:p>
                      <a:pPr algn="ctr"/>
                      <a:r>
                        <a:rPr lang="en-US" sz="1200" b="1" baseline="0" dirty="0" smtClean="0">
                          <a:latin typeface="Calibri" charset="0"/>
                          <a:ea typeface="Calibri" charset="0"/>
                          <a:cs typeface="Calibri" charset="0"/>
                        </a:rPr>
                        <a:t>(Cycles)</a:t>
                      </a:r>
                      <a:endParaRPr lang="en-US" sz="1200" b="1" dirty="0">
                        <a:latin typeface="Calibri" charset="0"/>
                        <a:ea typeface="Calibri" charset="0"/>
                        <a:cs typeface="Calibri" charset="0"/>
                      </a:endParaRPr>
                    </a:p>
                  </a:txBody>
                  <a:tcPr anchor="ctr"/>
                </a:tc>
                <a:tc hMerge="1">
                  <a:txBody>
                    <a:bodyPr/>
                    <a:lstStyle/>
                    <a:p>
                      <a:endParaRPr lang="en-US" dirty="0"/>
                    </a:p>
                  </a:txBody>
                  <a:tcPr/>
                </a:tc>
                <a:tc rowSpan="2">
                  <a:txBody>
                    <a:bodyPr/>
                    <a:lstStyle/>
                    <a:p>
                      <a:pPr algn="ctr"/>
                      <a:r>
                        <a:rPr lang="en-US" sz="1600" baseline="0" dirty="0" smtClean="0">
                          <a:latin typeface="Calibri" charset="0"/>
                          <a:ea typeface="Calibri" charset="0"/>
                          <a:cs typeface="Calibri" charset="0"/>
                        </a:rPr>
                        <a:t>Throughput</a:t>
                      </a:r>
                    </a:p>
                    <a:p>
                      <a:pPr algn="ctr"/>
                      <a:r>
                        <a:rPr lang="en-US" sz="1200" baseline="0" dirty="0" smtClean="0">
                          <a:latin typeface="Calibri" charset="0"/>
                          <a:ea typeface="Calibri" charset="0"/>
                          <a:cs typeface="Calibri" charset="0"/>
                        </a:rPr>
                        <a:t>(Mbps)</a:t>
                      </a:r>
                      <a:endParaRPr lang="en-US" sz="1600" b="1" dirty="0">
                        <a:latin typeface="Calibri" charset="0"/>
                        <a:ea typeface="Calibri" charset="0"/>
                        <a:cs typeface="Calibri" charset="0"/>
                      </a:endParaRPr>
                    </a:p>
                  </a:txBody>
                  <a:tcPr anchor="ctr"/>
                </a:tc>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R="0" algn="ctr" rtl="0">
                        <a:lnSpc>
                          <a:spcPct val="100000"/>
                        </a:lnSpc>
                        <a:spcBef>
                          <a:spcPts val="0"/>
                        </a:spcBef>
                        <a:spcAft>
                          <a:spcPts val="0"/>
                        </a:spcAft>
                        <a:buNone/>
                      </a:pPr>
                      <a:r>
                        <a:rPr lang="en-US" sz="1600" u="none" strike="noStrike" cap="none" baseline="0" dirty="0" smtClean="0">
                          <a:latin typeface="Calibri" charset="0"/>
                          <a:ea typeface="Calibri" charset="0"/>
                          <a:cs typeface="Calibri" charset="0"/>
                          <a:sym typeface="Arial"/>
                          <a:rtl val="0"/>
                        </a:rPr>
                        <a:t>Match</a:t>
                      </a:r>
                      <a:endParaRPr lang="en-US" sz="1600" b="1" i="0" u="none" strike="noStrike" cap="none" baseline="0" dirty="0">
                        <a:solidFill>
                          <a:schemeClr val="lt1"/>
                        </a:solidFill>
                        <a:latin typeface="Calibri" charset="0"/>
                        <a:ea typeface="Calibri" charset="0"/>
                        <a:cs typeface="Calibri" charset="0"/>
                        <a:sym typeface="Arial"/>
                        <a:rtl val="0"/>
                      </a:endParaRPr>
                    </a:p>
                  </a:txBody>
                  <a:tcPr anchor="ctr"/>
                </a:tc>
                <a:tc>
                  <a:txBody>
                    <a:bodyPr/>
                    <a:lstStyle/>
                    <a:p>
                      <a:pPr marR="0" algn="ctr" rtl="0">
                        <a:lnSpc>
                          <a:spcPct val="100000"/>
                        </a:lnSpc>
                        <a:spcBef>
                          <a:spcPts val="0"/>
                        </a:spcBef>
                        <a:spcAft>
                          <a:spcPts val="0"/>
                        </a:spcAft>
                        <a:buNone/>
                      </a:pPr>
                      <a:r>
                        <a:rPr lang="en-US" sz="1600" u="none" strike="noStrike" cap="none" baseline="0" dirty="0" smtClean="0">
                          <a:latin typeface="Calibri" charset="0"/>
                          <a:ea typeface="Calibri" charset="0"/>
                          <a:cs typeface="Calibri" charset="0"/>
                          <a:sym typeface="Arial"/>
                          <a:rtl val="0"/>
                        </a:rPr>
                        <a:t>Actions</a:t>
                      </a:r>
                      <a:endParaRPr lang="en-US" sz="1600" b="1" i="0" u="none" strike="noStrike" cap="none" baseline="30000" dirty="0">
                        <a:solidFill>
                          <a:schemeClr val="lt1"/>
                        </a:solidFill>
                        <a:latin typeface="Calibri" charset="0"/>
                        <a:ea typeface="Calibri" charset="0"/>
                        <a:cs typeface="Calibri" charset="0"/>
                        <a:sym typeface="Arial"/>
                        <a:rtl val="0"/>
                      </a:endParaRPr>
                    </a:p>
                  </a:txBody>
                  <a:tcPr anchor="ctr"/>
                </a:tc>
                <a:tc vMerge="1">
                  <a:txBody>
                    <a:bodyPr/>
                    <a:lstStyle/>
                    <a:p>
                      <a:endParaRPr lang="en-US" dirty="0"/>
                    </a:p>
                  </a:txBody>
                  <a:tcPr/>
                </a:tc>
              </a:tr>
              <a:tr h="476582">
                <a:tc>
                  <a:txBody>
                    <a:bodyPr/>
                    <a:lstStyle/>
                    <a:p>
                      <a:r>
                        <a:rPr lang="en-US" sz="1600" dirty="0" smtClean="0">
                          <a:latin typeface="Calibri" charset="0"/>
                          <a:ea typeface="Calibri" charset="0"/>
                          <a:cs typeface="Calibri" charset="0"/>
                        </a:rPr>
                        <a:t>PISCES</a:t>
                      </a:r>
                      <a:endParaRPr lang="en-US" sz="1600"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charset="0"/>
                          <a:ea typeface="Calibri" charset="0"/>
                          <a:cs typeface="Calibri" charset="0"/>
                        </a:rPr>
                        <a:t>Without</a:t>
                      </a:r>
                      <a:r>
                        <a:rPr lang="en-US" sz="1600" baseline="0" dirty="0" smtClean="0">
                          <a:latin typeface="Calibri" charset="0"/>
                          <a:ea typeface="Calibri" charset="0"/>
                          <a:cs typeface="Calibri" charset="0"/>
                        </a:rPr>
                        <a:t> optimizations</a:t>
                      </a:r>
                      <a:endParaRPr lang="en-US" sz="1600" dirty="0" smtClean="0">
                        <a:latin typeface="Calibri" charset="0"/>
                        <a:ea typeface="Calibri" charset="0"/>
                        <a:cs typeface="Calibri" charset="0"/>
                      </a:endParaRPr>
                    </a:p>
                    <a:p>
                      <a:pPr marL="285750" indent="-285750">
                        <a:buFontTx/>
                        <a:buChar char="-"/>
                      </a:pPr>
                      <a:r>
                        <a:rPr lang="en-US" sz="1600" b="0" dirty="0" smtClean="0">
                          <a:latin typeface="Calibri" charset="0"/>
                          <a:ea typeface="Calibri" charset="0"/>
                          <a:cs typeface="Calibri" charset="0"/>
                        </a:rPr>
                        <a:t>Inline Editing</a:t>
                      </a:r>
                    </a:p>
                    <a:p>
                      <a:pPr marL="285750" indent="-285750">
                        <a:buFontTx/>
                        <a:buChar char="-"/>
                      </a:pPr>
                      <a:r>
                        <a:rPr lang="en-US" sz="1600" b="0" dirty="0" smtClean="0">
                          <a:latin typeface="Calibri" charset="0"/>
                          <a:ea typeface="Calibri" charset="0"/>
                          <a:cs typeface="Calibri" charset="0"/>
                        </a:rPr>
                        <a:t>Inc. Checksum      </a:t>
                      </a:r>
                      <a:r>
                        <a:rPr lang="en-US" sz="1600" b="0" baseline="0" dirty="0" smtClean="0">
                          <a:latin typeface="Calibri" charset="0"/>
                          <a:ea typeface="Calibri" charset="0"/>
                          <a:cs typeface="Calibri" charset="0"/>
                        </a:rPr>
                        <a:t> </a:t>
                      </a:r>
                      <a:r>
                        <a:rPr lang="en-US" sz="1200" b="0" baseline="0" dirty="0" smtClean="0">
                          <a:latin typeface="Calibri" charset="0"/>
                          <a:ea typeface="Calibri" charset="0"/>
                          <a:cs typeface="Calibri" charset="0"/>
                        </a:rPr>
                        <a:t>(Transit Mode)</a:t>
                      </a:r>
                    </a:p>
                    <a:p>
                      <a:pPr marL="285750" indent="-285750">
                        <a:buFontTx/>
                        <a:buChar char="-"/>
                      </a:pPr>
                      <a:r>
                        <a:rPr lang="en-US" sz="1600" b="0" dirty="0" smtClean="0">
                          <a:latin typeface="Calibri" charset="0"/>
                          <a:ea typeface="Calibri" charset="0"/>
                          <a:cs typeface="Calibri" charset="0"/>
                        </a:rPr>
                        <a:t>Parser</a:t>
                      </a:r>
                      <a:r>
                        <a:rPr lang="en-US" sz="1600" b="0" baseline="0" dirty="0" smtClean="0">
                          <a:latin typeface="Calibri" charset="0"/>
                          <a:ea typeface="Calibri" charset="0"/>
                          <a:cs typeface="Calibri" charset="0"/>
                        </a:rPr>
                        <a:t> Specialization</a:t>
                      </a:r>
                      <a:endParaRPr lang="en-US" sz="1600" b="0" dirty="0" smtClean="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76.5</a:t>
                      </a:r>
                    </a:p>
                    <a:p>
                      <a:pPr algn="r"/>
                      <a:r>
                        <a:rPr lang="en-US" sz="1600" b="0" dirty="0" smtClean="0">
                          <a:solidFill>
                            <a:schemeClr val="tx1"/>
                          </a:solidFill>
                          <a:latin typeface="Calibri" charset="0"/>
                          <a:ea typeface="Calibri" charset="0"/>
                          <a:cs typeface="Calibri" charset="0"/>
                        </a:rPr>
                        <a:t>-42.6</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endParaRPr lang="en-US" sz="1200" b="0" u="none" strike="noStrike" kern="1200" baseline="0" dirty="0" smtClean="0">
                        <a:solidFill>
                          <a:schemeClr val="dk1"/>
                        </a:solidFill>
                        <a:effectLst/>
                        <a:latin typeface="Calibri" charset="0"/>
                        <a:ea typeface="Calibri" charset="0"/>
                        <a:cs typeface="Calibri" charset="0"/>
                      </a:endParaRPr>
                    </a:p>
                    <a:p>
                      <a:pPr marL="0" marR="0" indent="0" algn="r" defTabSz="685800" rtl="0" eaLnBrk="1" fontAlgn="auto" latinLnBrk="0" hangingPunct="1">
                        <a:lnSpc>
                          <a:spcPct val="100000"/>
                        </a:lnSpc>
                        <a:spcBef>
                          <a:spcPts val="0"/>
                        </a:spcBef>
                        <a:spcAft>
                          <a:spcPts val="0"/>
                        </a:spcAft>
                        <a:buClrTx/>
                        <a:buSzTx/>
                        <a:buFontTx/>
                        <a:buNone/>
                        <a:tabLst/>
                        <a:defRPr/>
                      </a:pPr>
                      <a:r>
                        <a:rPr lang="en-US" sz="1600" b="1" u="none" strike="noStrike" kern="1200" baseline="0" dirty="0" smtClean="0">
                          <a:solidFill>
                            <a:schemeClr val="accent1">
                              <a:lumMod val="75000"/>
                            </a:schemeClr>
                          </a:solidFill>
                          <a:effectLst/>
                          <a:latin typeface="Calibri" charset="0"/>
                          <a:ea typeface="Calibri" charset="0"/>
                          <a:cs typeface="Calibri" charset="0"/>
                        </a:rPr>
                        <a:t>-4.6</a:t>
                      </a:r>
                      <a:endParaRPr lang="en-US" sz="1400" b="1" u="none" strike="noStrike" kern="1200" baseline="0" dirty="0" smtClean="0">
                        <a:solidFill>
                          <a:schemeClr val="accent1">
                            <a:lumMod val="75000"/>
                          </a:schemeClr>
                        </a:solidFill>
                        <a:effectLst/>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209.5</a:t>
                      </a:r>
                    </a:p>
                    <a:p>
                      <a:pPr algn="r"/>
                      <a:r>
                        <a:rPr lang="en-US" sz="1600" u="none" strike="noStrike" kern="1200" baseline="0" dirty="0" smtClean="0">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u="none" strike="noStrike" kern="1200" baseline="0" dirty="0" smtClean="0">
                          <a:solidFill>
                            <a:schemeClr val="dk1"/>
                          </a:solidFill>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Calibri" charset="0"/>
                        <a:ea typeface="Calibri" charset="0"/>
                        <a:cs typeface="Calibri" charset="0"/>
                      </a:endParaRP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a:t>
                      </a:r>
                      <a:endParaRPr lang="en-US" sz="1600" b="0" kern="1200" dirty="0" smtClean="0">
                        <a:solidFill>
                          <a:schemeClr val="dk1"/>
                        </a:solidFill>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379.5</a:t>
                      </a:r>
                    </a:p>
                    <a:p>
                      <a:pPr algn="r"/>
                      <a:r>
                        <a:rPr lang="en-US" sz="1600" dirty="0" smtClean="0">
                          <a:latin typeface="Calibri" charset="0"/>
                          <a:ea typeface="Calibri" charset="0"/>
                          <a:cs typeface="Calibri" charset="0"/>
                        </a:rPr>
                        <a:t>+7.5</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tx1"/>
                          </a:solidFill>
                          <a:effectLst/>
                          <a:latin typeface="Calibri" charset="0"/>
                          <a:ea typeface="Calibri" charset="0"/>
                          <a:cs typeface="Calibri" charset="0"/>
                        </a:rPr>
                        <a:t>-231.3</a:t>
                      </a:r>
                    </a:p>
                    <a:p>
                      <a:pPr marL="0" marR="0" indent="0" algn="r" defTabSz="6858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Calibri" charset="0"/>
                        <a:ea typeface="Calibri" charset="0"/>
                        <a:cs typeface="Calibri" charset="0"/>
                      </a:endParaRP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a:t>
                      </a:r>
                      <a:endParaRPr lang="en-US" sz="1600" b="0" kern="1200" dirty="0" smtClean="0">
                        <a:solidFill>
                          <a:schemeClr val="dk1"/>
                        </a:solidFill>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7590.7</a:t>
                      </a:r>
                    </a:p>
                    <a:p>
                      <a:pPr marL="0" marR="0" indent="0" algn="r" defTabSz="914400" rtl="0" eaLnBrk="1" fontAlgn="auto" latinLnBrk="0" hangingPunct="1">
                        <a:lnSpc>
                          <a:spcPct val="100000"/>
                        </a:lnSpc>
                        <a:spcBef>
                          <a:spcPts val="0"/>
                        </a:spcBef>
                        <a:spcAft>
                          <a:spcPts val="0"/>
                        </a:spcAft>
                        <a:buClrTx/>
                        <a:buSzTx/>
                        <a:buFontTx/>
                        <a:buNone/>
                        <a:tabLst/>
                        <a:defRPr/>
                      </a:pPr>
                      <a:r>
                        <a:rPr lang="nb-NO" sz="1600" b="0" u="none" strike="noStrike" cap="none" baseline="0" dirty="0" smtClean="0">
                          <a:solidFill>
                            <a:schemeClr val="tx1"/>
                          </a:solidFill>
                          <a:effectLst/>
                          <a:latin typeface="Calibri" charset="0"/>
                          <a:ea typeface="Calibri" charset="0"/>
                          <a:cs typeface="Calibri" charset="0"/>
                          <a:sym typeface="Arial"/>
                          <a:rtl val="0"/>
                        </a:rPr>
                        <a:t>+281.0</a:t>
                      </a:r>
                    </a:p>
                    <a:p>
                      <a:pPr marL="0" marR="0" indent="0" algn="r" defTabSz="914400" rtl="0" eaLnBrk="1" fontAlgn="auto" latinLnBrk="0" hangingPunct="1">
                        <a:lnSpc>
                          <a:spcPct val="100000"/>
                        </a:lnSpc>
                        <a:spcBef>
                          <a:spcPts val="0"/>
                        </a:spcBef>
                        <a:spcAft>
                          <a:spcPts val="0"/>
                        </a:spcAft>
                        <a:buClrTx/>
                        <a:buSzTx/>
                        <a:buFontTx/>
                        <a:buNone/>
                        <a:tabLst/>
                        <a:defRPr/>
                      </a:pPr>
                      <a:r>
                        <a:rPr lang="nb-NO" sz="1600" b="0" u="none" strike="noStrike" cap="none" baseline="0" dirty="0" smtClean="0">
                          <a:solidFill>
                            <a:schemeClr val="tx1"/>
                          </a:solidFill>
                          <a:effectLst/>
                          <a:latin typeface="Calibri" charset="0"/>
                          <a:ea typeface="Calibri" charset="0"/>
                          <a:cs typeface="Calibri" charset="0"/>
                          <a:sym typeface="Arial"/>
                          <a:rtl val="0"/>
                        </a:rPr>
                        <a:t>+4685.3</a:t>
                      </a:r>
                    </a:p>
                    <a:p>
                      <a:pPr marL="0" marR="0" indent="0" algn="r" defTabSz="914400" rtl="0" eaLnBrk="1" fontAlgn="auto" latinLnBrk="0" hangingPunct="1">
                        <a:lnSpc>
                          <a:spcPct val="100000"/>
                        </a:lnSpc>
                        <a:spcBef>
                          <a:spcPts val="0"/>
                        </a:spcBef>
                        <a:spcAft>
                          <a:spcPts val="0"/>
                        </a:spcAft>
                        <a:buClrTx/>
                        <a:buSzTx/>
                        <a:buFontTx/>
                        <a:buNone/>
                        <a:tabLst/>
                        <a:defRPr/>
                      </a:pPr>
                      <a:endParaRPr lang="nb-NO" sz="1200" b="0" dirty="0" smtClean="0">
                        <a:solidFill>
                          <a:schemeClr val="tx1"/>
                        </a:solidFill>
                        <a:latin typeface="Calibri" charset="0"/>
                        <a:ea typeface="Calibri" charset="0"/>
                        <a:cs typeface="Calibri"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lang="nb-NO" sz="1600" b="1" dirty="0" smtClean="0">
                          <a:solidFill>
                            <a:schemeClr val="accent1">
                              <a:lumMod val="75000"/>
                            </a:schemeClr>
                          </a:solidFill>
                          <a:latin typeface="Calibri" charset="0"/>
                          <a:ea typeface="Calibri" charset="0"/>
                          <a:cs typeface="Calibri" charset="0"/>
                        </a:rPr>
                        <a:t>+282.3</a:t>
                      </a:r>
                    </a:p>
                  </a:txBody>
                  <a:tcPr/>
                </a:tc>
              </a:tr>
            </a:tbl>
          </a:graphicData>
        </a:graphic>
      </p:graphicFrame>
      <p:sp>
        <p:nvSpPr>
          <p:cNvPr id="5" name="TextBox 4"/>
          <p:cNvSpPr txBox="1"/>
          <p:nvPr/>
        </p:nvSpPr>
        <p:spPr>
          <a:xfrm>
            <a:off x="457199" y="1362909"/>
            <a:ext cx="7426037" cy="400110"/>
          </a:xfrm>
          <a:prstGeom prst="rect">
            <a:avLst/>
          </a:prstGeom>
          <a:noFill/>
        </p:spPr>
        <p:txBody>
          <a:bodyPr wrap="square" rtlCol="0">
            <a:spAutoFit/>
          </a:bodyPr>
          <a:lstStyle/>
          <a:p>
            <a:r>
              <a:rPr lang="en-US" sz="2000" dirty="0" smtClean="0">
                <a:latin typeface="Calibri Light" charset="0"/>
                <a:ea typeface="Calibri Light" charset="0"/>
                <a:cs typeface="Calibri Light" charset="0"/>
              </a:rPr>
              <a:t>Cycles per packet and throughput of L2L3-ACL application</a:t>
            </a:r>
          </a:p>
        </p:txBody>
      </p:sp>
      <p:sp>
        <p:nvSpPr>
          <p:cNvPr id="6"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charset="0"/>
                <a:ea typeface="Calibri" charset="0"/>
                <a:cs typeface="Calibri" charset="0"/>
              </a:rPr>
              <a:t>Optimization: Parser Specialization</a:t>
            </a:r>
            <a:endParaRPr lang="en-US" b="0" dirty="0">
              <a:latin typeface="Calibri" charset="0"/>
              <a:ea typeface="Calibri" charset="0"/>
              <a:cs typeface="Calibri" charset="0"/>
            </a:endParaRPr>
          </a:p>
        </p:txBody>
      </p:sp>
    </p:spTree>
    <p:extLst>
      <p:ext uri="{BB962C8B-B14F-4D97-AF65-F5344CB8AC3E}">
        <p14:creationId xmlns:p14="http://schemas.microsoft.com/office/powerpoint/2010/main" val="1791471496"/>
      </p:ext>
    </p:extLst>
  </p:cSld>
  <p:clrMapOvr>
    <a:masterClrMapping/>
  </p:clrMapOvr>
  <mc:AlternateContent xmlns:mc="http://schemas.openxmlformats.org/markup-compatibility/2006" xmlns:p14="http://schemas.microsoft.com/office/powerpoint/2010/main">
    <mc:Choice Requires="p14">
      <p:transition spd="slow" p14:dur="2000" advTm="360"/>
    </mc:Choice>
    <mc:Fallback xmlns="">
      <p:transition spd="slow" advTm="36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258932294"/>
              </p:ext>
            </p:extLst>
          </p:nvPr>
        </p:nvGraphicFramePr>
        <p:xfrm>
          <a:off x="630936" y="2048256"/>
          <a:ext cx="7989760" cy="2626360"/>
        </p:xfrm>
        <a:graphic>
          <a:graphicData uri="http://schemas.openxmlformats.org/drawingml/2006/table">
            <a:tbl>
              <a:tblPr firstRow="1" bandRow="1">
                <a:tableStyleId>{5C22544A-7EE6-4342-B048-85BDC9FD1C3A}</a:tableStyleId>
              </a:tblPr>
              <a:tblGrid>
                <a:gridCol w="809470"/>
                <a:gridCol w="2368446"/>
                <a:gridCol w="824459"/>
                <a:gridCol w="1094282"/>
                <a:gridCol w="1214203"/>
                <a:gridCol w="1678900"/>
              </a:tblGrid>
              <a:tr h="370840">
                <a:tc rowSpan="2">
                  <a:txBody>
                    <a:bodyPr/>
                    <a:lstStyle/>
                    <a:p>
                      <a:pPr algn="ctr"/>
                      <a:r>
                        <a:rPr lang="en-US" sz="1600" dirty="0" smtClean="0">
                          <a:latin typeface="Calibri" charset="0"/>
                          <a:ea typeface="Calibri" charset="0"/>
                          <a:cs typeface="Calibri" charset="0"/>
                        </a:rPr>
                        <a:t>Switch</a:t>
                      </a:r>
                      <a:endParaRPr lang="en-US" sz="1600" b="1" dirty="0">
                        <a:latin typeface="Calibri" charset="0"/>
                        <a:ea typeface="Calibri" charset="0"/>
                        <a:cs typeface="Calibri" charset="0"/>
                      </a:endParaRPr>
                    </a:p>
                  </a:txBody>
                  <a:tcPr anchor="ctr"/>
                </a:tc>
                <a:tc rowSpan="2">
                  <a:txBody>
                    <a:bodyPr/>
                    <a:lstStyle/>
                    <a:p>
                      <a:pPr algn="ctr"/>
                      <a:r>
                        <a:rPr lang="en-US" sz="1600" dirty="0" smtClean="0">
                          <a:latin typeface="Calibri" charset="0"/>
                          <a:ea typeface="Calibri" charset="0"/>
                          <a:cs typeface="Calibri" charset="0"/>
                        </a:rPr>
                        <a:t>Optimization</a:t>
                      </a:r>
                      <a:endParaRPr lang="en-US" sz="1600" b="1" dirty="0">
                        <a:latin typeface="Calibri" charset="0"/>
                        <a:ea typeface="Calibri" charset="0"/>
                        <a:cs typeface="Calibri" charset="0"/>
                      </a:endParaRPr>
                    </a:p>
                  </a:txBody>
                  <a:tcPr anchor="ctr"/>
                </a:tc>
                <a:tc rowSpan="2">
                  <a:txBody>
                    <a:bodyPr/>
                    <a:lstStyle/>
                    <a:p>
                      <a:pPr algn="ctr"/>
                      <a:r>
                        <a:rPr lang="en-US" sz="1600" dirty="0" smtClean="0">
                          <a:latin typeface="Calibri" charset="0"/>
                          <a:ea typeface="Calibri" charset="0"/>
                          <a:cs typeface="Calibri" charset="0"/>
                        </a:rPr>
                        <a:t>Parser</a:t>
                      </a:r>
                    </a:p>
                    <a:p>
                      <a:pPr algn="ctr"/>
                      <a:r>
                        <a:rPr lang="en-US" sz="1200" b="1" dirty="0" smtClean="0">
                          <a:latin typeface="Calibri" charset="0"/>
                          <a:ea typeface="Calibri" charset="0"/>
                          <a:cs typeface="Calibri" charset="0"/>
                        </a:rPr>
                        <a:t>(Cycles)</a:t>
                      </a:r>
                      <a:endParaRPr lang="en-US" sz="1200" b="1" dirty="0">
                        <a:latin typeface="Calibri" charset="0"/>
                        <a:ea typeface="Calibri" charset="0"/>
                        <a:cs typeface="Calibri" charset="0"/>
                      </a:endParaRPr>
                    </a:p>
                  </a:txBody>
                  <a:tcPr anchor="ctr"/>
                </a:tc>
                <a:tc gridSpan="2">
                  <a:txBody>
                    <a:bodyPr/>
                    <a:lstStyle/>
                    <a:p>
                      <a:pPr algn="ctr"/>
                      <a:r>
                        <a:rPr lang="en-US" sz="1600" dirty="0" smtClean="0">
                          <a:latin typeface="Calibri" charset="0"/>
                          <a:ea typeface="Calibri" charset="0"/>
                          <a:cs typeface="Calibri" charset="0"/>
                        </a:rPr>
                        <a:t>Match-Action</a:t>
                      </a:r>
                      <a:r>
                        <a:rPr lang="en-US" sz="1600" baseline="0" dirty="0" smtClean="0">
                          <a:latin typeface="Calibri" charset="0"/>
                          <a:ea typeface="Calibri" charset="0"/>
                          <a:cs typeface="Calibri" charset="0"/>
                        </a:rPr>
                        <a:t> Cache</a:t>
                      </a:r>
                    </a:p>
                    <a:p>
                      <a:pPr algn="ctr"/>
                      <a:r>
                        <a:rPr lang="en-US" sz="1200" b="1" baseline="0" dirty="0" smtClean="0">
                          <a:latin typeface="Calibri" charset="0"/>
                          <a:ea typeface="Calibri" charset="0"/>
                          <a:cs typeface="Calibri" charset="0"/>
                        </a:rPr>
                        <a:t>(Cycles)</a:t>
                      </a:r>
                      <a:endParaRPr lang="en-US" sz="1200" b="1" dirty="0">
                        <a:latin typeface="Calibri" charset="0"/>
                        <a:ea typeface="Calibri" charset="0"/>
                        <a:cs typeface="Calibri" charset="0"/>
                      </a:endParaRPr>
                    </a:p>
                  </a:txBody>
                  <a:tcPr anchor="ctr"/>
                </a:tc>
                <a:tc hMerge="1">
                  <a:txBody>
                    <a:bodyPr/>
                    <a:lstStyle/>
                    <a:p>
                      <a:endParaRPr lang="en-US" dirty="0"/>
                    </a:p>
                  </a:txBody>
                  <a:tcPr/>
                </a:tc>
                <a:tc rowSpan="2">
                  <a:txBody>
                    <a:bodyPr/>
                    <a:lstStyle/>
                    <a:p>
                      <a:pPr algn="ctr"/>
                      <a:r>
                        <a:rPr lang="en-US" sz="1600" baseline="0" dirty="0" smtClean="0">
                          <a:latin typeface="Calibri" charset="0"/>
                          <a:ea typeface="Calibri" charset="0"/>
                          <a:cs typeface="Calibri" charset="0"/>
                        </a:rPr>
                        <a:t>Throughput</a:t>
                      </a:r>
                    </a:p>
                    <a:p>
                      <a:pPr algn="ctr"/>
                      <a:r>
                        <a:rPr lang="en-US" sz="1200" baseline="0" dirty="0" smtClean="0">
                          <a:latin typeface="Calibri" charset="0"/>
                          <a:ea typeface="Calibri" charset="0"/>
                          <a:cs typeface="Calibri" charset="0"/>
                        </a:rPr>
                        <a:t>(Mbps)</a:t>
                      </a:r>
                      <a:endParaRPr lang="en-US" sz="1600" b="1" dirty="0">
                        <a:latin typeface="Calibri" charset="0"/>
                        <a:ea typeface="Calibri" charset="0"/>
                        <a:cs typeface="Calibri" charset="0"/>
                      </a:endParaRPr>
                    </a:p>
                  </a:txBody>
                  <a:tcPr anchor="ctr"/>
                </a:tc>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R="0" algn="ctr" rtl="0">
                        <a:lnSpc>
                          <a:spcPct val="100000"/>
                        </a:lnSpc>
                        <a:spcBef>
                          <a:spcPts val="0"/>
                        </a:spcBef>
                        <a:spcAft>
                          <a:spcPts val="0"/>
                        </a:spcAft>
                        <a:buNone/>
                      </a:pPr>
                      <a:r>
                        <a:rPr lang="en-US" sz="1600" u="none" strike="noStrike" cap="none" baseline="0" dirty="0" smtClean="0">
                          <a:latin typeface="Calibri" charset="0"/>
                          <a:ea typeface="Calibri" charset="0"/>
                          <a:cs typeface="Calibri" charset="0"/>
                          <a:sym typeface="Arial"/>
                          <a:rtl val="0"/>
                        </a:rPr>
                        <a:t>Match</a:t>
                      </a:r>
                      <a:endParaRPr lang="en-US" sz="1600" b="1" i="0" u="none" strike="noStrike" cap="none" baseline="0" dirty="0">
                        <a:solidFill>
                          <a:schemeClr val="lt1"/>
                        </a:solidFill>
                        <a:latin typeface="Calibri" charset="0"/>
                        <a:ea typeface="Calibri" charset="0"/>
                        <a:cs typeface="Calibri" charset="0"/>
                        <a:sym typeface="Arial"/>
                        <a:rtl val="0"/>
                      </a:endParaRPr>
                    </a:p>
                  </a:txBody>
                  <a:tcPr anchor="ctr"/>
                </a:tc>
                <a:tc>
                  <a:txBody>
                    <a:bodyPr/>
                    <a:lstStyle/>
                    <a:p>
                      <a:pPr marR="0" algn="ctr" rtl="0">
                        <a:lnSpc>
                          <a:spcPct val="100000"/>
                        </a:lnSpc>
                        <a:spcBef>
                          <a:spcPts val="0"/>
                        </a:spcBef>
                        <a:spcAft>
                          <a:spcPts val="0"/>
                        </a:spcAft>
                        <a:buNone/>
                      </a:pPr>
                      <a:r>
                        <a:rPr lang="en-US" sz="1600" u="none" strike="noStrike" cap="none" baseline="0" dirty="0" smtClean="0">
                          <a:latin typeface="Calibri" charset="0"/>
                          <a:ea typeface="Calibri" charset="0"/>
                          <a:cs typeface="Calibri" charset="0"/>
                          <a:sym typeface="Arial"/>
                          <a:rtl val="0"/>
                        </a:rPr>
                        <a:t>Actions</a:t>
                      </a:r>
                      <a:endParaRPr lang="en-US" sz="1600" b="1" i="0" u="none" strike="noStrike" cap="none" baseline="30000" dirty="0">
                        <a:solidFill>
                          <a:schemeClr val="lt1"/>
                        </a:solidFill>
                        <a:latin typeface="Calibri" charset="0"/>
                        <a:ea typeface="Calibri" charset="0"/>
                        <a:cs typeface="Calibri" charset="0"/>
                        <a:sym typeface="Arial"/>
                        <a:rtl val="0"/>
                      </a:endParaRPr>
                    </a:p>
                  </a:txBody>
                  <a:tcPr anchor="ctr"/>
                </a:tc>
                <a:tc vMerge="1">
                  <a:txBody>
                    <a:bodyPr/>
                    <a:lstStyle/>
                    <a:p>
                      <a:endParaRPr lang="en-US" dirty="0"/>
                    </a:p>
                  </a:txBody>
                  <a:tcPr/>
                </a:tc>
              </a:tr>
              <a:tr h="476582">
                <a:tc>
                  <a:txBody>
                    <a:bodyPr/>
                    <a:lstStyle/>
                    <a:p>
                      <a:r>
                        <a:rPr lang="en-US" sz="1600" dirty="0" smtClean="0">
                          <a:latin typeface="Calibri" charset="0"/>
                          <a:ea typeface="Calibri" charset="0"/>
                          <a:cs typeface="Calibri" charset="0"/>
                        </a:rPr>
                        <a:t>PISCES</a:t>
                      </a:r>
                      <a:endParaRPr lang="en-US" sz="1600"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charset="0"/>
                          <a:ea typeface="Calibri" charset="0"/>
                          <a:cs typeface="Calibri" charset="0"/>
                        </a:rPr>
                        <a:t>Without</a:t>
                      </a:r>
                      <a:r>
                        <a:rPr lang="en-US" sz="1600" baseline="0" dirty="0" smtClean="0">
                          <a:latin typeface="Calibri" charset="0"/>
                          <a:ea typeface="Calibri" charset="0"/>
                          <a:cs typeface="Calibri" charset="0"/>
                        </a:rPr>
                        <a:t> optimizations</a:t>
                      </a:r>
                      <a:endParaRPr lang="en-US" sz="1600" dirty="0" smtClean="0">
                        <a:latin typeface="Calibri" charset="0"/>
                        <a:ea typeface="Calibri" charset="0"/>
                        <a:cs typeface="Calibri" charset="0"/>
                      </a:endParaRPr>
                    </a:p>
                    <a:p>
                      <a:pPr marL="285750" indent="-285750">
                        <a:buFontTx/>
                        <a:buChar char="-"/>
                      </a:pPr>
                      <a:r>
                        <a:rPr lang="en-US" sz="1600" b="0" dirty="0" smtClean="0">
                          <a:latin typeface="Calibri" charset="0"/>
                          <a:ea typeface="Calibri" charset="0"/>
                          <a:cs typeface="Calibri" charset="0"/>
                        </a:rPr>
                        <a:t>Inline Editing</a:t>
                      </a:r>
                    </a:p>
                    <a:p>
                      <a:pPr marL="285750" indent="-285750">
                        <a:buFontTx/>
                        <a:buChar char="-"/>
                      </a:pPr>
                      <a:r>
                        <a:rPr lang="en-US" sz="1600" b="0" dirty="0" smtClean="0">
                          <a:latin typeface="Calibri" charset="0"/>
                          <a:ea typeface="Calibri" charset="0"/>
                          <a:cs typeface="Calibri" charset="0"/>
                        </a:rPr>
                        <a:t>Inc. Checksum      </a:t>
                      </a:r>
                      <a:r>
                        <a:rPr lang="en-US" sz="1600" b="0" baseline="0" dirty="0" smtClean="0">
                          <a:latin typeface="Calibri" charset="0"/>
                          <a:ea typeface="Calibri" charset="0"/>
                          <a:cs typeface="Calibri" charset="0"/>
                        </a:rPr>
                        <a:t> </a:t>
                      </a:r>
                      <a:r>
                        <a:rPr lang="en-US" sz="1200" b="0" baseline="0" dirty="0" smtClean="0">
                          <a:latin typeface="Calibri" charset="0"/>
                          <a:ea typeface="Calibri" charset="0"/>
                          <a:cs typeface="Calibri" charset="0"/>
                        </a:rPr>
                        <a:t>(Transit Mode)</a:t>
                      </a:r>
                    </a:p>
                    <a:p>
                      <a:pPr marL="285750" indent="-285750">
                        <a:buFontTx/>
                        <a:buChar char="-"/>
                      </a:pPr>
                      <a:r>
                        <a:rPr lang="en-US" sz="1600" b="0" dirty="0" smtClean="0">
                          <a:latin typeface="Calibri" charset="0"/>
                          <a:ea typeface="Calibri" charset="0"/>
                          <a:cs typeface="Calibri" charset="0"/>
                        </a:rPr>
                        <a:t>Parser</a:t>
                      </a:r>
                      <a:r>
                        <a:rPr lang="en-US" sz="1600" b="0" baseline="0" dirty="0" smtClean="0">
                          <a:latin typeface="Calibri" charset="0"/>
                          <a:ea typeface="Calibri" charset="0"/>
                          <a:cs typeface="Calibri" charset="0"/>
                        </a:rPr>
                        <a:t> Specialization</a:t>
                      </a:r>
                    </a:p>
                    <a:p>
                      <a:pPr marL="285750" indent="-285750">
                        <a:buFontTx/>
                        <a:buChar char="-"/>
                      </a:pPr>
                      <a:r>
                        <a:rPr lang="en-US" sz="1600" b="1" baseline="0" dirty="0" smtClean="0">
                          <a:latin typeface="Calibri" charset="0"/>
                          <a:ea typeface="Calibri" charset="0"/>
                          <a:cs typeface="Calibri" charset="0"/>
                        </a:rPr>
                        <a:t>Action Specialization</a:t>
                      </a:r>
                    </a:p>
                    <a:p>
                      <a:pPr marL="285750" indent="-285750">
                        <a:buFontTx/>
                        <a:buChar char="-"/>
                      </a:pPr>
                      <a:r>
                        <a:rPr lang="en-US" sz="1600" b="1" baseline="0" dirty="0" smtClean="0">
                          <a:latin typeface="Calibri" charset="0"/>
                          <a:ea typeface="Calibri" charset="0"/>
                          <a:cs typeface="Calibri" charset="0"/>
                        </a:rPr>
                        <a:t>Action Coalescing</a:t>
                      </a:r>
                      <a:endParaRPr lang="en-US" sz="1600" b="1" dirty="0" smtClean="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76.5</a:t>
                      </a:r>
                    </a:p>
                    <a:p>
                      <a:pPr algn="r"/>
                      <a:r>
                        <a:rPr lang="en-US" sz="1600" b="0" dirty="0" smtClean="0">
                          <a:solidFill>
                            <a:schemeClr val="tx1"/>
                          </a:solidFill>
                          <a:latin typeface="Calibri" charset="0"/>
                          <a:ea typeface="Calibri" charset="0"/>
                          <a:cs typeface="Calibri" charset="0"/>
                        </a:rPr>
                        <a:t>-42.6</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endParaRPr lang="en-US" sz="1200" b="0" u="none" strike="noStrike" kern="1200" baseline="0" dirty="0" smtClean="0">
                        <a:solidFill>
                          <a:schemeClr val="dk1"/>
                        </a:solidFill>
                        <a:effectLst/>
                        <a:latin typeface="Calibri" charset="0"/>
                        <a:ea typeface="Calibri" charset="0"/>
                        <a:cs typeface="Calibri" charset="0"/>
                      </a:endParaRP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tx1"/>
                          </a:solidFill>
                          <a:effectLst/>
                          <a:latin typeface="Calibri" charset="0"/>
                          <a:ea typeface="Calibri" charset="0"/>
                          <a:cs typeface="Calibri" charset="0"/>
                        </a:rPr>
                        <a:t>-4.6</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1" u="none" strike="noStrike" kern="1200" baseline="0" dirty="0" smtClean="0">
                          <a:solidFill>
                            <a:schemeClr val="dk1"/>
                          </a:solidFill>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1" u="none" strike="noStrike" kern="1200" baseline="0" dirty="0" smtClean="0">
                          <a:solidFill>
                            <a:schemeClr val="dk1"/>
                          </a:solidFill>
                          <a:effectLst/>
                          <a:latin typeface="Calibri" charset="0"/>
                          <a:ea typeface="Calibri" charset="0"/>
                          <a:cs typeface="Calibri" charset="0"/>
                        </a:rPr>
                        <a:t>–</a:t>
                      </a:r>
                    </a:p>
                  </a:txBody>
                  <a:tcPr/>
                </a:tc>
                <a:tc>
                  <a:txBody>
                    <a:bodyPr/>
                    <a:lstStyle/>
                    <a:p>
                      <a:pPr algn="r"/>
                      <a:r>
                        <a:rPr lang="en-US" sz="1600" dirty="0" smtClean="0">
                          <a:latin typeface="Calibri" charset="0"/>
                          <a:ea typeface="Calibri" charset="0"/>
                          <a:cs typeface="Calibri" charset="0"/>
                        </a:rPr>
                        <a:t>209.5</a:t>
                      </a:r>
                    </a:p>
                    <a:p>
                      <a:pPr algn="r"/>
                      <a:r>
                        <a:rPr lang="en-US" sz="1600" u="none" strike="noStrike" kern="1200" baseline="0" dirty="0" smtClean="0">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u="none" strike="noStrike" kern="1200" baseline="0" dirty="0" smtClean="0">
                          <a:solidFill>
                            <a:schemeClr val="dk1"/>
                          </a:solidFill>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Calibri" charset="0"/>
                        <a:ea typeface="Calibri" charset="0"/>
                        <a:cs typeface="Calibri" charset="0"/>
                      </a:endParaRP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1" u="none" strike="noStrike" kern="1200" baseline="0" dirty="0" smtClean="0">
                          <a:solidFill>
                            <a:schemeClr val="dk1"/>
                          </a:solidFill>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1" u="none" strike="noStrike" kern="1200" baseline="0" dirty="0" smtClean="0">
                          <a:solidFill>
                            <a:schemeClr val="dk1"/>
                          </a:solidFill>
                          <a:effectLst/>
                          <a:latin typeface="Calibri" charset="0"/>
                          <a:ea typeface="Calibri" charset="0"/>
                          <a:cs typeface="Calibri" charset="0"/>
                        </a:rPr>
                        <a:t>–</a:t>
                      </a:r>
                    </a:p>
                  </a:txBody>
                  <a:tcPr/>
                </a:tc>
                <a:tc>
                  <a:txBody>
                    <a:bodyPr/>
                    <a:lstStyle/>
                    <a:p>
                      <a:pPr algn="r"/>
                      <a:r>
                        <a:rPr lang="en-US" sz="1600" dirty="0" smtClean="0">
                          <a:latin typeface="Calibri" charset="0"/>
                          <a:ea typeface="Calibri" charset="0"/>
                          <a:cs typeface="Calibri" charset="0"/>
                        </a:rPr>
                        <a:t>379.5</a:t>
                      </a:r>
                    </a:p>
                    <a:p>
                      <a:pPr algn="r"/>
                      <a:r>
                        <a:rPr lang="en-US" sz="1600" dirty="0" smtClean="0">
                          <a:latin typeface="Calibri" charset="0"/>
                          <a:ea typeface="Calibri" charset="0"/>
                          <a:cs typeface="Calibri" charset="0"/>
                        </a:rPr>
                        <a:t>+7.5</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tx1"/>
                          </a:solidFill>
                          <a:effectLst/>
                          <a:latin typeface="Calibri" charset="0"/>
                          <a:ea typeface="Calibri" charset="0"/>
                          <a:cs typeface="Calibri" charset="0"/>
                        </a:rPr>
                        <a:t>-231.3</a:t>
                      </a:r>
                    </a:p>
                    <a:p>
                      <a:pPr marL="0" marR="0" indent="0" algn="r" defTabSz="6858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Calibri" charset="0"/>
                        <a:ea typeface="Calibri" charset="0"/>
                        <a:cs typeface="Calibri" charset="0"/>
                      </a:endParaRP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1" u="none" strike="noStrike" kern="1200" baseline="0" dirty="0" smtClean="0">
                          <a:solidFill>
                            <a:schemeClr val="accent1">
                              <a:lumMod val="75000"/>
                            </a:schemeClr>
                          </a:solidFill>
                          <a:effectLst/>
                          <a:latin typeface="Calibri" charset="0"/>
                          <a:ea typeface="Calibri" charset="0"/>
                          <a:cs typeface="Calibri" charset="0"/>
                        </a:rPr>
                        <a:t>-10.3</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1" u="none" strike="noStrike" kern="1200" baseline="0" dirty="0" smtClean="0">
                          <a:solidFill>
                            <a:schemeClr val="accent1">
                              <a:lumMod val="75000"/>
                            </a:schemeClr>
                          </a:solidFill>
                          <a:effectLst/>
                          <a:latin typeface="Calibri" charset="0"/>
                          <a:ea typeface="Calibri" charset="0"/>
                          <a:cs typeface="Calibri" charset="0"/>
                        </a:rPr>
                        <a:t>-14.6</a:t>
                      </a:r>
                      <a:endParaRPr lang="en-US" sz="1600" b="1" kern="1200" dirty="0" smtClean="0">
                        <a:solidFill>
                          <a:schemeClr val="accent1">
                            <a:lumMod val="75000"/>
                          </a:schemeClr>
                        </a:solidFill>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7590.7</a:t>
                      </a:r>
                    </a:p>
                    <a:p>
                      <a:pPr marL="0" marR="0" indent="0" algn="r" defTabSz="914400" rtl="0" eaLnBrk="1" fontAlgn="auto" latinLnBrk="0" hangingPunct="1">
                        <a:lnSpc>
                          <a:spcPct val="100000"/>
                        </a:lnSpc>
                        <a:spcBef>
                          <a:spcPts val="0"/>
                        </a:spcBef>
                        <a:spcAft>
                          <a:spcPts val="0"/>
                        </a:spcAft>
                        <a:buClrTx/>
                        <a:buSzTx/>
                        <a:buFontTx/>
                        <a:buNone/>
                        <a:tabLst/>
                        <a:defRPr/>
                      </a:pPr>
                      <a:r>
                        <a:rPr lang="nb-NO" sz="1600" b="0" u="none" strike="noStrike" cap="none" baseline="0" dirty="0" smtClean="0">
                          <a:solidFill>
                            <a:schemeClr val="tx1"/>
                          </a:solidFill>
                          <a:effectLst/>
                          <a:latin typeface="Calibri" charset="0"/>
                          <a:ea typeface="Calibri" charset="0"/>
                          <a:cs typeface="Calibri" charset="0"/>
                          <a:sym typeface="Arial"/>
                          <a:rtl val="0"/>
                        </a:rPr>
                        <a:t>+281.0</a:t>
                      </a:r>
                    </a:p>
                    <a:p>
                      <a:pPr marL="0" marR="0" indent="0" algn="r" defTabSz="914400" rtl="0" eaLnBrk="1" fontAlgn="auto" latinLnBrk="0" hangingPunct="1">
                        <a:lnSpc>
                          <a:spcPct val="100000"/>
                        </a:lnSpc>
                        <a:spcBef>
                          <a:spcPts val="0"/>
                        </a:spcBef>
                        <a:spcAft>
                          <a:spcPts val="0"/>
                        </a:spcAft>
                        <a:buClrTx/>
                        <a:buSzTx/>
                        <a:buFontTx/>
                        <a:buNone/>
                        <a:tabLst/>
                        <a:defRPr/>
                      </a:pPr>
                      <a:r>
                        <a:rPr lang="nb-NO" sz="1600" b="0" u="none" strike="noStrike" cap="none" baseline="0" dirty="0" smtClean="0">
                          <a:solidFill>
                            <a:schemeClr val="tx1"/>
                          </a:solidFill>
                          <a:effectLst/>
                          <a:latin typeface="Calibri" charset="0"/>
                          <a:ea typeface="Calibri" charset="0"/>
                          <a:cs typeface="Calibri" charset="0"/>
                          <a:sym typeface="Arial"/>
                          <a:rtl val="0"/>
                        </a:rPr>
                        <a:t>+4685.3</a:t>
                      </a:r>
                    </a:p>
                    <a:p>
                      <a:pPr marL="0" marR="0" indent="0" algn="r" defTabSz="914400" rtl="0" eaLnBrk="1" fontAlgn="auto" latinLnBrk="0" hangingPunct="1">
                        <a:lnSpc>
                          <a:spcPct val="100000"/>
                        </a:lnSpc>
                        <a:spcBef>
                          <a:spcPts val="0"/>
                        </a:spcBef>
                        <a:spcAft>
                          <a:spcPts val="0"/>
                        </a:spcAft>
                        <a:buClrTx/>
                        <a:buSzTx/>
                        <a:buFontTx/>
                        <a:buNone/>
                        <a:tabLst/>
                        <a:defRPr/>
                      </a:pPr>
                      <a:endParaRPr lang="nb-NO" sz="1200" b="0" dirty="0" smtClean="0">
                        <a:solidFill>
                          <a:schemeClr val="tx1"/>
                        </a:solidFill>
                        <a:latin typeface="Calibri" charset="0"/>
                        <a:ea typeface="Calibri" charset="0"/>
                        <a:cs typeface="Calibri"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lang="nb-NO" sz="1600" b="0" dirty="0" smtClean="0">
                          <a:solidFill>
                            <a:schemeClr val="tx1"/>
                          </a:solidFill>
                          <a:latin typeface="Calibri" charset="0"/>
                          <a:ea typeface="Calibri" charset="0"/>
                          <a:cs typeface="Calibri" charset="0"/>
                        </a:rPr>
                        <a:t>+282.3</a:t>
                      </a:r>
                    </a:p>
                    <a:p>
                      <a:pPr marL="0" marR="0" indent="0" algn="r" defTabSz="914400" rtl="0" eaLnBrk="1" fontAlgn="auto" latinLnBrk="0" hangingPunct="1">
                        <a:lnSpc>
                          <a:spcPct val="100000"/>
                        </a:lnSpc>
                        <a:spcBef>
                          <a:spcPts val="0"/>
                        </a:spcBef>
                        <a:spcAft>
                          <a:spcPts val="0"/>
                        </a:spcAft>
                        <a:buClrTx/>
                        <a:buSzTx/>
                        <a:buFontTx/>
                        <a:buNone/>
                        <a:tabLst/>
                        <a:defRPr/>
                      </a:pPr>
                      <a:r>
                        <a:rPr lang="nb-NO" sz="1600" b="1" dirty="0" smtClean="0">
                          <a:solidFill>
                            <a:schemeClr val="accent1">
                              <a:lumMod val="75000"/>
                            </a:schemeClr>
                          </a:solidFill>
                          <a:latin typeface="Calibri" charset="0"/>
                          <a:ea typeface="Calibri" charset="0"/>
                          <a:cs typeface="Calibri" charset="0"/>
                        </a:rPr>
                        <a:t>+191.2</a:t>
                      </a:r>
                    </a:p>
                    <a:p>
                      <a:pPr marL="0" marR="0" indent="0" algn="r" defTabSz="914400" rtl="0" eaLnBrk="1" fontAlgn="auto" latinLnBrk="0" hangingPunct="1">
                        <a:lnSpc>
                          <a:spcPct val="100000"/>
                        </a:lnSpc>
                        <a:spcBef>
                          <a:spcPts val="0"/>
                        </a:spcBef>
                        <a:spcAft>
                          <a:spcPts val="0"/>
                        </a:spcAft>
                        <a:buClrTx/>
                        <a:buSzTx/>
                        <a:buFontTx/>
                        <a:buNone/>
                        <a:tabLst/>
                        <a:defRPr/>
                      </a:pPr>
                      <a:r>
                        <a:rPr lang="nb-NO" sz="1600" b="1" dirty="0" smtClean="0">
                          <a:solidFill>
                            <a:schemeClr val="accent1">
                              <a:lumMod val="75000"/>
                            </a:schemeClr>
                          </a:solidFill>
                          <a:latin typeface="Calibri" charset="0"/>
                          <a:ea typeface="Calibri" charset="0"/>
                          <a:cs typeface="Calibri" charset="0"/>
                        </a:rPr>
                        <a:t>+293.0</a:t>
                      </a:r>
                    </a:p>
                  </a:txBody>
                  <a:tcPr/>
                </a:tc>
              </a:tr>
            </a:tbl>
          </a:graphicData>
        </a:graphic>
      </p:graphicFrame>
      <p:sp>
        <p:nvSpPr>
          <p:cNvPr id="6" name="TextBox 5"/>
          <p:cNvSpPr txBox="1"/>
          <p:nvPr/>
        </p:nvSpPr>
        <p:spPr>
          <a:xfrm>
            <a:off x="457199" y="1362909"/>
            <a:ext cx="7426037" cy="400110"/>
          </a:xfrm>
          <a:prstGeom prst="rect">
            <a:avLst/>
          </a:prstGeom>
          <a:noFill/>
        </p:spPr>
        <p:txBody>
          <a:bodyPr wrap="square" rtlCol="0">
            <a:spAutoFit/>
          </a:bodyPr>
          <a:lstStyle/>
          <a:p>
            <a:r>
              <a:rPr lang="en-US" sz="2000" dirty="0" smtClean="0">
                <a:latin typeface="Calibri Light" charset="0"/>
                <a:ea typeface="Calibri Light" charset="0"/>
                <a:cs typeface="Calibri Light" charset="0"/>
              </a:rPr>
              <a:t>Cycles per packet and throughput of L2L3-ACL application</a:t>
            </a:r>
          </a:p>
        </p:txBody>
      </p:sp>
      <p:sp>
        <p:nvSpPr>
          <p:cNvPr id="5"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charset="0"/>
                <a:ea typeface="Calibri" charset="0"/>
                <a:cs typeface="Calibri" charset="0"/>
              </a:rPr>
              <a:t>Optimization: Action Improvements</a:t>
            </a:r>
            <a:endParaRPr lang="en-US" b="0" dirty="0">
              <a:latin typeface="Calibri" charset="0"/>
              <a:ea typeface="Calibri" charset="0"/>
              <a:cs typeface="Calibri" charset="0"/>
            </a:endParaRPr>
          </a:p>
        </p:txBody>
      </p:sp>
    </p:spTree>
    <p:extLst>
      <p:ext uri="{BB962C8B-B14F-4D97-AF65-F5344CB8AC3E}">
        <p14:creationId xmlns:p14="http://schemas.microsoft.com/office/powerpoint/2010/main" val="593743851"/>
      </p:ext>
    </p:extLst>
  </p:cSld>
  <p:clrMapOvr>
    <a:masterClrMapping/>
  </p:clrMapOvr>
  <mc:AlternateContent xmlns:mc="http://schemas.openxmlformats.org/markup-compatibility/2006" xmlns:p14="http://schemas.microsoft.com/office/powerpoint/2010/main">
    <mc:Choice Requires="p14">
      <p:transition spd="slow" p14:dur="2000" advTm="388"/>
    </mc:Choice>
    <mc:Fallback xmlns="">
      <p:transition spd="slow" advTm="388"/>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630132" y="3661032"/>
            <a:ext cx="3980770" cy="836652"/>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30132" y="3920119"/>
            <a:ext cx="3980770" cy="338554"/>
          </a:xfrm>
          <a:prstGeom prst="rect">
            <a:avLst/>
          </a:prstGeom>
        </p:spPr>
        <p:txBody>
          <a:bodyPr wrap="square">
            <a:spAutoFit/>
          </a:bodyPr>
          <a:lstStyle/>
          <a:p>
            <a:pPr algn="ctr"/>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Fast Packet IO (or Forwarding)</a:t>
            </a:r>
          </a:p>
        </p:txBody>
      </p:sp>
      <p:cxnSp>
        <p:nvCxnSpPr>
          <p:cNvPr id="7" name="Straight Arrow Connector 6"/>
          <p:cNvCxnSpPr/>
          <p:nvPr/>
        </p:nvCxnSpPr>
        <p:spPr>
          <a:xfrm flipH="1">
            <a:off x="630132" y="2400969"/>
            <a:ext cx="538834" cy="1247210"/>
          </a:xfrm>
          <a:prstGeom prst="straightConnector1">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grpSp>
        <p:nvGrpSpPr>
          <p:cNvPr id="16" name="Group 15"/>
          <p:cNvGrpSpPr/>
          <p:nvPr/>
        </p:nvGrpSpPr>
        <p:grpSpPr>
          <a:xfrm>
            <a:off x="238536" y="4401587"/>
            <a:ext cx="533324" cy="476099"/>
            <a:chOff x="2604847" y="3810600"/>
            <a:chExt cx="533324" cy="476099"/>
          </a:xfrm>
        </p:grpSpPr>
        <p:pic>
          <p:nvPicPr>
            <p:cNvPr id="39"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0"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1"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cxnSp>
        <p:nvCxnSpPr>
          <p:cNvPr id="17" name="Straight Arrow Connector 16"/>
          <p:cNvCxnSpPr/>
          <p:nvPr/>
        </p:nvCxnSpPr>
        <p:spPr>
          <a:xfrm>
            <a:off x="2620517" y="2400969"/>
            <a:ext cx="1990385" cy="1247210"/>
          </a:xfrm>
          <a:prstGeom prst="straightConnector1">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 name="Slide Number Placeholder 2"/>
          <p:cNvSpPr>
            <a:spLocks noGrp="1"/>
          </p:cNvSpPr>
          <p:nvPr>
            <p:ph type="sldNum" idx="12"/>
          </p:nvPr>
        </p:nvSpPr>
        <p:spPr/>
        <p:txBody>
          <a:bodyPr/>
          <a:lstStyle/>
          <a:p>
            <a:pPr>
              <a:spcBef>
                <a:spcPts val="0"/>
              </a:spcBef>
              <a:buNone/>
            </a:pPr>
            <a:fld id="{00000000-1234-1234-1234-123412341234}" type="slidenum">
              <a:rPr lang="en" smtClean="0"/>
              <a:t>4</a:t>
            </a:fld>
            <a:endParaRPr lang="en"/>
          </a:p>
        </p:txBody>
      </p:sp>
      <p:sp>
        <p:nvSpPr>
          <p:cNvPr id="19" name="Rounded Rectangle 18"/>
          <p:cNvSpPr/>
          <p:nvPr/>
        </p:nvSpPr>
        <p:spPr>
          <a:xfrm>
            <a:off x="1168966" y="2066353"/>
            <a:ext cx="1451551" cy="334616"/>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OVS</a:t>
            </a:r>
            <a:endParaRPr lang="en-US"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4" name="TextBox 3"/>
          <p:cNvSpPr txBox="1"/>
          <p:nvPr/>
        </p:nvSpPr>
        <p:spPr>
          <a:xfrm>
            <a:off x="3440624" y="2154264"/>
            <a:ext cx="184731" cy="307777"/>
          </a:xfrm>
          <a:prstGeom prst="rect">
            <a:avLst/>
          </a:prstGeom>
          <a:noFill/>
        </p:spPr>
        <p:txBody>
          <a:bodyPr wrap="none" rtlCol="0">
            <a:spAutoFit/>
          </a:bodyPr>
          <a:lstStyle/>
          <a:p>
            <a:endParaRPr lang="en-US" dirty="0"/>
          </a:p>
        </p:txBody>
      </p:sp>
      <p:pic>
        <p:nvPicPr>
          <p:cNvPr id="22" name="Picture 21" descr="poweredge-r730.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2339" y="34474992"/>
            <a:ext cx="3744416" cy="894003"/>
          </a:xfrm>
          <a:prstGeom prst="rect">
            <a:avLst/>
          </a:prstGeom>
        </p:spPr>
      </p:pic>
      <p:sp>
        <p:nvSpPr>
          <p:cNvPr id="34" name="Rounded Rectangle 33"/>
          <p:cNvSpPr/>
          <p:nvPr/>
        </p:nvSpPr>
        <p:spPr>
          <a:xfrm>
            <a:off x="780054" y="3810835"/>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Kernel</a:t>
            </a:r>
            <a:endParaRPr lang="en-US" dirty="0">
              <a:solidFill>
                <a:schemeClr val="tx1"/>
              </a:solidFill>
              <a:latin typeface="Consolas" charset="0"/>
              <a:ea typeface="Consolas" charset="0"/>
              <a:cs typeface="Consolas" charset="0"/>
            </a:endParaRPr>
          </a:p>
        </p:txBody>
      </p:sp>
      <p:sp>
        <p:nvSpPr>
          <p:cNvPr id="35" name="Rounded Rectangle 34"/>
          <p:cNvSpPr/>
          <p:nvPr/>
        </p:nvSpPr>
        <p:spPr>
          <a:xfrm>
            <a:off x="934933" y="3939033"/>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DPDK</a:t>
            </a:r>
            <a:endParaRPr lang="en-US" dirty="0">
              <a:solidFill>
                <a:schemeClr val="tx1"/>
              </a:solidFill>
              <a:latin typeface="Consolas" charset="0"/>
              <a:ea typeface="Consolas" charset="0"/>
              <a:cs typeface="Consolas" charset="0"/>
            </a:endParaRPr>
          </a:p>
        </p:txBody>
      </p:sp>
      <p:sp>
        <p:nvSpPr>
          <p:cNvPr id="21"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smtClean="0">
                <a:latin typeface="Calibri"/>
                <a:cs typeface="Calibri"/>
              </a:rPr>
              <a:t>Rapid Development &amp; Deployment?</a:t>
            </a:r>
            <a:endParaRPr lang="en-US" b="0" dirty="0">
              <a:latin typeface="Calibri"/>
              <a:cs typeface="Calibri"/>
            </a:endParaRPr>
          </a:p>
        </p:txBody>
      </p:sp>
    </p:spTree>
    <p:custDataLst>
      <p:tags r:id="rId1"/>
    </p:custDataLst>
    <p:extLst>
      <p:ext uri="{BB962C8B-B14F-4D97-AF65-F5344CB8AC3E}">
        <p14:creationId xmlns:p14="http://schemas.microsoft.com/office/powerpoint/2010/main" val="387456067"/>
      </p:ext>
    </p:extLst>
  </p:cSld>
  <p:clrMapOvr>
    <a:masterClrMapping/>
  </p:clrMapOvr>
  <mc:AlternateContent xmlns:mc="http://schemas.openxmlformats.org/markup-compatibility/2006" xmlns:p14="http://schemas.microsoft.com/office/powerpoint/2010/main">
    <mc:Choice Requires="p14">
      <p:transition spd="slow" p14:dur="2000" advTm="569"/>
    </mc:Choice>
    <mc:Fallback xmlns="">
      <p:transition spd="slow" advTm="5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19" grpId="0" animBg="1"/>
      <p:bldP spid="34" grpId="0" animBg="1"/>
      <p:bldP spid="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148028901"/>
              </p:ext>
            </p:extLst>
          </p:nvPr>
        </p:nvGraphicFramePr>
        <p:xfrm>
          <a:off x="630936" y="1366098"/>
          <a:ext cx="7989760" cy="3303537"/>
        </p:xfrm>
        <a:graphic>
          <a:graphicData uri="http://schemas.openxmlformats.org/drawingml/2006/table">
            <a:tbl>
              <a:tblPr firstRow="1" bandRow="1">
                <a:tableStyleId>{5C22544A-7EE6-4342-B048-85BDC9FD1C3A}</a:tableStyleId>
              </a:tblPr>
              <a:tblGrid>
                <a:gridCol w="809470"/>
                <a:gridCol w="2368446"/>
                <a:gridCol w="824459"/>
                <a:gridCol w="1094282"/>
                <a:gridCol w="1214203"/>
                <a:gridCol w="1678900"/>
              </a:tblGrid>
              <a:tr h="370840">
                <a:tc rowSpan="2">
                  <a:txBody>
                    <a:bodyPr/>
                    <a:lstStyle/>
                    <a:p>
                      <a:pPr algn="ctr"/>
                      <a:r>
                        <a:rPr lang="en-US" sz="1600" dirty="0" smtClean="0">
                          <a:latin typeface="Calibri" charset="0"/>
                          <a:ea typeface="Calibri" charset="0"/>
                          <a:cs typeface="Calibri" charset="0"/>
                        </a:rPr>
                        <a:t>Switch</a:t>
                      </a:r>
                      <a:endParaRPr lang="en-US" sz="1600" b="1" dirty="0">
                        <a:latin typeface="Calibri" charset="0"/>
                        <a:ea typeface="Calibri" charset="0"/>
                        <a:cs typeface="Calibri" charset="0"/>
                      </a:endParaRPr>
                    </a:p>
                  </a:txBody>
                  <a:tcPr anchor="ctr"/>
                </a:tc>
                <a:tc rowSpan="2">
                  <a:txBody>
                    <a:bodyPr/>
                    <a:lstStyle/>
                    <a:p>
                      <a:pPr algn="ctr"/>
                      <a:r>
                        <a:rPr lang="en-US" sz="1600" dirty="0" smtClean="0">
                          <a:latin typeface="Calibri" charset="0"/>
                          <a:ea typeface="Calibri" charset="0"/>
                          <a:cs typeface="Calibri" charset="0"/>
                        </a:rPr>
                        <a:t>Optimization</a:t>
                      </a:r>
                      <a:endParaRPr lang="en-US" sz="1600" b="1" dirty="0">
                        <a:latin typeface="Calibri" charset="0"/>
                        <a:ea typeface="Calibri" charset="0"/>
                        <a:cs typeface="Calibri" charset="0"/>
                      </a:endParaRPr>
                    </a:p>
                  </a:txBody>
                  <a:tcPr anchor="ctr"/>
                </a:tc>
                <a:tc rowSpan="2">
                  <a:txBody>
                    <a:bodyPr/>
                    <a:lstStyle/>
                    <a:p>
                      <a:pPr algn="ctr"/>
                      <a:r>
                        <a:rPr lang="en-US" sz="1600" dirty="0" smtClean="0">
                          <a:latin typeface="Calibri" charset="0"/>
                          <a:ea typeface="Calibri" charset="0"/>
                          <a:cs typeface="Calibri" charset="0"/>
                        </a:rPr>
                        <a:t>Parser</a:t>
                      </a:r>
                    </a:p>
                    <a:p>
                      <a:pPr algn="ctr"/>
                      <a:r>
                        <a:rPr lang="en-US" sz="1200" b="1" dirty="0" smtClean="0">
                          <a:latin typeface="Calibri" charset="0"/>
                          <a:ea typeface="Calibri" charset="0"/>
                          <a:cs typeface="Calibri" charset="0"/>
                        </a:rPr>
                        <a:t>(Cycles)</a:t>
                      </a:r>
                      <a:endParaRPr lang="en-US" sz="1200" b="1" dirty="0">
                        <a:latin typeface="Calibri" charset="0"/>
                        <a:ea typeface="Calibri" charset="0"/>
                        <a:cs typeface="Calibri" charset="0"/>
                      </a:endParaRPr>
                    </a:p>
                  </a:txBody>
                  <a:tcPr anchor="ctr"/>
                </a:tc>
                <a:tc gridSpan="2">
                  <a:txBody>
                    <a:bodyPr/>
                    <a:lstStyle/>
                    <a:p>
                      <a:pPr algn="ctr"/>
                      <a:r>
                        <a:rPr lang="en-US" sz="1600" dirty="0" smtClean="0">
                          <a:latin typeface="Calibri" charset="0"/>
                          <a:ea typeface="Calibri" charset="0"/>
                          <a:cs typeface="Calibri" charset="0"/>
                        </a:rPr>
                        <a:t>Match-Action</a:t>
                      </a:r>
                      <a:r>
                        <a:rPr lang="en-US" sz="1600" baseline="0" dirty="0" smtClean="0">
                          <a:latin typeface="Calibri" charset="0"/>
                          <a:ea typeface="Calibri" charset="0"/>
                          <a:cs typeface="Calibri" charset="0"/>
                        </a:rPr>
                        <a:t> Cache</a:t>
                      </a:r>
                    </a:p>
                    <a:p>
                      <a:pPr algn="ctr"/>
                      <a:r>
                        <a:rPr lang="en-US" sz="1200" b="1" baseline="0" dirty="0" smtClean="0">
                          <a:latin typeface="Calibri" charset="0"/>
                          <a:ea typeface="Calibri" charset="0"/>
                          <a:cs typeface="Calibri" charset="0"/>
                        </a:rPr>
                        <a:t>(Cycles)</a:t>
                      </a:r>
                      <a:endParaRPr lang="en-US" sz="1200" b="1" dirty="0">
                        <a:latin typeface="Calibri" charset="0"/>
                        <a:ea typeface="Calibri" charset="0"/>
                        <a:cs typeface="Calibri" charset="0"/>
                      </a:endParaRPr>
                    </a:p>
                  </a:txBody>
                  <a:tcPr anchor="ctr"/>
                </a:tc>
                <a:tc hMerge="1">
                  <a:txBody>
                    <a:bodyPr/>
                    <a:lstStyle/>
                    <a:p>
                      <a:endParaRPr lang="en-US" dirty="0"/>
                    </a:p>
                  </a:txBody>
                  <a:tcPr/>
                </a:tc>
                <a:tc rowSpan="2">
                  <a:txBody>
                    <a:bodyPr/>
                    <a:lstStyle/>
                    <a:p>
                      <a:pPr algn="ctr"/>
                      <a:r>
                        <a:rPr lang="en-US" sz="1600" baseline="0" dirty="0" smtClean="0">
                          <a:latin typeface="Calibri" charset="0"/>
                          <a:ea typeface="Calibri" charset="0"/>
                          <a:cs typeface="Calibri" charset="0"/>
                        </a:rPr>
                        <a:t>Throughput</a:t>
                      </a:r>
                    </a:p>
                    <a:p>
                      <a:pPr algn="ctr"/>
                      <a:r>
                        <a:rPr lang="en-US" sz="1200" baseline="0" dirty="0" smtClean="0">
                          <a:latin typeface="Calibri" charset="0"/>
                          <a:ea typeface="Calibri" charset="0"/>
                          <a:cs typeface="Calibri" charset="0"/>
                        </a:rPr>
                        <a:t>(Mbps)</a:t>
                      </a:r>
                      <a:endParaRPr lang="en-US" sz="1600" b="1" dirty="0">
                        <a:latin typeface="Calibri" charset="0"/>
                        <a:ea typeface="Calibri" charset="0"/>
                        <a:cs typeface="Calibri" charset="0"/>
                      </a:endParaRPr>
                    </a:p>
                  </a:txBody>
                  <a:tcPr anchor="ctr"/>
                </a:tc>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R="0" algn="ctr" rtl="0">
                        <a:lnSpc>
                          <a:spcPct val="100000"/>
                        </a:lnSpc>
                        <a:spcBef>
                          <a:spcPts val="0"/>
                        </a:spcBef>
                        <a:spcAft>
                          <a:spcPts val="0"/>
                        </a:spcAft>
                        <a:buNone/>
                      </a:pPr>
                      <a:r>
                        <a:rPr lang="en-US" sz="1600" u="none" strike="noStrike" cap="none" baseline="0" dirty="0" smtClean="0">
                          <a:latin typeface="Calibri" charset="0"/>
                          <a:ea typeface="Calibri" charset="0"/>
                          <a:cs typeface="Calibri" charset="0"/>
                          <a:sym typeface="Arial"/>
                          <a:rtl val="0"/>
                        </a:rPr>
                        <a:t>Match</a:t>
                      </a:r>
                      <a:endParaRPr lang="en-US" sz="1600" b="1" i="0" u="none" strike="noStrike" cap="none" baseline="0" dirty="0">
                        <a:solidFill>
                          <a:schemeClr val="lt1"/>
                        </a:solidFill>
                        <a:latin typeface="Calibri" charset="0"/>
                        <a:ea typeface="Calibri" charset="0"/>
                        <a:cs typeface="Calibri" charset="0"/>
                        <a:sym typeface="Arial"/>
                        <a:rtl val="0"/>
                      </a:endParaRPr>
                    </a:p>
                  </a:txBody>
                  <a:tcPr anchor="ctr"/>
                </a:tc>
                <a:tc>
                  <a:txBody>
                    <a:bodyPr/>
                    <a:lstStyle/>
                    <a:p>
                      <a:pPr marR="0" algn="ctr" rtl="0">
                        <a:lnSpc>
                          <a:spcPct val="100000"/>
                        </a:lnSpc>
                        <a:spcBef>
                          <a:spcPts val="0"/>
                        </a:spcBef>
                        <a:spcAft>
                          <a:spcPts val="0"/>
                        </a:spcAft>
                        <a:buNone/>
                      </a:pPr>
                      <a:r>
                        <a:rPr lang="en-US" sz="1600" u="none" strike="noStrike" cap="none" baseline="0" dirty="0" smtClean="0">
                          <a:latin typeface="Calibri" charset="0"/>
                          <a:ea typeface="Calibri" charset="0"/>
                          <a:cs typeface="Calibri" charset="0"/>
                          <a:sym typeface="Arial"/>
                          <a:rtl val="0"/>
                        </a:rPr>
                        <a:t>Actions</a:t>
                      </a:r>
                      <a:endParaRPr lang="en-US" sz="1600" b="1" i="0" u="none" strike="noStrike" cap="none" baseline="30000" dirty="0">
                        <a:solidFill>
                          <a:schemeClr val="lt1"/>
                        </a:solidFill>
                        <a:latin typeface="Calibri" charset="0"/>
                        <a:ea typeface="Calibri" charset="0"/>
                        <a:cs typeface="Calibri" charset="0"/>
                        <a:sym typeface="Arial"/>
                        <a:rtl val="0"/>
                      </a:endParaRPr>
                    </a:p>
                  </a:txBody>
                  <a:tcPr anchor="ctr"/>
                </a:tc>
                <a:tc vMerge="1">
                  <a:txBody>
                    <a:bodyPr/>
                    <a:lstStyle/>
                    <a:p>
                      <a:endParaRPr lang="en-US" dirty="0"/>
                    </a:p>
                  </a:txBody>
                  <a:tcPr/>
                </a:tc>
              </a:tr>
              <a:tr h="476582">
                <a:tc>
                  <a:txBody>
                    <a:bodyPr/>
                    <a:lstStyle/>
                    <a:p>
                      <a:r>
                        <a:rPr lang="en-US" sz="1600" dirty="0" smtClean="0">
                          <a:latin typeface="Calibri" charset="0"/>
                          <a:ea typeface="Calibri" charset="0"/>
                          <a:cs typeface="Calibri" charset="0"/>
                        </a:rPr>
                        <a:t>PISCES</a:t>
                      </a:r>
                      <a:endParaRPr lang="en-US" sz="1600" dirty="0">
                        <a:latin typeface="Calibri" charset="0"/>
                        <a:ea typeface="Calibri" charset="0"/>
                        <a:cs typeface="Calibri"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alibri" charset="0"/>
                          <a:ea typeface="Calibri" charset="0"/>
                          <a:cs typeface="Calibri" charset="0"/>
                        </a:rPr>
                        <a:t>Without</a:t>
                      </a:r>
                      <a:r>
                        <a:rPr lang="en-US" sz="1600" baseline="0" dirty="0" smtClean="0">
                          <a:latin typeface="Calibri" charset="0"/>
                          <a:ea typeface="Calibri" charset="0"/>
                          <a:cs typeface="Calibri" charset="0"/>
                        </a:rPr>
                        <a:t> optimizations</a:t>
                      </a:r>
                      <a:endParaRPr lang="en-US" sz="1600" dirty="0" smtClean="0">
                        <a:latin typeface="Calibri" charset="0"/>
                        <a:ea typeface="Calibri" charset="0"/>
                        <a:cs typeface="Calibri" charset="0"/>
                      </a:endParaRPr>
                    </a:p>
                    <a:p>
                      <a:pPr marL="285750" indent="-285750">
                        <a:buFontTx/>
                        <a:buChar char="-"/>
                      </a:pPr>
                      <a:r>
                        <a:rPr lang="en-US" sz="1600" b="0" dirty="0" smtClean="0">
                          <a:latin typeface="Calibri" charset="0"/>
                          <a:ea typeface="Calibri" charset="0"/>
                          <a:cs typeface="Calibri" charset="0"/>
                        </a:rPr>
                        <a:t>Inline Editing</a:t>
                      </a:r>
                    </a:p>
                    <a:p>
                      <a:pPr marL="285750" indent="-285750">
                        <a:buFontTx/>
                        <a:buChar char="-"/>
                      </a:pPr>
                      <a:r>
                        <a:rPr lang="en-US" sz="1600" b="0" dirty="0" smtClean="0">
                          <a:latin typeface="Calibri" charset="0"/>
                          <a:ea typeface="Calibri" charset="0"/>
                          <a:cs typeface="Calibri" charset="0"/>
                        </a:rPr>
                        <a:t>Inc. Checksum      </a:t>
                      </a:r>
                      <a:r>
                        <a:rPr lang="en-US" sz="1600" b="0" baseline="0" dirty="0" smtClean="0">
                          <a:latin typeface="Calibri" charset="0"/>
                          <a:ea typeface="Calibri" charset="0"/>
                          <a:cs typeface="Calibri" charset="0"/>
                        </a:rPr>
                        <a:t> </a:t>
                      </a:r>
                      <a:r>
                        <a:rPr lang="en-US" sz="1200" b="0" baseline="0" dirty="0" smtClean="0">
                          <a:latin typeface="Calibri" charset="0"/>
                          <a:ea typeface="Calibri" charset="0"/>
                          <a:cs typeface="Calibri" charset="0"/>
                        </a:rPr>
                        <a:t>(Transit Mode)</a:t>
                      </a:r>
                    </a:p>
                    <a:p>
                      <a:pPr marL="285750" indent="-285750">
                        <a:buFontTx/>
                        <a:buChar char="-"/>
                      </a:pPr>
                      <a:r>
                        <a:rPr lang="en-US" sz="1600" b="0" dirty="0" smtClean="0">
                          <a:latin typeface="Calibri" charset="0"/>
                          <a:ea typeface="Calibri" charset="0"/>
                          <a:cs typeface="Calibri" charset="0"/>
                        </a:rPr>
                        <a:t>Parser</a:t>
                      </a:r>
                      <a:r>
                        <a:rPr lang="en-US" sz="1600" b="0" baseline="0" dirty="0" smtClean="0">
                          <a:latin typeface="Calibri" charset="0"/>
                          <a:ea typeface="Calibri" charset="0"/>
                          <a:cs typeface="Calibri" charset="0"/>
                        </a:rPr>
                        <a:t> Specialization</a:t>
                      </a:r>
                    </a:p>
                    <a:p>
                      <a:pPr marL="285750" indent="-285750">
                        <a:buFontTx/>
                        <a:buChar char="-"/>
                      </a:pPr>
                      <a:r>
                        <a:rPr lang="en-US" sz="1600" b="0" baseline="0" dirty="0" smtClean="0">
                          <a:latin typeface="Calibri" charset="0"/>
                          <a:ea typeface="Calibri" charset="0"/>
                          <a:cs typeface="Calibri" charset="0"/>
                        </a:rPr>
                        <a:t>Action Specialization</a:t>
                      </a:r>
                    </a:p>
                    <a:p>
                      <a:pPr marL="285750" indent="-285750">
                        <a:buFontTx/>
                        <a:buChar char="-"/>
                      </a:pPr>
                      <a:r>
                        <a:rPr lang="en-US" sz="1600" b="0" baseline="0" dirty="0" smtClean="0">
                          <a:latin typeface="Calibri" charset="0"/>
                          <a:ea typeface="Calibri" charset="0"/>
                          <a:cs typeface="Calibri" charset="0"/>
                        </a:rPr>
                        <a:t>Action Coalescing</a:t>
                      </a:r>
                      <a:endParaRPr lang="en-US" sz="1600" b="0" dirty="0" smtClean="0">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76.5</a:t>
                      </a:r>
                    </a:p>
                    <a:p>
                      <a:pPr algn="r"/>
                      <a:r>
                        <a:rPr lang="en-US" sz="1600" b="0" dirty="0" smtClean="0">
                          <a:solidFill>
                            <a:schemeClr val="tx1"/>
                          </a:solidFill>
                          <a:latin typeface="Calibri" charset="0"/>
                          <a:ea typeface="Calibri" charset="0"/>
                          <a:cs typeface="Calibri" charset="0"/>
                        </a:rPr>
                        <a:t>-42.6</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endParaRPr lang="en-US" sz="1200" b="0" u="none" strike="noStrike" kern="1200" baseline="0" dirty="0" smtClean="0">
                        <a:solidFill>
                          <a:schemeClr val="dk1"/>
                        </a:solidFill>
                        <a:effectLst/>
                        <a:latin typeface="Calibri" charset="0"/>
                        <a:ea typeface="Calibri" charset="0"/>
                        <a:cs typeface="Calibri" charset="0"/>
                      </a:endParaRP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tx1"/>
                          </a:solidFill>
                          <a:effectLst/>
                          <a:latin typeface="Calibri" charset="0"/>
                          <a:ea typeface="Calibri" charset="0"/>
                          <a:cs typeface="Calibri" charset="0"/>
                        </a:rPr>
                        <a:t>-4.6</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a:t>
                      </a:r>
                    </a:p>
                  </a:txBody>
                  <a:tcPr/>
                </a:tc>
                <a:tc>
                  <a:txBody>
                    <a:bodyPr/>
                    <a:lstStyle/>
                    <a:p>
                      <a:pPr algn="r"/>
                      <a:r>
                        <a:rPr lang="en-US" sz="1600" dirty="0" smtClean="0">
                          <a:latin typeface="Calibri" charset="0"/>
                          <a:ea typeface="Calibri" charset="0"/>
                          <a:cs typeface="Calibri" charset="0"/>
                        </a:rPr>
                        <a:t>209.5</a:t>
                      </a:r>
                    </a:p>
                    <a:p>
                      <a:pPr algn="r"/>
                      <a:r>
                        <a:rPr lang="en-US" sz="1600" u="none" strike="noStrike" kern="1200" baseline="0" dirty="0" smtClean="0">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u="none" strike="noStrike" kern="1200" baseline="0" dirty="0" smtClean="0">
                          <a:solidFill>
                            <a:schemeClr val="dk1"/>
                          </a:solidFill>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Calibri" charset="0"/>
                        <a:ea typeface="Calibri" charset="0"/>
                        <a:cs typeface="Calibri" charset="0"/>
                      </a:endParaRP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a:t>
                      </a:r>
                    </a:p>
                  </a:txBody>
                  <a:tcPr/>
                </a:tc>
                <a:tc>
                  <a:txBody>
                    <a:bodyPr/>
                    <a:lstStyle/>
                    <a:p>
                      <a:pPr algn="r"/>
                      <a:r>
                        <a:rPr lang="en-US" sz="1600" dirty="0" smtClean="0">
                          <a:latin typeface="Calibri" charset="0"/>
                          <a:ea typeface="Calibri" charset="0"/>
                          <a:cs typeface="Calibri" charset="0"/>
                        </a:rPr>
                        <a:t>379.5</a:t>
                      </a:r>
                    </a:p>
                    <a:p>
                      <a:pPr algn="r"/>
                      <a:r>
                        <a:rPr lang="en-US" sz="1600" dirty="0" smtClean="0">
                          <a:latin typeface="Calibri" charset="0"/>
                          <a:ea typeface="Calibri" charset="0"/>
                          <a:cs typeface="Calibri" charset="0"/>
                        </a:rPr>
                        <a:t>+7.5</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tx1"/>
                          </a:solidFill>
                          <a:effectLst/>
                          <a:latin typeface="Calibri" charset="0"/>
                          <a:ea typeface="Calibri" charset="0"/>
                          <a:cs typeface="Calibri" charset="0"/>
                        </a:rPr>
                        <a:t>-231.3</a:t>
                      </a:r>
                    </a:p>
                    <a:p>
                      <a:pPr marL="0" marR="0" indent="0" algn="r" defTabSz="6858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Calibri" charset="0"/>
                        <a:ea typeface="Calibri" charset="0"/>
                        <a:cs typeface="Calibri" charset="0"/>
                      </a:endParaRP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-10.3</a:t>
                      </a:r>
                    </a:p>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-14.6</a:t>
                      </a:r>
                      <a:endParaRPr lang="en-US" sz="1600" b="0" kern="1200" dirty="0" smtClean="0">
                        <a:solidFill>
                          <a:schemeClr val="dk1"/>
                        </a:solidFill>
                        <a:latin typeface="Calibri" charset="0"/>
                        <a:ea typeface="Calibri" charset="0"/>
                        <a:cs typeface="Calibri" charset="0"/>
                      </a:endParaRPr>
                    </a:p>
                  </a:txBody>
                  <a:tcPr/>
                </a:tc>
                <a:tc>
                  <a:txBody>
                    <a:bodyPr/>
                    <a:lstStyle/>
                    <a:p>
                      <a:pPr algn="r"/>
                      <a:r>
                        <a:rPr lang="en-US" sz="1600" dirty="0" smtClean="0">
                          <a:latin typeface="Calibri" charset="0"/>
                          <a:ea typeface="Calibri" charset="0"/>
                          <a:cs typeface="Calibri" charset="0"/>
                        </a:rPr>
                        <a:t>7590.7</a:t>
                      </a:r>
                    </a:p>
                    <a:p>
                      <a:pPr marL="0" marR="0" indent="0" algn="r" defTabSz="914400" rtl="0" eaLnBrk="1" fontAlgn="auto" latinLnBrk="0" hangingPunct="1">
                        <a:lnSpc>
                          <a:spcPct val="100000"/>
                        </a:lnSpc>
                        <a:spcBef>
                          <a:spcPts val="0"/>
                        </a:spcBef>
                        <a:spcAft>
                          <a:spcPts val="0"/>
                        </a:spcAft>
                        <a:buClrTx/>
                        <a:buSzTx/>
                        <a:buFontTx/>
                        <a:buNone/>
                        <a:tabLst/>
                        <a:defRPr/>
                      </a:pPr>
                      <a:r>
                        <a:rPr lang="nb-NO" sz="1600" b="0" u="none" strike="noStrike" cap="none" baseline="0" dirty="0" smtClean="0">
                          <a:solidFill>
                            <a:schemeClr val="tx1"/>
                          </a:solidFill>
                          <a:effectLst/>
                          <a:latin typeface="Calibri" charset="0"/>
                          <a:ea typeface="Calibri" charset="0"/>
                          <a:cs typeface="Calibri" charset="0"/>
                          <a:sym typeface="Arial"/>
                          <a:rtl val="0"/>
                        </a:rPr>
                        <a:t>+281.0</a:t>
                      </a:r>
                    </a:p>
                    <a:p>
                      <a:pPr marL="0" marR="0" indent="0" algn="r" defTabSz="914400" rtl="0" eaLnBrk="1" fontAlgn="auto" latinLnBrk="0" hangingPunct="1">
                        <a:lnSpc>
                          <a:spcPct val="100000"/>
                        </a:lnSpc>
                        <a:spcBef>
                          <a:spcPts val="0"/>
                        </a:spcBef>
                        <a:spcAft>
                          <a:spcPts val="0"/>
                        </a:spcAft>
                        <a:buClrTx/>
                        <a:buSzTx/>
                        <a:buFontTx/>
                        <a:buNone/>
                        <a:tabLst/>
                        <a:defRPr/>
                      </a:pPr>
                      <a:r>
                        <a:rPr lang="nb-NO" sz="1600" b="0" u="none" strike="noStrike" cap="none" baseline="0" dirty="0" smtClean="0">
                          <a:solidFill>
                            <a:schemeClr val="tx1"/>
                          </a:solidFill>
                          <a:effectLst/>
                          <a:latin typeface="Calibri" charset="0"/>
                          <a:ea typeface="Calibri" charset="0"/>
                          <a:cs typeface="Calibri" charset="0"/>
                          <a:sym typeface="Arial"/>
                          <a:rtl val="0"/>
                        </a:rPr>
                        <a:t>+4685.3</a:t>
                      </a:r>
                    </a:p>
                    <a:p>
                      <a:pPr marL="0" marR="0" indent="0" algn="r" defTabSz="914400" rtl="0" eaLnBrk="1" fontAlgn="auto" latinLnBrk="0" hangingPunct="1">
                        <a:lnSpc>
                          <a:spcPct val="100000"/>
                        </a:lnSpc>
                        <a:spcBef>
                          <a:spcPts val="0"/>
                        </a:spcBef>
                        <a:spcAft>
                          <a:spcPts val="0"/>
                        </a:spcAft>
                        <a:buClrTx/>
                        <a:buSzTx/>
                        <a:buFontTx/>
                        <a:buNone/>
                        <a:tabLst/>
                        <a:defRPr/>
                      </a:pPr>
                      <a:endParaRPr lang="nb-NO" sz="1200" b="0" dirty="0" smtClean="0">
                        <a:solidFill>
                          <a:schemeClr val="tx1"/>
                        </a:solidFill>
                        <a:latin typeface="Calibri" charset="0"/>
                        <a:ea typeface="Calibri" charset="0"/>
                        <a:cs typeface="Calibri"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lang="nb-NO" sz="1600" b="0" dirty="0" smtClean="0">
                          <a:solidFill>
                            <a:schemeClr val="tx1"/>
                          </a:solidFill>
                          <a:latin typeface="Calibri" charset="0"/>
                          <a:ea typeface="Calibri" charset="0"/>
                          <a:cs typeface="Calibri" charset="0"/>
                        </a:rPr>
                        <a:t>+282.3</a:t>
                      </a:r>
                    </a:p>
                    <a:p>
                      <a:pPr marL="0" marR="0" indent="0" algn="r" defTabSz="914400" rtl="0" eaLnBrk="1" fontAlgn="auto" latinLnBrk="0" hangingPunct="1">
                        <a:lnSpc>
                          <a:spcPct val="100000"/>
                        </a:lnSpc>
                        <a:spcBef>
                          <a:spcPts val="0"/>
                        </a:spcBef>
                        <a:spcAft>
                          <a:spcPts val="0"/>
                        </a:spcAft>
                        <a:buClrTx/>
                        <a:buSzTx/>
                        <a:buFontTx/>
                        <a:buNone/>
                        <a:tabLst/>
                        <a:defRPr/>
                      </a:pPr>
                      <a:r>
                        <a:rPr lang="nb-NO" sz="1600" b="0" dirty="0" smtClean="0">
                          <a:solidFill>
                            <a:schemeClr val="tx1"/>
                          </a:solidFill>
                          <a:latin typeface="Calibri" charset="0"/>
                          <a:ea typeface="Calibri" charset="0"/>
                          <a:cs typeface="Calibri" charset="0"/>
                        </a:rPr>
                        <a:t>+191.2</a:t>
                      </a:r>
                    </a:p>
                    <a:p>
                      <a:pPr marL="0" marR="0" indent="0" algn="r" defTabSz="914400" rtl="0" eaLnBrk="1" fontAlgn="auto" latinLnBrk="0" hangingPunct="1">
                        <a:lnSpc>
                          <a:spcPct val="100000"/>
                        </a:lnSpc>
                        <a:spcBef>
                          <a:spcPts val="0"/>
                        </a:spcBef>
                        <a:spcAft>
                          <a:spcPts val="0"/>
                        </a:spcAft>
                        <a:buClrTx/>
                        <a:buSzTx/>
                        <a:buFontTx/>
                        <a:buNone/>
                        <a:tabLst/>
                        <a:defRPr/>
                      </a:pPr>
                      <a:r>
                        <a:rPr lang="nb-NO" sz="1600" b="0" dirty="0" smtClean="0">
                          <a:solidFill>
                            <a:schemeClr val="tx1"/>
                          </a:solidFill>
                          <a:latin typeface="Calibri" charset="0"/>
                          <a:ea typeface="Calibri" charset="0"/>
                          <a:cs typeface="Calibri" charset="0"/>
                        </a:rPr>
                        <a:t>+293.0</a:t>
                      </a:r>
                    </a:p>
                  </a:txBody>
                  <a:tcPr/>
                </a:tc>
              </a:tr>
              <a:tr h="341897">
                <a:tc>
                  <a:txBody>
                    <a:bodyPr/>
                    <a:lstStyle/>
                    <a:p>
                      <a:endParaRPr lang="en-US" sz="1600" b="1" dirty="0">
                        <a:latin typeface="Calibri" charset="0"/>
                        <a:ea typeface="Calibri" charset="0"/>
                        <a:cs typeface="Calibri" charset="0"/>
                      </a:endParaRPr>
                    </a:p>
                  </a:txBody>
                  <a:tcPr/>
                </a:tc>
                <a:tc>
                  <a:txBody>
                    <a:bodyPr/>
                    <a:lstStyle/>
                    <a:p>
                      <a:pPr marL="285750" marR="0" lvl="0" indent="-285750" algn="l" defTabSz="685800" rtl="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latin typeface="Calibri" charset="0"/>
                          <a:ea typeface="Calibri" charset="0"/>
                          <a:cs typeface="Calibri" charset="0"/>
                        </a:rPr>
                        <a:t>All optimizations</a:t>
                      </a:r>
                    </a:p>
                  </a:txBody>
                  <a:tcPr>
                    <a:solidFill>
                      <a:schemeClr val="accent1">
                        <a:lumMod val="75000"/>
                      </a:schemeClr>
                    </a:solidFill>
                  </a:tcP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sz="1600" b="1" u="none" strike="noStrike" kern="1200" baseline="0" dirty="0" smtClean="0">
                          <a:solidFill>
                            <a:schemeClr val="bg1"/>
                          </a:solidFill>
                          <a:effectLst/>
                          <a:latin typeface="Calibri" charset="0"/>
                          <a:ea typeface="Calibri" charset="0"/>
                          <a:cs typeface="Calibri" charset="0"/>
                        </a:rPr>
                        <a:t>29.7</a:t>
                      </a:r>
                    </a:p>
                  </a:txBody>
                  <a:tcPr>
                    <a:solidFill>
                      <a:schemeClr val="accent1">
                        <a:lumMod val="75000"/>
                      </a:schemeClr>
                    </a:solidFill>
                  </a:tcP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sz="1600" b="1" u="none" strike="noStrike" kern="1200" baseline="0" dirty="0" smtClean="0">
                          <a:solidFill>
                            <a:schemeClr val="bg1"/>
                          </a:solidFill>
                          <a:effectLst/>
                          <a:latin typeface="Calibri" charset="0"/>
                          <a:ea typeface="Calibri" charset="0"/>
                          <a:cs typeface="Calibri" charset="0"/>
                        </a:rPr>
                        <a:t>209.0</a:t>
                      </a:r>
                    </a:p>
                  </a:txBody>
                  <a:tcPr>
                    <a:solidFill>
                      <a:schemeClr val="accent1">
                        <a:lumMod val="75000"/>
                      </a:schemeClr>
                    </a:solidFill>
                  </a:tcP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Calibri" charset="0"/>
                          <a:ea typeface="Calibri" charset="0"/>
                          <a:cs typeface="Calibri" charset="0"/>
                        </a:rPr>
                        <a:t>147.6</a:t>
                      </a:r>
                    </a:p>
                  </a:txBody>
                  <a:tcPr>
                    <a:solidFill>
                      <a:schemeClr val="accent1">
                        <a:lumMod val="7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nb-NO" sz="1600" b="1" dirty="0" smtClean="0">
                          <a:solidFill>
                            <a:schemeClr val="bg1"/>
                          </a:solidFill>
                          <a:latin typeface="Calibri" charset="0"/>
                          <a:ea typeface="Calibri" charset="0"/>
                          <a:cs typeface="Calibri" charset="0"/>
                        </a:rPr>
                        <a:t>13323.7</a:t>
                      </a:r>
                    </a:p>
                  </a:txBody>
                  <a:tcPr>
                    <a:solidFill>
                      <a:schemeClr val="accent1">
                        <a:lumMod val="75000"/>
                      </a:schemeClr>
                    </a:solidFill>
                  </a:tcPr>
                </a:tc>
              </a:tr>
              <a:tr h="320040">
                <a:tc>
                  <a:txBody>
                    <a:bodyPr/>
                    <a:lstStyle/>
                    <a:p>
                      <a:r>
                        <a:rPr lang="en-US" sz="1600" b="0" dirty="0" smtClean="0">
                          <a:latin typeface="Calibri" charset="0"/>
                          <a:ea typeface="Calibri" charset="0"/>
                          <a:cs typeface="Calibri" charset="0"/>
                        </a:rPr>
                        <a:t>OVS</a:t>
                      </a:r>
                      <a:endParaRPr lang="en-US" sz="1600" b="0" dirty="0">
                        <a:latin typeface="Calibri" charset="0"/>
                        <a:ea typeface="Calibri" charset="0"/>
                        <a:cs typeface="Calibri" charset="0"/>
                      </a:endParaRPr>
                    </a:p>
                  </a:txBody>
                  <a:tcPr/>
                </a:tc>
                <a:tc>
                  <a:txBody>
                    <a:bodyPr/>
                    <a:lstStyle/>
                    <a:p>
                      <a:pPr marL="285750" marR="0" lvl="0" indent="-285750" algn="l" defTabSz="685800" rtl="0" eaLnBrk="1" fontAlgn="auto" latinLnBrk="0" hangingPunct="1">
                        <a:lnSpc>
                          <a:spcPct val="100000"/>
                        </a:lnSpc>
                        <a:spcBef>
                          <a:spcPts val="0"/>
                        </a:spcBef>
                        <a:spcAft>
                          <a:spcPts val="0"/>
                        </a:spcAft>
                        <a:buClrTx/>
                        <a:buSzTx/>
                        <a:buFontTx/>
                        <a:buNone/>
                        <a:tabLst/>
                        <a:defRPr/>
                      </a:pPr>
                      <a:r>
                        <a:rPr lang="en-US" sz="1600" b="0" dirty="0" smtClean="0">
                          <a:latin typeface="Calibri" charset="0"/>
                          <a:ea typeface="Calibri" charset="0"/>
                          <a:cs typeface="Calibri" charset="0"/>
                        </a:rPr>
                        <a:t>Native</a:t>
                      </a:r>
                    </a:p>
                  </a:txBody>
                  <a:tcP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43.6</a:t>
                      </a:r>
                    </a:p>
                  </a:txBody>
                  <a:tcP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sz="1600" b="0" u="none" strike="noStrike" kern="1200" baseline="0" dirty="0" smtClean="0">
                          <a:solidFill>
                            <a:schemeClr val="dk1"/>
                          </a:solidFill>
                          <a:effectLst/>
                          <a:latin typeface="Calibri" charset="0"/>
                          <a:ea typeface="Calibri" charset="0"/>
                          <a:cs typeface="Calibri" charset="0"/>
                        </a:rPr>
                        <a:t>197.5</a:t>
                      </a:r>
                    </a:p>
                  </a:txBody>
                  <a:tcP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latin typeface="Calibri" charset="0"/>
                          <a:ea typeface="Calibri" charset="0"/>
                          <a:cs typeface="Calibri" charset="0"/>
                        </a:rPr>
                        <a:t>132.5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nb-NO" sz="1600" b="0" dirty="0" smtClean="0">
                          <a:solidFill>
                            <a:schemeClr val="tx1"/>
                          </a:solidFill>
                          <a:latin typeface="Calibri" charset="0"/>
                          <a:ea typeface="Calibri" charset="0"/>
                          <a:cs typeface="Calibri" charset="0"/>
                        </a:rPr>
                        <a:t>13497.5</a:t>
                      </a:r>
                    </a:p>
                  </a:txBody>
                  <a:tcPr/>
                </a:tc>
              </a:tr>
            </a:tbl>
          </a:graphicData>
        </a:graphic>
      </p:graphicFrame>
      <p:sp>
        <p:nvSpPr>
          <p:cNvPr id="3" name="Rectangle 2"/>
          <p:cNvSpPr/>
          <p:nvPr/>
        </p:nvSpPr>
        <p:spPr>
          <a:xfrm>
            <a:off x="492369" y="3903785"/>
            <a:ext cx="8299939" cy="863932"/>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charset="0"/>
                <a:ea typeface="Calibri" charset="0"/>
                <a:cs typeface="Calibri" charset="0"/>
              </a:rPr>
              <a:t>Final Result</a:t>
            </a:r>
            <a:endParaRPr lang="en-US" b="0" dirty="0">
              <a:latin typeface="Calibri" charset="0"/>
              <a:ea typeface="Calibri" charset="0"/>
              <a:cs typeface="Calibri" charset="0"/>
            </a:endParaRPr>
          </a:p>
        </p:txBody>
      </p:sp>
    </p:spTree>
    <p:custDataLst>
      <p:tags r:id="rId1"/>
    </p:custDataLst>
    <p:extLst>
      <p:ext uri="{BB962C8B-B14F-4D97-AF65-F5344CB8AC3E}">
        <p14:creationId xmlns:p14="http://schemas.microsoft.com/office/powerpoint/2010/main" val="1843879795"/>
      </p:ext>
    </p:extLst>
  </p:cSld>
  <p:clrMapOvr>
    <a:masterClrMapping/>
  </p:clrMapOvr>
  <mc:AlternateContent xmlns:mc="http://schemas.openxmlformats.org/markup-compatibility/2006" xmlns:p14="http://schemas.microsoft.com/office/powerpoint/2010/main">
    <mc:Choice Requires="p14">
      <p:transition spd="slow" p14:dur="2000" advTm="755"/>
    </mc:Choice>
    <mc:Fallback xmlns="">
      <p:transition spd="slow" advTm="7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29291"/>
          </a:xfrm>
        </p:spPr>
        <p:txBody>
          <a:bodyPr/>
          <a:lstStyle/>
          <a:p>
            <a:r>
              <a:rPr lang="en-US" dirty="0" smtClean="0">
                <a:latin typeface="Calibri"/>
                <a:cs typeface="Calibri"/>
              </a:rPr>
              <a:t>Optimized </a:t>
            </a:r>
            <a:r>
              <a:rPr lang="en-US" dirty="0">
                <a:latin typeface="Calibri"/>
                <a:cs typeface="Calibri"/>
              </a:rPr>
              <a:t>Mapping from P4 to OVS</a:t>
            </a:r>
            <a:endParaRPr lang="en-US" b="0" dirty="0">
              <a:latin typeface="Calibri"/>
              <a:cs typeface="Calibri"/>
            </a:endParaRPr>
          </a:p>
        </p:txBody>
      </p:sp>
      <p:graphicFrame>
        <p:nvGraphicFramePr>
          <p:cNvPr id="3" name="Chart 2"/>
          <p:cNvGraphicFramePr/>
          <p:nvPr>
            <p:extLst>
              <p:ext uri="{D42A27DB-BD31-4B8C-83A1-F6EECF244321}">
                <p14:modId xmlns:p14="http://schemas.microsoft.com/office/powerpoint/2010/main" val="1925455852"/>
              </p:ext>
            </p:extLst>
          </p:nvPr>
        </p:nvGraphicFramePr>
        <p:xfrm>
          <a:off x="316254" y="1671647"/>
          <a:ext cx="4959872" cy="295205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394716" y="2578286"/>
            <a:ext cx="3389069" cy="1138773"/>
          </a:xfrm>
          <a:prstGeom prst="rect">
            <a:avLst/>
          </a:prstGeom>
          <a:noFill/>
        </p:spPr>
        <p:txBody>
          <a:bodyPr wrap="none" rtlCol="0">
            <a:spAutoFit/>
          </a:bodyPr>
          <a:lstStyle/>
          <a:p>
            <a:pPr algn="ctr"/>
            <a:r>
              <a:rPr lang="en-US" sz="2400" dirty="0" smtClean="0">
                <a:solidFill>
                  <a:srgbClr val="C00000"/>
                </a:solidFill>
                <a:latin typeface="Calibri" charset="0"/>
                <a:ea typeface="Calibri" charset="0"/>
                <a:cs typeface="Calibri" charset="0"/>
              </a:rPr>
              <a:t>Performance overhead of</a:t>
            </a:r>
          </a:p>
          <a:p>
            <a:pPr algn="ctr"/>
            <a:r>
              <a:rPr lang="en-US" sz="4400" dirty="0" smtClean="0">
                <a:solidFill>
                  <a:srgbClr val="C00000"/>
                </a:solidFill>
                <a:latin typeface="Calibri" charset="0"/>
                <a:ea typeface="Calibri" charset="0"/>
                <a:cs typeface="Calibri" charset="0"/>
              </a:rPr>
              <a:t>&lt; </a:t>
            </a:r>
            <a:r>
              <a:rPr lang="en-US" sz="4400" b="1" dirty="0" smtClean="0">
                <a:solidFill>
                  <a:srgbClr val="C00000"/>
                </a:solidFill>
                <a:latin typeface="Calibri" charset="0"/>
                <a:ea typeface="Calibri" charset="0"/>
                <a:cs typeface="Calibri" charset="0"/>
              </a:rPr>
              <a:t>2</a:t>
            </a:r>
            <a:r>
              <a:rPr lang="en-US" sz="4400" b="1" dirty="0">
                <a:solidFill>
                  <a:srgbClr val="C00000"/>
                </a:solidFill>
                <a:latin typeface="Calibri" charset="0"/>
                <a:ea typeface="Calibri" charset="0"/>
                <a:cs typeface="Calibri" charset="0"/>
              </a:rPr>
              <a:t>%</a:t>
            </a:r>
            <a:endParaRPr lang="en-US" sz="2400" dirty="0">
              <a:solidFill>
                <a:srgbClr val="C00000"/>
              </a:solidFill>
              <a:latin typeface="Calibri" charset="0"/>
              <a:ea typeface="Calibri" charset="0"/>
              <a:cs typeface="Calibri" charset="0"/>
            </a:endParaRPr>
          </a:p>
        </p:txBody>
      </p:sp>
      <p:sp>
        <p:nvSpPr>
          <p:cNvPr id="8" name="TextBox 7"/>
          <p:cNvSpPr txBox="1"/>
          <p:nvPr/>
        </p:nvSpPr>
        <p:spPr>
          <a:xfrm>
            <a:off x="457199" y="1114959"/>
            <a:ext cx="8229601" cy="400110"/>
          </a:xfrm>
          <a:prstGeom prst="rect">
            <a:avLst/>
          </a:prstGeom>
          <a:noFill/>
        </p:spPr>
        <p:txBody>
          <a:bodyPr wrap="square" rtlCol="0">
            <a:spAutoFit/>
          </a:bodyPr>
          <a:lstStyle/>
          <a:p>
            <a:r>
              <a:rPr lang="en-US" sz="2000" dirty="0">
                <a:latin typeface="Calibri Light" charset="0"/>
                <a:ea typeface="Calibri Light" charset="0"/>
                <a:cs typeface="Calibri Light" charset="0"/>
              </a:rPr>
              <a:t>An optimized</a:t>
            </a:r>
            <a:r>
              <a:rPr lang="en-US" sz="2000" dirty="0">
                <a:solidFill>
                  <a:schemeClr val="tx1"/>
                </a:solidFill>
                <a:latin typeface="Calibri Light" charset="0"/>
                <a:ea typeface="Calibri Light" charset="0"/>
                <a:cs typeface="Calibri Light" charset="0"/>
              </a:rPr>
              <a:t> compilation of </a:t>
            </a:r>
            <a:r>
              <a:rPr lang="en-US" sz="2000" b="1" dirty="0">
                <a:latin typeface="Calibri Light" charset="0"/>
                <a:ea typeface="Calibri Light" charset="0"/>
                <a:cs typeface="Calibri Light" charset="0"/>
              </a:rPr>
              <a:t>L2L3-ACL</a:t>
            </a:r>
            <a:r>
              <a:rPr lang="en-US" sz="2000" dirty="0">
                <a:latin typeface="Calibri Light" charset="0"/>
                <a:ea typeface="Calibri Light" charset="0"/>
                <a:cs typeface="Calibri Light" charset="0"/>
              </a:rPr>
              <a:t> benchmark application</a:t>
            </a:r>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 smtClean="0"/>
              <a:t>41</a:t>
            </a:fld>
            <a:endParaRPr lang="en"/>
          </a:p>
        </p:txBody>
      </p:sp>
    </p:spTree>
    <p:extLst>
      <p:ext uri="{BB962C8B-B14F-4D97-AF65-F5344CB8AC3E}">
        <p14:creationId xmlns:p14="http://schemas.microsoft.com/office/powerpoint/2010/main" val="2006223390"/>
      </p:ext>
    </p:extLst>
  </p:cSld>
  <p:clrMapOvr>
    <a:masterClrMapping/>
  </p:clrMapOvr>
  <mc:AlternateContent xmlns:mc="http://schemas.openxmlformats.org/markup-compatibility/2006" xmlns:p14="http://schemas.microsoft.com/office/powerpoint/2010/main">
    <mc:Choice Requires="p14">
      <p:transition spd="slow" p14:dur="2000" advTm="238"/>
    </mc:Choice>
    <mc:Fallback xmlns="">
      <p:transition spd="slow" advTm="238"/>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29291"/>
          </a:xfrm>
        </p:spPr>
        <p:txBody>
          <a:bodyPr/>
          <a:lstStyle/>
          <a:p>
            <a:r>
              <a:rPr lang="en-US" dirty="0" smtClean="0">
                <a:latin typeface="Calibri"/>
                <a:cs typeface="Calibri"/>
              </a:rPr>
              <a:t>Summary</a:t>
            </a:r>
            <a:endParaRPr lang="en-US" b="0" dirty="0">
              <a:latin typeface="Calibri"/>
              <a:cs typeface="Calibri"/>
            </a:endParaRPr>
          </a:p>
        </p:txBody>
      </p:sp>
      <p:sp>
        <p:nvSpPr>
          <p:cNvPr id="4" name="Rounded Rectangle 3"/>
          <p:cNvSpPr/>
          <p:nvPr/>
        </p:nvSpPr>
        <p:spPr>
          <a:xfrm>
            <a:off x="1012873" y="1786597"/>
            <a:ext cx="3052689" cy="2341173"/>
          </a:xfrm>
          <a:prstGeom prst="roundRect">
            <a:avLst>
              <a:gd name="adj" fmla="val 0"/>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PISCES</a:t>
            </a:r>
          </a:p>
          <a:p>
            <a:pPr algn="ctr"/>
            <a:r>
              <a:rPr lang="en-US" sz="2000" dirty="0" err="1"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vSwitch</a:t>
            </a:r>
            <a:endParaRPr lang="en-US" sz="2000"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5" name="Rounded Rectangle 4"/>
          <p:cNvSpPr/>
          <p:nvPr/>
        </p:nvSpPr>
        <p:spPr>
          <a:xfrm>
            <a:off x="1344757" y="3858049"/>
            <a:ext cx="2388920" cy="524134"/>
          </a:xfrm>
          <a:prstGeom prst="roundRect">
            <a:avLst>
              <a:gd name="adj" fmla="val 0"/>
            </a:avLst>
          </a:prstGeom>
          <a:solidFill>
            <a:schemeClr val="bg1">
              <a:lumMod val="8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OVS</a:t>
            </a:r>
            <a:endParaRPr lang="en-US" sz="28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7" name="Rounded Rectangle 6"/>
          <p:cNvSpPr/>
          <p:nvPr/>
        </p:nvSpPr>
        <p:spPr>
          <a:xfrm>
            <a:off x="1349362" y="1532184"/>
            <a:ext cx="2388920" cy="524134"/>
          </a:xfrm>
          <a:prstGeom prst="roundRect">
            <a:avLst>
              <a:gd name="adj" fmla="val 0"/>
            </a:avLst>
          </a:prstGeom>
          <a:solidFill>
            <a:schemeClr val="accent3">
              <a:lumMod val="20000"/>
              <a:lumOff val="80000"/>
            </a:schemeClr>
          </a:solidFill>
          <a:ln w="9525">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P4</a:t>
            </a:r>
            <a:endParaRPr lang="en-US" sz="2000" dirty="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1" name="TextBox 10"/>
          <p:cNvSpPr txBox="1"/>
          <p:nvPr/>
        </p:nvSpPr>
        <p:spPr>
          <a:xfrm>
            <a:off x="4402051" y="1786597"/>
            <a:ext cx="4301067" cy="1631216"/>
          </a:xfrm>
          <a:prstGeom prst="rect">
            <a:avLst/>
          </a:prstGeom>
          <a:noFill/>
        </p:spPr>
        <p:txBody>
          <a:bodyPr wrap="square" rtlCol="0">
            <a:spAutoFit/>
          </a:bodyPr>
          <a:lstStyle/>
          <a:p>
            <a:pPr marL="285750" indent="-285750">
              <a:buFontTx/>
              <a:buChar char="-"/>
            </a:pPr>
            <a:r>
              <a:rPr lang="is-IS" sz="2000" dirty="0" smtClean="0">
                <a:solidFill>
                  <a:schemeClr val="tx1"/>
                </a:solidFill>
                <a:latin typeface="Calibri" charset="0"/>
                <a:ea typeface="Calibri" charset="0"/>
                <a:cs typeface="Calibri" charset="0"/>
              </a:rPr>
              <a:t>PISCES programs are </a:t>
            </a:r>
            <a:r>
              <a:rPr lang="is-IS" sz="2000" b="1" dirty="0" smtClean="0">
                <a:solidFill>
                  <a:schemeClr val="tx1"/>
                </a:solidFill>
                <a:latin typeface="Calibri" charset="0"/>
                <a:ea typeface="Calibri" charset="0"/>
                <a:cs typeface="Calibri" charset="0"/>
              </a:rPr>
              <a:t>40 times more concise </a:t>
            </a:r>
            <a:r>
              <a:rPr lang="is-IS" sz="2000" dirty="0" smtClean="0">
                <a:solidFill>
                  <a:schemeClr val="tx1"/>
                </a:solidFill>
                <a:latin typeface="Calibri" charset="0"/>
                <a:ea typeface="Calibri" charset="0"/>
                <a:cs typeface="Calibri" charset="0"/>
              </a:rPr>
              <a:t>than the same logic in the native language</a:t>
            </a:r>
          </a:p>
          <a:p>
            <a:pPr marL="285750" indent="-285750">
              <a:buFontTx/>
              <a:buChar char="-"/>
            </a:pPr>
            <a:endParaRPr lang="is-IS" sz="2000" dirty="0">
              <a:solidFill>
                <a:schemeClr val="tx1"/>
              </a:solidFill>
              <a:latin typeface="Calibri" charset="0"/>
              <a:ea typeface="Calibri" charset="0"/>
              <a:cs typeface="Calibri" charset="0"/>
            </a:endParaRPr>
          </a:p>
          <a:p>
            <a:pPr marL="285750" indent="-285750">
              <a:buFontTx/>
              <a:buChar char="-"/>
            </a:pPr>
            <a:r>
              <a:rPr lang="is-IS" sz="2000" dirty="0" smtClean="0">
                <a:solidFill>
                  <a:schemeClr val="tx1"/>
                </a:solidFill>
                <a:latin typeface="Calibri" charset="0"/>
                <a:ea typeface="Calibri" charset="0"/>
                <a:cs typeface="Calibri" charset="0"/>
              </a:rPr>
              <a:t>With hardly </a:t>
            </a:r>
            <a:r>
              <a:rPr lang="is-IS" sz="2000" b="1" dirty="0" smtClean="0">
                <a:solidFill>
                  <a:schemeClr val="tx1"/>
                </a:solidFill>
                <a:latin typeface="Calibri" charset="0"/>
                <a:ea typeface="Calibri" charset="0"/>
                <a:cs typeface="Calibri" charset="0"/>
              </a:rPr>
              <a:t>any performance cost!</a:t>
            </a:r>
          </a:p>
        </p:txBody>
      </p:sp>
    </p:spTree>
    <p:extLst>
      <p:ext uri="{BB962C8B-B14F-4D97-AF65-F5344CB8AC3E}">
        <p14:creationId xmlns:p14="http://schemas.microsoft.com/office/powerpoint/2010/main" val="91863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algn="ctr" rtl="0">
              <a:spcBef>
                <a:spcPts val="0"/>
              </a:spcBef>
              <a:buNone/>
            </a:pPr>
            <a:r>
              <a:rPr lang="en" dirty="0">
                <a:latin typeface="Calibri"/>
                <a:ea typeface="Calibri"/>
                <a:cs typeface="Calibri"/>
                <a:sym typeface="Calibri"/>
              </a:rPr>
              <a:t>Questions?</a:t>
            </a:r>
          </a:p>
        </p:txBody>
      </p:sp>
      <p:pic>
        <p:nvPicPr>
          <p:cNvPr id="5" name="Picture 316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0271" y="4427103"/>
            <a:ext cx="1430756" cy="4820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su-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 y="4339040"/>
            <a:ext cx="416081" cy="416081"/>
          </a:xfrm>
          <a:prstGeom prst="rect">
            <a:avLst/>
          </a:prstGeom>
        </p:spPr>
      </p:pic>
      <p:pic>
        <p:nvPicPr>
          <p:cNvPr id="7" name="Picture 6" descr="vmware_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7477" y="4392927"/>
            <a:ext cx="1444308" cy="364503"/>
          </a:xfrm>
          <a:prstGeom prst="rect">
            <a:avLst/>
          </a:prstGeom>
        </p:spPr>
      </p:pic>
      <p:pic>
        <p:nvPicPr>
          <p:cNvPr id="8" name="Picture 7" descr="pu-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815" y="4339041"/>
            <a:ext cx="326688" cy="416080"/>
          </a:xfrm>
          <a:prstGeom prst="rect">
            <a:avLst/>
          </a:prstGeom>
        </p:spPr>
      </p:pic>
      <p:sp>
        <p:nvSpPr>
          <p:cNvPr id="10" name="Shape 208"/>
          <p:cNvSpPr txBox="1">
            <a:spLocks/>
          </p:cNvSpPr>
          <p:nvPr/>
        </p:nvSpPr>
        <p:spPr>
          <a:xfrm>
            <a:off x="457200" y="1063378"/>
            <a:ext cx="8229600" cy="372569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algn="r">
              <a:buSzPct val="61111"/>
              <a:buFont typeface="Arial"/>
              <a:buNone/>
            </a:pPr>
            <a:endParaRPr lang="en-US" dirty="0" smtClean="0">
              <a:latin typeface="Calibri" charset="0"/>
              <a:ea typeface="Calibri" charset="0"/>
              <a:cs typeface="Calibri" charset="0"/>
            </a:endParaRPr>
          </a:p>
          <a:p>
            <a:pPr algn="r">
              <a:buSzPct val="61111"/>
              <a:buFont typeface="Arial"/>
              <a:buNone/>
            </a:pPr>
            <a:endParaRPr lang="en-US" sz="1800" dirty="0" smtClean="0">
              <a:latin typeface="Calibri" charset="0"/>
              <a:ea typeface="Calibri" charset="0"/>
              <a:cs typeface="Calibri" charset="0"/>
              <a:sym typeface="Calibri"/>
            </a:endParaRPr>
          </a:p>
          <a:p>
            <a:pPr lvl="7" algn="ctr">
              <a:buClrTx/>
              <a:buSzTx/>
              <a:defRPr/>
            </a:pPr>
            <a:r>
              <a:rPr lang="en-US" sz="2400" dirty="0" smtClean="0">
                <a:latin typeface="Calibri" charset="0"/>
                <a:ea typeface="Calibri" charset="0"/>
                <a:cs typeface="Calibri" charset="0"/>
              </a:rPr>
              <a:t>Learn more and try PISCES here: </a:t>
            </a:r>
            <a:endParaRPr lang="en-US" sz="2800" dirty="0" smtClean="0">
              <a:latin typeface="Calibri" charset="0"/>
              <a:ea typeface="Calibri" charset="0"/>
              <a:cs typeface="Calibri" charset="0"/>
              <a:hlinkClick r:id="rId7"/>
            </a:endParaRPr>
          </a:p>
          <a:p>
            <a:pPr lvl="7" algn="ctr">
              <a:buClrTx/>
              <a:buSzTx/>
              <a:defRPr/>
            </a:pPr>
            <a:r>
              <a:rPr lang="en-US" sz="2800" b="1" dirty="0" smtClean="0">
                <a:latin typeface="Calibri" charset="0"/>
                <a:ea typeface="Calibri" charset="0"/>
                <a:cs typeface="Calibri" charset="0"/>
                <a:hlinkClick r:id="rId8"/>
              </a:rPr>
              <a:t>http</a:t>
            </a:r>
            <a:r>
              <a:rPr lang="en-US" sz="2800" b="1" dirty="0">
                <a:latin typeface="Calibri" charset="0"/>
                <a:ea typeface="Calibri" charset="0"/>
                <a:cs typeface="Calibri" charset="0"/>
                <a:hlinkClick r:id="rId8"/>
              </a:rPr>
              <a:t>://</a:t>
            </a:r>
            <a:r>
              <a:rPr lang="en-US" sz="2800" b="1" dirty="0" smtClean="0">
                <a:latin typeface="Calibri" charset="0"/>
                <a:ea typeface="Calibri" charset="0"/>
                <a:cs typeface="Calibri" charset="0"/>
                <a:hlinkClick r:id="rId8"/>
              </a:rPr>
              <a:t>pisces.cs.princeton.edu</a:t>
            </a:r>
            <a:r>
              <a:rPr lang="en-US" sz="2800" b="1" dirty="0">
                <a:latin typeface="Calibri" charset="0"/>
                <a:ea typeface="Calibri" charset="0"/>
                <a:cs typeface="Calibri" charset="0"/>
              </a:rPr>
              <a:t> </a:t>
            </a:r>
            <a:endParaRPr lang="en-US" dirty="0" smtClean="0">
              <a:latin typeface="Calibri" charset="0"/>
              <a:ea typeface="Calibri" charset="0"/>
              <a:cs typeface="Calibri" charset="0"/>
              <a:sym typeface="Calibri"/>
            </a:endParaRPr>
          </a:p>
          <a:p>
            <a:pPr lvl="7" algn="ctr">
              <a:buClrTx/>
              <a:buSzTx/>
              <a:defRPr/>
            </a:pPr>
            <a:endParaRPr lang="en-US" dirty="0" smtClean="0">
              <a:latin typeface="Calibri" charset="0"/>
              <a:ea typeface="Calibri" charset="0"/>
              <a:cs typeface="Calibri" charset="0"/>
              <a:sym typeface="Calibri"/>
            </a:endParaRPr>
          </a:p>
        </p:txBody>
      </p:sp>
    </p:spTree>
    <p:extLst>
      <p:ext uri="{BB962C8B-B14F-4D97-AF65-F5344CB8AC3E}">
        <p14:creationId xmlns:p14="http://schemas.microsoft.com/office/powerpoint/2010/main" val="2976618467"/>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630132" y="3177153"/>
            <a:ext cx="3980770"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flipH="1">
            <a:off x="630132" y="2400969"/>
            <a:ext cx="538834" cy="776184"/>
          </a:xfrm>
          <a:prstGeom prst="straightConnector1">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grpSp>
        <p:nvGrpSpPr>
          <p:cNvPr id="16" name="Group 15"/>
          <p:cNvGrpSpPr/>
          <p:nvPr/>
        </p:nvGrpSpPr>
        <p:grpSpPr>
          <a:xfrm>
            <a:off x="238536" y="4401587"/>
            <a:ext cx="533324" cy="476099"/>
            <a:chOff x="2604847" y="3810600"/>
            <a:chExt cx="533324" cy="476099"/>
          </a:xfrm>
        </p:grpSpPr>
        <p:pic>
          <p:nvPicPr>
            <p:cNvPr id="39"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0"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1"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cxnSp>
        <p:nvCxnSpPr>
          <p:cNvPr id="17" name="Straight Arrow Connector 16"/>
          <p:cNvCxnSpPr/>
          <p:nvPr/>
        </p:nvCxnSpPr>
        <p:spPr>
          <a:xfrm>
            <a:off x="2620517" y="2400969"/>
            <a:ext cx="1990385" cy="776184"/>
          </a:xfrm>
          <a:prstGeom prst="straightConnector1">
            <a:avLst/>
          </a:prstGeom>
          <a:solidFill>
            <a:schemeClr val="bg1">
              <a:lumMod val="95000"/>
            </a:schemeClr>
          </a:solidFill>
          <a:ln w="952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 name="Slide Number Placeholder 2"/>
          <p:cNvSpPr>
            <a:spLocks noGrp="1"/>
          </p:cNvSpPr>
          <p:nvPr>
            <p:ph type="sldNum" idx="12"/>
          </p:nvPr>
        </p:nvSpPr>
        <p:spPr/>
        <p:txBody>
          <a:bodyPr/>
          <a:lstStyle/>
          <a:p>
            <a:pPr>
              <a:spcBef>
                <a:spcPts val="0"/>
              </a:spcBef>
              <a:buNone/>
            </a:pPr>
            <a:fld id="{00000000-1234-1234-1234-123412341234}" type="slidenum">
              <a:rPr lang="en" smtClean="0"/>
              <a:t>5</a:t>
            </a:fld>
            <a:endParaRPr lang="en"/>
          </a:p>
        </p:txBody>
      </p:sp>
      <p:sp>
        <p:nvSpPr>
          <p:cNvPr id="18" name="Rectangle 17"/>
          <p:cNvSpPr/>
          <p:nvPr/>
        </p:nvSpPr>
        <p:spPr>
          <a:xfrm>
            <a:off x="857006" y="3326015"/>
            <a:ext cx="3527022" cy="338554"/>
          </a:xfrm>
          <a:prstGeom prst="rect">
            <a:avLst/>
          </a:prstGeom>
          <a:noFill/>
        </p:spPr>
        <p:txBody>
          <a:bodyPr wrap="square">
            <a:spAutoFit/>
          </a:bodyPr>
          <a:lstStyle/>
          <a:p>
            <a:pPr algn="ctr"/>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Packet Processing Logic</a:t>
            </a:r>
          </a:p>
        </p:txBody>
      </p:sp>
      <p:sp>
        <p:nvSpPr>
          <p:cNvPr id="19" name="Rounded Rectangle 18"/>
          <p:cNvSpPr/>
          <p:nvPr/>
        </p:nvSpPr>
        <p:spPr>
          <a:xfrm>
            <a:off x="1168966" y="2066353"/>
            <a:ext cx="1451551" cy="334616"/>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OVS</a:t>
            </a:r>
            <a:endParaRPr lang="en-US"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4" name="TextBox 3"/>
          <p:cNvSpPr txBox="1"/>
          <p:nvPr/>
        </p:nvSpPr>
        <p:spPr>
          <a:xfrm>
            <a:off x="3440624" y="2154264"/>
            <a:ext cx="184731" cy="307777"/>
          </a:xfrm>
          <a:prstGeom prst="rect">
            <a:avLst/>
          </a:prstGeom>
          <a:noFill/>
        </p:spPr>
        <p:txBody>
          <a:bodyPr wrap="none" rtlCol="0">
            <a:spAutoFit/>
          </a:bodyPr>
          <a:lstStyle/>
          <a:p>
            <a:endParaRPr lang="en-US" dirty="0"/>
          </a:p>
        </p:txBody>
      </p:sp>
      <p:pic>
        <p:nvPicPr>
          <p:cNvPr id="22" name="Picture 21" descr="poweredge-r730.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2339" y="34474992"/>
            <a:ext cx="3744416" cy="894003"/>
          </a:xfrm>
          <a:prstGeom prst="rect">
            <a:avLst/>
          </a:prstGeom>
        </p:spPr>
      </p:pic>
      <p:sp>
        <p:nvSpPr>
          <p:cNvPr id="34" name="Rounded Rectangle 33"/>
          <p:cNvSpPr/>
          <p:nvPr/>
        </p:nvSpPr>
        <p:spPr>
          <a:xfrm>
            <a:off x="782532" y="3813432"/>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Kernel</a:t>
            </a:r>
            <a:endParaRPr lang="en-US" dirty="0">
              <a:solidFill>
                <a:schemeClr val="tx1"/>
              </a:solidFill>
              <a:latin typeface="Consolas" charset="0"/>
              <a:ea typeface="Consolas" charset="0"/>
              <a:cs typeface="Consolas" charset="0"/>
            </a:endParaRPr>
          </a:p>
        </p:txBody>
      </p:sp>
      <p:sp>
        <p:nvSpPr>
          <p:cNvPr id="35" name="Rounded Rectangle 34"/>
          <p:cNvSpPr/>
          <p:nvPr/>
        </p:nvSpPr>
        <p:spPr>
          <a:xfrm>
            <a:off x="934932" y="3934836"/>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DPDK</a:t>
            </a:r>
            <a:endParaRPr lang="en-US" dirty="0">
              <a:solidFill>
                <a:schemeClr val="tx1"/>
              </a:solidFill>
              <a:latin typeface="Consolas" charset="0"/>
              <a:ea typeface="Consolas" charset="0"/>
              <a:cs typeface="Consolas" charset="0"/>
            </a:endParaRPr>
          </a:p>
        </p:txBody>
      </p:sp>
      <p:sp>
        <p:nvSpPr>
          <p:cNvPr id="20" name="TextBox 19"/>
          <p:cNvSpPr txBox="1"/>
          <p:nvPr/>
        </p:nvSpPr>
        <p:spPr>
          <a:xfrm>
            <a:off x="849076" y="3326015"/>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Parser</a:t>
            </a:r>
            <a:endParaRPr lang="en-US" sz="1600" dirty="0">
              <a:latin typeface="Consolas" charset="0"/>
              <a:ea typeface="Consolas" charset="0"/>
              <a:cs typeface="Consolas" charset="0"/>
            </a:endParaRPr>
          </a:p>
        </p:txBody>
      </p:sp>
      <p:sp>
        <p:nvSpPr>
          <p:cNvPr id="21" name="TextBox 20"/>
          <p:cNvSpPr txBox="1"/>
          <p:nvPr/>
        </p:nvSpPr>
        <p:spPr>
          <a:xfrm>
            <a:off x="1869733" y="3326015"/>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Match-Action Pipeline</a:t>
            </a:r>
            <a:endParaRPr lang="en-US" sz="1600" dirty="0">
              <a:latin typeface="Consolas" charset="0"/>
              <a:ea typeface="Consolas" charset="0"/>
              <a:cs typeface="Consolas" charset="0"/>
            </a:endParaRPr>
          </a:p>
        </p:txBody>
      </p:sp>
      <p:cxnSp>
        <p:nvCxnSpPr>
          <p:cNvPr id="11" name="Straight Connector 10"/>
          <p:cNvCxnSpPr/>
          <p:nvPr/>
        </p:nvCxnSpPr>
        <p:spPr>
          <a:xfrm>
            <a:off x="1091476" y="366456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56838" y="366456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55701" y="3661986"/>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21063" y="366198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959872" y="1230938"/>
            <a:ext cx="3597719" cy="3323987"/>
          </a:xfrm>
          <a:prstGeom prst="rect">
            <a:avLst/>
          </a:prstGeom>
          <a:noFill/>
        </p:spPr>
        <p:txBody>
          <a:bodyPr wrap="square" rtlCol="0">
            <a:spAutoFit/>
          </a:bodyPr>
          <a:lstStyle/>
          <a:p>
            <a:r>
              <a:rPr lang="en-US" sz="2000" b="1" dirty="0" smtClean="0">
                <a:solidFill>
                  <a:schemeClr val="tx1"/>
                </a:solidFill>
                <a:latin typeface="Calibri" charset="0"/>
                <a:ea typeface="Calibri" charset="0"/>
                <a:cs typeface="Calibri" charset="0"/>
              </a:rPr>
              <a:t>Diverse </a:t>
            </a:r>
            <a:r>
              <a:rPr lang="en-US" sz="2000" dirty="0" smtClean="0">
                <a:solidFill>
                  <a:schemeClr val="tx1"/>
                </a:solidFill>
                <a:latin typeface="Calibri" charset="0"/>
                <a:ea typeface="Calibri" charset="0"/>
                <a:cs typeface="Calibri" charset="0"/>
              </a:rPr>
              <a:t>Implementations</a:t>
            </a:r>
          </a:p>
          <a:p>
            <a:endParaRPr lang="en-US" sz="2000" b="1" dirty="0" smtClean="0">
              <a:solidFill>
                <a:schemeClr val="tx1"/>
              </a:solidFill>
              <a:latin typeface="Calibri" charset="0"/>
              <a:ea typeface="Calibri" charset="0"/>
              <a:cs typeface="Calibri" charset="0"/>
            </a:endParaRPr>
          </a:p>
          <a:p>
            <a:r>
              <a:rPr lang="en-US" sz="2000" b="1" dirty="0" smtClean="0">
                <a:solidFill>
                  <a:schemeClr val="tx1"/>
                </a:solidFill>
                <a:latin typeface="Calibri" charset="0"/>
                <a:ea typeface="Calibri" charset="0"/>
                <a:cs typeface="Calibri" charset="0"/>
              </a:rPr>
              <a:t>Requires domain expertise in:</a:t>
            </a:r>
            <a:endParaRPr lang="en-US" sz="2000" b="1" dirty="0">
              <a:solidFill>
                <a:schemeClr val="tx1"/>
              </a:solidFill>
              <a:latin typeface="Calibri" charset="0"/>
              <a:ea typeface="Calibri" charset="0"/>
              <a:cs typeface="Calibri" charset="0"/>
            </a:endParaRPr>
          </a:p>
          <a:p>
            <a:endParaRPr lang="en-US" dirty="0" smtClean="0">
              <a:latin typeface="Calibri" charset="0"/>
              <a:ea typeface="Calibri" charset="0"/>
              <a:cs typeface="Calibri" charset="0"/>
            </a:endParaRPr>
          </a:p>
          <a:p>
            <a:pPr marL="285750" indent="-285750">
              <a:buFontTx/>
              <a:buChar char="-"/>
            </a:pPr>
            <a:r>
              <a:rPr lang="en-US" sz="1600" dirty="0" smtClean="0">
                <a:latin typeface="Calibri" charset="0"/>
                <a:ea typeface="Calibri" charset="0"/>
                <a:cs typeface="Calibri" charset="0"/>
              </a:rPr>
              <a:t>Network protocol design</a:t>
            </a:r>
          </a:p>
          <a:p>
            <a:pPr marL="285750" indent="-285750">
              <a:buFontTx/>
              <a:buChar char="-"/>
            </a:pPr>
            <a:endParaRPr lang="en-US" sz="1200" dirty="0">
              <a:latin typeface="Calibri" charset="0"/>
              <a:ea typeface="Calibri" charset="0"/>
              <a:cs typeface="Calibri" charset="0"/>
            </a:endParaRPr>
          </a:p>
          <a:p>
            <a:pPr marL="285750" indent="-285750">
              <a:buFontTx/>
              <a:buChar char="-"/>
            </a:pPr>
            <a:r>
              <a:rPr lang="en-US" sz="1600" dirty="0" smtClean="0">
                <a:latin typeface="Calibri" charset="0"/>
                <a:ea typeface="Calibri" charset="0"/>
                <a:cs typeface="Calibri" charset="0"/>
              </a:rPr>
              <a:t>Software development</a:t>
            </a:r>
            <a:endParaRPr lang="en-US" sz="1600" dirty="0">
              <a:latin typeface="Calibri" charset="0"/>
              <a:ea typeface="Calibri" charset="0"/>
              <a:cs typeface="Calibri" charset="0"/>
            </a:endParaRPr>
          </a:p>
          <a:p>
            <a:pPr marL="285750" indent="-285750">
              <a:buFontTx/>
              <a:buChar char="-"/>
            </a:pPr>
            <a:endParaRPr lang="en-US" sz="1600" dirty="0" smtClean="0">
              <a:latin typeface="Calibri" charset="0"/>
              <a:ea typeface="Calibri" charset="0"/>
              <a:cs typeface="Calibri" charset="0"/>
            </a:endParaRPr>
          </a:p>
          <a:p>
            <a:pPr lvl="0"/>
            <a:r>
              <a:rPr lang="en-US" sz="2000" b="1" dirty="0" smtClean="0">
                <a:latin typeface="Calibri" charset="0"/>
                <a:ea typeface="Calibri" charset="0"/>
                <a:cs typeface="Calibri" charset="0"/>
              </a:rPr>
              <a:t>Very Slow Release Cycle</a:t>
            </a:r>
          </a:p>
          <a:p>
            <a:pPr lvl="0"/>
            <a:endParaRPr lang="en-US" sz="2000" b="1" dirty="0" smtClean="0">
              <a:latin typeface="Calibri" charset="0"/>
              <a:ea typeface="Calibri" charset="0"/>
              <a:cs typeface="Calibri" charset="0"/>
            </a:endParaRPr>
          </a:p>
          <a:p>
            <a:pPr lvl="0"/>
            <a:r>
              <a:rPr lang="en-US" sz="2000" b="1" dirty="0" smtClean="0">
                <a:latin typeface="Calibri" charset="0"/>
                <a:ea typeface="Calibri" charset="0"/>
                <a:cs typeface="Calibri" charset="0"/>
              </a:rPr>
              <a:t>Maintaining </a:t>
            </a:r>
            <a:r>
              <a:rPr lang="en-US" sz="2000" b="1" dirty="0">
                <a:latin typeface="Calibri" charset="0"/>
                <a:ea typeface="Calibri" charset="0"/>
                <a:cs typeface="Calibri" charset="0"/>
              </a:rPr>
              <a:t>changes</a:t>
            </a:r>
            <a:endParaRPr lang="en-US" sz="2000" dirty="0">
              <a:latin typeface="Calibri" charset="0"/>
              <a:ea typeface="Calibri" charset="0"/>
              <a:cs typeface="Calibri" charset="0"/>
            </a:endParaRPr>
          </a:p>
          <a:p>
            <a:pPr marL="285750" indent="-285750">
              <a:buFontTx/>
              <a:buChar char="-"/>
            </a:pPr>
            <a:endParaRPr lang="en-US" sz="1600" dirty="0" smtClean="0">
              <a:latin typeface="Calibri" charset="0"/>
              <a:ea typeface="Calibri" charset="0"/>
              <a:cs typeface="Calibri" charset="0"/>
            </a:endParaRPr>
          </a:p>
        </p:txBody>
      </p:sp>
      <p:sp>
        <p:nvSpPr>
          <p:cNvPr id="24" name="TextBox 23"/>
          <p:cNvSpPr txBox="1"/>
          <p:nvPr/>
        </p:nvSpPr>
        <p:spPr>
          <a:xfrm>
            <a:off x="4937771" y="3573518"/>
            <a:ext cx="1544012" cy="338554"/>
          </a:xfrm>
          <a:prstGeom prst="rect">
            <a:avLst/>
          </a:prstGeom>
          <a:noFill/>
        </p:spPr>
        <p:txBody>
          <a:bodyPr wrap="none" rtlCol="0">
            <a:spAutoFit/>
          </a:bodyPr>
          <a:lstStyle/>
          <a:p>
            <a:r>
              <a:rPr lang="en-US" sz="1600" b="1" dirty="0" smtClean="0">
                <a:solidFill>
                  <a:srgbClr val="C00000"/>
                </a:solidFill>
                <a:latin typeface="Calibri" charset="0"/>
                <a:ea typeface="Calibri" charset="0"/>
                <a:cs typeface="Calibri" charset="0"/>
              </a:rPr>
              <a:t>Specialized APIs</a:t>
            </a:r>
            <a:endParaRPr lang="en-US" sz="1600" b="1" dirty="0">
              <a:solidFill>
                <a:srgbClr val="C00000"/>
              </a:solidFill>
              <a:latin typeface="Calibri" charset="0"/>
              <a:ea typeface="Calibri" charset="0"/>
              <a:cs typeface="Calibri" charset="0"/>
            </a:endParaRPr>
          </a:p>
        </p:txBody>
      </p:sp>
      <p:cxnSp>
        <p:nvCxnSpPr>
          <p:cNvPr id="26" name="Straight Arrow Connector 25"/>
          <p:cNvCxnSpPr/>
          <p:nvPr/>
        </p:nvCxnSpPr>
        <p:spPr>
          <a:xfrm flipH="1">
            <a:off x="3462725" y="3751018"/>
            <a:ext cx="1497147" cy="3425"/>
          </a:xfrm>
          <a:prstGeom prst="straightConnector1">
            <a:avLst/>
          </a:prstGeom>
          <a:ln>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457200" y="205978"/>
            <a:ext cx="8229600" cy="629291"/>
          </a:xfrm>
          <a:prstGeom prst="rect">
            <a:avLst/>
          </a:prstGeom>
          <a:noFill/>
          <a:ln>
            <a:noFill/>
          </a:ln>
        </p:spPr>
        <p:txBody>
          <a:bodyPr lIns="91425" tIns="91425" rIns="91425" bIns="91425" anchor="b"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US" dirty="0" smtClean="0">
                <a:latin typeface="Calibri"/>
                <a:cs typeface="Calibri"/>
              </a:rPr>
              <a:t>Rapid Development &amp; Deployment?</a:t>
            </a:r>
            <a:endParaRPr lang="en-US" b="0" dirty="0">
              <a:latin typeface="Calibri"/>
              <a:cs typeface="Calibri"/>
            </a:endParaRPr>
          </a:p>
        </p:txBody>
      </p:sp>
    </p:spTree>
    <p:custDataLst>
      <p:tags r:id="rId1"/>
    </p:custDataLst>
    <p:extLst>
      <p:ext uri="{BB962C8B-B14F-4D97-AF65-F5344CB8AC3E}">
        <p14:creationId xmlns:p14="http://schemas.microsoft.com/office/powerpoint/2010/main" val="2043792016"/>
      </p:ext>
    </p:extLst>
  </p:cSld>
  <p:clrMapOvr>
    <a:masterClrMapping/>
  </p:clrMapOvr>
  <mc:AlternateContent xmlns:mc="http://schemas.openxmlformats.org/markup-compatibility/2006" xmlns:p14="http://schemas.microsoft.com/office/powerpoint/2010/main">
    <mc:Choice Requires="p14">
      <p:transition spd="slow" p14:dur="2000" advTm="1192"/>
    </mc:Choice>
    <mc:Fallback xmlns="">
      <p:transition spd="slow" advTm="1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3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P spid="21" grpId="0" animBg="1"/>
      <p:bldP spid="24" grpId="0"/>
      <p:bldP spid="2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29291"/>
          </a:xfrm>
        </p:spPr>
        <p:txBody>
          <a:bodyPr/>
          <a:lstStyle/>
          <a:p>
            <a:r>
              <a:rPr lang="en-US" dirty="0" smtClean="0">
                <a:latin typeface="Calibri"/>
                <a:cs typeface="Calibri"/>
              </a:rPr>
              <a:t>Needs of Protocol Designers</a:t>
            </a:r>
            <a:endParaRPr lang="en-US" b="0" dirty="0">
              <a:latin typeface="Calibri"/>
              <a:cs typeface="Calibri"/>
            </a:endParaRPr>
          </a:p>
        </p:txBody>
      </p:sp>
      <p:sp>
        <p:nvSpPr>
          <p:cNvPr id="29" name="Rounded Rectangle 28"/>
          <p:cNvSpPr/>
          <p:nvPr/>
        </p:nvSpPr>
        <p:spPr>
          <a:xfrm>
            <a:off x="630132" y="3177153"/>
            <a:ext cx="3980770"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238536" y="4401587"/>
            <a:ext cx="533324" cy="476099"/>
            <a:chOff x="2604847" y="3810600"/>
            <a:chExt cx="533324" cy="476099"/>
          </a:xfrm>
        </p:grpSpPr>
        <p:pic>
          <p:nvPicPr>
            <p:cNvPr id="39"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0"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1"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
        <p:nvSpPr>
          <p:cNvPr id="3" name="Slide Number Placeholder 2"/>
          <p:cNvSpPr>
            <a:spLocks noGrp="1"/>
          </p:cNvSpPr>
          <p:nvPr>
            <p:ph type="sldNum" idx="12"/>
          </p:nvPr>
        </p:nvSpPr>
        <p:spPr/>
        <p:txBody>
          <a:bodyPr/>
          <a:lstStyle/>
          <a:p>
            <a:pPr>
              <a:spcBef>
                <a:spcPts val="0"/>
              </a:spcBef>
              <a:buNone/>
            </a:pPr>
            <a:fld id="{00000000-1234-1234-1234-123412341234}" type="slidenum">
              <a:rPr lang="en" smtClean="0"/>
              <a:t>6</a:t>
            </a:fld>
            <a:endParaRPr lang="en"/>
          </a:p>
        </p:txBody>
      </p:sp>
      <p:sp>
        <p:nvSpPr>
          <p:cNvPr id="4" name="TextBox 3"/>
          <p:cNvSpPr txBox="1"/>
          <p:nvPr/>
        </p:nvSpPr>
        <p:spPr>
          <a:xfrm>
            <a:off x="3440624" y="2154264"/>
            <a:ext cx="184731" cy="307777"/>
          </a:xfrm>
          <a:prstGeom prst="rect">
            <a:avLst/>
          </a:prstGeom>
          <a:noFill/>
        </p:spPr>
        <p:txBody>
          <a:bodyPr wrap="none" rtlCol="0">
            <a:spAutoFit/>
          </a:bodyPr>
          <a:lstStyle/>
          <a:p>
            <a:endParaRPr lang="en-US" dirty="0"/>
          </a:p>
        </p:txBody>
      </p:sp>
      <p:sp>
        <p:nvSpPr>
          <p:cNvPr id="34" name="Rounded Rectangle 33"/>
          <p:cNvSpPr/>
          <p:nvPr/>
        </p:nvSpPr>
        <p:spPr>
          <a:xfrm>
            <a:off x="782532" y="3813432"/>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Kernel</a:t>
            </a:r>
            <a:endParaRPr lang="en-US" dirty="0">
              <a:solidFill>
                <a:schemeClr val="tx1"/>
              </a:solidFill>
              <a:latin typeface="Consolas" charset="0"/>
              <a:ea typeface="Consolas" charset="0"/>
              <a:cs typeface="Consolas" charset="0"/>
            </a:endParaRPr>
          </a:p>
        </p:txBody>
      </p:sp>
      <p:sp>
        <p:nvSpPr>
          <p:cNvPr id="35" name="Rounded Rectangle 34"/>
          <p:cNvSpPr/>
          <p:nvPr/>
        </p:nvSpPr>
        <p:spPr>
          <a:xfrm>
            <a:off x="934932" y="3934836"/>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DPDK</a:t>
            </a:r>
            <a:endParaRPr lang="en-US" dirty="0">
              <a:solidFill>
                <a:schemeClr val="tx1"/>
              </a:solidFill>
              <a:latin typeface="Consolas" charset="0"/>
              <a:ea typeface="Consolas" charset="0"/>
              <a:cs typeface="Consolas" charset="0"/>
            </a:endParaRPr>
          </a:p>
        </p:txBody>
      </p:sp>
      <p:sp>
        <p:nvSpPr>
          <p:cNvPr id="20" name="TextBox 19"/>
          <p:cNvSpPr txBox="1"/>
          <p:nvPr/>
        </p:nvSpPr>
        <p:spPr>
          <a:xfrm>
            <a:off x="849076" y="3326015"/>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Parser</a:t>
            </a:r>
            <a:endParaRPr lang="en-US" sz="1600" dirty="0">
              <a:latin typeface="Consolas" charset="0"/>
              <a:ea typeface="Consolas" charset="0"/>
              <a:cs typeface="Consolas" charset="0"/>
            </a:endParaRPr>
          </a:p>
        </p:txBody>
      </p:sp>
      <p:sp>
        <p:nvSpPr>
          <p:cNvPr id="21" name="TextBox 20"/>
          <p:cNvSpPr txBox="1"/>
          <p:nvPr/>
        </p:nvSpPr>
        <p:spPr>
          <a:xfrm>
            <a:off x="1869733" y="3326015"/>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Match-Action Pipeline</a:t>
            </a:r>
            <a:endParaRPr lang="en-US" sz="1600" dirty="0">
              <a:latin typeface="Consolas" charset="0"/>
              <a:ea typeface="Consolas" charset="0"/>
              <a:cs typeface="Consolas" charset="0"/>
            </a:endParaRPr>
          </a:p>
        </p:txBody>
      </p:sp>
      <p:cxnSp>
        <p:nvCxnSpPr>
          <p:cNvPr id="11" name="Straight Connector 10"/>
          <p:cNvCxnSpPr/>
          <p:nvPr/>
        </p:nvCxnSpPr>
        <p:spPr>
          <a:xfrm>
            <a:off x="1091476" y="366456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56838" y="366456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55701" y="3661986"/>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21063" y="366198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30133" y="2865452"/>
            <a:ext cx="826706" cy="291285"/>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OVS</a:t>
            </a:r>
            <a:endParaRPr lang="en-US" sz="16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12" name="Rectangle 11"/>
          <p:cNvSpPr/>
          <p:nvPr/>
        </p:nvSpPr>
        <p:spPr>
          <a:xfrm>
            <a:off x="4131039" y="2823210"/>
            <a:ext cx="571891" cy="707886"/>
          </a:xfrm>
          <a:prstGeom prst="rect">
            <a:avLst/>
          </a:prstGeom>
        </p:spPr>
        <p:txBody>
          <a:bodyPr wrap="none">
            <a:spAutoFit/>
          </a:bodyPr>
          <a:lstStyle/>
          <a:p>
            <a:r>
              <a:rPr lang="en-US" sz="4000" b="1" dirty="0">
                <a:ln w="1905"/>
                <a:solidFill>
                  <a:srgbClr val="008000"/>
                </a:solidFill>
                <a:latin typeface="Zapf Dingbats"/>
                <a:ea typeface="Zapf Dingbats"/>
                <a:cs typeface="Zapf Dingbats"/>
              </a:rPr>
              <a:t>✓</a:t>
            </a:r>
            <a:endParaRPr lang="en-US" sz="4000" b="1" dirty="0">
              <a:ln w="1905"/>
              <a:solidFill>
                <a:srgbClr val="008000"/>
              </a:solidFill>
            </a:endParaRPr>
          </a:p>
        </p:txBody>
      </p:sp>
      <p:sp>
        <p:nvSpPr>
          <p:cNvPr id="13" name="Rectangle 12"/>
          <p:cNvSpPr/>
          <p:nvPr/>
        </p:nvSpPr>
        <p:spPr>
          <a:xfrm>
            <a:off x="4131039" y="4021349"/>
            <a:ext cx="492443" cy="707886"/>
          </a:xfrm>
          <a:prstGeom prst="rect">
            <a:avLst/>
          </a:prstGeom>
        </p:spPr>
        <p:txBody>
          <a:bodyPr wrap="none">
            <a:spAutoFit/>
          </a:bodyPr>
          <a:lstStyle/>
          <a:p>
            <a:r>
              <a:rPr lang="en-US" sz="4000" b="1" dirty="0">
                <a:ln w="1905"/>
                <a:solidFill>
                  <a:srgbClr val="FF0000"/>
                </a:solidFill>
                <a:latin typeface="Zapf Dingbats"/>
                <a:ea typeface="Zapf Dingbats"/>
                <a:cs typeface="Zapf Dingbats"/>
              </a:rPr>
              <a:t>✗</a:t>
            </a:r>
            <a:endParaRPr lang="en-US" sz="4000" b="1" dirty="0">
              <a:ln w="1905"/>
              <a:solidFill>
                <a:srgbClr val="FF0000"/>
              </a:solidFill>
            </a:endParaRPr>
          </a:p>
        </p:txBody>
      </p:sp>
    </p:spTree>
    <p:custDataLst>
      <p:tags r:id="rId1"/>
    </p:custDataLst>
    <p:extLst>
      <p:ext uri="{BB962C8B-B14F-4D97-AF65-F5344CB8AC3E}">
        <p14:creationId xmlns:p14="http://schemas.microsoft.com/office/powerpoint/2010/main" val="1019625213"/>
      </p:ext>
    </p:extLst>
  </p:cSld>
  <p:clrMapOvr>
    <a:masterClrMapping/>
  </p:clrMapOvr>
  <mc:AlternateContent xmlns:mc="http://schemas.openxmlformats.org/markup-compatibility/2006" xmlns:p14="http://schemas.microsoft.com/office/powerpoint/2010/main">
    <mc:Choice Requires="p14">
      <p:transition spd="slow" p14:dur="2000" advTm="452"/>
    </mc:Choice>
    <mc:Fallback xmlns="">
      <p:transition spd="slow" advTm="4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29291"/>
          </a:xfrm>
        </p:spPr>
        <p:txBody>
          <a:bodyPr/>
          <a:lstStyle/>
          <a:p>
            <a:r>
              <a:rPr lang="en-US" dirty="0" smtClean="0">
                <a:latin typeface="Calibri"/>
                <a:cs typeface="Calibri"/>
              </a:rPr>
              <a:t>What is Protocol-Independence?</a:t>
            </a:r>
            <a:endParaRPr lang="en-US" b="0" dirty="0">
              <a:latin typeface="Calibri"/>
              <a:cs typeface="Calibri"/>
            </a:endParaRPr>
          </a:p>
        </p:txBody>
      </p:sp>
      <p:sp>
        <p:nvSpPr>
          <p:cNvPr id="3" name="Slide Number Placeholder 2"/>
          <p:cNvSpPr>
            <a:spLocks noGrp="1"/>
          </p:cNvSpPr>
          <p:nvPr>
            <p:ph type="sldNum" idx="12"/>
          </p:nvPr>
        </p:nvSpPr>
        <p:spPr/>
        <p:txBody>
          <a:bodyPr/>
          <a:lstStyle/>
          <a:p>
            <a:pPr>
              <a:spcBef>
                <a:spcPts val="0"/>
              </a:spcBef>
              <a:buNone/>
            </a:pPr>
            <a:fld id="{00000000-1234-1234-1234-123412341234}" type="slidenum">
              <a:rPr lang="en" smtClean="0"/>
              <a:t>7</a:t>
            </a:fld>
            <a:endParaRPr lang="en"/>
          </a:p>
        </p:txBody>
      </p:sp>
      <p:sp>
        <p:nvSpPr>
          <p:cNvPr id="29" name="Rectangle 28"/>
          <p:cNvSpPr/>
          <p:nvPr/>
        </p:nvSpPr>
        <p:spPr>
          <a:xfrm>
            <a:off x="1953088" y="1678597"/>
            <a:ext cx="1319652" cy="1353082"/>
          </a:xfrm>
          <a:prstGeom prst="rect">
            <a:avLst/>
          </a:prstGeom>
          <a:solidFill>
            <a:schemeClr val="accent6">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latin typeface="Consolas" charset="0"/>
              <a:ea typeface="Consolas" charset="0"/>
              <a:cs typeface="Consolas" charset="0"/>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1924" y="1554920"/>
            <a:ext cx="1581980" cy="1581980"/>
          </a:xfrm>
          <a:prstGeom prst="rect">
            <a:avLst/>
          </a:prstGeom>
          <a:noFill/>
          <a:ln>
            <a:noFill/>
          </a:ln>
        </p:spPr>
      </p:pic>
      <p:cxnSp>
        <p:nvCxnSpPr>
          <p:cNvPr id="10" name="Straight Arrow Connector 9"/>
          <p:cNvCxnSpPr/>
          <p:nvPr/>
        </p:nvCxnSpPr>
        <p:spPr>
          <a:xfrm>
            <a:off x="844021" y="2348792"/>
            <a:ext cx="1066800" cy="0"/>
          </a:xfrm>
          <a:prstGeom prst="straightConnector1">
            <a:avLst/>
          </a:prstGeom>
          <a:ln cap="sq">
            <a:solidFill>
              <a:schemeClr val="dk1"/>
            </a:solidFill>
            <a:tailEnd type="triangle"/>
          </a:ln>
          <a:effectLst/>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3315001" y="2347351"/>
            <a:ext cx="1066800" cy="0"/>
          </a:xfrm>
          <a:prstGeom prst="straightConnector1">
            <a:avLst/>
          </a:prstGeom>
          <a:ln cap="sq">
            <a:solidFill>
              <a:schemeClr val="dk1"/>
            </a:solidFill>
            <a:tailEnd type="triangle"/>
          </a:ln>
          <a:effectLst/>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691621" y="3241745"/>
            <a:ext cx="4038600" cy="1508105"/>
          </a:xfrm>
          <a:prstGeom prst="rect">
            <a:avLst/>
          </a:prstGeom>
          <a:noFill/>
        </p:spPr>
        <p:txBody>
          <a:bodyPr wrap="square" rtlCol="0">
            <a:spAutoFit/>
          </a:bodyPr>
          <a:lstStyle/>
          <a:p>
            <a:pPr marL="342900" indent="-342900">
              <a:buFont typeface=".AppleSystemUIFont" charset="-120"/>
              <a:buChar char="-"/>
            </a:pPr>
            <a:r>
              <a:rPr lang="en-US" sz="2000" b="1" dirty="0" smtClean="0">
                <a:latin typeface="Calibri" charset="0"/>
                <a:ea typeface="Calibri" charset="0"/>
                <a:cs typeface="Calibri" charset="0"/>
              </a:rPr>
              <a:t>Predefined support for protocols</a:t>
            </a:r>
          </a:p>
          <a:p>
            <a:pPr marL="342900" lvl="1">
              <a:buFontTx/>
              <a:buChar char="-"/>
            </a:pPr>
            <a:r>
              <a:rPr lang="en-US" sz="1600" dirty="0" smtClean="0">
                <a:latin typeface="Calibri" charset="0"/>
                <a:ea typeface="Calibri" charset="0"/>
                <a:cs typeface="Calibri" charset="0"/>
              </a:rPr>
              <a:t> IPv4, GRE, MPLS,</a:t>
            </a:r>
            <a:r>
              <a:rPr lang="is-IS" sz="1600" dirty="0" smtClean="0">
                <a:latin typeface="Calibri" charset="0"/>
                <a:ea typeface="Calibri" charset="0"/>
                <a:cs typeface="Calibri" charset="0"/>
              </a:rPr>
              <a:t>…</a:t>
            </a:r>
            <a:endParaRPr lang="en-US" sz="1200" dirty="0">
              <a:latin typeface="Calibri" charset="0"/>
              <a:ea typeface="Calibri" charset="0"/>
              <a:cs typeface="Calibri" charset="0"/>
            </a:endParaRPr>
          </a:p>
          <a:p>
            <a:pPr marL="342900" indent="-342900">
              <a:buFontTx/>
              <a:buChar char="-"/>
            </a:pPr>
            <a:endParaRPr lang="en-US" sz="1600" dirty="0" smtClean="0">
              <a:latin typeface="Calibri" charset="0"/>
              <a:ea typeface="Calibri" charset="0"/>
              <a:cs typeface="Calibri" charset="0"/>
            </a:endParaRPr>
          </a:p>
          <a:p>
            <a:pPr marL="342900" indent="-342900">
              <a:buFontTx/>
              <a:buChar char="-"/>
            </a:pPr>
            <a:r>
              <a:rPr lang="en-US" sz="2000" b="1" dirty="0" smtClean="0">
                <a:latin typeface="Calibri" charset="0"/>
                <a:ea typeface="Calibri" charset="0"/>
                <a:cs typeface="Calibri" charset="0"/>
              </a:rPr>
              <a:t>Hard to support new protocol header formats</a:t>
            </a:r>
          </a:p>
        </p:txBody>
      </p:sp>
      <p:sp>
        <p:nvSpPr>
          <p:cNvPr id="40" name="Rectangle 39"/>
          <p:cNvSpPr/>
          <p:nvPr/>
        </p:nvSpPr>
        <p:spPr>
          <a:xfrm>
            <a:off x="6174499" y="1684943"/>
            <a:ext cx="1319652" cy="1353082"/>
          </a:xfrm>
          <a:prstGeom prst="rect">
            <a:avLst/>
          </a:prstGeom>
          <a:solidFill>
            <a:schemeClr val="accent4">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latin typeface="Consolas" charset="0"/>
              <a:ea typeface="Consolas" charset="0"/>
              <a:cs typeface="Consolas" charset="0"/>
            </a:endParaRPr>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3335" y="1562707"/>
            <a:ext cx="1581980" cy="1581980"/>
          </a:xfrm>
          <a:prstGeom prst="rect">
            <a:avLst/>
          </a:prstGeom>
          <a:noFill/>
          <a:ln>
            <a:noFill/>
          </a:ln>
        </p:spPr>
      </p:pic>
      <p:cxnSp>
        <p:nvCxnSpPr>
          <p:cNvPr id="42" name="Straight Arrow Connector 41"/>
          <p:cNvCxnSpPr/>
          <p:nvPr/>
        </p:nvCxnSpPr>
        <p:spPr>
          <a:xfrm>
            <a:off x="5065432" y="2355138"/>
            <a:ext cx="1066800" cy="0"/>
          </a:xfrm>
          <a:prstGeom prst="straightConnector1">
            <a:avLst/>
          </a:prstGeom>
          <a:ln cap="sq">
            <a:solidFill>
              <a:schemeClr val="dk1"/>
            </a:solidFill>
            <a:tailEnd type="triangle"/>
          </a:ln>
          <a:effectLst/>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a:off x="7536412" y="2353697"/>
            <a:ext cx="1066800" cy="0"/>
          </a:xfrm>
          <a:prstGeom prst="straightConnector1">
            <a:avLst/>
          </a:prstGeom>
          <a:ln cap="sq">
            <a:solidFill>
              <a:schemeClr val="dk1"/>
            </a:solidFill>
            <a:tailEnd type="triangle"/>
          </a:ln>
          <a:effectLst/>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588962" y="1188882"/>
            <a:ext cx="4047903" cy="338554"/>
          </a:xfrm>
          <a:prstGeom prst="rect">
            <a:avLst/>
          </a:prstGeom>
          <a:noFill/>
        </p:spPr>
        <p:txBody>
          <a:bodyPr wrap="none" rtlCol="0">
            <a:spAutoFit/>
          </a:bodyPr>
          <a:lstStyle/>
          <a:p>
            <a:r>
              <a:rPr lang="en-US" sz="1600" b="1" dirty="0" smtClean="0"/>
              <a:t>Protocol-Dependent Forwarding Engine</a:t>
            </a:r>
            <a:endParaRPr lang="en-US" sz="1600" b="1" dirty="0"/>
          </a:p>
        </p:txBody>
      </p:sp>
      <p:sp>
        <p:nvSpPr>
          <p:cNvPr id="46" name="TextBox 45"/>
          <p:cNvSpPr txBox="1"/>
          <p:nvPr/>
        </p:nvSpPr>
        <p:spPr>
          <a:xfrm>
            <a:off x="4730223" y="1188882"/>
            <a:ext cx="4208203" cy="338554"/>
          </a:xfrm>
          <a:prstGeom prst="rect">
            <a:avLst/>
          </a:prstGeom>
          <a:noFill/>
        </p:spPr>
        <p:txBody>
          <a:bodyPr wrap="none" rtlCol="0">
            <a:spAutoFit/>
          </a:bodyPr>
          <a:lstStyle/>
          <a:p>
            <a:r>
              <a:rPr lang="en-US" sz="1600" b="1" dirty="0" smtClean="0"/>
              <a:t>Protocol-Independent Forwarding Engine</a:t>
            </a:r>
            <a:endParaRPr lang="en-US" sz="1600" b="1" dirty="0"/>
          </a:p>
        </p:txBody>
      </p:sp>
      <p:sp>
        <p:nvSpPr>
          <p:cNvPr id="15" name="TextBox 14"/>
          <p:cNvSpPr txBox="1"/>
          <p:nvPr/>
        </p:nvSpPr>
        <p:spPr>
          <a:xfrm>
            <a:off x="4459763" y="2120455"/>
            <a:ext cx="513282" cy="461665"/>
          </a:xfrm>
          <a:prstGeom prst="rect">
            <a:avLst/>
          </a:prstGeom>
          <a:noFill/>
        </p:spPr>
        <p:txBody>
          <a:bodyPr wrap="none" rtlCol="0">
            <a:spAutoFit/>
          </a:bodyPr>
          <a:lstStyle/>
          <a:p>
            <a:r>
              <a:rPr lang="en-US" sz="2400" b="1" dirty="0" smtClean="0">
                <a:latin typeface="Calibri" charset="0"/>
                <a:ea typeface="Calibri" charset="0"/>
                <a:cs typeface="Calibri" charset="0"/>
              </a:rPr>
              <a:t>VS</a:t>
            </a:r>
            <a:endParaRPr lang="en-US" sz="2400" b="1" dirty="0">
              <a:latin typeface="Calibri" charset="0"/>
              <a:ea typeface="Calibri" charset="0"/>
              <a:cs typeface="Calibri" charset="0"/>
            </a:endParaRPr>
          </a:p>
        </p:txBody>
      </p:sp>
      <p:sp>
        <p:nvSpPr>
          <p:cNvPr id="48" name="TextBox 47"/>
          <p:cNvSpPr txBox="1"/>
          <p:nvPr/>
        </p:nvSpPr>
        <p:spPr>
          <a:xfrm>
            <a:off x="4961456" y="3241744"/>
            <a:ext cx="4038600" cy="1508105"/>
          </a:xfrm>
          <a:prstGeom prst="rect">
            <a:avLst/>
          </a:prstGeom>
          <a:noFill/>
        </p:spPr>
        <p:txBody>
          <a:bodyPr wrap="square" rtlCol="0">
            <a:spAutoFit/>
          </a:bodyPr>
          <a:lstStyle/>
          <a:p>
            <a:pPr marL="342900" indent="-342900">
              <a:buFont typeface=".AppleSystemUIFont" charset="-120"/>
              <a:buChar char="-"/>
            </a:pPr>
            <a:r>
              <a:rPr lang="en-US" sz="2000" b="1" dirty="0" smtClean="0">
                <a:latin typeface="Calibri" charset="0"/>
                <a:ea typeface="Calibri" charset="0"/>
                <a:cs typeface="Calibri" charset="0"/>
              </a:rPr>
              <a:t>Flexible support for protocols</a:t>
            </a:r>
          </a:p>
          <a:p>
            <a:pPr marL="342900" lvl="1">
              <a:buFontTx/>
              <a:buChar char="-"/>
            </a:pPr>
            <a:r>
              <a:rPr lang="en-US" sz="1600" dirty="0" smtClean="0">
                <a:latin typeface="Calibri" charset="0"/>
                <a:ea typeface="Calibri" charset="0"/>
                <a:cs typeface="Calibri" charset="0"/>
              </a:rPr>
              <a:t> IPv4_Sean, IPv9,</a:t>
            </a:r>
            <a:r>
              <a:rPr lang="is-IS" sz="1600" dirty="0" smtClean="0">
                <a:latin typeface="Calibri" charset="0"/>
                <a:ea typeface="Calibri" charset="0"/>
                <a:cs typeface="Calibri" charset="0"/>
              </a:rPr>
              <a:t>…</a:t>
            </a:r>
            <a:r>
              <a:rPr lang="en-US" altLang="ko-KR" sz="1600" dirty="0" smtClean="0">
                <a:latin typeface="Calibri" charset="0"/>
                <a:ea typeface="Calibri" charset="0"/>
                <a:cs typeface="Calibri" charset="0"/>
              </a:rPr>
              <a:t>,GRE_STANFORD</a:t>
            </a:r>
            <a:endParaRPr lang="en-US" sz="1200" dirty="0">
              <a:latin typeface="Calibri" charset="0"/>
              <a:ea typeface="Calibri" charset="0"/>
              <a:cs typeface="Calibri" charset="0"/>
            </a:endParaRPr>
          </a:p>
          <a:p>
            <a:pPr marL="342900" indent="-342900">
              <a:buFontTx/>
              <a:buChar char="-"/>
            </a:pPr>
            <a:endParaRPr lang="en-US" sz="1600" dirty="0" smtClean="0">
              <a:latin typeface="Calibri" charset="0"/>
              <a:ea typeface="Calibri" charset="0"/>
              <a:cs typeface="Calibri" charset="0"/>
            </a:endParaRPr>
          </a:p>
          <a:p>
            <a:pPr marL="342900" indent="-342900">
              <a:buFontTx/>
              <a:buChar char="-"/>
            </a:pPr>
            <a:r>
              <a:rPr lang="en-US" sz="2000" b="1" dirty="0" smtClean="0">
                <a:latin typeface="Calibri" charset="0"/>
                <a:ea typeface="Calibri" charset="0"/>
                <a:cs typeface="Calibri" charset="0"/>
              </a:rPr>
              <a:t>Easy to support new protocol header formats</a:t>
            </a:r>
          </a:p>
        </p:txBody>
      </p:sp>
    </p:spTree>
    <p:custDataLst>
      <p:tags r:id="rId1"/>
    </p:custDataLst>
    <p:extLst>
      <p:ext uri="{BB962C8B-B14F-4D97-AF65-F5344CB8AC3E}">
        <p14:creationId xmlns:p14="http://schemas.microsoft.com/office/powerpoint/2010/main" val="1382623482"/>
      </p:ext>
    </p:extLst>
  </p:cSld>
  <p:clrMapOvr>
    <a:masterClrMapping/>
  </p:clrMapOvr>
  <mc:AlternateContent xmlns:mc="http://schemas.openxmlformats.org/markup-compatibility/2006" xmlns:p14="http://schemas.microsoft.com/office/powerpoint/2010/main">
    <mc:Choice Requires="p14">
      <p:transition spd="slow" p14:dur="2000" advTm="220"/>
    </mc:Choice>
    <mc:Fallback xmlns="">
      <p:transition spd="slow" advTm="2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8">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14" grpId="0"/>
      <p:bldP spid="46"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29291"/>
          </a:xfrm>
        </p:spPr>
        <p:txBody>
          <a:bodyPr/>
          <a:lstStyle/>
          <a:p>
            <a:r>
              <a:rPr lang="en-US" dirty="0" smtClean="0">
                <a:latin typeface="Calibri"/>
                <a:cs typeface="Calibri"/>
              </a:rPr>
              <a:t>Road to Protocol-Independence</a:t>
            </a:r>
            <a:endParaRPr lang="en-US" b="0" dirty="0">
              <a:latin typeface="Calibri"/>
              <a:cs typeface="Calibri"/>
            </a:endParaRPr>
          </a:p>
        </p:txBody>
      </p:sp>
      <p:sp>
        <p:nvSpPr>
          <p:cNvPr id="29" name="Rounded Rectangle 28"/>
          <p:cNvSpPr/>
          <p:nvPr/>
        </p:nvSpPr>
        <p:spPr>
          <a:xfrm>
            <a:off x="630132" y="3177153"/>
            <a:ext cx="3980770"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238536" y="4401587"/>
            <a:ext cx="533324" cy="476099"/>
            <a:chOff x="2604847" y="3810600"/>
            <a:chExt cx="533324" cy="476099"/>
          </a:xfrm>
        </p:grpSpPr>
        <p:pic>
          <p:nvPicPr>
            <p:cNvPr id="39"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0"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1"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
        <p:nvSpPr>
          <p:cNvPr id="3" name="Slide Number Placeholder 2"/>
          <p:cNvSpPr>
            <a:spLocks noGrp="1"/>
          </p:cNvSpPr>
          <p:nvPr>
            <p:ph type="sldNum" idx="12"/>
          </p:nvPr>
        </p:nvSpPr>
        <p:spPr/>
        <p:txBody>
          <a:bodyPr/>
          <a:lstStyle/>
          <a:p>
            <a:pPr>
              <a:spcBef>
                <a:spcPts val="0"/>
              </a:spcBef>
              <a:buNone/>
            </a:pPr>
            <a:fld id="{00000000-1234-1234-1234-123412341234}" type="slidenum">
              <a:rPr lang="en" smtClean="0"/>
              <a:t>8</a:t>
            </a:fld>
            <a:endParaRPr lang="en"/>
          </a:p>
        </p:txBody>
      </p:sp>
      <p:sp>
        <p:nvSpPr>
          <p:cNvPr id="34" name="Rounded Rectangle 33"/>
          <p:cNvSpPr/>
          <p:nvPr/>
        </p:nvSpPr>
        <p:spPr>
          <a:xfrm>
            <a:off x="782532" y="3813432"/>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Kernel</a:t>
            </a:r>
            <a:endParaRPr lang="en-US" dirty="0">
              <a:solidFill>
                <a:schemeClr val="tx1"/>
              </a:solidFill>
              <a:latin typeface="Consolas" charset="0"/>
              <a:ea typeface="Consolas" charset="0"/>
              <a:cs typeface="Consolas" charset="0"/>
            </a:endParaRPr>
          </a:p>
        </p:txBody>
      </p:sp>
      <p:sp>
        <p:nvSpPr>
          <p:cNvPr id="35" name="Rounded Rectangle 34"/>
          <p:cNvSpPr/>
          <p:nvPr/>
        </p:nvSpPr>
        <p:spPr>
          <a:xfrm>
            <a:off x="934932" y="3934836"/>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DPDK</a:t>
            </a:r>
            <a:endParaRPr lang="en-US" dirty="0">
              <a:solidFill>
                <a:schemeClr val="tx1"/>
              </a:solidFill>
              <a:latin typeface="Consolas" charset="0"/>
              <a:ea typeface="Consolas" charset="0"/>
              <a:cs typeface="Consolas" charset="0"/>
            </a:endParaRPr>
          </a:p>
        </p:txBody>
      </p:sp>
      <p:sp>
        <p:nvSpPr>
          <p:cNvPr id="20" name="TextBox 19"/>
          <p:cNvSpPr txBox="1"/>
          <p:nvPr/>
        </p:nvSpPr>
        <p:spPr>
          <a:xfrm>
            <a:off x="849076" y="3326015"/>
            <a:ext cx="890685" cy="338554"/>
          </a:xfrm>
          <a:prstGeom prst="rect">
            <a:avLst/>
          </a:prstGeom>
          <a:noFill/>
          <a:ln>
            <a:solidFill>
              <a:schemeClr val="bg2">
                <a:lumMod val="50000"/>
              </a:schemeClr>
            </a:solidFill>
            <a:prstDash val="sysDash"/>
          </a:ln>
        </p:spPr>
        <p:txBody>
          <a:bodyPr wrap="square" rtlCol="0">
            <a:spAutoFit/>
          </a:bodyPr>
          <a:lstStyle/>
          <a:p>
            <a:endParaRPr lang="en-US" sz="1600" dirty="0">
              <a:latin typeface="Consolas" charset="0"/>
              <a:ea typeface="Consolas" charset="0"/>
              <a:cs typeface="Consolas" charset="0"/>
            </a:endParaRPr>
          </a:p>
        </p:txBody>
      </p:sp>
      <p:sp>
        <p:nvSpPr>
          <p:cNvPr id="21" name="TextBox 20"/>
          <p:cNvSpPr txBox="1"/>
          <p:nvPr/>
        </p:nvSpPr>
        <p:spPr>
          <a:xfrm>
            <a:off x="1869733" y="3326015"/>
            <a:ext cx="2547252" cy="338554"/>
          </a:xfrm>
          <a:prstGeom prst="rect">
            <a:avLst/>
          </a:prstGeom>
          <a:noFill/>
          <a:ln>
            <a:solidFill>
              <a:schemeClr val="bg2">
                <a:lumMod val="50000"/>
              </a:schemeClr>
            </a:solidFill>
            <a:prstDash val="sysDash"/>
          </a:ln>
        </p:spPr>
        <p:txBody>
          <a:bodyPr wrap="square" rtlCol="0">
            <a:spAutoFit/>
          </a:bodyPr>
          <a:lstStyle/>
          <a:p>
            <a:endParaRPr lang="en-US" sz="1600" dirty="0">
              <a:latin typeface="Consolas" charset="0"/>
              <a:ea typeface="Consolas" charset="0"/>
              <a:cs typeface="Consolas" charset="0"/>
            </a:endParaRPr>
          </a:p>
        </p:txBody>
      </p:sp>
      <p:cxnSp>
        <p:nvCxnSpPr>
          <p:cNvPr id="11" name="Straight Connector 10"/>
          <p:cNvCxnSpPr/>
          <p:nvPr/>
        </p:nvCxnSpPr>
        <p:spPr>
          <a:xfrm>
            <a:off x="1091476" y="366456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56838" y="366456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55701" y="3661986"/>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21063" y="366198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30133" y="2865452"/>
            <a:ext cx="826706" cy="291285"/>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OVS</a:t>
            </a:r>
            <a:endParaRPr lang="en-US" sz="16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45" name="TextBox 44"/>
          <p:cNvSpPr txBox="1"/>
          <p:nvPr/>
        </p:nvSpPr>
        <p:spPr>
          <a:xfrm>
            <a:off x="846684" y="3326015"/>
            <a:ext cx="890685" cy="338554"/>
          </a:xfrm>
          <a:prstGeom prst="rect">
            <a:avLst/>
          </a:prstGeom>
          <a:noFill/>
          <a:ln>
            <a:solidFill>
              <a:schemeClr val="tx1"/>
            </a:solidFill>
            <a:prstDash val="sysDash"/>
          </a:ln>
        </p:spPr>
        <p:txBody>
          <a:bodyPr wrap="square" rtlCol="0">
            <a:spAutoFit/>
          </a:bodyPr>
          <a:lstStyle/>
          <a:p>
            <a:r>
              <a:rPr lang="en-US" sz="1600" dirty="0" smtClean="0">
                <a:latin typeface="Consolas" charset="0"/>
                <a:ea typeface="Consolas" charset="0"/>
                <a:cs typeface="Consolas" charset="0"/>
              </a:rPr>
              <a:t>Parser</a:t>
            </a:r>
            <a:endParaRPr lang="en-US" sz="1600" dirty="0">
              <a:latin typeface="Consolas" charset="0"/>
              <a:ea typeface="Consolas" charset="0"/>
              <a:cs typeface="Consolas" charset="0"/>
            </a:endParaRPr>
          </a:p>
        </p:txBody>
      </p:sp>
      <p:sp>
        <p:nvSpPr>
          <p:cNvPr id="46" name="TextBox 45"/>
          <p:cNvSpPr txBox="1"/>
          <p:nvPr/>
        </p:nvSpPr>
        <p:spPr>
          <a:xfrm>
            <a:off x="1869733" y="3326409"/>
            <a:ext cx="2547252" cy="338554"/>
          </a:xfrm>
          <a:prstGeom prst="rect">
            <a:avLst/>
          </a:prstGeom>
          <a:noFill/>
          <a:ln>
            <a:solidFill>
              <a:schemeClr val="tx1"/>
            </a:solidFill>
            <a:prstDash val="sysDash"/>
          </a:ln>
        </p:spPr>
        <p:txBody>
          <a:bodyPr wrap="square" rtlCol="0">
            <a:spAutoFit/>
          </a:bodyPr>
          <a:lstStyle/>
          <a:p>
            <a:r>
              <a:rPr lang="en-US" sz="1600" dirty="0" smtClean="0">
                <a:latin typeface="Consolas" charset="0"/>
                <a:ea typeface="Consolas" charset="0"/>
                <a:cs typeface="Consolas" charset="0"/>
              </a:rPr>
              <a:t>Match-Action Pipeline</a:t>
            </a:r>
            <a:endParaRPr lang="en-US" sz="1600" dirty="0">
              <a:latin typeface="Consolas" charset="0"/>
              <a:ea typeface="Consolas" charset="0"/>
              <a:cs typeface="Consolas" charset="0"/>
            </a:endParaRPr>
          </a:p>
        </p:txBody>
      </p:sp>
    </p:spTree>
    <p:custDataLst>
      <p:tags r:id="rId1"/>
    </p:custDataLst>
    <p:extLst>
      <p:ext uri="{BB962C8B-B14F-4D97-AF65-F5344CB8AC3E}">
        <p14:creationId xmlns:p14="http://schemas.microsoft.com/office/powerpoint/2010/main" val="1767645886"/>
      </p:ext>
    </p:extLst>
  </p:cSld>
  <p:clrMapOvr>
    <a:masterClrMapping/>
  </p:clrMapOvr>
  <mc:AlternateContent xmlns:mc="http://schemas.openxmlformats.org/markup-compatibility/2006" xmlns:p14="http://schemas.microsoft.com/office/powerpoint/2010/main">
    <mc:Choice Requires="p14">
      <p:transition spd="slow" p14:dur="2000" advTm="1099"/>
    </mc:Choice>
    <mc:Fallback xmlns="">
      <p:transition spd="slow" advTm="109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29291"/>
          </a:xfrm>
        </p:spPr>
        <p:txBody>
          <a:bodyPr/>
          <a:lstStyle/>
          <a:p>
            <a:r>
              <a:rPr lang="en-US" dirty="0" smtClean="0">
                <a:latin typeface="Calibri"/>
                <a:cs typeface="Calibri"/>
              </a:rPr>
              <a:t>Road to Protocol-Independence</a:t>
            </a:r>
            <a:endParaRPr lang="en-US" b="0" dirty="0">
              <a:latin typeface="Calibri"/>
              <a:cs typeface="Calibri"/>
            </a:endParaRPr>
          </a:p>
        </p:txBody>
      </p:sp>
      <p:sp>
        <p:nvSpPr>
          <p:cNvPr id="29" name="Rounded Rectangle 28"/>
          <p:cNvSpPr/>
          <p:nvPr/>
        </p:nvSpPr>
        <p:spPr>
          <a:xfrm>
            <a:off x="630132" y="3177153"/>
            <a:ext cx="3980770" cy="1320531"/>
          </a:xfrm>
          <a:prstGeom prst="roundRect">
            <a:avLst>
              <a:gd name="adj" fmla="val 0"/>
            </a:avLst>
          </a:prstGeom>
          <a:solidFill>
            <a:schemeClr val="bg1">
              <a:lumMod val="95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238536" y="4401587"/>
            <a:ext cx="533324" cy="476099"/>
            <a:chOff x="2604847" y="3810600"/>
            <a:chExt cx="533324" cy="476099"/>
          </a:xfrm>
        </p:grpSpPr>
        <p:pic>
          <p:nvPicPr>
            <p:cNvPr id="39" name="Shape 136"/>
            <p:cNvPicPr preferRelativeResize="0"/>
            <p:nvPr/>
          </p:nvPicPr>
          <p:blipFill>
            <a:blip r:embed="rId4">
              <a:alphaModFix/>
            </a:blip>
            <a:stretch>
              <a:fillRect/>
            </a:stretch>
          </p:blipFill>
          <p:spPr>
            <a:xfrm>
              <a:off x="2604847" y="3973679"/>
              <a:ext cx="286634" cy="313020"/>
            </a:xfrm>
            <a:prstGeom prst="rect">
              <a:avLst/>
            </a:prstGeom>
            <a:noFill/>
            <a:ln>
              <a:noFill/>
            </a:ln>
          </p:spPr>
        </p:pic>
        <p:pic>
          <p:nvPicPr>
            <p:cNvPr id="40" name="Shape 137"/>
            <p:cNvPicPr preferRelativeResize="0"/>
            <p:nvPr/>
          </p:nvPicPr>
          <p:blipFill>
            <a:blip r:embed="rId4">
              <a:alphaModFix/>
            </a:blip>
            <a:stretch>
              <a:fillRect/>
            </a:stretch>
          </p:blipFill>
          <p:spPr>
            <a:xfrm>
              <a:off x="2787492" y="3810600"/>
              <a:ext cx="175994" cy="192194"/>
            </a:xfrm>
            <a:prstGeom prst="rect">
              <a:avLst/>
            </a:prstGeom>
            <a:noFill/>
            <a:ln>
              <a:noFill/>
            </a:ln>
          </p:spPr>
        </p:pic>
        <p:pic>
          <p:nvPicPr>
            <p:cNvPr id="41" name="Shape 138"/>
            <p:cNvPicPr preferRelativeResize="0"/>
            <p:nvPr/>
          </p:nvPicPr>
          <p:blipFill>
            <a:blip r:embed="rId4">
              <a:alphaModFix/>
            </a:blip>
            <a:stretch>
              <a:fillRect/>
            </a:stretch>
          </p:blipFill>
          <p:spPr>
            <a:xfrm>
              <a:off x="2907474" y="3973679"/>
              <a:ext cx="230697" cy="251934"/>
            </a:xfrm>
            <a:prstGeom prst="rect">
              <a:avLst/>
            </a:prstGeom>
            <a:noFill/>
            <a:ln>
              <a:noFill/>
            </a:ln>
          </p:spPr>
        </p:pic>
      </p:grpSp>
      <p:sp>
        <p:nvSpPr>
          <p:cNvPr id="3" name="Slide Number Placeholder 2"/>
          <p:cNvSpPr>
            <a:spLocks noGrp="1"/>
          </p:cNvSpPr>
          <p:nvPr>
            <p:ph type="sldNum" idx="12"/>
          </p:nvPr>
        </p:nvSpPr>
        <p:spPr/>
        <p:txBody>
          <a:bodyPr/>
          <a:lstStyle/>
          <a:p>
            <a:pPr>
              <a:spcBef>
                <a:spcPts val="0"/>
              </a:spcBef>
              <a:buNone/>
            </a:pPr>
            <a:fld id="{00000000-1234-1234-1234-123412341234}" type="slidenum">
              <a:rPr lang="en" smtClean="0"/>
              <a:t>9</a:t>
            </a:fld>
            <a:endParaRPr lang="en"/>
          </a:p>
        </p:txBody>
      </p:sp>
      <p:sp>
        <p:nvSpPr>
          <p:cNvPr id="34" name="Rounded Rectangle 33"/>
          <p:cNvSpPr/>
          <p:nvPr/>
        </p:nvSpPr>
        <p:spPr>
          <a:xfrm>
            <a:off x="782532" y="3813432"/>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Kernel</a:t>
            </a:r>
            <a:endParaRPr lang="en-US" dirty="0">
              <a:solidFill>
                <a:schemeClr val="tx1"/>
              </a:solidFill>
              <a:latin typeface="Consolas" charset="0"/>
              <a:ea typeface="Consolas" charset="0"/>
              <a:cs typeface="Consolas" charset="0"/>
            </a:endParaRPr>
          </a:p>
        </p:txBody>
      </p:sp>
      <p:sp>
        <p:nvSpPr>
          <p:cNvPr id="35" name="Rounded Rectangle 34"/>
          <p:cNvSpPr/>
          <p:nvPr/>
        </p:nvSpPr>
        <p:spPr>
          <a:xfrm>
            <a:off x="934932" y="3934836"/>
            <a:ext cx="3541495" cy="433104"/>
          </a:xfrm>
          <a:prstGeom prst="roundRect">
            <a:avLst>
              <a:gd name="adj" fmla="val 0"/>
            </a:avLst>
          </a:prstGeom>
          <a:solidFill>
            <a:schemeClr val="bg2">
              <a:lumMod val="40000"/>
              <a:lumOff val="60000"/>
            </a:schemeClr>
          </a:solidFill>
          <a:ln w="9525">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Consolas" charset="0"/>
                <a:ea typeface="Consolas" charset="0"/>
                <a:cs typeface="Consolas" charset="0"/>
              </a:rPr>
              <a:t>DPDK</a:t>
            </a:r>
            <a:endParaRPr lang="en-US" dirty="0">
              <a:solidFill>
                <a:schemeClr val="tx1"/>
              </a:solidFill>
              <a:latin typeface="Consolas" charset="0"/>
              <a:ea typeface="Consolas" charset="0"/>
              <a:cs typeface="Consolas" charset="0"/>
            </a:endParaRPr>
          </a:p>
        </p:txBody>
      </p:sp>
      <p:sp>
        <p:nvSpPr>
          <p:cNvPr id="20" name="TextBox 19"/>
          <p:cNvSpPr txBox="1"/>
          <p:nvPr/>
        </p:nvSpPr>
        <p:spPr>
          <a:xfrm>
            <a:off x="849076" y="3326015"/>
            <a:ext cx="890685" cy="338554"/>
          </a:xfrm>
          <a:prstGeom prst="rect">
            <a:avLst/>
          </a:prstGeom>
          <a:noFill/>
          <a:ln>
            <a:solidFill>
              <a:schemeClr val="bg2">
                <a:lumMod val="50000"/>
              </a:schemeClr>
            </a:solidFill>
            <a:prstDash val="sysDash"/>
          </a:ln>
        </p:spPr>
        <p:txBody>
          <a:bodyPr wrap="square" rtlCol="0">
            <a:spAutoFit/>
          </a:bodyPr>
          <a:lstStyle/>
          <a:p>
            <a:endParaRPr lang="en-US" sz="1600" dirty="0">
              <a:latin typeface="Consolas" charset="0"/>
              <a:ea typeface="Consolas" charset="0"/>
              <a:cs typeface="Consolas" charset="0"/>
            </a:endParaRPr>
          </a:p>
        </p:txBody>
      </p:sp>
      <p:sp>
        <p:nvSpPr>
          <p:cNvPr id="21" name="TextBox 20"/>
          <p:cNvSpPr txBox="1"/>
          <p:nvPr/>
        </p:nvSpPr>
        <p:spPr>
          <a:xfrm>
            <a:off x="1869733" y="3326015"/>
            <a:ext cx="2547252" cy="338554"/>
          </a:xfrm>
          <a:prstGeom prst="rect">
            <a:avLst/>
          </a:prstGeom>
          <a:noFill/>
          <a:ln>
            <a:solidFill>
              <a:schemeClr val="bg2">
                <a:lumMod val="50000"/>
              </a:schemeClr>
            </a:solidFill>
            <a:prstDash val="sysDash"/>
          </a:ln>
        </p:spPr>
        <p:txBody>
          <a:bodyPr wrap="square" rtlCol="0">
            <a:spAutoFit/>
          </a:bodyPr>
          <a:lstStyle/>
          <a:p>
            <a:endParaRPr lang="en-US" sz="1600" dirty="0">
              <a:latin typeface="Consolas" charset="0"/>
              <a:ea typeface="Consolas" charset="0"/>
              <a:cs typeface="Consolas" charset="0"/>
            </a:endParaRPr>
          </a:p>
        </p:txBody>
      </p:sp>
      <p:cxnSp>
        <p:nvCxnSpPr>
          <p:cNvPr id="11" name="Straight Connector 10"/>
          <p:cNvCxnSpPr/>
          <p:nvPr/>
        </p:nvCxnSpPr>
        <p:spPr>
          <a:xfrm>
            <a:off x="1091476" y="3664569"/>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56838" y="3664569"/>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55701" y="3661986"/>
            <a:ext cx="1" cy="1488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21063" y="3661986"/>
            <a:ext cx="0" cy="27026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30132" y="1284995"/>
            <a:ext cx="3980770" cy="555985"/>
          </a:xfrm>
          <a:prstGeom prst="roundRect">
            <a:avLst>
              <a:gd name="adj" fmla="val 0"/>
            </a:avLst>
          </a:prstGeom>
          <a:solidFill>
            <a:schemeClr val="bg1">
              <a:lumMod val="9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p:cNvSpPr/>
          <p:nvPr/>
        </p:nvSpPr>
        <p:spPr>
          <a:xfrm>
            <a:off x="630133" y="2865452"/>
            <a:ext cx="826706" cy="291285"/>
          </a:xfrm>
          <a:prstGeom prst="roundRect">
            <a:avLst>
              <a:gd name="adj" fmla="val 0"/>
            </a:avLst>
          </a:prstGeom>
          <a:solidFill>
            <a:schemeClr val="bg2">
              <a:lumMod val="75000"/>
            </a:schemeClr>
          </a:solidFill>
          <a:ln w="28575">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OVS</a:t>
            </a:r>
            <a:endParaRPr lang="en-US" sz="16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38" name="Rounded Rectangle 37"/>
          <p:cNvSpPr/>
          <p:nvPr/>
        </p:nvSpPr>
        <p:spPr>
          <a:xfrm>
            <a:off x="630133" y="975720"/>
            <a:ext cx="2901286" cy="291285"/>
          </a:xfrm>
          <a:prstGeom prst="roundRect">
            <a:avLst>
              <a:gd name="adj" fmla="val 0"/>
            </a:avLst>
          </a:prstGeom>
          <a:solidFill>
            <a:schemeClr val="accent3">
              <a:lumMod val="75000"/>
            </a:schemeClr>
          </a:solidFill>
          <a:ln w="28575">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rPr>
              <a:t>Domain-Specific Language</a:t>
            </a:r>
            <a:endParaRPr lang="en-US" sz="1600" b="1" dirty="0">
              <a:ln w="0"/>
              <a:solidFill>
                <a:schemeClr val="bg1"/>
              </a:solidFill>
              <a:effectLst>
                <a:outerShdw blurRad="38100" dist="19050" dir="2700000" algn="tl" rotWithShape="0">
                  <a:schemeClr val="dk1">
                    <a:alpha val="40000"/>
                  </a:schemeClr>
                </a:outerShdw>
              </a:effectLst>
              <a:latin typeface="Consolas" charset="0"/>
              <a:ea typeface="Consolas" charset="0"/>
              <a:cs typeface="Consolas" charset="0"/>
            </a:endParaRPr>
          </a:p>
        </p:txBody>
      </p:sp>
      <p:sp>
        <p:nvSpPr>
          <p:cNvPr id="42" name="Rounded Rectangle 41"/>
          <p:cNvSpPr/>
          <p:nvPr/>
        </p:nvSpPr>
        <p:spPr>
          <a:xfrm>
            <a:off x="630132" y="1284995"/>
            <a:ext cx="3980770" cy="555985"/>
          </a:xfrm>
          <a:prstGeom prst="roundRect">
            <a:avLst>
              <a:gd name="adj" fmla="val 0"/>
            </a:avLst>
          </a:prstGeom>
          <a:solidFill>
            <a:schemeClr val="accent3">
              <a:lumMod val="20000"/>
              <a:lumOff val="80000"/>
            </a:schemeClr>
          </a:solidFill>
          <a:ln w="9525">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49076" y="1393711"/>
            <a:ext cx="890685"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Parser</a:t>
            </a:r>
            <a:endParaRPr lang="en-US" sz="1600" dirty="0">
              <a:latin typeface="Consolas" charset="0"/>
              <a:ea typeface="Consolas" charset="0"/>
              <a:cs typeface="Consolas" charset="0"/>
            </a:endParaRPr>
          </a:p>
        </p:txBody>
      </p:sp>
      <p:sp>
        <p:nvSpPr>
          <p:cNvPr id="31" name="TextBox 30"/>
          <p:cNvSpPr txBox="1"/>
          <p:nvPr/>
        </p:nvSpPr>
        <p:spPr>
          <a:xfrm>
            <a:off x="1869733" y="1393711"/>
            <a:ext cx="2547252" cy="338554"/>
          </a:xfrm>
          <a:prstGeom prst="rect">
            <a:avLst/>
          </a:prstGeom>
          <a:solidFill>
            <a:schemeClr val="accent1">
              <a:lumMod val="40000"/>
              <a:lumOff val="60000"/>
            </a:schemeClr>
          </a:solidFill>
          <a:ln>
            <a:solidFill>
              <a:schemeClr val="bg2">
                <a:lumMod val="50000"/>
              </a:schemeClr>
            </a:solidFill>
            <a:prstDash val="solid"/>
          </a:ln>
        </p:spPr>
        <p:txBody>
          <a:bodyPr wrap="square" rtlCol="0">
            <a:spAutoFit/>
          </a:bodyPr>
          <a:lstStyle/>
          <a:p>
            <a:r>
              <a:rPr lang="en-US" sz="1600" dirty="0" smtClean="0">
                <a:ln w="0"/>
                <a:solidFill>
                  <a:schemeClr val="tx1"/>
                </a:solidFill>
                <a:effectLst>
                  <a:outerShdw blurRad="38100" dist="19050" dir="2700000" algn="tl" rotWithShape="0">
                    <a:schemeClr val="dk1">
                      <a:alpha val="40000"/>
                    </a:schemeClr>
                  </a:outerShdw>
                </a:effectLst>
                <a:latin typeface="Consolas" charset="0"/>
                <a:ea typeface="Consolas" charset="0"/>
                <a:cs typeface="Consolas" charset="0"/>
              </a:rPr>
              <a:t>Match-Action Pipeline</a:t>
            </a:r>
            <a:endParaRPr lang="en-US" sz="1600" dirty="0">
              <a:latin typeface="Consolas" charset="0"/>
              <a:ea typeface="Consolas" charset="0"/>
              <a:cs typeface="Consolas" charset="0"/>
            </a:endParaRPr>
          </a:p>
        </p:txBody>
      </p:sp>
      <p:cxnSp>
        <p:nvCxnSpPr>
          <p:cNvPr id="43" name="Straight Arrow Connector 42"/>
          <p:cNvCxnSpPr>
            <a:stCxn id="28" idx="2"/>
            <a:endCxn id="29" idx="0"/>
          </p:cNvCxnSpPr>
          <p:nvPr/>
        </p:nvCxnSpPr>
        <p:spPr>
          <a:xfrm>
            <a:off x="2620517" y="1840980"/>
            <a:ext cx="0" cy="1336173"/>
          </a:xfrm>
          <a:prstGeom prst="straightConnector1">
            <a:avLst/>
          </a:prstGeom>
          <a:ln w="28575">
            <a:solidFill>
              <a:schemeClr val="bg1">
                <a:lumMod val="5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57458" y="2290706"/>
            <a:ext cx="1071127" cy="369332"/>
          </a:xfrm>
          <a:prstGeom prst="rect">
            <a:avLst/>
          </a:prstGeom>
          <a:noFill/>
        </p:spPr>
        <p:txBody>
          <a:bodyPr wrap="square" rtlCol="0">
            <a:spAutoFit/>
          </a:bodyPr>
          <a:lstStyle/>
          <a:p>
            <a:r>
              <a:rPr lang="en-US" sz="1800" dirty="0" smtClean="0">
                <a:latin typeface="Consolas" charset="0"/>
                <a:ea typeface="Consolas" charset="0"/>
                <a:cs typeface="Consolas" charset="0"/>
              </a:rPr>
              <a:t>Compile</a:t>
            </a:r>
            <a:endParaRPr lang="en-US" sz="1600" dirty="0">
              <a:latin typeface="Consolas" charset="0"/>
              <a:ea typeface="Consolas" charset="0"/>
              <a:cs typeface="Consolas" charset="0"/>
            </a:endParaRPr>
          </a:p>
        </p:txBody>
      </p:sp>
      <p:sp>
        <p:nvSpPr>
          <p:cNvPr id="45" name="TextBox 44"/>
          <p:cNvSpPr txBox="1"/>
          <p:nvPr/>
        </p:nvSpPr>
        <p:spPr>
          <a:xfrm>
            <a:off x="846684" y="3326015"/>
            <a:ext cx="890685" cy="338554"/>
          </a:xfrm>
          <a:prstGeom prst="rect">
            <a:avLst/>
          </a:prstGeom>
          <a:noFill/>
          <a:ln>
            <a:solidFill>
              <a:schemeClr val="bg2">
                <a:lumMod val="50000"/>
              </a:schemeClr>
            </a:solidFill>
            <a:prstDash val="sysDash"/>
          </a:ln>
        </p:spPr>
        <p:txBody>
          <a:bodyPr wrap="square" rtlCol="0">
            <a:spAutoFit/>
          </a:bodyPr>
          <a:lstStyle/>
          <a:p>
            <a:r>
              <a:rPr lang="en-US" sz="1600" dirty="0" smtClean="0">
                <a:latin typeface="Consolas" charset="0"/>
                <a:ea typeface="Consolas" charset="0"/>
                <a:cs typeface="Consolas" charset="0"/>
              </a:rPr>
              <a:t>Parser</a:t>
            </a:r>
            <a:endParaRPr lang="en-US" sz="1600" dirty="0">
              <a:latin typeface="Consolas" charset="0"/>
              <a:ea typeface="Consolas" charset="0"/>
              <a:cs typeface="Consolas" charset="0"/>
            </a:endParaRPr>
          </a:p>
        </p:txBody>
      </p:sp>
      <p:sp>
        <p:nvSpPr>
          <p:cNvPr id="46" name="TextBox 45"/>
          <p:cNvSpPr txBox="1"/>
          <p:nvPr/>
        </p:nvSpPr>
        <p:spPr>
          <a:xfrm>
            <a:off x="1869733" y="3326409"/>
            <a:ext cx="2547252" cy="338554"/>
          </a:xfrm>
          <a:prstGeom prst="rect">
            <a:avLst/>
          </a:prstGeom>
          <a:noFill/>
          <a:ln>
            <a:solidFill>
              <a:schemeClr val="bg2">
                <a:lumMod val="50000"/>
              </a:schemeClr>
            </a:solidFill>
            <a:prstDash val="sysDash"/>
          </a:ln>
        </p:spPr>
        <p:txBody>
          <a:bodyPr wrap="square" rtlCol="0">
            <a:spAutoFit/>
          </a:bodyPr>
          <a:lstStyle/>
          <a:p>
            <a:r>
              <a:rPr lang="en-US" sz="1600" dirty="0" smtClean="0">
                <a:latin typeface="Consolas" charset="0"/>
                <a:ea typeface="Consolas" charset="0"/>
                <a:cs typeface="Consolas" charset="0"/>
              </a:rPr>
              <a:t>Match-Action Pipeline</a:t>
            </a:r>
            <a:endParaRPr lang="en-US" sz="1600" dirty="0">
              <a:latin typeface="Consolas" charset="0"/>
              <a:ea typeface="Consolas" charset="0"/>
              <a:cs typeface="Consolas" charset="0"/>
            </a:endParaRPr>
          </a:p>
        </p:txBody>
      </p:sp>
    </p:spTree>
    <p:custDataLst>
      <p:tags r:id="rId1"/>
    </p:custDataLst>
    <p:extLst>
      <p:ext uri="{BB962C8B-B14F-4D97-AF65-F5344CB8AC3E}">
        <p14:creationId xmlns:p14="http://schemas.microsoft.com/office/powerpoint/2010/main" val="107566259"/>
      </p:ext>
    </p:extLst>
  </p:cSld>
  <p:clrMapOvr>
    <a:masterClrMapping/>
  </p:clrMapOvr>
  <mc:AlternateContent xmlns:mc="http://schemas.openxmlformats.org/markup-compatibility/2006" xmlns:p14="http://schemas.microsoft.com/office/powerpoint/2010/main">
    <mc:Choice Requires="p14">
      <p:transition spd="slow" p14:dur="2000" advTm="1099"/>
    </mc:Choice>
    <mc:Fallback xmlns="">
      <p:transition spd="slow" advTm="10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38" grpId="0" animBg="1"/>
      <p:bldP spid="42" grpId="0" animBg="1"/>
      <p:bldP spid="44" grpId="0"/>
      <p:bldP spid="45" grpId="0" animBg="1"/>
      <p:bldP spid="4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2"/>
</p:tagLst>
</file>

<file path=ppt/tags/tag10.xml><?xml version="1.0" encoding="utf-8"?>
<p:tagLst xmlns:a="http://schemas.openxmlformats.org/drawingml/2006/main" xmlns:r="http://schemas.openxmlformats.org/officeDocument/2006/relationships" xmlns:p="http://schemas.openxmlformats.org/presentationml/2006/main">
  <p:tag name="TIMING" val="|0|0.1|0.1|0.1|0.1|0.1"/>
</p:tagLst>
</file>

<file path=ppt/tags/tag11.xml><?xml version="1.0" encoding="utf-8"?>
<p:tagLst xmlns:a="http://schemas.openxmlformats.org/drawingml/2006/main" xmlns:r="http://schemas.openxmlformats.org/officeDocument/2006/relationships" xmlns:p="http://schemas.openxmlformats.org/presentationml/2006/main">
  <p:tag name="TIMING" val="|0|0.1|0.1|0.1|0.1|0.1"/>
</p:tagLst>
</file>

<file path=ppt/tags/tag12.xml><?xml version="1.0" encoding="utf-8"?>
<p:tagLst xmlns:a="http://schemas.openxmlformats.org/drawingml/2006/main" xmlns:r="http://schemas.openxmlformats.org/officeDocument/2006/relationships" xmlns:p="http://schemas.openxmlformats.org/presentationml/2006/main">
  <p:tag name="TIMING" val="|7.2"/>
</p:tagLst>
</file>

<file path=ppt/tags/tag13.xml><?xml version="1.0" encoding="utf-8"?>
<p:tagLst xmlns:a="http://schemas.openxmlformats.org/drawingml/2006/main" xmlns:r="http://schemas.openxmlformats.org/officeDocument/2006/relationships" xmlns:p="http://schemas.openxmlformats.org/presentationml/2006/main">
  <p:tag name="TIMING" val="|7.2"/>
</p:tagLst>
</file>

<file path=ppt/tags/tag14.xml><?xml version="1.0" encoding="utf-8"?>
<p:tagLst xmlns:a="http://schemas.openxmlformats.org/drawingml/2006/main" xmlns:r="http://schemas.openxmlformats.org/officeDocument/2006/relationships" xmlns:p="http://schemas.openxmlformats.org/presentationml/2006/main">
  <p:tag name="TIMING" val="|0.5|2.8"/>
</p:tagLst>
</file>

<file path=ppt/tags/tag15.xml><?xml version="1.0" encoding="utf-8"?>
<p:tagLst xmlns:a="http://schemas.openxmlformats.org/drawingml/2006/main" xmlns:r="http://schemas.openxmlformats.org/officeDocument/2006/relationships" xmlns:p="http://schemas.openxmlformats.org/presentationml/2006/main">
  <p:tag name="TIMING" val="|4.6"/>
</p:tagLst>
</file>

<file path=ppt/tags/tag16.xml><?xml version="1.0" encoding="utf-8"?>
<p:tagLst xmlns:a="http://schemas.openxmlformats.org/drawingml/2006/main" xmlns:r="http://schemas.openxmlformats.org/officeDocument/2006/relationships" xmlns:p="http://schemas.openxmlformats.org/presentationml/2006/main">
  <p:tag name="TIMING" val="|0|0.1|0.1"/>
</p:tagLst>
</file>

<file path=ppt/tags/tag17.xml><?xml version="1.0" encoding="utf-8"?>
<p:tagLst xmlns:a="http://schemas.openxmlformats.org/drawingml/2006/main" xmlns:r="http://schemas.openxmlformats.org/officeDocument/2006/relationships" xmlns:p="http://schemas.openxmlformats.org/presentationml/2006/main">
  <p:tag name="TIMING" val="|0.5|0.3|0.2|0.2|0.2|0.2|0.2|0.2|0.2|0.2|0.2|0.3"/>
</p:tagLst>
</file>

<file path=ppt/tags/tag18.xml><?xml version="1.0" encoding="utf-8"?>
<p:tagLst xmlns:a="http://schemas.openxmlformats.org/drawingml/2006/main" xmlns:r="http://schemas.openxmlformats.org/officeDocument/2006/relationships" xmlns:p="http://schemas.openxmlformats.org/presentationml/2006/main">
  <p:tag name="TIMING" val="|0.2|0.4|0.4|0.3|0.3|0.4|0.3"/>
</p:tagLst>
</file>

<file path=ppt/tags/tag19.xml><?xml version="1.0" encoding="utf-8"?>
<p:tagLst xmlns:a="http://schemas.openxmlformats.org/drawingml/2006/main" xmlns:r="http://schemas.openxmlformats.org/officeDocument/2006/relationships" xmlns:p="http://schemas.openxmlformats.org/presentationml/2006/main">
  <p:tag name="TIMING" val="|0.7"/>
</p:tagLst>
</file>

<file path=ppt/tags/tag2.xml><?xml version="1.0" encoding="utf-8"?>
<p:tagLst xmlns:a="http://schemas.openxmlformats.org/drawingml/2006/main" xmlns:r="http://schemas.openxmlformats.org/officeDocument/2006/relationships" xmlns:p="http://schemas.openxmlformats.org/presentationml/2006/main">
  <p:tag name="TIMING" val="|0.1|0.1"/>
</p:tagLst>
</file>

<file path=ppt/tags/tag20.xml><?xml version="1.0" encoding="utf-8"?>
<p:tagLst xmlns:a="http://schemas.openxmlformats.org/drawingml/2006/main" xmlns:r="http://schemas.openxmlformats.org/officeDocument/2006/relationships" xmlns:p="http://schemas.openxmlformats.org/presentationml/2006/main">
  <p:tag name="TIMING" val="|2.1"/>
</p:tagLst>
</file>

<file path=ppt/tags/tag21.xml><?xml version="1.0" encoding="utf-8"?>
<p:tagLst xmlns:a="http://schemas.openxmlformats.org/drawingml/2006/main" xmlns:r="http://schemas.openxmlformats.org/officeDocument/2006/relationships" xmlns:p="http://schemas.openxmlformats.org/presentationml/2006/main">
  <p:tag name="TIMING" val="|0.6"/>
</p:tagLst>
</file>

<file path=ppt/tags/tag22.xml><?xml version="1.0" encoding="utf-8"?>
<p:tagLst xmlns:a="http://schemas.openxmlformats.org/drawingml/2006/main" xmlns:r="http://schemas.openxmlformats.org/officeDocument/2006/relationships" xmlns:p="http://schemas.openxmlformats.org/presentationml/2006/main">
  <p:tag name="TIMING" val="|1|0.5"/>
</p:tagLst>
</file>

<file path=ppt/tags/tag23.xml><?xml version="1.0" encoding="utf-8"?>
<p:tagLst xmlns:a="http://schemas.openxmlformats.org/drawingml/2006/main" xmlns:r="http://schemas.openxmlformats.org/officeDocument/2006/relationships" xmlns:p="http://schemas.openxmlformats.org/presentationml/2006/main">
  <p:tag name="TIMING" val="|0.5"/>
</p:tagLst>
</file>

<file path=ppt/tags/tag24.xml><?xml version="1.0" encoding="utf-8"?>
<p:tagLst xmlns:a="http://schemas.openxmlformats.org/drawingml/2006/main" xmlns:r="http://schemas.openxmlformats.org/officeDocument/2006/relationships" xmlns:p="http://schemas.openxmlformats.org/presentationml/2006/main">
  <p:tag name="TIMING" val="|1.1"/>
</p:tagLst>
</file>

<file path=ppt/tags/tag25.xml><?xml version="1.0" encoding="utf-8"?>
<p:tagLst xmlns:a="http://schemas.openxmlformats.org/drawingml/2006/main" xmlns:r="http://schemas.openxmlformats.org/officeDocument/2006/relationships" xmlns:p="http://schemas.openxmlformats.org/presentationml/2006/main">
  <p:tag name="TIMING" val="|5.6|8.9"/>
</p:tagLst>
</file>

<file path=ppt/tags/tag26.xml><?xml version="1.0" encoding="utf-8"?>
<p:tagLst xmlns:a="http://schemas.openxmlformats.org/drawingml/2006/main" xmlns:r="http://schemas.openxmlformats.org/officeDocument/2006/relationships" xmlns:p="http://schemas.openxmlformats.org/presentationml/2006/main">
  <p:tag name="TIMING" val="|0.3|0.2|0.2"/>
</p:tagLst>
</file>

<file path=ppt/tags/tag27.xml><?xml version="1.0" encoding="utf-8"?>
<p:tagLst xmlns:a="http://schemas.openxmlformats.org/drawingml/2006/main" xmlns:r="http://schemas.openxmlformats.org/officeDocument/2006/relationships" xmlns:p="http://schemas.openxmlformats.org/presentationml/2006/main">
  <p:tag name="TIMING" val="|0.4|0.2|0.2"/>
</p:tagLst>
</file>

<file path=ppt/tags/tag28.xml><?xml version="1.0" encoding="utf-8"?>
<p:tagLst xmlns:a="http://schemas.openxmlformats.org/drawingml/2006/main" xmlns:r="http://schemas.openxmlformats.org/officeDocument/2006/relationships" xmlns:p="http://schemas.openxmlformats.org/presentationml/2006/main">
  <p:tag name="TIMING" val="|0.2|0.3|0.4|0.3"/>
</p:tagLst>
</file>

<file path=ppt/tags/tag29.xml><?xml version="1.0" encoding="utf-8"?>
<p:tagLst xmlns:a="http://schemas.openxmlformats.org/drawingml/2006/main" xmlns:r="http://schemas.openxmlformats.org/officeDocument/2006/relationships" xmlns:p="http://schemas.openxmlformats.org/presentationml/2006/main">
  <p:tag name="TIMING" val="|1.4|1.9"/>
</p:tagLst>
</file>

<file path=ppt/tags/tag3.xml><?xml version="1.0" encoding="utf-8"?>
<p:tagLst xmlns:a="http://schemas.openxmlformats.org/drawingml/2006/main" xmlns:r="http://schemas.openxmlformats.org/officeDocument/2006/relationships" xmlns:p="http://schemas.openxmlformats.org/presentationml/2006/main">
  <p:tag name="TIMING" val="|0"/>
</p:tagLst>
</file>

<file path=ppt/tags/tag30.xml><?xml version="1.0" encoding="utf-8"?>
<p:tagLst xmlns:a="http://schemas.openxmlformats.org/drawingml/2006/main" xmlns:r="http://schemas.openxmlformats.org/officeDocument/2006/relationships" xmlns:p="http://schemas.openxmlformats.org/presentationml/2006/main">
  <p:tag name="TIMING" val="|0.1|0.2|0.1"/>
</p:tagLst>
</file>

<file path=ppt/tags/tag31.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0.1|0.1|0.1"/>
</p:tagLst>
</file>

<file path=ppt/tags/tag5.xml><?xml version="1.0" encoding="utf-8"?>
<p:tagLst xmlns:a="http://schemas.openxmlformats.org/drawingml/2006/main" xmlns:r="http://schemas.openxmlformats.org/officeDocument/2006/relationships" xmlns:p="http://schemas.openxmlformats.org/presentationml/2006/main">
  <p:tag name="TIMING" val="|0.2|0.1|0.1|0.1|0.1|0.1"/>
</p:tagLst>
</file>

<file path=ppt/tags/tag6.xml><?xml version="1.0" encoding="utf-8"?>
<p:tagLst xmlns:a="http://schemas.openxmlformats.org/drawingml/2006/main" xmlns:r="http://schemas.openxmlformats.org/officeDocument/2006/relationships" xmlns:p="http://schemas.openxmlformats.org/presentationml/2006/main">
  <p:tag name="TIMING" val="|0.1|0.1"/>
</p:tagLst>
</file>

<file path=ppt/tags/tag7.xml><?xml version="1.0" encoding="utf-8"?>
<p:tagLst xmlns:a="http://schemas.openxmlformats.org/drawingml/2006/main" xmlns:r="http://schemas.openxmlformats.org/officeDocument/2006/relationships" xmlns:p="http://schemas.openxmlformats.org/presentationml/2006/main">
  <p:tag name="TIMING" val="|0"/>
</p:tagLst>
</file>

<file path=ppt/tags/tag8.xml><?xml version="1.0" encoding="utf-8"?>
<p:tagLst xmlns:a="http://schemas.openxmlformats.org/drawingml/2006/main" xmlns:r="http://schemas.openxmlformats.org/officeDocument/2006/relationships" xmlns:p="http://schemas.openxmlformats.org/presentationml/2006/main">
  <p:tag name="TIMING" val="|0|0.1|0.1|0.1|0.1|0.1"/>
</p:tagLst>
</file>

<file path=ppt/tags/tag9.xml><?xml version="1.0" encoding="utf-8"?>
<p:tagLst xmlns:a="http://schemas.openxmlformats.org/drawingml/2006/main" xmlns:r="http://schemas.openxmlformats.org/officeDocument/2006/relationships" xmlns:p="http://schemas.openxmlformats.org/presentationml/2006/main">
  <p:tag name="TIMING" val="|0|0.1|0.1|0.1|0.1|0.1"/>
</p:tagLst>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29429</TotalTime>
  <Words>4259</Words>
  <Application>Microsoft Macintosh PowerPoint</Application>
  <PresentationFormat>On-screen Show (16:9)</PresentationFormat>
  <Paragraphs>872</Paragraphs>
  <Slides>43</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.AppleSystemUIFont</vt:lpstr>
      <vt:lpstr>Arial</vt:lpstr>
      <vt:lpstr>Calibri</vt:lpstr>
      <vt:lpstr>Calibri Light</vt:lpstr>
      <vt:lpstr>Consolas</vt:lpstr>
      <vt:lpstr>Zapf Dingbats</vt:lpstr>
      <vt:lpstr>simple-light</vt:lpstr>
      <vt:lpstr>PISCES: A Programmable, Protocol-Independent Software Switch</vt:lpstr>
      <vt:lpstr>Role of Software Switches</vt:lpstr>
      <vt:lpstr>Rapid Development &amp; Deployment?</vt:lpstr>
      <vt:lpstr>PowerPoint Presentation</vt:lpstr>
      <vt:lpstr>PowerPoint Presentation</vt:lpstr>
      <vt:lpstr>Needs of Protocol Designers</vt:lpstr>
      <vt:lpstr>What is Protocol-Independence?</vt:lpstr>
      <vt:lpstr>Road to Protocol-Independence</vt:lpstr>
      <vt:lpstr>Road to Protocol-Independence</vt:lpstr>
      <vt:lpstr>Road to Protocol-Independence</vt:lpstr>
      <vt:lpstr>Benefits to Protocol-Independence</vt:lpstr>
      <vt:lpstr>Cost to Protocol-Independence</vt:lpstr>
      <vt:lpstr>Primary Goals</vt:lpstr>
      <vt:lpstr>Primary Goals</vt:lpstr>
      <vt:lpstr>Quantifying the Cost on Performance</vt:lpstr>
      <vt:lpstr>PISCES Architecture Overview</vt:lpstr>
      <vt:lpstr>PISCES Architecture Overview</vt:lpstr>
      <vt:lpstr>P4 Forwarding Model</vt:lpstr>
      <vt:lpstr>PowerPoint Presentation</vt:lpstr>
      <vt:lpstr>PowerPoint Presentation</vt:lpstr>
      <vt:lpstr>PowerPoint Presentation</vt:lpstr>
      <vt:lpstr>PowerPoint Presentation</vt:lpstr>
      <vt:lpstr>What is the Cost on Performance?</vt:lpstr>
      <vt:lpstr>Primary 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 Parsing Unused Header Fields</vt:lpstr>
      <vt:lpstr>PowerPoint Presentation</vt:lpstr>
      <vt:lpstr>PowerPoint Presentation</vt:lpstr>
      <vt:lpstr>PowerPoint Presentation</vt:lpstr>
      <vt:lpstr>Optimized Mapping from P4 to OVS</vt:lpstr>
      <vt:lpstr>Summary</vt:lpstr>
      <vt:lpstr>Questions?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Case for an Intermediate Representation for  Programmable Data Planes</dc:title>
  <cp:lastModifiedBy>Sean Choi</cp:lastModifiedBy>
  <cp:revision>1232</cp:revision>
  <cp:lastPrinted>2016-05-08T21:14:00Z</cp:lastPrinted>
  <dcterms:modified xsi:type="dcterms:W3CDTF">2016-07-27T22:03:26Z</dcterms:modified>
</cp:coreProperties>
</file>