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xlsx" ContentType="application/vnd.openxmlformats-officedocument.spreadsheetml.sheet"/>
  <Default Extension="emf" ContentType="image/x-em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4.xml" ContentType="application/vnd.openxmlformats-officedocument.presentationml.tags+xml"/>
  <Override PartName="/ppt/notesSlides/notesSlide1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3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31.xml" ContentType="application/vnd.openxmlformats-officedocument.presentationml.tags+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38.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9.xml" ContentType="application/vnd.openxmlformats-officedocument.presentationml.tags+xml"/>
  <Override PartName="/ppt/notesSlides/notesSlide48.xml" ContentType="application/vnd.openxmlformats-officedocument.presentationml.notesSlide+xml"/>
  <Override PartName="/ppt/tags/tag40.xml" ContentType="application/vnd.openxmlformats-officedocument.presentationml.tags+xml"/>
  <Override PartName="/ppt/notesSlides/notesSlide49.xml" ContentType="application/vnd.openxmlformats-officedocument.presentationml.notesSlide+xml"/>
  <Override PartName="/ppt/tags/tag41.xml" ContentType="application/vnd.openxmlformats-officedocument.presentationml.tags+xml"/>
  <Override PartName="/ppt/notesSlides/notesSlide50.xml" ContentType="application/vnd.openxmlformats-officedocument.presentationml.notesSlide+xml"/>
  <Override PartName="/ppt/tags/tag42.xml" ContentType="application/vnd.openxmlformats-officedocument.presentationml.tags+xml"/>
  <Override PartName="/ppt/notesSlides/notesSlide51.xml" ContentType="application/vnd.openxmlformats-officedocument.presentationml.notesSlide+xml"/>
  <Override PartName="/ppt/tags/tag43.xml" ContentType="application/vnd.openxmlformats-officedocument.presentationml.tags+xml"/>
  <Override PartName="/ppt/notesSlides/notesSlide5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53.xml" ContentType="application/vnd.openxmlformats-officedocument.presentationml.notesSlide+xml"/>
  <Override PartName="/ppt/tags/tag44.xml" ContentType="application/vnd.openxmlformats-officedocument.presentationml.tags+xml"/>
  <Override PartName="/ppt/notesSlides/notesSlide5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45.xml" ContentType="application/vnd.openxmlformats-officedocument.presentationml.tags+xml"/>
  <Override PartName="/ppt/notesSlides/notesSlide5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xml" ContentType="application/vnd.openxmlformats-officedocument.drawingml.chartshapes+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7"/>
  </p:notesMasterIdLst>
  <p:sldIdLst>
    <p:sldId id="428" r:id="rId2"/>
    <p:sldId id="429" r:id="rId3"/>
    <p:sldId id="430" r:id="rId4"/>
    <p:sldId id="431" r:id="rId5"/>
    <p:sldId id="432" r:id="rId6"/>
    <p:sldId id="433" r:id="rId7"/>
    <p:sldId id="427" r:id="rId8"/>
    <p:sldId id="389" r:id="rId9"/>
    <p:sldId id="391" r:id="rId10"/>
    <p:sldId id="392" r:id="rId11"/>
    <p:sldId id="393" r:id="rId12"/>
    <p:sldId id="394" r:id="rId13"/>
    <p:sldId id="395" r:id="rId14"/>
    <p:sldId id="423" r:id="rId15"/>
    <p:sldId id="396" r:id="rId16"/>
    <p:sldId id="397" r:id="rId17"/>
    <p:sldId id="434" r:id="rId18"/>
    <p:sldId id="435" r:id="rId19"/>
    <p:sldId id="398" r:id="rId20"/>
    <p:sldId id="399" r:id="rId21"/>
    <p:sldId id="400" r:id="rId22"/>
    <p:sldId id="401" r:id="rId23"/>
    <p:sldId id="402" r:id="rId24"/>
    <p:sldId id="404" r:id="rId25"/>
    <p:sldId id="405" r:id="rId26"/>
    <p:sldId id="407" r:id="rId27"/>
    <p:sldId id="406" r:id="rId28"/>
    <p:sldId id="408" r:id="rId29"/>
    <p:sldId id="409" r:id="rId30"/>
    <p:sldId id="411" r:id="rId31"/>
    <p:sldId id="412" r:id="rId32"/>
    <p:sldId id="413" r:id="rId33"/>
    <p:sldId id="419" r:id="rId34"/>
    <p:sldId id="420" r:id="rId35"/>
    <p:sldId id="421" r:id="rId36"/>
    <p:sldId id="422"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382" r:id="rId52"/>
    <p:sldId id="388" r:id="rId53"/>
    <p:sldId id="383" r:id="rId54"/>
    <p:sldId id="377" r:id="rId55"/>
    <p:sldId id="426" r:id="rId56"/>
    <p:sldId id="387" r:id="rId57"/>
    <p:sldId id="384" r:id="rId58"/>
    <p:sldId id="450" r:id="rId59"/>
    <p:sldId id="455" r:id="rId60"/>
    <p:sldId id="451" r:id="rId61"/>
    <p:sldId id="452" r:id="rId62"/>
    <p:sldId id="453" r:id="rId63"/>
    <p:sldId id="454" r:id="rId64"/>
    <p:sldId id="424" r:id="rId65"/>
    <p:sldId id="380" r:id="rId6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autoAdjust="0"/>
    <p:restoredTop sz="72426" autoAdjust="0"/>
  </p:normalViewPr>
  <p:slideViewPr>
    <p:cSldViewPr snapToGrid="0" snapToObjects="1">
      <p:cViewPr varScale="1">
        <p:scale>
          <a:sx n="111" d="100"/>
          <a:sy n="111" d="100"/>
        </p:scale>
        <p:origin x="1440"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4" Type="http://schemas.openxmlformats.org/officeDocument/2006/relationships/chartUserShapes" Target="../drawings/drawing1.xml"/><Relationship Id="rId1" Type="http://schemas.microsoft.com/office/2011/relationships/chartStyle" Target="style15.xml"/><Relationship Id="rId2" Type="http://schemas.microsoft.com/office/2011/relationships/chartColorStyle" Target="colors15.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600" b="0" i="0" u="none" strike="noStrike" kern="1200" spc="0" baseline="0">
                <a:solidFill>
                  <a:schemeClr val="tx1">
                    <a:lumMod val="65000"/>
                    <a:lumOff val="35000"/>
                  </a:schemeClr>
                </a:solidFill>
                <a:latin typeface="+mn-lt"/>
                <a:ea typeface="+mn-ea"/>
                <a:cs typeface="+mn-cs"/>
              </a:defRPr>
            </a:pPr>
            <a:r>
              <a:rPr lang="en-US" sz="2600" b="1" i="0" dirty="0" smtClean="0">
                <a:solidFill>
                  <a:schemeClr val="tx1"/>
                </a:solidFill>
                <a:latin typeface="Calibri Light" charset="0"/>
                <a:ea typeface="Calibri Light" charset="0"/>
                <a:cs typeface="Calibri Light" charset="0"/>
              </a:rPr>
              <a:t>Approx. Number of</a:t>
            </a:r>
            <a:r>
              <a:rPr lang="en-US" sz="2600" b="1" i="0" baseline="0" dirty="0" smtClean="0">
                <a:solidFill>
                  <a:schemeClr val="tx1"/>
                </a:solidFill>
                <a:latin typeface="Calibri Light" charset="0"/>
                <a:ea typeface="Calibri Light" charset="0"/>
                <a:cs typeface="Calibri Light" charset="0"/>
              </a:rPr>
              <a:t> </a:t>
            </a:r>
            <a:r>
              <a:rPr lang="en-US" sz="2600" b="1" i="0" dirty="0" smtClean="0">
                <a:solidFill>
                  <a:schemeClr val="tx1"/>
                </a:solidFill>
                <a:latin typeface="Calibri Light" charset="0"/>
                <a:ea typeface="Calibri Light" charset="0"/>
                <a:cs typeface="Calibri Light" charset="0"/>
              </a:rPr>
              <a:t>Physical</a:t>
            </a:r>
            <a:r>
              <a:rPr lang="en-US" sz="2600" b="1" i="0" baseline="0" dirty="0" smtClean="0">
                <a:solidFill>
                  <a:schemeClr val="tx1"/>
                </a:solidFill>
                <a:latin typeface="Calibri Light" charset="0"/>
                <a:ea typeface="Calibri Light" charset="0"/>
                <a:cs typeface="Calibri Light" charset="0"/>
              </a:rPr>
              <a:t> Ports vs. Virtual Ports in Global Data Centers </a:t>
            </a:r>
            <a:r>
              <a:rPr lang="en-US" sz="2600" b="1" i="0" baseline="30000" dirty="0" smtClean="0">
                <a:solidFill>
                  <a:schemeClr val="tx1"/>
                </a:solidFill>
                <a:latin typeface="Calibri Light" charset="0"/>
                <a:ea typeface="Calibri Light" charset="0"/>
                <a:cs typeface="Calibri Light" charset="0"/>
              </a:rPr>
              <a:t>[1]</a:t>
            </a:r>
            <a:endParaRPr lang="en-US" sz="2600" b="1" i="0" baseline="30000" dirty="0">
              <a:solidFill>
                <a:schemeClr val="tx1"/>
              </a:solidFill>
              <a:latin typeface="Calibri Light" charset="0"/>
              <a:ea typeface="Calibri Light" charset="0"/>
              <a:cs typeface="Calibri Light" charset="0"/>
            </a:endParaRPr>
          </a:p>
        </c:rich>
      </c:tx>
      <c:layout>
        <c:manualLayout>
          <c:xMode val="edge"/>
          <c:yMode val="edge"/>
          <c:x val="0.111838473315836"/>
          <c:y val="0.0281250730045597"/>
        </c:manualLayout>
      </c:layout>
      <c:overlay val="0"/>
      <c:spPr>
        <a:noFill/>
        <a:ln>
          <a:noFill/>
        </a:ln>
        <a:effectLst/>
      </c:spPr>
      <c:txPr>
        <a:bodyPr rot="0" spcFirstLastPara="1" vertOverflow="ellipsis" vert="horz" wrap="square" anchor="ctr" anchorCtr="1"/>
        <a:lstStyle/>
        <a:p>
          <a:pPr>
            <a:defRPr sz="2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Phyical Ports</c:v>
                </c:pt>
              </c:strCache>
            </c:strRef>
          </c:tx>
          <c:spPr>
            <a:ln w="28575" cap="rnd">
              <a:solidFill>
                <a:schemeClr val="accent1"/>
              </a:solidFill>
              <a:round/>
            </a:ln>
            <a:effectLst/>
          </c:spPr>
          <c:marker>
            <c:symbol val="circle"/>
            <c:size val="8"/>
            <c:spPr>
              <a:solidFill>
                <a:schemeClr val="accent1"/>
              </a:solidFill>
              <a:ln w="9525">
                <a:solidFill>
                  <a:schemeClr val="accent1"/>
                </a:solidFill>
              </a:ln>
              <a:effectLst/>
            </c:spPr>
          </c:marker>
          <c:cat>
            <c:numRef>
              <c:f>Sheet1!$A$2:$A$7</c:f>
              <c:numCache>
                <c:formatCode>General</c:formatCode>
                <c:ptCount val="6"/>
                <c:pt idx="0">
                  <c:v>2010.0</c:v>
                </c:pt>
                <c:pt idx="1">
                  <c:v>2011.0</c:v>
                </c:pt>
                <c:pt idx="2">
                  <c:v>2012.0</c:v>
                </c:pt>
                <c:pt idx="3">
                  <c:v>2013.0</c:v>
                </c:pt>
                <c:pt idx="4">
                  <c:v>2014.0</c:v>
                </c:pt>
                <c:pt idx="5">
                  <c:v>2015.0</c:v>
                </c:pt>
              </c:numCache>
            </c:numRef>
          </c:cat>
          <c:val>
            <c:numRef>
              <c:f>Sheet1!$B$2:$B$7</c:f>
              <c:numCache>
                <c:formatCode>General</c:formatCode>
                <c:ptCount val="6"/>
                <c:pt idx="0">
                  <c:v>1.8E7</c:v>
                </c:pt>
                <c:pt idx="1">
                  <c:v>1.9E7</c:v>
                </c:pt>
                <c:pt idx="2">
                  <c:v>2.05E7</c:v>
                </c:pt>
                <c:pt idx="3">
                  <c:v>2.1E7</c:v>
                </c:pt>
                <c:pt idx="4">
                  <c:v>2.2E7</c:v>
                </c:pt>
                <c:pt idx="5">
                  <c:v>2.3E7</c:v>
                </c:pt>
              </c:numCache>
            </c:numRef>
          </c:val>
          <c:smooth val="0"/>
        </c:ser>
        <c:ser>
          <c:idx val="1"/>
          <c:order val="1"/>
          <c:tx>
            <c:strRef>
              <c:f>Sheet1!$C$1</c:f>
              <c:strCache>
                <c:ptCount val="1"/>
                <c:pt idx="0">
                  <c:v>Virtual Ports</c:v>
                </c:pt>
              </c:strCache>
            </c:strRef>
          </c:tx>
          <c:spPr>
            <a:ln w="28575" cap="rnd">
              <a:solidFill>
                <a:schemeClr val="accent2"/>
              </a:solidFill>
              <a:round/>
            </a:ln>
            <a:effectLst/>
          </c:spPr>
          <c:marker>
            <c:symbol val="square"/>
            <c:size val="8"/>
            <c:spPr>
              <a:solidFill>
                <a:schemeClr val="accent2"/>
              </a:solidFill>
              <a:ln w="9525">
                <a:solidFill>
                  <a:schemeClr val="accent2"/>
                </a:solidFill>
                <a:round/>
              </a:ln>
              <a:effectLst/>
            </c:spPr>
          </c:marker>
          <c:cat>
            <c:numRef>
              <c:f>Sheet1!$A$2:$A$7</c:f>
              <c:numCache>
                <c:formatCode>General</c:formatCode>
                <c:ptCount val="6"/>
                <c:pt idx="0">
                  <c:v>2010.0</c:v>
                </c:pt>
                <c:pt idx="1">
                  <c:v>2011.0</c:v>
                </c:pt>
                <c:pt idx="2">
                  <c:v>2012.0</c:v>
                </c:pt>
                <c:pt idx="3">
                  <c:v>2013.0</c:v>
                </c:pt>
                <c:pt idx="4">
                  <c:v>2014.0</c:v>
                </c:pt>
                <c:pt idx="5">
                  <c:v>2015.0</c:v>
                </c:pt>
              </c:numCache>
            </c:numRef>
          </c:cat>
          <c:val>
            <c:numRef>
              <c:f>Sheet1!$C$2:$C$7</c:f>
              <c:numCache>
                <c:formatCode>General</c:formatCode>
                <c:ptCount val="6"/>
                <c:pt idx="0">
                  <c:v>8.0E6</c:v>
                </c:pt>
                <c:pt idx="1">
                  <c:v>1.2E7</c:v>
                </c:pt>
                <c:pt idx="2">
                  <c:v>2.1E7</c:v>
                </c:pt>
                <c:pt idx="3">
                  <c:v>3.6E7</c:v>
                </c:pt>
                <c:pt idx="4">
                  <c:v>4.6E7</c:v>
                </c:pt>
                <c:pt idx="5">
                  <c:v>5.8E7</c:v>
                </c:pt>
              </c:numCache>
            </c:numRef>
          </c:val>
          <c:smooth val="0"/>
        </c:ser>
        <c:dLbls>
          <c:showLegendKey val="0"/>
          <c:showVal val="0"/>
          <c:showCatName val="0"/>
          <c:showSerName val="0"/>
          <c:showPercent val="0"/>
          <c:showBubbleSize val="0"/>
        </c:dLbls>
        <c:marker val="1"/>
        <c:smooth val="0"/>
        <c:axId val="1748802304"/>
        <c:axId val="1748803664"/>
      </c:lineChart>
      <c:catAx>
        <c:axId val="174880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Calibri Light" charset="0"/>
                <a:ea typeface="Calibri Light" charset="0"/>
                <a:cs typeface="Calibri Light" charset="0"/>
              </a:defRPr>
            </a:pPr>
            <a:endParaRPr lang="en-US"/>
          </a:p>
        </c:txPr>
        <c:crossAx val="1748803664"/>
        <c:crosses val="autoZero"/>
        <c:auto val="1"/>
        <c:lblAlgn val="ctr"/>
        <c:lblOffset val="100"/>
        <c:noMultiLvlLbl val="0"/>
      </c:catAx>
      <c:valAx>
        <c:axId val="1748803664"/>
        <c:scaling>
          <c:orientation val="minMax"/>
          <c:max val="6.0E7"/>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Calibri Light" charset="0"/>
                <a:ea typeface="Calibri Light" charset="0"/>
                <a:cs typeface="Calibri Light" charset="0"/>
              </a:defRPr>
            </a:pPr>
            <a:endParaRPr lang="en-US"/>
          </a:p>
        </c:txPr>
        <c:crossAx val="1748802304"/>
        <c:crosses val="autoZero"/>
        <c:crossBetween val="between"/>
        <c:majorUnit val="2.0E7"/>
        <c:minorUnit val="4.0E6"/>
        <c:dispUnits>
          <c:builtInUnit val="millions"/>
          <c:dispUnitsLbl>
            <c:layout>
              <c:manualLayout>
                <c:xMode val="edge"/>
                <c:yMode val="edge"/>
                <c:x val="0.0234089433222834"/>
                <c:y val="0.681046751968504"/>
              </c:manualLayout>
            </c:layout>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Calibri Light" charset="0"/>
                    <a:ea typeface="Calibri Light" charset="0"/>
                    <a:cs typeface="Calibri Light" charset="0"/>
                  </a:defRPr>
                </a:pPr>
                <a:endParaRPr lang="en-US"/>
              </a:p>
            </c:txPr>
          </c:dispUnitsLbl>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Calibri Light" charset="0"/>
              <a:ea typeface="Calibri Light" charset="0"/>
              <a:cs typeface="Calibri Light"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r>
              <a:rPr lang="en-US" sz="1800" dirty="0" smtClean="0">
                <a:solidFill>
                  <a:schemeClr val="tx1"/>
                </a:solidFill>
              </a:rPr>
              <a:t>L2L3-ACL </a:t>
            </a:r>
            <a:r>
              <a:rPr lang="en-US" sz="1400" dirty="0" smtClean="0">
                <a:solidFill>
                  <a:schemeClr val="tx1"/>
                </a:solidFill>
              </a:rPr>
              <a:t>(CPU</a:t>
            </a:r>
            <a:r>
              <a:rPr lang="en-US" sz="1400" baseline="0" dirty="0" smtClean="0">
                <a:solidFill>
                  <a:schemeClr val="tx1"/>
                </a:solidFill>
              </a:rPr>
              <a:t> Cycles for a </a:t>
            </a:r>
            <a:r>
              <a:rPr lang="en-US" sz="1400" dirty="0" smtClean="0">
                <a:solidFill>
                  <a:schemeClr val="tx1"/>
                </a:solidFill>
              </a:rPr>
              <a:t>64</a:t>
            </a:r>
            <a:r>
              <a:rPr lang="en-US" sz="1400" baseline="0" dirty="0" smtClean="0">
                <a:solidFill>
                  <a:schemeClr val="tx1"/>
                </a:solidFill>
              </a:rPr>
              <a:t> Byte Packet)</a:t>
            </a:r>
            <a:endParaRPr lang="en-US" sz="1800" baseline="0" dirty="0" smtClean="0">
              <a:solidFill>
                <a:schemeClr val="tx1"/>
              </a:solidFill>
            </a:endParaRPr>
          </a:p>
        </c:rich>
      </c:tx>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Naïve</c:v>
                </c:pt>
              </c:strCache>
            </c:strRef>
          </c:tx>
          <c:spPr>
            <a:solidFill>
              <a:schemeClr val="accent3">
                <a:tint val="4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Sheet1!$B$2:$B$4</c:f>
              <c:numCache>
                <c:formatCode>General</c:formatCode>
                <c:ptCount val="3"/>
                <c:pt idx="0">
                  <c:v>76.5</c:v>
                </c:pt>
                <c:pt idx="1">
                  <c:v>209.5</c:v>
                </c:pt>
                <c:pt idx="2">
                  <c:v>379.5</c:v>
                </c:pt>
              </c:numCache>
            </c:numRef>
          </c:val>
        </c:ser>
        <c:ser>
          <c:idx val="1"/>
          <c:order val="1"/>
          <c:tx>
            <c:strRef>
              <c:f>Sheet1!$C$1</c:f>
              <c:strCache>
                <c:ptCount val="1"/>
                <c:pt idx="0">
                  <c:v>Inline</c:v>
                </c:pt>
              </c:strCache>
            </c:strRef>
          </c:tx>
          <c:spPr>
            <a:solidFill>
              <a:schemeClr val="accent3">
                <a:tint val="65000"/>
              </a:schemeClr>
            </a:solidFill>
            <a:ln>
              <a:noFill/>
            </a:ln>
            <a:effectLst/>
          </c:spPr>
          <c:invertIfNegative val="0"/>
          <c:cat>
            <c:strRef>
              <c:f>Sheet1!$A$2:$A$4</c:f>
              <c:strCache>
                <c:ptCount val="3"/>
                <c:pt idx="0">
                  <c:v>Parser</c:v>
                </c:pt>
                <c:pt idx="1">
                  <c:v>Cache: Match</c:v>
                </c:pt>
                <c:pt idx="2">
                  <c:v>Cache: Actions</c:v>
                </c:pt>
              </c:strCache>
            </c:strRef>
          </c:cat>
          <c:val>
            <c:numRef>
              <c:f>Sheet1!$C$2:$C$4</c:f>
              <c:numCache>
                <c:formatCode>General</c:formatCode>
                <c:ptCount val="3"/>
                <c:pt idx="0">
                  <c:v>33.9</c:v>
                </c:pt>
                <c:pt idx="1">
                  <c:v>209.5</c:v>
                </c:pt>
                <c:pt idx="2">
                  <c:v>387.0</c:v>
                </c:pt>
              </c:numCache>
            </c:numRef>
          </c:val>
        </c:ser>
        <c:ser>
          <c:idx val="2"/>
          <c:order val="2"/>
          <c:tx>
            <c:strRef>
              <c:f>Sheet1!$D$1</c:f>
              <c:strCache>
                <c:ptCount val="1"/>
                <c:pt idx="0">
                  <c:v>Inc. Chksm</c:v>
                </c:pt>
              </c:strCache>
            </c:strRef>
          </c:tx>
          <c:spPr>
            <a:solidFill>
              <a:schemeClr val="accent3">
                <a:tint val="83000"/>
              </a:schemeClr>
            </a:solidFill>
            <a:ln>
              <a:noFill/>
            </a:ln>
            <a:effectLst/>
          </c:spPr>
          <c:invertIfNegative val="0"/>
          <c:cat>
            <c:strRef>
              <c:f>Sheet1!$A$2:$A$4</c:f>
              <c:strCache>
                <c:ptCount val="3"/>
                <c:pt idx="0">
                  <c:v>Parser</c:v>
                </c:pt>
                <c:pt idx="1">
                  <c:v>Cache: Match</c:v>
                </c:pt>
                <c:pt idx="2">
                  <c:v>Cache: Actions</c:v>
                </c:pt>
              </c:strCache>
            </c:strRef>
          </c:cat>
          <c:val>
            <c:numRef>
              <c:f>Sheet1!$D$2:$D$4</c:f>
              <c:numCache>
                <c:formatCode>General</c:formatCode>
                <c:ptCount val="3"/>
                <c:pt idx="0">
                  <c:v>33.9</c:v>
                </c:pt>
                <c:pt idx="1">
                  <c:v>209.5</c:v>
                </c:pt>
                <c:pt idx="2">
                  <c:v>155.7</c:v>
                </c:pt>
              </c:numCache>
            </c:numRef>
          </c:val>
        </c:ser>
        <c:ser>
          <c:idx val="3"/>
          <c:order val="3"/>
          <c:tx>
            <c:strRef>
              <c:f>Sheet1!$E$1</c:f>
              <c:strCache>
                <c:ptCount val="1"/>
                <c:pt idx="0">
                  <c:v>Parsr Spcl</c:v>
                </c:pt>
              </c:strCache>
            </c:strRef>
          </c:tx>
          <c:spPr>
            <a:solidFill>
              <a:schemeClr val="accent3"/>
            </a:solidFill>
            <a:ln>
              <a:noFill/>
            </a:ln>
            <a:effectLst/>
          </c:spPr>
          <c:invertIfNegative val="0"/>
          <c:cat>
            <c:strRef>
              <c:f>Sheet1!$A$2:$A$4</c:f>
              <c:strCache>
                <c:ptCount val="3"/>
                <c:pt idx="0">
                  <c:v>Parser</c:v>
                </c:pt>
                <c:pt idx="1">
                  <c:v>Cache: Match</c:v>
                </c:pt>
                <c:pt idx="2">
                  <c:v>Cache: Actions</c:v>
                </c:pt>
              </c:strCache>
            </c:strRef>
          </c:cat>
          <c:val>
            <c:numRef>
              <c:f>Sheet1!$E$2:$E$4</c:f>
              <c:numCache>
                <c:formatCode>General</c:formatCode>
                <c:ptCount val="3"/>
                <c:pt idx="0">
                  <c:v>29.3</c:v>
                </c:pt>
                <c:pt idx="1">
                  <c:v>209.5</c:v>
                </c:pt>
                <c:pt idx="2">
                  <c:v>155.7</c:v>
                </c:pt>
              </c:numCache>
            </c:numRef>
          </c:val>
        </c:ser>
        <c:ser>
          <c:idx val="4"/>
          <c:order val="4"/>
          <c:tx>
            <c:strRef>
              <c:f>Sheet1!$F$1</c:f>
              <c:strCache>
                <c:ptCount val="1"/>
                <c:pt idx="0">
                  <c:v>Act Spcl</c:v>
                </c:pt>
              </c:strCache>
            </c:strRef>
          </c:tx>
          <c:spPr>
            <a:solidFill>
              <a:schemeClr val="accent3">
                <a:shade val="82000"/>
              </a:schemeClr>
            </a:solidFill>
            <a:ln>
              <a:noFill/>
            </a:ln>
            <a:effectLst/>
          </c:spPr>
          <c:invertIfNegative val="0"/>
          <c:cat>
            <c:strRef>
              <c:f>Sheet1!$A$2:$A$4</c:f>
              <c:strCache>
                <c:ptCount val="3"/>
                <c:pt idx="0">
                  <c:v>Parser</c:v>
                </c:pt>
                <c:pt idx="1">
                  <c:v>Cache: Match</c:v>
                </c:pt>
                <c:pt idx="2">
                  <c:v>Cache: Actions</c:v>
                </c:pt>
              </c:strCache>
            </c:strRef>
          </c:cat>
          <c:val>
            <c:numRef>
              <c:f>Sheet1!$F$2:$F$4</c:f>
              <c:numCache>
                <c:formatCode>General</c:formatCode>
                <c:ptCount val="3"/>
                <c:pt idx="0">
                  <c:v>29.3</c:v>
                </c:pt>
                <c:pt idx="1">
                  <c:v>209.5</c:v>
                </c:pt>
                <c:pt idx="2">
                  <c:v>145.4</c:v>
                </c:pt>
              </c:numCache>
            </c:numRef>
          </c:val>
        </c:ser>
        <c:ser>
          <c:idx val="5"/>
          <c:order val="5"/>
          <c:tx>
            <c:strRef>
              <c:f>Sheet1!$G$1</c:f>
              <c:strCache>
                <c:ptCount val="1"/>
                <c:pt idx="0">
                  <c:v>Act Coalcng</c:v>
                </c:pt>
              </c:strCache>
            </c:strRef>
          </c:tx>
          <c:spPr>
            <a:solidFill>
              <a:schemeClr val="accent3">
                <a:shade val="65000"/>
              </a:schemeClr>
            </a:solidFill>
            <a:ln>
              <a:noFill/>
            </a:ln>
            <a:effectLst/>
          </c:spPr>
          <c:invertIfNegative val="0"/>
          <c:dLbls>
            <c:dLbl>
              <c:idx val="0"/>
              <c:layout>
                <c:manualLayout>
                  <c:x val="-0.0300429184549356"/>
                  <c:y val="-0.0256959314775161"/>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layout>
                <c:manualLayout>
                  <c:x val="-0.0386264404717652"/>
                  <c:y val="-0.0299787553322431"/>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0985301274036024"/>
                      <c:h val="0.0860385438972163"/>
                    </c:manualLayout>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Sheet1!$G$2:$G$4</c:f>
              <c:numCache>
                <c:formatCode>General</c:formatCode>
                <c:ptCount val="3"/>
                <c:pt idx="0">
                  <c:v>29.3</c:v>
                </c:pt>
                <c:pt idx="1">
                  <c:v>209.5</c:v>
                </c:pt>
                <c:pt idx="2">
                  <c:v>130.8</c:v>
                </c:pt>
              </c:numCache>
            </c:numRef>
          </c:val>
        </c:ser>
        <c:ser>
          <c:idx val="6"/>
          <c:order val="6"/>
          <c:tx>
            <c:strRef>
              <c:f>Sheet1!$H$1</c:f>
              <c:strCache>
                <c:ptCount val="1"/>
                <c:pt idx="0">
                  <c:v>OVS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Sheet1!$H$2:$H$4</c:f>
              <c:numCache>
                <c:formatCode>General</c:formatCode>
                <c:ptCount val="3"/>
                <c:pt idx="0">
                  <c:v>43.6</c:v>
                </c:pt>
                <c:pt idx="1">
                  <c:v>197.5</c:v>
                </c:pt>
                <c:pt idx="2">
                  <c:v>132.5</c:v>
                </c:pt>
              </c:numCache>
            </c:numRef>
          </c:val>
        </c:ser>
        <c:dLbls>
          <c:showLegendKey val="0"/>
          <c:showVal val="0"/>
          <c:showCatName val="0"/>
          <c:showSerName val="0"/>
          <c:showPercent val="0"/>
          <c:showBubbleSize val="0"/>
        </c:dLbls>
        <c:gapWidth val="267"/>
        <c:overlap val="-43"/>
        <c:axId val="1645147392"/>
        <c:axId val="1645150688"/>
      </c:barChart>
      <c:catAx>
        <c:axId val="164514739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1645150688"/>
        <c:crosses val="autoZero"/>
        <c:auto val="1"/>
        <c:lblAlgn val="ctr"/>
        <c:lblOffset val="100"/>
        <c:noMultiLvlLbl val="0"/>
      </c:catAx>
      <c:valAx>
        <c:axId val="1645150688"/>
        <c:scaling>
          <c:orientation val="minMax"/>
          <c:max val="40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645147392"/>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Naïve</c:v>
                </c:pt>
              </c:strCache>
            </c:strRef>
          </c:tx>
          <c:spPr>
            <a:solidFill>
              <a:schemeClr val="accent3">
                <a:tint val="48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Sheet1!$B$2</c:f>
              <c:numCache>
                <c:formatCode>General</c:formatCode>
                <c:ptCount val="1"/>
                <c:pt idx="0">
                  <c:v>7590.7</c:v>
                </c:pt>
              </c:numCache>
            </c:numRef>
          </c:val>
        </c:ser>
        <c:ser>
          <c:idx val="1"/>
          <c:order val="1"/>
          <c:tx>
            <c:strRef>
              <c:f>Sheet1!$C$1</c:f>
              <c:strCache>
                <c:ptCount val="1"/>
                <c:pt idx="0">
                  <c:v>Inline</c:v>
                </c:pt>
              </c:strCache>
            </c:strRef>
          </c:tx>
          <c:spPr>
            <a:solidFill>
              <a:schemeClr val="accent3">
                <a:tint val="65000"/>
              </a:schemeClr>
            </a:solidFill>
            <a:ln>
              <a:noFill/>
            </a:ln>
            <a:effectLst/>
          </c:spPr>
          <c:invertIfNegative val="0"/>
          <c:cat>
            <c:strRef>
              <c:f>Sheet1!$A$2</c:f>
              <c:strCache>
                <c:ptCount val="1"/>
                <c:pt idx="0">
                  <c:v>Throughput (Gbps)</c:v>
                </c:pt>
              </c:strCache>
            </c:strRef>
          </c:cat>
          <c:val>
            <c:numRef>
              <c:f>Sheet1!$C$2</c:f>
              <c:numCache>
                <c:formatCode>General</c:formatCode>
                <c:ptCount val="1"/>
                <c:pt idx="0">
                  <c:v>7871.7</c:v>
                </c:pt>
              </c:numCache>
            </c:numRef>
          </c:val>
        </c:ser>
        <c:ser>
          <c:idx val="2"/>
          <c:order val="2"/>
          <c:tx>
            <c:strRef>
              <c:f>Sheet1!$D$1</c:f>
              <c:strCache>
                <c:ptCount val="1"/>
                <c:pt idx="0">
                  <c:v>Inc. Chksm</c:v>
                </c:pt>
              </c:strCache>
            </c:strRef>
          </c:tx>
          <c:spPr>
            <a:solidFill>
              <a:schemeClr val="accent3">
                <a:tint val="83000"/>
              </a:schemeClr>
            </a:solidFill>
            <a:ln>
              <a:noFill/>
            </a:ln>
            <a:effectLst/>
          </c:spPr>
          <c:invertIfNegative val="0"/>
          <c:cat>
            <c:strRef>
              <c:f>Sheet1!$A$2</c:f>
              <c:strCache>
                <c:ptCount val="1"/>
                <c:pt idx="0">
                  <c:v>Throughput (Gbps)</c:v>
                </c:pt>
              </c:strCache>
            </c:strRef>
          </c:cat>
          <c:val>
            <c:numRef>
              <c:f>Sheet1!$D$2</c:f>
              <c:numCache>
                <c:formatCode>General</c:formatCode>
                <c:ptCount val="1"/>
                <c:pt idx="0">
                  <c:v>12557.0</c:v>
                </c:pt>
              </c:numCache>
            </c:numRef>
          </c:val>
        </c:ser>
        <c:ser>
          <c:idx val="3"/>
          <c:order val="3"/>
          <c:tx>
            <c:strRef>
              <c:f>Sheet1!$E$1</c:f>
              <c:strCache>
                <c:ptCount val="1"/>
                <c:pt idx="0">
                  <c:v>Parser Spcl</c:v>
                </c:pt>
              </c:strCache>
            </c:strRef>
          </c:tx>
          <c:spPr>
            <a:solidFill>
              <a:schemeClr val="accent3"/>
            </a:solidFill>
            <a:ln>
              <a:noFill/>
            </a:ln>
            <a:effectLst/>
          </c:spPr>
          <c:invertIfNegative val="0"/>
          <c:cat>
            <c:strRef>
              <c:f>Sheet1!$A$2</c:f>
              <c:strCache>
                <c:ptCount val="1"/>
                <c:pt idx="0">
                  <c:v>Throughput (Gbps)</c:v>
                </c:pt>
              </c:strCache>
            </c:strRef>
          </c:cat>
          <c:val>
            <c:numRef>
              <c:f>Sheet1!$E$2</c:f>
              <c:numCache>
                <c:formatCode>General</c:formatCode>
                <c:ptCount val="1"/>
                <c:pt idx="0">
                  <c:v>12839.3</c:v>
                </c:pt>
              </c:numCache>
            </c:numRef>
          </c:val>
        </c:ser>
        <c:ser>
          <c:idx val="4"/>
          <c:order val="4"/>
          <c:tx>
            <c:strRef>
              <c:f>Sheet1!$F$1</c:f>
              <c:strCache>
                <c:ptCount val="1"/>
                <c:pt idx="0">
                  <c:v>Act Spcl</c:v>
                </c:pt>
              </c:strCache>
            </c:strRef>
          </c:tx>
          <c:spPr>
            <a:solidFill>
              <a:schemeClr val="accent3">
                <a:shade val="82000"/>
              </a:schemeClr>
            </a:solidFill>
            <a:ln>
              <a:noFill/>
            </a:ln>
            <a:effectLst/>
          </c:spPr>
          <c:invertIfNegative val="0"/>
          <c:cat>
            <c:strRef>
              <c:f>Sheet1!$A$2</c:f>
              <c:strCache>
                <c:ptCount val="1"/>
                <c:pt idx="0">
                  <c:v>Throughput (Gbps)</c:v>
                </c:pt>
              </c:strCache>
            </c:strRef>
          </c:cat>
          <c:val>
            <c:numRef>
              <c:f>Sheet1!$F$2</c:f>
              <c:numCache>
                <c:formatCode>General</c:formatCode>
                <c:ptCount val="1"/>
                <c:pt idx="0">
                  <c:v>13030.5</c:v>
                </c:pt>
              </c:numCache>
            </c:numRef>
          </c:val>
        </c:ser>
        <c:ser>
          <c:idx val="5"/>
          <c:order val="5"/>
          <c:tx>
            <c:strRef>
              <c:f>Sheet1!$G$1</c:f>
              <c:strCache>
                <c:ptCount val="1"/>
                <c:pt idx="0">
                  <c:v>Act Coalcng</c:v>
                </c:pt>
              </c:strCache>
            </c:strRef>
          </c:tx>
          <c:spPr>
            <a:solidFill>
              <a:schemeClr val="accent3">
                <a:shade val="65000"/>
              </a:schemeClr>
            </a:solidFill>
            <a:ln>
              <a:noFill/>
            </a:ln>
            <a:effectLst/>
          </c:spPr>
          <c:invertIfNegative val="0"/>
          <c:dLbls>
            <c:dLbl>
              <c:idx val="0"/>
              <c:layout>
                <c:manualLayout>
                  <c:x val="-0.0879120879120879"/>
                  <c:y val="-0.0116877045348294"/>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Sheet1!$G$2</c:f>
              <c:numCache>
                <c:formatCode>General</c:formatCode>
                <c:ptCount val="1"/>
                <c:pt idx="0">
                  <c:v>13323.5</c:v>
                </c:pt>
              </c:numCache>
            </c:numRef>
          </c:val>
        </c:ser>
        <c:ser>
          <c:idx val="6"/>
          <c:order val="6"/>
          <c:tx>
            <c:strRef>
              <c:f>Sheet1!$H$1</c:f>
              <c:strCache>
                <c:ptCount val="1"/>
                <c:pt idx="0">
                  <c:v>OVS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Sheet1!$H$2</c:f>
              <c:numCache>
                <c:formatCode>General</c:formatCode>
                <c:ptCount val="1"/>
                <c:pt idx="0">
                  <c:v>13497.5</c:v>
                </c:pt>
              </c:numCache>
            </c:numRef>
          </c:val>
        </c:ser>
        <c:dLbls>
          <c:showLegendKey val="0"/>
          <c:showVal val="0"/>
          <c:showCatName val="0"/>
          <c:showSerName val="0"/>
          <c:showPercent val="0"/>
          <c:showBubbleSize val="0"/>
        </c:dLbls>
        <c:gapWidth val="267"/>
        <c:overlap val="-43"/>
        <c:axId val="1730152432"/>
        <c:axId val="1730155696"/>
      </c:barChart>
      <c:catAx>
        <c:axId val="173015243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1730155696"/>
        <c:crosses val="autoZero"/>
        <c:auto val="1"/>
        <c:lblAlgn val="ctr"/>
        <c:lblOffset val="100"/>
        <c:noMultiLvlLbl val="0"/>
      </c:catAx>
      <c:valAx>
        <c:axId val="1730155696"/>
        <c:scaling>
          <c:orientation val="minMax"/>
          <c:max val="15000.0"/>
          <c:min val="0.0"/>
        </c:scaling>
        <c:delete val="0"/>
        <c:axPos val="l"/>
        <c:majorGridlines>
          <c:spPr>
            <a:ln w="9525" cap="flat" cmpd="sng" algn="ctr">
              <a:solidFill>
                <a:schemeClr val="dk1">
                  <a:lumMod val="15000"/>
                  <a:lumOff val="85000"/>
                </a:schemeClr>
              </a:solidFill>
              <a:round/>
            </a:ln>
            <a:effectLst/>
          </c:spPr>
        </c:majorGridlines>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1730152432"/>
        <c:crosses val="autoZero"/>
        <c:crossBetween val="between"/>
        <c:dispUnits>
          <c:builtInUnit val="thousands"/>
        </c:dispUnits>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Naïve </c:v>
                </c:pt>
              </c:strCache>
            </c:strRef>
          </c:tx>
          <c:spPr>
            <a:solidFill>
              <a:schemeClr val="accent3">
                <a:tint val="65000"/>
              </a:schemeClr>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Sheet1!$B$2:$B$5</c:f>
              <c:numCache>
                <c:formatCode>General</c:formatCode>
                <c:ptCount val="4"/>
                <c:pt idx="0">
                  <c:v>8288.982567</c:v>
                </c:pt>
                <c:pt idx="1">
                  <c:v>13620.36328</c:v>
                </c:pt>
                <c:pt idx="2">
                  <c:v>18999.71217</c:v>
                </c:pt>
                <c:pt idx="3">
                  <c:v>25710.32887</c:v>
                </c:pt>
              </c:numCache>
            </c:numRef>
          </c:val>
        </c:ser>
        <c:ser>
          <c:idx val="1"/>
          <c:order val="1"/>
          <c:tx>
            <c:strRef>
              <c:f>Sheet1!$C$1</c:f>
              <c:strCache>
                <c:ptCount val="1"/>
                <c:pt idx="0">
                  <c:v>Optimized</c:v>
                </c:pt>
              </c:strCache>
            </c:strRef>
          </c:tx>
          <c:spPr>
            <a:solidFill>
              <a:schemeClr val="accent3"/>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Sheet1!$C$2:$C$5</c:f>
              <c:numCache>
                <c:formatCode>General</c:formatCode>
                <c:ptCount val="4"/>
                <c:pt idx="0">
                  <c:v>13323.66463</c:v>
                </c:pt>
                <c:pt idx="1">
                  <c:v>22457.32540000001</c:v>
                </c:pt>
                <c:pt idx="2">
                  <c:v>31323.15181</c:v>
                </c:pt>
                <c:pt idx="3">
                  <c:v>41981.91696</c:v>
                </c:pt>
              </c:numCache>
            </c:numRef>
          </c:val>
        </c:ser>
        <c:ser>
          <c:idx val="2"/>
          <c:order val="2"/>
          <c:tx>
            <c:strRef>
              <c:f>Sheet1!$D$1</c:f>
              <c:strCache>
                <c:ptCount val="1"/>
                <c:pt idx="0">
                  <c:v>OVS</c:v>
                </c:pt>
              </c:strCache>
            </c:strRef>
          </c:tx>
          <c:spPr>
            <a:solidFill>
              <a:schemeClr val="accent1"/>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Sheet1!$D$2:$D$5</c:f>
              <c:numCache>
                <c:formatCode>General</c:formatCode>
                <c:ptCount val="4"/>
                <c:pt idx="0">
                  <c:v>13431.61647</c:v>
                </c:pt>
                <c:pt idx="1">
                  <c:v>23346.10177</c:v>
                </c:pt>
                <c:pt idx="2">
                  <c:v>33174.81826</c:v>
                </c:pt>
                <c:pt idx="3">
                  <c:v>43001.72328999999</c:v>
                </c:pt>
              </c:numCache>
            </c:numRef>
          </c:val>
        </c:ser>
        <c:dLbls>
          <c:showLegendKey val="0"/>
          <c:showVal val="0"/>
          <c:showCatName val="0"/>
          <c:showSerName val="0"/>
          <c:showPercent val="0"/>
          <c:showBubbleSize val="0"/>
        </c:dLbls>
        <c:gapWidth val="219"/>
        <c:overlap val="-27"/>
        <c:axId val="1649016416"/>
        <c:axId val="1649339488"/>
      </c:barChart>
      <c:catAx>
        <c:axId val="164901641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r>
                  <a:rPr lang="en-US" sz="1400">
                    <a:solidFill>
                      <a:schemeClr val="tx1"/>
                    </a:solidFill>
                  </a:rPr>
                  <a:t>Packet Size (Bytes)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1649339488"/>
        <c:crosses val="autoZero"/>
        <c:auto val="1"/>
        <c:lblAlgn val="ctr"/>
        <c:lblOffset val="100"/>
        <c:noMultiLvlLbl val="0"/>
      </c:catAx>
      <c:valAx>
        <c:axId val="1649339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r>
                  <a:rPr lang="en-US" sz="1400">
                    <a:solidFill>
                      <a:schemeClr val="tx1"/>
                    </a:solidFill>
                  </a:rPr>
                  <a:t>Throughput (Gbps)</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1649016416"/>
        <c:crosses val="autoZero"/>
        <c:crossBetween val="between"/>
        <c:majorUnit val="10000.0"/>
        <c:dispUnits>
          <c:builtInUnit val="thousands"/>
        </c:dispUnits>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400" b="1" i="0" u="none" strike="noStrike" kern="1200" spc="0" baseline="0">
                <a:solidFill>
                  <a:schemeClr val="tx1"/>
                </a:solidFill>
                <a:latin typeface="+mj-lt"/>
                <a:ea typeface="Calibri" charset="0"/>
                <a:cs typeface="Calibri" charset="0"/>
              </a:defRPr>
            </a:pPr>
            <a:r>
              <a:rPr lang="en-US" sz="2400" b="1" dirty="0" err="1" smtClean="0">
                <a:solidFill>
                  <a:schemeClr val="tx1"/>
                </a:solidFill>
                <a:latin typeface="+mj-lt"/>
              </a:rPr>
              <a:t>Phy-Phy</a:t>
            </a:r>
            <a:r>
              <a:rPr lang="en-US" sz="2400" b="1" dirty="0" smtClean="0">
                <a:solidFill>
                  <a:schemeClr val="tx1"/>
                </a:solidFill>
                <a:latin typeface="+mj-lt"/>
              </a:rPr>
              <a:t>, L3</a:t>
            </a:r>
            <a:r>
              <a:rPr lang="en-US" sz="2400" b="1" baseline="0" dirty="0" smtClean="0">
                <a:solidFill>
                  <a:schemeClr val="tx1"/>
                </a:solidFill>
                <a:latin typeface="+mj-lt"/>
              </a:rPr>
              <a:t> Router Case, 64B</a:t>
            </a:r>
            <a:endParaRPr lang="en-US" sz="2400" b="1" dirty="0">
              <a:solidFill>
                <a:schemeClr val="tx1"/>
              </a:solidFill>
              <a:latin typeface="+mj-lt"/>
            </a:endParaRPr>
          </a:p>
        </c:rich>
      </c:tx>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j-lt"/>
              <a:ea typeface="Calibri" charset="0"/>
              <a:cs typeface="Calibri" charset="0"/>
            </a:defRPr>
          </a:pPr>
          <a:endParaRPr lang="en-US"/>
        </a:p>
      </c:txPr>
    </c:title>
    <c:autoTitleDeleted val="0"/>
    <c:plotArea>
      <c:layout/>
      <c:barChart>
        <c:barDir val="col"/>
        <c:grouping val="clustered"/>
        <c:varyColors val="0"/>
        <c:ser>
          <c:idx val="0"/>
          <c:order val="0"/>
          <c:tx>
            <c:strRef>
              <c:f>Sheet1!$B$1</c:f>
              <c:strCache>
                <c:ptCount val="1"/>
                <c:pt idx="0">
                  <c:v>OVS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7728.0</c:v>
                </c:pt>
              </c:numCache>
            </c:numRef>
          </c:val>
        </c:ser>
        <c:ser>
          <c:idx val="1"/>
          <c:order val="1"/>
          <c:tx>
            <c:strRef>
              <c:f>Sheet1!$C$1</c:f>
              <c:strCache>
                <c:ptCount val="1"/>
                <c:pt idx="0">
                  <c:v>PISCES</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6464.0</c:v>
                </c:pt>
              </c:numCache>
            </c:numRef>
          </c:val>
        </c:ser>
        <c:dLbls>
          <c:showLegendKey val="0"/>
          <c:showVal val="0"/>
          <c:showCatName val="0"/>
          <c:showSerName val="0"/>
          <c:showPercent val="0"/>
          <c:showBubbleSize val="0"/>
        </c:dLbls>
        <c:gapWidth val="500"/>
        <c:overlap val="-75"/>
        <c:axId val="1728343168"/>
        <c:axId val="1728345920"/>
      </c:barChart>
      <c:catAx>
        <c:axId val="172834316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1728345920"/>
        <c:crosses val="autoZero"/>
        <c:auto val="1"/>
        <c:lblAlgn val="ctr"/>
        <c:lblOffset val="100"/>
        <c:tickMarkSkip val="1"/>
        <c:noMultiLvlLbl val="0"/>
      </c:catAx>
      <c:valAx>
        <c:axId val="1728345920"/>
        <c:scaling>
          <c:orientation val="minMax"/>
          <c:min val="0.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r>
                  <a:rPr lang="en-US" sz="2000" b="0">
                    <a:solidFill>
                      <a:schemeClr val="tx1"/>
                    </a:solidFill>
                    <a:latin typeface="+mj-lt"/>
                  </a:rPr>
                  <a:t>Throughput (Gbps)</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endParaRPr lang="en-US"/>
            </a:p>
          </c:txPr>
        </c:title>
        <c:numFmt formatCode="General" sourceLinked="1"/>
        <c:majorTickMark val="none"/>
        <c:minorTickMark val="none"/>
        <c:tickLblPos val="nextTo"/>
        <c:crossAx val="1728343168"/>
        <c:crosses val="autoZero"/>
        <c:crossBetween val="between"/>
        <c:majorUnit val="2000.0"/>
        <c:dispUnits>
          <c:builtInUnit val="thousands"/>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j-lt"/>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400" b="1" i="0" u="none" strike="noStrike" kern="1200" spc="0" baseline="0">
                <a:solidFill>
                  <a:schemeClr val="tx1"/>
                </a:solidFill>
                <a:latin typeface="+mj-lt"/>
                <a:ea typeface="Calibri" charset="0"/>
                <a:cs typeface="Calibri" charset="0"/>
              </a:defRPr>
            </a:pPr>
            <a:r>
              <a:rPr lang="en-US" sz="2400" b="1" dirty="0" err="1" smtClean="0">
                <a:solidFill>
                  <a:schemeClr val="tx1"/>
                </a:solidFill>
                <a:latin typeface="+mj-lt"/>
              </a:rPr>
              <a:t>Phy-Phy</a:t>
            </a:r>
            <a:r>
              <a:rPr lang="en-US" sz="2400" b="1" dirty="0" smtClean="0">
                <a:solidFill>
                  <a:schemeClr val="tx1"/>
                </a:solidFill>
                <a:latin typeface="+mj-lt"/>
              </a:rPr>
              <a:t>, L3</a:t>
            </a:r>
            <a:r>
              <a:rPr lang="en-US" sz="2400" b="1" baseline="0" dirty="0" smtClean="0">
                <a:solidFill>
                  <a:schemeClr val="tx1"/>
                </a:solidFill>
                <a:latin typeface="+mj-lt"/>
              </a:rPr>
              <a:t> Router Case, 64B</a:t>
            </a:r>
            <a:endParaRPr lang="en-US" sz="2400" b="1" dirty="0">
              <a:solidFill>
                <a:schemeClr val="tx1"/>
              </a:solidFill>
              <a:latin typeface="+mj-lt"/>
            </a:endParaRPr>
          </a:p>
        </c:rich>
      </c:tx>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j-lt"/>
              <a:ea typeface="Calibri" charset="0"/>
              <a:cs typeface="Calibri" charset="0"/>
            </a:defRPr>
          </a:pPr>
          <a:endParaRPr lang="en-US"/>
        </a:p>
      </c:txPr>
    </c:title>
    <c:autoTitleDeleted val="0"/>
    <c:plotArea>
      <c:layout/>
      <c:barChart>
        <c:barDir val="col"/>
        <c:grouping val="clustered"/>
        <c:varyColors val="0"/>
        <c:ser>
          <c:idx val="0"/>
          <c:order val="0"/>
          <c:tx>
            <c:strRef>
              <c:f>Sheet1!$B$1</c:f>
              <c:strCache>
                <c:ptCount val="1"/>
                <c:pt idx="0">
                  <c:v>OVS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7728.0</c:v>
                </c:pt>
              </c:numCache>
            </c:numRef>
          </c:val>
        </c:ser>
        <c:ser>
          <c:idx val="1"/>
          <c:order val="1"/>
          <c:tx>
            <c:strRef>
              <c:f>Sheet1!$C$1</c:f>
              <c:strCache>
                <c:ptCount val="1"/>
                <c:pt idx="0">
                  <c:v>PISCES</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8198.0</c:v>
                </c:pt>
              </c:numCache>
            </c:numRef>
          </c:val>
        </c:ser>
        <c:dLbls>
          <c:showLegendKey val="0"/>
          <c:showVal val="0"/>
          <c:showCatName val="0"/>
          <c:showSerName val="0"/>
          <c:showPercent val="0"/>
          <c:showBubbleSize val="0"/>
        </c:dLbls>
        <c:gapWidth val="500"/>
        <c:overlap val="-75"/>
        <c:axId val="1728388272"/>
        <c:axId val="1728391024"/>
      </c:barChart>
      <c:catAx>
        <c:axId val="172838827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1728391024"/>
        <c:crosses val="autoZero"/>
        <c:auto val="1"/>
        <c:lblAlgn val="ctr"/>
        <c:lblOffset val="100"/>
        <c:tickMarkSkip val="1"/>
        <c:noMultiLvlLbl val="0"/>
      </c:catAx>
      <c:valAx>
        <c:axId val="1728391024"/>
        <c:scaling>
          <c:orientation val="minMax"/>
          <c:min val="0.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r>
                  <a:rPr lang="en-US" sz="2000" b="0" dirty="0">
                    <a:solidFill>
                      <a:schemeClr val="tx1"/>
                    </a:solidFill>
                    <a:latin typeface="+mj-lt"/>
                  </a:rPr>
                  <a:t>Throughput (</a:t>
                </a:r>
                <a:r>
                  <a:rPr lang="en-US" sz="2000" b="0" dirty="0" err="1">
                    <a:solidFill>
                      <a:schemeClr val="tx1"/>
                    </a:solidFill>
                    <a:latin typeface="+mj-lt"/>
                  </a:rPr>
                  <a:t>Gbps</a:t>
                </a:r>
                <a:r>
                  <a:rPr lang="en-US" sz="2000" b="0" dirty="0">
                    <a:solidFill>
                      <a:schemeClr val="tx1"/>
                    </a:solidFill>
                    <a:latin typeface="+mj-lt"/>
                  </a:rPr>
                  <a:t>)</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endParaRPr lang="en-US"/>
            </a:p>
          </c:txPr>
        </c:title>
        <c:numFmt formatCode="General" sourceLinked="1"/>
        <c:majorTickMark val="none"/>
        <c:minorTickMark val="none"/>
        <c:tickLblPos val="nextTo"/>
        <c:crossAx val="1728388272"/>
        <c:crosses val="autoZero"/>
        <c:crossBetween val="between"/>
        <c:majorUnit val="2000.0"/>
        <c:dispUnits>
          <c:builtInUnit val="thousands"/>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j-lt"/>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L2 Address (2 Fields)</c:v>
                </c:pt>
              </c:strCache>
            </c:strRef>
          </c:tx>
          <c:spPr>
            <a:solidFill>
              <a:schemeClr val="accent3">
                <a:tint val="77000"/>
              </a:schemeClr>
            </a:solidFill>
            <a:ln>
              <a:noFill/>
            </a:ln>
            <a:effectLst/>
          </c:spPr>
          <c:invertIfNegative val="0"/>
          <c:dLbls>
            <c:dLbl>
              <c:idx val="0"/>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ext>
              </c:extLst>
            </c:dLbl>
            <c:dLbl>
              <c:idx val="1"/>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charset="0"/>
                    <a:ea typeface="Calibri" charset="0"/>
                    <a:cs typeface="Calibri"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PISCES Test Cases</c:v>
                </c:pt>
              </c:strCache>
            </c:strRef>
          </c:cat>
          <c:val>
            <c:numRef>
              <c:f>Sheet1!$B$2</c:f>
              <c:numCache>
                <c:formatCode>General</c:formatCode>
                <c:ptCount val="1"/>
                <c:pt idx="0">
                  <c:v>8682.0</c:v>
                </c:pt>
              </c:numCache>
            </c:numRef>
          </c:val>
        </c:ser>
        <c:ser>
          <c:idx val="1"/>
          <c:order val="1"/>
          <c:tx>
            <c:strRef>
              <c:f>Sheet1!$C$1</c:f>
              <c:strCache>
                <c:ptCount val="1"/>
                <c:pt idx="0">
                  <c:v>Five Tuple (5 Fields)</c:v>
                </c:pt>
              </c:strCache>
            </c:strRef>
          </c:tx>
          <c:spPr>
            <a:solidFill>
              <a:schemeClr val="accent3">
                <a:shade val="76000"/>
              </a:schemeClr>
            </a:solidFill>
            <a:ln>
              <a:noFill/>
            </a:ln>
            <a:effectLst/>
          </c:spPr>
          <c:invertIfNegative val="0"/>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PISCES Test Cases</c:v>
                </c:pt>
              </c:strCache>
            </c:strRef>
          </c:cat>
          <c:val>
            <c:numRef>
              <c:f>Sheet1!$C$2</c:f>
              <c:numCache>
                <c:formatCode>General</c:formatCode>
                <c:ptCount val="1"/>
                <c:pt idx="0">
                  <c:v>8198.0</c:v>
                </c:pt>
              </c:numCache>
            </c:numRef>
          </c:val>
        </c:ser>
        <c:dLbls>
          <c:showLegendKey val="0"/>
          <c:showVal val="0"/>
          <c:showCatName val="0"/>
          <c:showSerName val="0"/>
          <c:showPercent val="0"/>
          <c:showBubbleSize val="0"/>
        </c:dLbls>
        <c:gapWidth val="500"/>
        <c:overlap val="-75"/>
        <c:axId val="1710031440"/>
        <c:axId val="1710034192"/>
      </c:barChart>
      <c:catAx>
        <c:axId val="1710031440"/>
        <c:scaling>
          <c:orientation val="minMax"/>
        </c:scaling>
        <c:delete val="1"/>
        <c:axPos val="b"/>
        <c:numFmt formatCode="General" sourceLinked="0"/>
        <c:majorTickMark val="none"/>
        <c:minorTickMark val="none"/>
        <c:tickLblPos val="nextTo"/>
        <c:crossAx val="1710034192"/>
        <c:crosses val="autoZero"/>
        <c:auto val="1"/>
        <c:lblAlgn val="ctr"/>
        <c:lblOffset val="100"/>
        <c:noMultiLvlLbl val="0"/>
      </c:catAx>
      <c:valAx>
        <c:axId val="1710034192"/>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r>
                  <a:rPr lang="en-US" sz="2000" dirty="0">
                    <a:solidFill>
                      <a:schemeClr val="tx1"/>
                    </a:solidFill>
                    <a:latin typeface="+mj-lt"/>
                  </a:rPr>
                  <a:t>Throughput (</a:t>
                </a:r>
                <a:r>
                  <a:rPr lang="en-US" sz="2000" dirty="0" err="1">
                    <a:solidFill>
                      <a:schemeClr val="tx1"/>
                    </a:solidFill>
                    <a:latin typeface="+mj-lt"/>
                  </a:rPr>
                  <a:t>Gbps</a:t>
                </a:r>
                <a:r>
                  <a:rPr lang="en-US" sz="2000" dirty="0">
                    <a:solidFill>
                      <a:schemeClr val="tx1"/>
                    </a:solidFill>
                    <a:latin typeface="+mj-lt"/>
                  </a:rPr>
                  <a:t>)</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endParaRPr lang="en-US"/>
            </a:p>
          </c:txPr>
        </c:title>
        <c:numFmt formatCode="General" sourceLinked="1"/>
        <c:majorTickMark val="none"/>
        <c:minorTickMark val="none"/>
        <c:tickLblPos val="nextTo"/>
        <c:crossAx val="1710031440"/>
        <c:crosses val="autoZero"/>
        <c:crossBetween val="between"/>
        <c:majorUnit val="3000.0"/>
        <c:dispUnits>
          <c:builtInUnit val="thousands"/>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j-lt"/>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r>
              <a:rPr lang="en-US" sz="1800" dirty="0">
                <a:solidFill>
                  <a:schemeClr val="tx1"/>
                </a:solidFill>
              </a:rPr>
              <a:t>Lines of </a:t>
            </a:r>
            <a:r>
              <a:rPr lang="en-US" sz="1800" dirty="0" smtClean="0">
                <a:solidFill>
                  <a:schemeClr val="tx1"/>
                </a:solidFill>
              </a:rPr>
              <a:t>Code</a:t>
            </a:r>
            <a:endParaRPr lang="en-US" sz="1800" dirty="0">
              <a:solidFill>
                <a:schemeClr val="tx1"/>
              </a:solidFill>
            </a:endParaRPr>
          </a:p>
        </c:rich>
      </c:tx>
      <c:layout/>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OVS</c:v>
                </c:pt>
              </c:strCache>
            </c:strRef>
          </c:tx>
          <c:spPr>
            <a:solidFill>
              <a:schemeClr val="accent1"/>
            </a:solidFill>
            <a:ln>
              <a:noFill/>
            </a:ln>
            <a:effectLst/>
          </c:spPr>
          <c:invertIfNegative val="0"/>
          <c:dLbls>
            <c:dLbl>
              <c:idx val="0"/>
              <c:layout>
                <c:manualLayout>
                  <c:x val="-0.00544640865970185"/>
                  <c:y val="0.0195152608956045"/>
                </c:manualLayout>
              </c:layout>
              <c:numFmt formatCode="#,##0;[Red]#,##0" sourceLinked="0"/>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3507625272331"/>
                      <c:h val="0.12284856733783"/>
                    </c:manualLayout>
                  </c15:layout>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Lines of Code</c:v>
                </c:pt>
              </c:strCache>
            </c:strRef>
          </c:cat>
          <c:val>
            <c:numRef>
              <c:f>Sheet1!$B$2</c:f>
              <c:numCache>
                <c:formatCode>General</c:formatCode>
                <c:ptCount val="1"/>
                <c:pt idx="0">
                  <c:v>14535.0</c:v>
                </c:pt>
              </c:numCache>
            </c:numRef>
          </c:val>
        </c:ser>
        <c:ser>
          <c:idx val="1"/>
          <c:order val="1"/>
          <c:tx>
            <c:strRef>
              <c:f>Sheet1!$C$1</c:f>
              <c:strCache>
                <c:ptCount val="1"/>
                <c:pt idx="0">
                  <c:v>PISCES</c:v>
                </c:pt>
              </c:strCache>
            </c:strRef>
          </c:tx>
          <c:spPr>
            <a:solidFill>
              <a:schemeClr val="accent3">
                <a:shade val="76000"/>
              </a:schemeClr>
            </a:solidFill>
            <a:ln>
              <a:noFill/>
            </a:ln>
            <a:effectLst/>
          </c:spPr>
          <c:invertIfNegative val="0"/>
          <c:dLbls>
            <c:dLbl>
              <c:idx val="0"/>
              <c:layout>
                <c:manualLayout>
                  <c:x val="0.00816993464052277"/>
                  <c:y val="0.0219544764282155"/>
                </c:manualLayout>
              </c:layout>
              <c:numFmt formatCode="#,##0;[Red]#,##0" sourceLinked="0"/>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322684970751205"/>
                      <c:h val="0.123043719946786"/>
                    </c:manualLayout>
                  </c15:layout>
                </c:ext>
              </c:extLst>
            </c:dLbl>
            <c:numFmt formatCode="#,##0;[Red]#,##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Lines of Code</c:v>
                </c:pt>
              </c:strCache>
            </c:strRef>
          </c:cat>
          <c:val>
            <c:numRef>
              <c:f>Sheet1!$C$2</c:f>
              <c:numCache>
                <c:formatCode>General</c:formatCode>
                <c:ptCount val="1"/>
                <c:pt idx="0">
                  <c:v>341.0</c:v>
                </c:pt>
              </c:numCache>
            </c:numRef>
          </c:val>
        </c:ser>
        <c:dLbls>
          <c:dLblPos val="outEnd"/>
          <c:showLegendKey val="0"/>
          <c:showVal val="1"/>
          <c:showCatName val="0"/>
          <c:showSerName val="0"/>
          <c:showPercent val="0"/>
          <c:showBubbleSize val="0"/>
        </c:dLbls>
        <c:gapWidth val="267"/>
        <c:overlap val="-43"/>
        <c:axId val="1735577168"/>
        <c:axId val="1747630208"/>
      </c:barChart>
      <c:catAx>
        <c:axId val="1735577168"/>
        <c:scaling>
          <c:orientation val="minMax"/>
        </c:scaling>
        <c:delete val="1"/>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crossAx val="1747630208"/>
        <c:crosses val="autoZero"/>
        <c:auto val="1"/>
        <c:lblAlgn val="ctr"/>
        <c:lblOffset val="100"/>
        <c:noMultiLvlLbl val="0"/>
      </c:catAx>
      <c:valAx>
        <c:axId val="1747630208"/>
        <c:scaling>
          <c:orientation val="minMax"/>
          <c:max val="15000.0"/>
        </c:scaling>
        <c:delete val="1"/>
        <c:axPos val="l"/>
        <c:numFmt formatCode="General" sourceLinked="0"/>
        <c:majorTickMark val="out"/>
        <c:minorTickMark val="none"/>
        <c:tickLblPos val="nextTo"/>
        <c:crossAx val="1735577168"/>
        <c:crosses val="autoZero"/>
        <c:crossBetween val="between"/>
        <c:majorUnit val="5000.0"/>
      </c:valAx>
      <c:spPr>
        <a:pattFill prst="ltDnDiag">
          <a:fgClr>
            <a:schemeClr val="dk1">
              <a:lumMod val="15000"/>
              <a:lumOff val="85000"/>
            </a:schemeClr>
          </a:fgClr>
          <a:bgClr>
            <a:schemeClr val="lt1"/>
          </a:bgClr>
        </a:pattFill>
        <a:ln w="3175">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r>
              <a:rPr lang="en-US" sz="1800">
                <a:solidFill>
                  <a:schemeClr val="tx1"/>
                </a:solidFill>
              </a:rPr>
              <a:t>Method Count</a:t>
            </a:r>
          </a:p>
        </c:rich>
      </c:tx>
      <c:layout/>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OVS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Method Count</c:v>
                </c:pt>
              </c:strCache>
            </c:strRef>
          </c:cat>
          <c:val>
            <c:numRef>
              <c:f>Sheet1!$B$2</c:f>
              <c:numCache>
                <c:formatCode>General</c:formatCode>
                <c:ptCount val="1"/>
                <c:pt idx="0">
                  <c:v>106.0</c:v>
                </c:pt>
              </c:numCache>
            </c:numRef>
          </c:val>
        </c:ser>
        <c:ser>
          <c:idx val="1"/>
          <c:order val="1"/>
          <c:tx>
            <c:strRef>
              <c:f>Sheet1!$C$1</c:f>
              <c:strCache>
                <c:ptCount val="1"/>
                <c:pt idx="0">
                  <c:v>PISCES</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Method Count</c:v>
                </c:pt>
              </c:strCache>
            </c:strRef>
          </c:cat>
          <c:val>
            <c:numRef>
              <c:f>Sheet1!$C$2</c:f>
              <c:numCache>
                <c:formatCode>General</c:formatCode>
                <c:ptCount val="1"/>
                <c:pt idx="0">
                  <c:v>40.0</c:v>
                </c:pt>
              </c:numCache>
            </c:numRef>
          </c:val>
        </c:ser>
        <c:dLbls>
          <c:dLblPos val="outEnd"/>
          <c:showLegendKey val="0"/>
          <c:showVal val="1"/>
          <c:showCatName val="0"/>
          <c:showSerName val="0"/>
          <c:showPercent val="0"/>
          <c:showBubbleSize val="0"/>
        </c:dLbls>
        <c:gapWidth val="267"/>
        <c:overlap val="-43"/>
        <c:axId val="1736235968"/>
        <c:axId val="1735623824"/>
      </c:barChart>
      <c:catAx>
        <c:axId val="1736235968"/>
        <c:scaling>
          <c:orientation val="minMax"/>
        </c:scaling>
        <c:delete val="1"/>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crossAx val="1735623824"/>
        <c:crosses val="autoZero"/>
        <c:auto val="1"/>
        <c:lblAlgn val="ctr"/>
        <c:lblOffset val="100"/>
        <c:noMultiLvlLbl val="0"/>
      </c:catAx>
      <c:valAx>
        <c:axId val="1735623824"/>
        <c:scaling>
          <c:orientation val="minMax"/>
        </c:scaling>
        <c:delete val="1"/>
        <c:axPos val="l"/>
        <c:numFmt formatCode="General" sourceLinked="0"/>
        <c:majorTickMark val="out"/>
        <c:minorTickMark val="none"/>
        <c:tickLblPos val="nextTo"/>
        <c:crossAx val="1736235968"/>
        <c:crosses val="autoZero"/>
        <c:crossBetween val="between"/>
        <c:majorUnit val="40.0"/>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r>
              <a:rPr lang="en-US" sz="1800" dirty="0" smtClean="0">
                <a:solidFill>
                  <a:schemeClr val="tx1"/>
                </a:solidFill>
              </a:rPr>
              <a:t>Method Size </a:t>
            </a:r>
            <a:r>
              <a:rPr lang="en-US" sz="1400" dirty="0" smtClean="0">
                <a:solidFill>
                  <a:schemeClr val="tx1"/>
                </a:solidFill>
              </a:rPr>
              <a:t>(Avg.)</a:t>
            </a:r>
            <a:endParaRPr lang="en-US" sz="1800" dirty="0">
              <a:solidFill>
                <a:schemeClr val="tx1"/>
              </a:solidFill>
            </a:endParaRPr>
          </a:p>
        </c:rich>
      </c:tx>
      <c:layout/>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OVS</c:v>
                </c:pt>
              </c:strCache>
            </c:strRef>
          </c:tx>
          <c:spPr>
            <a:solidFill>
              <a:schemeClr val="accent1"/>
            </a:solidFill>
            <a:ln>
              <a:noFill/>
            </a:ln>
            <a:effectLst/>
          </c:spPr>
          <c:invertIfNegative val="0"/>
          <c:dLbls>
            <c:dLbl>
              <c:idx val="0"/>
              <c:layout>
                <c:manualLayout>
                  <c:x val="-0.00544662309368192"/>
                  <c:y val="0.0414230019493177"/>
                </c:manualLayout>
              </c:layout>
              <c:numFmt formatCode="#,##0.0" sourceLinked="0"/>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6884531590414"/>
                      <c:h val="0.166569200779727"/>
                    </c:manualLayout>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Method Count</c:v>
                </c:pt>
              </c:strCache>
            </c:strRef>
          </c:cat>
          <c:val>
            <c:numRef>
              <c:f>Sheet1!$B$2</c:f>
              <c:numCache>
                <c:formatCode>General</c:formatCode>
                <c:ptCount val="1"/>
                <c:pt idx="0">
                  <c:v>137.13</c:v>
                </c:pt>
              </c:numCache>
            </c:numRef>
          </c:val>
        </c:ser>
        <c:ser>
          <c:idx val="1"/>
          <c:order val="1"/>
          <c:tx>
            <c:strRef>
              <c:f>Sheet1!$C$1</c:f>
              <c:strCache>
                <c:ptCount val="1"/>
                <c:pt idx="0">
                  <c:v>PISCES</c:v>
                </c:pt>
              </c:strCache>
            </c:strRef>
          </c:tx>
          <c:spPr>
            <a:solidFill>
              <a:schemeClr val="accent3">
                <a:shade val="76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Method Count</c:v>
                </c:pt>
              </c:strCache>
            </c:strRef>
          </c:cat>
          <c:val>
            <c:numRef>
              <c:f>Sheet1!$C$2</c:f>
              <c:numCache>
                <c:formatCode>General</c:formatCode>
                <c:ptCount val="1"/>
                <c:pt idx="0">
                  <c:v>8.53</c:v>
                </c:pt>
              </c:numCache>
            </c:numRef>
          </c:val>
        </c:ser>
        <c:dLbls>
          <c:dLblPos val="outEnd"/>
          <c:showLegendKey val="0"/>
          <c:showVal val="1"/>
          <c:showCatName val="0"/>
          <c:showSerName val="0"/>
          <c:showPercent val="0"/>
          <c:showBubbleSize val="0"/>
        </c:dLbls>
        <c:gapWidth val="267"/>
        <c:overlap val="-43"/>
        <c:axId val="1813089264"/>
        <c:axId val="1813118128"/>
      </c:barChart>
      <c:catAx>
        <c:axId val="1813089264"/>
        <c:scaling>
          <c:orientation val="minMax"/>
        </c:scaling>
        <c:delete val="1"/>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crossAx val="1813118128"/>
        <c:crosses val="autoZero"/>
        <c:auto val="1"/>
        <c:lblAlgn val="ctr"/>
        <c:lblOffset val="100"/>
        <c:noMultiLvlLbl val="0"/>
      </c:catAx>
      <c:valAx>
        <c:axId val="1813118128"/>
        <c:scaling>
          <c:orientation val="minMax"/>
        </c:scaling>
        <c:delete val="1"/>
        <c:axPos val="l"/>
        <c:numFmt formatCode="General" sourceLinked="0"/>
        <c:majorTickMark val="none"/>
        <c:minorTickMark val="none"/>
        <c:tickLblPos val="nextTo"/>
        <c:crossAx val="1813089264"/>
        <c:crosses val="autoZero"/>
        <c:crossBetween val="between"/>
        <c:majorUnit val="60.0"/>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r>
              <a:rPr lang="en-US" sz="1800" dirty="0" smtClean="0">
                <a:solidFill>
                  <a:schemeClr val="tx1"/>
                </a:solidFill>
              </a:rPr>
              <a:t>Files </a:t>
            </a:r>
            <a:r>
              <a:rPr lang="en-US" sz="1800" dirty="0">
                <a:solidFill>
                  <a:schemeClr val="tx1"/>
                </a:solidFill>
              </a:rPr>
              <a:t>Changed</a:t>
            </a:r>
          </a:p>
        </c:rich>
      </c:tx>
      <c:layout/>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OVS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Connection Label</c:v>
                </c:pt>
                <c:pt idx="1">
                  <c:v>Tunnel OAM Flag</c:v>
                </c:pt>
                <c:pt idx="2">
                  <c:v>TCP Flag</c:v>
                </c:pt>
              </c:strCache>
            </c:strRef>
          </c:cat>
          <c:val>
            <c:numRef>
              <c:f>Sheet1!$B$2:$B$4</c:f>
              <c:numCache>
                <c:formatCode>General</c:formatCode>
                <c:ptCount val="3"/>
                <c:pt idx="0">
                  <c:v>28.0</c:v>
                </c:pt>
                <c:pt idx="1">
                  <c:v>18.0</c:v>
                </c:pt>
                <c:pt idx="2">
                  <c:v>20.0</c:v>
                </c:pt>
              </c:numCache>
            </c:numRef>
          </c:val>
        </c:ser>
        <c:ser>
          <c:idx val="1"/>
          <c:order val="1"/>
          <c:tx>
            <c:strRef>
              <c:f>Sheet1!$C$1</c:f>
              <c:strCache>
                <c:ptCount val="1"/>
                <c:pt idx="0">
                  <c:v>PISCES</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Connection Label</c:v>
                </c:pt>
                <c:pt idx="1">
                  <c:v>Tunnel OAM Flag</c:v>
                </c:pt>
                <c:pt idx="2">
                  <c:v>TCP Flag</c:v>
                </c:pt>
              </c:strCache>
            </c:strRef>
          </c:cat>
          <c:val>
            <c:numRef>
              <c:f>Sheet1!$C$2:$C$4</c:f>
              <c:numCache>
                <c:formatCode>General</c:formatCode>
                <c:ptCount val="3"/>
                <c:pt idx="0">
                  <c:v>1.0</c:v>
                </c:pt>
                <c:pt idx="1">
                  <c:v>1.0</c:v>
                </c:pt>
                <c:pt idx="2">
                  <c:v>1.0</c:v>
                </c:pt>
              </c:numCache>
            </c:numRef>
          </c:val>
        </c:ser>
        <c:dLbls>
          <c:dLblPos val="outEnd"/>
          <c:showLegendKey val="0"/>
          <c:showVal val="1"/>
          <c:showCatName val="0"/>
          <c:showSerName val="0"/>
          <c:showPercent val="0"/>
          <c:showBubbleSize val="0"/>
        </c:dLbls>
        <c:gapWidth val="267"/>
        <c:overlap val="-43"/>
        <c:axId val="1813825248"/>
        <c:axId val="1813828000"/>
      </c:barChart>
      <c:catAx>
        <c:axId val="181382524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1813828000"/>
        <c:crosses val="autoZero"/>
        <c:auto val="1"/>
        <c:lblAlgn val="ctr"/>
        <c:lblOffset val="100"/>
        <c:noMultiLvlLbl val="0"/>
      </c:catAx>
      <c:valAx>
        <c:axId val="1813828000"/>
        <c:scaling>
          <c:orientation val="minMax"/>
        </c:scaling>
        <c:delete val="1"/>
        <c:axPos val="l"/>
        <c:numFmt formatCode="General" sourceLinked="0"/>
        <c:majorTickMark val="none"/>
        <c:minorTickMark val="none"/>
        <c:tickLblPos val="nextTo"/>
        <c:crossAx val="1813825248"/>
        <c:crosses val="autoZero"/>
        <c:crossBetween val="between"/>
      </c:valAx>
      <c:spPr>
        <a:pattFill prst="ltDnDiag">
          <a:fgClr>
            <a:schemeClr val="dk1">
              <a:lumMod val="15000"/>
              <a:lumOff val="85000"/>
            </a:schemeClr>
          </a:fgClr>
          <a:bgClr>
            <a:schemeClr val="lt1"/>
          </a:bgClr>
        </a:pattFill>
        <a:ln>
          <a:solidFill>
            <a:schemeClr val="bg1">
              <a:lumMod val="85000"/>
            </a:schemeClr>
          </a:solid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r>
              <a:rPr lang="en-US" sz="1800" dirty="0" smtClean="0">
                <a:solidFill>
                  <a:schemeClr val="tx1"/>
                </a:solidFill>
              </a:rPr>
              <a:t>Lines </a:t>
            </a:r>
            <a:r>
              <a:rPr lang="en-US" sz="1800" dirty="0">
                <a:solidFill>
                  <a:schemeClr val="tx1"/>
                </a:solidFill>
              </a:rPr>
              <a:t>Changed</a:t>
            </a:r>
          </a:p>
        </c:rich>
      </c:tx>
      <c:layout/>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OVS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Connection Label</c:v>
                </c:pt>
                <c:pt idx="1">
                  <c:v>Tunnel OAM Flag</c:v>
                </c:pt>
                <c:pt idx="2">
                  <c:v>TCP Flag</c:v>
                </c:pt>
              </c:strCache>
            </c:strRef>
          </c:cat>
          <c:val>
            <c:numRef>
              <c:f>Sheet1!$B$2:$B$4</c:f>
              <c:numCache>
                <c:formatCode>General</c:formatCode>
                <c:ptCount val="3"/>
                <c:pt idx="0">
                  <c:v>411.0</c:v>
                </c:pt>
                <c:pt idx="1">
                  <c:v>170.0</c:v>
                </c:pt>
                <c:pt idx="2">
                  <c:v>370.0</c:v>
                </c:pt>
              </c:numCache>
            </c:numRef>
          </c:val>
        </c:ser>
        <c:ser>
          <c:idx val="1"/>
          <c:order val="1"/>
          <c:tx>
            <c:strRef>
              <c:f>Sheet1!$C$1</c:f>
              <c:strCache>
                <c:ptCount val="1"/>
                <c:pt idx="0">
                  <c:v>PISCES</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Connection Label</c:v>
                </c:pt>
                <c:pt idx="1">
                  <c:v>Tunnel OAM Flag</c:v>
                </c:pt>
                <c:pt idx="2">
                  <c:v>TCP Flag</c:v>
                </c:pt>
              </c:strCache>
            </c:strRef>
          </c:cat>
          <c:val>
            <c:numRef>
              <c:f>Sheet1!$C$2:$C$4</c:f>
              <c:numCache>
                <c:formatCode>General</c:formatCode>
                <c:ptCount val="3"/>
                <c:pt idx="0">
                  <c:v>5.0</c:v>
                </c:pt>
                <c:pt idx="1">
                  <c:v>6.0</c:v>
                </c:pt>
                <c:pt idx="2">
                  <c:v>4.0</c:v>
                </c:pt>
              </c:numCache>
            </c:numRef>
          </c:val>
        </c:ser>
        <c:dLbls>
          <c:dLblPos val="outEnd"/>
          <c:showLegendKey val="0"/>
          <c:showVal val="1"/>
          <c:showCatName val="0"/>
          <c:showSerName val="0"/>
          <c:showPercent val="0"/>
          <c:showBubbleSize val="0"/>
        </c:dLbls>
        <c:gapWidth val="267"/>
        <c:overlap val="-43"/>
        <c:axId val="1813858496"/>
        <c:axId val="1813861248"/>
      </c:barChart>
      <c:catAx>
        <c:axId val="181385849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1813861248"/>
        <c:crosses val="autoZero"/>
        <c:auto val="1"/>
        <c:lblAlgn val="ctr"/>
        <c:lblOffset val="100"/>
        <c:noMultiLvlLbl val="0"/>
      </c:catAx>
      <c:valAx>
        <c:axId val="1813861248"/>
        <c:scaling>
          <c:orientation val="minMax"/>
        </c:scaling>
        <c:delete val="1"/>
        <c:axPos val="l"/>
        <c:numFmt formatCode="General" sourceLinked="0"/>
        <c:majorTickMark val="none"/>
        <c:minorTickMark val="none"/>
        <c:tickLblPos val="nextTo"/>
        <c:crossAx val="1813858496"/>
        <c:crosses val="autoZero"/>
        <c:crossBetween val="between"/>
        <c:majorUnit val="80.0"/>
      </c:valAx>
      <c:spPr>
        <a:pattFill prst="ltDnDiag">
          <a:fgClr>
            <a:schemeClr val="dk1">
              <a:lumMod val="15000"/>
              <a:lumOff val="85000"/>
            </a:schemeClr>
          </a:fgClr>
          <a:bgClr>
            <a:schemeClr val="lt1"/>
          </a:bgClr>
        </a:pattFill>
        <a:ln>
          <a:solidFill>
            <a:schemeClr val="bg1">
              <a:lumMod val="85000"/>
            </a:schemeClr>
          </a:solid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Naïve</c:v>
                </c:pt>
              </c:strCache>
            </c:strRef>
          </c:tx>
          <c:spPr>
            <a:solidFill>
              <a:schemeClr val="accent3">
                <a:tint val="77000"/>
              </a:schemeClr>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Sheet1!$B$2:$B$5</c:f>
              <c:numCache>
                <c:formatCode>General</c:formatCode>
                <c:ptCount val="4"/>
                <c:pt idx="0">
                  <c:v>8288.982567</c:v>
                </c:pt>
                <c:pt idx="1">
                  <c:v>13620.36328</c:v>
                </c:pt>
                <c:pt idx="2">
                  <c:v>18999.71217</c:v>
                </c:pt>
                <c:pt idx="3">
                  <c:v>25710.32887</c:v>
                </c:pt>
              </c:numCache>
            </c:numRef>
          </c:val>
        </c:ser>
        <c:ser>
          <c:idx val="1"/>
          <c:order val="1"/>
          <c:tx>
            <c:strRef>
              <c:f>Sheet1!$C$1</c:f>
              <c:strCache>
                <c:ptCount val="1"/>
                <c:pt idx="0">
                  <c:v>OVS</c:v>
                </c:pt>
              </c:strCache>
            </c:strRef>
          </c:tx>
          <c:spPr>
            <a:solidFill>
              <a:schemeClr val="accent1"/>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Sheet1!$C$2:$C$5</c:f>
              <c:numCache>
                <c:formatCode>General</c:formatCode>
                <c:ptCount val="4"/>
                <c:pt idx="0">
                  <c:v>13431.61647</c:v>
                </c:pt>
                <c:pt idx="1">
                  <c:v>23346.10177</c:v>
                </c:pt>
                <c:pt idx="2">
                  <c:v>33174.81826</c:v>
                </c:pt>
                <c:pt idx="3">
                  <c:v>43001.72328999999</c:v>
                </c:pt>
              </c:numCache>
            </c:numRef>
          </c:val>
        </c:ser>
        <c:dLbls>
          <c:showLegendKey val="0"/>
          <c:showVal val="0"/>
          <c:showCatName val="0"/>
          <c:showSerName val="0"/>
          <c:showPercent val="0"/>
          <c:showBubbleSize val="0"/>
        </c:dLbls>
        <c:gapWidth val="219"/>
        <c:overlap val="-27"/>
        <c:axId val="1709342720"/>
        <c:axId val="1709345264"/>
      </c:barChart>
      <c:catAx>
        <c:axId val="170934272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r>
                  <a:rPr lang="en-US" sz="1400">
                    <a:solidFill>
                      <a:schemeClr val="tx1"/>
                    </a:solidFill>
                  </a:rPr>
                  <a:t>Packet Size (Bytes)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1709345264"/>
        <c:crosses val="autoZero"/>
        <c:auto val="1"/>
        <c:lblAlgn val="ctr"/>
        <c:lblOffset val="100"/>
        <c:noMultiLvlLbl val="0"/>
      </c:catAx>
      <c:valAx>
        <c:axId val="1709345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r>
                  <a:rPr lang="en-US" sz="1400" dirty="0">
                    <a:solidFill>
                      <a:schemeClr val="tx1"/>
                    </a:solidFill>
                  </a:rPr>
                  <a:t>Throughput (</a:t>
                </a:r>
                <a:r>
                  <a:rPr lang="en-US" sz="1400" dirty="0" err="1">
                    <a:solidFill>
                      <a:schemeClr val="tx1"/>
                    </a:solidFill>
                  </a:rPr>
                  <a:t>Gbps</a:t>
                </a:r>
                <a:r>
                  <a:rPr lang="en-US" sz="1400" dirty="0">
                    <a:solidFill>
                      <a:schemeClr val="tx1"/>
                    </a:solidFill>
                  </a:rPr>
                  <a:t>)</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1709342720"/>
        <c:crosses val="autoZero"/>
        <c:crossBetween val="between"/>
        <c:majorUnit val="10000.0"/>
        <c:dispUnits>
          <c:builtInUnit val="thousands"/>
        </c:dispUnits>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r>
              <a:rPr lang="en-US" sz="1800" dirty="0" smtClean="0">
                <a:solidFill>
                  <a:schemeClr val="tx1"/>
                </a:solidFill>
              </a:rPr>
              <a:t>L2L3-ACL </a:t>
            </a:r>
            <a:r>
              <a:rPr lang="en-US" sz="1400" dirty="0" smtClean="0">
                <a:solidFill>
                  <a:schemeClr val="tx1"/>
                </a:solidFill>
              </a:rPr>
              <a:t>(CPU</a:t>
            </a:r>
            <a:r>
              <a:rPr lang="en-US" sz="1400" baseline="0" dirty="0" smtClean="0">
                <a:solidFill>
                  <a:schemeClr val="tx1"/>
                </a:solidFill>
              </a:rPr>
              <a:t> Cycles for a </a:t>
            </a:r>
            <a:r>
              <a:rPr lang="en-US" sz="1400" dirty="0" smtClean="0">
                <a:solidFill>
                  <a:schemeClr val="tx1"/>
                </a:solidFill>
              </a:rPr>
              <a:t>64</a:t>
            </a:r>
            <a:r>
              <a:rPr lang="en-US" sz="1400" baseline="0" dirty="0" smtClean="0">
                <a:solidFill>
                  <a:schemeClr val="tx1"/>
                </a:solidFill>
              </a:rPr>
              <a:t> Byte Packet)</a:t>
            </a:r>
            <a:endParaRPr lang="en-US" sz="1800" baseline="0" dirty="0" smtClean="0">
              <a:solidFill>
                <a:schemeClr val="tx1"/>
              </a:solidFill>
            </a:endParaRPr>
          </a:p>
        </c:rich>
      </c:tx>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Naïve</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Sheet1!$B$2:$B$4</c:f>
              <c:numCache>
                <c:formatCode>General</c:formatCode>
                <c:ptCount val="3"/>
                <c:pt idx="0">
                  <c:v>76.5</c:v>
                </c:pt>
                <c:pt idx="1">
                  <c:v>209.5</c:v>
                </c:pt>
                <c:pt idx="2">
                  <c:v>379.5</c:v>
                </c:pt>
              </c:numCache>
            </c:numRef>
          </c:val>
        </c:ser>
        <c:ser>
          <c:idx val="1"/>
          <c:order val="1"/>
          <c:tx>
            <c:strRef>
              <c:f>Sheet1!$C$1</c:f>
              <c:strCache>
                <c:ptCount val="1"/>
                <c:pt idx="0">
                  <c:v>OVS</c:v>
                </c:pt>
              </c:strCache>
            </c:strRef>
          </c:tx>
          <c:spPr>
            <a:solidFill>
              <a:schemeClr val="accent1"/>
            </a:solidFill>
            <a:ln>
              <a:noFill/>
            </a:ln>
            <a:effectLst/>
          </c:spPr>
          <c:invertIfNegative val="0"/>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Sheet1!$C$2:$C$4</c:f>
              <c:numCache>
                <c:formatCode>General</c:formatCode>
                <c:ptCount val="3"/>
                <c:pt idx="0">
                  <c:v>43.6</c:v>
                </c:pt>
                <c:pt idx="1">
                  <c:v>197.5</c:v>
                </c:pt>
                <c:pt idx="2">
                  <c:v>132.5</c:v>
                </c:pt>
              </c:numCache>
            </c:numRef>
          </c:val>
        </c:ser>
        <c:dLbls>
          <c:showLegendKey val="0"/>
          <c:showVal val="0"/>
          <c:showCatName val="0"/>
          <c:showSerName val="0"/>
          <c:showPercent val="0"/>
          <c:showBubbleSize val="0"/>
        </c:dLbls>
        <c:gapWidth val="267"/>
        <c:overlap val="-43"/>
        <c:axId val="1645105856"/>
        <c:axId val="1645108176"/>
      </c:barChart>
      <c:catAx>
        <c:axId val="164510585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1645108176"/>
        <c:crosses val="autoZero"/>
        <c:auto val="1"/>
        <c:lblAlgn val="ctr"/>
        <c:lblOffset val="100"/>
        <c:noMultiLvlLbl val="0"/>
      </c:catAx>
      <c:valAx>
        <c:axId val="164510817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645105856"/>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PISCES (naïve)</c:v>
                </c:pt>
              </c:strCache>
            </c:strRef>
          </c:tx>
          <c:spPr>
            <a:solidFill>
              <a:schemeClr val="accent3">
                <a:tint val="77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Sheet1!$B$2</c:f>
              <c:numCache>
                <c:formatCode>General</c:formatCode>
                <c:ptCount val="1"/>
                <c:pt idx="0">
                  <c:v>7590.7</c:v>
                </c:pt>
              </c:numCache>
            </c:numRef>
          </c:val>
        </c:ser>
        <c:ser>
          <c:idx val="1"/>
          <c:order val="1"/>
          <c:tx>
            <c:strRef>
              <c:f>Sheet1!$C$1</c:f>
              <c:strCache>
                <c:ptCount val="1"/>
                <c:pt idx="0">
                  <c:v>OVS</c:v>
                </c:pt>
              </c:strCache>
            </c:strRef>
          </c:tx>
          <c:spPr>
            <a:solidFill>
              <a:schemeClr val="accent1"/>
            </a:solidFill>
            <a:ln>
              <a:noFill/>
            </a:ln>
            <a:effectLst/>
          </c:spPr>
          <c:invertIfNegative val="0"/>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dLbl>
            <c:numFmt formatCode="#,##0.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Sheet1!$C$2</c:f>
              <c:numCache>
                <c:formatCode>General</c:formatCode>
                <c:ptCount val="1"/>
                <c:pt idx="0">
                  <c:v>13497.5</c:v>
                </c:pt>
              </c:numCache>
            </c:numRef>
          </c:val>
        </c:ser>
        <c:dLbls>
          <c:showLegendKey val="0"/>
          <c:showVal val="0"/>
          <c:showCatName val="0"/>
          <c:showSerName val="0"/>
          <c:showPercent val="0"/>
          <c:showBubbleSize val="0"/>
        </c:dLbls>
        <c:gapWidth val="267"/>
        <c:overlap val="-43"/>
        <c:axId val="1649374752"/>
        <c:axId val="1649377072"/>
      </c:barChart>
      <c:catAx>
        <c:axId val="164937475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1649377072"/>
        <c:crosses val="autoZero"/>
        <c:auto val="1"/>
        <c:lblAlgn val="ctr"/>
        <c:lblOffset val="100"/>
        <c:noMultiLvlLbl val="0"/>
      </c:catAx>
      <c:valAx>
        <c:axId val="1649377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649374752"/>
        <c:crosses val="autoZero"/>
        <c:crossBetween val="between"/>
        <c:dispUnits>
          <c:builtInUnit val="thousands"/>
        </c:dispUnits>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3">
  <a:schemeClr val="accent3"/>
</cs:colorStyle>
</file>

<file path=ppt/charts/colors11.xml><?xml version="1.0" encoding="utf-8"?>
<cs:colorStyle xmlns:cs="http://schemas.microsoft.com/office/drawing/2012/chartStyle" xmlns:a="http://schemas.openxmlformats.org/drawingml/2006/main" meth="withinLinearReversed" id="23">
  <a:schemeClr val="accent3"/>
</cs:colorStyle>
</file>

<file path=ppt/charts/colors12.xml><?xml version="1.0" encoding="utf-8"?>
<cs:colorStyle xmlns:cs="http://schemas.microsoft.com/office/drawing/2012/chartStyle" xmlns:a="http://schemas.openxmlformats.org/drawingml/2006/main" meth="withinLinearReversed" id="23">
  <a:schemeClr val="accent3"/>
</cs:colorStyle>
</file>

<file path=ppt/charts/colors13.xml><?xml version="1.0" encoding="utf-8"?>
<cs:colorStyle xmlns:cs="http://schemas.microsoft.com/office/drawing/2012/chartStyle" xmlns:a="http://schemas.openxmlformats.org/drawingml/2006/main" meth="withinLinear" id="16">
  <a:schemeClr val="accent3"/>
</cs:colorStyle>
</file>

<file path=ppt/charts/colors14.xml><?xml version="1.0" encoding="utf-8"?>
<cs:colorStyle xmlns:cs="http://schemas.microsoft.com/office/drawing/2012/chartStyle" xmlns:a="http://schemas.openxmlformats.org/drawingml/2006/main" meth="withinLinear" id="16">
  <a:schemeClr val="accent3"/>
</cs:colorStyle>
</file>

<file path=ppt/charts/colors15.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colors3.xml><?xml version="1.0" encoding="utf-8"?>
<cs:colorStyle xmlns:cs="http://schemas.microsoft.com/office/drawing/2012/chartStyle" xmlns:a="http://schemas.openxmlformats.org/drawingml/2006/main" meth="withinLinearReversed" id="23">
  <a:schemeClr val="accent3"/>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colors5.xml><?xml version="1.0" encoding="utf-8"?>
<cs:colorStyle xmlns:cs="http://schemas.microsoft.com/office/drawing/2012/chartStyle" xmlns:a="http://schemas.openxmlformats.org/drawingml/2006/main" meth="withinLinearReversed" id="23">
  <a:schemeClr val="accent3"/>
</cs:colorStyle>
</file>

<file path=ppt/charts/colors6.xml><?xml version="1.0" encoding="utf-8"?>
<cs:colorStyle xmlns:cs="http://schemas.microsoft.com/office/drawing/2012/chartStyle" xmlns:a="http://schemas.openxmlformats.org/drawingml/2006/main" meth="withinLinearReversed" id="23">
  <a:schemeClr val="accent3"/>
</cs:colorStyle>
</file>

<file path=ppt/charts/colors7.xml><?xml version="1.0" encoding="utf-8"?>
<cs:colorStyle xmlns:cs="http://schemas.microsoft.com/office/drawing/2012/chartStyle" xmlns:a="http://schemas.openxmlformats.org/drawingml/2006/main" meth="withinLinearReversed" id="23">
  <a:schemeClr val="accent3"/>
</cs:colorStyle>
</file>

<file path=ppt/charts/colors8.xml><?xml version="1.0" encoding="utf-8"?>
<cs:colorStyle xmlns:cs="http://schemas.microsoft.com/office/drawing/2012/chartStyle" xmlns:a="http://schemas.openxmlformats.org/drawingml/2006/main" meth="withinLinearReversed" id="23">
  <a:schemeClr val="accent3"/>
</cs:colorStyle>
</file>

<file path=ppt/charts/colors9.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drawing1.xml><?xml version="1.0" encoding="utf-8"?>
<c:userShapes xmlns:c="http://schemas.openxmlformats.org/drawingml/2006/chart">
  <cdr:relSizeAnchor xmlns:cdr="http://schemas.openxmlformats.org/drawingml/2006/chartDrawing">
    <cdr:from>
      <cdr:x>0.12918</cdr:x>
      <cdr:y>0.32768</cdr:y>
    </cdr:from>
    <cdr:to>
      <cdr:x>0.97697</cdr:x>
      <cdr:y>0.5</cdr:y>
    </cdr:to>
    <cdr:cxnSp macro="">
      <cdr:nvCxnSpPr>
        <cdr:cNvPr id="3" name="Straight Connector 2"/>
        <cdr:cNvCxnSpPr/>
      </cdr:nvCxnSpPr>
      <cdr:spPr>
        <a:xfrm xmlns:a="http://schemas.openxmlformats.org/drawingml/2006/main">
          <a:off x="787889" y="917702"/>
          <a:ext cx="5170712" cy="482600"/>
        </a:xfrm>
        <a:prstGeom xmlns:a="http://schemas.openxmlformats.org/drawingml/2006/main" prst="line">
          <a:avLst/>
        </a:prstGeom>
        <a:ln xmlns:a="http://schemas.openxmlformats.org/drawingml/2006/main" w="12700">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99C48-9260-BB46-AE4B-83CF95ADF199}" type="datetimeFigureOut">
              <a:rPr lang="en-US" smtClean="0"/>
              <a:t>11/10/16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5FD3C-A5AF-9542-90CD-51C51F6C3E1C}" type="slidenum">
              <a:rPr lang="en-US" smtClean="0"/>
              <a:t>‹#›</a:t>
            </a:fld>
            <a:endParaRPr lang="en-US"/>
          </a:p>
        </p:txBody>
      </p:sp>
    </p:spTree>
    <p:extLst>
      <p:ext uri="{BB962C8B-B14F-4D97-AF65-F5344CB8AC3E}">
        <p14:creationId xmlns:p14="http://schemas.microsoft.com/office/powerpoint/2010/main" val="171720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Muhammad Shahbaz. </a:t>
            </a:r>
          </a:p>
          <a:p>
            <a:r>
              <a:rPr lang="en-US" baseline="0" dirty="0" smtClean="0"/>
              <a:t>Today, I am going to talk about our work on PISCES: A Programmable, Protocol-Independent Software Switch.</a:t>
            </a:r>
          </a:p>
          <a:p>
            <a:r>
              <a:rPr lang="en-US" baseline="0" dirty="0" smtClean="0"/>
              <a:t>It’s a joint work with folks at Princeton, Stanford, VMware, and Barefoot.</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a:t>
            </a:fld>
            <a:endParaRPr lang="en-US"/>
          </a:p>
        </p:txBody>
      </p:sp>
    </p:spTree>
    <p:extLst>
      <p:ext uri="{BB962C8B-B14F-4D97-AF65-F5344CB8AC3E}">
        <p14:creationId xmlns:p14="http://schemas.microsoft.com/office/powerpoint/2010/main" val="1716336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And</a:t>
            </a:r>
            <a:r>
              <a:rPr lang="en-US" baseline="0" dirty="0" smtClean="0">
                <a:effectLst/>
              </a:rPr>
              <a:t> at the same time, one has to specify the logic for packet processing, </a:t>
            </a:r>
            <a:r>
              <a:rPr lang="en-US" b="1" baseline="0" dirty="0" smtClean="0">
                <a:effectLst/>
              </a:rPr>
              <a:t>[click]</a:t>
            </a:r>
            <a:r>
              <a:rPr lang="en-US" baseline="0" dirty="0" smtClean="0">
                <a:effectLst/>
              </a:rPr>
              <a:t> like parser and match-action pipeline, using </a:t>
            </a:r>
            <a:r>
              <a:rPr lang="en-US" b="1" dirty="0" smtClean="0">
                <a:effectLst/>
              </a:rPr>
              <a:t>[click]</a:t>
            </a:r>
            <a:r>
              <a:rPr lang="en-US" baseline="0" dirty="0" smtClean="0">
                <a:effectLst/>
              </a:rPr>
              <a:t> complex methods and interfaces exposed by these complex codebases. </a:t>
            </a:r>
          </a:p>
          <a:p>
            <a:r>
              <a:rPr lang="en-US" b="1" baseline="0" dirty="0" smtClean="0">
                <a:effectLst/>
              </a:rPr>
              <a:t>[click]</a:t>
            </a:r>
          </a:p>
        </p:txBody>
      </p:sp>
      <p:sp>
        <p:nvSpPr>
          <p:cNvPr id="4" name="Slide Number Placeholder 3"/>
          <p:cNvSpPr>
            <a:spLocks noGrp="1"/>
          </p:cNvSpPr>
          <p:nvPr>
            <p:ph type="sldNum" sz="quarter" idx="10"/>
          </p:nvPr>
        </p:nvSpPr>
        <p:spPr/>
        <p:txBody>
          <a:bodyPr/>
          <a:lstStyle/>
          <a:p>
            <a:fld id="{8655FD3C-A5AF-9542-90CD-51C51F6C3E1C}" type="slidenum">
              <a:rPr lang="en-US" smtClean="0"/>
              <a:t>10</a:t>
            </a:fld>
            <a:endParaRPr lang="en-US"/>
          </a:p>
        </p:txBody>
      </p:sp>
    </p:spTree>
    <p:extLst>
      <p:ext uri="{BB962C8B-B14F-4D97-AF65-F5344CB8AC3E}">
        <p14:creationId xmlns:p14="http://schemas.microsoft.com/office/powerpoint/2010/main" val="1848447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there is a conflict 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 protocol</a:t>
            </a:r>
            <a:r>
              <a:rPr lang="en-US" sz="1200" kern="1200" baseline="0" dirty="0" smtClean="0">
                <a:solidFill>
                  <a:schemeClr val="tx1"/>
                </a:solidFill>
                <a:effectLst/>
                <a:latin typeface="+mn-lt"/>
                <a:ea typeface="+mn-ea"/>
                <a:cs typeface="+mn-cs"/>
              </a:rPr>
              <a:t> designers, we are interested</a:t>
            </a:r>
            <a:r>
              <a:rPr lang="en-US" sz="1200" kern="1200" dirty="0" smtClean="0">
                <a:solidFill>
                  <a:schemeClr val="tx1"/>
                </a:solidFill>
                <a:effectLst/>
                <a:latin typeface="+mn-lt"/>
                <a:ea typeface="+mn-ea"/>
                <a:cs typeface="+mn-cs"/>
              </a:rPr>
              <a:t> in specifying how</a:t>
            </a:r>
            <a:r>
              <a:rPr lang="en-US" sz="1200" kern="1200" baseline="0" dirty="0" smtClean="0">
                <a:solidFill>
                  <a:schemeClr val="tx1"/>
                </a:solidFill>
                <a:effectLst/>
                <a:latin typeface="+mn-lt"/>
                <a:ea typeface="+mn-ea"/>
                <a:cs typeface="+mn-cs"/>
              </a:rPr>
              <a:t> to parse </a:t>
            </a:r>
            <a:r>
              <a:rPr lang="en-US" sz="1200" kern="1200" dirty="0" smtClean="0">
                <a:solidFill>
                  <a:schemeClr val="tx1"/>
                </a:solidFill>
                <a:effectLst/>
                <a:latin typeface="+mn-lt"/>
                <a:ea typeface="+mn-ea"/>
                <a:cs typeface="+mn-cs"/>
              </a:rPr>
              <a:t>packet headers and the structure of the match-action tables (</a:t>
            </a:r>
            <a:r>
              <a:rPr lang="en-US" sz="1200" i="1" kern="1200" dirty="0"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which header fields to match and which actions to perform on matching headers).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We do</a:t>
            </a:r>
            <a:r>
              <a:rPr lang="en-US" baseline="0" dirty="0" smtClean="0"/>
              <a:t> not need to understand the complexities of the underlying codebase and the arcane APIs that they expose to enable for fast packet IO.</a:t>
            </a:r>
            <a:endParaRPr lang="en-US" baseline="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11</a:t>
            </a:fld>
            <a:endParaRPr lang="en-US"/>
          </a:p>
        </p:txBody>
      </p:sp>
    </p:spTree>
    <p:extLst>
      <p:ext uri="{BB962C8B-B14F-4D97-AF65-F5344CB8AC3E}">
        <p14:creationId xmlns:p14="http://schemas.microsoft.com/office/powerpoint/2010/main" val="4366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So what should we do about this?</a:t>
            </a:r>
            <a:r>
              <a:rPr lang="en-US" sz="1200" b="0" i="0" u="none" strike="noStrike" kern="1200" baseline="0" dirty="0" smtClean="0">
                <a:solidFill>
                  <a:schemeClr val="tx1"/>
                </a:solidFill>
                <a:effectLst/>
                <a:latin typeface="+mn-lt"/>
                <a:ea typeface="+mn-ea"/>
                <a:cs typeface="+mn-cs"/>
              </a:rPr>
              <a:t> How should we address this conflict?</a:t>
            </a:r>
            <a:endParaRPr lang="en-US"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12</a:t>
            </a:fld>
            <a:endParaRPr lang="en-US"/>
          </a:p>
        </p:txBody>
      </p:sp>
    </p:spTree>
    <p:extLst>
      <p:ext uri="{BB962C8B-B14F-4D97-AF65-F5344CB8AC3E}">
        <p14:creationId xmlns:p14="http://schemas.microsoft.com/office/powerpoint/2010/main" val="16759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13</a:t>
            </a:fld>
            <a:endParaRPr lang="en-US"/>
          </a:p>
        </p:txBody>
      </p:sp>
    </p:spTree>
    <p:extLst>
      <p:ext uri="{BB962C8B-B14F-4D97-AF65-F5344CB8AC3E}">
        <p14:creationId xmlns:p14="http://schemas.microsoft.com/office/powerpoint/2010/main" val="1901326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about we separate the packet processing</a:t>
            </a:r>
            <a:r>
              <a:rPr lang="en-US" baseline="0" dirty="0" smtClean="0"/>
              <a:t> logic from the switch and </a:t>
            </a:r>
            <a:r>
              <a:rPr lang="en-US" b="1" baseline="0" dirty="0" smtClean="0"/>
              <a:t>[click]</a:t>
            </a:r>
            <a:r>
              <a:rPr lang="en-US" baseline="0" dirty="0" smtClean="0"/>
              <a:t> </a:t>
            </a:r>
            <a:r>
              <a:rPr lang="en-US" b="0" dirty="0" smtClean="0"/>
              <a:t>specify</a:t>
            </a:r>
            <a:r>
              <a:rPr lang="en-US" b="0" baseline="0" dirty="0" smtClean="0"/>
              <a:t> it </a:t>
            </a:r>
            <a:r>
              <a:rPr lang="en-US" dirty="0" smtClean="0"/>
              <a:t>using</a:t>
            </a:r>
            <a:r>
              <a:rPr lang="en-US" baseline="0" dirty="0" smtClean="0"/>
              <a:t> a high-level domain-specific language (DSL).</a:t>
            </a:r>
            <a:r>
              <a:rPr lang="en-US" dirty="0" smtClean="0"/>
              <a:t> </a:t>
            </a:r>
            <a:r>
              <a:rPr lang="en-US" b="1" dirty="0" smtClean="0"/>
              <a:t>[click]</a:t>
            </a:r>
            <a:r>
              <a:rPr lang="en-US" baseline="0" dirty="0" smtClean="0"/>
              <a:t> </a:t>
            </a:r>
            <a:r>
              <a:rPr lang="en-US" dirty="0" smtClean="0"/>
              <a:t>And </a:t>
            </a:r>
            <a:r>
              <a:rPr lang="en-US" baseline="0" dirty="0" smtClean="0"/>
              <a:t>then compile it down to underlying switch, letting the compilation process takes care of the arcane APIs provided by these various large and complex codebases. </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now arises is that what domain-specific language should we use for specifying the packet processing logic.</a:t>
            </a: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14</a:t>
            </a:fld>
            <a:endParaRPr lang="en-US"/>
          </a:p>
        </p:txBody>
      </p:sp>
    </p:spTree>
    <p:extLst>
      <p:ext uri="{BB962C8B-B14F-4D97-AF65-F5344CB8AC3E}">
        <p14:creationId xmlns:p14="http://schemas.microsoft.com/office/powerpoint/2010/main" val="68823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a:t>
            </a:r>
            <a:r>
              <a:rPr lang="en-US" baseline="0" dirty="0" smtClean="0"/>
              <a:t>work, we choose P4: a high-level language for programming protocol-independent packet processors. </a:t>
            </a:r>
            <a:r>
              <a:rPr lang="en-US" b="1" baseline="0" dirty="0" smtClean="0"/>
              <a:t>[click]</a:t>
            </a:r>
            <a:r>
              <a:rPr lang="en-US" baseline="0" dirty="0" smtClean="0"/>
              <a:t> It’s an open-source language </a:t>
            </a:r>
            <a:r>
              <a:rPr lang="en-US" b="1" baseline="0" dirty="0" smtClean="0"/>
              <a:t>[click]</a:t>
            </a:r>
            <a:r>
              <a:rPr lang="en-US" baseline="0" dirty="0" smtClean="0"/>
              <a:t> that let’s a programmer describe different aspects of a packet processor e.g., packet headers and fields, parser, actions, match-action tables, and control flow.</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15</a:t>
            </a:fld>
            <a:endParaRPr lang="en-US"/>
          </a:p>
        </p:txBody>
      </p:sp>
    </p:spTree>
    <p:extLst>
      <p:ext uri="{BB962C8B-B14F-4D97-AF65-F5344CB8AC3E}">
        <p14:creationId xmlns:p14="http://schemas.microsoft.com/office/powerpoint/2010/main" val="920625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Now, using P4, </a:t>
            </a:r>
            <a:r>
              <a:rPr lang="en-US" b="1" baseline="0" dirty="0" smtClean="0"/>
              <a:t>[click]</a:t>
            </a:r>
            <a:r>
              <a:rPr lang="en-US" b="0" baseline="0" dirty="0" smtClean="0"/>
              <a:t> a protocol designer can specify the packet processing logic of the native OVS using roughly </a:t>
            </a:r>
            <a:r>
              <a:rPr lang="en-US" b="1" baseline="0" dirty="0" smtClean="0"/>
              <a:t>[click]</a:t>
            </a:r>
            <a:r>
              <a:rPr lang="en-US" b="0" baseline="0" dirty="0" smtClean="0"/>
              <a:t> 341 lines of code, whereas,</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[click]</a:t>
            </a:r>
            <a:r>
              <a:rPr lang="en-US" b="0" baseline="0" dirty="0" smtClean="0"/>
              <a:t> it can take roughly forty times more lines of code, or around fourteen thousand lines of code, when writing the same packet processing logic using the APIs exposed by the underlying codebases.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So, for a</a:t>
            </a:r>
            <a:r>
              <a:rPr lang="en-US" b="0" baseline="0" dirty="0" smtClean="0"/>
              <a:t> protocol designer, </a:t>
            </a:r>
            <a:r>
              <a:rPr lang="en-US" b="0" dirty="0" smtClean="0"/>
              <a:t>separating</a:t>
            </a:r>
            <a:r>
              <a:rPr lang="en-US" b="0" baseline="0" dirty="0" smtClean="0"/>
              <a:t> the packet processing logic from the switch clearly has its benefits.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We will quantify such benefits in more detail in the later part of this presentation.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16</a:t>
            </a:fld>
            <a:endParaRPr lang="en-US"/>
          </a:p>
        </p:txBody>
      </p:sp>
    </p:spTree>
    <p:extLst>
      <p:ext uri="{BB962C8B-B14F-4D97-AF65-F5344CB8AC3E}">
        <p14:creationId xmlns:p14="http://schemas.microsoft.com/office/powerpoint/2010/main" val="1007191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First, we measure the development complexity</a:t>
            </a:r>
            <a:r>
              <a:rPr lang="en-US" sz="1200" b="0" i="0" u="none" strike="noStrike" kern="1200" baseline="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We compare the native OVS with the equivalent baseline functionality implemented in PISCES.</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We use three metrics: lines of code, method count, and average method size. </a:t>
            </a:r>
            <a:r>
              <a:rPr lang="en-US" sz="1200" b="0" i="0" u="none" strike="noStrike" kern="1200" baseline="0" dirty="0" smtClean="0">
                <a:solidFill>
                  <a:schemeClr val="tx1"/>
                </a:solidFill>
                <a:effectLst/>
                <a:latin typeface="+mn-lt"/>
                <a:ea typeface="+mn-ea"/>
                <a:cs typeface="+mn-cs"/>
              </a:rPr>
              <a:t>Note that these measurements only consider the set of code that is responsible for match, parse and action.</a:t>
            </a:r>
            <a:endParaRPr lang="en-US" sz="1200" kern="1200" baseline="0" dirty="0" smtClean="0">
              <a:solidFill>
                <a:schemeClr val="tx1"/>
              </a:solidFill>
              <a:effectLst/>
              <a:latin typeface="+mn-lt"/>
              <a:ea typeface="+mn-ea"/>
              <a:cs typeface="+mn-cs"/>
            </a:endParaRPr>
          </a:p>
          <a:p>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see that PISCES reduces the lines of code by about factor of 40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the average method size by about a factor of 20.</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effectLst/>
            </a:endParaRPr>
          </a:p>
        </p:txBody>
      </p:sp>
      <p:sp>
        <p:nvSpPr>
          <p:cNvPr id="4" name="Slide Number Placeholder 3"/>
          <p:cNvSpPr>
            <a:spLocks noGrp="1"/>
          </p:cNvSpPr>
          <p:nvPr>
            <p:ph type="sldNum" sz="quarter" idx="10"/>
          </p:nvPr>
        </p:nvSpPr>
        <p:spPr/>
        <p:txBody>
          <a:bodyPr/>
          <a:lstStyle/>
          <a:p>
            <a:fld id="{8655FD3C-A5AF-9542-90CD-51C51F6C3E1C}" type="slidenum">
              <a:rPr lang="en-US" smtClean="0"/>
              <a:t>17</a:t>
            </a:fld>
            <a:endParaRPr lang="en-US"/>
          </a:p>
        </p:txBody>
      </p:sp>
    </p:spTree>
    <p:extLst>
      <p:ext uri="{BB962C8B-B14F-4D97-AF65-F5344CB8AC3E}">
        <p14:creationId xmlns:p14="http://schemas.microsoft.com/office/powerpoint/2010/main" val="478501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Second, we evaluate the change complexity. </a:t>
            </a:r>
          </a:p>
          <a:p>
            <a:r>
              <a:rPr lang="en-US" sz="1200" b="0" i="0" u="none" strike="noStrike" kern="1200" dirty="0" smtClean="0">
                <a:solidFill>
                  <a:schemeClr val="tx1"/>
                </a:solidFill>
                <a:effectLst/>
                <a:latin typeface="+mn-lt"/>
                <a:ea typeface="+mn-ea"/>
                <a:cs typeface="+mn-cs"/>
              </a:rPr>
              <a:t>We compare the effort required in adding support for a new header field in a protocol that is otherwise already supported in OVS and in PISCES.</a:t>
            </a:r>
          </a:p>
          <a:p>
            <a:endParaRPr lang="en-US" dirty="0" smtClean="0">
              <a:effectLst/>
            </a:endParaRPr>
          </a:p>
          <a:p>
            <a:r>
              <a:rPr lang="en-US" sz="1200" b="0" i="0" u="none" strike="noStrike" kern="1200" dirty="0" smtClean="0">
                <a:solidFill>
                  <a:schemeClr val="tx1"/>
                </a:solidFill>
                <a:effectLst/>
                <a:latin typeface="+mn-lt"/>
                <a:ea typeface="+mn-ea"/>
                <a:cs typeface="+mn-cs"/>
              </a:rPr>
              <a:t>We add support for three fields (</a:t>
            </a:r>
            <a:r>
              <a:rPr lang="is-IS" sz="1200" b="0" i="0" u="none" strike="noStrike"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 and measure how many lines and files need to be changed in adding those fields.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We see that modifying just a few lines of code in a single P4 file in PISCES is sufficient to support a new field, whereas in OVS, the corresponding change often requires hundreds of lines of changes over tens of files.</a:t>
            </a:r>
          </a:p>
        </p:txBody>
      </p:sp>
      <p:sp>
        <p:nvSpPr>
          <p:cNvPr id="4" name="Slide Number Placeholder 3"/>
          <p:cNvSpPr>
            <a:spLocks noGrp="1"/>
          </p:cNvSpPr>
          <p:nvPr>
            <p:ph type="sldNum" sz="quarter" idx="10"/>
          </p:nvPr>
        </p:nvSpPr>
        <p:spPr/>
        <p:txBody>
          <a:bodyPr/>
          <a:lstStyle/>
          <a:p>
            <a:fld id="{8655FD3C-A5AF-9542-90CD-51C51F6C3E1C}" type="slidenum">
              <a:rPr lang="en-US" smtClean="0"/>
              <a:t>18</a:t>
            </a:fld>
            <a:endParaRPr lang="en-US"/>
          </a:p>
        </p:txBody>
      </p:sp>
    </p:spTree>
    <p:extLst>
      <p:ext uri="{BB962C8B-B14F-4D97-AF65-F5344CB8AC3E}">
        <p14:creationId xmlns:p14="http://schemas.microsoft.com/office/powerpoint/2010/main" val="809547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Now, using P4, </a:t>
            </a:r>
            <a:r>
              <a:rPr lang="en-US" b="1" baseline="0" dirty="0" smtClean="0"/>
              <a:t>[click]</a:t>
            </a:r>
            <a:r>
              <a:rPr lang="en-US" b="0" baseline="0" dirty="0" smtClean="0"/>
              <a:t> a protocol designer can specify the packet processing logic of the native OVS using roughly </a:t>
            </a:r>
            <a:r>
              <a:rPr lang="en-US" b="1" baseline="0" dirty="0" smtClean="0"/>
              <a:t>[click]</a:t>
            </a:r>
            <a:r>
              <a:rPr lang="en-US" b="0" baseline="0" dirty="0" smtClean="0"/>
              <a:t> 341 lines of code, whereas,</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[click]</a:t>
            </a:r>
            <a:r>
              <a:rPr lang="en-US" b="0" baseline="0" dirty="0" smtClean="0"/>
              <a:t> it can take roughly forty times more lines of code, or around fourteen thousand lines of code, when writing the same packet processing logic using the APIs exposed by the underlying codebases.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So, for a</a:t>
            </a:r>
            <a:r>
              <a:rPr lang="en-US" b="0" baseline="0" dirty="0" smtClean="0"/>
              <a:t> protocol designer, </a:t>
            </a:r>
            <a:r>
              <a:rPr lang="en-US" b="0" dirty="0" smtClean="0"/>
              <a:t>separating</a:t>
            </a:r>
            <a:r>
              <a:rPr lang="en-US" b="0" baseline="0" dirty="0" smtClean="0"/>
              <a:t> the packet processing logic from the switch clearly has its benefits.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We will quantify such benefits in more detail in the later part of this presentation.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19</a:t>
            </a:fld>
            <a:endParaRPr lang="en-US"/>
          </a:p>
        </p:txBody>
      </p:sp>
    </p:spTree>
    <p:extLst>
      <p:ext uri="{BB962C8B-B14F-4D97-AF65-F5344CB8AC3E}">
        <p14:creationId xmlns:p14="http://schemas.microsoft.com/office/powerpoint/2010/main" val="138480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Fast networks today, such</a:t>
            </a:r>
            <a:r>
              <a:rPr lang="en-US" sz="1200" b="0" i="0" u="none" strike="noStrike" kern="1200" baseline="0" dirty="0" smtClean="0">
                <a:solidFill>
                  <a:schemeClr val="tx1"/>
                </a:solidFill>
                <a:effectLst/>
                <a:latin typeface="+mn-lt"/>
                <a:ea typeface="+mn-ea"/>
                <a:cs typeface="+mn-cs"/>
              </a:rPr>
              <a:t> as networks in large data centers,</a:t>
            </a:r>
            <a:r>
              <a:rPr lang="en-US" sz="1200" b="0" i="0" u="none" strike="noStrike" kern="1200" dirty="0" smtClean="0">
                <a:solidFill>
                  <a:schemeClr val="tx1"/>
                </a:solidFill>
                <a:effectLst/>
                <a:latin typeface="+mn-lt"/>
                <a:ea typeface="+mn-ea"/>
                <a:cs typeface="+mn-cs"/>
              </a:rPr>
              <a:t> contain</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Ethernet switches</a:t>
            </a:r>
            <a:r>
              <a:rPr lang="en-US" sz="1200" b="0" i="0" u="none" strike="noStrike" kern="1200" baseline="0" dirty="0" smtClean="0">
                <a:solidFill>
                  <a:schemeClr val="tx1"/>
                </a:solidFill>
                <a:effectLst/>
                <a:latin typeface="+mn-lt"/>
                <a:ea typeface="+mn-ea"/>
                <a:cs typeface="+mn-cs"/>
              </a:rPr>
              <a:t> that are built from fixed-function switching </a:t>
            </a:r>
            <a:r>
              <a:rPr lang="en-US" sz="1200" b="0" i="0" u="none" strike="noStrike" kern="1200" baseline="0" dirty="0" err="1" smtClean="0">
                <a:solidFill>
                  <a:schemeClr val="tx1"/>
                </a:solidFill>
                <a:effectLst/>
                <a:latin typeface="+mn-lt"/>
                <a:ea typeface="+mn-ea"/>
                <a:cs typeface="+mn-cs"/>
              </a:rPr>
              <a:t>asic</a:t>
            </a:r>
            <a:r>
              <a:rPr lang="en-US" sz="1200" b="0" i="0" u="none" strike="noStrike" kern="1200" dirty="0" smtClean="0">
                <a:solidFill>
                  <a:schemeClr val="tx1"/>
                </a:solidFill>
                <a:effectLst/>
                <a:latin typeface="+mn-lt"/>
                <a:ea typeface="+mn-ea"/>
                <a:cs typeface="+mn-cs"/>
              </a:rPr>
              <a:t>. These switches usually support a [CLICK]</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large but</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fixed set of protocols that are hard-wired into an </a:t>
            </a:r>
            <a:r>
              <a:rPr lang="en-US" sz="1200" b="0" i="0" u="none" strike="noStrike" kern="1200" dirty="0" err="1" smtClean="0">
                <a:solidFill>
                  <a:schemeClr val="tx1"/>
                </a:solidFill>
                <a:effectLst/>
                <a:latin typeface="+mn-lt"/>
                <a:ea typeface="+mn-ea"/>
                <a:cs typeface="+mn-cs"/>
              </a:rPr>
              <a:t>asic</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when it is designed and manufactured.</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Therefore, we cannot typically add or remove the protocols</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after the </a:t>
            </a:r>
            <a:r>
              <a:rPr lang="en-US" sz="1200" b="0" i="0" u="none" strike="noStrike" kern="1200" dirty="0" err="1" smtClean="0">
                <a:solidFill>
                  <a:schemeClr val="tx1"/>
                </a:solidFill>
                <a:effectLst/>
                <a:latin typeface="+mn-lt"/>
                <a:ea typeface="+mn-ea"/>
                <a:cs typeface="+mn-cs"/>
              </a:rPr>
              <a:t>asic</a:t>
            </a:r>
            <a:r>
              <a:rPr lang="en-US" sz="1200" b="0" i="0" u="none" strike="noStrike" kern="1200" dirty="0" smtClean="0">
                <a:solidFill>
                  <a:schemeClr val="tx1"/>
                </a:solidFill>
                <a:effectLst/>
                <a:latin typeface="+mn-lt"/>
                <a:ea typeface="+mn-ea"/>
                <a:cs typeface="+mn-cs"/>
              </a:rPr>
              <a:t> has been built.</a:t>
            </a:r>
          </a:p>
          <a:p>
            <a:pPr rtl="0"/>
            <a:endParaRPr lang="en-US" sz="1200" b="0" i="0" u="none" strike="noStrike"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However</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lots of work is going about building fast programmable switch</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asics</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There are many reasons why people want programmable </a:t>
            </a:r>
            <a:r>
              <a:rPr lang="en-US" sz="1200" b="0" i="0" u="none" strike="noStrike" kern="1200" dirty="0" err="1" smtClean="0">
                <a:solidFill>
                  <a:schemeClr val="tx1"/>
                </a:solidFill>
                <a:effectLst/>
                <a:latin typeface="+mn-lt"/>
                <a:ea typeface="+mn-ea"/>
                <a:cs typeface="+mn-cs"/>
              </a:rPr>
              <a:t>asics</a:t>
            </a:r>
            <a:r>
              <a:rPr lang="en-US" sz="1200" b="0" i="0" u="none" strike="noStrike" kern="1200" dirty="0" smtClean="0">
                <a:solidFill>
                  <a:schemeClr val="tx1"/>
                </a:solidFill>
                <a:effectLst/>
                <a:latin typeface="+mn-lt"/>
                <a:ea typeface="+mn-ea"/>
                <a:cs typeface="+mn-cs"/>
              </a:rPr>
              <a:t>:</a:t>
            </a:r>
            <a:endParaRPr lang="en-US" b="0" dirty="0" smtClean="0">
              <a:effectLst/>
            </a:endParaRPr>
          </a:p>
        </p:txBody>
      </p:sp>
      <p:sp>
        <p:nvSpPr>
          <p:cNvPr id="4" name="Slide Number Placeholder 3"/>
          <p:cNvSpPr>
            <a:spLocks noGrp="1"/>
          </p:cNvSpPr>
          <p:nvPr>
            <p:ph type="sldNum" sz="quarter" idx="10"/>
          </p:nvPr>
        </p:nvSpPr>
        <p:spPr/>
        <p:txBody>
          <a:bodyPr/>
          <a:lstStyle/>
          <a:p>
            <a:fld id="{8655FD3C-A5AF-9542-90CD-51C51F6C3E1C}" type="slidenum">
              <a:rPr lang="en-US" smtClean="0"/>
              <a:t>2</a:t>
            </a:fld>
            <a:endParaRPr lang="en-US"/>
          </a:p>
        </p:txBody>
      </p:sp>
    </p:spTree>
    <p:extLst>
      <p:ext uri="{BB962C8B-B14F-4D97-AF65-F5344CB8AC3E}">
        <p14:creationId xmlns:p14="http://schemas.microsoft.com/office/powerpoint/2010/main" val="1133111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a:t>
            </a:r>
            <a:r>
              <a:rPr lang="en-US" sz="1200" b="0" i="0" u="none" strike="noStrike" kern="1200" baseline="0" dirty="0" smtClean="0">
                <a:solidFill>
                  <a:schemeClr val="tx1"/>
                </a:solidFill>
                <a:effectLst/>
                <a:latin typeface="+mn-lt"/>
                <a:ea typeface="+mn-ea"/>
                <a:cs typeface="+mn-cs"/>
              </a:rPr>
              <a:t>n</a:t>
            </a:r>
            <a:r>
              <a:rPr lang="en-US" sz="1200" b="0" i="0" u="none" strike="noStrike" kern="1200" dirty="0" smtClean="0">
                <a:solidFill>
                  <a:schemeClr val="tx1"/>
                </a:solidFill>
                <a:effectLst/>
                <a:latin typeface="+mn-lt"/>
                <a:ea typeface="+mn-ea"/>
                <a:cs typeface="+mn-cs"/>
              </a:rPr>
              <a:t> P4 packet forwarding model, </a:t>
            </a:r>
            <a:r>
              <a:rPr lang="en-US" sz="1200" b="1" i="0" u="none" strike="noStrike" kern="120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 packet parser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identifies</a:t>
            </a:r>
            <a:r>
              <a:rPr lang="en-US" sz="1200" b="0" i="0" u="none" strike="noStrike" kern="1200" baseline="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rPr>
              <a:t>headers </a:t>
            </a:r>
            <a:r>
              <a:rPr lang="en-US" sz="1200" b="0" i="0" u="none" strike="noStrike" kern="1200" baseline="0" dirty="0" smtClean="0">
                <a:solidFill>
                  <a:schemeClr val="tx1"/>
                </a:solidFill>
                <a:effectLst/>
                <a:latin typeface="+mn-lt"/>
                <a:ea typeface="+mn-ea"/>
                <a:cs typeface="+mn-cs"/>
              </a:rPr>
              <a:t>and </a:t>
            </a:r>
            <a:r>
              <a:rPr lang="en-US" sz="1200" b="1" i="0" u="none" strike="noStrike" kern="120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extracts them as packet header fields (i.e., essentially a copy of the content of the packets). </a:t>
            </a:r>
            <a:r>
              <a:rPr lang="en-US" sz="1200" b="1" i="0" u="none" strike="noStrike" kern="1200" dirty="0" smtClean="0">
                <a:solidFill>
                  <a:schemeClr val="tx1"/>
                </a:solidFill>
                <a:effectLst/>
                <a:latin typeface="+mn-lt"/>
                <a:ea typeface="+mn-ea"/>
                <a:cs typeface="+mn-cs"/>
              </a:rPr>
              <a:t>[click] </a:t>
            </a:r>
            <a:r>
              <a:rPr lang="en-US" sz="1200" b="0" i="0" u="none" strike="noStrike" kern="1200" dirty="0" smtClean="0">
                <a:solidFill>
                  <a:schemeClr val="tx1"/>
                </a:solidFill>
                <a:effectLst/>
                <a:latin typeface="+mn-lt"/>
                <a:ea typeface="+mn-ea"/>
                <a:cs typeface="+mn-cs"/>
              </a:rPr>
              <a:t>The checksum</a:t>
            </a:r>
            <a:r>
              <a:rPr lang="en-US" sz="1200" b="0" i="0" u="none" strike="noStrike" kern="1200" baseline="0" dirty="0" smtClean="0">
                <a:solidFill>
                  <a:schemeClr val="tx1"/>
                </a:solidFill>
                <a:effectLst/>
                <a:latin typeface="+mn-lt"/>
                <a:ea typeface="+mn-ea"/>
                <a:cs typeface="+mn-cs"/>
              </a:rPr>
              <a:t> verify block then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verifies the checksum based on the header fields specified in the P4 program. </a:t>
            </a:r>
            <a:r>
              <a:rPr lang="en-US" sz="1200" b="1" i="0" u="none" strike="noStrike" kern="1200" baseline="0" dirty="0" smtClean="0">
                <a:solidFill>
                  <a:schemeClr val="tx1"/>
                </a:solidFill>
                <a:effectLst/>
                <a:latin typeface="+mn-lt"/>
                <a:ea typeface="+mn-ea"/>
                <a:cs typeface="+mn-cs"/>
              </a:rPr>
              <a:t>[click]</a:t>
            </a:r>
            <a:r>
              <a:rPr lang="en-US" sz="1200" b="1" i="0" u="none" strike="noStrike" kern="120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The match-action tables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operate on these header fields.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A checksum update block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updates the checksum. </a:t>
            </a:r>
            <a:r>
              <a:rPr lang="en-US" sz="1200" b="1" i="0" u="none" strike="noStrike" kern="120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Finally, a packet </a:t>
            </a:r>
            <a:r>
              <a:rPr lang="en-US" sz="1200" b="0" i="0" u="none" strike="noStrike" kern="1200" baseline="0" dirty="0" err="1" smtClean="0">
                <a:solidFill>
                  <a:schemeClr val="tx1"/>
                </a:solidFill>
                <a:effectLst/>
                <a:latin typeface="+mn-lt"/>
                <a:ea typeface="+mn-ea"/>
                <a:cs typeface="+mn-cs"/>
              </a:rPr>
              <a:t>deparser</a:t>
            </a:r>
            <a:r>
              <a:rPr lang="en-US" sz="1200" b="0" i="0" u="none" strike="noStrike" kern="1200" baseline="0" dirty="0" smtClean="0">
                <a:solidFill>
                  <a:schemeClr val="tx1"/>
                </a:solidFill>
                <a:effectLst/>
                <a:latin typeface="+mn-lt"/>
                <a:ea typeface="+mn-ea"/>
                <a:cs typeface="+mn-cs"/>
              </a:rPr>
              <a:t>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writes the changes from these header fields back on to the packet.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We name this mode of operating on header fields as “post-pipeline editing.”</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20</a:t>
            </a:fld>
            <a:endParaRPr lang="en-US"/>
          </a:p>
        </p:txBody>
      </p:sp>
    </p:spTree>
    <p:extLst>
      <p:ext uri="{BB962C8B-B14F-4D97-AF65-F5344CB8AC3E}">
        <p14:creationId xmlns:p14="http://schemas.microsoft.com/office/powerpoint/2010/main" val="352443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Where</a:t>
            </a:r>
            <a:r>
              <a:rPr lang="en-US" sz="1200" b="0" i="0" u="none" strike="noStrike" kern="1200" baseline="0" dirty="0" smtClean="0">
                <a:solidFill>
                  <a:schemeClr val="tx1"/>
                </a:solidFill>
                <a:effectLst/>
                <a:latin typeface="+mn-lt"/>
                <a:ea typeface="+mn-ea"/>
                <a:cs typeface="+mn-cs"/>
              </a:rPr>
              <a:t>as, </a:t>
            </a:r>
            <a:r>
              <a:rPr lang="en-US" sz="1200" b="0" i="0" u="none" strike="noStrike" kern="1200" dirty="0" smtClean="0">
                <a:solidFill>
                  <a:schemeClr val="tx1"/>
                </a:solidFill>
                <a:effectLst/>
                <a:latin typeface="+mn-lt"/>
                <a:ea typeface="+mn-ea"/>
                <a:cs typeface="+mn-cs"/>
              </a:rPr>
              <a:t>in OVS packet forwarding model,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a packet parser only </a:t>
            </a:r>
            <a:r>
              <a:rPr lang="en-US" sz="1200" b="1" i="0" u="none" strike="noStrike" kern="120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identifies</a:t>
            </a:r>
            <a:r>
              <a:rPr lang="en-US" sz="1200" b="0" i="0" u="none" strike="noStrike" kern="1200" baseline="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rPr>
              <a:t>headers. The</a:t>
            </a:r>
            <a:r>
              <a:rPr lang="en-US" sz="1200" b="0" i="0" u="none" strike="noStrike" kern="1200" baseline="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[click] </a:t>
            </a:r>
            <a:r>
              <a:rPr lang="en-US" sz="1200" b="0" i="0" u="none" strike="noStrike" kern="1200" dirty="0" smtClean="0">
                <a:solidFill>
                  <a:schemeClr val="tx1"/>
                </a:solidFill>
                <a:effectLst/>
                <a:latin typeface="+mn-lt"/>
                <a:ea typeface="+mn-ea"/>
                <a:cs typeface="+mn-cs"/>
              </a:rPr>
              <a:t>packet is then looked up in a match-action</a:t>
            </a:r>
            <a:r>
              <a:rPr lang="en-US" sz="1200" b="0" i="0" u="none" strike="noStrike" kern="1200" baseline="0" dirty="0" smtClean="0">
                <a:solidFill>
                  <a:schemeClr val="tx1"/>
                </a:solidFill>
                <a:effectLst/>
                <a:latin typeface="+mn-lt"/>
                <a:ea typeface="+mn-ea"/>
                <a:cs typeface="+mn-cs"/>
              </a:rPr>
              <a:t> cache. If there is a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miss, the packet is sent to the match-action tables (that form the actual switch pipeline).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A new flow rule is calculated and installed in the match-action cache.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And the original packet, as processed by the match-action pipeline is sent to the egress.</a:t>
            </a:r>
            <a:endParaRPr lang="en-US" sz="1200" b="1" i="0" u="none" strike="noStrike"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21</a:t>
            </a:fld>
            <a:endParaRPr lang="en-US"/>
          </a:p>
        </p:txBody>
      </p:sp>
    </p:spTree>
    <p:extLst>
      <p:ext uri="{BB962C8B-B14F-4D97-AF65-F5344CB8AC3E}">
        <p14:creationId xmlns:p14="http://schemas.microsoft.com/office/powerpoint/2010/main" val="4543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Next time, when another packet belonging to the same flow, enters the switch.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The parser identifies the headers as before.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This time the cache will result in a hit, and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the packet is processed and sent to the egress without traversing the match-action pipeline.</a:t>
            </a:r>
          </a:p>
        </p:txBody>
      </p:sp>
      <p:sp>
        <p:nvSpPr>
          <p:cNvPr id="4" name="Slide Number Placeholder 3"/>
          <p:cNvSpPr>
            <a:spLocks noGrp="1"/>
          </p:cNvSpPr>
          <p:nvPr>
            <p:ph type="sldNum" sz="quarter" idx="10"/>
          </p:nvPr>
        </p:nvSpPr>
        <p:spPr/>
        <p:txBody>
          <a:bodyPr/>
          <a:lstStyle/>
          <a:p>
            <a:fld id="{8655FD3C-A5AF-9542-90CD-51C51F6C3E1C}" type="slidenum">
              <a:rPr lang="en-US" smtClean="0"/>
              <a:t>22</a:t>
            </a:fld>
            <a:endParaRPr lang="en-US"/>
          </a:p>
        </p:txBody>
      </p:sp>
    </p:spTree>
    <p:extLst>
      <p:ext uri="{BB962C8B-B14F-4D97-AF65-F5344CB8AC3E}">
        <p14:creationId xmlns:p14="http://schemas.microsoft.com/office/powerpoint/2010/main" val="1729234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In OVS, tables directly operate on the headers inside the packet (i.e., not copy is maintained). We name this mode of operating on packet header fields as “inline editing.”</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23</a:t>
            </a:fld>
            <a:endParaRPr lang="en-US"/>
          </a:p>
        </p:txBody>
      </p:sp>
    </p:spTree>
    <p:extLst>
      <p:ext uri="{BB962C8B-B14F-4D97-AF65-F5344CB8AC3E}">
        <p14:creationId xmlns:p14="http://schemas.microsoft.com/office/powerpoint/2010/main" val="1330789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So, in</a:t>
            </a:r>
            <a:r>
              <a:rPr lang="en-US" sz="1200" b="0" i="0" u="none" strike="noStrike" kern="1200" baseline="0" dirty="0" smtClean="0">
                <a:solidFill>
                  <a:schemeClr val="tx1"/>
                </a:solidFill>
                <a:effectLst/>
                <a:latin typeface="+mn-lt"/>
                <a:ea typeface="+mn-ea"/>
                <a:cs typeface="+mn-cs"/>
              </a:rPr>
              <a:t> order to map P4 to OVS, we modified OVS to provide support for both these editing modes. We call this modified OVS model, a PISCES forwarding model.</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24</a:t>
            </a:fld>
            <a:endParaRPr lang="en-US"/>
          </a:p>
        </p:txBody>
      </p:sp>
    </p:spTree>
    <p:extLst>
      <p:ext uri="{BB962C8B-B14F-4D97-AF65-F5344CB8AC3E}">
        <p14:creationId xmlns:p14="http://schemas.microsoft.com/office/powerpoint/2010/main" val="1002816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the problem is how to efficiently compile the P4 forwarding model </a:t>
            </a:r>
            <a:r>
              <a:rPr lang="en-US" b="1" baseline="0" dirty="0" smtClean="0"/>
              <a:t>[click] </a:t>
            </a:r>
            <a:r>
              <a:rPr lang="en-US" b="0" baseline="0" dirty="0" smtClean="0"/>
              <a:t>to this modified OVS forwarding model.</a:t>
            </a:r>
            <a:endParaRPr lang="en-US" b="1" dirty="0"/>
          </a:p>
        </p:txBody>
      </p:sp>
      <p:sp>
        <p:nvSpPr>
          <p:cNvPr id="4" name="Slide Number Placeholder 3"/>
          <p:cNvSpPr>
            <a:spLocks noGrp="1"/>
          </p:cNvSpPr>
          <p:nvPr>
            <p:ph type="sldNum" sz="quarter" idx="10"/>
          </p:nvPr>
        </p:nvSpPr>
        <p:spPr/>
        <p:txBody>
          <a:bodyPr/>
          <a:lstStyle/>
          <a:p>
            <a:fld id="{8655FD3C-A5AF-9542-90CD-51C51F6C3E1C}" type="slidenum">
              <a:rPr lang="en-US" smtClean="0"/>
              <a:t>25</a:t>
            </a:fld>
            <a:endParaRPr lang="en-US"/>
          </a:p>
        </p:txBody>
      </p:sp>
    </p:spTree>
    <p:extLst>
      <p:ext uri="{BB962C8B-B14F-4D97-AF65-F5344CB8AC3E}">
        <p14:creationId xmlns:p14="http://schemas.microsoft.com/office/powerpoint/2010/main" val="163169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26</a:t>
            </a:fld>
            <a:endParaRPr lang="en-US"/>
          </a:p>
        </p:txBody>
      </p:sp>
    </p:spTree>
    <p:extLst>
      <p:ext uri="{BB962C8B-B14F-4D97-AF65-F5344CB8AC3E}">
        <p14:creationId xmlns:p14="http://schemas.microsoft.com/office/powerpoint/2010/main" val="288314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27</a:t>
            </a:fld>
            <a:endParaRPr lang="en-US"/>
          </a:p>
        </p:txBody>
      </p:sp>
    </p:spTree>
    <p:extLst>
      <p:ext uri="{BB962C8B-B14F-4D97-AF65-F5344CB8AC3E}">
        <p14:creationId xmlns:p14="http://schemas.microsoft.com/office/powerpoint/2010/main" val="1091471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28</a:t>
            </a:fld>
            <a:endParaRPr lang="en-US"/>
          </a:p>
        </p:txBody>
      </p:sp>
    </p:spTree>
    <p:extLst>
      <p:ext uri="{BB962C8B-B14F-4D97-AF65-F5344CB8AC3E}">
        <p14:creationId xmlns:p14="http://schemas.microsoft.com/office/powerpoint/2010/main" val="103030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We see that a naïve compilation of our benchmark application (which is essentially a router with an access-control list) shows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that PISCES has a performance overhead</a:t>
            </a:r>
            <a:r>
              <a:rPr lang="en-US" sz="1200" b="0" i="0" u="none" strike="noStrike" kern="1200" baseline="0" dirty="0" smtClean="0">
                <a:solidFill>
                  <a:schemeClr val="tx1"/>
                </a:solidFill>
                <a:effectLst/>
                <a:latin typeface="+mn-lt"/>
                <a:ea typeface="+mn-ea"/>
                <a:cs typeface="+mn-cs"/>
              </a:rPr>
              <a:t> of about</a:t>
            </a:r>
            <a:r>
              <a:rPr lang="en-US" sz="1200" b="0" i="0" u="none" strike="noStrike" kern="1200" dirty="0" smtClean="0">
                <a:solidFill>
                  <a:schemeClr val="tx1"/>
                </a:solidFill>
                <a:effectLst/>
                <a:latin typeface="+mn-lt"/>
                <a:ea typeface="+mn-ea"/>
                <a:cs typeface="+mn-cs"/>
              </a:rPr>
              <a:t> 40% compared</a:t>
            </a:r>
            <a:r>
              <a:rPr lang="en-US" sz="1200" b="0" i="0" u="none" strike="noStrike" kern="1200" baseline="0" dirty="0" smtClean="0">
                <a:solidFill>
                  <a:schemeClr val="tx1"/>
                </a:solidFill>
                <a:effectLst/>
                <a:latin typeface="+mn-lt"/>
                <a:ea typeface="+mn-ea"/>
                <a:cs typeface="+mn-cs"/>
              </a:rPr>
              <a:t> to</a:t>
            </a:r>
            <a:r>
              <a:rPr lang="en-US" sz="1200" b="0" i="0" u="none" strike="noStrike" kern="1200" dirty="0" smtClean="0">
                <a:solidFill>
                  <a:schemeClr val="tx1"/>
                </a:solidFill>
                <a:effectLst/>
                <a:latin typeface="+mn-lt"/>
                <a:ea typeface="+mn-ea"/>
                <a:cs typeface="+mn-cs"/>
              </a:rPr>
              <a:t> the native OVS.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29</a:t>
            </a:fld>
            <a:endParaRPr lang="en-US"/>
          </a:p>
        </p:txBody>
      </p:sp>
    </p:spTree>
    <p:extLst>
      <p:ext uri="{BB962C8B-B14F-4D97-AF65-F5344CB8AC3E}">
        <p14:creationId xmlns:p14="http://schemas.microsoft.com/office/powerpoint/2010/main" val="71217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So, the main idea of a programmable switch is that</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it’s a generic engine, oblivious to</a:t>
            </a:r>
            <a:r>
              <a:rPr lang="en-US" sz="1200" b="0" i="0" u="none" strike="noStrike" kern="1200" baseline="0" dirty="0" smtClean="0">
                <a:solidFill>
                  <a:schemeClr val="tx1"/>
                </a:solidFill>
                <a:effectLst/>
                <a:latin typeface="+mn-lt"/>
                <a:ea typeface="+mn-ea"/>
                <a:cs typeface="+mn-cs"/>
              </a:rPr>
              <a:t> how to process packets beforehand. You can then program it support all the existing protocols (if you desire) or </a:t>
            </a:r>
            <a:r>
              <a:rPr lang="en-US" sz="1200" b="0" i="0" u="none" strike="noStrike" kern="1200" dirty="0" smtClean="0">
                <a:solidFill>
                  <a:schemeClr val="tx1"/>
                </a:solidFill>
                <a:effectLst/>
                <a:latin typeface="+mn-lt"/>
                <a:ea typeface="+mn-ea"/>
                <a:cs typeface="+mn-cs"/>
              </a:rPr>
              <a:t>can easily [CLICK]</a:t>
            </a:r>
            <a:r>
              <a:rPr lang="en-US" sz="1200" b="0" i="0" u="none" strike="noStrike" kern="1200" baseline="0" dirty="0" smtClean="0">
                <a:solidFill>
                  <a:schemeClr val="tx1"/>
                </a:solidFill>
                <a:effectLst/>
                <a:latin typeface="+mn-lt"/>
                <a:ea typeface="+mn-ea"/>
                <a:cs typeface="+mn-cs"/>
              </a:rPr>
              <a:t> remove unnecessary protocols or [CLICK] </a:t>
            </a:r>
            <a:r>
              <a:rPr lang="en-US" sz="1200" b="0" i="0" u="none" strike="noStrike" kern="1200" dirty="0" smtClean="0">
                <a:solidFill>
                  <a:schemeClr val="tx1"/>
                </a:solidFill>
                <a:effectLst/>
                <a:latin typeface="+mn-lt"/>
                <a:ea typeface="+mn-ea"/>
                <a:cs typeface="+mn-cs"/>
              </a:rPr>
              <a:t>add </a:t>
            </a:r>
            <a:r>
              <a:rPr lang="en-US" sz="1200" b="0" i="0" u="none" strike="noStrike" kern="1200" baseline="0" dirty="0" smtClean="0">
                <a:solidFill>
                  <a:schemeClr val="tx1"/>
                </a:solidFill>
                <a:effectLst/>
                <a:latin typeface="+mn-lt"/>
                <a:ea typeface="+mn-ea"/>
                <a:cs typeface="+mn-cs"/>
              </a:rPr>
              <a:t>new protocols. </a:t>
            </a: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In recent years, we’ve seen efforts [CLICK] such as Intel’s </a:t>
            </a:r>
            <a:r>
              <a:rPr lang="en-US" sz="1200" b="0" i="0" u="none" strike="noStrike" kern="1200" dirty="0" err="1" smtClean="0">
                <a:solidFill>
                  <a:schemeClr val="tx1"/>
                </a:solidFill>
                <a:effectLst/>
                <a:latin typeface="+mn-lt"/>
                <a:ea typeface="+mn-ea"/>
                <a:cs typeface="+mn-cs"/>
              </a:rPr>
              <a:t>FlexPipe</a:t>
            </a:r>
            <a:r>
              <a:rPr lang="en-US" sz="1200" b="0" i="0" u="none" strike="noStrike" kern="1200" dirty="0" smtClean="0">
                <a:solidFill>
                  <a:schemeClr val="tx1"/>
                </a:solidFill>
                <a:effectLst/>
                <a:latin typeface="+mn-lt"/>
                <a:ea typeface="+mn-ea"/>
                <a:cs typeface="+mn-cs"/>
              </a:rPr>
              <a:t>, and programmable switch chips from startups like </a:t>
            </a:r>
            <a:r>
              <a:rPr lang="en-US" sz="1200" b="0" i="0" u="none" strike="noStrike" kern="1200" dirty="0" err="1" smtClean="0">
                <a:solidFill>
                  <a:schemeClr val="tx1"/>
                </a:solidFill>
                <a:effectLst/>
                <a:latin typeface="+mn-lt"/>
                <a:ea typeface="+mn-ea"/>
                <a:cs typeface="+mn-cs"/>
              </a:rPr>
              <a:t>Xpliant</a:t>
            </a:r>
            <a:r>
              <a:rPr lang="en-US" sz="1200" b="0" i="0" u="none" strike="noStrike" kern="1200" dirty="0" smtClean="0">
                <a:solidFill>
                  <a:schemeClr val="tx1"/>
                </a:solidFill>
                <a:effectLst/>
                <a:latin typeface="+mn-lt"/>
                <a:ea typeface="+mn-ea"/>
                <a:cs typeface="+mn-cs"/>
              </a:rPr>
              <a:t> and Barefoot.</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We can see</a:t>
            </a:r>
            <a:r>
              <a:rPr lang="en-US" sz="1200" b="0" i="0" u="none" strike="noStrike" kern="1200" baseline="0" dirty="0" smtClean="0">
                <a:solidFill>
                  <a:schemeClr val="tx1"/>
                </a:solidFill>
                <a:effectLst/>
                <a:latin typeface="+mn-lt"/>
                <a:ea typeface="+mn-ea"/>
                <a:cs typeface="+mn-cs"/>
              </a:rPr>
              <a:t> that all </a:t>
            </a:r>
            <a:r>
              <a:rPr lang="en-US" sz="1200" b="0" i="0" u="none" strike="noStrike" kern="1200" dirty="0" smtClean="0">
                <a:solidFill>
                  <a:schemeClr val="tx1"/>
                </a:solidFill>
                <a:effectLst/>
                <a:latin typeface="+mn-lt"/>
                <a:ea typeface="+mn-ea"/>
                <a:cs typeface="+mn-cs"/>
              </a:rPr>
              <a:t>this work is going in</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to help us program hardware switches</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However, there is a missing picture</a:t>
            </a:r>
            <a:r>
              <a:rPr lang="en-US" sz="1200" b="0" i="0" u="none" strike="noStrike" kern="1200" baseline="0" dirty="0" smtClean="0">
                <a:solidFill>
                  <a:schemeClr val="tx1"/>
                </a:solidFill>
                <a:effectLst/>
                <a:latin typeface="+mn-lt"/>
                <a:ea typeface="+mn-ea"/>
                <a:cs typeface="+mn-cs"/>
              </a:rPr>
              <a:t> here.</a:t>
            </a:r>
            <a:endParaRPr lang="en-US" b="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effectLst/>
            </a:endParaRPr>
          </a:p>
        </p:txBody>
      </p:sp>
      <p:sp>
        <p:nvSpPr>
          <p:cNvPr id="4" name="Slide Number Placeholder 3"/>
          <p:cNvSpPr>
            <a:spLocks noGrp="1"/>
          </p:cNvSpPr>
          <p:nvPr>
            <p:ph type="sldNum" sz="quarter" idx="10"/>
          </p:nvPr>
        </p:nvSpPr>
        <p:spPr/>
        <p:txBody>
          <a:bodyPr/>
          <a:lstStyle/>
          <a:p>
            <a:fld id="{8655FD3C-A5AF-9542-90CD-51C51F6C3E1C}" type="slidenum">
              <a:rPr lang="en-US" smtClean="0"/>
              <a:t>3</a:t>
            </a:fld>
            <a:endParaRPr lang="en-US"/>
          </a:p>
        </p:txBody>
      </p:sp>
    </p:spTree>
    <p:extLst>
      <p:ext uri="{BB962C8B-B14F-4D97-AF65-F5344CB8AC3E}">
        <p14:creationId xmlns:p14="http://schemas.microsoft.com/office/powerpoint/2010/main" val="1613160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We observe</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that</a:t>
            </a:r>
            <a:r>
              <a:rPr lang="en-US" sz="1200" b="0" i="0" u="none" strike="noStrike" kern="1200" baseline="0" dirty="0" smtClean="0">
                <a:solidFill>
                  <a:schemeClr val="tx1"/>
                </a:solidFill>
                <a:effectLst/>
                <a:latin typeface="+mn-lt"/>
                <a:ea typeface="+mn-ea"/>
                <a:cs typeface="+mn-cs"/>
              </a:rPr>
              <a:t> there are two main aspects that significantly affect the performance of PISCES.</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first one </a:t>
            </a:r>
            <a:r>
              <a:rPr lang="en-US" sz="1200" b="0" i="0" u="none" strike="noStrike" kern="1200" dirty="0" smtClean="0">
                <a:solidFill>
                  <a:schemeClr val="tx1"/>
                </a:solidFill>
                <a:effectLst/>
                <a:latin typeface="+mn-lt"/>
                <a:ea typeface="+mn-ea"/>
                <a:cs typeface="+mn-cs"/>
              </a:rPr>
              <a:t>is the</a:t>
            </a:r>
            <a:r>
              <a:rPr lang="en-US" sz="1200" b="0" i="0" u="none" strike="noStrike" kern="1200" baseline="0" dirty="0" smtClean="0">
                <a:solidFill>
                  <a:schemeClr val="tx1"/>
                </a:solidFill>
                <a:effectLst/>
                <a:latin typeface="+mn-lt"/>
                <a:ea typeface="+mn-ea"/>
                <a:cs typeface="+mn-cs"/>
              </a:rPr>
              <a:t> number of CPU cycles consumed in processing a single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effectLst/>
                <a:latin typeface="+mn-lt"/>
                <a:ea typeface="+mn-ea"/>
                <a:cs typeface="+mn-cs"/>
              </a:rPr>
              <a:t>[click]</a:t>
            </a:r>
            <a:endParaRPr lang="en-US" b="1" dirty="0" smtClean="0">
              <a:effectLst/>
            </a:endParaRP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And</a:t>
            </a:r>
            <a:r>
              <a:rPr lang="en-US" sz="1200" b="0" i="0" u="none" strike="noStrike" kern="1200" baseline="0" dirty="0" smtClean="0">
                <a:solidFill>
                  <a:schemeClr val="tx1"/>
                </a:solidFill>
                <a:effectLst/>
                <a:latin typeface="+mn-lt"/>
                <a:ea typeface="+mn-ea"/>
                <a:cs typeface="+mn-cs"/>
              </a:rPr>
              <a:t> the second one is the number of cache misses.</a:t>
            </a:r>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55FD3C-A5AF-9542-90CD-51C51F6C3E1C}" type="slidenum">
              <a:rPr lang="en-US" smtClean="0"/>
              <a:t>30</a:t>
            </a:fld>
            <a:endParaRPr lang="en-US"/>
          </a:p>
        </p:txBody>
      </p:sp>
    </p:spTree>
    <p:extLst>
      <p:ext uri="{BB962C8B-B14F-4D97-AF65-F5344CB8AC3E}">
        <p14:creationId xmlns:p14="http://schemas.microsoft.com/office/powerpoint/2010/main" val="274909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To understand</a:t>
            </a:r>
            <a:r>
              <a:rPr lang="en-US" sz="1200" b="0" i="0" u="none" strike="noStrike" kern="1200" baseline="0" dirty="0" smtClean="0">
                <a:solidFill>
                  <a:schemeClr val="tx1"/>
                </a:solidFill>
                <a:effectLst/>
                <a:latin typeface="+mn-lt"/>
                <a:ea typeface="+mn-ea"/>
                <a:cs typeface="+mn-cs"/>
              </a:rPr>
              <a:t> the causes of CPU cycles per packet, we looked at the cycles consumed by each component of the forwarding model (in the fast path) </a:t>
            </a:r>
            <a:r>
              <a:rPr lang="mr-IN" sz="1200" b="0" i="0" u="none" strike="noStrike" kern="1200" baseline="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31</a:t>
            </a:fld>
            <a:endParaRPr lang="en-US"/>
          </a:p>
        </p:txBody>
      </p:sp>
    </p:spTree>
    <p:extLst>
      <p:ext uri="{BB962C8B-B14F-4D97-AF65-F5344CB8AC3E}">
        <p14:creationId xmlns:p14="http://schemas.microsoft.com/office/powerpoint/2010/main" val="356904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We studied</a:t>
            </a:r>
            <a:r>
              <a:rPr lang="en-US" b="0" baseline="0" dirty="0" smtClean="0"/>
              <a:t> different factors that affected the CPU cycles per-packet </a:t>
            </a:r>
            <a:r>
              <a:rPr lang="en-US" b="1" baseline="0" dirty="0" smtClean="0"/>
              <a:t>[click]</a:t>
            </a:r>
            <a:r>
              <a:rPr lang="en-US" b="0" baseline="0" dirty="0" smtClean="0"/>
              <a:t> like </a:t>
            </a:r>
            <a:r>
              <a:rPr lang="is-IS"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32</a:t>
            </a:fld>
            <a:endParaRPr lang="en-US"/>
          </a:p>
        </p:txBody>
      </p:sp>
    </p:spTree>
    <p:extLst>
      <p:ext uri="{BB962C8B-B14F-4D97-AF65-F5344CB8AC3E}">
        <p14:creationId xmlns:p14="http://schemas.microsoft.com/office/powerpoint/2010/main" val="14735842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33</a:t>
            </a:fld>
            <a:endParaRPr lang="en-US"/>
          </a:p>
        </p:txBody>
      </p:sp>
    </p:spTree>
    <p:extLst>
      <p:ext uri="{BB962C8B-B14F-4D97-AF65-F5344CB8AC3E}">
        <p14:creationId xmlns:p14="http://schemas.microsoft.com/office/powerpoint/2010/main" val="340256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36</a:t>
            </a:fld>
            <a:endParaRPr lang="en-US"/>
          </a:p>
        </p:txBody>
      </p:sp>
    </p:spTree>
    <p:extLst>
      <p:ext uri="{BB962C8B-B14F-4D97-AF65-F5344CB8AC3E}">
        <p14:creationId xmlns:p14="http://schemas.microsoft.com/office/powerpoint/2010/main" val="1776226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b="1" dirty="0" smtClean="0"/>
              <a:t>[click]</a:t>
            </a:r>
            <a:r>
              <a:rPr lang="en-US" dirty="0" smtClean="0"/>
              <a:t> We loosely define high entropy packet fields as those which are likely to have differing values from packet to packet flowing through a switch. </a:t>
            </a:r>
          </a:p>
          <a:p>
            <a:r>
              <a:rPr lang="en-US" b="1" dirty="0" smtClean="0"/>
              <a:t>[click]</a:t>
            </a:r>
          </a:p>
          <a:p>
            <a:r>
              <a:rPr lang="en-US" dirty="0" smtClean="0"/>
              <a:t>For example, all traffic originating from a particular host </a:t>
            </a:r>
            <a:r>
              <a:rPr lang="en-US" b="1" dirty="0" smtClean="0"/>
              <a:t>[click]</a:t>
            </a:r>
            <a:r>
              <a:rPr lang="en-US" dirty="0" smtClean="0"/>
              <a:t> will likely have the same source and destination MAC fields, </a:t>
            </a:r>
            <a:r>
              <a:rPr lang="en-US" b="1" dirty="0" smtClean="0"/>
              <a:t>[click]</a:t>
            </a:r>
            <a:r>
              <a:rPr lang="en-US" baseline="0" dirty="0" smtClean="0"/>
              <a:t> </a:t>
            </a:r>
            <a:r>
              <a:rPr lang="en-US" dirty="0" smtClean="0"/>
              <a:t>but the source and destination L4 port fields are likely to change from connection to connection. </a:t>
            </a:r>
            <a:r>
              <a:rPr lang="en-US" b="1" dirty="0" smtClean="0"/>
              <a:t>[click]</a:t>
            </a:r>
            <a:r>
              <a:rPr lang="en-US" baseline="0" dirty="0" smtClean="0"/>
              <a:t> </a:t>
            </a:r>
            <a:r>
              <a:rPr lang="en-US" dirty="0" smtClean="0"/>
              <a:t>Thus, we say the L4 port fields have higher entropy than the L2 address fields.</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37</a:t>
            </a:fld>
            <a:endParaRPr lang="en-US"/>
          </a:p>
        </p:txBody>
      </p:sp>
    </p:spTree>
    <p:extLst>
      <p:ext uri="{BB962C8B-B14F-4D97-AF65-F5344CB8AC3E}">
        <p14:creationId xmlns:p14="http://schemas.microsoft.com/office/powerpoint/2010/main" val="1283734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38</a:t>
            </a:fld>
            <a:endParaRPr lang="en-US"/>
          </a:p>
        </p:txBody>
      </p:sp>
    </p:spTree>
    <p:extLst>
      <p:ext uri="{BB962C8B-B14F-4D97-AF65-F5344CB8AC3E}">
        <p14:creationId xmlns:p14="http://schemas.microsoft.com/office/powerpoint/2010/main" val="290548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39</a:t>
            </a:fld>
            <a:endParaRPr lang="en-US"/>
          </a:p>
        </p:txBody>
      </p:sp>
    </p:spTree>
    <p:extLst>
      <p:ext uri="{BB962C8B-B14F-4D97-AF65-F5344CB8AC3E}">
        <p14:creationId xmlns:p14="http://schemas.microsoft.com/office/powerpoint/2010/main" val="238262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40</a:t>
            </a:fld>
            <a:endParaRPr lang="en-US"/>
          </a:p>
        </p:txBody>
      </p:sp>
    </p:spTree>
    <p:extLst>
      <p:ext uri="{BB962C8B-B14F-4D97-AF65-F5344CB8AC3E}">
        <p14:creationId xmlns:p14="http://schemas.microsoft.com/office/powerpoint/2010/main" val="2042678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41</a:t>
            </a:fld>
            <a:endParaRPr lang="en-US"/>
          </a:p>
        </p:txBody>
      </p:sp>
    </p:spTree>
    <p:extLst>
      <p:ext uri="{BB962C8B-B14F-4D97-AF65-F5344CB8AC3E}">
        <p14:creationId xmlns:p14="http://schemas.microsoft.com/office/powerpoint/2010/main" val="157771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Consider</a:t>
            </a:r>
            <a:r>
              <a:rPr lang="en-US" sz="1100" b="0" i="0" u="none" strike="noStrike" kern="1200" baseline="0" dirty="0" smtClean="0">
                <a:solidFill>
                  <a:schemeClr val="tx1"/>
                </a:solidFill>
                <a:effectLst/>
                <a:latin typeface="+mn-lt"/>
                <a:ea typeface="+mn-ea"/>
                <a:cs typeface="+mn-cs"/>
              </a:rPr>
              <a:t> the modern virtualized data center. </a:t>
            </a:r>
            <a:r>
              <a:rPr lang="en-US" sz="1100" b="0" i="0" u="none" strike="noStrike" kern="1200" dirty="0" smtClean="0">
                <a:solidFill>
                  <a:schemeClr val="tx1"/>
                </a:solidFill>
                <a:effectLst/>
                <a:latin typeface="+mn-lt"/>
                <a:ea typeface="+mn-ea"/>
                <a:cs typeface="+mn-cs"/>
              </a:rPr>
              <a:t>In each server of a virtualized data center, there</a:t>
            </a:r>
            <a:r>
              <a:rPr lang="en-US" sz="1100" b="0" i="0" u="none" strike="noStrike" kern="1200" baseline="0" dirty="0" smtClean="0">
                <a:solidFill>
                  <a:schemeClr val="tx1"/>
                </a:solidFill>
                <a:effectLst/>
                <a:latin typeface="+mn-lt"/>
                <a:ea typeface="+mn-ea"/>
                <a:cs typeface="+mn-cs"/>
              </a:rPr>
              <a:t> are multiple [CLICK] virtual machines running on the server managed by a hypervisor. </a:t>
            </a:r>
            <a:r>
              <a:rPr lang="en-US" sz="1100" b="0" i="0" u="none" strike="noStrike" kern="1200" dirty="0" smtClean="0">
                <a:solidFill>
                  <a:schemeClr val="tx1"/>
                </a:solidFill>
                <a:effectLst/>
                <a:latin typeface="+mn-lt"/>
                <a:ea typeface="+mn-ea"/>
                <a:cs typeface="+mn-cs"/>
              </a:rPr>
              <a:t>And in each hypervisor there is a [CLICK] software switch to pass data between the VMs [2xCLICK] and between</a:t>
            </a:r>
            <a:r>
              <a:rPr lang="en-US" sz="1100" b="0" i="0" u="none" strike="noStrike" kern="1200" baseline="0" dirty="0" smtClean="0">
                <a:solidFill>
                  <a:schemeClr val="tx1"/>
                </a:solidFill>
                <a:effectLst/>
                <a:latin typeface="+mn-lt"/>
                <a:ea typeface="+mn-ea"/>
                <a:cs typeface="+mn-cs"/>
              </a:rPr>
              <a:t> a [2xCLICK] VM </a:t>
            </a:r>
            <a:r>
              <a:rPr lang="en-US" sz="1100" b="0" i="0" u="none" strike="noStrike" kern="1200" dirty="0" smtClean="0">
                <a:solidFill>
                  <a:schemeClr val="tx1"/>
                </a:solidFill>
                <a:effectLst/>
                <a:latin typeface="+mn-lt"/>
                <a:ea typeface="+mn-ea"/>
                <a:cs typeface="+mn-cs"/>
              </a:rPr>
              <a:t>to the outside world.</a:t>
            </a:r>
          </a:p>
          <a:p>
            <a:pPr rtl="0"/>
            <a:r>
              <a:rPr lang="en-US" sz="1100" b="0" i="0" u="none" strike="noStrike" kern="1200" dirty="0" smtClean="0">
                <a:solidFill>
                  <a:schemeClr val="tx1"/>
                </a:solidFill>
                <a:effectLst/>
                <a:latin typeface="+mn-lt"/>
                <a:ea typeface="+mn-ea"/>
                <a:cs typeface="+mn-cs"/>
              </a:rPr>
              <a:t>We can see that these software switches serve exactly the same function as hardware switches, which is that they route packets between different networking entities.[CLICK]</a:t>
            </a:r>
          </a:p>
          <a:p>
            <a:pPr rtl="0"/>
            <a:r>
              <a:rPr lang="en-US" sz="1100" b="0" i="0" u="none" strike="noStrike" kern="1200" dirty="0" smtClean="0">
                <a:solidFill>
                  <a:schemeClr val="tx1"/>
                </a:solidFill>
                <a:effectLst/>
                <a:latin typeface="+mn-lt"/>
                <a:ea typeface="+mn-ea"/>
                <a:cs typeface="+mn-cs"/>
              </a:rPr>
              <a:t>One interesting thing to notice here is that</a:t>
            </a:r>
            <a:r>
              <a:rPr lang="en-US" sz="1100" b="0" i="0" u="none" strike="noStrike" kern="1200" baseline="0" dirty="0" smtClean="0">
                <a:solidFill>
                  <a:schemeClr val="tx1"/>
                </a:solidFill>
                <a:effectLst/>
                <a:latin typeface="+mn-lt"/>
                <a:ea typeface="+mn-ea"/>
                <a:cs typeface="+mn-cs"/>
              </a:rPr>
              <a:t> there are more virtual ports than physical ports in this design.</a:t>
            </a:r>
          </a:p>
          <a:p>
            <a:r>
              <a:rPr lang="en-US" dirty="0" smtClean="0"/>
              <a:t/>
            </a:r>
            <a:br>
              <a:rPr lang="en-US" dirty="0" smtClean="0"/>
            </a:br>
            <a:endParaRPr lang="en-US" b="0" dirty="0" smtClean="0">
              <a:effectLst/>
            </a:endParaRPr>
          </a:p>
        </p:txBody>
      </p:sp>
    </p:spTree>
    <p:extLst>
      <p:ext uri="{BB962C8B-B14F-4D97-AF65-F5344CB8AC3E}">
        <p14:creationId xmlns:p14="http://schemas.microsoft.com/office/powerpoint/2010/main" val="718353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42</a:t>
            </a:fld>
            <a:endParaRPr lang="en-US"/>
          </a:p>
        </p:txBody>
      </p:sp>
    </p:spTree>
    <p:extLst>
      <p:ext uri="{BB962C8B-B14F-4D97-AF65-F5344CB8AC3E}">
        <p14:creationId xmlns:p14="http://schemas.microsoft.com/office/powerpoint/2010/main" val="559982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optimization was possible because the OVS designers knew the semantics and</a:t>
            </a:r>
            <a:r>
              <a:rPr lang="en-US" sz="1200" kern="1200" baseline="0" dirty="0" smtClean="0">
                <a:solidFill>
                  <a:schemeClr val="tx1"/>
                </a:solidFill>
                <a:effectLst/>
                <a:latin typeface="+mn-lt"/>
                <a:ea typeface="+mn-ea"/>
                <a:cs typeface="+mn-cs"/>
              </a:rPr>
              <a:t> entropy of these headers,</a:t>
            </a:r>
            <a:r>
              <a:rPr lang="en-US" sz="1200" kern="1200" dirty="0" smtClean="0">
                <a:solidFill>
                  <a:schemeClr val="tx1"/>
                </a:solidFill>
                <a:effectLst/>
                <a:latin typeface="+mn-lt"/>
                <a:ea typeface="+mn-ea"/>
                <a:cs typeface="+mn-cs"/>
              </a:rPr>
              <a:t> and that caching this way would yield a high hit rate. </a:t>
            </a:r>
            <a:endParaRPr lang="en-US"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43</a:t>
            </a:fld>
            <a:endParaRPr lang="en-US"/>
          </a:p>
        </p:txBody>
      </p:sp>
    </p:spTree>
    <p:extLst>
      <p:ext uri="{BB962C8B-B14F-4D97-AF65-F5344CB8AC3E}">
        <p14:creationId xmlns:p14="http://schemas.microsoft.com/office/powerpoint/2010/main" val="1321810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44</a:t>
            </a:fld>
            <a:endParaRPr lang="en-US"/>
          </a:p>
        </p:txBody>
      </p:sp>
    </p:spTree>
    <p:extLst>
      <p:ext uri="{BB962C8B-B14F-4D97-AF65-F5344CB8AC3E}">
        <p14:creationId xmlns:p14="http://schemas.microsoft.com/office/powerpoint/2010/main" val="737508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45</a:t>
            </a:fld>
            <a:endParaRPr lang="en-US"/>
          </a:p>
        </p:txBody>
      </p:sp>
    </p:spTree>
    <p:extLst>
      <p:ext uri="{BB962C8B-B14F-4D97-AF65-F5344CB8AC3E}">
        <p14:creationId xmlns:p14="http://schemas.microsoft.com/office/powerpoint/2010/main" val="114981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get the benefits of staging in PISCES,</a:t>
            </a:r>
            <a:r>
              <a:rPr lang="en-US" sz="1200" kern="1200" baseline="0" dirty="0" smtClean="0">
                <a:solidFill>
                  <a:schemeClr val="tx1"/>
                </a:solidFill>
                <a:effectLst/>
                <a:latin typeface="+mn-lt"/>
                <a:ea typeface="+mn-ea"/>
                <a:cs typeface="+mn-cs"/>
              </a:rPr>
              <a:t> </a:t>
            </a:r>
            <a:r>
              <a:rPr lang="is-IS" sz="1200" kern="1200" baseline="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46</a:t>
            </a:fld>
            <a:endParaRPr lang="en-US"/>
          </a:p>
        </p:txBody>
      </p:sp>
    </p:spTree>
    <p:extLst>
      <p:ext uri="{BB962C8B-B14F-4D97-AF65-F5344CB8AC3E}">
        <p14:creationId xmlns:p14="http://schemas.microsoft.com/office/powerpoint/2010/main" val="4057617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t>
            </a:r>
            <a:r>
              <a:rPr lang="en-US" sz="1200" kern="1200" baseline="0" dirty="0" smtClean="0">
                <a:solidFill>
                  <a:schemeClr val="tx1"/>
                </a:solidFill>
                <a:effectLst/>
                <a:latin typeface="+mn-lt"/>
                <a:ea typeface="+mn-ea"/>
                <a:cs typeface="+mn-cs"/>
              </a:rPr>
              <a:t>e augmented the </a:t>
            </a:r>
            <a:r>
              <a:rPr lang="en-US" sz="1200" kern="1200" dirty="0" smtClean="0">
                <a:solidFill>
                  <a:schemeClr val="tx1"/>
                </a:solidFill>
                <a:effectLst/>
                <a:latin typeface="+mn-lt"/>
                <a:ea typeface="+mn-ea"/>
                <a:cs typeface="+mn-cs"/>
              </a:rPr>
              <a:t>P4 language to enable a user to tag each header with a relative entropy value.</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47</a:t>
            </a:fld>
            <a:endParaRPr lang="en-US"/>
          </a:p>
        </p:txBody>
      </p:sp>
    </p:spTree>
    <p:extLst>
      <p:ext uri="{BB962C8B-B14F-4D97-AF65-F5344CB8AC3E}">
        <p14:creationId xmlns:p14="http://schemas.microsoft.com/office/powerpoint/2010/main" val="1535560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compiler then sorts these headers in the increasing order of their entropy value. </a:t>
            </a:r>
            <a:endParaRPr lang="en-US"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48</a:t>
            </a:fld>
            <a:endParaRPr lang="en-US"/>
          </a:p>
        </p:txBody>
      </p:sp>
    </p:spTree>
    <p:extLst>
      <p:ext uri="{BB962C8B-B14F-4D97-AF65-F5344CB8AC3E}">
        <p14:creationId xmlns:p14="http://schemas.microsoft.com/office/powerpoint/2010/main" val="7781068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Once the headers are sorted, the compiler</a:t>
            </a:r>
            <a:r>
              <a:rPr lang="en-US" sz="1200" kern="1200" baseline="0" dirty="0" smtClean="0">
                <a:solidFill>
                  <a:schemeClr val="tx1"/>
                </a:solidFill>
                <a:effectLst/>
                <a:latin typeface="+mn-lt"/>
                <a:ea typeface="+mn-ea"/>
                <a:cs typeface="+mn-cs"/>
              </a:rPr>
              <a:t> then</a:t>
            </a:r>
            <a:r>
              <a:rPr lang="en-US" sz="1200" kern="1200" dirty="0" smtClean="0">
                <a:solidFill>
                  <a:schemeClr val="tx1"/>
                </a:solidFill>
                <a:effectLst/>
                <a:latin typeface="+mn-lt"/>
                <a:ea typeface="+mn-ea"/>
                <a:cs typeface="+mn-cs"/>
              </a:rPr>
              <a:t> generates the stages as shown.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way of</a:t>
            </a:r>
            <a:r>
              <a:rPr lang="en-US" sz="1200" kern="1200" baseline="0" dirty="0" smtClean="0">
                <a:solidFill>
                  <a:schemeClr val="tx1"/>
                </a:solidFill>
                <a:effectLst/>
                <a:latin typeface="+mn-lt"/>
                <a:ea typeface="+mn-ea"/>
                <a:cs typeface="+mn-cs"/>
              </a:rPr>
              <a:t> generating cache rules based on low entropy header fields, has shown to significantly reduce the cache miss rate in the average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49</a:t>
            </a:fld>
            <a:endParaRPr lang="en-US"/>
          </a:p>
        </p:txBody>
      </p:sp>
    </p:spTree>
    <p:extLst>
      <p:ext uri="{BB962C8B-B14F-4D97-AF65-F5344CB8AC3E}">
        <p14:creationId xmlns:p14="http://schemas.microsoft.com/office/powerpoint/2010/main" val="13867061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50</a:t>
            </a:fld>
            <a:endParaRPr lang="en-US"/>
          </a:p>
        </p:txBody>
      </p:sp>
    </p:spTree>
    <p:extLst>
      <p:ext uri="{BB962C8B-B14F-4D97-AF65-F5344CB8AC3E}">
        <p14:creationId xmlns:p14="http://schemas.microsoft.com/office/powerpoint/2010/main" val="14952718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a:t>
            </a:r>
            <a:r>
              <a:rPr lang="en-IE" baseline="0" dirty="0" smtClean="0"/>
              <a:t> the reason that the </a:t>
            </a:r>
            <a:r>
              <a:rPr lang="en-IE" baseline="0" dirty="0" err="1" smtClean="0"/>
              <a:t>Microflow</a:t>
            </a:r>
            <a:r>
              <a:rPr lang="en-IE" baseline="0" dirty="0" smtClean="0"/>
              <a:t> Cache was disabled was because of it’s protocol dependence. The </a:t>
            </a:r>
            <a:r>
              <a:rPr lang="en-IE" baseline="0" dirty="0" err="1" smtClean="0"/>
              <a:t>Microflow</a:t>
            </a:r>
            <a:r>
              <a:rPr lang="en-IE" baseline="0" dirty="0" smtClean="0"/>
              <a:t> Cache relies on matching using a hash of the packet’s 5tuple. This 5tuple is made up of the IP addresses, L4 ports, and IP protocol field.</a:t>
            </a:r>
          </a:p>
          <a:p>
            <a:r>
              <a:rPr lang="en-IE" baseline="0" dirty="0" smtClean="0"/>
              <a:t>We wanted to re-enable the </a:t>
            </a:r>
            <a:r>
              <a:rPr lang="en-IE" baseline="0" dirty="0" err="1" smtClean="0"/>
              <a:t>microflow</a:t>
            </a:r>
            <a:r>
              <a:rPr lang="en-IE" baseline="0" dirty="0" smtClean="0"/>
              <a:t> cache in PISCES to allow performance comparisons between OVS and PISCES in a more “real-life OVS” testing scenario.</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51</a:t>
            </a:fld>
            <a:endParaRPr lang="en-US"/>
          </a:p>
        </p:txBody>
      </p:sp>
    </p:spTree>
    <p:extLst>
      <p:ext uri="{BB962C8B-B14F-4D97-AF65-F5344CB8AC3E}">
        <p14:creationId xmlns:p14="http://schemas.microsoft.com/office/powerpoint/2010/main" val="81219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mn-lt"/>
                <a:ea typeface="+mn-ea"/>
                <a:cs typeface="+mn-cs"/>
              </a:rPr>
              <a:t>In</a:t>
            </a:r>
            <a:r>
              <a:rPr lang="en-US" sz="1100" b="0" i="0" u="none" strike="noStrike" kern="1200" baseline="0" dirty="0" smtClean="0">
                <a:solidFill>
                  <a:schemeClr val="tx1"/>
                </a:solidFill>
                <a:effectLst/>
                <a:latin typeface="+mn-lt"/>
                <a:ea typeface="+mn-ea"/>
                <a:cs typeface="+mn-cs"/>
              </a:rPr>
              <a:t> fact</a:t>
            </a:r>
            <a:r>
              <a:rPr lang="en-US" sz="1100" b="0" i="0" u="none" strike="noStrike" kern="1200" dirty="0" smtClean="0">
                <a:solidFill>
                  <a:schemeClr val="tx1"/>
                </a:solidFill>
                <a:effectLst/>
                <a:latin typeface="+mn-lt"/>
                <a:ea typeface="+mn-ea"/>
                <a:cs typeface="+mn-cs"/>
              </a:rPr>
              <a:t> since 2012, there have been more Ethernet ports in software than in hardware!</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So, given that software switches</a:t>
            </a:r>
            <a:r>
              <a:rPr lang="en-US" sz="1100" b="0" i="0" u="none" strike="noStrike" kern="1200" baseline="0" dirty="0" smtClean="0">
                <a:solidFill>
                  <a:schemeClr val="tx1"/>
                </a:solidFill>
                <a:effectLst/>
                <a:latin typeface="+mn-lt"/>
                <a:ea typeface="+mn-ea"/>
                <a:cs typeface="+mn-cs"/>
              </a:rPr>
              <a:t> manage more network ports</a:t>
            </a:r>
            <a:r>
              <a:rPr lang="en-US" sz="1100" b="0" i="0" u="none" strike="noStrike" kern="1200" dirty="0" smtClean="0">
                <a:solidFill>
                  <a:schemeClr val="tx1"/>
                </a:solidFill>
                <a:effectLst/>
                <a:latin typeface="+mn-lt"/>
                <a:ea typeface="+mn-ea"/>
                <a:cs typeface="+mn-cs"/>
              </a:rPr>
              <a:t> than hardware</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switches,</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we can clearly see how important they are.</a:t>
            </a:r>
          </a:p>
        </p:txBody>
      </p:sp>
    </p:spTree>
    <p:extLst>
      <p:ext uri="{BB962C8B-B14F-4D97-AF65-F5344CB8AC3E}">
        <p14:creationId xmlns:p14="http://schemas.microsoft.com/office/powerpoint/2010/main" val="20250196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 let’s talk about</a:t>
            </a:r>
            <a:r>
              <a:rPr lang="en-IE" baseline="0" dirty="0" smtClean="0"/>
              <a:t> the </a:t>
            </a:r>
            <a:r>
              <a:rPr lang="en-IE" baseline="0" dirty="0" err="1" smtClean="0"/>
              <a:t>microflow</a:t>
            </a:r>
            <a:r>
              <a:rPr lang="en-IE" baseline="0" dirty="0" smtClean="0"/>
              <a:t> cache pipeline in more detail. First I’ll talk about how the </a:t>
            </a:r>
            <a:r>
              <a:rPr lang="en-IE" baseline="0" dirty="0" err="1" smtClean="0"/>
              <a:t>microflow</a:t>
            </a:r>
            <a:r>
              <a:rPr lang="en-IE" baseline="0" dirty="0" smtClean="0"/>
              <a:t> cache works in standard OVS, then about how P4 modifies this. A packet comes in from the previous stage of the PISCES forwarding pipeline, the checksum verify stage, and certain fields are extracted from the packet. After this a hash of the packet is calculated, using the packet’s 5tuple.</a:t>
            </a:r>
          </a:p>
          <a:p>
            <a:r>
              <a:rPr lang="en-IE" baseline="0" dirty="0" smtClean="0"/>
              <a:t>Then a lookup is performed which either results in a hit or a miss, where the packet is sent to the </a:t>
            </a:r>
            <a:r>
              <a:rPr lang="en-IE" baseline="0" dirty="0" err="1" smtClean="0"/>
              <a:t>megaflow</a:t>
            </a:r>
            <a:r>
              <a:rPr lang="en-IE" baseline="0" dirty="0" smtClean="0"/>
              <a:t> cache.</a:t>
            </a:r>
          </a:p>
          <a:p>
            <a:r>
              <a:rPr lang="en-IE" baseline="0" dirty="0" smtClean="0"/>
              <a:t>P4 changes this by dynamically generating the stages of the pipeline. This allows the hash fields stage to be independent of the packet’s 5tuple, allowing the user of PISCES to specify in P4 which fields they want to include in the hash calculation.</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52</a:t>
            </a:fld>
            <a:endParaRPr lang="en-US"/>
          </a:p>
        </p:txBody>
      </p:sp>
    </p:spTree>
    <p:extLst>
      <p:ext uri="{BB962C8B-B14F-4D97-AF65-F5344CB8AC3E}">
        <p14:creationId xmlns:p14="http://schemas.microsoft.com/office/powerpoint/2010/main" val="400452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 let’s talk about</a:t>
            </a:r>
            <a:r>
              <a:rPr lang="en-IE" baseline="0" dirty="0" smtClean="0"/>
              <a:t> the </a:t>
            </a:r>
            <a:r>
              <a:rPr lang="en-IE" baseline="0" dirty="0" err="1" smtClean="0"/>
              <a:t>microflow</a:t>
            </a:r>
            <a:r>
              <a:rPr lang="en-IE" baseline="0" dirty="0" smtClean="0"/>
              <a:t> cache pipeline in more detail. First I’ll talk about how the </a:t>
            </a:r>
            <a:r>
              <a:rPr lang="en-IE" baseline="0" dirty="0" err="1" smtClean="0"/>
              <a:t>microflow</a:t>
            </a:r>
            <a:r>
              <a:rPr lang="en-IE" baseline="0" dirty="0" smtClean="0"/>
              <a:t> cache works in standard OVS, then about how P4 modifies this. A packet comes in from the previous stage of the PISCES forwarding pipeline, the checksum verify stage, and certain fields are extracted from the packet. After this a hash of the packet is calculated, using the packet’s 5tuple.</a:t>
            </a:r>
          </a:p>
          <a:p>
            <a:r>
              <a:rPr lang="en-IE" baseline="0" dirty="0" smtClean="0"/>
              <a:t>Then a lookup is performed which either results in a hit or a miss, where the packet is sent to the </a:t>
            </a:r>
            <a:r>
              <a:rPr lang="en-IE" baseline="0" dirty="0" err="1" smtClean="0"/>
              <a:t>megaflow</a:t>
            </a:r>
            <a:r>
              <a:rPr lang="en-IE" baseline="0" dirty="0" smtClean="0"/>
              <a:t> cache.</a:t>
            </a:r>
          </a:p>
          <a:p>
            <a:r>
              <a:rPr lang="en-IE" baseline="0" dirty="0" smtClean="0"/>
              <a:t>P4 changes this by dynamically generating the stages of the pipeline. This allows the hash fields stage to be independent of the packet’s 5tuple, allowing the user of PISCES to specify in P4 which fields they want to include in the hash calculation.</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53</a:t>
            </a:fld>
            <a:endParaRPr lang="en-US"/>
          </a:p>
        </p:txBody>
      </p:sp>
    </p:spTree>
    <p:extLst>
      <p:ext uri="{BB962C8B-B14F-4D97-AF65-F5344CB8AC3E}">
        <p14:creationId xmlns:p14="http://schemas.microsoft.com/office/powerpoint/2010/main" val="11346998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An initial test was carried</a:t>
            </a:r>
            <a:r>
              <a:rPr lang="en-IE" baseline="0" dirty="0" smtClean="0"/>
              <a:t> out comparing the performance of the </a:t>
            </a:r>
            <a:r>
              <a:rPr lang="en-IE" baseline="0" dirty="0" err="1" smtClean="0"/>
              <a:t>microflow</a:t>
            </a:r>
            <a:r>
              <a:rPr lang="en-IE" baseline="0" dirty="0" smtClean="0"/>
              <a:t> cache in standard OVS and PISCES for the 5tuple hash calculation scenario. This showed PISCES performing worse than standard OVS. I looked into why PISCES has a performance overhead, which lead to some interesting findings.</a:t>
            </a:r>
          </a:p>
        </p:txBody>
      </p:sp>
      <p:sp>
        <p:nvSpPr>
          <p:cNvPr id="4" name="Slide Number Placeholder 3"/>
          <p:cNvSpPr>
            <a:spLocks noGrp="1"/>
          </p:cNvSpPr>
          <p:nvPr>
            <p:ph type="sldNum" sz="quarter" idx="10"/>
          </p:nvPr>
        </p:nvSpPr>
        <p:spPr/>
        <p:txBody>
          <a:bodyPr/>
          <a:lstStyle/>
          <a:p>
            <a:fld id="{8655FD3C-A5AF-9542-90CD-51C51F6C3E1C}" type="slidenum">
              <a:rPr lang="en-US" smtClean="0"/>
              <a:t>54</a:t>
            </a:fld>
            <a:endParaRPr lang="en-US"/>
          </a:p>
        </p:txBody>
      </p:sp>
    </p:spTree>
    <p:extLst>
      <p:ext uri="{BB962C8B-B14F-4D97-AF65-F5344CB8AC3E}">
        <p14:creationId xmlns:p14="http://schemas.microsoft.com/office/powerpoint/2010/main" val="15325840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 disabled and enabled different parts of the P4 </a:t>
            </a:r>
            <a:r>
              <a:rPr lang="en-IE" baseline="0" dirty="0" smtClean="0"/>
              <a:t>generated code in OVS to get a good idea where the performance hit was coming from. </a:t>
            </a:r>
            <a:r>
              <a:rPr lang="en-IE" dirty="0" smtClean="0"/>
              <a:t>It</a:t>
            </a:r>
            <a:r>
              <a:rPr lang="en-IE" baseline="0" dirty="0" smtClean="0"/>
              <a:t> turned out that the location of particular header fields generated by P4 would affect performance. These header fields are defined as members of </a:t>
            </a:r>
            <a:r>
              <a:rPr lang="en-IE" baseline="0" dirty="0" err="1" smtClean="0"/>
              <a:t>structs</a:t>
            </a:r>
            <a:r>
              <a:rPr lang="en-IE" baseline="0" dirty="0" smtClean="0"/>
              <a:t>, where these </a:t>
            </a:r>
            <a:r>
              <a:rPr lang="en-IE" baseline="0" dirty="0" err="1" smtClean="0"/>
              <a:t>structs</a:t>
            </a:r>
            <a:r>
              <a:rPr lang="en-IE" baseline="0" dirty="0" smtClean="0"/>
              <a:t> will often span multiple </a:t>
            </a:r>
            <a:r>
              <a:rPr lang="en-IE" baseline="0" dirty="0" err="1" smtClean="0"/>
              <a:t>cachelines</a:t>
            </a:r>
            <a:r>
              <a:rPr lang="en-IE" baseline="0" dirty="0" smtClean="0"/>
              <a:t>. An example of one of these </a:t>
            </a:r>
            <a:r>
              <a:rPr lang="en-IE" baseline="0" dirty="0" err="1" smtClean="0"/>
              <a:t>structs</a:t>
            </a:r>
            <a:r>
              <a:rPr lang="en-IE" baseline="0" dirty="0" smtClean="0"/>
              <a:t> is the “flow” </a:t>
            </a:r>
            <a:r>
              <a:rPr lang="en-IE" baseline="0" dirty="0" err="1" smtClean="0"/>
              <a:t>struct</a:t>
            </a:r>
            <a:r>
              <a:rPr lang="en-IE" baseline="0" dirty="0" smtClean="0"/>
              <a:t>.</a:t>
            </a:r>
            <a:endParaRPr lang="en-IE" dirty="0" smtClean="0"/>
          </a:p>
          <a:p>
            <a:r>
              <a:rPr lang="en-IE" dirty="0" smtClean="0"/>
              <a:t>Moving these fields </a:t>
            </a:r>
            <a:r>
              <a:rPr lang="en-IE" baseline="0" dirty="0" smtClean="0"/>
              <a:t>could result in lower or higher performance. So the factor here is the </a:t>
            </a:r>
            <a:r>
              <a:rPr lang="en-IE" baseline="0" dirty="0" err="1" smtClean="0"/>
              <a:t>cacheline</a:t>
            </a:r>
            <a:r>
              <a:rPr lang="en-IE" baseline="0" dirty="0" smtClean="0"/>
              <a:t> which the field was residing in.  In my case, moving PISCES metadata from </a:t>
            </a:r>
            <a:r>
              <a:rPr lang="en-IE" baseline="0" dirty="0" err="1" smtClean="0"/>
              <a:t>cacheline</a:t>
            </a:r>
            <a:r>
              <a:rPr lang="en-IE" baseline="0" dirty="0" smtClean="0"/>
              <a:t> 1 in a </a:t>
            </a:r>
            <a:r>
              <a:rPr lang="en-IE" baseline="0" dirty="0" err="1" smtClean="0"/>
              <a:t>struct</a:t>
            </a:r>
            <a:r>
              <a:rPr lang="en-IE" baseline="0" dirty="0" smtClean="0"/>
              <a:t> to </a:t>
            </a:r>
            <a:r>
              <a:rPr lang="en-IE" baseline="0" dirty="0" err="1" smtClean="0"/>
              <a:t>cacheline</a:t>
            </a:r>
            <a:r>
              <a:rPr lang="en-IE" baseline="0" dirty="0" smtClean="0"/>
              <a:t> 0 resulted in a performance boost.</a:t>
            </a:r>
          </a:p>
          <a:p>
            <a:r>
              <a:rPr lang="en-IE" baseline="0" dirty="0" smtClean="0"/>
              <a:t>But the message I want to get across here is that there is a potential for compiler optimizations where the match action pipeline of a P4 program could be looked at and used to influence the placement of particular headers within a </a:t>
            </a:r>
            <a:r>
              <a:rPr lang="en-IE" baseline="0" dirty="0" err="1" smtClean="0"/>
              <a:t>struct</a:t>
            </a:r>
            <a:r>
              <a:rPr lang="en-IE" baseline="0" dirty="0" smtClean="0"/>
              <a:t> for optimal performance. Take the simple example above where </a:t>
            </a:r>
          </a:p>
          <a:p>
            <a:r>
              <a:rPr lang="en-IE" baseline="0" dirty="0" smtClean="0"/>
              <a:t>Take the simplified version of the flow </a:t>
            </a:r>
            <a:r>
              <a:rPr lang="en-IE" baseline="0" dirty="0" err="1" smtClean="0"/>
              <a:t>struct</a:t>
            </a:r>
            <a:r>
              <a:rPr lang="en-IE" baseline="0" dirty="0" smtClean="0"/>
              <a:t> which spans 3 64Byte cache lines. Suppose you have a P4 program with a table which matches on an Ethernet and IPv4 address together. Having the Ethernet header in a separate </a:t>
            </a:r>
            <a:r>
              <a:rPr lang="en-IE" baseline="0" dirty="0" err="1" smtClean="0"/>
              <a:t>cacheline</a:t>
            </a:r>
            <a:r>
              <a:rPr lang="en-IE" baseline="0" dirty="0" smtClean="0"/>
              <a:t> to the IPv4 header would be detrimental to performance. Identifying this through analysis of the P4 program would prevent this problem from occurring. </a:t>
            </a:r>
          </a:p>
          <a:p>
            <a:endParaRPr lang="en-IE" baseline="0" dirty="0" smtClean="0"/>
          </a:p>
          <a:p>
            <a:r>
              <a:rPr lang="en-IE" baseline="0" dirty="0" smtClean="0"/>
              <a:t>(Shahbaz: maybe say matching one metadata and IPv4, this way there is a gap of one </a:t>
            </a:r>
            <a:r>
              <a:rPr lang="en-IE" baseline="0" dirty="0" err="1" smtClean="0"/>
              <a:t>cacheline</a:t>
            </a:r>
            <a:r>
              <a:rPr lang="en-IE" baseline="0" dirty="0" smtClean="0"/>
              <a:t> between the two from the figure, above.)</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55</a:t>
            </a:fld>
            <a:endParaRPr lang="en-US"/>
          </a:p>
        </p:txBody>
      </p:sp>
    </p:spTree>
    <p:extLst>
      <p:ext uri="{BB962C8B-B14F-4D97-AF65-F5344CB8AC3E}">
        <p14:creationId xmlns:p14="http://schemas.microsoft.com/office/powerpoint/2010/main" val="13187196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a:t>
            </a:r>
            <a:r>
              <a:rPr lang="en-IE" baseline="0" dirty="0" smtClean="0"/>
              <a:t> any case, manual analysis of the program and permanently moving the declaration location of the P4 header fields to a more frequently accessed </a:t>
            </a:r>
            <a:r>
              <a:rPr lang="en-IE" baseline="0" dirty="0" err="1" smtClean="0"/>
              <a:t>cacheline</a:t>
            </a:r>
            <a:r>
              <a:rPr lang="en-IE" baseline="0" dirty="0" smtClean="0"/>
              <a:t> resulted in the following performance, where PISCES more closely follows the performance of standard OVS.</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56</a:t>
            </a:fld>
            <a:endParaRPr lang="en-US"/>
          </a:p>
        </p:txBody>
      </p:sp>
    </p:spTree>
    <p:extLst>
      <p:ext uri="{BB962C8B-B14F-4D97-AF65-F5344CB8AC3E}">
        <p14:creationId xmlns:p14="http://schemas.microsoft.com/office/powerpoint/2010/main" val="12217408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Finally I wanted to compare two PISCES test cases, the 5tuple scenario we saw on the previous slide, with a L2switch</a:t>
            </a:r>
            <a:r>
              <a:rPr lang="en-IE" baseline="0" dirty="0" smtClean="0"/>
              <a:t> scenario, where the Ethernet addresses are used for hash calculation. Here we see the L2 address hash calculation perform better than the 5tuple hash calculation. This is because of the lower amount of fields and total bytes used in the hash calculation.</a:t>
            </a:r>
          </a:p>
          <a:p>
            <a:r>
              <a:rPr lang="en-IE" baseline="0" dirty="0" smtClean="0"/>
              <a:t>This shows the relationship between performance and the number of fields used to calculate the hash of a packet. This holds potential boosts in performance for users of PISCES, where they can decide which fields are suitable to be used in the hash calculation and saving on potentially </a:t>
            </a:r>
            <a:r>
              <a:rPr lang="en-IE" baseline="0" smtClean="0"/>
              <a:t>unnecessary processing.</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38660456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Muhammad Shahbaz. </a:t>
            </a:r>
          </a:p>
          <a:p>
            <a:r>
              <a:rPr lang="en-US" baseline="0" dirty="0" smtClean="0"/>
              <a:t>Today, I am going to talk about our work on PISCES: A Programmable, Protocol-Independent Software Switch.</a:t>
            </a:r>
          </a:p>
          <a:p>
            <a:r>
              <a:rPr lang="en-US" baseline="0" dirty="0" smtClean="0"/>
              <a:t>It’s a joint work with folks at Princeton, Stanford, VMware, and Barefoot.</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58</a:t>
            </a:fld>
            <a:endParaRPr lang="en-US"/>
          </a:p>
        </p:txBody>
      </p:sp>
    </p:spTree>
    <p:extLst>
      <p:ext uri="{BB962C8B-B14F-4D97-AF65-F5344CB8AC3E}">
        <p14:creationId xmlns:p14="http://schemas.microsoft.com/office/powerpoint/2010/main" val="17937003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a:t>
            </a:r>
            <a:r>
              <a:rPr lang="en-US" baseline="0" dirty="0" smtClean="0"/>
              <a:t> this I conclude my presentation. </a:t>
            </a:r>
            <a:r>
              <a:rPr lang="en-US" dirty="0" smtClean="0"/>
              <a:t>Thank you,</a:t>
            </a:r>
            <a:r>
              <a:rPr lang="en-US" baseline="0" dirty="0" smtClean="0"/>
              <a:t> and I’m happy to take any questions.</a:t>
            </a:r>
            <a:endParaRPr lang="en-US"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64</a:t>
            </a:fld>
            <a:endParaRPr lang="en-US"/>
          </a:p>
        </p:txBody>
      </p:sp>
    </p:spTree>
    <p:extLst>
      <p:ext uri="{BB962C8B-B14F-4D97-AF65-F5344CB8AC3E}">
        <p14:creationId xmlns:p14="http://schemas.microsoft.com/office/powerpoint/2010/main" val="213257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kern="1200" baseline="0" dirty="0" smtClean="0">
                <a:solidFill>
                  <a:schemeClr val="tx1"/>
                </a:solidFill>
                <a:effectLst/>
                <a:latin typeface="+mn-lt"/>
                <a:ea typeface="+mn-ea"/>
                <a:cs typeface="+mn-cs"/>
              </a:rPr>
              <a:t>It is easy to assume that s</a:t>
            </a:r>
            <a:r>
              <a:rPr lang="en-US" sz="1100" b="0" i="0" u="none" strike="noStrike" kern="1200" dirty="0" smtClean="0">
                <a:solidFill>
                  <a:schemeClr val="tx1"/>
                </a:solidFill>
                <a:effectLst/>
                <a:latin typeface="+mn-lt"/>
                <a:ea typeface="+mn-ea"/>
                <a:cs typeface="+mn-cs"/>
              </a:rPr>
              <a:t>ince software switches are defined in software.</a:t>
            </a:r>
            <a:endParaRPr lang="en-US" sz="1100" b="0" i="0" u="none" strike="noStrike" kern="1200" baseline="0" dirty="0" smtClean="0">
              <a:solidFill>
                <a:schemeClr val="tx1"/>
              </a:solidFill>
              <a:effectLst/>
              <a:latin typeface="+mn-lt"/>
              <a:ea typeface="+mn-ea"/>
              <a:cs typeface="+mn-cs"/>
            </a:endParaRPr>
          </a:p>
          <a:p>
            <a:r>
              <a:rPr lang="en-US" sz="1100" b="0" i="0" u="none" strike="noStrike" kern="1200" dirty="0" smtClean="0">
                <a:solidFill>
                  <a:schemeClr val="tx1"/>
                </a:solidFill>
                <a:effectLst/>
                <a:latin typeface="+mn-lt"/>
                <a:ea typeface="+mn-ea"/>
                <a:cs typeface="+mn-cs"/>
              </a:rPr>
              <a:t>it should be *very* easy</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to change the behavior of a software. right?</a:t>
            </a:r>
          </a:p>
          <a:p>
            <a:endParaRPr lang="en-US" sz="1100" b="0" i="0" u="none" strike="noStrike" kern="1200" dirty="0" smtClean="0">
              <a:solidFill>
                <a:schemeClr val="tx1"/>
              </a:solidFill>
              <a:effectLst/>
              <a:latin typeface="+mn-lt"/>
              <a:ea typeface="+mn-ea"/>
              <a:cs typeface="+mn-cs"/>
            </a:endParaRPr>
          </a:p>
          <a:p>
            <a:r>
              <a:rPr lang="en-US" sz="1100" b="0" i="0" u="none" strike="noStrike" kern="1200" dirty="0" smtClean="0">
                <a:solidFill>
                  <a:schemeClr val="tx1"/>
                </a:solidFill>
                <a:effectLst/>
                <a:latin typeface="+mn-lt"/>
                <a:ea typeface="+mn-ea"/>
                <a:cs typeface="+mn-cs"/>
              </a:rPr>
              <a:t>[CLICK]</a:t>
            </a:r>
          </a:p>
          <a:p>
            <a:endParaRPr lang="en-US" sz="1100" b="0" i="0" u="none" strike="noStrike" kern="1200" dirty="0" smtClean="0">
              <a:solidFill>
                <a:schemeClr val="tx1"/>
              </a:solidFill>
              <a:effectLst/>
              <a:latin typeface="+mn-lt"/>
              <a:ea typeface="+mn-ea"/>
              <a:cs typeface="+mn-cs"/>
            </a:endParaRPr>
          </a:p>
          <a:p>
            <a:r>
              <a:rPr lang="en-US" sz="1100" b="0" i="0" u="none" strike="noStrike" kern="1200" dirty="0" smtClean="0">
                <a:solidFill>
                  <a:schemeClr val="tx1"/>
                </a:solidFill>
                <a:effectLst/>
                <a:latin typeface="+mn-lt"/>
                <a:ea typeface="+mn-ea"/>
                <a:cs typeface="+mn-cs"/>
              </a:rPr>
              <a:t>Well, we found that it is </a:t>
            </a:r>
            <a:r>
              <a:rPr lang="en-US" sz="1100" b="0" i="0" u="none" strike="noStrike" kern="1200" baseline="0" dirty="0" smtClean="0">
                <a:solidFill>
                  <a:schemeClr val="tx1"/>
                </a:solidFill>
                <a:effectLst/>
                <a:latin typeface="+mn-lt"/>
                <a:ea typeface="+mn-ea"/>
                <a:cs typeface="+mn-cs"/>
              </a:rPr>
              <a:t>not that easy. And let me tell you why.</a:t>
            </a:r>
            <a:endParaRPr lang="en-US" dirty="0"/>
          </a:p>
        </p:txBody>
      </p:sp>
    </p:spTree>
    <p:extLst>
      <p:ext uri="{BB962C8B-B14F-4D97-AF65-F5344CB8AC3E}">
        <p14:creationId xmlns:p14="http://schemas.microsoft.com/office/powerpoint/2010/main" val="61239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Muhammad Shahbaz. </a:t>
            </a:r>
          </a:p>
          <a:p>
            <a:r>
              <a:rPr lang="en-US" baseline="0" dirty="0" smtClean="0"/>
              <a:t>Today, I am going to talk about our work on PISCES: A Programmable, Protocol-Independent Software Switch.</a:t>
            </a:r>
          </a:p>
          <a:p>
            <a:r>
              <a:rPr lang="en-US" baseline="0" dirty="0" smtClean="0"/>
              <a:t>It’s a joint work with folks at Princeton, Stanford, VMware, and Barefoot.</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7</a:t>
            </a:fld>
            <a:endParaRPr lang="en-US"/>
          </a:p>
        </p:txBody>
      </p:sp>
    </p:spTree>
    <p:extLst>
      <p:ext uri="{BB962C8B-B14F-4D97-AF65-F5344CB8AC3E}">
        <p14:creationId xmlns:p14="http://schemas.microsoft.com/office/powerpoint/2010/main" val="1054947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So</a:t>
            </a:r>
            <a:r>
              <a:rPr lang="en-US" baseline="0" dirty="0" smtClean="0">
                <a:effectLst/>
              </a:rPr>
              <a:t> far, we have seen P4 as a language to program hardware switches. But what does it mean to have P4 program software switches. Aren’t software switches already programmable.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effectLst/>
              </a:rPr>
              <a:t>Well, yes they are but from a perspective of a network programmer, they still can’t program these software switches. It requires specialized skills in systems, operating systems </a:t>
            </a:r>
            <a:r>
              <a:rPr lang="mr-IN" baseline="0" dirty="0" smtClean="0">
                <a:effectLst/>
              </a:rPr>
              <a:t>…</a:t>
            </a:r>
            <a:r>
              <a:rPr lang="en-US" baseline="0" dirty="0" smtClean="0">
                <a:effectLst/>
              </a:rPr>
              <a:t> For example, OVS </a:t>
            </a:r>
            <a:r>
              <a:rPr lang="mr-IN" baseline="0" dirty="0" smtClean="0">
                <a:effectLst/>
              </a:rPr>
              <a:t>…</a:t>
            </a:r>
            <a:r>
              <a:rPr lang="en-US" baseline="0" dirty="0" smtClean="0">
                <a:effectLst/>
              </a:rPr>
              <a:t> </a:t>
            </a:r>
            <a:endParaRPr lang="en-US" dirty="0" smtClean="0">
              <a:effectLst/>
            </a:endParaRPr>
          </a:p>
        </p:txBody>
      </p:sp>
      <p:sp>
        <p:nvSpPr>
          <p:cNvPr id="4" name="Slide Number Placeholder 3"/>
          <p:cNvSpPr>
            <a:spLocks noGrp="1"/>
          </p:cNvSpPr>
          <p:nvPr>
            <p:ph type="sldNum" sz="quarter" idx="10"/>
          </p:nvPr>
        </p:nvSpPr>
        <p:spPr/>
        <p:txBody>
          <a:bodyPr/>
          <a:lstStyle/>
          <a:p>
            <a:fld id="{8655FD3C-A5AF-9542-90CD-51C51F6C3E1C}" type="slidenum">
              <a:rPr lang="en-US" smtClean="0"/>
              <a:t>8</a:t>
            </a:fld>
            <a:endParaRPr lang="en-US"/>
          </a:p>
        </p:txBody>
      </p:sp>
    </p:spTree>
    <p:extLst>
      <p:ext uri="{BB962C8B-B14F-4D97-AF65-F5344CB8AC3E}">
        <p14:creationId xmlns:p14="http://schemas.microsoft.com/office/powerpoint/2010/main" val="59174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 software switch is based on a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large body of complex codebase like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Kernel,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DPDK, and more that is needed to set up the machinery for fast packet IO (or forwarding).</a:t>
            </a:r>
            <a:endParaRPr lang="en-US" dirty="0" smtClean="0">
              <a:effectLst/>
            </a:endParaRPr>
          </a:p>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9</a:t>
            </a:fld>
            <a:endParaRPr lang="en-US"/>
          </a:p>
        </p:txBody>
      </p:sp>
    </p:spTree>
    <p:extLst>
      <p:ext uri="{BB962C8B-B14F-4D97-AF65-F5344CB8AC3E}">
        <p14:creationId xmlns:p14="http://schemas.microsoft.com/office/powerpoint/2010/main" val="139683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71D2E6-612C-4A4A-A398-789657349DAC}" type="datetime1">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45685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0FA32-0306-F940-B2E0-FC2E551F08F0}" type="datetime1">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93290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D66FC-BE88-6242-BBBB-78A79B301F75}" type="datetime1">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478243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1102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0DE2C2-E1DA-934A-87B8-3ED2EAE0E437}" type="datetime1">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81900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30F31-38AA-B044-902E-45AE41108AA8}" type="datetime1">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49420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3896F9-A7A9-0A49-B888-4F9F64DB73AE}" type="datetime1">
              <a:rPr lang="en-US" smtClean="0"/>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81699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8DFBA-5C0C-F542-9549-EBDF49BFB636}" type="datetime1">
              <a:rPr lang="en-US" smtClean="0"/>
              <a:t>11/10/16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03636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8CF764-40C3-564F-9704-8B88712D6BD3}" type="datetime1">
              <a:rPr lang="en-US" smtClean="0"/>
              <a:t>11/10/16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204567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3A17E-B498-A542-9C17-2625CCCBBC02}" type="datetime1">
              <a:rPr lang="en-US" smtClean="0"/>
              <a:t>11/10/16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41003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7DF2C-0E7A-F14A-B332-3594B4A25C4C}" type="datetime1">
              <a:rPr lang="en-US" smtClean="0"/>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28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979E6-B099-2748-9024-397C57BD7638}" type="datetime1">
              <a:rPr lang="en-US" smtClean="0"/>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658342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0AD534D-A597-E243-B898-36A546EA28F9}" type="datetime1">
              <a:rPr lang="en-US" smtClean="0"/>
              <a:t>11/10/16</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D348900-7794-B846-9157-FC610774E537}" type="slidenum">
              <a:rPr lang="en-US" smtClean="0"/>
              <a:t>‹#›</a:t>
            </a:fld>
            <a:endParaRPr lang="en-US"/>
          </a:p>
        </p:txBody>
      </p:sp>
    </p:spTree>
    <p:extLst>
      <p:ext uri="{BB962C8B-B14F-4D97-AF65-F5344CB8AC3E}">
        <p14:creationId xmlns:p14="http://schemas.microsoft.com/office/powerpoint/2010/main" val="915453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3.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3.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3.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chart" Target="../charts/chart7.xml"/><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chart" Target="../charts/chart8.xml"/><Relationship Id="rId5" Type="http://schemas.openxmlformats.org/officeDocument/2006/relationships/chart" Target="../charts/chart9.xml"/><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chart" Target="../charts/chart10.xml"/><Relationship Id="rId5" Type="http://schemas.openxmlformats.org/officeDocument/2006/relationships/chart" Target="../charts/chart11.xml"/><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chart" Target="../charts/chart12.xml"/></Relationships>
</file>

<file path=ppt/slides/_rels/slide35.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6.tiff"/><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chart" Target="../charts/chart1.xml"/><Relationship Id="rId1" Type="http://schemas.openxmlformats.org/officeDocument/2006/relationships/tags" Target="../tags/tag4.xml"/><Relationship Id="rId2"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chart" Target="../charts/chart13.xml"/><Relationship Id="rId1" Type="http://schemas.openxmlformats.org/officeDocument/2006/relationships/tags" Target="../tags/tag43.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chart" Target="../charts/chart14.xml"/><Relationship Id="rId1" Type="http://schemas.openxmlformats.org/officeDocument/2006/relationships/tags" Target="../tags/tag44.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chart" Target="../charts/chart15.xml"/><Relationship Id="rId1" Type="http://schemas.openxmlformats.org/officeDocument/2006/relationships/tags" Target="../tags/tag45.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3.jpg"/><Relationship Id="rId8"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3.png"/><Relationship Id="rId1" Type="http://schemas.openxmlformats.org/officeDocument/2006/relationships/tags" Target="../tags/tag7.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97472"/>
            <a:ext cx="6858000" cy="4143975"/>
          </a:xfrm>
        </p:spPr>
        <p:txBody>
          <a:bodyPr anchor="ctr">
            <a:noAutofit/>
          </a:bodyPr>
          <a:lstStyle/>
          <a:p>
            <a:r>
              <a:rPr lang="en-US" sz="4800" b="1" dirty="0" smtClean="0">
                <a:solidFill>
                  <a:srgbClr val="C00000"/>
                </a:solidFill>
                <a:latin typeface="Calibri Light" charset="0"/>
                <a:ea typeface="Calibri Light" charset="0"/>
                <a:cs typeface="Calibri Light" charset="0"/>
              </a:rPr>
              <a:t>P4 Language </a:t>
            </a:r>
            <a:br>
              <a:rPr lang="en-US" sz="4800" b="1" dirty="0" smtClean="0">
                <a:solidFill>
                  <a:srgbClr val="C00000"/>
                </a:solidFill>
                <a:latin typeface="Calibri Light" charset="0"/>
                <a:ea typeface="Calibri Light" charset="0"/>
                <a:cs typeface="Calibri Light" charset="0"/>
              </a:rPr>
            </a:br>
            <a:r>
              <a:rPr lang="en-US" sz="4800" b="1" dirty="0" smtClean="0">
                <a:solidFill>
                  <a:srgbClr val="C00000"/>
                </a:solidFill>
                <a:latin typeface="Calibri Light" charset="0"/>
                <a:ea typeface="Calibri Light" charset="0"/>
                <a:cs typeface="Calibri Light" charset="0"/>
              </a:rPr>
              <a:t>and </a:t>
            </a:r>
            <a:br>
              <a:rPr lang="en-US" sz="4800" b="1" dirty="0" smtClean="0">
                <a:solidFill>
                  <a:srgbClr val="C00000"/>
                </a:solidFill>
                <a:latin typeface="Calibri Light" charset="0"/>
                <a:ea typeface="Calibri Light" charset="0"/>
                <a:cs typeface="Calibri Light" charset="0"/>
              </a:rPr>
            </a:br>
            <a:r>
              <a:rPr lang="en-US" sz="4800" b="1" dirty="0" smtClean="0">
                <a:solidFill>
                  <a:srgbClr val="C00000"/>
                </a:solidFill>
                <a:latin typeface="Calibri Light" charset="0"/>
                <a:ea typeface="Calibri Light" charset="0"/>
                <a:cs typeface="Calibri Light" charset="0"/>
              </a:rPr>
              <a:t>Software Switches</a:t>
            </a:r>
            <a:endParaRPr lang="en-US" sz="4800" dirty="0">
              <a:latin typeface="Calibri Light" charset="0"/>
              <a:ea typeface="Calibri Light" charset="0"/>
              <a:cs typeface="Calibri Light" charset="0"/>
            </a:endParaRPr>
          </a:p>
        </p:txBody>
      </p:sp>
    </p:spTree>
    <p:extLst>
      <p:ext uri="{BB962C8B-B14F-4D97-AF65-F5344CB8AC3E}">
        <p14:creationId xmlns:p14="http://schemas.microsoft.com/office/powerpoint/2010/main" val="2012529528"/>
      </p:ext>
    </p:extLst>
  </p:cSld>
  <p:clrMapOvr>
    <a:masterClrMapping/>
  </p:clrMapOvr>
  <mc:AlternateContent xmlns:mc="http://schemas.openxmlformats.org/markup-compatibility/2006" xmlns:p14="http://schemas.microsoft.com/office/powerpoint/2010/main">
    <mc:Choice Requires="p14">
      <p:transition spd="slow" p14:dur="2000" advTm="4959"/>
    </mc:Choice>
    <mc:Fallback xmlns="">
      <p:transition spd="slow" advTm="495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Internal Architecture </a:t>
            </a:r>
            <a:r>
              <a:rPr lang="en-US" b="1" dirty="0"/>
              <a:t>of </a:t>
            </a:r>
            <a:r>
              <a:rPr lang="en-US" b="1" dirty="0" smtClean="0"/>
              <a:t>OVS</a:t>
            </a:r>
            <a:endParaRPr lang="en-US" b="1" dirty="0"/>
          </a:p>
        </p:txBody>
      </p:sp>
      <p:sp>
        <p:nvSpPr>
          <p:cNvPr id="16" name="Rounded Rectangle 15"/>
          <p:cNvSpPr/>
          <p:nvPr/>
        </p:nvSpPr>
        <p:spPr>
          <a:xfrm>
            <a:off x="1351822" y="2295303"/>
            <a:ext cx="1450731" cy="334616"/>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27" name="Rounded Rectangle 26"/>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cxnSp>
        <p:nvCxnSpPr>
          <p:cNvPr id="28" name="Straight Arrow Connector 27"/>
          <p:cNvCxnSpPr/>
          <p:nvPr/>
        </p:nvCxnSpPr>
        <p:spPr>
          <a:xfrm flipH="1">
            <a:off x="812167" y="2629919"/>
            <a:ext cx="538835" cy="776184"/>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p:nvPr/>
        </p:nvCxnSpPr>
        <p:spPr>
          <a:xfrm>
            <a:off x="2802553" y="2629919"/>
            <a:ext cx="1990385" cy="776184"/>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39041" y="3554966"/>
            <a:ext cx="3527023" cy="338554"/>
          </a:xfrm>
          <a:prstGeom prst="rect">
            <a:avLst/>
          </a:prstGeom>
          <a:noFill/>
        </p:spPr>
        <p:txBody>
          <a:bodyPr wrap="square">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Packet Processing Logic</a:t>
            </a:r>
          </a:p>
        </p:txBody>
      </p:sp>
      <p:sp>
        <p:nvSpPr>
          <p:cNvPr id="31" name="Rounded Rectangle 30"/>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TextBox 32"/>
          <p:cNvSpPr txBox="1"/>
          <p:nvPr/>
        </p:nvSpPr>
        <p:spPr>
          <a:xfrm>
            <a:off x="1031111" y="3554966"/>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34" name="TextBox 33"/>
          <p:cNvSpPr txBox="1"/>
          <p:nvPr/>
        </p:nvSpPr>
        <p:spPr>
          <a:xfrm>
            <a:off x="2051769" y="3554966"/>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35" name="Straight Connector 34"/>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119806" y="3802468"/>
            <a:ext cx="1297471" cy="338554"/>
          </a:xfrm>
          <a:prstGeom prst="rect">
            <a:avLst/>
          </a:prstGeom>
          <a:noFill/>
        </p:spPr>
        <p:txBody>
          <a:bodyPr wrap="none" rtlCol="0">
            <a:spAutoFit/>
          </a:bodyPr>
          <a:lstStyle/>
          <a:p>
            <a:r>
              <a:rPr lang="en-US" sz="1600" b="1" dirty="0" smtClean="0">
                <a:solidFill>
                  <a:srgbClr val="C00000"/>
                </a:solidFill>
                <a:latin typeface="Calibri Light" charset="0"/>
                <a:ea typeface="Calibri Light" charset="0"/>
                <a:cs typeface="Calibri Light" charset="0"/>
              </a:rPr>
              <a:t>Complex APIs</a:t>
            </a:r>
            <a:endParaRPr lang="en-US" sz="1600" b="1" dirty="0">
              <a:solidFill>
                <a:srgbClr val="C00000"/>
              </a:solidFill>
              <a:latin typeface="Calibri Light" charset="0"/>
              <a:ea typeface="Calibri Light" charset="0"/>
              <a:cs typeface="Calibri Light" charset="0"/>
            </a:endParaRPr>
          </a:p>
        </p:txBody>
      </p:sp>
      <p:cxnSp>
        <p:nvCxnSpPr>
          <p:cNvPr id="40" name="Straight Arrow Connector 39"/>
          <p:cNvCxnSpPr/>
          <p:nvPr/>
        </p:nvCxnSpPr>
        <p:spPr>
          <a:xfrm flipH="1">
            <a:off x="3644760" y="3979969"/>
            <a:ext cx="1497147" cy="3425"/>
          </a:xfrm>
          <a:prstGeom prst="straightConnector1">
            <a:avLst/>
          </a:prstGeom>
          <a:ln>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grpSp>
        <p:nvGrpSpPr>
          <p:cNvPr id="24" name="Group 23"/>
          <p:cNvGrpSpPr/>
          <p:nvPr/>
        </p:nvGrpSpPr>
        <p:grpSpPr>
          <a:xfrm>
            <a:off x="420572" y="4630537"/>
            <a:ext cx="533324" cy="476099"/>
            <a:chOff x="2604847" y="3810600"/>
            <a:chExt cx="533324" cy="476099"/>
          </a:xfrm>
        </p:grpSpPr>
        <p:pic>
          <p:nvPicPr>
            <p:cNvPr id="25"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26"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6"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Tree>
    <p:custDataLst>
      <p:tags r:id="rId1"/>
    </p:custDataLst>
    <p:extLst>
      <p:ext uri="{BB962C8B-B14F-4D97-AF65-F5344CB8AC3E}">
        <p14:creationId xmlns:p14="http://schemas.microsoft.com/office/powerpoint/2010/main" val="154715515"/>
      </p:ext>
    </p:extLst>
  </p:cSld>
  <p:clrMapOvr>
    <a:masterClrMapping/>
  </p:clrMapOvr>
  <mc:AlternateContent xmlns:mc="http://schemas.openxmlformats.org/markup-compatibility/2006" xmlns:p14="http://schemas.microsoft.com/office/powerpoint/2010/main">
    <mc:Choice Requires="p14">
      <p:transition spd="slow" p14:dur="2000" advTm="8923"/>
    </mc:Choice>
    <mc:Fallback xmlns="">
      <p:transition spd="slow" advTm="89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animBg="1"/>
      <p:bldP spid="34" grpId="0" animBg="1"/>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2042" y="3146640"/>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5894" y="3466672"/>
            <a:ext cx="776250" cy="537625"/>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2398" y="4078424"/>
            <a:ext cx="776250" cy="566693"/>
          </a:xfrm>
          <a:prstGeom prst="rect">
            <a:avLst/>
          </a:prstGeom>
        </p:spPr>
      </p:pic>
      <p:grpSp>
        <p:nvGrpSpPr>
          <p:cNvPr id="46" name="Group 45"/>
          <p:cNvGrpSpPr/>
          <p:nvPr/>
        </p:nvGrpSpPr>
        <p:grpSpPr>
          <a:xfrm>
            <a:off x="420572" y="4630537"/>
            <a:ext cx="533324" cy="476099"/>
            <a:chOff x="2604847" y="3810600"/>
            <a:chExt cx="533324" cy="476099"/>
          </a:xfrm>
        </p:grpSpPr>
        <p:pic>
          <p:nvPicPr>
            <p:cNvPr id="47" name="Shape 136"/>
            <p:cNvPicPr preferRelativeResize="0"/>
            <p:nvPr/>
          </p:nvPicPr>
          <p:blipFill>
            <a:blip r:embed="rId6">
              <a:alphaModFix/>
            </a:blip>
            <a:stretch>
              <a:fillRect/>
            </a:stretch>
          </p:blipFill>
          <p:spPr>
            <a:xfrm>
              <a:off x="2604847" y="3973679"/>
              <a:ext cx="286634" cy="313020"/>
            </a:xfrm>
            <a:prstGeom prst="rect">
              <a:avLst/>
            </a:prstGeom>
            <a:noFill/>
            <a:ln>
              <a:noFill/>
            </a:ln>
          </p:spPr>
        </p:pic>
        <p:pic>
          <p:nvPicPr>
            <p:cNvPr id="48" name="Shape 137"/>
            <p:cNvPicPr preferRelativeResize="0"/>
            <p:nvPr/>
          </p:nvPicPr>
          <p:blipFill>
            <a:blip r:embed="rId6">
              <a:alphaModFix/>
            </a:blip>
            <a:stretch>
              <a:fillRect/>
            </a:stretch>
          </p:blipFill>
          <p:spPr>
            <a:xfrm>
              <a:off x="2787492" y="3810600"/>
              <a:ext cx="175994" cy="192194"/>
            </a:xfrm>
            <a:prstGeom prst="rect">
              <a:avLst/>
            </a:prstGeom>
            <a:noFill/>
            <a:ln>
              <a:noFill/>
            </a:ln>
          </p:spPr>
        </p:pic>
        <p:pic>
          <p:nvPicPr>
            <p:cNvPr id="49" name="Shape 138"/>
            <p:cNvPicPr preferRelativeResize="0"/>
            <p:nvPr/>
          </p:nvPicPr>
          <p:blipFill>
            <a:blip r:embed="rId6">
              <a:alphaModFix/>
            </a:blip>
            <a:stretch>
              <a:fillRect/>
            </a:stretch>
          </p:blipFill>
          <p:spPr>
            <a:xfrm>
              <a:off x="2907474" y="3973679"/>
              <a:ext cx="230697" cy="251934"/>
            </a:xfrm>
            <a:prstGeom prst="rect">
              <a:avLst/>
            </a:prstGeom>
            <a:noFill/>
            <a:ln>
              <a:noFill/>
            </a:ln>
          </p:spPr>
        </p:pic>
      </p:grpSp>
      <p:sp>
        <p:nvSpPr>
          <p:cNvPr id="21" name="Title 1"/>
          <p:cNvSpPr>
            <a:spLocks noGrp="1"/>
          </p:cNvSpPr>
          <p:nvPr>
            <p:ph type="title"/>
          </p:nvPr>
        </p:nvSpPr>
        <p:spPr>
          <a:xfrm>
            <a:off x="628650" y="273844"/>
            <a:ext cx="7886700" cy="994172"/>
          </a:xfrm>
        </p:spPr>
        <p:txBody>
          <a:bodyPr/>
          <a:lstStyle/>
          <a:p>
            <a:pPr algn="ctr"/>
            <a:r>
              <a:rPr lang="en-US" b="1" dirty="0" smtClean="0"/>
              <a:t>Internal Architecture of OVS</a:t>
            </a:r>
            <a:endParaRPr lang="en-US" b="1" dirty="0"/>
          </a:p>
        </p:txBody>
      </p:sp>
    </p:spTree>
    <p:custDataLst>
      <p:tags r:id="rId1"/>
    </p:custDataLst>
    <p:extLst>
      <p:ext uri="{BB962C8B-B14F-4D97-AF65-F5344CB8AC3E}">
        <p14:creationId xmlns:p14="http://schemas.microsoft.com/office/powerpoint/2010/main" val="935174420"/>
      </p:ext>
    </p:extLst>
  </p:cSld>
  <p:clrMapOvr>
    <a:masterClrMapping/>
  </p:clrMapOvr>
  <mc:AlternateContent xmlns:mc="http://schemas.openxmlformats.org/markup-compatibility/2006" xmlns:p14="http://schemas.microsoft.com/office/powerpoint/2010/main">
    <mc:Choice Requires="p14">
      <p:transition spd="slow" p14:dur="2000" advTm="2434"/>
    </mc:Choice>
    <mc:Fallback xmlns="">
      <p:transition spd="slow" advTm="24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336" y="3483167"/>
            <a:ext cx="1178457" cy="1113265"/>
          </a:xfrm>
          <a:prstGeom prst="rect">
            <a:avLst/>
          </a:prstGeom>
        </p:spPr>
      </p:pic>
      <p:sp>
        <p:nvSpPr>
          <p:cNvPr id="45" name="Rounded Rectangle 44"/>
          <p:cNvSpPr/>
          <p:nvPr/>
        </p:nvSpPr>
        <p:spPr>
          <a:xfrm>
            <a:off x="822042" y="3146640"/>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grpSp>
        <p:nvGrpSpPr>
          <p:cNvPr id="37" name="Group 36"/>
          <p:cNvGrpSpPr/>
          <p:nvPr/>
        </p:nvGrpSpPr>
        <p:grpSpPr>
          <a:xfrm>
            <a:off x="420572" y="4630537"/>
            <a:ext cx="533324" cy="476099"/>
            <a:chOff x="2604847" y="3810600"/>
            <a:chExt cx="533324" cy="476099"/>
          </a:xfrm>
        </p:grpSpPr>
        <p:pic>
          <p:nvPicPr>
            <p:cNvPr id="38"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1"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2"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19" name="Title 1"/>
          <p:cNvSpPr>
            <a:spLocks noGrp="1"/>
          </p:cNvSpPr>
          <p:nvPr>
            <p:ph type="title"/>
          </p:nvPr>
        </p:nvSpPr>
        <p:spPr>
          <a:xfrm>
            <a:off x="628650" y="273844"/>
            <a:ext cx="7886700" cy="994172"/>
          </a:xfrm>
        </p:spPr>
        <p:txBody>
          <a:bodyPr/>
          <a:lstStyle/>
          <a:p>
            <a:pPr algn="ctr"/>
            <a:r>
              <a:rPr lang="en-US" b="1" dirty="0" smtClean="0"/>
              <a:t>Internal Architecture of OVS</a:t>
            </a:r>
            <a:endParaRPr lang="en-US" b="1" dirty="0"/>
          </a:p>
        </p:txBody>
      </p:sp>
    </p:spTree>
    <p:extLst>
      <p:ext uri="{BB962C8B-B14F-4D97-AF65-F5344CB8AC3E}">
        <p14:creationId xmlns:p14="http://schemas.microsoft.com/office/powerpoint/2010/main" val="519535676"/>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Internal Architecture of OVS</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2042" y="3146640"/>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grpSp>
        <p:nvGrpSpPr>
          <p:cNvPr id="37" name="Group 36"/>
          <p:cNvGrpSpPr/>
          <p:nvPr/>
        </p:nvGrpSpPr>
        <p:grpSpPr>
          <a:xfrm>
            <a:off x="420572" y="4630537"/>
            <a:ext cx="533324" cy="476099"/>
            <a:chOff x="2604847" y="3810600"/>
            <a:chExt cx="533324" cy="476099"/>
          </a:xfrm>
        </p:grpSpPr>
        <p:pic>
          <p:nvPicPr>
            <p:cNvPr id="38" name="Shape 136"/>
            <p:cNvPicPr preferRelativeResize="0"/>
            <p:nvPr/>
          </p:nvPicPr>
          <p:blipFill>
            <a:blip r:embed="rId3">
              <a:alphaModFix/>
            </a:blip>
            <a:stretch>
              <a:fillRect/>
            </a:stretch>
          </p:blipFill>
          <p:spPr>
            <a:xfrm>
              <a:off x="2604847" y="3973679"/>
              <a:ext cx="286634" cy="313020"/>
            </a:xfrm>
            <a:prstGeom prst="rect">
              <a:avLst/>
            </a:prstGeom>
            <a:noFill/>
            <a:ln>
              <a:noFill/>
            </a:ln>
          </p:spPr>
        </p:pic>
        <p:pic>
          <p:nvPicPr>
            <p:cNvPr id="41" name="Shape 137"/>
            <p:cNvPicPr preferRelativeResize="0"/>
            <p:nvPr/>
          </p:nvPicPr>
          <p:blipFill>
            <a:blip r:embed="rId3">
              <a:alphaModFix/>
            </a:blip>
            <a:stretch>
              <a:fillRect/>
            </a:stretch>
          </p:blipFill>
          <p:spPr>
            <a:xfrm>
              <a:off x="2787492" y="3810600"/>
              <a:ext cx="175994" cy="192194"/>
            </a:xfrm>
            <a:prstGeom prst="rect">
              <a:avLst/>
            </a:prstGeom>
            <a:noFill/>
            <a:ln>
              <a:noFill/>
            </a:ln>
          </p:spPr>
        </p:pic>
        <p:pic>
          <p:nvPicPr>
            <p:cNvPr id="42" name="Shape 138"/>
            <p:cNvPicPr preferRelativeResize="0"/>
            <p:nvPr/>
          </p:nvPicPr>
          <p:blipFill>
            <a:blip r:embed="rId3">
              <a:alphaModFix/>
            </a:blip>
            <a:stretch>
              <a:fillRect/>
            </a:stretch>
          </p:blipFill>
          <p:spPr>
            <a:xfrm>
              <a:off x="2907474" y="3973679"/>
              <a:ext cx="230697" cy="251934"/>
            </a:xfrm>
            <a:prstGeom prst="rect">
              <a:avLst/>
            </a:prstGeom>
            <a:noFill/>
            <a:ln>
              <a:noFill/>
            </a:ln>
          </p:spPr>
        </p:pic>
      </p:grpSp>
    </p:spTree>
    <p:extLst>
      <p:ext uri="{BB962C8B-B14F-4D97-AF65-F5344CB8AC3E}">
        <p14:creationId xmlns:p14="http://schemas.microsoft.com/office/powerpoint/2010/main" val="1802992538"/>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Road to Protocol Independence</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noFill/>
          <a:ln>
            <a:solidFill>
              <a:schemeClr val="bg2">
                <a:lumMod val="50000"/>
              </a:schemeClr>
            </a:solidFill>
            <a:prstDash val="sysDash"/>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noFill/>
          <a:ln>
            <a:solidFill>
              <a:schemeClr val="bg2">
                <a:lumMod val="50000"/>
              </a:schemeClr>
            </a:solidFill>
            <a:prstDash val="sysDash"/>
          </a:ln>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1187" y="3147121"/>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49" name="Rounded Rectangle 48"/>
          <p:cNvSpPr/>
          <p:nvPr/>
        </p:nvSpPr>
        <p:spPr>
          <a:xfrm>
            <a:off x="807293" y="1661976"/>
            <a:ext cx="3980771" cy="555985"/>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0" name="Rounded Rectangle 49"/>
          <p:cNvSpPr/>
          <p:nvPr/>
        </p:nvSpPr>
        <p:spPr>
          <a:xfrm>
            <a:off x="807293" y="1665995"/>
            <a:ext cx="3980771" cy="55598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1" name="Rounded Rectangle 50"/>
          <p:cNvSpPr/>
          <p:nvPr/>
        </p:nvSpPr>
        <p:spPr>
          <a:xfrm>
            <a:off x="816498" y="1369710"/>
            <a:ext cx="2728251" cy="288247"/>
          </a:xfrm>
          <a:prstGeom prst="roundRect">
            <a:avLst>
              <a:gd name="adj" fmla="val 0"/>
            </a:avLst>
          </a:prstGeom>
          <a:solidFill>
            <a:schemeClr val="accent6">
              <a:lumMod val="75000"/>
            </a:schemeClr>
          </a:solid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Domain-Specific Language </a:t>
            </a:r>
          </a:p>
        </p:txBody>
      </p:sp>
      <p:sp>
        <p:nvSpPr>
          <p:cNvPr id="52" name="TextBox 51"/>
          <p:cNvSpPr txBox="1"/>
          <p:nvPr/>
        </p:nvSpPr>
        <p:spPr>
          <a:xfrm>
            <a:off x="1026237" y="1774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53" name="TextBox 52"/>
          <p:cNvSpPr txBox="1"/>
          <p:nvPr/>
        </p:nvSpPr>
        <p:spPr>
          <a:xfrm>
            <a:off x="2046895" y="1774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54" name="Straight Arrow Connector 53"/>
          <p:cNvCxnSpPr>
            <a:stCxn id="50" idx="2"/>
            <a:endCxn id="23" idx="0"/>
          </p:cNvCxnSpPr>
          <p:nvPr/>
        </p:nvCxnSpPr>
        <p:spPr>
          <a:xfrm>
            <a:off x="2797679" y="2221980"/>
            <a:ext cx="4874" cy="118412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872579" y="2559575"/>
            <a:ext cx="862737" cy="338554"/>
          </a:xfrm>
          <a:prstGeom prst="rect">
            <a:avLst/>
          </a:prstGeom>
          <a:noFill/>
        </p:spPr>
        <p:txBody>
          <a:bodyPr wrap="none" rtlCol="0">
            <a:spAutoFit/>
          </a:bodyPr>
          <a:lstStyle/>
          <a:p>
            <a:r>
              <a:rPr lang="en-US" sz="1600" dirty="0">
                <a:latin typeface="Calibri Light" charset="0"/>
                <a:ea typeface="Calibri Light" charset="0"/>
                <a:cs typeface="Calibri Light" charset="0"/>
              </a:rPr>
              <a:t>Compile</a:t>
            </a:r>
            <a:endParaRPr lang="en-US" sz="1351" dirty="0">
              <a:latin typeface="Calibri Light" charset="0"/>
              <a:ea typeface="Calibri Light" charset="0"/>
              <a:cs typeface="Calibri Light" charset="0"/>
            </a:endParaRPr>
          </a:p>
        </p:txBody>
      </p:sp>
      <p:grpSp>
        <p:nvGrpSpPr>
          <p:cNvPr id="37" name="Group 36"/>
          <p:cNvGrpSpPr/>
          <p:nvPr/>
        </p:nvGrpSpPr>
        <p:grpSpPr>
          <a:xfrm>
            <a:off x="420572" y="4630537"/>
            <a:ext cx="533324" cy="476099"/>
            <a:chOff x="2604847" y="3810600"/>
            <a:chExt cx="533324" cy="476099"/>
          </a:xfrm>
        </p:grpSpPr>
        <p:pic>
          <p:nvPicPr>
            <p:cNvPr id="38"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39"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0"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Tree>
    <p:custDataLst>
      <p:tags r:id="rId1"/>
    </p:custDataLst>
    <p:extLst>
      <p:ext uri="{BB962C8B-B14F-4D97-AF65-F5344CB8AC3E}">
        <p14:creationId xmlns:p14="http://schemas.microsoft.com/office/powerpoint/2010/main" val="1300223860"/>
      </p:ext>
    </p:extLst>
  </p:cSld>
  <p:clrMapOvr>
    <a:masterClrMapping/>
  </p:clrMapOvr>
  <mc:AlternateContent xmlns:mc="http://schemas.openxmlformats.org/markup-compatibility/2006" xmlns:p14="http://schemas.microsoft.com/office/powerpoint/2010/main">
    <mc:Choice Requires="p14">
      <p:transition spd="slow" p14:dur="2000" advTm="13477"/>
    </mc:Choice>
    <mc:Fallback xmlns="">
      <p:transition spd="slow" advTm="134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Road to Protocol Independence</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noFill/>
          <a:ln>
            <a:solidFill>
              <a:schemeClr val="bg2">
                <a:lumMod val="50000"/>
              </a:schemeClr>
            </a:solidFill>
            <a:prstDash val="sysDash"/>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noFill/>
          <a:ln>
            <a:solidFill>
              <a:schemeClr val="bg2">
                <a:lumMod val="50000"/>
              </a:schemeClr>
            </a:solidFill>
            <a:prstDash val="sysDash"/>
          </a:ln>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1187" y="3147121"/>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49" name="Rounded Rectangle 48"/>
          <p:cNvSpPr/>
          <p:nvPr/>
        </p:nvSpPr>
        <p:spPr>
          <a:xfrm>
            <a:off x="807293" y="1661976"/>
            <a:ext cx="3980771" cy="555985"/>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0" name="Rounded Rectangle 49"/>
          <p:cNvSpPr/>
          <p:nvPr/>
        </p:nvSpPr>
        <p:spPr>
          <a:xfrm>
            <a:off x="807293" y="1665995"/>
            <a:ext cx="3980771" cy="55598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2" name="TextBox 51"/>
          <p:cNvSpPr txBox="1"/>
          <p:nvPr/>
        </p:nvSpPr>
        <p:spPr>
          <a:xfrm>
            <a:off x="1026237" y="1774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53" name="TextBox 52"/>
          <p:cNvSpPr txBox="1"/>
          <p:nvPr/>
        </p:nvSpPr>
        <p:spPr>
          <a:xfrm>
            <a:off x="2046895" y="1774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54" name="Straight Arrow Connector 53"/>
          <p:cNvCxnSpPr>
            <a:stCxn id="50" idx="2"/>
            <a:endCxn id="23" idx="0"/>
          </p:cNvCxnSpPr>
          <p:nvPr/>
        </p:nvCxnSpPr>
        <p:spPr>
          <a:xfrm>
            <a:off x="2797679" y="2221980"/>
            <a:ext cx="4874" cy="118412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72579" y="2559575"/>
            <a:ext cx="862737" cy="338554"/>
          </a:xfrm>
          <a:prstGeom prst="rect">
            <a:avLst/>
          </a:prstGeom>
          <a:noFill/>
        </p:spPr>
        <p:txBody>
          <a:bodyPr wrap="none" rtlCol="0">
            <a:spAutoFit/>
          </a:bodyPr>
          <a:lstStyle/>
          <a:p>
            <a:r>
              <a:rPr lang="en-US" sz="1600" dirty="0">
                <a:latin typeface="Calibri Light" charset="0"/>
                <a:ea typeface="Calibri Light" charset="0"/>
                <a:cs typeface="Calibri Light" charset="0"/>
              </a:rPr>
              <a:t>Compile</a:t>
            </a:r>
            <a:endParaRPr lang="en-US" sz="1351" dirty="0">
              <a:latin typeface="Calibri Light" charset="0"/>
              <a:ea typeface="Calibri Light" charset="0"/>
              <a:cs typeface="Calibri Light" charset="0"/>
            </a:endParaRPr>
          </a:p>
        </p:txBody>
      </p:sp>
      <p:grpSp>
        <p:nvGrpSpPr>
          <p:cNvPr id="46" name="Group 45"/>
          <p:cNvGrpSpPr/>
          <p:nvPr/>
        </p:nvGrpSpPr>
        <p:grpSpPr>
          <a:xfrm>
            <a:off x="420572" y="4630537"/>
            <a:ext cx="533324" cy="476099"/>
            <a:chOff x="2604847" y="3810600"/>
            <a:chExt cx="533324" cy="476099"/>
          </a:xfrm>
        </p:grpSpPr>
        <p:pic>
          <p:nvPicPr>
            <p:cNvPr id="47"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8"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55"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2" name="TextBox 31"/>
          <p:cNvSpPr txBox="1"/>
          <p:nvPr/>
        </p:nvSpPr>
        <p:spPr>
          <a:xfrm>
            <a:off x="5200065" y="1497063"/>
            <a:ext cx="3696241" cy="3067506"/>
          </a:xfrm>
          <a:prstGeom prst="rect">
            <a:avLst/>
          </a:prstGeom>
          <a:noFill/>
        </p:spPr>
        <p:txBody>
          <a:bodyPr wrap="square" rtlCol="0">
            <a:spAutoFit/>
          </a:bodyPr>
          <a:lstStyle/>
          <a:p>
            <a:r>
              <a:rPr lang="en-US" sz="2000" dirty="0" smtClean="0">
                <a:latin typeface="Calibri Light" charset="0"/>
                <a:ea typeface="Calibri Light" charset="0"/>
                <a:cs typeface="Calibri Light" charset="0"/>
              </a:rPr>
              <a:t>P4 </a:t>
            </a:r>
            <a:r>
              <a:rPr lang="en-US" sz="2000" smtClean="0">
                <a:latin typeface="Calibri Light" charset="0"/>
                <a:ea typeface="Calibri Light" charset="0"/>
                <a:cs typeface="Calibri Light" charset="0"/>
              </a:rPr>
              <a:t>is an </a:t>
            </a:r>
            <a:r>
              <a:rPr lang="en-US" sz="2000" b="1" dirty="0" smtClean="0">
                <a:latin typeface="Calibri Light" charset="0"/>
                <a:ea typeface="Calibri Light" charset="0"/>
                <a:cs typeface="Calibri Light" charset="0"/>
              </a:rPr>
              <a:t>open-source language</a:t>
            </a:r>
            <a:r>
              <a:rPr lang="en-US" sz="2000" dirty="0" smtClean="0">
                <a:latin typeface="Calibri Light" charset="0"/>
                <a:ea typeface="Calibri Light" charset="0"/>
                <a:cs typeface="Calibri Light" charset="0"/>
              </a:rPr>
              <a:t>.</a:t>
            </a:r>
            <a:r>
              <a:rPr lang="en-US" sz="2000" baseline="30000" dirty="0" smtClean="0">
                <a:latin typeface="Calibri Light" charset="0"/>
                <a:ea typeface="Calibri Light" charset="0"/>
                <a:cs typeface="Calibri Light" charset="0"/>
              </a:rPr>
              <a:t>[1]</a:t>
            </a:r>
          </a:p>
          <a:p>
            <a:endParaRPr lang="en-US" sz="2000" baseline="30000" dirty="0" smtClean="0">
              <a:latin typeface="Calibri Light" charset="0"/>
              <a:ea typeface="Calibri Light" charset="0"/>
              <a:cs typeface="Calibri Light" charset="0"/>
            </a:endParaRPr>
          </a:p>
          <a:p>
            <a:r>
              <a:rPr lang="en-US" sz="2000" dirty="0" smtClean="0">
                <a:latin typeface="Calibri Light" charset="0"/>
                <a:ea typeface="Calibri Light" charset="0"/>
                <a:cs typeface="Calibri Light" charset="0"/>
              </a:rPr>
              <a:t>Describes different aspects of a packet processor:</a:t>
            </a:r>
          </a:p>
          <a:p>
            <a:pPr marL="342900" indent="-342900">
              <a:buFontTx/>
              <a:buChar char="-"/>
            </a:pPr>
            <a:r>
              <a:rPr lang="en-US" sz="2000" b="1" dirty="0" smtClean="0">
                <a:latin typeface="Calibri Light" charset="0"/>
                <a:ea typeface="Calibri Light" charset="0"/>
                <a:cs typeface="Calibri Light" charset="0"/>
              </a:rPr>
              <a:t>Packet headers and fields</a:t>
            </a:r>
          </a:p>
          <a:p>
            <a:pPr marL="342900" indent="-342900">
              <a:buFontTx/>
              <a:buChar char="-"/>
            </a:pPr>
            <a:r>
              <a:rPr lang="en-US" sz="2000" b="1" dirty="0" smtClean="0">
                <a:latin typeface="Calibri Light" charset="0"/>
                <a:ea typeface="Calibri Light" charset="0"/>
                <a:cs typeface="Calibri Light" charset="0"/>
              </a:rPr>
              <a:t>Metadata</a:t>
            </a:r>
          </a:p>
          <a:p>
            <a:pPr marL="342900" indent="-342900">
              <a:buFontTx/>
              <a:buChar char="-"/>
            </a:pPr>
            <a:r>
              <a:rPr lang="en-US" sz="2000" b="1" dirty="0" smtClean="0">
                <a:latin typeface="Calibri Light" charset="0"/>
                <a:ea typeface="Calibri Light" charset="0"/>
                <a:cs typeface="Calibri Light" charset="0"/>
              </a:rPr>
              <a:t>Parser </a:t>
            </a:r>
          </a:p>
          <a:p>
            <a:pPr marL="342900" indent="-342900">
              <a:buFontTx/>
              <a:buChar char="-"/>
            </a:pPr>
            <a:r>
              <a:rPr lang="en-US" sz="2000" b="1" dirty="0" smtClean="0">
                <a:latin typeface="Calibri Light" charset="0"/>
                <a:ea typeface="Calibri Light" charset="0"/>
                <a:cs typeface="Calibri Light" charset="0"/>
              </a:rPr>
              <a:t>Actions</a:t>
            </a:r>
          </a:p>
          <a:p>
            <a:pPr marL="342900" indent="-342900">
              <a:buFontTx/>
              <a:buChar char="-"/>
            </a:pPr>
            <a:r>
              <a:rPr lang="en-US" sz="2000" b="1" dirty="0" smtClean="0">
                <a:latin typeface="Calibri Light" charset="0"/>
                <a:ea typeface="Calibri Light" charset="0"/>
                <a:cs typeface="Calibri Light" charset="0"/>
              </a:rPr>
              <a:t>Match-Action Tables (MATs)</a:t>
            </a:r>
          </a:p>
          <a:p>
            <a:pPr marL="342900" indent="-342900">
              <a:buFontTx/>
              <a:buChar char="-"/>
            </a:pPr>
            <a:r>
              <a:rPr lang="en-US" sz="2000" b="1" dirty="0" smtClean="0">
                <a:latin typeface="Calibri Light" charset="0"/>
                <a:ea typeface="Calibri Light" charset="0"/>
                <a:cs typeface="Calibri Light" charset="0"/>
              </a:rPr>
              <a:t>Control Flow</a:t>
            </a:r>
            <a:endParaRPr lang="en-US" sz="2000" baseline="30000" dirty="0">
              <a:latin typeface="Calibri Light" charset="0"/>
              <a:ea typeface="Calibri Light" charset="0"/>
              <a:cs typeface="Calibri Light" charset="0"/>
            </a:endParaRPr>
          </a:p>
        </p:txBody>
      </p:sp>
      <p:sp>
        <p:nvSpPr>
          <p:cNvPr id="33" name="Rounded Rectangle 32"/>
          <p:cNvSpPr/>
          <p:nvPr/>
        </p:nvSpPr>
        <p:spPr>
          <a:xfrm>
            <a:off x="407370" y="1214075"/>
            <a:ext cx="4537092" cy="3929425"/>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816498" y="1369710"/>
            <a:ext cx="2728251" cy="288247"/>
          </a:xfrm>
          <a:prstGeom prst="roundRect">
            <a:avLst>
              <a:gd name="adj" fmla="val 0"/>
            </a:avLst>
          </a:prstGeom>
          <a:solidFill>
            <a:schemeClr val="accent6">
              <a:lumMod val="75000"/>
            </a:schemeClr>
          </a:solid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P4</a:t>
            </a:r>
            <a:r>
              <a:rPr lang="en-US" sz="1600" b="1" baseline="30000"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[1]</a:t>
            </a:r>
            <a:endParaRPr lang="en-US" sz="1600" b="1" baseline="30000"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4" name="TextBox 23"/>
          <p:cNvSpPr txBox="1"/>
          <p:nvPr/>
        </p:nvSpPr>
        <p:spPr>
          <a:xfrm>
            <a:off x="1116969" y="4790127"/>
            <a:ext cx="1706878" cy="307777"/>
          </a:xfrm>
          <a:prstGeom prst="rect">
            <a:avLst/>
          </a:prstGeom>
          <a:noFill/>
        </p:spPr>
        <p:txBody>
          <a:bodyPr wrap="none" rtlCol="0">
            <a:spAutoFit/>
          </a:bodyPr>
          <a:lstStyle/>
          <a:p>
            <a:r>
              <a:rPr lang="en-US" sz="1400" baseline="30000" dirty="0">
                <a:latin typeface="Calibri Light" charset="0"/>
                <a:ea typeface="Calibri Light" charset="0"/>
                <a:cs typeface="Calibri Light" charset="0"/>
              </a:rPr>
              <a:t>[1]</a:t>
            </a:r>
            <a:r>
              <a:rPr lang="en-US" sz="1400" dirty="0">
                <a:latin typeface="Calibri Light" charset="0"/>
                <a:ea typeface="Calibri Light" charset="0"/>
                <a:cs typeface="Calibri Light" charset="0"/>
              </a:rPr>
              <a:t> http://www.p4.org</a:t>
            </a:r>
          </a:p>
        </p:txBody>
      </p:sp>
    </p:spTree>
    <p:custDataLst>
      <p:tags r:id="rId1"/>
    </p:custDataLst>
    <p:extLst>
      <p:ext uri="{BB962C8B-B14F-4D97-AF65-F5344CB8AC3E}">
        <p14:creationId xmlns:p14="http://schemas.microsoft.com/office/powerpoint/2010/main" val="567750965"/>
      </p:ext>
    </p:extLst>
  </p:cSld>
  <p:clrMapOvr>
    <a:masterClrMapping/>
  </p:clrMapOvr>
  <mc:AlternateContent xmlns:mc="http://schemas.openxmlformats.org/markup-compatibility/2006">
    <mc:Choice xmlns:p14="http://schemas.microsoft.com/office/powerpoint/2010/main" Requires="p14">
      <p:transition spd="slow" p14:dur="2000" advTm="4269"/>
    </mc:Choice>
    <mc:Fallback>
      <p:transition spd="slow" advTm="42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Road to Protocol Independence</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noFill/>
          <a:ln>
            <a:solidFill>
              <a:schemeClr val="bg2">
                <a:lumMod val="50000"/>
              </a:schemeClr>
            </a:solidFill>
            <a:prstDash val="sysDash"/>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noFill/>
          <a:ln>
            <a:solidFill>
              <a:schemeClr val="bg2">
                <a:lumMod val="50000"/>
              </a:schemeClr>
            </a:solidFill>
            <a:prstDash val="sysDash"/>
          </a:ln>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1187" y="3147121"/>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49" name="Rounded Rectangle 48"/>
          <p:cNvSpPr/>
          <p:nvPr/>
        </p:nvSpPr>
        <p:spPr>
          <a:xfrm>
            <a:off x="807293" y="1661976"/>
            <a:ext cx="3980771" cy="555985"/>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0" name="Rounded Rectangle 49"/>
          <p:cNvSpPr/>
          <p:nvPr/>
        </p:nvSpPr>
        <p:spPr>
          <a:xfrm>
            <a:off x="807293" y="1665995"/>
            <a:ext cx="3980771" cy="55598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1" name="Rounded Rectangle 50"/>
          <p:cNvSpPr/>
          <p:nvPr/>
        </p:nvSpPr>
        <p:spPr>
          <a:xfrm>
            <a:off x="816498" y="1369710"/>
            <a:ext cx="2728251" cy="288247"/>
          </a:xfrm>
          <a:prstGeom prst="roundRect">
            <a:avLst>
              <a:gd name="adj" fmla="val 0"/>
            </a:avLst>
          </a:prstGeom>
          <a:solidFill>
            <a:schemeClr val="accent6">
              <a:lumMod val="75000"/>
            </a:schemeClr>
          </a:solid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P4</a:t>
            </a:r>
            <a:r>
              <a:rPr lang="en-US" sz="1600" b="1" baseline="30000"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[1]</a:t>
            </a:r>
            <a:endParaRPr lang="en-US" sz="1600" b="1" baseline="30000"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2" name="TextBox 51"/>
          <p:cNvSpPr txBox="1"/>
          <p:nvPr/>
        </p:nvSpPr>
        <p:spPr>
          <a:xfrm>
            <a:off x="1026237" y="1774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53" name="TextBox 52"/>
          <p:cNvSpPr txBox="1"/>
          <p:nvPr/>
        </p:nvSpPr>
        <p:spPr>
          <a:xfrm>
            <a:off x="2046895" y="1774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54" name="Straight Arrow Connector 53"/>
          <p:cNvCxnSpPr>
            <a:stCxn id="50" idx="2"/>
            <a:endCxn id="23" idx="0"/>
          </p:cNvCxnSpPr>
          <p:nvPr/>
        </p:nvCxnSpPr>
        <p:spPr>
          <a:xfrm>
            <a:off x="2797679" y="2221980"/>
            <a:ext cx="4874" cy="118412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16969" y="4790127"/>
            <a:ext cx="1706878" cy="307777"/>
          </a:xfrm>
          <a:prstGeom prst="rect">
            <a:avLst/>
          </a:prstGeom>
          <a:noFill/>
        </p:spPr>
        <p:txBody>
          <a:bodyPr wrap="none" rtlCol="0">
            <a:spAutoFit/>
          </a:bodyPr>
          <a:lstStyle/>
          <a:p>
            <a:r>
              <a:rPr lang="en-US" sz="1400" baseline="30000" dirty="0">
                <a:latin typeface="Calibri Light" charset="0"/>
                <a:ea typeface="Calibri Light" charset="0"/>
                <a:cs typeface="Calibri Light" charset="0"/>
              </a:rPr>
              <a:t>[1]</a:t>
            </a:r>
            <a:r>
              <a:rPr lang="en-US" sz="1400" dirty="0">
                <a:latin typeface="Calibri Light" charset="0"/>
                <a:ea typeface="Calibri Light" charset="0"/>
                <a:cs typeface="Calibri Light" charset="0"/>
              </a:rPr>
              <a:t> http://www.p4.org</a:t>
            </a:r>
          </a:p>
        </p:txBody>
      </p:sp>
      <p:sp>
        <p:nvSpPr>
          <p:cNvPr id="37" name="Rectangle 36"/>
          <p:cNvSpPr/>
          <p:nvPr/>
        </p:nvSpPr>
        <p:spPr>
          <a:xfrm>
            <a:off x="6139393" y="2490911"/>
            <a:ext cx="1893469" cy="76863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Native OVS</a:t>
            </a:r>
          </a:p>
        </p:txBody>
      </p:sp>
      <p:sp>
        <p:nvSpPr>
          <p:cNvPr id="38" name="TextBox 37"/>
          <p:cNvSpPr txBox="1"/>
          <p:nvPr/>
        </p:nvSpPr>
        <p:spPr>
          <a:xfrm>
            <a:off x="6139393" y="1585038"/>
            <a:ext cx="1882587" cy="369332"/>
          </a:xfrm>
          <a:prstGeom prst="rect">
            <a:avLst/>
          </a:prstGeom>
          <a:solidFill>
            <a:schemeClr val="accent6">
              <a:lumMod val="40000"/>
              <a:lumOff val="60000"/>
            </a:schemeClr>
          </a:solidFill>
          <a:ln>
            <a:solidFill>
              <a:schemeClr val="accent6">
                <a:lumMod val="75000"/>
              </a:schemeClr>
            </a:solidFill>
            <a:prstDash val="sysDash"/>
          </a:ln>
        </p:spPr>
        <p:txBody>
          <a:bodyPr wrap="square" rtlCol="0">
            <a:spAutoFit/>
          </a:bodyPr>
          <a:lstStyle>
            <a:defPPr marR="0" algn="l" rtl="0">
              <a:lnSpc>
                <a:spcPct val="100000"/>
              </a:lnSpc>
              <a:spcBef>
                <a:spcPts val="0"/>
              </a:spcBef>
              <a:spcAft>
                <a:spcPts val="0"/>
              </a:spcAft>
            </a:defPPr>
            <a:lvl1pPr>
              <a:defRPr sz="160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defRPr>
            </a:lvl1pPr>
          </a:lstStyle>
          <a:p>
            <a:pPr algn="ctr"/>
            <a:r>
              <a:rPr lang="en-US" sz="1800" b="1" dirty="0">
                <a:latin typeface="Calibri Light" charset="0"/>
                <a:ea typeface="Calibri Light" charset="0"/>
                <a:cs typeface="Calibri Light" charset="0"/>
              </a:rPr>
              <a:t>341</a:t>
            </a:r>
            <a:r>
              <a:rPr lang="en-US" sz="1800" dirty="0">
                <a:latin typeface="Calibri Light" charset="0"/>
                <a:ea typeface="Calibri Light" charset="0"/>
                <a:cs typeface="Calibri Light" charset="0"/>
              </a:rPr>
              <a:t> lines of code</a:t>
            </a:r>
          </a:p>
        </p:txBody>
      </p:sp>
      <p:sp>
        <p:nvSpPr>
          <p:cNvPr id="39" name="TextBox 38"/>
          <p:cNvSpPr txBox="1"/>
          <p:nvPr/>
        </p:nvSpPr>
        <p:spPr>
          <a:xfrm>
            <a:off x="6032019" y="3878117"/>
            <a:ext cx="2097335" cy="369332"/>
          </a:xfrm>
          <a:prstGeom prst="rect">
            <a:avLst/>
          </a:prstGeom>
          <a:solidFill>
            <a:schemeClr val="bg1">
              <a:lumMod val="95000"/>
            </a:schemeClr>
          </a:solidFill>
          <a:ln>
            <a:solidFill>
              <a:schemeClr val="tx1"/>
            </a:solidFill>
            <a:prstDash val="sysDash"/>
          </a:ln>
        </p:spPr>
        <p:txBody>
          <a:bodyPr wrap="square" rtlCol="0">
            <a:spAutoFit/>
          </a:bodyPr>
          <a:lstStyle/>
          <a:p>
            <a:pPr algn="ctr"/>
            <a:r>
              <a:rPr lang="en-US" sz="1800" b="1" dirty="0">
                <a:solidFill>
                  <a:srgbClr val="C00000"/>
                </a:solidFill>
                <a:latin typeface="Calibri Light" charset="0"/>
                <a:ea typeface="Calibri Light" charset="0"/>
                <a:cs typeface="Calibri Light" charset="0"/>
              </a:rPr>
              <a:t>14,535</a:t>
            </a:r>
            <a:r>
              <a:rPr lang="en-US" sz="1800" dirty="0">
                <a:solidFill>
                  <a:srgbClr val="C00000"/>
                </a:solidFill>
                <a:latin typeface="Calibri Light" charset="0"/>
                <a:ea typeface="Calibri Light" charset="0"/>
                <a:cs typeface="Calibri Light" charset="0"/>
              </a:rPr>
              <a:t> lines of code</a:t>
            </a:r>
          </a:p>
        </p:txBody>
      </p:sp>
      <p:sp>
        <p:nvSpPr>
          <p:cNvPr id="43" name="TextBox 42"/>
          <p:cNvSpPr txBox="1"/>
          <p:nvPr/>
        </p:nvSpPr>
        <p:spPr>
          <a:xfrm>
            <a:off x="1872579" y="2559575"/>
            <a:ext cx="862737" cy="338554"/>
          </a:xfrm>
          <a:prstGeom prst="rect">
            <a:avLst/>
          </a:prstGeom>
          <a:noFill/>
        </p:spPr>
        <p:txBody>
          <a:bodyPr wrap="none" rtlCol="0">
            <a:spAutoFit/>
          </a:bodyPr>
          <a:lstStyle/>
          <a:p>
            <a:r>
              <a:rPr lang="en-US" sz="1600" dirty="0">
                <a:latin typeface="Calibri Light" charset="0"/>
                <a:ea typeface="Calibri Light" charset="0"/>
                <a:cs typeface="Calibri Light" charset="0"/>
              </a:rPr>
              <a:t>Compile</a:t>
            </a:r>
            <a:endParaRPr lang="en-US" sz="1351" dirty="0">
              <a:latin typeface="Calibri Light" charset="0"/>
              <a:ea typeface="Calibri Light" charset="0"/>
              <a:cs typeface="Calibri Light" charset="0"/>
            </a:endParaRPr>
          </a:p>
        </p:txBody>
      </p:sp>
      <p:grpSp>
        <p:nvGrpSpPr>
          <p:cNvPr id="46" name="Group 45"/>
          <p:cNvGrpSpPr/>
          <p:nvPr/>
        </p:nvGrpSpPr>
        <p:grpSpPr>
          <a:xfrm>
            <a:off x="420572" y="4630537"/>
            <a:ext cx="533324" cy="476099"/>
            <a:chOff x="2604847" y="3810600"/>
            <a:chExt cx="533324" cy="476099"/>
          </a:xfrm>
        </p:grpSpPr>
        <p:pic>
          <p:nvPicPr>
            <p:cNvPr id="47"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8"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55"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Tree>
    <p:custDataLst>
      <p:tags r:id="rId1"/>
    </p:custDataLst>
    <p:extLst>
      <p:ext uri="{BB962C8B-B14F-4D97-AF65-F5344CB8AC3E}">
        <p14:creationId xmlns:p14="http://schemas.microsoft.com/office/powerpoint/2010/main" val="1990127030"/>
      </p:ext>
    </p:extLst>
  </p:cSld>
  <p:clrMapOvr>
    <a:masterClrMapping/>
  </p:clrMapOvr>
  <mc:AlternateContent xmlns:mc="http://schemas.openxmlformats.org/markup-compatibility/2006" xmlns:p14="http://schemas.microsoft.com/office/powerpoint/2010/main">
    <mc:Choice Requires="p14">
      <p:transition spd="slow" p14:dur="2000" advTm="2126"/>
    </mc:Choice>
    <mc:Fallback xmlns="">
      <p:transition spd="slow" advTm="21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Reduction </a:t>
            </a:r>
            <a:r>
              <a:rPr lang="en-US" sz="3600" b="1" dirty="0"/>
              <a:t>in Complexity</a:t>
            </a:r>
            <a:endParaRPr lang="en-US" b="1" dirty="0"/>
          </a:p>
        </p:txBody>
      </p:sp>
      <p:sp>
        <p:nvSpPr>
          <p:cNvPr id="9" name="TextBox 8"/>
          <p:cNvSpPr txBox="1"/>
          <p:nvPr/>
        </p:nvSpPr>
        <p:spPr>
          <a:xfrm>
            <a:off x="628650" y="1330480"/>
            <a:ext cx="3757952" cy="461665"/>
          </a:xfrm>
          <a:prstGeom prst="rect">
            <a:avLst/>
          </a:prstGeom>
          <a:noFill/>
        </p:spPr>
        <p:txBody>
          <a:bodyPr wrap="none" rtlCol="0">
            <a:spAutoFit/>
          </a:bodyPr>
          <a:lstStyle/>
          <a:p>
            <a:pPr marL="457200" indent="-457200">
              <a:buFont typeface="+mj-lt"/>
              <a:buAutoNum type="arabicPeriod"/>
            </a:pPr>
            <a:r>
              <a:rPr lang="en-US" sz="2400" b="1" smtClean="0">
                <a:latin typeface="Calibri Light" charset="0"/>
                <a:ea typeface="Calibri Light" charset="0"/>
                <a:cs typeface="Calibri Light" charset="0"/>
              </a:rPr>
              <a:t>Development Complexity</a:t>
            </a:r>
            <a:endParaRPr lang="en-US" sz="2400" b="1" dirty="0">
              <a:latin typeface="Calibri Light" charset="0"/>
              <a:ea typeface="Calibri Light" charset="0"/>
              <a:cs typeface="Calibri Light" charset="0"/>
            </a:endParaRPr>
          </a:p>
        </p:txBody>
      </p:sp>
      <p:graphicFrame>
        <p:nvGraphicFramePr>
          <p:cNvPr id="3" name="Chart 2"/>
          <p:cNvGraphicFramePr/>
          <p:nvPr>
            <p:extLst/>
          </p:nvPr>
        </p:nvGraphicFramePr>
        <p:xfrm>
          <a:off x="762000" y="1962559"/>
          <a:ext cx="2331720" cy="260309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p:nvPr>
            <p:extLst/>
          </p:nvPr>
        </p:nvGraphicFramePr>
        <p:xfrm>
          <a:off x="3448050" y="1962559"/>
          <a:ext cx="2331720" cy="260309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p:nvPr>
            <p:extLst/>
          </p:nvPr>
        </p:nvGraphicFramePr>
        <p:xfrm>
          <a:off x="6134100" y="1962558"/>
          <a:ext cx="2331720" cy="2606040"/>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1477086301"/>
      </p:ext>
    </p:extLst>
  </p:cSld>
  <p:clrMapOvr>
    <a:masterClrMapping/>
  </p:clrMapOvr>
  <mc:AlternateContent xmlns:mc="http://schemas.openxmlformats.org/markup-compatibility/2006" xmlns:p14="http://schemas.microsoft.com/office/powerpoint/2010/main">
    <mc:Choice Requires="p14">
      <p:transition spd="slow" p14:dur="2000" advTm="10411"/>
    </mc:Choice>
    <mc:Fallback xmlns="">
      <p:transition spd="slow" advTm="104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chart seriesIdx="0" categoryIdx="-4" bldStep="series"/>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graphicEl>
                                              <a:chart seriesIdx="0"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graphicEl>
                                              <a:chart seriesIdx="1" categoryIdx="-4" bldStep="series"/>
                                            </p:graphic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
                                            <p:graphicEl>
                                              <a:chart seriesIdx="1" categoryIdx="-4" bldStep="series"/>
                                            </p:graphicEl>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8">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
        </p:bldSub>
      </p:bldGraphic>
      <p:bldGraphic spid="3" grpId="1">
        <p:bldSub>
          <a:bldChart bld="series"/>
        </p:bldSub>
      </p:bldGraphic>
      <p:bldGraphic spid="3" grpId="2">
        <p:bldSub>
          <a:bldChart bld="series"/>
        </p:bldSub>
      </p:bldGraphic>
      <p:bldGraphic spid="7" grpId="0">
        <p:bldSub>
          <a:bldChart bld="series"/>
        </p:bldSub>
      </p:bldGraphic>
      <p:bldGraphic spid="7" grpId="1">
        <p:bldSub>
          <a:bldChart bld="series"/>
        </p:bldSub>
      </p:bldGraphic>
      <p:bldGraphic spid="7" grpId="2">
        <p:bldSub>
          <a:bldChart bld="series"/>
        </p:bldSub>
      </p:bldGraphic>
      <p:bldGraphic spid="8" grpId="0">
        <p:bldSub>
          <a:bldChart bld="series"/>
        </p:bldSub>
      </p:bldGraphic>
      <p:bldGraphic spid="8" grpId="1">
        <p:bldSub>
          <a:bldChart bld="series"/>
        </p:bldSub>
      </p:bldGraphic>
      <p:bldGraphic spid="8" grpId="2">
        <p:bldSub>
          <a:bldChart bld="series"/>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Reduction </a:t>
            </a:r>
            <a:r>
              <a:rPr lang="en-US" sz="3600" b="1" dirty="0"/>
              <a:t>in Complexity</a:t>
            </a:r>
            <a:endParaRPr lang="en-US" b="1" dirty="0"/>
          </a:p>
        </p:txBody>
      </p:sp>
      <p:sp>
        <p:nvSpPr>
          <p:cNvPr id="8" name="TextBox 7"/>
          <p:cNvSpPr txBox="1"/>
          <p:nvPr/>
        </p:nvSpPr>
        <p:spPr>
          <a:xfrm>
            <a:off x="628650" y="1330480"/>
            <a:ext cx="3017108" cy="461665"/>
          </a:xfrm>
          <a:prstGeom prst="rect">
            <a:avLst/>
          </a:prstGeom>
          <a:noFill/>
        </p:spPr>
        <p:txBody>
          <a:bodyPr wrap="none" rtlCol="0">
            <a:spAutoFit/>
          </a:bodyPr>
          <a:lstStyle/>
          <a:p>
            <a:pPr marL="457189" indent="-457189">
              <a:buFont typeface="+mj-lt"/>
              <a:buAutoNum type="arabicPeriod" startAt="2"/>
            </a:pPr>
            <a:r>
              <a:rPr lang="en-US" sz="2400" b="1" dirty="0">
                <a:latin typeface="Calibri Light" charset="0"/>
                <a:ea typeface="Calibri Light" charset="0"/>
                <a:cs typeface="Calibri Light" charset="0"/>
              </a:rPr>
              <a:t>Change Complexity</a:t>
            </a:r>
          </a:p>
        </p:txBody>
      </p:sp>
      <p:graphicFrame>
        <p:nvGraphicFramePr>
          <p:cNvPr id="5" name="Chart 4"/>
          <p:cNvGraphicFramePr/>
          <p:nvPr>
            <p:extLst/>
          </p:nvPr>
        </p:nvGraphicFramePr>
        <p:xfrm>
          <a:off x="425450" y="1854609"/>
          <a:ext cx="3930649" cy="30460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nvPr>
        </p:nvGraphicFramePr>
        <p:xfrm>
          <a:off x="4699000" y="1854609"/>
          <a:ext cx="3930648" cy="3046003"/>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1997398341"/>
      </p:ext>
    </p:extLst>
  </p:cSld>
  <p:clrMapOvr>
    <a:masterClrMapping/>
  </p:clrMapOvr>
  <mc:AlternateContent xmlns:mc="http://schemas.openxmlformats.org/markup-compatibility/2006" xmlns:p14="http://schemas.microsoft.com/office/powerpoint/2010/main">
    <mc:Choice Requires="p14">
      <p:transition spd="slow" p14:dur="2000" advTm="3169"/>
    </mc:Choice>
    <mc:Fallback xmlns="">
      <p:transition spd="slow" advTm="3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childTnLst>
                                    <p:set>
                                      <p:cBhvr>
                                        <p:cTn id="24"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5" grpId="1">
        <p:bldSub>
          <a:bldChart bld="series"/>
        </p:bldSub>
      </p:bldGraphic>
      <p:bldGraphic spid="5" grpId="2">
        <p:bldSub>
          <a:bldChart bld="series"/>
        </p:bldSub>
      </p:bldGraphic>
      <p:bldGraphic spid="6" grpId="0">
        <p:bldSub>
          <a:bldChart bld="series"/>
        </p:bldSub>
      </p:bldGraphic>
      <p:bldGraphic spid="6" grpId="1">
        <p:bldSub>
          <a:bldChart bld="series"/>
        </p:bldSub>
      </p:bldGraphic>
      <p:bldGraphic spid="6" grpId="2">
        <p:bldSub>
          <a:bldChart bld="series"/>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Road to Protocol Independence</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1187" y="3147121"/>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49" name="Rounded Rectangle 48"/>
          <p:cNvSpPr/>
          <p:nvPr/>
        </p:nvSpPr>
        <p:spPr>
          <a:xfrm>
            <a:off x="807293" y="1661976"/>
            <a:ext cx="3980771" cy="555985"/>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0" name="Rounded Rectangle 49"/>
          <p:cNvSpPr/>
          <p:nvPr/>
        </p:nvSpPr>
        <p:spPr>
          <a:xfrm>
            <a:off x="807293" y="1665995"/>
            <a:ext cx="3980771" cy="55598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1" name="Rounded Rectangle 50"/>
          <p:cNvSpPr/>
          <p:nvPr/>
        </p:nvSpPr>
        <p:spPr>
          <a:xfrm>
            <a:off x="816498" y="1369710"/>
            <a:ext cx="2728251" cy="288247"/>
          </a:xfrm>
          <a:prstGeom prst="roundRect">
            <a:avLst>
              <a:gd name="adj" fmla="val 0"/>
            </a:avLst>
          </a:prstGeom>
          <a:solidFill>
            <a:schemeClr val="accent6">
              <a:lumMod val="75000"/>
            </a:schemeClr>
          </a:solid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P4</a:t>
            </a:r>
            <a:r>
              <a:rPr lang="en-US" sz="1600" b="1" baseline="30000"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[1]</a:t>
            </a:r>
            <a:endParaRPr lang="en-US" sz="1600" b="1" baseline="30000"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4" name="TextBox 23"/>
          <p:cNvSpPr txBox="1"/>
          <p:nvPr/>
        </p:nvSpPr>
        <p:spPr>
          <a:xfrm>
            <a:off x="1116969" y="4790127"/>
            <a:ext cx="1706878" cy="307777"/>
          </a:xfrm>
          <a:prstGeom prst="rect">
            <a:avLst/>
          </a:prstGeom>
          <a:noFill/>
        </p:spPr>
        <p:txBody>
          <a:bodyPr wrap="none" rtlCol="0">
            <a:spAutoFit/>
          </a:bodyPr>
          <a:lstStyle/>
          <a:p>
            <a:r>
              <a:rPr lang="en-US" sz="1400" baseline="30000" dirty="0">
                <a:latin typeface="Calibri Light" charset="0"/>
                <a:ea typeface="Calibri Light" charset="0"/>
                <a:cs typeface="Calibri Light" charset="0"/>
              </a:rPr>
              <a:t>[1]</a:t>
            </a:r>
            <a:r>
              <a:rPr lang="en-US" sz="1400" dirty="0">
                <a:latin typeface="Calibri Light" charset="0"/>
                <a:ea typeface="Calibri Light" charset="0"/>
                <a:cs typeface="Calibri Light" charset="0"/>
              </a:rPr>
              <a:t> http://www.p4.org</a:t>
            </a:r>
          </a:p>
        </p:txBody>
      </p:sp>
      <p:grpSp>
        <p:nvGrpSpPr>
          <p:cNvPr id="46" name="Group 45"/>
          <p:cNvGrpSpPr/>
          <p:nvPr/>
        </p:nvGrpSpPr>
        <p:grpSpPr>
          <a:xfrm>
            <a:off x="420572" y="4630537"/>
            <a:ext cx="533324" cy="476099"/>
            <a:chOff x="2604847" y="3810600"/>
            <a:chExt cx="533324" cy="476099"/>
          </a:xfrm>
        </p:grpSpPr>
        <p:pic>
          <p:nvPicPr>
            <p:cNvPr id="47"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8"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55"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4" name="Rounded Rectangle 33"/>
          <p:cNvSpPr/>
          <p:nvPr/>
        </p:nvSpPr>
        <p:spPr>
          <a:xfrm>
            <a:off x="372209" y="1139046"/>
            <a:ext cx="4537092" cy="3929425"/>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116969" y="3554966"/>
            <a:ext cx="3482052" cy="338554"/>
          </a:xfrm>
          <a:prstGeom prst="rect">
            <a:avLst/>
          </a:prstGeom>
          <a:noFill/>
          <a:ln>
            <a:solidFill>
              <a:schemeClr val="bg2">
                <a:lumMod val="50000"/>
              </a:schemeClr>
            </a:solidFill>
            <a:prstDash val="sysDash"/>
          </a:ln>
        </p:spPr>
        <p:txBody>
          <a:bodyPr wrap="square" rtlCol="0">
            <a:spAutoFit/>
          </a:bodyPr>
          <a:lstStyle/>
          <a:p>
            <a:pPr algn="ctr"/>
            <a:r>
              <a:rPr lang="en-US" sz="1600" b="1"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OVS Forwarding Model</a:t>
            </a:r>
            <a:endParaRPr lang="en-US" sz="1600" b="1" dirty="0">
              <a:latin typeface="Calibri Light" charset="0"/>
              <a:ea typeface="Calibri Light" charset="0"/>
              <a:cs typeface="Calibri Light" charset="0"/>
            </a:endParaRPr>
          </a:p>
        </p:txBody>
      </p:sp>
      <p:cxnSp>
        <p:nvCxnSpPr>
          <p:cNvPr id="54" name="Straight Arrow Connector 53"/>
          <p:cNvCxnSpPr>
            <a:stCxn id="50" idx="2"/>
            <a:endCxn id="23" idx="0"/>
          </p:cNvCxnSpPr>
          <p:nvPr/>
        </p:nvCxnSpPr>
        <p:spPr>
          <a:xfrm>
            <a:off x="2797679" y="2221980"/>
            <a:ext cx="4874" cy="118412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72579" y="2559575"/>
            <a:ext cx="862737" cy="338554"/>
          </a:xfrm>
          <a:prstGeom prst="rect">
            <a:avLst/>
          </a:prstGeom>
          <a:noFill/>
        </p:spPr>
        <p:txBody>
          <a:bodyPr wrap="none" rtlCol="0">
            <a:spAutoFit/>
          </a:bodyPr>
          <a:lstStyle/>
          <a:p>
            <a:r>
              <a:rPr lang="en-US" sz="1600" dirty="0">
                <a:latin typeface="Calibri Light" charset="0"/>
                <a:ea typeface="Calibri Light" charset="0"/>
                <a:cs typeface="Calibri Light" charset="0"/>
              </a:rPr>
              <a:t>Compile</a:t>
            </a:r>
            <a:endParaRPr lang="en-US" sz="1351" dirty="0">
              <a:latin typeface="Calibri Light" charset="0"/>
              <a:ea typeface="Calibri Light" charset="0"/>
              <a:cs typeface="Calibri Light" charset="0"/>
            </a:endParaRPr>
          </a:p>
        </p:txBody>
      </p:sp>
      <p:sp>
        <p:nvSpPr>
          <p:cNvPr id="32" name="TextBox 31"/>
          <p:cNvSpPr txBox="1"/>
          <p:nvPr/>
        </p:nvSpPr>
        <p:spPr>
          <a:xfrm>
            <a:off x="1116969" y="1774711"/>
            <a:ext cx="3477178"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b="1"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P4 Forwarding Model</a:t>
            </a:r>
            <a:endParaRPr lang="en-US" sz="1600" b="1" dirty="0">
              <a:latin typeface="Calibri Light" charset="0"/>
              <a:ea typeface="Calibri Light" charset="0"/>
              <a:cs typeface="Calibri Light" charset="0"/>
            </a:endParaRPr>
          </a:p>
        </p:txBody>
      </p:sp>
      <p:sp>
        <p:nvSpPr>
          <p:cNvPr id="35" name="TextBox 34"/>
          <p:cNvSpPr txBox="1"/>
          <p:nvPr/>
        </p:nvSpPr>
        <p:spPr>
          <a:xfrm>
            <a:off x="2887716" y="2528797"/>
            <a:ext cx="2655471" cy="400110"/>
          </a:xfrm>
          <a:prstGeom prst="rect">
            <a:avLst/>
          </a:prstGeom>
          <a:noFill/>
        </p:spPr>
        <p:txBody>
          <a:bodyPr wrap="none" rtlCol="0">
            <a:spAutoFit/>
          </a:bodyPr>
          <a:lstStyle/>
          <a:p>
            <a:r>
              <a:rPr lang="en-US" sz="2000" b="1" dirty="0">
                <a:solidFill>
                  <a:srgbClr val="C00000"/>
                </a:solidFill>
                <a:latin typeface="Calibri Light" charset="0"/>
                <a:ea typeface="Calibri Light" charset="0"/>
                <a:cs typeface="Calibri Light" charset="0"/>
              </a:rPr>
              <a:t>Performance Overhead!</a:t>
            </a:r>
          </a:p>
        </p:txBody>
      </p:sp>
    </p:spTree>
    <p:custDataLst>
      <p:tags r:id="rId1"/>
    </p:custDataLst>
    <p:extLst>
      <p:ext uri="{BB962C8B-B14F-4D97-AF65-F5344CB8AC3E}">
        <p14:creationId xmlns:p14="http://schemas.microsoft.com/office/powerpoint/2010/main" val="626043148"/>
      </p:ext>
    </p:extLst>
  </p:cSld>
  <p:clrMapOvr>
    <a:masterClrMapping/>
  </p:clrMapOvr>
  <mc:AlternateContent xmlns:mc="http://schemas.openxmlformats.org/markup-compatibility/2006" xmlns:p14="http://schemas.microsoft.com/office/powerpoint/2010/main">
    <mc:Choice Requires="p14">
      <p:transition spd="slow" p14:dur="2000" advTm="2126"/>
    </mc:Choice>
    <mc:Fallback xmlns="">
      <p:transition spd="slow" advTm="21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 Fixed-Function Switch</a:t>
            </a:r>
            <a:endParaRPr lang="en-US"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442" y="1591573"/>
            <a:ext cx="2713224" cy="2382550"/>
          </a:xfrm>
          <a:prstGeom prst="rect">
            <a:avLst/>
          </a:prstGeom>
        </p:spPr>
      </p:pic>
      <p:grpSp>
        <p:nvGrpSpPr>
          <p:cNvPr id="125" name="Group 124"/>
          <p:cNvGrpSpPr/>
          <p:nvPr/>
        </p:nvGrpSpPr>
        <p:grpSpPr>
          <a:xfrm>
            <a:off x="628650" y="1445065"/>
            <a:ext cx="3664634" cy="2675565"/>
            <a:chOff x="628650" y="1445065"/>
            <a:chExt cx="3664634" cy="2675565"/>
          </a:xfrm>
        </p:grpSpPr>
        <p:sp>
          <p:nvSpPr>
            <p:cNvPr id="84" name="Rounded Rectangle 83"/>
            <p:cNvSpPr/>
            <p:nvPr/>
          </p:nvSpPr>
          <p:spPr>
            <a:xfrm>
              <a:off x="628650" y="1445065"/>
              <a:ext cx="3664634" cy="2675565"/>
            </a:xfrm>
            <a:prstGeom prst="roundRect">
              <a:avLst>
                <a:gd name="adj" fmla="val 4556"/>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alibri" charset="0"/>
                <a:ea typeface="Calibri" charset="0"/>
                <a:cs typeface="Calibri" charset="0"/>
              </a:endParaRPr>
            </a:p>
          </p:txBody>
        </p:sp>
        <p:sp>
          <p:nvSpPr>
            <p:cNvPr id="101" name="Rounded Rectangle 100"/>
            <p:cNvSpPr/>
            <p:nvPr/>
          </p:nvSpPr>
          <p:spPr>
            <a:xfrm>
              <a:off x="2529468" y="1520435"/>
              <a:ext cx="493936"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IP</a:t>
              </a:r>
              <a:endParaRPr lang="en-US" sz="2000" dirty="0">
                <a:solidFill>
                  <a:schemeClr val="tx1"/>
                </a:solidFill>
                <a:latin typeface="Calibri Light" charset="0"/>
                <a:ea typeface="Calibri Light" charset="0"/>
                <a:cs typeface="Calibri Light" charset="0"/>
              </a:endParaRPr>
            </a:p>
          </p:txBody>
        </p:sp>
        <p:sp>
          <p:nvSpPr>
            <p:cNvPr id="102" name="Rounded Rectangle 101"/>
            <p:cNvSpPr/>
            <p:nvPr/>
          </p:nvSpPr>
          <p:spPr>
            <a:xfrm>
              <a:off x="3360343" y="1953789"/>
              <a:ext cx="691335"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ARP</a:t>
              </a:r>
              <a:endParaRPr lang="en-US" sz="2000" dirty="0">
                <a:solidFill>
                  <a:schemeClr val="tx1"/>
                </a:solidFill>
                <a:latin typeface="Calibri Light" charset="0"/>
                <a:ea typeface="Calibri Light" charset="0"/>
                <a:cs typeface="Calibri Light" charset="0"/>
              </a:endParaRPr>
            </a:p>
          </p:txBody>
        </p:sp>
        <p:sp>
          <p:nvSpPr>
            <p:cNvPr id="103" name="Rounded Rectangle 102"/>
            <p:cNvSpPr/>
            <p:nvPr/>
          </p:nvSpPr>
          <p:spPr>
            <a:xfrm>
              <a:off x="957632" y="1520435"/>
              <a:ext cx="1487002"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Ethernet</a:t>
              </a:r>
              <a:endParaRPr lang="en-US" sz="2000" dirty="0">
                <a:solidFill>
                  <a:schemeClr val="tx1"/>
                </a:solidFill>
                <a:latin typeface="Calibri Light" charset="0"/>
                <a:ea typeface="Calibri Light" charset="0"/>
                <a:cs typeface="Calibri Light" charset="0"/>
              </a:endParaRPr>
            </a:p>
          </p:txBody>
        </p:sp>
        <p:sp>
          <p:nvSpPr>
            <p:cNvPr id="104" name="Rounded Rectangle 103"/>
            <p:cNvSpPr/>
            <p:nvPr/>
          </p:nvSpPr>
          <p:spPr>
            <a:xfrm>
              <a:off x="3111014" y="1521653"/>
              <a:ext cx="665117"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TCP</a:t>
              </a:r>
              <a:endParaRPr lang="en-US" sz="2000" dirty="0">
                <a:solidFill>
                  <a:schemeClr val="tx1"/>
                </a:solidFill>
                <a:latin typeface="Calibri Light" charset="0"/>
                <a:ea typeface="Calibri Light" charset="0"/>
                <a:cs typeface="Calibri Light" charset="0"/>
              </a:endParaRPr>
            </a:p>
          </p:txBody>
        </p:sp>
        <p:sp>
          <p:nvSpPr>
            <p:cNvPr id="105" name="Rounded Rectangle 104"/>
            <p:cNvSpPr/>
            <p:nvPr/>
          </p:nvSpPr>
          <p:spPr>
            <a:xfrm>
              <a:off x="787045" y="1947233"/>
              <a:ext cx="73259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UDP</a:t>
              </a:r>
              <a:endParaRPr lang="en-US" sz="2000" dirty="0">
                <a:solidFill>
                  <a:schemeClr val="tx1"/>
                </a:solidFill>
                <a:latin typeface="Calibri Light" charset="0"/>
                <a:ea typeface="Calibri Light" charset="0"/>
                <a:cs typeface="Calibri Light" charset="0"/>
              </a:endParaRPr>
            </a:p>
          </p:txBody>
        </p:sp>
        <p:sp>
          <p:nvSpPr>
            <p:cNvPr id="106" name="Rounded Rectangle 105"/>
            <p:cNvSpPr/>
            <p:nvPr/>
          </p:nvSpPr>
          <p:spPr>
            <a:xfrm>
              <a:off x="2402479" y="1953789"/>
              <a:ext cx="879601"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libri Light" charset="0"/>
                  <a:ea typeface="Calibri Light" charset="0"/>
                  <a:cs typeface="Calibri Light" charset="0"/>
                </a:rPr>
                <a:t>VLAN</a:t>
              </a:r>
              <a:endParaRPr lang="en-US" sz="2000" dirty="0">
                <a:solidFill>
                  <a:schemeClr val="tx1"/>
                </a:solidFill>
                <a:latin typeface="Calibri Light" charset="0"/>
                <a:ea typeface="Calibri Light" charset="0"/>
                <a:cs typeface="Calibri Light" charset="0"/>
              </a:endParaRPr>
            </a:p>
          </p:txBody>
        </p:sp>
        <p:sp>
          <p:nvSpPr>
            <p:cNvPr id="107" name="Rounded Rectangle 106"/>
            <p:cNvSpPr/>
            <p:nvPr/>
          </p:nvSpPr>
          <p:spPr>
            <a:xfrm>
              <a:off x="1601558" y="1952401"/>
              <a:ext cx="713821"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BGP</a:t>
              </a:r>
              <a:endParaRPr lang="en-US" sz="2000" dirty="0">
                <a:solidFill>
                  <a:schemeClr val="tx1"/>
                </a:solidFill>
                <a:latin typeface="Calibri Light" charset="0"/>
                <a:ea typeface="Calibri Light" charset="0"/>
                <a:cs typeface="Calibri Light" charset="0"/>
              </a:endParaRPr>
            </a:p>
          </p:txBody>
        </p:sp>
        <p:sp>
          <p:nvSpPr>
            <p:cNvPr id="108" name="Rounded Rectangle 107"/>
            <p:cNvSpPr/>
            <p:nvPr/>
          </p:nvSpPr>
          <p:spPr>
            <a:xfrm>
              <a:off x="878560" y="2375612"/>
              <a:ext cx="1151669"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Calibri Light" charset="0"/>
                  <a:ea typeface="Calibri Light" charset="0"/>
                  <a:cs typeface="Calibri Light" charset="0"/>
                </a:rPr>
                <a:t>Geneve</a:t>
              </a:r>
              <a:endParaRPr lang="en-US" sz="2000" dirty="0">
                <a:solidFill>
                  <a:schemeClr val="tx1"/>
                </a:solidFill>
                <a:latin typeface="Calibri Light" charset="0"/>
                <a:ea typeface="Calibri Light" charset="0"/>
                <a:cs typeface="Calibri Light" charset="0"/>
              </a:endParaRPr>
            </a:p>
          </p:txBody>
        </p:sp>
        <p:sp>
          <p:nvSpPr>
            <p:cNvPr id="109" name="Rounded Rectangle 108"/>
            <p:cNvSpPr/>
            <p:nvPr/>
          </p:nvSpPr>
          <p:spPr>
            <a:xfrm>
              <a:off x="2119595" y="2375612"/>
              <a:ext cx="997289"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Calibri Light" charset="0"/>
                  <a:ea typeface="Calibri Light" charset="0"/>
                  <a:cs typeface="Calibri Light" charset="0"/>
                </a:rPr>
                <a:t>VxLAN</a:t>
              </a:r>
              <a:endParaRPr lang="en-US" sz="2000" dirty="0">
                <a:solidFill>
                  <a:schemeClr val="tx1"/>
                </a:solidFill>
                <a:latin typeface="Calibri Light" charset="0"/>
                <a:ea typeface="Calibri Light" charset="0"/>
                <a:cs typeface="Calibri Light" charset="0"/>
              </a:endParaRPr>
            </a:p>
          </p:txBody>
        </p:sp>
        <p:sp>
          <p:nvSpPr>
            <p:cNvPr id="110" name="Rounded Rectangle 109"/>
            <p:cNvSpPr/>
            <p:nvPr/>
          </p:nvSpPr>
          <p:spPr>
            <a:xfrm>
              <a:off x="1016594" y="2808184"/>
              <a:ext cx="878009"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libri Light" charset="0"/>
                  <a:ea typeface="Calibri Light" charset="0"/>
                  <a:cs typeface="Calibri Light" charset="0"/>
                </a:rPr>
                <a:t>MPLS</a:t>
              </a:r>
              <a:endParaRPr lang="en-US" sz="2000" dirty="0">
                <a:solidFill>
                  <a:schemeClr val="tx1"/>
                </a:solidFill>
                <a:latin typeface="Calibri Light" charset="0"/>
                <a:ea typeface="Calibri Light" charset="0"/>
                <a:cs typeface="Calibri Light" charset="0"/>
              </a:endParaRPr>
            </a:p>
          </p:txBody>
        </p:sp>
        <p:sp>
          <p:nvSpPr>
            <p:cNvPr id="111" name="Rounded Rectangle 110"/>
            <p:cNvSpPr/>
            <p:nvPr/>
          </p:nvSpPr>
          <p:spPr>
            <a:xfrm>
              <a:off x="3209377" y="2382425"/>
              <a:ext cx="73259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GRE</a:t>
              </a:r>
              <a:endParaRPr lang="en-US" sz="2000" dirty="0">
                <a:solidFill>
                  <a:schemeClr val="tx1"/>
                </a:solidFill>
                <a:latin typeface="Calibri Light" charset="0"/>
                <a:ea typeface="Calibri Light" charset="0"/>
                <a:cs typeface="Calibri Light" charset="0"/>
              </a:endParaRPr>
            </a:p>
          </p:txBody>
        </p:sp>
        <p:sp>
          <p:nvSpPr>
            <p:cNvPr id="114" name="Rounded Rectangle 113"/>
            <p:cNvSpPr/>
            <p:nvPr/>
          </p:nvSpPr>
          <p:spPr>
            <a:xfrm>
              <a:off x="1969950" y="2813788"/>
              <a:ext cx="73259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NSH</a:t>
              </a:r>
              <a:endParaRPr lang="en-US" sz="2000" dirty="0">
                <a:solidFill>
                  <a:schemeClr val="tx1"/>
                </a:solidFill>
                <a:latin typeface="Calibri Light" charset="0"/>
                <a:ea typeface="Calibri Light" charset="0"/>
                <a:cs typeface="Calibri Light" charset="0"/>
              </a:endParaRPr>
            </a:p>
          </p:txBody>
        </p:sp>
        <p:sp>
          <p:nvSpPr>
            <p:cNvPr id="115" name="Rounded Rectangle 114"/>
            <p:cNvSpPr/>
            <p:nvPr/>
          </p:nvSpPr>
          <p:spPr>
            <a:xfrm>
              <a:off x="1588975" y="3270592"/>
              <a:ext cx="88560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ICMP</a:t>
              </a:r>
              <a:endParaRPr lang="en-US" sz="2000" dirty="0">
                <a:solidFill>
                  <a:schemeClr val="tx1"/>
                </a:solidFill>
                <a:latin typeface="Calibri Light" charset="0"/>
                <a:ea typeface="Calibri Light" charset="0"/>
                <a:cs typeface="Calibri Light" charset="0"/>
              </a:endParaRPr>
            </a:p>
          </p:txBody>
        </p:sp>
        <p:sp>
          <p:nvSpPr>
            <p:cNvPr id="116" name="Rounded Rectangle 115"/>
            <p:cNvSpPr/>
            <p:nvPr/>
          </p:nvSpPr>
          <p:spPr>
            <a:xfrm>
              <a:off x="2782172" y="2822818"/>
              <a:ext cx="106088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libri Light" charset="0"/>
                  <a:ea typeface="Calibri Light" charset="0"/>
                  <a:cs typeface="Calibri Light" charset="0"/>
                </a:rPr>
                <a:t>NVGRE</a:t>
              </a:r>
              <a:endParaRPr lang="en-US" sz="2000" dirty="0">
                <a:solidFill>
                  <a:schemeClr val="tx1"/>
                </a:solidFill>
                <a:latin typeface="Calibri Light" charset="0"/>
                <a:ea typeface="Calibri Light" charset="0"/>
                <a:cs typeface="Calibri Light" charset="0"/>
              </a:endParaRPr>
            </a:p>
          </p:txBody>
        </p:sp>
        <p:sp>
          <p:nvSpPr>
            <p:cNvPr id="117" name="Rounded Rectangle 116"/>
            <p:cNvSpPr/>
            <p:nvPr/>
          </p:nvSpPr>
          <p:spPr>
            <a:xfrm>
              <a:off x="693987" y="3270592"/>
              <a:ext cx="807400"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SCTP</a:t>
              </a:r>
              <a:endParaRPr lang="en-US" sz="2000" dirty="0">
                <a:solidFill>
                  <a:schemeClr val="tx1"/>
                </a:solidFill>
                <a:latin typeface="Calibri Light" charset="0"/>
                <a:ea typeface="Calibri Light" charset="0"/>
                <a:cs typeface="Calibri Light" charset="0"/>
              </a:endParaRPr>
            </a:p>
          </p:txBody>
        </p:sp>
        <p:sp>
          <p:nvSpPr>
            <p:cNvPr id="118" name="Rounded Rectangle 117"/>
            <p:cNvSpPr/>
            <p:nvPr/>
          </p:nvSpPr>
          <p:spPr>
            <a:xfrm>
              <a:off x="2561103" y="3272174"/>
              <a:ext cx="88560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IPSEC</a:t>
              </a:r>
              <a:endParaRPr lang="en-US" sz="2000" dirty="0">
                <a:solidFill>
                  <a:schemeClr val="tx1"/>
                </a:solidFill>
                <a:latin typeface="Calibri Light" charset="0"/>
                <a:ea typeface="Calibri Light" charset="0"/>
                <a:cs typeface="Calibri Light" charset="0"/>
              </a:endParaRPr>
            </a:p>
          </p:txBody>
        </p:sp>
        <p:sp>
          <p:nvSpPr>
            <p:cNvPr id="119" name="Rounded Rectangle 118"/>
            <p:cNvSpPr/>
            <p:nvPr/>
          </p:nvSpPr>
          <p:spPr>
            <a:xfrm>
              <a:off x="844142" y="3701864"/>
              <a:ext cx="70234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LISP</a:t>
              </a:r>
              <a:endParaRPr lang="en-US" sz="2000" dirty="0">
                <a:solidFill>
                  <a:schemeClr val="tx1"/>
                </a:solidFill>
                <a:latin typeface="Calibri Light" charset="0"/>
                <a:ea typeface="Calibri Light" charset="0"/>
                <a:cs typeface="Calibri Light" charset="0"/>
              </a:endParaRPr>
            </a:p>
          </p:txBody>
        </p:sp>
        <p:sp>
          <p:nvSpPr>
            <p:cNvPr id="120" name="Rounded Rectangle 119"/>
            <p:cNvSpPr/>
            <p:nvPr/>
          </p:nvSpPr>
          <p:spPr>
            <a:xfrm>
              <a:off x="3529954" y="3255133"/>
              <a:ext cx="69254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BFD</a:t>
              </a:r>
              <a:endParaRPr lang="en-US" sz="2000" dirty="0">
                <a:solidFill>
                  <a:schemeClr val="tx1"/>
                </a:solidFill>
                <a:latin typeface="Calibri Light" charset="0"/>
                <a:ea typeface="Calibri Light" charset="0"/>
                <a:cs typeface="Calibri Light" charset="0"/>
              </a:endParaRPr>
            </a:p>
          </p:txBody>
        </p:sp>
        <p:sp>
          <p:nvSpPr>
            <p:cNvPr id="121" name="Rounded Rectangle 120"/>
            <p:cNvSpPr/>
            <p:nvPr/>
          </p:nvSpPr>
          <p:spPr>
            <a:xfrm>
              <a:off x="2481883" y="3699005"/>
              <a:ext cx="912147"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Calibri Light" charset="0"/>
                  <a:ea typeface="Calibri Light" charset="0"/>
                  <a:cs typeface="Calibri Light" charset="0"/>
                </a:rPr>
                <a:t>SFlow</a:t>
              </a:r>
              <a:endParaRPr lang="en-US" sz="2000" dirty="0">
                <a:solidFill>
                  <a:schemeClr val="tx1"/>
                </a:solidFill>
                <a:latin typeface="Calibri Light" charset="0"/>
                <a:ea typeface="Calibri Light" charset="0"/>
                <a:cs typeface="Calibri Light" charset="0"/>
              </a:endParaRPr>
            </a:p>
          </p:txBody>
        </p:sp>
        <p:sp>
          <p:nvSpPr>
            <p:cNvPr id="122" name="Rounded Rectangle 121"/>
            <p:cNvSpPr/>
            <p:nvPr/>
          </p:nvSpPr>
          <p:spPr>
            <a:xfrm>
              <a:off x="1621837" y="3701864"/>
              <a:ext cx="78469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libri Light" charset="0"/>
                  <a:ea typeface="Calibri Light" charset="0"/>
                  <a:cs typeface="Calibri Light" charset="0"/>
                </a:rPr>
                <a:t>IPFix</a:t>
              </a:r>
              <a:endParaRPr lang="en-US" sz="2000" dirty="0">
                <a:solidFill>
                  <a:schemeClr val="tx1"/>
                </a:solidFill>
                <a:latin typeface="Calibri Light" charset="0"/>
                <a:ea typeface="Calibri Light" charset="0"/>
                <a:cs typeface="Calibri Light" charset="0"/>
              </a:endParaRPr>
            </a:p>
          </p:txBody>
        </p:sp>
        <p:sp>
          <p:nvSpPr>
            <p:cNvPr id="124" name="Rounded Rectangle 123"/>
            <p:cNvSpPr/>
            <p:nvPr/>
          </p:nvSpPr>
          <p:spPr>
            <a:xfrm>
              <a:off x="3469378" y="3688610"/>
              <a:ext cx="69254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a:t>
              </a:r>
              <a:endParaRPr lang="en-US" sz="2000" dirty="0">
                <a:solidFill>
                  <a:schemeClr val="tx1"/>
                </a:solidFill>
                <a:latin typeface="Calibri Light" charset="0"/>
                <a:ea typeface="Calibri Light" charset="0"/>
                <a:cs typeface="Calibri Light" charset="0"/>
              </a:endParaRPr>
            </a:p>
          </p:txBody>
        </p:sp>
      </p:grpSp>
    </p:spTree>
    <p:custDataLst>
      <p:tags r:id="rId1"/>
    </p:custDataLst>
    <p:extLst>
      <p:ext uri="{BB962C8B-B14F-4D97-AF65-F5344CB8AC3E}">
        <p14:creationId xmlns:p14="http://schemas.microsoft.com/office/powerpoint/2010/main" val="1346413298"/>
      </p:ext>
    </p:extLst>
  </p:cSld>
  <p:clrMapOvr>
    <a:masterClrMapping/>
  </p:clrMapOvr>
  <mc:AlternateContent xmlns:mc="http://schemas.openxmlformats.org/markup-compatibility/2006" xmlns:p14="http://schemas.microsoft.com/office/powerpoint/2010/main">
    <mc:Choice Requires="p14">
      <p:transition spd="slow" p14:dur="2000" advTm="102848"/>
    </mc:Choice>
    <mc:Fallback xmlns="">
      <p:transition spd="slow" advTm="102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6.17284E-7 L 0.26684 0.01235 " pathEditMode="relative" rAng="0" ptsTypes="AA">
                                      <p:cBhvr>
                                        <p:cTn id="6" dur="500" fill="hold"/>
                                        <p:tgtEl>
                                          <p:spTgt spid="3"/>
                                        </p:tgtEl>
                                        <p:attrNameLst>
                                          <p:attrName>ppt_x</p:attrName>
                                          <p:attrName>ppt_y</p:attrName>
                                        </p:attrNameLst>
                                      </p:cBhvr>
                                      <p:rCtr x="13333" y="617"/>
                                    </p:animMotion>
                                  </p:childTnLst>
                                </p:cTn>
                              </p:par>
                              <p:par>
                                <p:cTn id="7" presetID="1" presetClass="entr" presetSubtype="0" fill="hold" nodeType="withEffect">
                                  <p:stCondLst>
                                    <p:cond delay="500"/>
                                  </p:stCondLst>
                                  <p:childTnLst>
                                    <p:set>
                                      <p:cBhvr>
                                        <p:cTn id="8"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rot="16200000">
            <a:off x="1469034" y="3463111"/>
            <a:ext cx="401156" cy="786653"/>
            <a:chOff x="2530823" y="3980026"/>
            <a:chExt cx="401156" cy="786653"/>
          </a:xfrm>
        </p:grpSpPr>
        <p:sp>
          <p:nvSpPr>
            <p:cNvPr id="74" name="Rectangle 73"/>
            <p:cNvSpPr/>
            <p:nvPr/>
          </p:nvSpPr>
          <p:spPr>
            <a:xfrm>
              <a:off x="2530823" y="3980026"/>
              <a:ext cx="401156" cy="786653"/>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5" name="Rectangle 74"/>
            <p:cNvSpPr/>
            <p:nvPr/>
          </p:nvSpPr>
          <p:spPr>
            <a:xfrm>
              <a:off x="2608350" y="4043521"/>
              <a:ext cx="237744" cy="18288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alibri Light" charset="0"/>
                <a:ea typeface="Calibri Light" charset="0"/>
                <a:cs typeface="Calibri Light" charset="0"/>
              </a:endParaRPr>
            </a:p>
          </p:txBody>
        </p:sp>
        <p:sp>
          <p:nvSpPr>
            <p:cNvPr id="76" name="Rectangle 75"/>
            <p:cNvSpPr/>
            <p:nvPr/>
          </p:nvSpPr>
          <p:spPr>
            <a:xfrm>
              <a:off x="2608070" y="4271706"/>
              <a:ext cx="237744" cy="18288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7" name="Rectangle 76"/>
            <p:cNvSpPr/>
            <p:nvPr/>
          </p:nvSpPr>
          <p:spPr>
            <a:xfrm>
              <a:off x="2608070" y="4499975"/>
              <a:ext cx="237744" cy="18288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cxnSp>
        <p:nvCxnSpPr>
          <p:cNvPr id="79" name="Straight Arrow Connector 78"/>
          <p:cNvCxnSpPr/>
          <p:nvPr/>
        </p:nvCxnSpPr>
        <p:spPr>
          <a:xfrm flipV="1">
            <a:off x="2031036" y="205336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387721" y="2060433"/>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05738" y="3081570"/>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6" name="Rectangle 15"/>
          <p:cNvSpPr/>
          <p:nvPr/>
        </p:nvSpPr>
        <p:spPr>
          <a:xfrm>
            <a:off x="1120525" y="3081570"/>
            <a:ext cx="185980" cy="23396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7" name="Rectangle 16"/>
          <p:cNvSpPr/>
          <p:nvPr/>
        </p:nvSpPr>
        <p:spPr>
          <a:xfrm>
            <a:off x="932392" y="3081570"/>
            <a:ext cx="185980" cy="23396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8" name="Rectangle 17"/>
          <p:cNvSpPr/>
          <p:nvPr/>
        </p:nvSpPr>
        <p:spPr>
          <a:xfrm>
            <a:off x="746063" y="3081570"/>
            <a:ext cx="185980" cy="23396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57" name="Rectangle 56"/>
          <p:cNvSpPr/>
          <p:nvPr/>
        </p:nvSpPr>
        <p:spPr>
          <a:xfrm>
            <a:off x="747478" y="3081153"/>
            <a:ext cx="1234842" cy="239232"/>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 name="Title 1"/>
          <p:cNvSpPr>
            <a:spLocks noGrp="1"/>
          </p:cNvSpPr>
          <p:nvPr>
            <p:ph type="title"/>
          </p:nvPr>
        </p:nvSpPr>
        <p:spPr/>
        <p:txBody>
          <a:bodyPr/>
          <a:lstStyle/>
          <a:p>
            <a:r>
              <a:rPr lang="en-US" b="1" dirty="0" smtClean="0"/>
              <a:t>P4 Forwarding Model</a:t>
            </a:r>
            <a:endParaRPr lang="en-US" b="1" dirty="0"/>
          </a:p>
        </p:txBody>
      </p:sp>
      <p:sp>
        <p:nvSpPr>
          <p:cNvPr id="4" name="Rounded Rectangle 3"/>
          <p:cNvSpPr/>
          <p:nvPr/>
        </p:nvSpPr>
        <p:spPr>
          <a:xfrm>
            <a:off x="1105046" y="1728397"/>
            <a:ext cx="946317" cy="627071"/>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 name="Rounded Rectangle 4"/>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 name="Rounded Rectangle 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Rounded Rectangle 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9" name="Rounded Rectangle 8"/>
          <p:cNvSpPr/>
          <p:nvPr/>
        </p:nvSpPr>
        <p:spPr>
          <a:xfrm>
            <a:off x="6873646" y="1734568"/>
            <a:ext cx="108840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 name="TextBox 11"/>
          <p:cNvSpPr txBox="1"/>
          <p:nvPr/>
        </p:nvSpPr>
        <p:spPr>
          <a:xfrm>
            <a:off x="241802" y="1731911"/>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cxnSp>
        <p:nvCxnSpPr>
          <p:cNvPr id="13" name="Straight Arrow Connector 12"/>
          <p:cNvCxnSpPr/>
          <p:nvPr/>
        </p:nvCxnSpPr>
        <p:spPr>
          <a:xfrm>
            <a:off x="7972837" y="2039688"/>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737" y="16962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19" name="Rectangle 18"/>
          <p:cNvSpPr/>
          <p:nvPr/>
        </p:nvSpPr>
        <p:spPr>
          <a:xfrm>
            <a:off x="706032" y="3044670"/>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20" name="Group 19"/>
          <p:cNvGrpSpPr/>
          <p:nvPr/>
        </p:nvGrpSpPr>
        <p:grpSpPr>
          <a:xfrm rot="16200000">
            <a:off x="1462599" y="3465228"/>
            <a:ext cx="401156" cy="786653"/>
            <a:chOff x="2530823" y="3980026"/>
            <a:chExt cx="401156" cy="786653"/>
          </a:xfrm>
        </p:grpSpPr>
        <p:sp>
          <p:nvSpPr>
            <p:cNvPr id="21" name="Rectangle 20"/>
            <p:cNvSpPr/>
            <p:nvPr/>
          </p:nvSpPr>
          <p:spPr>
            <a:xfrm>
              <a:off x="2530823" y="3980026"/>
              <a:ext cx="401156" cy="786653"/>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2" name="Rectangle 21"/>
            <p:cNvSpPr/>
            <p:nvPr/>
          </p:nvSpPr>
          <p:spPr>
            <a:xfrm>
              <a:off x="2608350" y="4043521"/>
              <a:ext cx="237744" cy="18288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3" name="Rectangle 22"/>
            <p:cNvSpPr/>
            <p:nvPr/>
          </p:nvSpPr>
          <p:spPr>
            <a:xfrm>
              <a:off x="2608070" y="4271706"/>
              <a:ext cx="237744" cy="18288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4" name="Rectangle 23"/>
            <p:cNvSpPr/>
            <p:nvPr/>
          </p:nvSpPr>
          <p:spPr>
            <a:xfrm>
              <a:off x="2608070" y="4499975"/>
              <a:ext cx="237744" cy="18288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cxnSp>
        <p:nvCxnSpPr>
          <p:cNvPr id="25" name="Elbow Connector 24"/>
          <p:cNvCxnSpPr>
            <a:stCxn id="53" idx="2"/>
          </p:cNvCxnSpPr>
          <p:nvPr/>
        </p:nvCxnSpPr>
        <p:spPr>
          <a:xfrm rot="16200000" flipH="1">
            <a:off x="917753" y="3236829"/>
            <a:ext cx="428332" cy="585733"/>
          </a:xfrm>
          <a:prstGeom prst="bentConnector3">
            <a:avLst>
              <a:gd name="adj1" fmla="val 66528"/>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1124870" y="3216041"/>
            <a:ext cx="428612" cy="627589"/>
          </a:xfrm>
          <a:prstGeom prst="bentConnector3">
            <a:avLst>
              <a:gd name="adj1" fmla="val 50000"/>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H="1">
            <a:off x="1333071" y="3195973"/>
            <a:ext cx="428612" cy="667725"/>
          </a:xfrm>
          <a:prstGeom prst="bentConnector3">
            <a:avLst>
              <a:gd name="adj1" fmla="val 34860"/>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69480" y="4065127"/>
            <a:ext cx="787396"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Header</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Fields</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5" name="Rectangle 34"/>
          <p:cNvSpPr/>
          <p:nvPr/>
        </p:nvSpPr>
        <p:spPr>
          <a:xfrm>
            <a:off x="8000126" y="3079562"/>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6" name="Rectangle 35"/>
          <p:cNvSpPr/>
          <p:nvPr/>
        </p:nvSpPr>
        <p:spPr>
          <a:xfrm>
            <a:off x="7813797" y="3079562"/>
            <a:ext cx="185980" cy="23396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7" name="Rectangle 36"/>
          <p:cNvSpPr/>
          <p:nvPr/>
        </p:nvSpPr>
        <p:spPr>
          <a:xfrm>
            <a:off x="7625664" y="3079562"/>
            <a:ext cx="185980" cy="23396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8" name="Rectangle 37"/>
          <p:cNvSpPr/>
          <p:nvPr/>
        </p:nvSpPr>
        <p:spPr>
          <a:xfrm>
            <a:off x="7439335" y="3079562"/>
            <a:ext cx="185980" cy="23396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9" name="Rectangle 38"/>
          <p:cNvSpPr/>
          <p:nvPr/>
        </p:nvSpPr>
        <p:spPr>
          <a:xfrm>
            <a:off x="7399304" y="3042662"/>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45" name="Group 44"/>
          <p:cNvGrpSpPr/>
          <p:nvPr/>
        </p:nvGrpSpPr>
        <p:grpSpPr>
          <a:xfrm>
            <a:off x="7445236" y="3313523"/>
            <a:ext cx="372309" cy="113619"/>
            <a:chOff x="7204986" y="3660925"/>
            <a:chExt cx="372309" cy="157634"/>
          </a:xfrm>
        </p:grpSpPr>
        <p:cxnSp>
          <p:nvCxnSpPr>
            <p:cNvPr id="46" name="Straight Arrow Connector 45"/>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49" name="Elbow Connector 48"/>
          <p:cNvCxnSpPr/>
          <p:nvPr/>
        </p:nvCxnSpPr>
        <p:spPr>
          <a:xfrm rot="5400000" flipH="1" flipV="1">
            <a:off x="7065338" y="3274867"/>
            <a:ext cx="428332" cy="505642"/>
          </a:xfrm>
          <a:prstGeom prst="bentConnector3">
            <a:avLst>
              <a:gd name="adj1" fmla="val 61018"/>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7272455" y="3295935"/>
            <a:ext cx="428612" cy="463786"/>
          </a:xfrm>
          <a:prstGeom prst="bentConnector3">
            <a:avLst>
              <a:gd name="adj1" fmla="val 47247"/>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flipH="1" flipV="1">
            <a:off x="7480656" y="3316003"/>
            <a:ext cx="428612" cy="423650"/>
          </a:xfrm>
          <a:prstGeom prst="bentConnector3">
            <a:avLst>
              <a:gd name="adj1" fmla="val 32107"/>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50838" y="3315263"/>
            <a:ext cx="372309" cy="113619"/>
            <a:chOff x="7204986" y="3660925"/>
            <a:chExt cx="372309" cy="157634"/>
          </a:xfrm>
        </p:grpSpPr>
        <p:cxnSp>
          <p:nvCxnSpPr>
            <p:cNvPr id="53" name="Straight Arrow Connector 52"/>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60" name="Rounded Rectangle 59"/>
          <p:cNvSpPr/>
          <p:nvPr/>
        </p:nvSpPr>
        <p:spPr>
          <a:xfrm>
            <a:off x="5648462" y="1734569"/>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3" name="Straight Arrow Connector 62"/>
          <p:cNvCxnSpPr>
            <a:stCxn id="60" idx="3"/>
            <a:endCxn id="9" idx="1"/>
          </p:cNvCxnSpPr>
          <p:nvPr/>
        </p:nvCxnSpPr>
        <p:spPr>
          <a:xfrm flipV="1">
            <a:off x="6594779" y="2045018"/>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2309086" y="1734568"/>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2" name="Straight Arrow Connector 71"/>
          <p:cNvCxnSpPr/>
          <p:nvPr/>
        </p:nvCxnSpPr>
        <p:spPr>
          <a:xfrm flipV="1">
            <a:off x="3280729" y="205521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51433" y="2053369"/>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16200" y="2781300"/>
            <a:ext cx="184731" cy="300082"/>
          </a:xfrm>
          <a:prstGeom prst="rect">
            <a:avLst/>
          </a:prstGeom>
          <a:noFill/>
        </p:spPr>
        <p:txBody>
          <a:bodyPr wrap="none" rtlCol="0">
            <a:spAutoFit/>
          </a:bodyPr>
          <a:lstStyle/>
          <a:p>
            <a:endParaRPr lang="en-US"/>
          </a:p>
        </p:txBody>
      </p:sp>
      <p:sp>
        <p:nvSpPr>
          <p:cNvPr id="103" name="Title 1"/>
          <p:cNvSpPr txBox="1">
            <a:spLocks/>
          </p:cNvSpPr>
          <p:nvPr/>
        </p:nvSpPr>
        <p:spPr>
          <a:xfrm>
            <a:off x="4425049" y="273844"/>
            <a:ext cx="428051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smtClean="0">
                <a:solidFill>
                  <a:schemeClr val="accent1">
                    <a:lumMod val="75000"/>
                  </a:schemeClr>
                </a:solidFill>
              </a:rPr>
              <a:t>(Post-Pipeline Editing)</a:t>
            </a:r>
            <a:endParaRPr lang="en-US" b="1" dirty="0">
              <a:solidFill>
                <a:schemeClr val="accent1">
                  <a:lumMod val="75000"/>
                </a:schemeClr>
              </a:solidFill>
            </a:endParaRPr>
          </a:p>
        </p:txBody>
      </p:sp>
      <p:sp>
        <p:nvSpPr>
          <p:cNvPr id="6" name="TextBox 5"/>
          <p:cNvSpPr txBox="1"/>
          <p:nvPr/>
        </p:nvSpPr>
        <p:spPr>
          <a:xfrm>
            <a:off x="2271609" y="1760981"/>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8" name="TextBox 57"/>
          <p:cNvSpPr txBox="1"/>
          <p:nvPr/>
        </p:nvSpPr>
        <p:spPr>
          <a:xfrm>
            <a:off x="5607825" y="1747300"/>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879867010"/>
      </p:ext>
    </p:extLst>
  </p:cSld>
  <p:clrMapOvr>
    <a:masterClrMapping/>
  </p:clrMapOvr>
  <mc:AlternateContent xmlns:mc="http://schemas.openxmlformats.org/markup-compatibility/2006" xmlns:p14="http://schemas.microsoft.com/office/powerpoint/2010/main">
    <mc:Choice Requires="p14">
      <p:transition spd="slow" p14:dur="2000" advTm="2616"/>
    </mc:Choice>
    <mc:Fallback xmlns="">
      <p:transition spd="slow" advTm="26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5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42" presetClass="path" presetSubtype="0" accel="50000" decel="50000" fill="hold" nodeType="withEffect">
                                  <p:stCondLst>
                                    <p:cond delay="0"/>
                                  </p:stCondLst>
                                  <p:childTnLst>
                                    <p:animMotion origin="layout" path="M 4.72222E-6 -1.35802E-6 L 0.13263 -0.00092 " pathEditMode="relative" rAng="0" ptsTypes="AA">
                                      <p:cBhvr>
                                        <p:cTn id="48" dur="500" fill="hold"/>
                                        <p:tgtEl>
                                          <p:spTgt spid="73"/>
                                        </p:tgtEl>
                                        <p:attrNameLst>
                                          <p:attrName>ppt_x</p:attrName>
                                          <p:attrName>ppt_y</p:attrName>
                                        </p:attrNameLst>
                                      </p:cBhvr>
                                      <p:rCtr x="6632" y="-62"/>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13263 -0.00092 L 0.31961 -0.00092 " pathEditMode="relative" rAng="0" ptsTypes="AA">
                                      <p:cBhvr>
                                        <p:cTn id="62" dur="500" fill="hold"/>
                                        <p:tgtEl>
                                          <p:spTgt spid="73"/>
                                        </p:tgtEl>
                                        <p:attrNameLst>
                                          <p:attrName>ppt_x</p:attrName>
                                          <p:attrName>ppt_y</p:attrName>
                                        </p:attrNameLst>
                                      </p:cBhvr>
                                      <p:rCtr x="9340" y="0"/>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31961 -0.00092 L 0.48784 -0.00278 " pathEditMode="relative" rAng="0" ptsTypes="AA">
                                      <p:cBhvr>
                                        <p:cTn id="74" dur="500" fill="hold"/>
                                        <p:tgtEl>
                                          <p:spTgt spid="73"/>
                                        </p:tgtEl>
                                        <p:attrNameLst>
                                          <p:attrName>ppt_x</p:attrName>
                                          <p:attrName>ppt_y</p:attrName>
                                        </p:attrNameLst>
                                      </p:cBhvr>
                                      <p:rCtr x="8403" y="-93"/>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50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50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50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grpId="0" nodeType="withEffect">
                                  <p:stCondLst>
                                    <p:cond delay="50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nodeType="withEffect">
                                  <p:stCondLst>
                                    <p:cond delay="50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nodeType="withEffect">
                                  <p:stCondLst>
                                    <p:cond delay="50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nodeType="withEffect">
                                  <p:stCondLst>
                                    <p:cond delay="50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nodeType="withEffect">
                                  <p:stCondLst>
                                    <p:cond delay="500"/>
                                  </p:stCondLst>
                                  <p:childTnLst>
                                    <p:set>
                                      <p:cBhvr>
                                        <p:cTn id="104" dur="1" fill="hold">
                                          <p:stCondLst>
                                            <p:cond delay="0"/>
                                          </p:stCondLst>
                                        </p:cTn>
                                        <p:tgtEl>
                                          <p:spTgt spid="51"/>
                                        </p:tgtEl>
                                        <p:attrNameLst>
                                          <p:attrName>style.visibility</p:attrName>
                                        </p:attrNameLst>
                                      </p:cBhvr>
                                      <p:to>
                                        <p:strVal val="visible"/>
                                      </p:to>
                                    </p:set>
                                  </p:childTnLst>
                                </p:cTn>
                              </p:par>
                              <p:par>
                                <p:cTn id="105" presetID="42" presetClass="path" presetSubtype="0" accel="50000" decel="50000" fill="hold" nodeType="withEffect">
                                  <p:stCondLst>
                                    <p:cond delay="0"/>
                                  </p:stCondLst>
                                  <p:childTnLst>
                                    <p:animMotion origin="layout" path="M 0.48784 -0.00278 L 0.61215 -0.00278 " pathEditMode="relative" rAng="0" ptsTypes="AA">
                                      <p:cBhvr>
                                        <p:cTn id="106" dur="500" fill="hold"/>
                                        <p:tgtEl>
                                          <p:spTgt spid="73"/>
                                        </p:tgtEl>
                                        <p:attrNameLst>
                                          <p:attrName>ppt_x</p:attrName>
                                          <p:attrName>ppt_y</p:attrName>
                                        </p:attrNameLst>
                                      </p:cBhvr>
                                      <p:rCtr x="6215" y="0"/>
                                    </p:animMotion>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57" grpId="0" animBg="1"/>
      <p:bldP spid="57" grpId="1" animBg="1"/>
      <p:bldP spid="5" grpId="0" animBg="1"/>
      <p:bldP spid="7" grpId="0" animBg="1"/>
      <p:bldP spid="8" grpId="0" animBg="1"/>
      <p:bldP spid="9" grpId="0" animBg="1"/>
      <p:bldP spid="14" grpId="0"/>
      <p:bldP spid="19" grpId="0" animBg="1"/>
      <p:bldP spid="28" grpId="0"/>
      <p:bldP spid="35" grpId="0" animBg="1"/>
      <p:bldP spid="36" grpId="0" animBg="1"/>
      <p:bldP spid="37" grpId="0" animBg="1"/>
      <p:bldP spid="38" grpId="0" animBg="1"/>
      <p:bldP spid="39" grpId="0" animBg="1"/>
      <p:bldP spid="60" grpId="0" animBg="1"/>
      <p:bldP spid="71" grpId="0" animBg="1"/>
      <p:bldP spid="6"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2274963" y="3109704"/>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4" name="Rectangle 83"/>
          <p:cNvSpPr/>
          <p:nvPr/>
        </p:nvSpPr>
        <p:spPr>
          <a:xfrm>
            <a:off x="2088634" y="3109704"/>
            <a:ext cx="185980" cy="23396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5" name="Rectangle 84"/>
          <p:cNvSpPr/>
          <p:nvPr/>
        </p:nvSpPr>
        <p:spPr>
          <a:xfrm>
            <a:off x="1900501" y="3109704"/>
            <a:ext cx="185980" cy="23396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6" name="Rectangle 85"/>
          <p:cNvSpPr/>
          <p:nvPr/>
        </p:nvSpPr>
        <p:spPr>
          <a:xfrm>
            <a:off x="1714172" y="3109704"/>
            <a:ext cx="185980" cy="23396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14" name="Rectangle 113"/>
          <p:cNvSpPr/>
          <p:nvPr/>
        </p:nvSpPr>
        <p:spPr>
          <a:xfrm>
            <a:off x="1715587" y="3109287"/>
            <a:ext cx="1234842" cy="239232"/>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 name="Title 1"/>
          <p:cNvSpPr>
            <a:spLocks noGrp="1"/>
          </p:cNvSpPr>
          <p:nvPr>
            <p:ph type="title"/>
          </p:nvPr>
        </p:nvSpPr>
        <p:spPr/>
        <p:txBody>
          <a:bodyPr/>
          <a:lstStyle/>
          <a:p>
            <a:r>
              <a:rPr lang="en-US" b="1" dirty="0" smtClean="0"/>
              <a:t>OVS Forwarding Model</a:t>
            </a:r>
            <a:endParaRPr lang="en-US" b="1" dirty="0"/>
          </a:p>
        </p:txBody>
      </p:sp>
      <p:sp>
        <p:nvSpPr>
          <p:cNvPr id="75" name="Rounded Rectangle 74"/>
          <p:cNvSpPr/>
          <p:nvPr/>
        </p:nvSpPr>
        <p:spPr>
          <a:xfrm>
            <a:off x="1916957" y="3767212"/>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6" name="Straight Arrow Connector 75"/>
          <p:cNvCxnSpPr/>
          <p:nvPr/>
        </p:nvCxnSpPr>
        <p:spPr>
          <a:xfrm>
            <a:off x="2863274" y="4077662"/>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4076" y="4085976"/>
            <a:ext cx="1095644"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3102" y="3751348"/>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81" name="Rounded Rectangle 80"/>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2" name="Straight Arrow Connector 81"/>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674141" y="3072804"/>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104" name="Group 103"/>
          <p:cNvGrpSpPr/>
          <p:nvPr/>
        </p:nvGrpSpPr>
        <p:grpSpPr>
          <a:xfrm>
            <a:off x="1718947" y="3343397"/>
            <a:ext cx="372309" cy="186142"/>
            <a:chOff x="7204986" y="3660925"/>
            <a:chExt cx="372309" cy="157634"/>
          </a:xfrm>
        </p:grpSpPr>
        <p:cxnSp>
          <p:nvCxnSpPr>
            <p:cNvPr id="105" name="Straight Arrow Connector 104"/>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15" name="Straight Arrow Connector 114"/>
          <p:cNvCxnSpPr/>
          <p:nvPr/>
        </p:nvCxnSpPr>
        <p:spPr>
          <a:xfrm>
            <a:off x="5405847" y="224407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543430" y="190552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117" name="TextBox 116"/>
          <p:cNvSpPr txBox="1"/>
          <p:nvPr/>
        </p:nvSpPr>
        <p:spPr>
          <a:xfrm>
            <a:off x="3815417" y="3330697"/>
            <a:ext cx="562975"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Miss</a:t>
            </a:r>
            <a:endParaRPr lang="en-US" sz="1600" dirty="0">
              <a:latin typeface="Calibri Light" charset="0"/>
              <a:ea typeface="Calibri Light" charset="0"/>
              <a:cs typeface="Calibri Light" charset="0"/>
            </a:endParaRPr>
          </a:p>
        </p:txBody>
      </p:sp>
      <p:sp>
        <p:nvSpPr>
          <p:cNvPr id="118" name="Rounded Rectangle 117"/>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9" name="Rounded Rectangle 118"/>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0" name="Rounded Rectangle 119"/>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21" name="Straight Arrow Connector 120"/>
          <p:cNvCxnSpPr/>
          <p:nvPr/>
        </p:nvCxnSpPr>
        <p:spPr>
          <a:xfrm>
            <a:off x="4714502" y="2847954"/>
            <a:ext cx="0" cy="652558"/>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4744262" y="3013465"/>
            <a:ext cx="982128"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Flow Rule</a:t>
            </a:r>
            <a:endParaRPr lang="en-US" sz="1600" dirty="0">
              <a:latin typeface="Calibri Light" charset="0"/>
              <a:ea typeface="Calibri Light" charset="0"/>
              <a:cs typeface="Calibri Light" charset="0"/>
            </a:endParaRPr>
          </a:p>
        </p:txBody>
      </p:sp>
      <p:grpSp>
        <p:nvGrpSpPr>
          <p:cNvPr id="44" name="Group 43"/>
          <p:cNvGrpSpPr/>
          <p:nvPr/>
        </p:nvGrpSpPr>
        <p:grpSpPr>
          <a:xfrm>
            <a:off x="1674140" y="3073098"/>
            <a:ext cx="1316201" cy="307409"/>
            <a:chOff x="6922598" y="3382052"/>
            <a:chExt cx="1316201" cy="307409"/>
          </a:xfrm>
        </p:grpSpPr>
        <p:sp>
          <p:nvSpPr>
            <p:cNvPr id="45" name="Rectangle 44"/>
            <p:cNvSpPr/>
            <p:nvPr/>
          </p:nvSpPr>
          <p:spPr>
            <a:xfrm>
              <a:off x="7523420" y="3418952"/>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6" name="Rectangle 45"/>
            <p:cNvSpPr/>
            <p:nvPr/>
          </p:nvSpPr>
          <p:spPr>
            <a:xfrm>
              <a:off x="7337091" y="3418952"/>
              <a:ext cx="185980" cy="23396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7" name="Rectangle 46"/>
            <p:cNvSpPr/>
            <p:nvPr/>
          </p:nvSpPr>
          <p:spPr>
            <a:xfrm>
              <a:off x="7148958" y="3418952"/>
              <a:ext cx="185980" cy="23396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8" name="Rectangle 47"/>
            <p:cNvSpPr/>
            <p:nvPr/>
          </p:nvSpPr>
          <p:spPr>
            <a:xfrm>
              <a:off x="6962629" y="3418952"/>
              <a:ext cx="185980" cy="23396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9" name="Rectangle 48"/>
            <p:cNvSpPr/>
            <p:nvPr/>
          </p:nvSpPr>
          <p:spPr>
            <a:xfrm>
              <a:off x="6922598" y="3382052"/>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cxnSp>
        <p:nvCxnSpPr>
          <p:cNvPr id="33" name="Straight Connector 32"/>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37" name="TextBox 36"/>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245176565"/>
      </p:ext>
    </p:extLst>
  </p:cSld>
  <p:clrMapOvr>
    <a:masterClrMapping/>
  </p:clrMapOvr>
  <mc:AlternateContent xmlns:mc="http://schemas.openxmlformats.org/markup-compatibility/2006" xmlns:p14="http://schemas.microsoft.com/office/powerpoint/2010/main">
    <mc:Choice Requires="p14">
      <p:transition spd="slow" p14:dur="2000" advTm="19405"/>
    </mc:Choice>
    <mc:Fallback xmlns="">
      <p:transition spd="slow" advTm="194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4.72222E-6 -4.93827E-7 L 0.17691 -4.93827E-7 " pathEditMode="relative" rAng="0" ptsTypes="AA">
                                      <p:cBhvr>
                                        <p:cTn id="34" dur="500" fill="hold"/>
                                        <p:tgtEl>
                                          <p:spTgt spid="44"/>
                                        </p:tgtEl>
                                        <p:attrNameLst>
                                          <p:attrName>ppt_x</p:attrName>
                                          <p:attrName>ppt_y</p:attrName>
                                        </p:attrNameLst>
                                      </p:cBhvr>
                                      <p:rCtr x="8837"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0.17691 -4.93827E-7 L 0.17761 -0.38056 " pathEditMode="relative" rAng="0" ptsTypes="AA">
                                      <p:cBhvr>
                                        <p:cTn id="52" dur="500" fill="hold"/>
                                        <p:tgtEl>
                                          <p:spTgt spid="44"/>
                                        </p:tgtEl>
                                        <p:attrNameLst>
                                          <p:attrName>ppt_x</p:attrName>
                                          <p:attrName>ppt_y</p:attrName>
                                        </p:attrNameLst>
                                      </p:cBhvr>
                                      <p:rCtr x="35" y="-19043"/>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17761 -0.38056 L 0.46303 -0.38056 " pathEditMode="relative" rAng="0" ptsTypes="AA">
                                      <p:cBhvr>
                                        <p:cTn id="62" dur="500" fill="hold"/>
                                        <p:tgtEl>
                                          <p:spTgt spid="44"/>
                                        </p:tgtEl>
                                        <p:attrNameLst>
                                          <p:attrName>ppt_x</p:attrName>
                                          <p:attrName>ppt_y</p:attrName>
                                        </p:attrNameLst>
                                      </p:cBhvr>
                                      <p:rCtr x="14271" y="0"/>
                                    </p:animMotion>
                                  </p:childTnLst>
                                </p:cTn>
                              </p:par>
                              <p:par>
                                <p:cTn id="63" presetID="1" presetClass="entr" presetSubtype="0" fill="hold" nodeType="with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animBg="1"/>
      <p:bldP spid="86" grpId="0" animBg="1"/>
      <p:bldP spid="114" grpId="0" animBg="1"/>
      <p:bldP spid="114" grpId="1" animBg="1"/>
      <p:bldP spid="81" grpId="0" animBg="1"/>
      <p:bldP spid="87" grpId="0" animBg="1"/>
      <p:bldP spid="116" grpId="0"/>
      <p:bldP spid="117" grpId="0"/>
      <p:bldP spid="118" grpId="0" animBg="1"/>
      <p:bldP spid="119" grpId="0" animBg="1"/>
      <p:bldP spid="120" grpId="0" animBg="1"/>
      <p:bldP spid="1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OVS Forwarding Model</a:t>
            </a:r>
            <a:endParaRPr lang="en-US" b="1" dirty="0"/>
          </a:p>
        </p:txBody>
      </p:sp>
      <p:sp>
        <p:nvSpPr>
          <p:cNvPr id="75" name="Rounded Rectangle 74"/>
          <p:cNvSpPr/>
          <p:nvPr/>
        </p:nvSpPr>
        <p:spPr>
          <a:xfrm>
            <a:off x="1916957" y="3767212"/>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6" name="Straight Arrow Connector 75"/>
          <p:cNvCxnSpPr/>
          <p:nvPr/>
        </p:nvCxnSpPr>
        <p:spPr>
          <a:xfrm>
            <a:off x="2863274" y="4077662"/>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4076" y="4085976"/>
            <a:ext cx="1095644"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3102" y="3751348"/>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81" name="Rounded Rectangle 80"/>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2" name="Straight Arrow Connector 81"/>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405847" y="224407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543430" y="190552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118" name="Rounded Rectangle 117"/>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9" name="Rounded Rectangle 118"/>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0" name="Rounded Rectangle 119"/>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8" name="Rounded Rectangle 37"/>
          <p:cNvSpPr/>
          <p:nvPr/>
        </p:nvSpPr>
        <p:spPr>
          <a:xfrm>
            <a:off x="3133642" y="1155700"/>
            <a:ext cx="3348159" cy="2224513"/>
          </a:xfrm>
          <a:prstGeom prst="roundRect">
            <a:avLst>
              <a:gd name="adj" fmla="val 50000"/>
            </a:avLst>
          </a:prstGeom>
          <a:solidFill>
            <a:schemeClr val="bg1">
              <a:alpha val="6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3815417" y="3330697"/>
            <a:ext cx="423514"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Hit</a:t>
            </a:r>
            <a:endParaRPr lang="en-US" sz="1600" dirty="0">
              <a:latin typeface="Calibri Light" charset="0"/>
              <a:ea typeface="Calibri Light" charset="0"/>
              <a:cs typeface="Calibri Light" charset="0"/>
            </a:endParaRPr>
          </a:p>
        </p:txBody>
      </p:sp>
      <p:cxnSp>
        <p:nvCxnSpPr>
          <p:cNvPr id="39" name="Straight Arrow Connector 38"/>
          <p:cNvCxnSpPr/>
          <p:nvPr/>
        </p:nvCxnSpPr>
        <p:spPr>
          <a:xfrm>
            <a:off x="5405847" y="4087950"/>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43430" y="3749396"/>
            <a:ext cx="710772" cy="338554"/>
          </a:xfrm>
          <a:prstGeom prst="rect">
            <a:avLst/>
          </a:prstGeom>
          <a:noFill/>
        </p:spPr>
        <p:txBody>
          <a:bodyPr wrap="none" rtlCol="0">
            <a:spAutoFit/>
          </a:bodyPr>
          <a:lstStyle/>
          <a:p>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68" name="Rectangle 67"/>
          <p:cNvSpPr/>
          <p:nvPr/>
        </p:nvSpPr>
        <p:spPr>
          <a:xfrm>
            <a:off x="2274963" y="3109704"/>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69" name="Rectangle 68"/>
          <p:cNvSpPr/>
          <p:nvPr/>
        </p:nvSpPr>
        <p:spPr>
          <a:xfrm>
            <a:off x="2088634" y="3109704"/>
            <a:ext cx="185980" cy="23396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0" name="Rectangle 69"/>
          <p:cNvSpPr/>
          <p:nvPr/>
        </p:nvSpPr>
        <p:spPr>
          <a:xfrm>
            <a:off x="1900501" y="3109704"/>
            <a:ext cx="185980" cy="23396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1" name="Rectangle 70"/>
          <p:cNvSpPr/>
          <p:nvPr/>
        </p:nvSpPr>
        <p:spPr>
          <a:xfrm>
            <a:off x="1714172" y="3109704"/>
            <a:ext cx="185980" cy="23396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2" name="Rectangle 71"/>
          <p:cNvSpPr/>
          <p:nvPr/>
        </p:nvSpPr>
        <p:spPr>
          <a:xfrm>
            <a:off x="1715587" y="3109287"/>
            <a:ext cx="1234842" cy="239232"/>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3" name="Rectangle 72"/>
          <p:cNvSpPr/>
          <p:nvPr/>
        </p:nvSpPr>
        <p:spPr>
          <a:xfrm>
            <a:off x="1674141" y="3072804"/>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74" name="Group 73"/>
          <p:cNvGrpSpPr/>
          <p:nvPr/>
        </p:nvGrpSpPr>
        <p:grpSpPr>
          <a:xfrm>
            <a:off x="1718947" y="3343397"/>
            <a:ext cx="372309" cy="186142"/>
            <a:chOff x="7204986" y="3660925"/>
            <a:chExt cx="372309" cy="157634"/>
          </a:xfrm>
        </p:grpSpPr>
        <p:cxnSp>
          <p:nvCxnSpPr>
            <p:cNvPr id="79" name="Straight Arrow Connector 78"/>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1674140" y="3073098"/>
            <a:ext cx="1316201" cy="307409"/>
            <a:chOff x="6922598" y="3382052"/>
            <a:chExt cx="1316201" cy="307409"/>
          </a:xfrm>
        </p:grpSpPr>
        <p:sp>
          <p:nvSpPr>
            <p:cNvPr id="86" name="Rectangle 85"/>
            <p:cNvSpPr/>
            <p:nvPr/>
          </p:nvSpPr>
          <p:spPr>
            <a:xfrm>
              <a:off x="7523420" y="3418952"/>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7" name="Rectangle 86"/>
            <p:cNvSpPr/>
            <p:nvPr/>
          </p:nvSpPr>
          <p:spPr>
            <a:xfrm>
              <a:off x="7337091" y="3418952"/>
              <a:ext cx="185980" cy="23396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8" name="Rectangle 87"/>
            <p:cNvSpPr/>
            <p:nvPr/>
          </p:nvSpPr>
          <p:spPr>
            <a:xfrm>
              <a:off x="7148958" y="3418952"/>
              <a:ext cx="185980" cy="23396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9" name="Rectangle 88"/>
            <p:cNvSpPr/>
            <p:nvPr/>
          </p:nvSpPr>
          <p:spPr>
            <a:xfrm>
              <a:off x="6962629" y="3418952"/>
              <a:ext cx="185980" cy="23396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90" name="Rectangle 89"/>
            <p:cNvSpPr/>
            <p:nvPr/>
          </p:nvSpPr>
          <p:spPr>
            <a:xfrm>
              <a:off x="6922598" y="3382052"/>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cxnSp>
        <p:nvCxnSpPr>
          <p:cNvPr id="42" name="Straight Connector 41"/>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41" name="TextBox 40"/>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259563012"/>
      </p:ext>
    </p:extLst>
  </p:cSld>
  <p:clrMapOvr>
    <a:masterClrMapping/>
  </p:clrMapOvr>
  <mc:AlternateContent xmlns:mc="http://schemas.openxmlformats.org/markup-compatibility/2006" xmlns:p14="http://schemas.microsoft.com/office/powerpoint/2010/main">
    <mc:Choice Requires="p14">
      <p:transition spd="slow" p14:dur="2000" advTm="3603"/>
    </mc:Choice>
    <mc:Fallback xmlns="">
      <p:transition spd="slow" advTm="3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7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4.72222E-6 -4.93827E-7 L 0.17691 -4.93827E-7 " pathEditMode="relative" rAng="0" ptsTypes="AA">
                                      <p:cBhvr>
                                        <p:cTn id="28" dur="500" fill="hold"/>
                                        <p:tgtEl>
                                          <p:spTgt spid="85"/>
                                        </p:tgtEl>
                                        <p:attrNameLst>
                                          <p:attrName>ppt_x</p:attrName>
                                          <p:attrName>ppt_y</p:attrName>
                                        </p:attrNameLst>
                                      </p:cBhvr>
                                      <p:rCtr x="8837"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0.17691 -4.93827E-7 L 0.45174 -0.00123 " pathEditMode="relative" rAng="0" ptsTypes="AA">
                                      <p:cBhvr>
                                        <p:cTn id="40" dur="500" fill="hold"/>
                                        <p:tgtEl>
                                          <p:spTgt spid="85"/>
                                        </p:tgtEl>
                                        <p:attrNameLst>
                                          <p:attrName>ppt_x</p:attrName>
                                          <p:attrName>ppt_y</p:attrName>
                                        </p:attrNameLst>
                                      </p:cBhvr>
                                      <p:rCtr x="13733" y="-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40" grpId="0"/>
      <p:bldP spid="68" grpId="0" animBg="1"/>
      <p:bldP spid="69" grpId="0" animBg="1"/>
      <p:bldP spid="70" grpId="0" animBg="1"/>
      <p:bldP spid="71" grpId="0" animBg="1"/>
      <p:bldP spid="72" grpId="0" animBg="1"/>
      <p:bldP spid="72" grpId="1" animBg="1"/>
      <p:bldP spid="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OVS Forwarding Model</a:t>
            </a:r>
            <a:endParaRPr lang="en-US" b="1" dirty="0"/>
          </a:p>
        </p:txBody>
      </p:sp>
      <p:sp>
        <p:nvSpPr>
          <p:cNvPr id="75" name="Rounded Rectangle 74"/>
          <p:cNvSpPr/>
          <p:nvPr/>
        </p:nvSpPr>
        <p:spPr>
          <a:xfrm>
            <a:off x="1916957" y="3767212"/>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6" name="Straight Arrow Connector 75"/>
          <p:cNvCxnSpPr/>
          <p:nvPr/>
        </p:nvCxnSpPr>
        <p:spPr>
          <a:xfrm>
            <a:off x="2863274" y="4077662"/>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4076" y="4085976"/>
            <a:ext cx="1095644"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3102" y="3751348"/>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81" name="Rounded Rectangle 80"/>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2" name="Straight Arrow Connector 81"/>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405847" y="224407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543430" y="190552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118" name="Rounded Rectangle 117"/>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9" name="Rounded Rectangle 118"/>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0" name="Rounded Rectangle 119"/>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8" name="Straight Arrow Connector 37"/>
          <p:cNvCxnSpPr/>
          <p:nvPr/>
        </p:nvCxnSpPr>
        <p:spPr>
          <a:xfrm>
            <a:off x="5405847" y="4087950"/>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43430" y="3749396"/>
            <a:ext cx="710772" cy="338554"/>
          </a:xfrm>
          <a:prstGeom prst="rect">
            <a:avLst/>
          </a:prstGeom>
          <a:noFill/>
        </p:spPr>
        <p:txBody>
          <a:bodyPr wrap="none" rtlCol="0">
            <a:spAutoFit/>
          </a:bodyPr>
          <a:lstStyle/>
          <a:p>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57" name="Title 1"/>
          <p:cNvSpPr txBox="1">
            <a:spLocks/>
          </p:cNvSpPr>
          <p:nvPr/>
        </p:nvSpPr>
        <p:spPr>
          <a:xfrm>
            <a:off x="4704110" y="277751"/>
            <a:ext cx="2628023"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solidFill>
                  <a:schemeClr val="accent1">
                    <a:lumMod val="75000"/>
                  </a:schemeClr>
                </a:solidFill>
              </a:rPr>
              <a:t>(</a:t>
            </a:r>
            <a:r>
              <a:rPr lang="en-US" b="1" dirty="0" smtClean="0">
                <a:solidFill>
                  <a:schemeClr val="accent1">
                    <a:lumMod val="75000"/>
                  </a:schemeClr>
                </a:solidFill>
              </a:rPr>
              <a:t>Inline Editing</a:t>
            </a:r>
            <a:r>
              <a:rPr lang="en-US" dirty="0" smtClean="0">
                <a:solidFill>
                  <a:schemeClr val="accent1">
                    <a:lumMod val="75000"/>
                  </a:schemeClr>
                </a:solidFill>
              </a:rPr>
              <a:t>)</a:t>
            </a:r>
            <a:endParaRPr lang="en-US" dirty="0">
              <a:solidFill>
                <a:schemeClr val="accent1">
                  <a:lumMod val="75000"/>
                </a:schemeClr>
              </a:solidFill>
            </a:endParaRPr>
          </a:p>
        </p:txBody>
      </p:sp>
      <p:cxnSp>
        <p:nvCxnSpPr>
          <p:cNvPr id="22" name="Straight Connector 21"/>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21" name="TextBox 20"/>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089217671"/>
      </p:ext>
    </p:extLst>
  </p:cSld>
  <p:clrMapOvr>
    <a:masterClrMapping/>
  </p:clrMapOvr>
  <mc:AlternateContent xmlns:mc="http://schemas.openxmlformats.org/markup-compatibility/2006" xmlns:p14="http://schemas.microsoft.com/office/powerpoint/2010/main">
    <mc:Choice Requires="p14">
      <p:transition spd="slow" p14:dur="2000" advTm="10576"/>
    </mc:Choice>
    <mc:Fallback xmlns="">
      <p:transition spd="slow" advTm="105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PISCES Forwarding Model (Modified OVS)</a:t>
            </a:r>
            <a:endParaRPr lang="en-US" b="1" dirty="0"/>
          </a:p>
        </p:txBody>
      </p:sp>
      <p:sp>
        <p:nvSpPr>
          <p:cNvPr id="5" name="Rounded Rectangle 4"/>
          <p:cNvSpPr/>
          <p:nvPr/>
        </p:nvSpPr>
        <p:spPr>
          <a:xfrm>
            <a:off x="1070142" y="3793556"/>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TextBox 7"/>
          <p:cNvSpPr txBox="1"/>
          <p:nvPr/>
        </p:nvSpPr>
        <p:spPr>
          <a:xfrm>
            <a:off x="217587" y="3777692"/>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9" name="Rounded Rectangle 8"/>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0" name="Straight Arrow Connector 9"/>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 name="Rounded Rectangle 11"/>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3" name="Rounded Rectangle 12"/>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5" name="Rounded Rectangle 14"/>
          <p:cNvSpPr/>
          <p:nvPr/>
        </p:nvSpPr>
        <p:spPr>
          <a:xfrm>
            <a:off x="7123210" y="3796488"/>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8" name="TextBox 17"/>
          <p:cNvSpPr txBox="1"/>
          <p:nvPr/>
        </p:nvSpPr>
        <p:spPr>
          <a:xfrm>
            <a:off x="8322360" y="3671404"/>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19" name="Elbow Connector 18"/>
          <p:cNvCxnSpPr>
            <a:endCxn id="32" idx="0"/>
          </p:cNvCxnSpPr>
          <p:nvPr/>
        </p:nvCxnSpPr>
        <p:spPr>
          <a:xfrm rot="16200000" flipH="1">
            <a:off x="5065466" y="2597426"/>
            <a:ext cx="1539442" cy="858682"/>
          </a:xfrm>
          <a:prstGeom prst="bentConnector3">
            <a:avLst>
              <a:gd name="adj1" fmla="val -323"/>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07" y="1805768"/>
            <a:ext cx="3589970" cy="1015663"/>
          </a:xfrm>
          <a:prstGeom prst="rect">
            <a:avLst/>
          </a:prstGeom>
          <a:noFill/>
        </p:spPr>
        <p:txBody>
          <a:bodyPr wrap="square" rtlCol="0">
            <a:spAutoFit/>
          </a:bodyPr>
          <a:lstStyle/>
          <a:p>
            <a:pPr marL="342900" lvl="0" indent="-342900">
              <a:buFont typeface="Arial" charset="0"/>
              <a:buChar char="•"/>
            </a:pPr>
            <a:r>
              <a:rPr lang="en-US" sz="2000" dirty="0">
                <a:solidFill>
                  <a:schemeClr val="tx1"/>
                </a:solidFill>
                <a:latin typeface="Calibri Light" charset="0"/>
                <a:ea typeface="Calibri Light" charset="0"/>
                <a:cs typeface="Calibri Light" charset="0"/>
              </a:rPr>
              <a:t>Supports both editing </a:t>
            </a:r>
            <a:r>
              <a:rPr lang="en-US" sz="2000" dirty="0" smtClean="0">
                <a:solidFill>
                  <a:schemeClr val="tx1"/>
                </a:solidFill>
                <a:latin typeface="Calibri Light" charset="0"/>
                <a:ea typeface="Calibri Light" charset="0"/>
                <a:cs typeface="Calibri Light" charset="0"/>
              </a:rPr>
              <a:t>modes:</a:t>
            </a:r>
          </a:p>
          <a:p>
            <a:pPr marL="685800" lvl="1" indent="-342900">
              <a:buFontTx/>
              <a:buChar char="-"/>
            </a:pPr>
            <a:r>
              <a:rPr lang="en-US" sz="2000" b="1" dirty="0" smtClean="0">
                <a:solidFill>
                  <a:schemeClr val="tx1"/>
                </a:solidFill>
                <a:latin typeface="Calibri Light" charset="0"/>
                <a:ea typeface="Calibri Light" charset="0"/>
                <a:cs typeface="Calibri Light" charset="0"/>
              </a:rPr>
              <a:t>Inline Editing</a:t>
            </a:r>
          </a:p>
          <a:p>
            <a:pPr marL="685800" lvl="1" indent="-342900">
              <a:buFontTx/>
              <a:buChar char="-"/>
            </a:pPr>
            <a:r>
              <a:rPr lang="en-US" sz="2000" b="1" dirty="0" smtClean="0">
                <a:solidFill>
                  <a:schemeClr val="tx1"/>
                </a:solidFill>
                <a:latin typeface="Calibri Light" charset="0"/>
                <a:ea typeface="Calibri Light" charset="0"/>
                <a:cs typeface="Calibri Light" charset="0"/>
              </a:rPr>
              <a:t>Post-pipeline Editing</a:t>
            </a:r>
          </a:p>
        </p:txBody>
      </p:sp>
      <p:sp>
        <p:nvSpPr>
          <p:cNvPr id="23" name="Rounded Rectangle 22"/>
          <p:cNvSpPr/>
          <p:nvPr/>
        </p:nvSpPr>
        <p:spPr>
          <a:xfrm>
            <a:off x="2327392" y="3787709"/>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27" name="Straight Arrow Connector 26"/>
          <p:cNvCxnSpPr/>
          <p:nvPr/>
        </p:nvCxnSpPr>
        <p:spPr>
          <a:xfrm>
            <a:off x="3273364"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016459"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4881" y="4106938"/>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720324" y="3796488"/>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3" name="Straight Arrow Connector 32"/>
          <p:cNvCxnSpPr/>
          <p:nvPr/>
        </p:nvCxnSpPr>
        <p:spPr>
          <a:xfrm>
            <a:off x="5415525" y="4106938"/>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21431" y="4106938"/>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214431" y="408546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91449" y="3814550"/>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4" name="TextBox 23"/>
          <p:cNvSpPr txBox="1"/>
          <p:nvPr/>
        </p:nvSpPr>
        <p:spPr>
          <a:xfrm>
            <a:off x="5749222" y="3803800"/>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25" name="Straight Connector 24"/>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35" name="TextBox 34"/>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071821006"/>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1130299" y="2875867"/>
            <a:ext cx="7282501" cy="2013633"/>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0" name="Rounded Rectangle 19"/>
          <p:cNvSpPr/>
          <p:nvPr/>
        </p:nvSpPr>
        <p:spPr>
          <a:xfrm>
            <a:off x="1130299" y="1373747"/>
            <a:ext cx="7282501" cy="1140853"/>
          </a:xfrm>
          <a:prstGeom prst="roundRect">
            <a:avLst>
              <a:gd name="adj" fmla="val 0"/>
            </a:avLst>
          </a:prstGeom>
          <a:solidFill>
            <a:schemeClr val="accent6">
              <a:lumMod val="20000"/>
              <a:lumOff val="8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 name="Title 1"/>
          <p:cNvSpPr>
            <a:spLocks noGrp="1"/>
          </p:cNvSpPr>
          <p:nvPr>
            <p:ph type="title"/>
          </p:nvPr>
        </p:nvSpPr>
        <p:spPr/>
        <p:txBody>
          <a:bodyPr/>
          <a:lstStyle/>
          <a:p>
            <a:pPr algn="ctr"/>
            <a:r>
              <a:rPr lang="en-US" b="1" dirty="0" smtClean="0"/>
              <a:t>PISCES: Compiling P4 to OVS</a:t>
            </a:r>
            <a:endParaRPr lang="en-US" b="1" dirty="0"/>
          </a:p>
        </p:txBody>
      </p:sp>
      <p:grpSp>
        <p:nvGrpSpPr>
          <p:cNvPr id="21" name="Group 20"/>
          <p:cNvGrpSpPr/>
          <p:nvPr/>
        </p:nvGrpSpPr>
        <p:grpSpPr>
          <a:xfrm>
            <a:off x="1143552" y="1473200"/>
            <a:ext cx="7296499" cy="929196"/>
            <a:chOff x="257256" y="1527496"/>
            <a:chExt cx="8508933" cy="1154300"/>
          </a:xfrm>
        </p:grpSpPr>
        <p:cxnSp>
          <p:nvCxnSpPr>
            <p:cNvPr id="4" name="Straight Arrow Connector 3"/>
            <p:cNvCxnSpPr/>
            <p:nvPr/>
          </p:nvCxnSpPr>
          <p:spPr>
            <a:xfrm flipV="1">
              <a:off x="2031036" y="205336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387721" y="2060433"/>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105046" y="1728397"/>
              <a:ext cx="946317" cy="627071"/>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 name="Rounded Rectangle 6"/>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Rounded Rectangle 7"/>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9" name="Rounded Rectangle 8"/>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0" name="Rounded Rectangle 9"/>
            <p:cNvSpPr/>
            <p:nvPr/>
          </p:nvSpPr>
          <p:spPr>
            <a:xfrm>
              <a:off x="6873646" y="1734568"/>
              <a:ext cx="108840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 name="TextBox 10"/>
            <p:cNvSpPr txBox="1"/>
            <p:nvPr/>
          </p:nvSpPr>
          <p:spPr>
            <a:xfrm>
              <a:off x="257256" y="1715448"/>
              <a:ext cx="806895" cy="382338"/>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cxnSp>
          <p:nvCxnSpPr>
            <p:cNvPr id="12" name="Straight Arrow Connector 11"/>
            <p:cNvCxnSpPr/>
            <p:nvPr/>
          </p:nvCxnSpPr>
          <p:spPr>
            <a:xfrm>
              <a:off x="7972837" y="2039688"/>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15375" y="1679793"/>
              <a:ext cx="750814" cy="382338"/>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400" dirty="0">
                <a:latin typeface="Calibri Light" charset="0"/>
                <a:ea typeface="Calibri Light" charset="0"/>
                <a:cs typeface="Calibri Light" charset="0"/>
              </a:endParaRPr>
            </a:p>
          </p:txBody>
        </p:sp>
        <p:sp>
          <p:nvSpPr>
            <p:cNvPr id="14" name="Rounded Rectangle 13"/>
            <p:cNvSpPr/>
            <p:nvPr/>
          </p:nvSpPr>
          <p:spPr>
            <a:xfrm>
              <a:off x="5648462" y="1734569"/>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5" name="Straight Arrow Connector 14"/>
            <p:cNvCxnSpPr>
              <a:endCxn id="10" idx="1"/>
            </p:cNvCxnSpPr>
            <p:nvPr/>
          </p:nvCxnSpPr>
          <p:spPr>
            <a:xfrm flipV="1">
              <a:off x="6594779" y="2045018"/>
              <a:ext cx="278868" cy="4"/>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309086" y="1734568"/>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7" name="Straight Arrow Connector 16"/>
            <p:cNvCxnSpPr/>
            <p:nvPr/>
          </p:nvCxnSpPr>
          <p:spPr>
            <a:xfrm flipV="1">
              <a:off x="3280729" y="205521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1433" y="2053369"/>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1424093" y="3028457"/>
            <a:ext cx="6919952" cy="1696557"/>
            <a:chOff x="1346103" y="2986413"/>
            <a:chExt cx="6919952" cy="1696557"/>
          </a:xfrm>
        </p:grpSpPr>
        <p:sp>
          <p:nvSpPr>
            <p:cNvPr id="45" name="Rounded Rectangle 44"/>
            <p:cNvSpPr/>
            <p:nvPr/>
          </p:nvSpPr>
          <p:spPr>
            <a:xfrm>
              <a:off x="2079953" y="4190401"/>
              <a:ext cx="711592" cy="43145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1346103" y="4126370"/>
              <a:ext cx="69192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47" name="Rounded Rectangle 46"/>
            <p:cNvSpPr/>
            <p:nvPr/>
          </p:nvSpPr>
          <p:spPr>
            <a:xfrm>
              <a:off x="4046875" y="4092671"/>
              <a:ext cx="1382249"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8" name="Straight Arrow Connector 47"/>
            <p:cNvCxnSpPr/>
            <p:nvPr/>
          </p:nvCxnSpPr>
          <p:spPr>
            <a:xfrm>
              <a:off x="4735258" y="3788511"/>
              <a:ext cx="0" cy="304159"/>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4039647" y="2986413"/>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0" name="Rounded Rectangle 49"/>
            <p:cNvSpPr/>
            <p:nvPr/>
          </p:nvSpPr>
          <p:spPr>
            <a:xfrm>
              <a:off x="4154245" y="30923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1" name="Rounded Rectangle 50"/>
            <p:cNvSpPr/>
            <p:nvPr/>
          </p:nvSpPr>
          <p:spPr>
            <a:xfrm>
              <a:off x="4268844" y="31982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2" name="Rounded Rectangle 51"/>
            <p:cNvSpPr/>
            <p:nvPr/>
          </p:nvSpPr>
          <p:spPr>
            <a:xfrm>
              <a:off x="6720512"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3" name="TextBox 52"/>
            <p:cNvSpPr txBox="1"/>
            <p:nvPr/>
          </p:nvSpPr>
          <p:spPr>
            <a:xfrm>
              <a:off x="7622224" y="4092268"/>
              <a:ext cx="64383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400" dirty="0">
                <a:latin typeface="Calibri Light" charset="0"/>
                <a:ea typeface="Calibri Light" charset="0"/>
                <a:cs typeface="Calibri Light" charset="0"/>
              </a:endParaRPr>
            </a:p>
          </p:txBody>
        </p:sp>
        <p:cxnSp>
          <p:nvCxnSpPr>
            <p:cNvPr id="54" name="Elbow Connector 53"/>
            <p:cNvCxnSpPr>
              <a:stCxn id="52" idx="3"/>
            </p:cNvCxnSpPr>
            <p:nvPr/>
          </p:nvCxnSpPr>
          <p:spPr>
            <a:xfrm>
              <a:off x="5429124" y="3493362"/>
              <a:ext cx="645694" cy="699077"/>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007149" y="4186338"/>
              <a:ext cx="81869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6" name="Straight Arrow Connector 55"/>
            <p:cNvCxnSpPr/>
            <p:nvPr/>
          </p:nvCxnSpPr>
          <p:spPr>
            <a:xfrm>
              <a:off x="3825586"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791545"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564665" y="4408164"/>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5665599"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0" name="Straight Arrow Connector 59"/>
            <p:cNvCxnSpPr/>
            <p:nvPr/>
          </p:nvCxnSpPr>
          <p:spPr>
            <a:xfrm>
              <a:off x="5436403"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493587"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541065" y="4393245"/>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a:stCxn id="20" idx="2"/>
            <a:endCxn id="64" idx="0"/>
          </p:cNvCxnSpPr>
          <p:nvPr/>
        </p:nvCxnSpPr>
        <p:spPr>
          <a:xfrm>
            <a:off x="4771550" y="2514600"/>
            <a:ext cx="0" cy="361267"/>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19522" y="1653140"/>
            <a:ext cx="553357" cy="523220"/>
          </a:xfrm>
          <a:prstGeom prst="rect">
            <a:avLst/>
          </a:prstGeom>
          <a:noFill/>
        </p:spPr>
        <p:txBody>
          <a:bodyPr wrap="none" rtlCol="0">
            <a:spAutoFit/>
          </a:bodyPr>
          <a:lstStyle/>
          <a:p>
            <a:r>
              <a:rPr lang="en-US" sz="2800" dirty="0" smtClean="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P4</a:t>
            </a:r>
            <a:endParaRPr lang="en-US" sz="2800" dirty="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1" name="TextBox 70"/>
          <p:cNvSpPr txBox="1"/>
          <p:nvPr/>
        </p:nvSpPr>
        <p:spPr>
          <a:xfrm>
            <a:off x="135976" y="3445834"/>
            <a:ext cx="920445" cy="769441"/>
          </a:xfrm>
          <a:prstGeom prst="rect">
            <a:avLst/>
          </a:prstGeom>
          <a:noFill/>
        </p:spPr>
        <p:txBody>
          <a:bodyPr wrap="none" rtlCol="0">
            <a:spAutoFit/>
          </a:bodyPr>
          <a:lstStyle/>
          <a:p>
            <a:pPr algn="ctr"/>
            <a:r>
              <a:rPr lang="en-US" sz="1600" dirty="0" smtClean="0">
                <a:ln w="0"/>
                <a:solidFill>
                  <a:schemeClr val="accent3">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modified</a:t>
            </a:r>
          </a:p>
          <a:p>
            <a:pPr algn="ctr"/>
            <a:r>
              <a:rPr lang="en-US" sz="2800" dirty="0" smtClean="0">
                <a:ln w="0"/>
                <a:solidFill>
                  <a:schemeClr val="accent3">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OVS</a:t>
            </a:r>
          </a:p>
        </p:txBody>
      </p:sp>
      <p:sp>
        <p:nvSpPr>
          <p:cNvPr id="43" name="TextBox 42"/>
          <p:cNvSpPr txBox="1"/>
          <p:nvPr/>
        </p:nvSpPr>
        <p:spPr>
          <a:xfrm>
            <a:off x="2850999" y="1625971"/>
            <a:ext cx="920445"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4" name="TextBox 43"/>
          <p:cNvSpPr txBox="1"/>
          <p:nvPr/>
        </p:nvSpPr>
        <p:spPr>
          <a:xfrm>
            <a:off x="5712083" y="1613395"/>
            <a:ext cx="920445"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5" name="TextBox 64"/>
          <p:cNvSpPr txBox="1"/>
          <p:nvPr/>
        </p:nvSpPr>
        <p:spPr>
          <a:xfrm>
            <a:off x="3034135" y="4181506"/>
            <a:ext cx="920445"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6" name="TextBox 65"/>
          <p:cNvSpPr txBox="1"/>
          <p:nvPr/>
        </p:nvSpPr>
        <p:spPr>
          <a:xfrm>
            <a:off x="5691450" y="4188737"/>
            <a:ext cx="920445"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TextBox 67"/>
          <p:cNvSpPr txBox="1"/>
          <p:nvPr/>
        </p:nvSpPr>
        <p:spPr>
          <a:xfrm>
            <a:off x="6792680" y="4198345"/>
            <a:ext cx="838499"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err="1" smtClean="0">
                <a:ln w="0"/>
                <a:effectLst>
                  <a:outerShdw blurRad="38100" dist="19050" dir="2700000" algn="tl" rotWithShape="0">
                    <a:schemeClr val="dk1">
                      <a:alpha val="40000"/>
                    </a:schemeClr>
                  </a:outerShdw>
                </a:effectLst>
                <a:latin typeface="Calibri Light" charset="0"/>
                <a:ea typeface="Calibri Light" charset="0"/>
                <a:cs typeface="Calibri Light" charset="0"/>
              </a:rPr>
              <a:t>Depraser</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657227707"/>
      </p:ext>
    </p:extLst>
  </p:cSld>
  <p:clrMapOvr>
    <a:masterClrMapping/>
  </p:clrMapOvr>
  <mc:AlternateContent xmlns:mc="http://schemas.openxmlformats.org/markup-compatibility/2006" xmlns:p14="http://schemas.microsoft.com/office/powerpoint/2010/main">
    <mc:Choice Requires="p14">
      <p:transition spd="slow" p14:dur="2000" advTm="2166"/>
    </mc:Choice>
    <mc:Fallback xmlns="">
      <p:transition spd="slow" advTm="21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1" grpId="0"/>
      <p:bldP spid="65" grpId="0"/>
      <p:bldP spid="66" grpId="0"/>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PISCES Forwarding Model (Modified OVS)</a:t>
            </a:r>
            <a:endParaRPr lang="en-US" b="1" dirty="0"/>
          </a:p>
        </p:txBody>
      </p:sp>
      <p:sp>
        <p:nvSpPr>
          <p:cNvPr id="36" name="Rounded Rectangle 35"/>
          <p:cNvSpPr/>
          <p:nvPr/>
        </p:nvSpPr>
        <p:spPr>
          <a:xfrm>
            <a:off x="1070142" y="4011924"/>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2" name="TextBox 41"/>
          <p:cNvSpPr txBox="1"/>
          <p:nvPr/>
        </p:nvSpPr>
        <p:spPr>
          <a:xfrm>
            <a:off x="217587" y="3996060"/>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cxnSp>
        <p:nvCxnSpPr>
          <p:cNvPr id="44" name="Straight Arrow Connector 43"/>
          <p:cNvCxnSpPr/>
          <p:nvPr/>
        </p:nvCxnSpPr>
        <p:spPr>
          <a:xfrm>
            <a:off x="4498848" y="2681796"/>
            <a:ext cx="1" cy="119729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23210"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8322360" y="388977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47" name="Elbow Connector 46"/>
          <p:cNvCxnSpPr/>
          <p:nvPr/>
        </p:nvCxnSpPr>
        <p:spPr>
          <a:xfrm>
            <a:off x="5405846" y="2257046"/>
            <a:ext cx="858682" cy="1757810"/>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327392" y="4006077"/>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9" name="Straight Arrow Connector 48"/>
          <p:cNvCxnSpPr/>
          <p:nvPr/>
        </p:nvCxnSpPr>
        <p:spPr>
          <a:xfrm>
            <a:off x="3273364"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16459"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4881" y="432530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720324"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3" name="Straight Arrow Connector 52"/>
          <p:cNvCxnSpPr/>
          <p:nvPr/>
        </p:nvCxnSpPr>
        <p:spPr>
          <a:xfrm>
            <a:off x="5415525"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21431"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214431" y="4303837"/>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91448" y="4032918"/>
            <a:ext cx="1018193" cy="584775"/>
          </a:xfrm>
          <a:prstGeom prst="rect">
            <a:avLst/>
          </a:prstGeom>
          <a:noFill/>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7" name="TextBox 56"/>
          <p:cNvSpPr txBox="1"/>
          <p:nvPr/>
        </p:nvSpPr>
        <p:spPr>
          <a:xfrm>
            <a:off x="5749222" y="4022168"/>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6" name="Rounded Rectangle 65"/>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7" name="Rounded Rectangle 6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Rounded Rectangle 6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1" name="Rounded Rectangle 30"/>
          <p:cNvSpPr/>
          <p:nvPr/>
        </p:nvSpPr>
        <p:spPr>
          <a:xfrm>
            <a:off x="3554949" y="3879087"/>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7" name="Straight Connector 36"/>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27" name="TextBox 26"/>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559280314"/>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PISCES Forwarding Model (Modified OVS)</a:t>
            </a:r>
            <a:endParaRPr lang="en-US" b="1" dirty="0"/>
          </a:p>
        </p:txBody>
      </p:sp>
      <p:sp>
        <p:nvSpPr>
          <p:cNvPr id="36" name="Rounded Rectangle 35"/>
          <p:cNvSpPr/>
          <p:nvPr/>
        </p:nvSpPr>
        <p:spPr>
          <a:xfrm>
            <a:off x="1070142" y="4011924"/>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2" name="TextBox 41"/>
          <p:cNvSpPr txBox="1"/>
          <p:nvPr/>
        </p:nvSpPr>
        <p:spPr>
          <a:xfrm>
            <a:off x="217587" y="3996060"/>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43" name="Rounded Rectangle 42"/>
          <p:cNvSpPr/>
          <p:nvPr/>
        </p:nvSpPr>
        <p:spPr>
          <a:xfrm>
            <a:off x="3577328" y="3208112"/>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4" name="Straight Arrow Connector 43"/>
          <p:cNvCxnSpPr>
            <a:endCxn id="48" idx="0"/>
          </p:cNvCxnSpPr>
          <p:nvPr/>
        </p:nvCxnSpPr>
        <p:spPr>
          <a:xfrm>
            <a:off x="4496427" y="2681796"/>
            <a:ext cx="0" cy="5263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23210"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8322360" y="388977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47" name="Elbow Connector 46"/>
          <p:cNvCxnSpPr/>
          <p:nvPr/>
        </p:nvCxnSpPr>
        <p:spPr>
          <a:xfrm>
            <a:off x="5405846" y="2257046"/>
            <a:ext cx="858682" cy="1757810"/>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327392" y="4006077"/>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9" name="Straight Arrow Connector 48"/>
          <p:cNvCxnSpPr/>
          <p:nvPr/>
        </p:nvCxnSpPr>
        <p:spPr>
          <a:xfrm>
            <a:off x="3273364"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16459"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4881" y="432530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720324"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3" name="Straight Arrow Connector 52"/>
          <p:cNvCxnSpPr/>
          <p:nvPr/>
        </p:nvCxnSpPr>
        <p:spPr>
          <a:xfrm>
            <a:off x="5415525"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21431"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214431" y="4303837"/>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91448" y="4032918"/>
            <a:ext cx="1018193" cy="584775"/>
          </a:xfrm>
          <a:prstGeom prst="rect">
            <a:avLst/>
          </a:prstGeom>
          <a:noFill/>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7" name="TextBox 56"/>
          <p:cNvSpPr txBox="1"/>
          <p:nvPr/>
        </p:nvSpPr>
        <p:spPr>
          <a:xfrm>
            <a:off x="5749222" y="4022168"/>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8" name="Rounded Rectangle 57"/>
          <p:cNvSpPr/>
          <p:nvPr/>
        </p:nvSpPr>
        <p:spPr>
          <a:xfrm>
            <a:off x="3577355" y="4059049"/>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Microflow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9" name="Straight Arrow Connector 58"/>
          <p:cNvCxnSpPr>
            <a:stCxn id="48" idx="2"/>
            <a:endCxn id="67" idx="0"/>
          </p:cNvCxnSpPr>
          <p:nvPr/>
        </p:nvCxnSpPr>
        <p:spPr>
          <a:xfrm>
            <a:off x="4496427" y="3733051"/>
            <a:ext cx="27" cy="325998"/>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7" name="Rounded Rectangle 6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Rounded Rectangle 6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2" name="Straight Connector 31"/>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29" name="TextBox 28"/>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480061555"/>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PISCES Forwarding Model (Modified OVS)</a:t>
            </a:r>
            <a:endParaRPr lang="en-US" b="1" dirty="0"/>
          </a:p>
        </p:txBody>
      </p:sp>
      <p:sp>
        <p:nvSpPr>
          <p:cNvPr id="36" name="Rounded Rectangle 35"/>
          <p:cNvSpPr/>
          <p:nvPr/>
        </p:nvSpPr>
        <p:spPr>
          <a:xfrm>
            <a:off x="1070142" y="4011924"/>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2" name="TextBox 41"/>
          <p:cNvSpPr txBox="1"/>
          <p:nvPr/>
        </p:nvSpPr>
        <p:spPr>
          <a:xfrm>
            <a:off x="217587" y="3996060"/>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43" name="Rounded Rectangle 42"/>
          <p:cNvSpPr/>
          <p:nvPr/>
        </p:nvSpPr>
        <p:spPr>
          <a:xfrm>
            <a:off x="3577328" y="3208112"/>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4" name="Straight Arrow Connector 43"/>
          <p:cNvCxnSpPr>
            <a:endCxn id="48" idx="0"/>
          </p:cNvCxnSpPr>
          <p:nvPr/>
        </p:nvCxnSpPr>
        <p:spPr>
          <a:xfrm>
            <a:off x="4496427" y="2681796"/>
            <a:ext cx="0" cy="5263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23210"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8322360" y="388977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47" name="Elbow Connector 46"/>
          <p:cNvCxnSpPr/>
          <p:nvPr/>
        </p:nvCxnSpPr>
        <p:spPr>
          <a:xfrm>
            <a:off x="5405846" y="2257046"/>
            <a:ext cx="858682" cy="1757810"/>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327392" y="4006077"/>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0" name="Straight Arrow Connector 49"/>
          <p:cNvCxnSpPr/>
          <p:nvPr/>
        </p:nvCxnSpPr>
        <p:spPr>
          <a:xfrm>
            <a:off x="2016459"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4881" y="432530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720324"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4" name="Straight Arrow Connector 53"/>
          <p:cNvCxnSpPr/>
          <p:nvPr/>
        </p:nvCxnSpPr>
        <p:spPr>
          <a:xfrm>
            <a:off x="6821431"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214431" y="4303837"/>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91448" y="4032918"/>
            <a:ext cx="1018193" cy="584775"/>
          </a:xfrm>
          <a:prstGeom prst="rect">
            <a:avLst/>
          </a:prstGeom>
          <a:noFill/>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7" name="TextBox 56"/>
          <p:cNvSpPr txBox="1"/>
          <p:nvPr/>
        </p:nvSpPr>
        <p:spPr>
          <a:xfrm>
            <a:off x="5749222" y="4022168"/>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4" name="Elbow Connector 63"/>
          <p:cNvCxnSpPr>
            <a:endCxn id="48" idx="1"/>
          </p:cNvCxnSpPr>
          <p:nvPr/>
        </p:nvCxnSpPr>
        <p:spPr>
          <a:xfrm flipV="1">
            <a:off x="3273709" y="3470582"/>
            <a:ext cx="303619" cy="845945"/>
          </a:xfrm>
          <a:prstGeom prst="bentConnector3">
            <a:avLst>
              <a:gd name="adj1" fmla="val 50000"/>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8" idx="3"/>
          </p:cNvCxnSpPr>
          <p:nvPr/>
        </p:nvCxnSpPr>
        <p:spPr>
          <a:xfrm>
            <a:off x="5415525" y="3470582"/>
            <a:ext cx="304799" cy="854724"/>
          </a:xfrm>
          <a:prstGeom prst="bentConnector3">
            <a:avLst>
              <a:gd name="adj1" fmla="val 50000"/>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7" name="Rounded Rectangle 6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Rounded Rectangle 6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1" name="Straight Connector 30"/>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27" name="TextBox 26"/>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359103906"/>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Naïve Compilation from P4 to OVS (L2L3-ACL)</a:t>
            </a:r>
            <a:endParaRPr lang="en-US" b="1" dirty="0"/>
          </a:p>
        </p:txBody>
      </p:sp>
      <p:graphicFrame>
        <p:nvGraphicFramePr>
          <p:cNvPr id="43" name="Chart 42"/>
          <p:cNvGraphicFramePr/>
          <p:nvPr>
            <p:extLst/>
          </p:nvPr>
        </p:nvGraphicFramePr>
        <p:xfrm>
          <a:off x="398804" y="1384301"/>
          <a:ext cx="6103596" cy="3444714"/>
        </p:xfrm>
        <a:graphic>
          <a:graphicData uri="http://schemas.openxmlformats.org/drawingml/2006/chart">
            <c:chart xmlns:c="http://schemas.openxmlformats.org/drawingml/2006/chart" xmlns:r="http://schemas.openxmlformats.org/officeDocument/2006/relationships" r:id="rId4"/>
          </a:graphicData>
        </a:graphic>
      </p:graphicFrame>
      <p:sp>
        <p:nvSpPr>
          <p:cNvPr id="65" name="TextBox 64"/>
          <p:cNvSpPr txBox="1"/>
          <p:nvPr/>
        </p:nvSpPr>
        <p:spPr>
          <a:xfrm>
            <a:off x="5477973" y="1268016"/>
            <a:ext cx="3389069" cy="1138773"/>
          </a:xfrm>
          <a:prstGeom prst="rect">
            <a:avLst/>
          </a:prstGeom>
          <a:noFill/>
        </p:spPr>
        <p:txBody>
          <a:bodyPr wrap="none" rtlCol="0">
            <a:spAutoFit/>
          </a:bodyPr>
          <a:lstStyle/>
          <a:p>
            <a:pPr algn="ctr"/>
            <a:r>
              <a:rPr lang="en-US" sz="2400" dirty="0" smtClean="0">
                <a:solidFill>
                  <a:srgbClr val="C00000"/>
                </a:solidFill>
                <a:latin typeface="Calibri Light" charset="0"/>
                <a:ea typeface="Calibri Light" charset="0"/>
                <a:cs typeface="Calibri Light" charset="0"/>
              </a:rPr>
              <a:t>Performance overhead of</a:t>
            </a:r>
          </a:p>
          <a:p>
            <a:pPr algn="ctr"/>
            <a:r>
              <a:rPr lang="en-US" sz="4400" dirty="0" smtClean="0">
                <a:solidFill>
                  <a:srgbClr val="C00000"/>
                </a:solidFill>
                <a:latin typeface="Calibri Light" charset="0"/>
                <a:ea typeface="Calibri Light" charset="0"/>
                <a:cs typeface="Calibri Light" charset="0"/>
              </a:rPr>
              <a:t>        ~ 40</a:t>
            </a:r>
            <a:r>
              <a:rPr lang="en-US" sz="4400" dirty="0">
                <a:solidFill>
                  <a:srgbClr val="C00000"/>
                </a:solidFill>
                <a:latin typeface="Calibri Light" charset="0"/>
                <a:ea typeface="Calibri Light" charset="0"/>
                <a:cs typeface="Calibri Light" charset="0"/>
              </a:rPr>
              <a:t>%</a:t>
            </a:r>
            <a:endParaRPr lang="en-US" sz="2400" dirty="0">
              <a:solidFill>
                <a:srgbClr val="C00000"/>
              </a:solidFill>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935469742"/>
      </p:ext>
    </p:extLst>
  </p:cSld>
  <p:clrMapOvr>
    <a:masterClrMapping/>
  </p:clrMapOvr>
  <mc:AlternateContent xmlns:mc="http://schemas.openxmlformats.org/markup-compatibility/2006" xmlns:p14="http://schemas.microsoft.com/office/powerpoint/2010/main">
    <mc:Choice Requires="p14">
      <p:transition spd="slow" p14:dur="2000" advTm="3279"/>
    </mc:Choice>
    <mc:Fallback xmlns="">
      <p:transition spd="slow" advTm="32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 Programmable Switch</a:t>
            </a:r>
            <a:endParaRPr lang="en-US" b="1" dirty="0"/>
          </a:p>
        </p:txBody>
      </p:sp>
      <p:sp>
        <p:nvSpPr>
          <p:cNvPr id="84" name="Rounded Rectangle 83"/>
          <p:cNvSpPr/>
          <p:nvPr/>
        </p:nvSpPr>
        <p:spPr>
          <a:xfrm>
            <a:off x="628650" y="1445065"/>
            <a:ext cx="3664634" cy="2675565"/>
          </a:xfrm>
          <a:prstGeom prst="roundRect">
            <a:avLst>
              <a:gd name="adj" fmla="val 4556"/>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alibri" charset="0"/>
              <a:ea typeface="Calibri" charset="0"/>
              <a:cs typeface="Calibri" charset="0"/>
            </a:endParaRPr>
          </a:p>
        </p:txBody>
      </p:sp>
      <p:sp>
        <p:nvSpPr>
          <p:cNvPr id="101" name="Rounded Rectangle 100"/>
          <p:cNvSpPr/>
          <p:nvPr/>
        </p:nvSpPr>
        <p:spPr>
          <a:xfrm>
            <a:off x="2529468" y="1520435"/>
            <a:ext cx="493936"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IP</a:t>
            </a:r>
            <a:endParaRPr lang="en-US" sz="2000" dirty="0">
              <a:solidFill>
                <a:schemeClr val="tx1"/>
              </a:solidFill>
              <a:latin typeface="Calibri Light" charset="0"/>
              <a:ea typeface="Calibri Light" charset="0"/>
              <a:cs typeface="Calibri Light" charset="0"/>
            </a:endParaRPr>
          </a:p>
        </p:txBody>
      </p:sp>
      <p:sp>
        <p:nvSpPr>
          <p:cNvPr id="102" name="Rounded Rectangle 101"/>
          <p:cNvSpPr/>
          <p:nvPr/>
        </p:nvSpPr>
        <p:spPr>
          <a:xfrm>
            <a:off x="3360343" y="1953789"/>
            <a:ext cx="691335"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ARP</a:t>
            </a:r>
            <a:endParaRPr lang="en-US" sz="2000" dirty="0">
              <a:solidFill>
                <a:schemeClr val="tx1"/>
              </a:solidFill>
              <a:latin typeface="Calibri Light" charset="0"/>
              <a:ea typeface="Calibri Light" charset="0"/>
              <a:cs typeface="Calibri Light" charset="0"/>
            </a:endParaRPr>
          </a:p>
        </p:txBody>
      </p:sp>
      <p:sp>
        <p:nvSpPr>
          <p:cNvPr id="103" name="Rounded Rectangle 102"/>
          <p:cNvSpPr/>
          <p:nvPr/>
        </p:nvSpPr>
        <p:spPr>
          <a:xfrm>
            <a:off x="957632" y="1520435"/>
            <a:ext cx="1487002"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Ethernet</a:t>
            </a:r>
            <a:endParaRPr lang="en-US" sz="2000" dirty="0">
              <a:solidFill>
                <a:schemeClr val="tx1"/>
              </a:solidFill>
              <a:latin typeface="Calibri Light" charset="0"/>
              <a:ea typeface="Calibri Light" charset="0"/>
              <a:cs typeface="Calibri Light" charset="0"/>
            </a:endParaRPr>
          </a:p>
        </p:txBody>
      </p:sp>
      <p:sp>
        <p:nvSpPr>
          <p:cNvPr id="104" name="Rounded Rectangle 103"/>
          <p:cNvSpPr/>
          <p:nvPr/>
        </p:nvSpPr>
        <p:spPr>
          <a:xfrm>
            <a:off x="3111014" y="1521653"/>
            <a:ext cx="665117"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TCP</a:t>
            </a:r>
            <a:endParaRPr lang="en-US" sz="2000" dirty="0">
              <a:solidFill>
                <a:schemeClr val="tx1"/>
              </a:solidFill>
              <a:latin typeface="Calibri Light" charset="0"/>
              <a:ea typeface="Calibri Light" charset="0"/>
              <a:cs typeface="Calibri Light" charset="0"/>
            </a:endParaRPr>
          </a:p>
        </p:txBody>
      </p:sp>
      <p:sp>
        <p:nvSpPr>
          <p:cNvPr id="105" name="Rounded Rectangle 104"/>
          <p:cNvSpPr/>
          <p:nvPr/>
        </p:nvSpPr>
        <p:spPr>
          <a:xfrm>
            <a:off x="787045" y="1947233"/>
            <a:ext cx="73259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UDP</a:t>
            </a:r>
            <a:endParaRPr lang="en-US" sz="2000" dirty="0">
              <a:solidFill>
                <a:schemeClr val="tx1"/>
              </a:solidFill>
              <a:latin typeface="Calibri Light" charset="0"/>
              <a:ea typeface="Calibri Light" charset="0"/>
              <a:cs typeface="Calibri Light" charset="0"/>
            </a:endParaRPr>
          </a:p>
        </p:txBody>
      </p:sp>
      <p:sp>
        <p:nvSpPr>
          <p:cNvPr id="106" name="Rounded Rectangle 105"/>
          <p:cNvSpPr/>
          <p:nvPr/>
        </p:nvSpPr>
        <p:spPr>
          <a:xfrm>
            <a:off x="2402479" y="1953789"/>
            <a:ext cx="879601"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libri Light" charset="0"/>
                <a:ea typeface="Calibri Light" charset="0"/>
                <a:cs typeface="Calibri Light" charset="0"/>
              </a:rPr>
              <a:t>VLAN</a:t>
            </a:r>
            <a:endParaRPr lang="en-US" sz="2000" dirty="0">
              <a:solidFill>
                <a:schemeClr val="tx1"/>
              </a:solidFill>
              <a:latin typeface="Calibri Light" charset="0"/>
              <a:ea typeface="Calibri Light" charset="0"/>
              <a:cs typeface="Calibri Light" charset="0"/>
            </a:endParaRPr>
          </a:p>
        </p:txBody>
      </p:sp>
      <p:sp>
        <p:nvSpPr>
          <p:cNvPr id="107" name="Rounded Rectangle 106"/>
          <p:cNvSpPr/>
          <p:nvPr/>
        </p:nvSpPr>
        <p:spPr>
          <a:xfrm>
            <a:off x="1601558" y="1952401"/>
            <a:ext cx="713821"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BGP</a:t>
            </a:r>
            <a:endParaRPr lang="en-US" sz="2000" dirty="0">
              <a:solidFill>
                <a:schemeClr val="tx1"/>
              </a:solidFill>
              <a:latin typeface="Calibri Light" charset="0"/>
              <a:ea typeface="Calibri Light" charset="0"/>
              <a:cs typeface="Calibri Light" charset="0"/>
            </a:endParaRPr>
          </a:p>
        </p:txBody>
      </p:sp>
      <p:sp>
        <p:nvSpPr>
          <p:cNvPr id="108" name="Rounded Rectangle 107"/>
          <p:cNvSpPr/>
          <p:nvPr/>
        </p:nvSpPr>
        <p:spPr>
          <a:xfrm>
            <a:off x="878560" y="2375612"/>
            <a:ext cx="1151669"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Calibri Light" charset="0"/>
                <a:ea typeface="Calibri Light" charset="0"/>
                <a:cs typeface="Calibri Light" charset="0"/>
              </a:rPr>
              <a:t>Geneve</a:t>
            </a:r>
            <a:endParaRPr lang="en-US" sz="2000" dirty="0">
              <a:solidFill>
                <a:schemeClr val="tx1"/>
              </a:solidFill>
              <a:latin typeface="Calibri Light" charset="0"/>
              <a:ea typeface="Calibri Light" charset="0"/>
              <a:cs typeface="Calibri Light" charset="0"/>
            </a:endParaRPr>
          </a:p>
        </p:txBody>
      </p:sp>
      <p:sp>
        <p:nvSpPr>
          <p:cNvPr id="109" name="Rounded Rectangle 108"/>
          <p:cNvSpPr/>
          <p:nvPr/>
        </p:nvSpPr>
        <p:spPr>
          <a:xfrm>
            <a:off x="2119595" y="2375612"/>
            <a:ext cx="997289"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Calibri Light" charset="0"/>
                <a:ea typeface="Calibri Light" charset="0"/>
                <a:cs typeface="Calibri Light" charset="0"/>
              </a:rPr>
              <a:t>VxLAN</a:t>
            </a:r>
            <a:endParaRPr lang="en-US" sz="2000" dirty="0">
              <a:solidFill>
                <a:schemeClr val="tx1"/>
              </a:solidFill>
              <a:latin typeface="Calibri Light" charset="0"/>
              <a:ea typeface="Calibri Light" charset="0"/>
              <a:cs typeface="Calibri Light" charset="0"/>
            </a:endParaRPr>
          </a:p>
        </p:txBody>
      </p:sp>
      <p:sp>
        <p:nvSpPr>
          <p:cNvPr id="110" name="Rounded Rectangle 109"/>
          <p:cNvSpPr/>
          <p:nvPr/>
        </p:nvSpPr>
        <p:spPr>
          <a:xfrm>
            <a:off x="1016594" y="2808184"/>
            <a:ext cx="878009"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libri Light" charset="0"/>
                <a:ea typeface="Calibri Light" charset="0"/>
                <a:cs typeface="Calibri Light" charset="0"/>
              </a:rPr>
              <a:t>MPLS</a:t>
            </a:r>
            <a:endParaRPr lang="en-US" sz="2000" dirty="0">
              <a:solidFill>
                <a:schemeClr val="tx1"/>
              </a:solidFill>
              <a:latin typeface="Calibri Light" charset="0"/>
              <a:ea typeface="Calibri Light" charset="0"/>
              <a:cs typeface="Calibri Light" charset="0"/>
            </a:endParaRPr>
          </a:p>
        </p:txBody>
      </p:sp>
      <p:sp>
        <p:nvSpPr>
          <p:cNvPr id="111" name="Rounded Rectangle 110"/>
          <p:cNvSpPr/>
          <p:nvPr/>
        </p:nvSpPr>
        <p:spPr>
          <a:xfrm>
            <a:off x="3209377" y="2382425"/>
            <a:ext cx="73259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GRE</a:t>
            </a:r>
            <a:endParaRPr lang="en-US" sz="2000" dirty="0">
              <a:solidFill>
                <a:schemeClr val="tx1"/>
              </a:solidFill>
              <a:latin typeface="Calibri Light" charset="0"/>
              <a:ea typeface="Calibri Light" charset="0"/>
              <a:cs typeface="Calibri Light" charset="0"/>
            </a:endParaRPr>
          </a:p>
        </p:txBody>
      </p:sp>
      <p:sp>
        <p:nvSpPr>
          <p:cNvPr id="114" name="Rounded Rectangle 113"/>
          <p:cNvSpPr/>
          <p:nvPr/>
        </p:nvSpPr>
        <p:spPr>
          <a:xfrm>
            <a:off x="1969950" y="2813788"/>
            <a:ext cx="73259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NSH</a:t>
            </a:r>
            <a:endParaRPr lang="en-US" sz="2000" dirty="0">
              <a:solidFill>
                <a:schemeClr val="tx1"/>
              </a:solidFill>
              <a:latin typeface="Calibri Light" charset="0"/>
              <a:ea typeface="Calibri Light" charset="0"/>
              <a:cs typeface="Calibri Light" charset="0"/>
            </a:endParaRPr>
          </a:p>
        </p:txBody>
      </p:sp>
      <p:sp>
        <p:nvSpPr>
          <p:cNvPr id="115" name="Rounded Rectangle 114"/>
          <p:cNvSpPr/>
          <p:nvPr/>
        </p:nvSpPr>
        <p:spPr>
          <a:xfrm>
            <a:off x="1588975" y="3270592"/>
            <a:ext cx="88560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ICMP</a:t>
            </a:r>
            <a:endParaRPr lang="en-US" sz="2000" dirty="0">
              <a:solidFill>
                <a:schemeClr val="tx1"/>
              </a:solidFill>
              <a:latin typeface="Calibri Light" charset="0"/>
              <a:ea typeface="Calibri Light" charset="0"/>
              <a:cs typeface="Calibri Light" charset="0"/>
            </a:endParaRPr>
          </a:p>
        </p:txBody>
      </p:sp>
      <p:sp>
        <p:nvSpPr>
          <p:cNvPr id="116" name="Rounded Rectangle 115"/>
          <p:cNvSpPr/>
          <p:nvPr/>
        </p:nvSpPr>
        <p:spPr>
          <a:xfrm>
            <a:off x="2782172" y="2822818"/>
            <a:ext cx="106088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libri Light" charset="0"/>
                <a:ea typeface="Calibri Light" charset="0"/>
                <a:cs typeface="Calibri Light" charset="0"/>
              </a:rPr>
              <a:t>NVGRE</a:t>
            </a:r>
            <a:endParaRPr lang="en-US" sz="2000" dirty="0">
              <a:solidFill>
                <a:schemeClr val="tx1"/>
              </a:solidFill>
              <a:latin typeface="Calibri Light" charset="0"/>
              <a:ea typeface="Calibri Light" charset="0"/>
              <a:cs typeface="Calibri Light" charset="0"/>
            </a:endParaRPr>
          </a:p>
        </p:txBody>
      </p:sp>
      <p:sp>
        <p:nvSpPr>
          <p:cNvPr id="117" name="Rounded Rectangle 116"/>
          <p:cNvSpPr/>
          <p:nvPr/>
        </p:nvSpPr>
        <p:spPr>
          <a:xfrm>
            <a:off x="693987" y="3270592"/>
            <a:ext cx="807400"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SCTP</a:t>
            </a:r>
            <a:endParaRPr lang="en-US" sz="2000" dirty="0">
              <a:solidFill>
                <a:schemeClr val="tx1"/>
              </a:solidFill>
              <a:latin typeface="Calibri Light" charset="0"/>
              <a:ea typeface="Calibri Light" charset="0"/>
              <a:cs typeface="Calibri Light" charset="0"/>
            </a:endParaRPr>
          </a:p>
        </p:txBody>
      </p:sp>
      <p:sp>
        <p:nvSpPr>
          <p:cNvPr id="118" name="Rounded Rectangle 117"/>
          <p:cNvSpPr/>
          <p:nvPr/>
        </p:nvSpPr>
        <p:spPr>
          <a:xfrm>
            <a:off x="2561103" y="3272174"/>
            <a:ext cx="88560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IPSEC</a:t>
            </a:r>
            <a:endParaRPr lang="en-US" sz="2000" dirty="0">
              <a:solidFill>
                <a:schemeClr val="tx1"/>
              </a:solidFill>
              <a:latin typeface="Calibri Light" charset="0"/>
              <a:ea typeface="Calibri Light" charset="0"/>
              <a:cs typeface="Calibri Light" charset="0"/>
            </a:endParaRPr>
          </a:p>
        </p:txBody>
      </p:sp>
      <p:sp>
        <p:nvSpPr>
          <p:cNvPr id="119" name="Rounded Rectangle 118"/>
          <p:cNvSpPr/>
          <p:nvPr/>
        </p:nvSpPr>
        <p:spPr>
          <a:xfrm>
            <a:off x="844142" y="3701864"/>
            <a:ext cx="70234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LISP</a:t>
            </a:r>
            <a:endParaRPr lang="en-US" sz="2000" dirty="0">
              <a:solidFill>
                <a:schemeClr val="tx1"/>
              </a:solidFill>
              <a:latin typeface="Calibri Light" charset="0"/>
              <a:ea typeface="Calibri Light" charset="0"/>
              <a:cs typeface="Calibri Light" charset="0"/>
            </a:endParaRPr>
          </a:p>
        </p:txBody>
      </p:sp>
      <p:sp>
        <p:nvSpPr>
          <p:cNvPr id="120" name="Rounded Rectangle 119"/>
          <p:cNvSpPr/>
          <p:nvPr/>
        </p:nvSpPr>
        <p:spPr>
          <a:xfrm>
            <a:off x="3529954" y="3255133"/>
            <a:ext cx="69254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BFD</a:t>
            </a:r>
            <a:endParaRPr lang="en-US" sz="2000" dirty="0">
              <a:solidFill>
                <a:schemeClr val="tx1"/>
              </a:solidFill>
              <a:latin typeface="Calibri Light" charset="0"/>
              <a:ea typeface="Calibri Light" charset="0"/>
              <a:cs typeface="Calibri Light" charset="0"/>
            </a:endParaRPr>
          </a:p>
        </p:txBody>
      </p:sp>
      <p:sp>
        <p:nvSpPr>
          <p:cNvPr id="121" name="Rounded Rectangle 120"/>
          <p:cNvSpPr/>
          <p:nvPr/>
        </p:nvSpPr>
        <p:spPr>
          <a:xfrm>
            <a:off x="2481883" y="3699005"/>
            <a:ext cx="912147"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Calibri Light" charset="0"/>
                <a:ea typeface="Calibri Light" charset="0"/>
                <a:cs typeface="Calibri Light" charset="0"/>
              </a:rPr>
              <a:t>SFlow</a:t>
            </a:r>
            <a:endParaRPr lang="en-US" sz="2000" dirty="0">
              <a:solidFill>
                <a:schemeClr val="tx1"/>
              </a:solidFill>
              <a:latin typeface="Calibri Light" charset="0"/>
              <a:ea typeface="Calibri Light" charset="0"/>
              <a:cs typeface="Calibri Light" charset="0"/>
            </a:endParaRPr>
          </a:p>
        </p:txBody>
      </p:sp>
      <p:sp>
        <p:nvSpPr>
          <p:cNvPr id="122" name="Rounded Rectangle 121"/>
          <p:cNvSpPr/>
          <p:nvPr/>
        </p:nvSpPr>
        <p:spPr>
          <a:xfrm>
            <a:off x="1621837" y="3701864"/>
            <a:ext cx="784698"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libri Light" charset="0"/>
                <a:ea typeface="Calibri Light" charset="0"/>
                <a:cs typeface="Calibri Light" charset="0"/>
              </a:rPr>
              <a:t>IPFix</a:t>
            </a:r>
            <a:endParaRPr lang="en-US" sz="2000" dirty="0">
              <a:solidFill>
                <a:schemeClr val="tx1"/>
              </a:solidFill>
              <a:latin typeface="Calibri Light" charset="0"/>
              <a:ea typeface="Calibri Light" charset="0"/>
              <a:cs typeface="Calibri Light" charset="0"/>
            </a:endParaRPr>
          </a:p>
        </p:txBody>
      </p:sp>
      <p:sp>
        <p:nvSpPr>
          <p:cNvPr id="124" name="Rounded Rectangle 123"/>
          <p:cNvSpPr/>
          <p:nvPr/>
        </p:nvSpPr>
        <p:spPr>
          <a:xfrm>
            <a:off x="3469378" y="3688610"/>
            <a:ext cx="692544" cy="355433"/>
          </a:xfrm>
          <a:prstGeom prst="roundRect">
            <a:avLst>
              <a:gd name="adj" fmla="val 2841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a:t>
            </a:r>
            <a:endParaRPr lang="en-US" sz="2000" dirty="0">
              <a:solidFill>
                <a:schemeClr val="tx1"/>
              </a:solidFill>
              <a:latin typeface="Calibri Light" charset="0"/>
              <a:ea typeface="Calibri Light" charset="0"/>
              <a:cs typeface="Calibri Light"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6124" y="1157247"/>
            <a:ext cx="3251200" cy="3251200"/>
          </a:xfrm>
          <a:prstGeom prst="rect">
            <a:avLst/>
          </a:prstGeom>
        </p:spPr>
      </p:pic>
      <p:sp>
        <p:nvSpPr>
          <p:cNvPr id="29" name="Rounded Rectangle 28"/>
          <p:cNvSpPr/>
          <p:nvPr/>
        </p:nvSpPr>
        <p:spPr>
          <a:xfrm>
            <a:off x="1831557" y="2590185"/>
            <a:ext cx="1258820" cy="355433"/>
          </a:xfrm>
          <a:prstGeom prst="roundRect">
            <a:avLst>
              <a:gd name="adj" fmla="val 28419"/>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Light" charset="0"/>
                <a:ea typeface="Calibri Light" charset="0"/>
                <a:cs typeface="Calibri Light" charset="0"/>
              </a:rPr>
              <a:t>CUSTOM</a:t>
            </a:r>
            <a:endParaRPr lang="en-US" sz="2000" dirty="0">
              <a:solidFill>
                <a:schemeClr val="tx1"/>
              </a:solidFill>
              <a:latin typeface="Calibri Light" charset="0"/>
              <a:ea typeface="Calibri Light" charset="0"/>
              <a:cs typeface="Calibri Light" charset="0"/>
            </a:endParaRP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5620" y="4309971"/>
            <a:ext cx="1426616" cy="36753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7144" y="3975098"/>
            <a:ext cx="1055858" cy="105585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1032" y="4195243"/>
            <a:ext cx="1575552" cy="582921"/>
          </a:xfrm>
          <a:prstGeom prst="rect">
            <a:avLst/>
          </a:prstGeom>
        </p:spPr>
      </p:pic>
    </p:spTree>
    <p:custDataLst>
      <p:tags r:id="rId1"/>
    </p:custDataLst>
    <p:extLst>
      <p:ext uri="{BB962C8B-B14F-4D97-AF65-F5344CB8AC3E}">
        <p14:creationId xmlns:p14="http://schemas.microsoft.com/office/powerpoint/2010/main" val="1810258463"/>
      </p:ext>
    </p:extLst>
  </p:cSld>
  <p:clrMapOvr>
    <a:masterClrMapping/>
  </p:clrMapOvr>
  <mc:AlternateContent xmlns:mc="http://schemas.openxmlformats.org/markup-compatibility/2006" xmlns:p14="http://schemas.microsoft.com/office/powerpoint/2010/main">
    <mc:Choice Requires="p14">
      <p:transition spd="slow" p14:dur="2000" advTm="66444"/>
    </mc:Choice>
    <mc:Fallback xmlns="">
      <p:transition spd="slow" advTm="66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0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0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10"/>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11"/>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1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04" grpId="0" animBg="1"/>
      <p:bldP spid="105" grpId="0" animBg="1"/>
      <p:bldP spid="106" grpId="0" animBg="1"/>
      <p:bldP spid="107" grpId="0" animBg="1"/>
      <p:bldP spid="108" grpId="0" animBg="1"/>
      <p:bldP spid="108" grpId="1" animBg="1"/>
      <p:bldP spid="109" grpId="0" animBg="1"/>
      <p:bldP spid="109" grpId="1" animBg="1"/>
      <p:bldP spid="110" grpId="0" animBg="1"/>
      <p:bldP spid="110" grpId="1" animBg="1"/>
      <p:bldP spid="111" grpId="0" animBg="1"/>
      <p:bldP spid="111" grpId="1" animBg="1"/>
      <p:bldP spid="114" grpId="0" animBg="1"/>
      <p:bldP spid="114" grpId="1" animBg="1"/>
      <p:bldP spid="115" grpId="0" animBg="1"/>
      <p:bldP spid="116" grpId="0" animBg="1"/>
      <p:bldP spid="116" grpId="1" animBg="1"/>
      <p:bldP spid="117" grpId="0" animBg="1"/>
      <p:bldP spid="118" grpId="0" animBg="1"/>
      <p:bldP spid="119" grpId="0" animBg="1"/>
      <p:bldP spid="120" grpId="0" animBg="1"/>
      <p:bldP spid="121" grpId="0" animBg="1"/>
      <p:bldP spid="122" grpId="0" animBg="1"/>
      <p:bldP spid="124"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Causes of Performance Overhead</a:t>
            </a:r>
            <a:endParaRPr lang="en-US" b="1" dirty="0"/>
          </a:p>
        </p:txBody>
      </p:sp>
      <p:grpSp>
        <p:nvGrpSpPr>
          <p:cNvPr id="6" name="Group 5"/>
          <p:cNvGrpSpPr/>
          <p:nvPr/>
        </p:nvGrpSpPr>
        <p:grpSpPr>
          <a:xfrm>
            <a:off x="783850" y="1392193"/>
            <a:ext cx="7573670" cy="2225895"/>
            <a:chOff x="1438867" y="2986413"/>
            <a:chExt cx="6757835" cy="1696557"/>
          </a:xfrm>
        </p:grpSpPr>
        <p:sp>
          <p:nvSpPr>
            <p:cNvPr id="7" name="Rounded Rectangle 6"/>
            <p:cNvSpPr/>
            <p:nvPr/>
          </p:nvSpPr>
          <p:spPr>
            <a:xfrm>
              <a:off x="2079953" y="4190401"/>
              <a:ext cx="711592" cy="43145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TextBox 7"/>
            <p:cNvSpPr txBox="1"/>
            <p:nvPr/>
          </p:nvSpPr>
          <p:spPr>
            <a:xfrm>
              <a:off x="1438867" y="4169278"/>
              <a:ext cx="617387" cy="234585"/>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9" name="Rounded Rectangle 8"/>
            <p:cNvSpPr/>
            <p:nvPr/>
          </p:nvSpPr>
          <p:spPr>
            <a:xfrm>
              <a:off x="4046875" y="4092671"/>
              <a:ext cx="1382249"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0" name="Straight Arrow Connector 9"/>
            <p:cNvCxnSpPr/>
            <p:nvPr/>
          </p:nvCxnSpPr>
          <p:spPr>
            <a:xfrm>
              <a:off x="4735258" y="3788511"/>
              <a:ext cx="0" cy="304159"/>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039647" y="2986413"/>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 name="Rounded Rectangle 11"/>
            <p:cNvSpPr/>
            <p:nvPr/>
          </p:nvSpPr>
          <p:spPr>
            <a:xfrm>
              <a:off x="4154245" y="30923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3" name="Rounded Rectangle 12"/>
            <p:cNvSpPr/>
            <p:nvPr/>
          </p:nvSpPr>
          <p:spPr>
            <a:xfrm>
              <a:off x="4268844" y="31982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4" name="Rounded Rectangle 13"/>
            <p:cNvSpPr/>
            <p:nvPr/>
          </p:nvSpPr>
          <p:spPr>
            <a:xfrm>
              <a:off x="6720512"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4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5" name="TextBox 14"/>
            <p:cNvSpPr txBox="1"/>
            <p:nvPr/>
          </p:nvSpPr>
          <p:spPr>
            <a:xfrm>
              <a:off x="7622224" y="4125721"/>
              <a:ext cx="574478" cy="234585"/>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400" dirty="0">
                <a:latin typeface="Calibri Light" charset="0"/>
                <a:ea typeface="Calibri Light" charset="0"/>
                <a:cs typeface="Calibri Light" charset="0"/>
              </a:endParaRPr>
            </a:p>
          </p:txBody>
        </p:sp>
        <p:cxnSp>
          <p:nvCxnSpPr>
            <p:cNvPr id="16" name="Elbow Connector 15"/>
            <p:cNvCxnSpPr/>
            <p:nvPr/>
          </p:nvCxnSpPr>
          <p:spPr>
            <a:xfrm>
              <a:off x="5429124" y="3493362"/>
              <a:ext cx="645694" cy="699077"/>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007149" y="4186338"/>
              <a:ext cx="81869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8" name="Straight Arrow Connector 17"/>
            <p:cNvCxnSpPr/>
            <p:nvPr/>
          </p:nvCxnSpPr>
          <p:spPr>
            <a:xfrm>
              <a:off x="3825586"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91545"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64665" y="4408164"/>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5599"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 Update</a:t>
              </a:r>
            </a:p>
          </p:txBody>
        </p:sp>
        <p:cxnSp>
          <p:nvCxnSpPr>
            <p:cNvPr id="22" name="Straight Arrow Connector 21"/>
            <p:cNvCxnSpPr/>
            <p:nvPr/>
          </p:nvCxnSpPr>
          <p:spPr>
            <a:xfrm>
              <a:off x="5436403"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93587"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41065" y="4393245"/>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a:off x="1502331" y="4057383"/>
            <a:ext cx="6118029" cy="0"/>
          </a:xfrm>
          <a:prstGeom prst="straightConnector1">
            <a:avLst/>
          </a:prstGeom>
          <a:ln w="12700" cmpd="sng">
            <a:solidFill>
              <a:srgbClr val="C0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713688" y="3744585"/>
            <a:ext cx="0" cy="609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14488" y="3744585"/>
            <a:ext cx="0" cy="609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451265" y="4099913"/>
            <a:ext cx="2220160" cy="369332"/>
          </a:xfrm>
          <a:prstGeom prst="rect">
            <a:avLst/>
          </a:prstGeom>
          <a:noFill/>
        </p:spPr>
        <p:txBody>
          <a:bodyPr wrap="none" rtlCol="0">
            <a:spAutoFit/>
          </a:bodyPr>
          <a:lstStyle/>
          <a:p>
            <a:r>
              <a:rPr lang="en-US" sz="1800" b="1" dirty="0" smtClean="0">
                <a:solidFill>
                  <a:srgbClr val="C00000"/>
                </a:solidFill>
                <a:latin typeface="Calibri Light" charset="0"/>
                <a:ea typeface="Calibri Light" charset="0"/>
                <a:cs typeface="Calibri Light" charset="0"/>
              </a:rPr>
              <a:t>CPU Cycles per Packet</a:t>
            </a:r>
            <a:endParaRPr lang="en-US" sz="1800" b="1" dirty="0">
              <a:solidFill>
                <a:srgbClr val="C00000"/>
              </a:solidFill>
              <a:latin typeface="Calibri Light" charset="0"/>
              <a:ea typeface="Calibri Light" charset="0"/>
              <a:cs typeface="Calibri Light" charset="0"/>
            </a:endParaRPr>
          </a:p>
        </p:txBody>
      </p:sp>
      <p:sp>
        <p:nvSpPr>
          <p:cNvPr id="32" name="TextBox 31"/>
          <p:cNvSpPr txBox="1"/>
          <p:nvPr/>
        </p:nvSpPr>
        <p:spPr>
          <a:xfrm>
            <a:off x="2333565" y="2465060"/>
            <a:ext cx="1431802" cy="369332"/>
          </a:xfrm>
          <a:prstGeom prst="rect">
            <a:avLst/>
          </a:prstGeom>
          <a:noFill/>
        </p:spPr>
        <p:txBody>
          <a:bodyPr wrap="none" rtlCol="0">
            <a:spAutoFit/>
          </a:bodyPr>
          <a:lstStyle/>
          <a:p>
            <a:r>
              <a:rPr lang="en-US" sz="1800" b="1" dirty="0" smtClean="0">
                <a:solidFill>
                  <a:srgbClr val="C00000"/>
                </a:solidFill>
                <a:latin typeface="Calibri Light" charset="0"/>
                <a:ea typeface="Calibri Light" charset="0"/>
                <a:cs typeface="Calibri Light" charset="0"/>
              </a:rPr>
              <a:t>Cache Misses</a:t>
            </a:r>
            <a:endParaRPr lang="en-US" sz="1800" b="1" dirty="0">
              <a:solidFill>
                <a:srgbClr val="C00000"/>
              </a:solidFill>
              <a:latin typeface="Calibri Light" charset="0"/>
              <a:ea typeface="Calibri Light" charset="0"/>
              <a:cs typeface="Calibri Light" charset="0"/>
            </a:endParaRPr>
          </a:p>
        </p:txBody>
      </p:sp>
      <p:cxnSp>
        <p:nvCxnSpPr>
          <p:cNvPr id="33" name="Straight Connector 32"/>
          <p:cNvCxnSpPr/>
          <p:nvPr/>
        </p:nvCxnSpPr>
        <p:spPr>
          <a:xfrm>
            <a:off x="3955474" y="2820831"/>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955474" y="2471758"/>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114787" y="2471757"/>
            <a:ext cx="978" cy="349074"/>
          </a:xfrm>
          <a:prstGeom prst="straightConnector1">
            <a:avLst/>
          </a:prstGeom>
          <a:ln w="12700" cmpd="sng">
            <a:solidFill>
              <a:srgbClr val="C00000"/>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42738196"/>
      </p:ext>
    </p:extLst>
  </p:cSld>
  <p:clrMapOvr>
    <a:masterClrMapping/>
  </p:clrMapOvr>
  <mc:AlternateContent xmlns:mc="http://schemas.openxmlformats.org/markup-compatibility/2006" xmlns:p14="http://schemas.microsoft.com/office/powerpoint/2010/main">
    <mc:Choice Requires="p14">
      <p:transition spd="slow" p14:dur="2000" advTm="1375"/>
    </mc:Choice>
    <mc:Fallback xmlns="">
      <p:transition spd="slow" advTm="13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Cause: CPU </a:t>
            </a:r>
            <a:r>
              <a:rPr lang="en-US" b="1" dirty="0">
                <a:ea typeface="Calibri" charset="0"/>
                <a:cs typeface="Calibri" charset="0"/>
              </a:rPr>
              <a:t>Cycles per </a:t>
            </a:r>
            <a:r>
              <a:rPr lang="en-US" b="1" dirty="0" smtClean="0">
                <a:ea typeface="Calibri" charset="0"/>
                <a:cs typeface="Calibri" charset="0"/>
              </a:rPr>
              <a:t>Packet</a:t>
            </a:r>
            <a:endParaRPr lang="en-US" b="1" dirty="0">
              <a:latin typeface="Calibri Light" charset="0"/>
              <a:ea typeface="Calibri Light" charset="0"/>
              <a:cs typeface="Calibri Light" charset="0"/>
            </a:endParaRPr>
          </a:p>
        </p:txBody>
      </p:sp>
      <p:graphicFrame>
        <p:nvGraphicFramePr>
          <p:cNvPr id="5" name="Chart 4"/>
          <p:cNvGraphicFramePr/>
          <p:nvPr>
            <p:extLst/>
          </p:nvPr>
        </p:nvGraphicFramePr>
        <p:xfrm>
          <a:off x="420624" y="1441450"/>
          <a:ext cx="5916168" cy="29626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nvPr>
        </p:nvGraphicFramePr>
        <p:xfrm>
          <a:off x="6382512" y="1865376"/>
          <a:ext cx="2313432" cy="2176272"/>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422183785"/>
      </p:ext>
    </p:extLst>
  </p:cSld>
  <p:clrMapOvr>
    <a:masterClrMapping/>
  </p:clrMapOvr>
  <mc:AlternateContent xmlns:mc="http://schemas.openxmlformats.org/markup-compatibility/2006" xmlns:p14="http://schemas.microsoft.com/office/powerpoint/2010/main">
    <mc:Choice Requires="p14">
      <p:transition spd="slow" p14:dur="2000" advTm="7287"/>
    </mc:Choice>
    <mc:Fallback xmlns="">
      <p:transition spd="slow" advTm="72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0" bldStep="ptIn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0" bldStep="ptIn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0" categoryIdx="1" bldStep="ptIn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1" categoryIdx="1" bldStep="ptIn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chart seriesIdx="0" categoryIdx="2" bldStep="ptIn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chart seriesIdx="1" categoryIdx="2" bldStep="ptIn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El"/>
        </p:bldSub>
      </p:bldGraphic>
      <p:bldGraphic spid="6"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Factors affecting CPU Cycles per Packet</a:t>
            </a:r>
            <a:endParaRPr lang="en-US" b="1" dirty="0"/>
          </a:p>
        </p:txBody>
      </p:sp>
      <p:sp>
        <p:nvSpPr>
          <p:cNvPr id="5" name="TextBox 4"/>
          <p:cNvSpPr txBox="1"/>
          <p:nvPr/>
        </p:nvSpPr>
        <p:spPr>
          <a:xfrm>
            <a:off x="457200" y="1362456"/>
            <a:ext cx="7576077" cy="3477875"/>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dirty="0" smtClean="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800" dirty="0" smtClean="0">
                <a:latin typeface="Calibri Light" charset="0"/>
                <a:ea typeface="Calibri Light" charset="0"/>
                <a:cs typeface="Calibri Light" charset="0"/>
              </a:rPr>
              <a:t>Extra copy of headers</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endParaRPr lang="en-US" sz="2400" dirty="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800" dirty="0" smtClean="0">
                <a:latin typeface="Calibri Light" charset="0"/>
                <a:ea typeface="Calibri Light" charset="0"/>
                <a:cs typeface="Calibri Light" charset="0"/>
              </a:rPr>
              <a:t>Fully-specified Checksum</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endParaRPr lang="en-US" sz="2400" dirty="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800" dirty="0" smtClean="0">
                <a:latin typeface="Calibri Light" charset="0"/>
                <a:ea typeface="Calibri Light" charset="0"/>
                <a:cs typeface="Calibri Light" charset="0"/>
              </a:rPr>
              <a:t>Parsing unused header fields</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b="1" dirty="0">
              <a:latin typeface="Calibri Light" charset="0"/>
              <a:ea typeface="Calibri Light" charset="0"/>
              <a:cs typeface="Calibri Light" charset="0"/>
            </a:endParaRPr>
          </a:p>
          <a:p>
            <a:pPr marR="0" lvl="0" defTabSz="914400" eaLnBrk="1" fontAlgn="auto" latinLnBrk="0" hangingPunct="1">
              <a:lnSpc>
                <a:spcPct val="100000"/>
              </a:lnSpc>
              <a:spcBef>
                <a:spcPts val="0"/>
              </a:spcBef>
              <a:spcAft>
                <a:spcPts val="0"/>
              </a:spcAft>
              <a:buClrTx/>
              <a:buSzTx/>
              <a:tabLst/>
              <a:defRPr/>
            </a:pPr>
            <a:r>
              <a:rPr lang="en-US" sz="2400" dirty="0" smtClean="0">
                <a:latin typeface="Calibri Light" charset="0"/>
                <a:ea typeface="Calibri Light" charset="0"/>
                <a:cs typeface="Calibri Light" charset="0"/>
              </a:rPr>
              <a:t>and more </a:t>
            </a:r>
            <a:r>
              <a:rPr lang="is-IS" sz="2400" dirty="0" smtClean="0">
                <a:latin typeface="Calibri Light" charset="0"/>
                <a:ea typeface="Calibri Light" charset="0"/>
                <a:cs typeface="Calibri Light" charset="0"/>
              </a:rPr>
              <a:t>…</a:t>
            </a:r>
            <a:endParaRPr lang="en-US" sz="2400" dirty="0" smtClean="0">
              <a:latin typeface="Calibri Light" charset="0"/>
              <a:ea typeface="Calibri Light" charset="0"/>
              <a:cs typeface="Calibri Light"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b="1" dirty="0" smtClean="0">
              <a:solidFill>
                <a:schemeClr val="tx1"/>
              </a:solidFill>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912213147"/>
      </p:ext>
    </p:extLst>
  </p:cSld>
  <p:clrMapOvr>
    <a:masterClrMapping/>
  </p:clrMapOvr>
  <mc:AlternateContent xmlns:mc="http://schemas.openxmlformats.org/markup-compatibility/2006" xmlns:p14="http://schemas.microsoft.com/office/powerpoint/2010/main">
    <mc:Choice Requires="p14">
      <p:transition spd="slow" p14:dur="2000" advTm="925"/>
    </mc:Choice>
    <mc:Fallback xmlns="">
      <p:transition spd="slow" advTm="9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nvPr>
        </p:nvGraphicFramePr>
        <p:xfrm>
          <a:off x="419100" y="1447800"/>
          <a:ext cx="5918200" cy="2965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nvPr>
        </p:nvGraphicFramePr>
        <p:xfrm>
          <a:off x="6382512" y="1865376"/>
          <a:ext cx="2311400" cy="2173224"/>
        </p:xfrm>
        <a:graphic>
          <a:graphicData uri="http://schemas.openxmlformats.org/drawingml/2006/chart">
            <c:chart xmlns:c="http://schemas.openxmlformats.org/drawingml/2006/chart" xmlns:r="http://schemas.openxmlformats.org/officeDocument/2006/relationships" r:id="rId5"/>
          </a:graphicData>
        </a:graphic>
      </p:graphicFrame>
      <p:sp>
        <p:nvSpPr>
          <p:cNvPr id="7" name="Title 1"/>
          <p:cNvSpPr>
            <a:spLocks noGrp="1"/>
          </p:cNvSpPr>
          <p:nvPr>
            <p:ph type="title"/>
          </p:nvPr>
        </p:nvSpPr>
        <p:spPr>
          <a:xfrm>
            <a:off x="628650" y="273844"/>
            <a:ext cx="7886700" cy="994172"/>
          </a:xfrm>
        </p:spPr>
        <p:txBody>
          <a:bodyPr/>
          <a:lstStyle/>
          <a:p>
            <a:pPr algn="ctr"/>
            <a:r>
              <a:rPr lang="en-US" b="1" dirty="0" smtClean="0"/>
              <a:t>Different Optimizations for L2L3-ACL</a:t>
            </a:r>
            <a:endParaRPr lang="en-US" b="1" dirty="0"/>
          </a:p>
        </p:txBody>
      </p:sp>
    </p:spTree>
    <p:custDataLst>
      <p:tags r:id="rId1"/>
    </p:custDataLst>
    <p:extLst>
      <p:ext uri="{BB962C8B-B14F-4D97-AF65-F5344CB8AC3E}">
        <p14:creationId xmlns:p14="http://schemas.microsoft.com/office/powerpoint/2010/main" val="54579388"/>
      </p:ext>
    </p:extLst>
  </p:cSld>
  <p:clrMapOvr>
    <a:masterClrMapping/>
  </p:clrMapOvr>
  <mc:AlternateContent xmlns:mc="http://schemas.openxmlformats.org/markup-compatibility/2006" xmlns:p14="http://schemas.microsoft.com/office/powerpoint/2010/main">
    <mc:Choice Requires="p14">
      <p:transition spd="slow" p14:dur="2000" advTm="596"/>
    </mc:Choice>
    <mc:Fallback xmlns="">
      <p:transition spd="slow" advTm="5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nvPr>
        </p:nvGraphicFramePr>
        <p:xfrm>
          <a:off x="402336" y="1380743"/>
          <a:ext cx="6099048" cy="344728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fontScale="90000"/>
          </a:bodyPr>
          <a:lstStyle/>
          <a:p>
            <a:pPr algn="ctr"/>
            <a:r>
              <a:rPr lang="en-US" b="1" dirty="0" smtClean="0"/>
              <a:t>Optimized Compilation from P4 to OVS </a:t>
            </a:r>
            <a:r>
              <a:rPr lang="en-US" b="1" dirty="0"/>
              <a:t>(L2L3-ACL)</a:t>
            </a:r>
          </a:p>
        </p:txBody>
      </p:sp>
      <p:sp>
        <p:nvSpPr>
          <p:cNvPr id="65" name="TextBox 64"/>
          <p:cNvSpPr txBox="1"/>
          <p:nvPr/>
        </p:nvSpPr>
        <p:spPr>
          <a:xfrm>
            <a:off x="5477256" y="1271016"/>
            <a:ext cx="3389069" cy="1138773"/>
          </a:xfrm>
          <a:prstGeom prst="rect">
            <a:avLst/>
          </a:prstGeom>
          <a:noFill/>
        </p:spPr>
        <p:txBody>
          <a:bodyPr wrap="none" rtlCol="0">
            <a:spAutoFit/>
          </a:bodyPr>
          <a:lstStyle/>
          <a:p>
            <a:pPr algn="ctr"/>
            <a:r>
              <a:rPr lang="en-US" sz="2400" dirty="0" smtClean="0">
                <a:solidFill>
                  <a:srgbClr val="C00000"/>
                </a:solidFill>
                <a:latin typeface="Calibri Light" charset="0"/>
                <a:ea typeface="Calibri Light" charset="0"/>
                <a:cs typeface="Calibri Light" charset="0"/>
              </a:rPr>
              <a:t>Performance overhead of</a:t>
            </a:r>
          </a:p>
          <a:p>
            <a:pPr algn="ctr"/>
            <a:r>
              <a:rPr lang="en-US" sz="4400" dirty="0" smtClean="0">
                <a:solidFill>
                  <a:srgbClr val="C00000"/>
                </a:solidFill>
                <a:latin typeface="Calibri Light" charset="0"/>
                <a:ea typeface="Calibri Light" charset="0"/>
                <a:cs typeface="Calibri Light" charset="0"/>
              </a:rPr>
              <a:t>        &lt; 2%</a:t>
            </a:r>
            <a:endParaRPr lang="en-US" sz="2400" dirty="0">
              <a:solidFill>
                <a:srgbClr val="C00000"/>
              </a:solidFill>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620132138"/>
      </p:ext>
    </p:extLst>
  </p:cSld>
  <p:clrMapOvr>
    <a:masterClrMapping/>
  </p:clrMapOvr>
  <mc:AlternateContent xmlns:mc="http://schemas.openxmlformats.org/markup-compatibility/2006" xmlns:p14="http://schemas.microsoft.com/office/powerpoint/2010/main">
    <mc:Choice Requires="p14">
      <p:transition spd="slow" p14:dur="2000" advTm="805"/>
    </mc:Choice>
    <mc:Fallback xmlns="">
      <p:transition spd="slow" advTm="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Cause: Cache Misses</a:t>
            </a:r>
            <a:endParaRPr lang="en-US" b="1" dirty="0">
              <a:latin typeface="Calibri Light" charset="0"/>
              <a:ea typeface="Calibri Light" charset="0"/>
              <a:cs typeface="Calibri Light" charset="0"/>
            </a:endParaRPr>
          </a:p>
        </p:txBody>
      </p:sp>
      <p:grpSp>
        <p:nvGrpSpPr>
          <p:cNvPr id="7" name="Group 6"/>
          <p:cNvGrpSpPr/>
          <p:nvPr/>
        </p:nvGrpSpPr>
        <p:grpSpPr>
          <a:xfrm>
            <a:off x="783850" y="1392193"/>
            <a:ext cx="7576300" cy="2225895"/>
            <a:chOff x="1438867" y="2986413"/>
            <a:chExt cx="6760182" cy="1696557"/>
          </a:xfrm>
        </p:grpSpPr>
        <p:sp>
          <p:nvSpPr>
            <p:cNvPr id="8" name="Rounded Rectangle 7"/>
            <p:cNvSpPr/>
            <p:nvPr/>
          </p:nvSpPr>
          <p:spPr>
            <a:xfrm>
              <a:off x="2079953" y="4190401"/>
              <a:ext cx="711592" cy="43145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9" name="TextBox 8"/>
            <p:cNvSpPr txBox="1"/>
            <p:nvPr/>
          </p:nvSpPr>
          <p:spPr>
            <a:xfrm>
              <a:off x="1438867" y="4179378"/>
              <a:ext cx="618503" cy="276999"/>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200" dirty="0">
                <a:latin typeface="Calibri Light" charset="0"/>
                <a:ea typeface="Calibri Light" charset="0"/>
                <a:cs typeface="Calibri Light" charset="0"/>
              </a:endParaRPr>
            </a:p>
          </p:txBody>
        </p:sp>
        <p:sp>
          <p:nvSpPr>
            <p:cNvPr id="10" name="Rounded Rectangle 9"/>
            <p:cNvSpPr/>
            <p:nvPr/>
          </p:nvSpPr>
          <p:spPr>
            <a:xfrm>
              <a:off x="4046875" y="4092671"/>
              <a:ext cx="1382249"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1" name="Straight Arrow Connector 10"/>
            <p:cNvCxnSpPr/>
            <p:nvPr/>
          </p:nvCxnSpPr>
          <p:spPr>
            <a:xfrm>
              <a:off x="4735258" y="3788511"/>
              <a:ext cx="0" cy="304159"/>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039647" y="2986413"/>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3" name="Rounded Rectangle 12"/>
            <p:cNvSpPr/>
            <p:nvPr/>
          </p:nvSpPr>
          <p:spPr>
            <a:xfrm>
              <a:off x="4154245" y="30923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4" name="Rounded Rectangle 13"/>
            <p:cNvSpPr/>
            <p:nvPr/>
          </p:nvSpPr>
          <p:spPr>
            <a:xfrm>
              <a:off x="4268844" y="31982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5" name="Rounded Rectangle 14"/>
            <p:cNvSpPr/>
            <p:nvPr/>
          </p:nvSpPr>
          <p:spPr>
            <a:xfrm>
              <a:off x="6720512"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8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6" name="TextBox 15"/>
            <p:cNvSpPr txBox="1"/>
            <p:nvPr/>
          </p:nvSpPr>
          <p:spPr>
            <a:xfrm>
              <a:off x="7622224" y="4105520"/>
              <a:ext cx="576825" cy="276999"/>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17" name="Elbow Connector 16"/>
            <p:cNvCxnSpPr/>
            <p:nvPr/>
          </p:nvCxnSpPr>
          <p:spPr>
            <a:xfrm>
              <a:off x="5429124" y="3493362"/>
              <a:ext cx="645694" cy="699077"/>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007149" y="4186338"/>
              <a:ext cx="81869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9" name="Straight Arrow Connector 18"/>
            <p:cNvCxnSpPr/>
            <p:nvPr/>
          </p:nvCxnSpPr>
          <p:spPr>
            <a:xfrm>
              <a:off x="3825586"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91545"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64665" y="4408164"/>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665599"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 Update</a:t>
              </a:r>
            </a:p>
          </p:txBody>
        </p:sp>
        <p:cxnSp>
          <p:nvCxnSpPr>
            <p:cNvPr id="23" name="Straight Arrow Connector 22"/>
            <p:cNvCxnSpPr/>
            <p:nvPr/>
          </p:nvCxnSpPr>
          <p:spPr>
            <a:xfrm>
              <a:off x="5436403"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493587"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41065" y="4393245"/>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333565" y="2465060"/>
            <a:ext cx="1431802" cy="369332"/>
          </a:xfrm>
          <a:prstGeom prst="rect">
            <a:avLst/>
          </a:prstGeom>
          <a:noFill/>
        </p:spPr>
        <p:txBody>
          <a:bodyPr wrap="none" rtlCol="0">
            <a:spAutoFit/>
          </a:bodyPr>
          <a:lstStyle/>
          <a:p>
            <a:pPr algn="ctr"/>
            <a:r>
              <a:rPr lang="en-US" sz="1800" b="1" dirty="0" smtClean="0">
                <a:solidFill>
                  <a:srgbClr val="C00000"/>
                </a:solidFill>
                <a:latin typeface="Calibri Light" charset="0"/>
                <a:ea typeface="Calibri Light" charset="0"/>
                <a:cs typeface="Calibri Light" charset="0"/>
              </a:rPr>
              <a:t>Cache Misses</a:t>
            </a:r>
            <a:endParaRPr lang="en-US" sz="1800" b="1" dirty="0">
              <a:solidFill>
                <a:srgbClr val="C00000"/>
              </a:solidFill>
              <a:latin typeface="Calibri Light" charset="0"/>
              <a:ea typeface="Calibri Light" charset="0"/>
              <a:cs typeface="Calibri Light" charset="0"/>
            </a:endParaRPr>
          </a:p>
        </p:txBody>
      </p:sp>
      <p:cxnSp>
        <p:nvCxnSpPr>
          <p:cNvPr id="32" name="Straight Connector 31"/>
          <p:cNvCxnSpPr/>
          <p:nvPr/>
        </p:nvCxnSpPr>
        <p:spPr>
          <a:xfrm>
            <a:off x="3955474" y="2820831"/>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55474" y="2471758"/>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114787" y="2471757"/>
            <a:ext cx="978" cy="349074"/>
          </a:xfrm>
          <a:prstGeom prst="straightConnector1">
            <a:avLst/>
          </a:prstGeom>
          <a:ln w="12700" cmpd="sng">
            <a:solidFill>
              <a:srgbClr val="C00000"/>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92419" y="1366042"/>
            <a:ext cx="2839300" cy="584775"/>
          </a:xfrm>
          <a:prstGeom prst="rect">
            <a:avLst/>
          </a:prstGeom>
        </p:spPr>
        <p:txBody>
          <a:bodyPr wrap="square">
            <a:spAutoFit/>
          </a:bodyPr>
          <a:lstStyle/>
          <a:p>
            <a:pPr marL="285750" indent="-285750">
              <a:buFont typeface="Arial" charset="0"/>
              <a:buChar char="•"/>
            </a:pPr>
            <a:r>
              <a:rPr lang="en-US" sz="1600" b="1" dirty="0" smtClean="0">
                <a:solidFill>
                  <a:schemeClr val="tx1"/>
                </a:solidFill>
                <a:latin typeface="+mj-lt"/>
                <a:ea typeface="Calibri" charset="0"/>
                <a:cs typeface="Calibri" charset="0"/>
              </a:rPr>
              <a:t>3500+</a:t>
            </a:r>
            <a:r>
              <a:rPr lang="en-US" sz="1600" dirty="0" smtClean="0">
                <a:solidFill>
                  <a:schemeClr val="tx1"/>
                </a:solidFill>
                <a:latin typeface="+mj-lt"/>
                <a:ea typeface="Calibri" charset="0"/>
                <a:cs typeface="Calibri" charset="0"/>
              </a:rPr>
              <a:t> Cycles (</a:t>
            </a:r>
            <a:r>
              <a:rPr lang="en-US" sz="1600" b="1" dirty="0" smtClean="0">
                <a:solidFill>
                  <a:schemeClr val="tx1"/>
                </a:solidFill>
                <a:latin typeface="+mj-lt"/>
                <a:ea typeface="Calibri" charset="0"/>
                <a:cs typeface="Calibri" charset="0"/>
              </a:rPr>
              <a:t>50x</a:t>
            </a:r>
            <a:r>
              <a:rPr lang="en-US" sz="1600" dirty="0" smtClean="0">
                <a:solidFill>
                  <a:schemeClr val="tx1"/>
                </a:solidFill>
                <a:latin typeface="+mj-lt"/>
                <a:ea typeface="Calibri" charset="0"/>
                <a:cs typeface="Calibri" charset="0"/>
              </a:rPr>
              <a:t> Cache hit) </a:t>
            </a:r>
            <a:endParaRPr lang="en-US" sz="1600" dirty="0">
              <a:solidFill>
                <a:schemeClr val="tx1"/>
              </a:solidFill>
              <a:latin typeface="+mj-lt"/>
              <a:ea typeface="Calibri" charset="0"/>
              <a:cs typeface="Calibri" charset="0"/>
            </a:endParaRPr>
          </a:p>
          <a:p>
            <a:pPr marL="285750" indent="-285750">
              <a:buFont typeface="Arial" charset="0"/>
              <a:buChar char="•"/>
            </a:pPr>
            <a:r>
              <a:rPr lang="en-US" sz="1600" dirty="0">
                <a:solidFill>
                  <a:schemeClr val="tx1"/>
                </a:solidFill>
                <a:latin typeface="+mj-lt"/>
                <a:ea typeface="Calibri" charset="0"/>
                <a:cs typeface="Calibri" charset="0"/>
              </a:rPr>
              <a:t>Throughput &lt; </a:t>
            </a:r>
            <a:r>
              <a:rPr lang="en-US" sz="1600" b="1" dirty="0">
                <a:solidFill>
                  <a:schemeClr val="tx1"/>
                </a:solidFill>
                <a:latin typeface="+mj-lt"/>
                <a:ea typeface="Calibri" charset="0"/>
                <a:cs typeface="Calibri" charset="0"/>
              </a:rPr>
              <a:t>1</a:t>
            </a:r>
            <a:r>
              <a:rPr lang="en-US" sz="1600" dirty="0">
                <a:solidFill>
                  <a:schemeClr val="tx1"/>
                </a:solidFill>
                <a:latin typeface="+mj-lt"/>
                <a:ea typeface="Calibri" charset="0"/>
                <a:cs typeface="Calibri" charset="0"/>
              </a:rPr>
              <a:t> </a:t>
            </a:r>
            <a:r>
              <a:rPr lang="en-US" sz="1600" dirty="0" err="1">
                <a:solidFill>
                  <a:schemeClr val="tx1"/>
                </a:solidFill>
                <a:latin typeface="+mj-lt"/>
                <a:ea typeface="Calibri" charset="0"/>
                <a:cs typeface="Calibri" charset="0"/>
              </a:rPr>
              <a:t>Mpps</a:t>
            </a:r>
            <a:endParaRPr lang="en-US" sz="1600" dirty="0">
              <a:latin typeface="+mj-lt"/>
            </a:endParaRPr>
          </a:p>
        </p:txBody>
      </p:sp>
    </p:spTree>
    <p:custDataLst>
      <p:tags r:id="rId1"/>
    </p:custDataLst>
    <p:extLst>
      <p:ext uri="{BB962C8B-B14F-4D97-AF65-F5344CB8AC3E}">
        <p14:creationId xmlns:p14="http://schemas.microsoft.com/office/powerpoint/2010/main" val="1615683053"/>
      </p:ext>
    </p:extLst>
  </p:cSld>
  <p:clrMapOvr>
    <a:masterClrMapping/>
  </p:clrMapOvr>
  <mc:AlternateContent xmlns:mc="http://schemas.openxmlformats.org/markup-compatibility/2006" xmlns:p14="http://schemas.microsoft.com/office/powerpoint/2010/main">
    <mc:Choice Requires="p14">
      <p:transition spd="slow" p14:dur="2000" advTm="965"/>
    </mc:Choice>
    <mc:Fallback xmlns="">
      <p:transition spd="slow" advTm="9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Factors affecting Cache Misses</a:t>
            </a:r>
            <a:endParaRPr lang="en-US" b="1" dirty="0"/>
          </a:p>
        </p:txBody>
      </p:sp>
      <p:sp>
        <p:nvSpPr>
          <p:cNvPr id="5" name="TextBox 4"/>
          <p:cNvSpPr txBox="1"/>
          <p:nvPr/>
        </p:nvSpPr>
        <p:spPr>
          <a:xfrm>
            <a:off x="457201" y="1362456"/>
            <a:ext cx="6261652" cy="1754326"/>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1600" dirty="0" smtClean="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400" dirty="0" smtClean="0">
                <a:latin typeface="Calibri Light" charset="0"/>
                <a:ea typeface="Calibri Light" charset="0"/>
                <a:cs typeface="Calibri Light" charset="0"/>
              </a:rPr>
              <a:t>Entropy of packet header fields</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endParaRPr lang="en-US" sz="1600" dirty="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400" dirty="0" err="1" smtClean="0">
                <a:latin typeface="Calibri Light" charset="0"/>
                <a:ea typeface="Calibri Light" charset="0"/>
                <a:cs typeface="Calibri Light" charset="0"/>
              </a:rPr>
              <a:t>Stateful</a:t>
            </a:r>
            <a:r>
              <a:rPr lang="en-US" sz="2400" dirty="0" smtClean="0">
                <a:latin typeface="Calibri Light" charset="0"/>
                <a:ea typeface="Calibri Light" charset="0"/>
                <a:cs typeface="Calibri Light" charset="0"/>
              </a:rPr>
              <a:t> operations in the match-action cache (or fast path).</a:t>
            </a:r>
          </a:p>
        </p:txBody>
      </p:sp>
    </p:spTree>
    <p:custDataLst>
      <p:tags r:id="rId1"/>
    </p:custDataLst>
    <p:extLst>
      <p:ext uri="{BB962C8B-B14F-4D97-AF65-F5344CB8AC3E}">
        <p14:creationId xmlns:p14="http://schemas.microsoft.com/office/powerpoint/2010/main" val="283506572"/>
      </p:ext>
    </p:extLst>
  </p:cSld>
  <p:clrMapOvr>
    <a:masterClrMapping/>
  </p:clrMapOvr>
  <mc:AlternateContent xmlns:mc="http://schemas.openxmlformats.org/markup-compatibility/2006" xmlns:p14="http://schemas.microsoft.com/office/powerpoint/2010/main">
    <mc:Choice Requires="p14">
      <p:transition spd="slow" p14:dur="2000" advTm="806"/>
    </mc:Choice>
    <mc:Fallback xmlns="">
      <p:transition spd="slow" advTm="8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Factor: Entropy of Packet Header Fields</a:t>
            </a:r>
            <a:endParaRPr lang="en-US" b="1" dirty="0">
              <a:latin typeface="Calibri Light" charset="0"/>
              <a:ea typeface="Calibri Light" charset="0"/>
              <a:cs typeface="Calibri Light" charset="0"/>
            </a:endParaRPr>
          </a:p>
        </p:txBody>
      </p:sp>
      <p:sp>
        <p:nvSpPr>
          <p:cNvPr id="26" name="TextBox 25"/>
          <p:cNvSpPr txBox="1"/>
          <p:nvPr/>
        </p:nvSpPr>
        <p:spPr>
          <a:xfrm>
            <a:off x="457199" y="1362456"/>
            <a:ext cx="8275983" cy="1200329"/>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latin typeface="+mj-lt"/>
              </a:rPr>
              <a:t>We </a:t>
            </a:r>
            <a:r>
              <a:rPr lang="en-US" sz="2400" dirty="0">
                <a:latin typeface="+mj-lt"/>
              </a:rPr>
              <a:t>loosely define </a:t>
            </a:r>
            <a:r>
              <a:rPr lang="en-US" sz="2400" b="1" dirty="0" smtClean="0">
                <a:latin typeface="+mj-lt"/>
              </a:rPr>
              <a:t>“high entropy”</a:t>
            </a:r>
            <a:r>
              <a:rPr lang="en-US" sz="2400" dirty="0" smtClean="0">
                <a:latin typeface="+mj-lt"/>
              </a:rPr>
              <a:t> header </a:t>
            </a:r>
            <a:r>
              <a:rPr lang="en-US" sz="2400" dirty="0">
                <a:latin typeface="+mj-lt"/>
              </a:rPr>
              <a:t>fields as those which are likely to have differing values from packet to packet flowing through a </a:t>
            </a:r>
            <a:r>
              <a:rPr lang="en-US" sz="2400" dirty="0" smtClean="0">
                <a:latin typeface="+mj-lt"/>
              </a:rPr>
              <a:t>switch</a:t>
            </a:r>
            <a:r>
              <a:rPr lang="en-US" sz="2400" baseline="30000" dirty="0" smtClean="0">
                <a:latin typeface="+mj-lt"/>
              </a:rPr>
              <a:t>[1]</a:t>
            </a:r>
            <a:r>
              <a:rPr lang="en-US" sz="2400" dirty="0" smtClean="0">
                <a:latin typeface="+mj-lt"/>
              </a:rPr>
              <a:t>.</a:t>
            </a:r>
          </a:p>
        </p:txBody>
      </p:sp>
      <p:sp>
        <p:nvSpPr>
          <p:cNvPr id="30" name="TextBox 29"/>
          <p:cNvSpPr txBox="1"/>
          <p:nvPr/>
        </p:nvSpPr>
        <p:spPr>
          <a:xfrm>
            <a:off x="0" y="4833864"/>
            <a:ext cx="5608651" cy="307777"/>
          </a:xfrm>
          <a:prstGeom prst="rect">
            <a:avLst/>
          </a:prstGeom>
          <a:noFill/>
        </p:spPr>
        <p:txBody>
          <a:bodyPr wrap="none" rtlCol="0">
            <a:spAutoFit/>
          </a:bodyPr>
          <a:lstStyle/>
          <a:p>
            <a:r>
              <a:rPr lang="en-US" sz="1400" baseline="30000" dirty="0" smtClean="0">
                <a:latin typeface="Calibri Light" charset="0"/>
                <a:ea typeface="Calibri Light" charset="0"/>
                <a:cs typeface="Calibri Light" charset="0"/>
              </a:rPr>
              <a:t>[1]</a:t>
            </a:r>
            <a:r>
              <a:rPr lang="en-US" sz="1400" dirty="0" smtClean="0">
                <a:latin typeface="Calibri Light" charset="0"/>
                <a:ea typeface="Calibri Light" charset="0"/>
                <a:cs typeface="Calibri Light" charset="0"/>
              </a:rPr>
              <a:t> N. Shelly </a:t>
            </a:r>
            <a:r>
              <a:rPr lang="en-US" sz="1400" dirty="0" err="1" smtClean="0">
                <a:latin typeface="Calibri Light" charset="0"/>
                <a:ea typeface="Calibri Light" charset="0"/>
                <a:cs typeface="Calibri Light" charset="0"/>
              </a:rPr>
              <a:t>et.al</a:t>
            </a:r>
            <a:r>
              <a:rPr lang="en-US" sz="1400" dirty="0" smtClean="0">
                <a:latin typeface="Calibri Light" charset="0"/>
                <a:ea typeface="Calibri Light" charset="0"/>
                <a:cs typeface="Calibri Light" charset="0"/>
              </a:rPr>
              <a:t>. Flow </a:t>
            </a:r>
            <a:r>
              <a:rPr lang="en-US" sz="1400" dirty="0">
                <a:latin typeface="Calibri Light" charset="0"/>
                <a:ea typeface="Calibri Light" charset="0"/>
                <a:cs typeface="Calibri Light" charset="0"/>
              </a:rPr>
              <a:t>caching for high entropy packet fields. In </a:t>
            </a:r>
            <a:r>
              <a:rPr lang="en-US" sz="1400" dirty="0" err="1">
                <a:latin typeface="Calibri Light" charset="0"/>
                <a:ea typeface="Calibri Light" charset="0"/>
                <a:cs typeface="Calibri Light" charset="0"/>
              </a:rPr>
              <a:t>HotSDN</a:t>
            </a:r>
            <a:r>
              <a:rPr lang="en-US" sz="1400" dirty="0">
                <a:latin typeface="Calibri Light" charset="0"/>
                <a:ea typeface="Calibri Light" charset="0"/>
                <a:cs typeface="Calibri Light" charset="0"/>
              </a:rPr>
              <a:t> '14.</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3605" y="2999836"/>
            <a:ext cx="1113694" cy="719617"/>
          </a:xfrm>
          <a:prstGeom prst="rect">
            <a:avLst/>
          </a:prstGeom>
        </p:spPr>
      </p:pic>
      <p:sp>
        <p:nvSpPr>
          <p:cNvPr id="39" name="TextBox 38"/>
          <p:cNvSpPr txBox="1"/>
          <p:nvPr/>
        </p:nvSpPr>
        <p:spPr>
          <a:xfrm>
            <a:off x="4017947" y="2876126"/>
            <a:ext cx="3849515" cy="1046440"/>
          </a:xfrm>
          <a:prstGeom prst="rect">
            <a:avLst/>
          </a:prstGeom>
          <a:noFill/>
          <a:ln>
            <a:noFill/>
          </a:ln>
        </p:spPr>
        <p:txBody>
          <a:bodyPr wrap="none" rtlCol="0">
            <a:spAutoFit/>
          </a:bodyPr>
          <a:lstStyle/>
          <a:p>
            <a:r>
              <a:rPr lang="en-US" sz="1600" dirty="0" smtClean="0">
                <a:latin typeface="+mj-lt"/>
              </a:rPr>
              <a:t>Similar </a:t>
            </a:r>
            <a:r>
              <a:rPr lang="en-US" sz="1600" b="1" dirty="0" smtClean="0">
                <a:latin typeface="+mj-lt"/>
              </a:rPr>
              <a:t>Layer-2 MAC </a:t>
            </a:r>
            <a:r>
              <a:rPr lang="en-US" sz="1600" dirty="0" smtClean="0">
                <a:latin typeface="+mj-lt"/>
              </a:rPr>
              <a:t>addresses.</a:t>
            </a:r>
          </a:p>
          <a:p>
            <a:endParaRPr lang="en-US" sz="1400" dirty="0" smtClean="0">
              <a:latin typeface="+mj-lt"/>
            </a:endParaRPr>
          </a:p>
          <a:p>
            <a:r>
              <a:rPr lang="en-US" sz="1600" b="1" dirty="0" smtClean="0">
                <a:latin typeface="+mj-lt"/>
              </a:rPr>
              <a:t>Layer-4 Ports</a:t>
            </a:r>
            <a:r>
              <a:rPr lang="en-US" sz="1600" b="1" dirty="0">
                <a:latin typeface="+mj-lt"/>
              </a:rPr>
              <a:t> </a:t>
            </a:r>
            <a:r>
              <a:rPr lang="en-US" sz="1600" dirty="0" smtClean="0">
                <a:latin typeface="+mj-lt"/>
              </a:rPr>
              <a:t>vary connection to connection,</a:t>
            </a:r>
          </a:p>
          <a:p>
            <a:r>
              <a:rPr lang="en-US" sz="1600" dirty="0" smtClean="0">
                <a:latin typeface="+mj-lt"/>
              </a:rPr>
              <a:t>e.g., HTTP (80), HTTPS(443), SSH (22) etc.</a:t>
            </a:r>
            <a:endParaRPr lang="en-US" sz="1600" dirty="0">
              <a:latin typeface="+mj-lt"/>
            </a:endParaRP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1334" y="3359645"/>
            <a:ext cx="455538" cy="106648"/>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285194" y="3359644"/>
            <a:ext cx="455538" cy="114847"/>
          </a:xfrm>
          <a:prstGeom prst="rect">
            <a:avLst/>
          </a:prstGeom>
        </p:spPr>
      </p:pic>
      <p:sp>
        <p:nvSpPr>
          <p:cNvPr id="47" name="TextBox 46"/>
          <p:cNvSpPr txBox="1"/>
          <p:nvPr/>
        </p:nvSpPr>
        <p:spPr>
          <a:xfrm>
            <a:off x="3446702" y="4049967"/>
            <a:ext cx="5180457" cy="400110"/>
          </a:xfrm>
          <a:prstGeom prst="rect">
            <a:avLst/>
          </a:prstGeom>
          <a:noFill/>
          <a:ln>
            <a:solidFill>
              <a:schemeClr val="tx1">
                <a:lumMod val="95000"/>
                <a:lumOff val="5000"/>
              </a:schemeClr>
            </a:solidFill>
          </a:ln>
        </p:spPr>
        <p:txBody>
          <a:bodyPr wrap="none" rtlCol="0">
            <a:spAutoFit/>
          </a:bodyPr>
          <a:lstStyle/>
          <a:p>
            <a:r>
              <a:rPr lang="en-US" sz="1800" dirty="0" smtClean="0">
                <a:latin typeface="+mj-lt"/>
              </a:rPr>
              <a:t>Layer-4 fields have </a:t>
            </a:r>
            <a:r>
              <a:rPr lang="en-US" sz="2000" b="1" dirty="0" smtClean="0">
                <a:solidFill>
                  <a:srgbClr val="C00000"/>
                </a:solidFill>
                <a:latin typeface="+mj-lt"/>
              </a:rPr>
              <a:t>higher entropy </a:t>
            </a:r>
            <a:r>
              <a:rPr lang="en-US" sz="1800" dirty="0" smtClean="0">
                <a:latin typeface="+mj-lt"/>
              </a:rPr>
              <a:t>than layer-2 fields</a:t>
            </a:r>
            <a:endParaRPr lang="en-US" sz="1800" dirty="0">
              <a:latin typeface="+mj-lt"/>
            </a:endParaRPr>
          </a:p>
        </p:txBody>
      </p:sp>
      <p:sp>
        <p:nvSpPr>
          <p:cNvPr id="48" name="Rectangle 47"/>
          <p:cNvSpPr/>
          <p:nvPr/>
        </p:nvSpPr>
        <p:spPr>
          <a:xfrm>
            <a:off x="2721673" y="3239628"/>
            <a:ext cx="208884" cy="56276"/>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9" name="Rectangle 48"/>
          <p:cNvSpPr/>
          <p:nvPr/>
        </p:nvSpPr>
        <p:spPr>
          <a:xfrm>
            <a:off x="2968327" y="3239628"/>
            <a:ext cx="208884" cy="56276"/>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50" name="Rectangle 49"/>
          <p:cNvSpPr/>
          <p:nvPr/>
        </p:nvSpPr>
        <p:spPr>
          <a:xfrm>
            <a:off x="3214981" y="3239628"/>
            <a:ext cx="208884" cy="56276"/>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51" name="Rectangle 50"/>
          <p:cNvSpPr/>
          <p:nvPr/>
        </p:nvSpPr>
        <p:spPr>
          <a:xfrm>
            <a:off x="3457968" y="3239628"/>
            <a:ext cx="208884" cy="56276"/>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47015525"/>
      </p:ext>
    </p:extLst>
  </p:cSld>
  <p:clrMapOvr>
    <a:masterClrMapping/>
  </p:clrMapOvr>
  <mc:AlternateContent xmlns:mc="http://schemas.openxmlformats.org/markup-compatibility/2006" xmlns:p14="http://schemas.microsoft.com/office/powerpoint/2010/main">
    <mc:Choice Requires="p14">
      <p:transition spd="slow" p14:dur="2000" advTm="23719"/>
    </mc:Choice>
    <mc:Fallback xmlns="">
      <p:transition spd="slow" advTm="237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47" grpId="0" animBg="1"/>
      <p:bldP spid="48" grpId="0" animBg="1"/>
      <p:bldP spid="49" grpId="0" animBg="1"/>
      <p:bldP spid="50" grpId="0" animBg="1"/>
      <p:bldP spid="5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Factor: Entropy of Packet Header Fields</a:t>
            </a:r>
            <a:endParaRPr lang="en-US" b="1" dirty="0">
              <a:latin typeface="Calibri Light" charset="0"/>
              <a:ea typeface="Calibri Light" charset="0"/>
              <a:cs typeface="Calibri Light" charset="0"/>
            </a:endParaRPr>
          </a:p>
        </p:txBody>
      </p:sp>
      <p:sp>
        <p:nvSpPr>
          <p:cNvPr id="26" name="TextBox 25"/>
          <p:cNvSpPr txBox="1"/>
          <p:nvPr/>
        </p:nvSpPr>
        <p:spPr>
          <a:xfrm>
            <a:off x="457200" y="1362456"/>
            <a:ext cx="6621738" cy="1446550"/>
          </a:xfrm>
          <a:prstGeom prst="rect">
            <a:avLst/>
          </a:prstGeom>
          <a:noFill/>
        </p:spPr>
        <p:txBody>
          <a:bodyPr wrap="square" rtlCol="0">
            <a:spAutoFit/>
          </a:bodyPr>
          <a:lstStyle/>
          <a:p>
            <a:pPr marL="342900" indent="-342900" defTabSz="914400">
              <a:buFont typeface="Arial" charset="0"/>
              <a:buChar char="•"/>
              <a:defRPr/>
            </a:pPr>
            <a:r>
              <a:rPr lang="en-US" sz="2400" dirty="0" smtClean="0">
                <a:latin typeface="+mj-lt"/>
                <a:ea typeface="Calibri" charset="0"/>
                <a:cs typeface="Calibri" charset="0"/>
              </a:rPr>
              <a:t>Match-Action Cache is highly sensitive to the entropy of header fields.</a:t>
            </a:r>
          </a:p>
          <a:p>
            <a:pPr marL="628650" lvl="1" indent="-285750" defTabSz="914400">
              <a:buFontTx/>
              <a:buChar char="-"/>
              <a:defRPr/>
            </a:pPr>
            <a:r>
              <a:rPr lang="en-US" sz="2000" dirty="0" smtClean="0">
                <a:latin typeface="+mj-lt"/>
                <a:ea typeface="Calibri" charset="0"/>
                <a:cs typeface="Calibri" charset="0"/>
              </a:rPr>
              <a:t>Cache rules matching on high-entropy fields would result in </a:t>
            </a:r>
            <a:r>
              <a:rPr lang="en-US" sz="2000" b="1" dirty="0" smtClean="0">
                <a:solidFill>
                  <a:srgbClr val="C00000"/>
                </a:solidFill>
                <a:latin typeface="+mj-lt"/>
                <a:ea typeface="Calibri" charset="0"/>
                <a:cs typeface="Calibri" charset="0"/>
              </a:rPr>
              <a:t>more misses</a:t>
            </a:r>
            <a:r>
              <a:rPr lang="en-US" sz="2000" dirty="0" smtClean="0">
                <a:latin typeface="+mj-lt"/>
                <a:ea typeface="Calibri" charset="0"/>
                <a:cs typeface="Calibri" charset="0"/>
              </a:rPr>
              <a:t>, thus, leading to poor performance.</a:t>
            </a:r>
          </a:p>
        </p:txBody>
      </p:sp>
      <p:sp>
        <p:nvSpPr>
          <p:cNvPr id="15" name="TextBox 14"/>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18" name="TextBox 17"/>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20" name="Straight Arrow Connector 19"/>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197698" y="3188792"/>
            <a:ext cx="8748604" cy="1698233"/>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5" name="Straight Arrow Connector 34"/>
          <p:cNvCxnSpPr/>
          <p:nvPr/>
        </p:nvCxnSpPr>
        <p:spPr>
          <a:xfrm>
            <a:off x="4371806" y="3300497"/>
            <a:ext cx="3556" cy="38036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07124613"/>
      </p:ext>
    </p:extLst>
  </p:cSld>
  <p:clrMapOvr>
    <a:masterClrMapping/>
  </p:clrMapOvr>
  <mc:AlternateContent xmlns:mc="http://schemas.openxmlformats.org/markup-compatibility/2006" xmlns:p14="http://schemas.microsoft.com/office/powerpoint/2010/main">
    <mc:Choice Requires="p14">
      <p:transition spd="slow" p14:dur="2000" advTm="17632"/>
    </mc:Choice>
    <mc:Fallback xmlns="">
      <p:transition spd="slow" advTm="176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Factor: Entropy of Packet Header Fields</a:t>
            </a:r>
            <a:endParaRPr lang="en-US" b="1" dirty="0">
              <a:latin typeface="Calibri Light" charset="0"/>
              <a:ea typeface="Calibri Light" charset="0"/>
              <a:cs typeface="Calibri Light" charset="0"/>
            </a:endParaRPr>
          </a:p>
        </p:txBody>
      </p:sp>
      <p:sp>
        <p:nvSpPr>
          <p:cNvPr id="26" name="TextBox 25"/>
          <p:cNvSpPr txBox="1"/>
          <p:nvPr/>
        </p:nvSpPr>
        <p:spPr>
          <a:xfrm>
            <a:off x="457200" y="1362456"/>
            <a:ext cx="6621738" cy="830997"/>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smtClean="0">
                <a:latin typeface="+mj-lt"/>
                <a:ea typeface="Calibri" charset="0"/>
                <a:cs typeface="Calibri" charset="0"/>
              </a:rPr>
              <a:t>Objective: </a:t>
            </a:r>
            <a:r>
              <a:rPr lang="en-US" sz="2400" b="1" dirty="0" smtClean="0">
                <a:solidFill>
                  <a:schemeClr val="accent1">
                    <a:lumMod val="75000"/>
                  </a:schemeClr>
                </a:solidFill>
                <a:latin typeface="+mj-lt"/>
                <a:ea typeface="Calibri" charset="0"/>
                <a:cs typeface="Calibri" charset="0"/>
              </a:rPr>
              <a:t>“generate cache rules that match on low-entropy header fields whenever possible.”</a:t>
            </a:r>
          </a:p>
        </p:txBody>
      </p:sp>
      <p:cxnSp>
        <p:nvCxnSpPr>
          <p:cNvPr id="30" name="Straight Arrow Connector 29"/>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33" name="TextBox 32"/>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34" name="Straight Arrow Connector 33"/>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194823" y="3654788"/>
            <a:ext cx="8748604" cy="645789"/>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1" name="Straight Arrow Connector 40"/>
          <p:cNvCxnSpPr/>
          <p:nvPr/>
        </p:nvCxnSpPr>
        <p:spPr>
          <a:xfrm>
            <a:off x="4371806" y="3300497"/>
            <a:ext cx="3556" cy="38036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141667"/>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Picture 108"/>
          <p:cNvPicPr>
            <a:picLocks noChangeAspect="1"/>
          </p:cNvPicPr>
          <p:nvPr/>
        </p:nvPicPr>
        <p:blipFill>
          <a:blip r:embed="rId4"/>
          <a:stretch>
            <a:fillRect/>
          </a:stretch>
        </p:blipFill>
        <p:spPr>
          <a:xfrm>
            <a:off x="3362597" y="1168000"/>
            <a:ext cx="2345390" cy="3521308"/>
          </a:xfrm>
          <a:prstGeom prst="rect">
            <a:avLst/>
          </a:prstGeom>
        </p:spPr>
      </p:pic>
      <p:sp>
        <p:nvSpPr>
          <p:cNvPr id="75" name="Rounded Rectangle 74"/>
          <p:cNvSpPr/>
          <p:nvPr/>
        </p:nvSpPr>
        <p:spPr>
          <a:xfrm>
            <a:off x="3559792" y="2923123"/>
            <a:ext cx="1736208" cy="349820"/>
          </a:xfrm>
          <a:prstGeom prst="roundRect">
            <a:avLst>
              <a:gd name="adj" fmla="val 0"/>
            </a:avLst>
          </a:prstGeom>
          <a:solidFill>
            <a:schemeClr val="accent1">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Software Switch</a:t>
            </a:r>
            <a:endParaRPr lang="en-US" b="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1" name="Elbow Connector 40"/>
          <p:cNvCxnSpPr>
            <a:endCxn id="75" idx="0"/>
          </p:cNvCxnSpPr>
          <p:nvPr/>
        </p:nvCxnSpPr>
        <p:spPr>
          <a:xfrm rot="16200000" flipH="1">
            <a:off x="3811601" y="2306828"/>
            <a:ext cx="470744" cy="761845"/>
          </a:xfrm>
          <a:prstGeom prst="bentConnector3">
            <a:avLst/>
          </a:prstGeom>
          <a:ln w="127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75" idx="0"/>
          </p:cNvCxnSpPr>
          <p:nvPr/>
        </p:nvCxnSpPr>
        <p:spPr>
          <a:xfrm rot="5400000">
            <a:off x="4608043" y="2272232"/>
            <a:ext cx="470744" cy="831038"/>
          </a:xfrm>
          <a:prstGeom prst="bentConnector3">
            <a:avLst/>
          </a:prstGeom>
          <a:ln w="127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1" name="Picture 1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8471" y="1381299"/>
            <a:ext cx="1071078" cy="1071078"/>
          </a:xfrm>
          <a:prstGeom prst="rect">
            <a:avLst/>
          </a:prstGeom>
        </p:spPr>
      </p:pic>
      <p:pic>
        <p:nvPicPr>
          <p:cNvPr id="217" name="Picture 2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8697" y="1381299"/>
            <a:ext cx="1071078" cy="1071078"/>
          </a:xfrm>
          <a:prstGeom prst="rect">
            <a:avLst/>
          </a:prstGeom>
        </p:spPr>
      </p:pic>
      <p:grpSp>
        <p:nvGrpSpPr>
          <p:cNvPr id="65" name="Group 64"/>
          <p:cNvGrpSpPr/>
          <p:nvPr/>
        </p:nvGrpSpPr>
        <p:grpSpPr>
          <a:xfrm>
            <a:off x="3360241" y="2251826"/>
            <a:ext cx="611617" cy="198702"/>
            <a:chOff x="1040365" y="3605382"/>
            <a:chExt cx="611617" cy="198702"/>
          </a:xfrm>
        </p:grpSpPr>
        <p:sp>
          <p:nvSpPr>
            <p:cNvPr id="168" name="Rectangle 167"/>
            <p:cNvSpPr/>
            <p:nvPr/>
          </p:nvSpPr>
          <p:spPr>
            <a:xfrm>
              <a:off x="1040365" y="3605382"/>
              <a:ext cx="611617" cy="198702"/>
            </a:xfrm>
            <a:prstGeom prst="rect">
              <a:avLst/>
            </a:prstGeom>
            <a:solidFill>
              <a:schemeClr val="bg1">
                <a:lumMod val="9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sp>
          <p:nvSpPr>
            <p:cNvPr id="167" name="Rectangle 166"/>
            <p:cNvSpPr/>
            <p:nvPr/>
          </p:nvSpPr>
          <p:spPr>
            <a:xfrm>
              <a:off x="1060187" y="3632177"/>
              <a:ext cx="81312" cy="151226"/>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sp>
          <p:nvSpPr>
            <p:cNvPr id="153" name="Rectangle 152"/>
            <p:cNvSpPr/>
            <p:nvPr/>
          </p:nvSpPr>
          <p:spPr>
            <a:xfrm>
              <a:off x="1315947" y="3632177"/>
              <a:ext cx="313995" cy="151226"/>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sp>
          <p:nvSpPr>
            <p:cNvPr id="165" name="Rectangle 164"/>
            <p:cNvSpPr/>
            <p:nvPr/>
          </p:nvSpPr>
          <p:spPr>
            <a:xfrm>
              <a:off x="1230990" y="3632177"/>
              <a:ext cx="81312" cy="151226"/>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sp>
          <p:nvSpPr>
            <p:cNvPr id="166" name="Rectangle 165"/>
            <p:cNvSpPr/>
            <p:nvPr/>
          </p:nvSpPr>
          <p:spPr>
            <a:xfrm>
              <a:off x="1148653" y="3632177"/>
              <a:ext cx="81312" cy="151226"/>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grpSp>
      <p:cxnSp>
        <p:nvCxnSpPr>
          <p:cNvPr id="118" name="Straight Arrow Connector 117"/>
          <p:cNvCxnSpPr/>
          <p:nvPr/>
        </p:nvCxnSpPr>
        <p:spPr>
          <a:xfrm>
            <a:off x="4427896" y="3272943"/>
            <a:ext cx="0" cy="912275"/>
          </a:xfrm>
          <a:prstGeom prst="straightConnector1">
            <a:avLst/>
          </a:prstGeom>
          <a:ln w="12700">
            <a:solidFill>
              <a:schemeClr val="accent5"/>
            </a:solidFill>
            <a:tailEnd type="triangle"/>
          </a:ln>
        </p:spPr>
        <p:style>
          <a:lnRef idx="1">
            <a:schemeClr val="dk1"/>
          </a:lnRef>
          <a:fillRef idx="0">
            <a:schemeClr val="dk1"/>
          </a:fillRef>
          <a:effectRef idx="0">
            <a:schemeClr val="dk1"/>
          </a:effectRef>
          <a:fontRef idx="minor">
            <a:schemeClr val="tx1"/>
          </a:fontRef>
        </p:style>
      </p:cxnSp>
      <p:grpSp>
        <p:nvGrpSpPr>
          <p:cNvPr id="206" name="Group 205"/>
          <p:cNvGrpSpPr/>
          <p:nvPr/>
        </p:nvGrpSpPr>
        <p:grpSpPr>
          <a:xfrm>
            <a:off x="5096370" y="2251826"/>
            <a:ext cx="611617" cy="198702"/>
            <a:chOff x="1040365" y="3605382"/>
            <a:chExt cx="611617" cy="198702"/>
          </a:xfrm>
        </p:grpSpPr>
        <p:sp>
          <p:nvSpPr>
            <p:cNvPr id="208" name="Rectangle 207"/>
            <p:cNvSpPr/>
            <p:nvPr/>
          </p:nvSpPr>
          <p:spPr>
            <a:xfrm>
              <a:off x="1040365" y="3605382"/>
              <a:ext cx="611617" cy="198702"/>
            </a:xfrm>
            <a:prstGeom prst="rect">
              <a:avLst/>
            </a:prstGeom>
            <a:solidFill>
              <a:schemeClr val="bg1">
                <a:lumMod val="9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sp>
          <p:nvSpPr>
            <p:cNvPr id="209" name="Rectangle 208"/>
            <p:cNvSpPr/>
            <p:nvPr/>
          </p:nvSpPr>
          <p:spPr>
            <a:xfrm>
              <a:off x="1060187" y="3632177"/>
              <a:ext cx="81312" cy="151226"/>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sp>
          <p:nvSpPr>
            <p:cNvPr id="211" name="Rectangle 210"/>
            <p:cNvSpPr/>
            <p:nvPr/>
          </p:nvSpPr>
          <p:spPr>
            <a:xfrm>
              <a:off x="1315947" y="3632177"/>
              <a:ext cx="313995" cy="151226"/>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sp>
          <p:nvSpPr>
            <p:cNvPr id="212" name="Rectangle 211"/>
            <p:cNvSpPr/>
            <p:nvPr/>
          </p:nvSpPr>
          <p:spPr>
            <a:xfrm>
              <a:off x="1230990" y="3632177"/>
              <a:ext cx="81312" cy="151226"/>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sp>
          <p:nvSpPr>
            <p:cNvPr id="213" name="Rectangle 212"/>
            <p:cNvSpPr/>
            <p:nvPr/>
          </p:nvSpPr>
          <p:spPr>
            <a:xfrm>
              <a:off x="1148653" y="3632177"/>
              <a:ext cx="81312" cy="151226"/>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charset="0"/>
                <a:ea typeface="Calibri" charset="0"/>
                <a:cs typeface="Calibri" charset="0"/>
              </a:endParaRPr>
            </a:p>
          </p:txBody>
        </p:sp>
      </p:grpSp>
      <p:sp>
        <p:nvSpPr>
          <p:cNvPr id="126" name="TextBox 125"/>
          <p:cNvSpPr txBox="1"/>
          <p:nvPr/>
        </p:nvSpPr>
        <p:spPr>
          <a:xfrm>
            <a:off x="3393972" y="1572125"/>
            <a:ext cx="476412" cy="338554"/>
          </a:xfrm>
          <a:prstGeom prst="rect">
            <a:avLst/>
          </a:prstGeom>
          <a:noFill/>
        </p:spPr>
        <p:txBody>
          <a:bodyPr wrap="none" rtlCol="0">
            <a:spAutoFit/>
          </a:bodyPr>
          <a:lstStyle/>
          <a:p>
            <a:r>
              <a:rPr lang="en-US" sz="1600" b="1" dirty="0" smtClean="0">
                <a:latin typeface="Calibri Light" charset="0"/>
                <a:ea typeface="Calibri Light" charset="0"/>
                <a:cs typeface="Calibri Light" charset="0"/>
              </a:rPr>
              <a:t>VM</a:t>
            </a:r>
            <a:endParaRPr lang="en-US" sz="1600" b="1" dirty="0">
              <a:latin typeface="Calibri Light" charset="0"/>
              <a:ea typeface="Calibri Light" charset="0"/>
              <a:cs typeface="Calibri Light" charset="0"/>
            </a:endParaRPr>
          </a:p>
        </p:txBody>
      </p:sp>
      <p:sp>
        <p:nvSpPr>
          <p:cNvPr id="224" name="TextBox 223"/>
          <p:cNvSpPr txBox="1"/>
          <p:nvPr/>
        </p:nvSpPr>
        <p:spPr>
          <a:xfrm>
            <a:off x="5084428" y="1572125"/>
            <a:ext cx="476412" cy="338554"/>
          </a:xfrm>
          <a:prstGeom prst="rect">
            <a:avLst/>
          </a:prstGeom>
          <a:noFill/>
        </p:spPr>
        <p:txBody>
          <a:bodyPr wrap="none" rtlCol="0">
            <a:spAutoFit/>
          </a:bodyPr>
          <a:lstStyle/>
          <a:p>
            <a:r>
              <a:rPr lang="en-US" sz="1600" b="1" dirty="0" smtClean="0">
                <a:latin typeface="Calibri Light" charset="0"/>
                <a:ea typeface="Calibri Light" charset="0"/>
                <a:cs typeface="Calibri Light" charset="0"/>
              </a:rPr>
              <a:t>VM</a:t>
            </a:r>
            <a:endParaRPr lang="en-US" sz="1600" b="1" dirty="0">
              <a:latin typeface="Calibri Light" charset="0"/>
              <a:ea typeface="Calibri Light" charset="0"/>
              <a:cs typeface="Calibri Light" charset="0"/>
            </a:endParaRPr>
          </a:p>
        </p:txBody>
      </p:sp>
      <p:sp>
        <p:nvSpPr>
          <p:cNvPr id="225" name="Oval 224"/>
          <p:cNvSpPr/>
          <p:nvPr/>
        </p:nvSpPr>
        <p:spPr>
          <a:xfrm>
            <a:off x="4359381" y="2812508"/>
            <a:ext cx="139485" cy="139485"/>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26" name="Oval 225"/>
          <p:cNvSpPr/>
          <p:nvPr/>
        </p:nvSpPr>
        <p:spPr>
          <a:xfrm>
            <a:off x="3595080" y="2369126"/>
            <a:ext cx="139485" cy="139485"/>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28" name="Oval 227"/>
          <p:cNvSpPr/>
          <p:nvPr/>
        </p:nvSpPr>
        <p:spPr>
          <a:xfrm>
            <a:off x="5207986" y="2369126"/>
            <a:ext cx="139485" cy="139485"/>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34" name="TextBox 233"/>
          <p:cNvSpPr txBox="1"/>
          <p:nvPr/>
        </p:nvSpPr>
        <p:spPr>
          <a:xfrm>
            <a:off x="6393051" y="4023400"/>
            <a:ext cx="1332854" cy="738664"/>
          </a:xfrm>
          <a:prstGeom prst="rect">
            <a:avLst/>
          </a:prstGeom>
          <a:noFill/>
        </p:spPr>
        <p:txBody>
          <a:bodyPr wrap="square" rtlCol="0">
            <a:spAutoFit/>
          </a:bodyPr>
          <a:lstStyle/>
          <a:p>
            <a:r>
              <a:rPr lang="en-US" b="1" dirty="0" smtClean="0">
                <a:latin typeface="Calibri Light" charset="0"/>
                <a:ea typeface="Calibri Light" charset="0"/>
                <a:cs typeface="Calibri Light" charset="0"/>
              </a:rPr>
              <a:t>Virtual Port</a:t>
            </a:r>
          </a:p>
          <a:p>
            <a:endParaRPr lang="en-US" dirty="0">
              <a:latin typeface="Calibri" charset="0"/>
              <a:ea typeface="Calibri" charset="0"/>
              <a:cs typeface="Calibri" charset="0"/>
            </a:endParaRPr>
          </a:p>
          <a:p>
            <a:r>
              <a:rPr lang="en-US" b="1" dirty="0" smtClean="0">
                <a:latin typeface="Calibri Light" charset="0"/>
                <a:ea typeface="Calibri Light" charset="0"/>
                <a:cs typeface="Calibri Light" charset="0"/>
              </a:rPr>
              <a:t>Physical Port</a:t>
            </a:r>
            <a:endParaRPr lang="en-US" b="1" dirty="0">
              <a:latin typeface="Calibri Light" charset="0"/>
              <a:ea typeface="Calibri Light" charset="0"/>
              <a:cs typeface="Calibri Light" charset="0"/>
            </a:endParaRPr>
          </a:p>
        </p:txBody>
      </p:sp>
      <p:sp>
        <p:nvSpPr>
          <p:cNvPr id="238" name="Oval 237"/>
          <p:cNvSpPr/>
          <p:nvPr/>
        </p:nvSpPr>
        <p:spPr>
          <a:xfrm>
            <a:off x="6253566" y="4119768"/>
            <a:ext cx="139485" cy="139485"/>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39" name="Oval 238"/>
          <p:cNvSpPr/>
          <p:nvPr/>
        </p:nvSpPr>
        <p:spPr>
          <a:xfrm>
            <a:off x="6253565" y="4545132"/>
            <a:ext cx="139485" cy="139485"/>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latin typeface="Calibri" charset="0"/>
                <a:ea typeface="Calibri" charset="0"/>
                <a:cs typeface="Calibri" charset="0"/>
              </a:rPr>
              <a:t>4</a:t>
            </a:fld>
            <a:endParaRPr lang="en">
              <a:latin typeface="Calibri" charset="0"/>
              <a:ea typeface="Calibri" charset="0"/>
              <a:cs typeface="Calibri"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1101" y="4101855"/>
            <a:ext cx="1031200" cy="917353"/>
          </a:xfrm>
          <a:prstGeom prst="rect">
            <a:avLst/>
          </a:prstGeom>
        </p:spPr>
      </p:pic>
      <p:sp>
        <p:nvSpPr>
          <p:cNvPr id="230" name="Oval 229"/>
          <p:cNvSpPr/>
          <p:nvPr/>
        </p:nvSpPr>
        <p:spPr>
          <a:xfrm>
            <a:off x="3949818" y="4537819"/>
            <a:ext cx="139485" cy="139485"/>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8" name="Title 1"/>
          <p:cNvSpPr>
            <a:spLocks noGrp="1"/>
          </p:cNvSpPr>
          <p:nvPr>
            <p:ph type="title"/>
          </p:nvPr>
        </p:nvSpPr>
        <p:spPr>
          <a:xfrm>
            <a:off x="628650" y="273844"/>
            <a:ext cx="7886700" cy="994172"/>
          </a:xfrm>
        </p:spPr>
        <p:txBody>
          <a:bodyPr anchor="ctr"/>
          <a:lstStyle/>
          <a:p>
            <a:pPr algn="ctr"/>
            <a:r>
              <a:rPr lang="en-US" b="1" dirty="0" smtClean="0"/>
              <a:t>A Software Switch</a:t>
            </a:r>
            <a:endParaRPr lang="en-US" b="1" dirty="0"/>
          </a:p>
        </p:txBody>
      </p:sp>
    </p:spTree>
    <p:custDataLst>
      <p:tags r:id="rId1"/>
    </p:custDataLst>
    <p:extLst>
      <p:ext uri="{BB962C8B-B14F-4D97-AF65-F5344CB8AC3E}">
        <p14:creationId xmlns:p14="http://schemas.microsoft.com/office/powerpoint/2010/main" val="1869364200"/>
      </p:ext>
    </p:extLst>
  </p:cSld>
  <p:clrMapOvr>
    <a:masterClrMapping/>
  </p:clrMapOvr>
  <mc:AlternateContent xmlns:mc="http://schemas.openxmlformats.org/markup-compatibility/2006" xmlns:p14="http://schemas.microsoft.com/office/powerpoint/2010/main">
    <mc:Choice Requires="p14">
      <p:transition p14:dur="0" advTm="40413"/>
    </mc:Choice>
    <mc:Fallback xmlns="">
      <p:transition advTm="404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1.94444E-6 1.23457E-6 C -0.01649 0.03025 -0.03281 0.06049 1.94444E-6 0.07253 C 0.03281 0.08457 0.16562 0.08457 0.19722 0.07253 C 0.22899 0.06049 0.18055 0.00339 0.18993 1.23457E-6 " pathEditMode="relative" rAng="0" ptsTypes="AAAA">
                                      <p:cBhvr>
                                        <p:cTn id="34" dur="2000" fill="hold"/>
                                        <p:tgtEl>
                                          <p:spTgt spid="65"/>
                                        </p:tgtEl>
                                        <p:attrNameLst>
                                          <p:attrName>ppt_x</p:attrName>
                                          <p:attrName>ppt_y</p:attrName>
                                        </p:attrNameLst>
                                      </p:cBhvr>
                                      <p:rCtr x="9444" y="4074"/>
                                    </p:animMotion>
                                  </p:childTnLst>
                                  <p:subTnLst>
                                    <p:set>
                                      <p:cBhvr override="childStyle">
                                        <p:cTn dur="1" fill="hold" display="0" masterRel="sameClick" afterEffect="1">
                                          <p:stCondLst>
                                            <p:cond evt="end" delay="0">
                                              <p:tn val="33"/>
                                            </p:cond>
                                          </p:stCondLst>
                                        </p:cTn>
                                        <p:tgtEl>
                                          <p:spTgt spid="65"/>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1.38889E-6 1.23457E-6 C 0.00729 0.02222 0.01458 0.04444 -0.00104 0.05401 C -0.01684 0.06358 -0.07899 0.00309 -0.09462 0.05679 C -0.11024 0.11049 -0.09514 0.31975 -0.09462 0.37654 " pathEditMode="relative" rAng="0" ptsTypes="AAAA">
                                      <p:cBhvr>
                                        <p:cTn id="42" dur="2000" fill="hold"/>
                                        <p:tgtEl>
                                          <p:spTgt spid="206"/>
                                        </p:tgtEl>
                                        <p:attrNameLst>
                                          <p:attrName>ppt_x</p:attrName>
                                          <p:attrName>ppt_y</p:attrName>
                                        </p:attrNameLst>
                                      </p:cBhvr>
                                      <p:rCtr x="-4688" y="18827"/>
                                    </p:animMotion>
                                  </p:childTnLst>
                                  <p:subTnLst>
                                    <p:set>
                                      <p:cBhvr override="childStyle">
                                        <p:cTn dur="1" fill="hold" display="0" masterRel="sameClick" afterEffect="1">
                                          <p:stCondLst>
                                            <p:cond evt="end" delay="0">
                                              <p:tn val="41"/>
                                            </p:cond>
                                          </p:stCondLst>
                                        </p:cTn>
                                        <p:tgtEl>
                                          <p:spTgt spid="20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126" grpId="0"/>
      <p:bldP spid="224" grpId="0"/>
      <p:bldP spid="225" grpId="0" animBg="1"/>
      <p:bldP spid="226" grpId="0" animBg="1"/>
      <p:bldP spid="228" grpId="0" animBg="1"/>
      <p:bldP spid="234" grpId="0"/>
      <p:bldP spid="238" grpId="0" animBg="1"/>
      <p:bldP spid="239" grpId="0" animBg="1"/>
      <p:bldP spid="2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Factor: Entropy of Packet Header Fields</a:t>
            </a:r>
            <a:endParaRPr lang="en-US" b="1" dirty="0">
              <a:latin typeface="Calibri Light" charset="0"/>
              <a:ea typeface="Calibri Light" charset="0"/>
              <a:cs typeface="Calibri Light" charset="0"/>
            </a:endParaRPr>
          </a:p>
        </p:txBody>
      </p:sp>
      <p:sp>
        <p:nvSpPr>
          <p:cNvPr id="31" name="Rounded Rectangle 30"/>
          <p:cNvSpPr/>
          <p:nvPr/>
        </p:nvSpPr>
        <p:spPr>
          <a:xfrm>
            <a:off x="3558036" y="1808852"/>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Rounded Rectangle 31"/>
          <p:cNvSpPr/>
          <p:nvPr/>
        </p:nvSpPr>
        <p:spPr>
          <a:xfrm>
            <a:off x="3710436" y="1961252"/>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Rounded Rectangle 32"/>
          <p:cNvSpPr/>
          <p:nvPr/>
        </p:nvSpPr>
        <p:spPr>
          <a:xfrm>
            <a:off x="3862836" y="2113652"/>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4" name="Elbow Connector 33"/>
          <p:cNvCxnSpPr>
            <a:stCxn id="33" idx="3"/>
          </p:cNvCxnSpPr>
          <p:nvPr/>
        </p:nvCxnSpPr>
        <p:spPr>
          <a:xfrm>
            <a:off x="5405846" y="2538402"/>
            <a:ext cx="848866" cy="1575018"/>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951066" y="1298250"/>
            <a:ext cx="749064" cy="249001"/>
          </a:xfrm>
          <a:prstGeom prst="roundRect">
            <a:avLst>
              <a:gd name="adj" fmla="val 0"/>
            </a:avLst>
          </a:prstGeom>
          <a:solidFill>
            <a:schemeClr val="tx1">
              <a:lumMod val="75000"/>
              <a:lumOff val="25000"/>
            </a:schemeClr>
          </a:solidFill>
          <a:ln w="2857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OVS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8" name="Straight Arrow Connector 57"/>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61" name="TextBox 60"/>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62" name="Straight Arrow Connector 61"/>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260039" y="3634163"/>
            <a:ext cx="8748604" cy="631657"/>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6" name="Straight Arrow Connector 35"/>
          <p:cNvCxnSpPr/>
          <p:nvPr/>
        </p:nvCxnSpPr>
        <p:spPr>
          <a:xfrm flipH="1">
            <a:off x="4375362" y="2963152"/>
            <a:ext cx="1824" cy="71771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092647"/>
      </p:ext>
    </p:extLst>
  </p:cSld>
  <p:clrMapOvr>
    <a:masterClrMapping/>
  </p:clrMapOvr>
  <mc:AlternateContent xmlns:mc="http://schemas.openxmlformats.org/markup-compatibility/2006" xmlns:p14="http://schemas.microsoft.com/office/powerpoint/2010/main">
    <mc:Choice Requires="p14">
      <p:transition spd="slow" p14:dur="2000" advTm="3782"/>
    </mc:Choice>
    <mc:Fallback xmlns="">
      <p:transition spd="slow" advTm="3782"/>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Elbow Connector 48"/>
          <p:cNvCxnSpPr/>
          <p:nvPr/>
        </p:nvCxnSpPr>
        <p:spPr>
          <a:xfrm>
            <a:off x="5405846" y="2538402"/>
            <a:ext cx="848866" cy="1575018"/>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Factor: Entropy of Packet Header Fields</a:t>
            </a:r>
            <a:endParaRPr lang="en-US" b="1" dirty="0">
              <a:latin typeface="Calibri Light" charset="0"/>
              <a:ea typeface="Calibri Light" charset="0"/>
              <a:cs typeface="Calibri Light" charset="0"/>
            </a:endParaRPr>
          </a:p>
        </p:txBody>
      </p:sp>
      <p:sp>
        <p:nvSpPr>
          <p:cNvPr id="31" name="Rounded Rectangle 30"/>
          <p:cNvSpPr/>
          <p:nvPr/>
        </p:nvSpPr>
        <p:spPr>
          <a:xfrm>
            <a:off x="1509572" y="1808852"/>
            <a:ext cx="359147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Rounded Rectangle 31"/>
          <p:cNvSpPr/>
          <p:nvPr/>
        </p:nvSpPr>
        <p:spPr>
          <a:xfrm>
            <a:off x="1661070" y="1961252"/>
            <a:ext cx="3592376"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Rounded Rectangle 32"/>
          <p:cNvSpPr/>
          <p:nvPr/>
        </p:nvSpPr>
        <p:spPr>
          <a:xfrm>
            <a:off x="4456552" y="2113652"/>
            <a:ext cx="94929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Actions</a:t>
            </a: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35" name="Rounded Rectangle 34"/>
          <p:cNvSpPr/>
          <p:nvPr/>
        </p:nvSpPr>
        <p:spPr>
          <a:xfrm>
            <a:off x="1817979" y="2116472"/>
            <a:ext cx="2638573"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Match: </a:t>
            </a:r>
            <a:r>
              <a:rPr lang="en-US" sz="1600" dirty="0" smtClean="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rPr>
              <a:t>L2, L3, L4, Metadata</a:t>
            </a:r>
            <a:endParaRPr lang="en-US" sz="1600" dirty="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5" name="TextBox 4"/>
          <p:cNvSpPr txBox="1"/>
          <p:nvPr/>
        </p:nvSpPr>
        <p:spPr>
          <a:xfrm>
            <a:off x="1451894" y="1500729"/>
            <a:ext cx="1861920" cy="338554"/>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mj-lt"/>
              </a:rPr>
              <a:t>Match-Action Tables</a:t>
            </a:r>
            <a:endParaRPr lang="en-US" sz="1600" dirty="0">
              <a:ln w="0"/>
              <a:effectLst>
                <a:outerShdw blurRad="38100" dist="19050" dir="2700000" algn="tl" rotWithShape="0">
                  <a:schemeClr val="dk1">
                    <a:alpha val="40000"/>
                  </a:schemeClr>
                </a:outerShdw>
              </a:effectLst>
              <a:latin typeface="+mj-lt"/>
            </a:endParaRPr>
          </a:p>
        </p:txBody>
      </p:sp>
      <p:sp>
        <p:nvSpPr>
          <p:cNvPr id="37" name="Rounded Rectangle 36"/>
          <p:cNvSpPr/>
          <p:nvPr/>
        </p:nvSpPr>
        <p:spPr>
          <a:xfrm>
            <a:off x="6951066" y="1298250"/>
            <a:ext cx="749064" cy="249001"/>
          </a:xfrm>
          <a:prstGeom prst="roundRect">
            <a:avLst>
              <a:gd name="adj" fmla="val 0"/>
            </a:avLst>
          </a:prstGeom>
          <a:solidFill>
            <a:schemeClr val="tx1">
              <a:lumMod val="75000"/>
              <a:lumOff val="25000"/>
            </a:schemeClr>
          </a:solidFill>
          <a:ln w="2857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OVS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0" name="Straight Arrow Connector 49"/>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53" name="TextBox 52"/>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54" name="Straight Arrow Connector 53"/>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194823" y="3723490"/>
            <a:ext cx="8748604" cy="628837"/>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58"/>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0" name="Straight Arrow Connector 59"/>
          <p:cNvCxnSpPr/>
          <p:nvPr/>
        </p:nvCxnSpPr>
        <p:spPr>
          <a:xfrm flipH="1">
            <a:off x="4375362" y="2963152"/>
            <a:ext cx="1824" cy="71771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02106"/>
      </p:ext>
    </p:extLst>
  </p:cSld>
  <p:clrMapOvr>
    <a:masterClrMapping/>
  </p:clrMapOvr>
  <mc:AlternateContent xmlns:mc="http://schemas.openxmlformats.org/markup-compatibility/2006" xmlns:p14="http://schemas.microsoft.com/office/powerpoint/2010/main">
    <mc:Choice Requires="p14">
      <p:transition spd="slow" p14:dur="2000" advTm="136"/>
    </mc:Choice>
    <mc:Fallback xmlns="">
      <p:transition spd="slow" advTm="136"/>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7" name="Elbow Connector 116"/>
          <p:cNvCxnSpPr>
            <a:stCxn id="33" idx="3"/>
          </p:cNvCxnSpPr>
          <p:nvPr/>
        </p:nvCxnSpPr>
        <p:spPr>
          <a:xfrm>
            <a:off x="5895848" y="2541154"/>
            <a:ext cx="358864" cy="1572266"/>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Factor: Entropy of Packet Header Fields</a:t>
            </a:r>
            <a:endParaRPr lang="en-US" b="1" dirty="0">
              <a:latin typeface="Calibri Light" charset="0"/>
              <a:ea typeface="Calibri Light" charset="0"/>
              <a:cs typeface="Calibri Light" charset="0"/>
            </a:endParaRPr>
          </a:p>
        </p:txBody>
      </p:sp>
      <p:sp>
        <p:nvSpPr>
          <p:cNvPr id="31" name="Rounded Rectangle 30"/>
          <p:cNvSpPr/>
          <p:nvPr/>
        </p:nvSpPr>
        <p:spPr>
          <a:xfrm>
            <a:off x="854881" y="1808852"/>
            <a:ext cx="4663981"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Rounded Rectangle 31"/>
          <p:cNvSpPr/>
          <p:nvPr/>
        </p:nvSpPr>
        <p:spPr>
          <a:xfrm>
            <a:off x="995560" y="1961252"/>
            <a:ext cx="4696442"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Rounded Rectangle 32"/>
          <p:cNvSpPr/>
          <p:nvPr/>
        </p:nvSpPr>
        <p:spPr>
          <a:xfrm>
            <a:off x="4946554" y="2116404"/>
            <a:ext cx="94929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Actions</a:t>
            </a: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35" name="Rounded Rectangle 34"/>
          <p:cNvSpPr/>
          <p:nvPr/>
        </p:nvSpPr>
        <p:spPr>
          <a:xfrm>
            <a:off x="1152469" y="2116472"/>
            <a:ext cx="3794085"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 name="TextBox 3"/>
          <p:cNvSpPr txBox="1"/>
          <p:nvPr/>
        </p:nvSpPr>
        <p:spPr>
          <a:xfrm>
            <a:off x="1161721" y="2302613"/>
            <a:ext cx="884281"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Metadata</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38" name="TextBox 37"/>
          <p:cNvSpPr txBox="1"/>
          <p:nvPr/>
        </p:nvSpPr>
        <p:spPr>
          <a:xfrm>
            <a:off x="2023848" y="2198736"/>
            <a:ext cx="927563" cy="738664"/>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Metadata,</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L2</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39" name="TextBox 38"/>
          <p:cNvSpPr txBox="1"/>
          <p:nvPr/>
        </p:nvSpPr>
        <p:spPr>
          <a:xfrm>
            <a:off x="2990265" y="2195277"/>
            <a:ext cx="927563" cy="738664"/>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Metadata,</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L2,L3</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40" name="TextBox 39"/>
          <p:cNvSpPr txBox="1"/>
          <p:nvPr/>
        </p:nvSpPr>
        <p:spPr>
          <a:xfrm>
            <a:off x="3958429" y="2185826"/>
            <a:ext cx="927563" cy="738664"/>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Metadata,</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L2,L3,L4</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41" name="Rounded Rectangle 40"/>
          <p:cNvSpPr/>
          <p:nvPr/>
        </p:nvSpPr>
        <p:spPr>
          <a:xfrm>
            <a:off x="1250298" y="2246090"/>
            <a:ext cx="700419"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2" name="Rounded Rectangle 41"/>
          <p:cNvSpPr/>
          <p:nvPr/>
        </p:nvSpPr>
        <p:spPr>
          <a:xfrm>
            <a:off x="2050286" y="2246871"/>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3" name="Rounded Rectangle 42"/>
          <p:cNvSpPr/>
          <p:nvPr/>
        </p:nvSpPr>
        <p:spPr>
          <a:xfrm>
            <a:off x="3019655" y="2246871"/>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4" name="Rounded Rectangle 43"/>
          <p:cNvSpPr/>
          <p:nvPr/>
        </p:nvSpPr>
        <p:spPr>
          <a:xfrm>
            <a:off x="3989024" y="2242606"/>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cxnSp>
        <p:nvCxnSpPr>
          <p:cNvPr id="10" name="Straight Arrow Connector 9"/>
          <p:cNvCxnSpPr>
            <a:stCxn id="41" idx="3"/>
            <a:endCxn id="42" idx="1"/>
          </p:cNvCxnSpPr>
          <p:nvPr/>
        </p:nvCxnSpPr>
        <p:spPr>
          <a:xfrm>
            <a:off x="1950717" y="2562823"/>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09308" y="2574541"/>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884129" y="2591672"/>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275345" y="2992899"/>
            <a:ext cx="828881" cy="338554"/>
          </a:xfrm>
          <a:prstGeom prst="rect">
            <a:avLst/>
          </a:prstGeom>
          <a:noFill/>
        </p:spPr>
        <p:txBody>
          <a:bodyPr wrap="none" rtlCol="0">
            <a:spAutoFit/>
          </a:bodyPr>
          <a:lstStyle/>
          <a:p>
            <a:r>
              <a:rPr lang="en-US" sz="1600" dirty="0">
                <a:ln w="0"/>
                <a:effectLst>
                  <a:outerShdw blurRad="38100" dist="19050" dir="2700000" algn="tl" rotWithShape="0">
                    <a:schemeClr val="dk1">
                      <a:alpha val="40000"/>
                    </a:schemeClr>
                  </a:outerShdw>
                </a:effectLst>
                <a:latin typeface="+mj-lt"/>
                <a:ea typeface="Consolas" charset="0"/>
                <a:cs typeface="Consolas" charset="0"/>
              </a:rPr>
              <a:t>E</a:t>
            </a:r>
            <a:r>
              <a:rPr lang="en-US" sz="1600" dirty="0" smtClean="0">
                <a:ln w="0"/>
                <a:effectLst>
                  <a:outerShdw blurRad="38100" dist="19050" dir="2700000" algn="tl" rotWithShape="0">
                    <a:schemeClr val="dk1">
                      <a:alpha val="40000"/>
                    </a:schemeClr>
                  </a:outerShdw>
                </a:effectLst>
                <a:latin typeface="+mj-lt"/>
                <a:ea typeface="Consolas" charset="0"/>
                <a:cs typeface="Consolas" charset="0"/>
              </a:rPr>
              <a:t>ntropy</a:t>
            </a:r>
            <a:endParaRPr lang="en-US" sz="1400" dirty="0">
              <a:latin typeface="+mj-lt"/>
              <a:ea typeface="Consolas" charset="0"/>
              <a:cs typeface="Consolas" charset="0"/>
            </a:endParaRPr>
          </a:p>
        </p:txBody>
      </p:sp>
      <p:cxnSp>
        <p:nvCxnSpPr>
          <p:cNvPr id="49" name="Straight Arrow Connector 48"/>
          <p:cNvCxnSpPr/>
          <p:nvPr/>
        </p:nvCxnSpPr>
        <p:spPr>
          <a:xfrm>
            <a:off x="2046002" y="3182284"/>
            <a:ext cx="2046938" cy="781"/>
          </a:xfrm>
          <a:prstGeom prst="straightConnector1">
            <a:avLst/>
          </a:prstGeom>
          <a:ln w="9525">
            <a:solidFill>
              <a:srgbClr val="C00000"/>
            </a:solidFill>
            <a:prstDash val="sysDash"/>
            <a:headEnd w="sm" len="med"/>
            <a:tailEnd type="arrow" w="sm" len="sm"/>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951066" y="1298250"/>
            <a:ext cx="749064" cy="249001"/>
          </a:xfrm>
          <a:prstGeom prst="roundRect">
            <a:avLst>
              <a:gd name="adj" fmla="val 0"/>
            </a:avLst>
          </a:prstGeom>
          <a:solidFill>
            <a:schemeClr val="tx1">
              <a:lumMod val="75000"/>
              <a:lumOff val="25000"/>
            </a:schemeClr>
          </a:solidFill>
          <a:ln w="2857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OVS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2" name="TextBox 51"/>
          <p:cNvSpPr txBox="1"/>
          <p:nvPr/>
        </p:nvSpPr>
        <p:spPr>
          <a:xfrm>
            <a:off x="6330999" y="1747072"/>
            <a:ext cx="1989198" cy="369332"/>
          </a:xfrm>
          <a:prstGeom prst="rect">
            <a:avLst/>
          </a:prstGeom>
          <a:noFill/>
        </p:spPr>
        <p:txBody>
          <a:bodyPr wrap="none" rtlCol="0">
            <a:spAutoFit/>
          </a:bodyPr>
          <a:lstStyle/>
          <a:p>
            <a:pPr algn="ctr"/>
            <a:r>
              <a:rPr lang="en-US" sz="1800" dirty="0" smtClean="0">
                <a:ln w="0"/>
                <a:effectLst>
                  <a:outerShdw blurRad="38100" dist="19050" dir="2700000" algn="tl" rotWithShape="0">
                    <a:schemeClr val="dk1">
                      <a:alpha val="40000"/>
                    </a:schemeClr>
                  </a:outerShdw>
                </a:effectLst>
                <a:latin typeface="+mj-lt"/>
              </a:rPr>
              <a:t>“Staged Lookups</a:t>
            </a:r>
            <a:r>
              <a:rPr lang="en-US" sz="1800" baseline="30000" dirty="0" smtClean="0">
                <a:ln w="0"/>
                <a:effectLst>
                  <a:outerShdw blurRad="38100" dist="19050" dir="2700000" algn="tl" rotWithShape="0">
                    <a:schemeClr val="dk1">
                      <a:alpha val="40000"/>
                    </a:schemeClr>
                  </a:outerShdw>
                </a:effectLst>
                <a:latin typeface="+mj-lt"/>
              </a:rPr>
              <a:t>[1]</a:t>
            </a:r>
            <a:r>
              <a:rPr lang="en-US" sz="1800" dirty="0" smtClean="0">
                <a:ln w="0"/>
                <a:effectLst>
                  <a:outerShdw blurRad="38100" dist="19050" dir="2700000" algn="tl" rotWithShape="0">
                    <a:schemeClr val="dk1">
                      <a:alpha val="40000"/>
                    </a:schemeClr>
                  </a:outerShdw>
                </a:effectLst>
                <a:latin typeface="+mj-lt"/>
              </a:rPr>
              <a:t>”</a:t>
            </a:r>
            <a:endParaRPr lang="en-US" sz="1800" dirty="0">
              <a:ln w="0"/>
              <a:effectLst>
                <a:outerShdw blurRad="38100" dist="19050" dir="2700000" algn="tl" rotWithShape="0">
                  <a:schemeClr val="dk1">
                    <a:alpha val="40000"/>
                  </a:schemeClr>
                </a:outerShdw>
              </a:effectLst>
              <a:latin typeface="+mj-lt"/>
            </a:endParaRPr>
          </a:p>
        </p:txBody>
      </p:sp>
      <p:sp>
        <p:nvSpPr>
          <p:cNvPr id="53" name="TextBox 52"/>
          <p:cNvSpPr txBox="1"/>
          <p:nvPr/>
        </p:nvSpPr>
        <p:spPr>
          <a:xfrm>
            <a:off x="0" y="4833864"/>
            <a:ext cx="5637954" cy="307777"/>
          </a:xfrm>
          <a:prstGeom prst="rect">
            <a:avLst/>
          </a:prstGeom>
          <a:noFill/>
        </p:spPr>
        <p:txBody>
          <a:bodyPr wrap="none" rtlCol="0">
            <a:spAutoFit/>
          </a:bodyPr>
          <a:lstStyle/>
          <a:p>
            <a:r>
              <a:rPr lang="en-US" sz="1400" baseline="30000" dirty="0" smtClean="0">
                <a:latin typeface="Calibri Light" charset="0"/>
                <a:ea typeface="Calibri Light" charset="0"/>
                <a:cs typeface="Calibri Light" charset="0"/>
              </a:rPr>
              <a:t>[1]</a:t>
            </a:r>
            <a:r>
              <a:rPr lang="en-US" sz="1400" dirty="0" smtClean="0">
                <a:latin typeface="Calibri Light" charset="0"/>
                <a:ea typeface="Calibri Light" charset="0"/>
                <a:cs typeface="Calibri Light" charset="0"/>
              </a:rPr>
              <a:t> B</a:t>
            </a:r>
            <a:r>
              <a:rPr lang="en-US" sz="1400" dirty="0">
                <a:latin typeface="Calibri Light" charset="0"/>
                <a:ea typeface="Calibri Light" charset="0"/>
                <a:cs typeface="Calibri Light" charset="0"/>
              </a:rPr>
              <a:t>. Pfaff </a:t>
            </a:r>
            <a:r>
              <a:rPr lang="en-US" sz="1400" dirty="0" err="1">
                <a:latin typeface="Calibri Light" charset="0"/>
                <a:ea typeface="Calibri Light" charset="0"/>
                <a:cs typeface="Calibri Light" charset="0"/>
              </a:rPr>
              <a:t>et.al</a:t>
            </a:r>
            <a:r>
              <a:rPr lang="en-US" sz="1400" dirty="0">
                <a:latin typeface="Calibri Light" charset="0"/>
                <a:ea typeface="Calibri Light" charset="0"/>
                <a:cs typeface="Calibri Light" charset="0"/>
              </a:rPr>
              <a:t>. The design and implementation of open </a:t>
            </a:r>
            <a:r>
              <a:rPr lang="en-US" sz="1400" dirty="0" err="1">
                <a:latin typeface="Calibri Light" charset="0"/>
                <a:ea typeface="Calibri Light" charset="0"/>
                <a:cs typeface="Calibri Light" charset="0"/>
              </a:rPr>
              <a:t>vSwitch</a:t>
            </a:r>
            <a:r>
              <a:rPr lang="en-US" sz="1400" dirty="0">
                <a:latin typeface="Calibri Light" charset="0"/>
                <a:ea typeface="Calibri Light" charset="0"/>
                <a:cs typeface="Calibri Light" charset="0"/>
              </a:rPr>
              <a:t>. In NSDI'15.</a:t>
            </a:r>
          </a:p>
        </p:txBody>
      </p:sp>
      <p:cxnSp>
        <p:nvCxnSpPr>
          <p:cNvPr id="106" name="Straight Arrow Connector 105"/>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109" name="TextBox 108"/>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110" name="Straight Arrow Connector 109"/>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a:xfrm>
            <a:off x="207317" y="3673647"/>
            <a:ext cx="8748604" cy="588415"/>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ounded Rectangle 114"/>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16" name="Straight Arrow Connector 115"/>
          <p:cNvCxnSpPr/>
          <p:nvPr/>
        </p:nvCxnSpPr>
        <p:spPr>
          <a:xfrm flipH="1">
            <a:off x="4375362" y="2963152"/>
            <a:ext cx="1824" cy="71771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51894" y="1500729"/>
            <a:ext cx="1861920" cy="338554"/>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mj-lt"/>
              </a:rPr>
              <a:t>Match-Action Tables</a:t>
            </a:r>
            <a:endParaRPr lang="en-US" sz="1600" dirty="0">
              <a:ln w="0"/>
              <a:effectLst>
                <a:outerShdw blurRad="38100" dist="19050" dir="2700000" algn="tl" rotWithShape="0">
                  <a:schemeClr val="dk1">
                    <a:alpha val="40000"/>
                  </a:schemeClr>
                </a:outerShdw>
              </a:effectLst>
              <a:latin typeface="+mj-lt"/>
            </a:endParaRPr>
          </a:p>
        </p:txBody>
      </p:sp>
    </p:spTree>
    <p:custDataLst>
      <p:tags r:id="rId1"/>
    </p:custDataLst>
    <p:extLst>
      <p:ext uri="{BB962C8B-B14F-4D97-AF65-F5344CB8AC3E}">
        <p14:creationId xmlns:p14="http://schemas.microsoft.com/office/powerpoint/2010/main" val="1740559423"/>
      </p:ext>
    </p:extLst>
  </p:cSld>
  <p:clrMapOvr>
    <a:masterClrMapping/>
  </p:clrMapOvr>
  <mc:AlternateContent xmlns:mc="http://schemas.openxmlformats.org/markup-compatibility/2006" xmlns:p14="http://schemas.microsoft.com/office/powerpoint/2010/main">
    <mc:Choice Requires="p14">
      <p:transition spd="slow" p14:dur="2000" advTm="737"/>
    </mc:Choice>
    <mc:Fallback xmlns="">
      <p:transition spd="slow" advTm="7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7" name="Elbow Connector 116"/>
          <p:cNvCxnSpPr>
            <a:stCxn id="33" idx="3"/>
          </p:cNvCxnSpPr>
          <p:nvPr/>
        </p:nvCxnSpPr>
        <p:spPr>
          <a:xfrm>
            <a:off x="5895848" y="2541154"/>
            <a:ext cx="358864" cy="1572266"/>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Factor: Entropy of Packet Header Fields</a:t>
            </a:r>
            <a:endParaRPr lang="en-US" b="1" dirty="0">
              <a:latin typeface="Calibri Light" charset="0"/>
              <a:ea typeface="Calibri Light" charset="0"/>
              <a:cs typeface="Calibri Light" charset="0"/>
            </a:endParaRPr>
          </a:p>
        </p:txBody>
      </p:sp>
      <p:sp>
        <p:nvSpPr>
          <p:cNvPr id="31" name="Rounded Rectangle 30"/>
          <p:cNvSpPr/>
          <p:nvPr/>
        </p:nvSpPr>
        <p:spPr>
          <a:xfrm>
            <a:off x="854881" y="1808852"/>
            <a:ext cx="4663981"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Rounded Rectangle 31"/>
          <p:cNvSpPr/>
          <p:nvPr/>
        </p:nvSpPr>
        <p:spPr>
          <a:xfrm>
            <a:off x="995560" y="1961252"/>
            <a:ext cx="4696442"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Rounded Rectangle 32"/>
          <p:cNvSpPr/>
          <p:nvPr/>
        </p:nvSpPr>
        <p:spPr>
          <a:xfrm>
            <a:off x="4946554" y="2116404"/>
            <a:ext cx="94929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Actions</a:t>
            </a: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35" name="Rounded Rectangle 34"/>
          <p:cNvSpPr/>
          <p:nvPr/>
        </p:nvSpPr>
        <p:spPr>
          <a:xfrm>
            <a:off x="1152469" y="2116472"/>
            <a:ext cx="3794085"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 name="TextBox 3"/>
          <p:cNvSpPr txBox="1"/>
          <p:nvPr/>
        </p:nvSpPr>
        <p:spPr>
          <a:xfrm>
            <a:off x="1161721" y="2302613"/>
            <a:ext cx="884281"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Metadata</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38" name="TextBox 37"/>
          <p:cNvSpPr txBox="1"/>
          <p:nvPr/>
        </p:nvSpPr>
        <p:spPr>
          <a:xfrm>
            <a:off x="2023848" y="2198736"/>
            <a:ext cx="927563" cy="738664"/>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Metadata,</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L2</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39" name="TextBox 38"/>
          <p:cNvSpPr txBox="1"/>
          <p:nvPr/>
        </p:nvSpPr>
        <p:spPr>
          <a:xfrm>
            <a:off x="2990265" y="2195277"/>
            <a:ext cx="927563" cy="738664"/>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Metadata,</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L2,L3</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40" name="TextBox 39"/>
          <p:cNvSpPr txBox="1"/>
          <p:nvPr/>
        </p:nvSpPr>
        <p:spPr>
          <a:xfrm>
            <a:off x="3958429" y="2185826"/>
            <a:ext cx="927563" cy="738664"/>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Metadata,</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L2,L3,L4</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41" name="Rounded Rectangle 40"/>
          <p:cNvSpPr/>
          <p:nvPr/>
        </p:nvSpPr>
        <p:spPr>
          <a:xfrm>
            <a:off x="1250298" y="2246090"/>
            <a:ext cx="700419"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2" name="Rounded Rectangle 41"/>
          <p:cNvSpPr/>
          <p:nvPr/>
        </p:nvSpPr>
        <p:spPr>
          <a:xfrm>
            <a:off x="2050286" y="2246871"/>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3" name="Rounded Rectangle 42"/>
          <p:cNvSpPr/>
          <p:nvPr/>
        </p:nvSpPr>
        <p:spPr>
          <a:xfrm>
            <a:off x="3019655" y="2246871"/>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4" name="Rounded Rectangle 43"/>
          <p:cNvSpPr/>
          <p:nvPr/>
        </p:nvSpPr>
        <p:spPr>
          <a:xfrm>
            <a:off x="3989024" y="2242606"/>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cxnSp>
        <p:nvCxnSpPr>
          <p:cNvPr id="10" name="Straight Arrow Connector 9"/>
          <p:cNvCxnSpPr>
            <a:stCxn id="41" idx="3"/>
            <a:endCxn id="42" idx="1"/>
          </p:cNvCxnSpPr>
          <p:nvPr/>
        </p:nvCxnSpPr>
        <p:spPr>
          <a:xfrm>
            <a:off x="1950717" y="2562823"/>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09308" y="2574541"/>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884129" y="2591672"/>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951066" y="1298250"/>
            <a:ext cx="749064" cy="249001"/>
          </a:xfrm>
          <a:prstGeom prst="roundRect">
            <a:avLst>
              <a:gd name="adj" fmla="val 0"/>
            </a:avLst>
          </a:prstGeom>
          <a:solidFill>
            <a:schemeClr val="tx1">
              <a:lumMod val="75000"/>
              <a:lumOff val="25000"/>
            </a:schemeClr>
          </a:solidFill>
          <a:ln w="28575">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OVS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2" name="TextBox 51"/>
          <p:cNvSpPr txBox="1"/>
          <p:nvPr/>
        </p:nvSpPr>
        <p:spPr>
          <a:xfrm>
            <a:off x="6330999" y="1747072"/>
            <a:ext cx="1989198" cy="369332"/>
          </a:xfrm>
          <a:prstGeom prst="rect">
            <a:avLst/>
          </a:prstGeom>
          <a:noFill/>
        </p:spPr>
        <p:txBody>
          <a:bodyPr wrap="none" rtlCol="0">
            <a:spAutoFit/>
          </a:bodyPr>
          <a:lstStyle/>
          <a:p>
            <a:pPr algn="ctr"/>
            <a:r>
              <a:rPr lang="en-US" sz="1800" dirty="0" smtClean="0">
                <a:ln w="0"/>
                <a:effectLst>
                  <a:outerShdw blurRad="38100" dist="19050" dir="2700000" algn="tl" rotWithShape="0">
                    <a:schemeClr val="dk1">
                      <a:alpha val="40000"/>
                    </a:schemeClr>
                  </a:outerShdw>
                </a:effectLst>
                <a:latin typeface="+mj-lt"/>
              </a:rPr>
              <a:t>“Staged Lookups</a:t>
            </a:r>
            <a:r>
              <a:rPr lang="en-US" sz="1800" baseline="30000" dirty="0" smtClean="0">
                <a:ln w="0"/>
                <a:effectLst>
                  <a:outerShdw blurRad="38100" dist="19050" dir="2700000" algn="tl" rotWithShape="0">
                    <a:schemeClr val="dk1">
                      <a:alpha val="40000"/>
                    </a:schemeClr>
                  </a:outerShdw>
                </a:effectLst>
                <a:latin typeface="+mj-lt"/>
              </a:rPr>
              <a:t>[1]</a:t>
            </a:r>
            <a:r>
              <a:rPr lang="en-US" sz="1800" dirty="0" smtClean="0">
                <a:ln w="0"/>
                <a:effectLst>
                  <a:outerShdw blurRad="38100" dist="19050" dir="2700000" algn="tl" rotWithShape="0">
                    <a:schemeClr val="dk1">
                      <a:alpha val="40000"/>
                    </a:schemeClr>
                  </a:outerShdw>
                </a:effectLst>
                <a:latin typeface="+mj-lt"/>
              </a:rPr>
              <a:t>”</a:t>
            </a:r>
            <a:endParaRPr lang="en-US" sz="1800" dirty="0">
              <a:ln w="0"/>
              <a:effectLst>
                <a:outerShdw blurRad="38100" dist="19050" dir="2700000" algn="tl" rotWithShape="0">
                  <a:schemeClr val="dk1">
                    <a:alpha val="40000"/>
                  </a:schemeClr>
                </a:outerShdw>
              </a:effectLst>
              <a:latin typeface="+mj-lt"/>
            </a:endParaRPr>
          </a:p>
        </p:txBody>
      </p:sp>
      <p:sp>
        <p:nvSpPr>
          <p:cNvPr id="53" name="TextBox 52"/>
          <p:cNvSpPr txBox="1"/>
          <p:nvPr/>
        </p:nvSpPr>
        <p:spPr>
          <a:xfrm>
            <a:off x="0" y="4833864"/>
            <a:ext cx="5637954" cy="307777"/>
          </a:xfrm>
          <a:prstGeom prst="rect">
            <a:avLst/>
          </a:prstGeom>
          <a:noFill/>
        </p:spPr>
        <p:txBody>
          <a:bodyPr wrap="none" rtlCol="0">
            <a:spAutoFit/>
          </a:bodyPr>
          <a:lstStyle/>
          <a:p>
            <a:r>
              <a:rPr lang="en-US" sz="1400" baseline="30000" dirty="0" smtClean="0">
                <a:latin typeface="Calibri Light" charset="0"/>
                <a:ea typeface="Calibri Light" charset="0"/>
                <a:cs typeface="Calibri Light" charset="0"/>
              </a:rPr>
              <a:t>[1]</a:t>
            </a:r>
            <a:r>
              <a:rPr lang="en-US" sz="1400" dirty="0" smtClean="0">
                <a:latin typeface="Calibri Light" charset="0"/>
                <a:ea typeface="Calibri Light" charset="0"/>
                <a:cs typeface="Calibri Light" charset="0"/>
              </a:rPr>
              <a:t> B</a:t>
            </a:r>
            <a:r>
              <a:rPr lang="en-US" sz="1400" dirty="0">
                <a:latin typeface="Calibri Light" charset="0"/>
                <a:ea typeface="Calibri Light" charset="0"/>
                <a:cs typeface="Calibri Light" charset="0"/>
              </a:rPr>
              <a:t>. Pfaff </a:t>
            </a:r>
            <a:r>
              <a:rPr lang="en-US" sz="1400" dirty="0" err="1">
                <a:latin typeface="Calibri Light" charset="0"/>
                <a:ea typeface="Calibri Light" charset="0"/>
                <a:cs typeface="Calibri Light" charset="0"/>
              </a:rPr>
              <a:t>et.al</a:t>
            </a:r>
            <a:r>
              <a:rPr lang="en-US" sz="1400" dirty="0">
                <a:latin typeface="Calibri Light" charset="0"/>
                <a:ea typeface="Calibri Light" charset="0"/>
                <a:cs typeface="Calibri Light" charset="0"/>
              </a:rPr>
              <a:t>. The design and implementation of open </a:t>
            </a:r>
            <a:r>
              <a:rPr lang="en-US" sz="1400" dirty="0" err="1">
                <a:latin typeface="Calibri Light" charset="0"/>
                <a:ea typeface="Calibri Light" charset="0"/>
                <a:cs typeface="Calibri Light" charset="0"/>
              </a:rPr>
              <a:t>vSwitch</a:t>
            </a:r>
            <a:r>
              <a:rPr lang="en-US" sz="1400" dirty="0">
                <a:latin typeface="Calibri Light" charset="0"/>
                <a:ea typeface="Calibri Light" charset="0"/>
                <a:cs typeface="Calibri Light" charset="0"/>
              </a:rPr>
              <a:t>. In NSDI'15.</a:t>
            </a:r>
          </a:p>
        </p:txBody>
      </p:sp>
      <p:cxnSp>
        <p:nvCxnSpPr>
          <p:cNvPr id="106" name="Straight Arrow Connector 105"/>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109" name="TextBox 108"/>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110" name="Straight Arrow Connector 109"/>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a:xfrm>
            <a:off x="207317" y="3673647"/>
            <a:ext cx="8748604" cy="588415"/>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ounded Rectangle 114"/>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16" name="Straight Arrow Connector 115"/>
          <p:cNvCxnSpPr/>
          <p:nvPr/>
        </p:nvCxnSpPr>
        <p:spPr>
          <a:xfrm flipH="1">
            <a:off x="4375362" y="2963152"/>
            <a:ext cx="1824" cy="71771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13913" y="2981493"/>
            <a:ext cx="562975"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Miss</a:t>
            </a:r>
            <a:endParaRPr lang="en-US" sz="1600" dirty="0">
              <a:latin typeface="+mj-lt"/>
              <a:ea typeface="Calibri Light" charset="0"/>
              <a:cs typeface="Calibri Light" charset="0"/>
            </a:endParaRPr>
          </a:p>
        </p:txBody>
      </p:sp>
      <p:cxnSp>
        <p:nvCxnSpPr>
          <p:cNvPr id="37" name="Elbow Connector 36"/>
          <p:cNvCxnSpPr/>
          <p:nvPr/>
        </p:nvCxnSpPr>
        <p:spPr>
          <a:xfrm rot="16200000" flipH="1">
            <a:off x="3323864" y="3042517"/>
            <a:ext cx="729035" cy="468672"/>
          </a:xfrm>
          <a:prstGeom prst="bentConnector3">
            <a:avLst>
              <a:gd name="adj1" fmla="val 50000"/>
            </a:avLst>
          </a:prstGeom>
          <a:ln w="19050">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080392" y="3306137"/>
            <a:ext cx="1853521" cy="307777"/>
          </a:xfrm>
          <a:prstGeom prst="rect">
            <a:avLst/>
          </a:prstGeom>
          <a:noFill/>
        </p:spPr>
        <p:txBody>
          <a:bodyPr wrap="none" rtlCol="0">
            <a:spAutoFit/>
          </a:bodyPr>
          <a:lstStyle/>
          <a:p>
            <a:r>
              <a:rPr lang="en-US" sz="1400" dirty="0" smtClean="0">
                <a:ln w="0"/>
                <a:effectLst>
                  <a:outerShdw blurRad="38100" dist="19050" dir="2700000" algn="tl" rotWithShape="0">
                    <a:schemeClr val="dk1">
                      <a:alpha val="40000"/>
                    </a:schemeClr>
                  </a:outerShdw>
                </a:effectLst>
                <a:latin typeface="+mj-lt"/>
                <a:ea typeface="Calibri Light" charset="0"/>
                <a:cs typeface="Calibri Light" charset="0"/>
              </a:rPr>
              <a:t>Match: </a:t>
            </a:r>
            <a:r>
              <a:rPr lang="en-US" sz="1400" dirty="0" smtClean="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rPr>
              <a:t>Metadata,L2,L3</a:t>
            </a:r>
            <a:endParaRPr lang="en-US" sz="1800" dirty="0">
              <a:latin typeface="+mj-lt"/>
              <a:ea typeface="Calibri Light" charset="0"/>
              <a:cs typeface="Calibri Light" charset="0"/>
            </a:endParaRPr>
          </a:p>
        </p:txBody>
      </p:sp>
      <p:sp>
        <p:nvSpPr>
          <p:cNvPr id="51" name="TextBox 50"/>
          <p:cNvSpPr txBox="1"/>
          <p:nvPr/>
        </p:nvSpPr>
        <p:spPr>
          <a:xfrm>
            <a:off x="1451894" y="1500729"/>
            <a:ext cx="1861920" cy="338554"/>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mj-lt"/>
              </a:rPr>
              <a:t>Match-Action Tables</a:t>
            </a:r>
            <a:endParaRPr lang="en-US" sz="1600" dirty="0">
              <a:ln w="0"/>
              <a:effectLst>
                <a:outerShdw blurRad="38100" dist="19050" dir="2700000" algn="tl" rotWithShape="0">
                  <a:schemeClr val="dk1">
                    <a:alpha val="40000"/>
                  </a:schemeClr>
                </a:outerShdw>
              </a:effectLst>
              <a:latin typeface="+mj-lt"/>
            </a:endParaRPr>
          </a:p>
        </p:txBody>
      </p:sp>
    </p:spTree>
    <p:custDataLst>
      <p:tags r:id="rId1"/>
    </p:custDataLst>
    <p:extLst>
      <p:ext uri="{BB962C8B-B14F-4D97-AF65-F5344CB8AC3E}">
        <p14:creationId xmlns:p14="http://schemas.microsoft.com/office/powerpoint/2010/main" val="1359712935"/>
      </p:ext>
    </p:extLst>
  </p:cSld>
  <p:clrMapOvr>
    <a:masterClrMapping/>
  </p:clrMapOvr>
  <mc:AlternateContent xmlns:mc="http://schemas.openxmlformats.org/markup-compatibility/2006" xmlns:p14="http://schemas.microsoft.com/office/powerpoint/2010/main">
    <mc:Choice Requires="p14">
      <p:transition spd="slow" p14:dur="2000" advTm="642"/>
    </mc:Choice>
    <mc:Fallback xmlns="">
      <p:transition spd="slow" advTm="6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Elbow Connector 47"/>
          <p:cNvCxnSpPr>
            <a:stCxn id="33" idx="3"/>
          </p:cNvCxnSpPr>
          <p:nvPr/>
        </p:nvCxnSpPr>
        <p:spPr>
          <a:xfrm>
            <a:off x="5405846" y="2538402"/>
            <a:ext cx="848866" cy="1575018"/>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Factor: Entropy of Packet Header Fields</a:t>
            </a:r>
            <a:endParaRPr lang="en-US" b="1" dirty="0">
              <a:latin typeface="Calibri Light" charset="0"/>
              <a:ea typeface="Calibri Light" charset="0"/>
              <a:cs typeface="Calibri Light" charset="0"/>
            </a:endParaRPr>
          </a:p>
        </p:txBody>
      </p:sp>
      <p:sp>
        <p:nvSpPr>
          <p:cNvPr id="31" name="Rounded Rectangle 30"/>
          <p:cNvSpPr/>
          <p:nvPr/>
        </p:nvSpPr>
        <p:spPr>
          <a:xfrm>
            <a:off x="1509572" y="1808852"/>
            <a:ext cx="359147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Rounded Rectangle 31"/>
          <p:cNvSpPr/>
          <p:nvPr/>
        </p:nvSpPr>
        <p:spPr>
          <a:xfrm>
            <a:off x="1661070" y="1961252"/>
            <a:ext cx="3592376"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Rounded Rectangle 32"/>
          <p:cNvSpPr/>
          <p:nvPr/>
        </p:nvSpPr>
        <p:spPr>
          <a:xfrm>
            <a:off x="4456552" y="2113652"/>
            <a:ext cx="94929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Actions</a:t>
            </a: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35" name="Rounded Rectangle 34"/>
          <p:cNvSpPr/>
          <p:nvPr/>
        </p:nvSpPr>
        <p:spPr>
          <a:xfrm>
            <a:off x="1817979" y="2116472"/>
            <a:ext cx="2638573"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Match: </a:t>
            </a:r>
            <a:r>
              <a:rPr lang="en-US" sz="1600" dirty="0" smtClean="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rPr>
              <a:t>H1, H2, H3, H4, </a:t>
            </a:r>
            <a:r>
              <a:rPr lang="is-IS" sz="1600" dirty="0" smtClean="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rPr>
              <a:t>… </a:t>
            </a:r>
            <a:endParaRPr lang="en-US" sz="1600" dirty="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37" name="Rounded Rectangle 36"/>
          <p:cNvSpPr/>
          <p:nvPr/>
        </p:nvSpPr>
        <p:spPr>
          <a:xfrm>
            <a:off x="6951065" y="1298250"/>
            <a:ext cx="953895" cy="249001"/>
          </a:xfrm>
          <a:prstGeom prst="roundRect">
            <a:avLst>
              <a:gd name="adj" fmla="val 0"/>
            </a:avLst>
          </a:prstGeom>
          <a:solidFill>
            <a:schemeClr val="bg1">
              <a:lumMod val="50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PISCES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0" name="TextBox 29"/>
          <p:cNvSpPr txBox="1"/>
          <p:nvPr/>
        </p:nvSpPr>
        <p:spPr>
          <a:xfrm>
            <a:off x="1188774" y="3041728"/>
            <a:ext cx="2888035" cy="584775"/>
          </a:xfrm>
          <a:prstGeom prst="rect">
            <a:avLst/>
          </a:prstGeom>
          <a:noFill/>
        </p:spPr>
        <p:txBody>
          <a:bodyPr wrap="none" rtlCol="0">
            <a:spAutoFit/>
          </a:bodyPr>
          <a:lstStyle/>
          <a:p>
            <a:r>
              <a:rPr lang="en-US" sz="1600" b="1" dirty="0" smtClean="0">
                <a:ln w="0"/>
                <a:effectLst>
                  <a:outerShdw blurRad="38100" dist="19050" dir="2700000" algn="tl" rotWithShape="0">
                    <a:schemeClr val="dk1">
                      <a:alpha val="40000"/>
                    </a:schemeClr>
                  </a:outerShdw>
                </a:effectLst>
                <a:latin typeface="+mj-lt"/>
                <a:ea typeface="Consolas" charset="0"/>
                <a:cs typeface="Consolas" charset="0"/>
              </a:rPr>
              <a:t>No information</a:t>
            </a:r>
            <a:r>
              <a:rPr lang="en-US" sz="1600" dirty="0" smtClean="0">
                <a:ln w="0"/>
                <a:effectLst>
                  <a:outerShdw blurRad="38100" dist="19050" dir="2700000" algn="tl" rotWithShape="0">
                    <a:schemeClr val="dk1">
                      <a:alpha val="40000"/>
                    </a:schemeClr>
                  </a:outerShdw>
                </a:effectLst>
                <a:latin typeface="+mj-lt"/>
                <a:ea typeface="Consolas" charset="0"/>
                <a:cs typeface="Consolas" charset="0"/>
              </a:rPr>
              <a:t> about the </a:t>
            </a:r>
          </a:p>
          <a:p>
            <a:r>
              <a:rPr lang="en-US" sz="1600" dirty="0" smtClean="0">
                <a:ln w="0"/>
                <a:effectLst>
                  <a:outerShdw blurRad="38100" dist="19050" dir="2700000" algn="tl" rotWithShape="0">
                    <a:schemeClr val="dk1">
                      <a:alpha val="40000"/>
                    </a:schemeClr>
                  </a:outerShdw>
                </a:effectLst>
                <a:latin typeface="+mj-lt"/>
                <a:ea typeface="Consolas" charset="0"/>
                <a:cs typeface="Consolas" charset="0"/>
              </a:rPr>
              <a:t>“</a:t>
            </a:r>
            <a:r>
              <a:rPr lang="en-US" sz="1600" b="1" dirty="0" smtClean="0">
                <a:ln w="0"/>
                <a:effectLst>
                  <a:outerShdw blurRad="38100" dist="19050" dir="2700000" algn="tl" rotWithShape="0">
                    <a:schemeClr val="dk1">
                      <a:alpha val="40000"/>
                    </a:schemeClr>
                  </a:outerShdw>
                </a:effectLst>
                <a:latin typeface="+mj-lt"/>
                <a:ea typeface="Consolas" charset="0"/>
                <a:cs typeface="Consolas" charset="0"/>
              </a:rPr>
              <a:t>entropy</a:t>
            </a:r>
            <a:r>
              <a:rPr lang="en-US" sz="1600" dirty="0" smtClean="0">
                <a:ln w="0"/>
                <a:effectLst>
                  <a:outerShdw blurRad="38100" dist="19050" dir="2700000" algn="tl" rotWithShape="0">
                    <a:schemeClr val="dk1">
                      <a:alpha val="40000"/>
                    </a:schemeClr>
                  </a:outerShdw>
                </a:effectLst>
                <a:latin typeface="+mj-lt"/>
                <a:ea typeface="Consolas" charset="0"/>
                <a:cs typeface="Consolas" charset="0"/>
              </a:rPr>
              <a:t>” of headers (H1, H2, ...)</a:t>
            </a:r>
            <a:endParaRPr lang="en-US" sz="1600" dirty="0">
              <a:latin typeface="+mj-lt"/>
              <a:ea typeface="Consolas" charset="0"/>
              <a:cs typeface="Consolas" charset="0"/>
            </a:endParaRPr>
          </a:p>
        </p:txBody>
      </p:sp>
      <p:cxnSp>
        <p:nvCxnSpPr>
          <p:cNvPr id="36" name="Straight Arrow Connector 35"/>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40" name="TextBox 39"/>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41" name="Straight Arrow Connector 40"/>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235921" y="3729061"/>
            <a:ext cx="8748604" cy="699219"/>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7" name="Straight Arrow Connector 46"/>
          <p:cNvCxnSpPr/>
          <p:nvPr/>
        </p:nvCxnSpPr>
        <p:spPr>
          <a:xfrm flipH="1">
            <a:off x="4375362" y="2963152"/>
            <a:ext cx="1824" cy="71771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51894" y="1500729"/>
            <a:ext cx="1861920" cy="338554"/>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mj-lt"/>
              </a:rPr>
              <a:t>Match-Action Tables</a:t>
            </a:r>
            <a:endParaRPr lang="en-US" sz="1600" dirty="0">
              <a:ln w="0"/>
              <a:effectLst>
                <a:outerShdw blurRad="38100" dist="19050" dir="2700000" algn="tl" rotWithShape="0">
                  <a:schemeClr val="dk1">
                    <a:alpha val="40000"/>
                  </a:schemeClr>
                </a:outerShdw>
              </a:effectLst>
              <a:latin typeface="+mj-lt"/>
            </a:endParaRPr>
          </a:p>
        </p:txBody>
      </p:sp>
    </p:spTree>
    <p:custDataLst>
      <p:tags r:id="rId1"/>
    </p:custDataLst>
    <p:extLst>
      <p:ext uri="{BB962C8B-B14F-4D97-AF65-F5344CB8AC3E}">
        <p14:creationId xmlns:p14="http://schemas.microsoft.com/office/powerpoint/2010/main" val="2103573558"/>
      </p:ext>
    </p:extLst>
  </p:cSld>
  <p:clrMapOvr>
    <a:masterClrMapping/>
  </p:clrMapOvr>
  <mc:AlternateContent xmlns:mc="http://schemas.openxmlformats.org/markup-compatibility/2006" xmlns:p14="http://schemas.microsoft.com/office/powerpoint/2010/main">
    <mc:Choice Requires="p14">
      <p:transition spd="slow" p14:dur="2000" advTm="2148"/>
    </mc:Choice>
    <mc:Fallback xmlns="">
      <p:transition spd="slow" advTm="21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Elbow Connector 49"/>
          <p:cNvCxnSpPr/>
          <p:nvPr/>
        </p:nvCxnSpPr>
        <p:spPr>
          <a:xfrm>
            <a:off x="5405846" y="2538402"/>
            <a:ext cx="848866" cy="1575018"/>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Factor: Entropy of Packet Header Fields</a:t>
            </a:r>
            <a:endParaRPr lang="en-US" b="1" dirty="0">
              <a:latin typeface="Calibri Light" charset="0"/>
              <a:ea typeface="Calibri Light" charset="0"/>
              <a:cs typeface="Calibri Light" charset="0"/>
            </a:endParaRPr>
          </a:p>
        </p:txBody>
      </p:sp>
      <p:sp>
        <p:nvSpPr>
          <p:cNvPr id="31" name="Rounded Rectangle 30"/>
          <p:cNvSpPr/>
          <p:nvPr/>
        </p:nvSpPr>
        <p:spPr>
          <a:xfrm>
            <a:off x="1509572" y="1808852"/>
            <a:ext cx="359147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Rounded Rectangle 31"/>
          <p:cNvSpPr/>
          <p:nvPr/>
        </p:nvSpPr>
        <p:spPr>
          <a:xfrm>
            <a:off x="1661070" y="1961252"/>
            <a:ext cx="3592376"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Rounded Rectangle 32"/>
          <p:cNvSpPr/>
          <p:nvPr/>
        </p:nvSpPr>
        <p:spPr>
          <a:xfrm>
            <a:off x="4456552" y="2113652"/>
            <a:ext cx="94929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Actions</a:t>
            </a: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35" name="Rounded Rectangle 34"/>
          <p:cNvSpPr/>
          <p:nvPr/>
        </p:nvSpPr>
        <p:spPr>
          <a:xfrm>
            <a:off x="1817979" y="2116472"/>
            <a:ext cx="2638573"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Match: </a:t>
            </a:r>
            <a:r>
              <a:rPr lang="en-US" sz="1600" dirty="0" smtClean="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rPr>
              <a:t>H1, H2, H3, H4, </a:t>
            </a:r>
            <a:r>
              <a:rPr lang="is-IS" sz="1600" dirty="0" smtClean="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rPr>
              <a:t>… </a:t>
            </a:r>
            <a:endParaRPr lang="en-US" sz="1600" dirty="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37" name="Rounded Rectangle 36"/>
          <p:cNvSpPr/>
          <p:nvPr/>
        </p:nvSpPr>
        <p:spPr>
          <a:xfrm>
            <a:off x="6951065" y="1298250"/>
            <a:ext cx="953895" cy="249001"/>
          </a:xfrm>
          <a:prstGeom prst="roundRect">
            <a:avLst>
              <a:gd name="adj" fmla="val 0"/>
            </a:avLst>
          </a:prstGeom>
          <a:solidFill>
            <a:schemeClr val="bg1">
              <a:lumMod val="50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PISCES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6" name="Elbow Connector 35"/>
          <p:cNvCxnSpPr/>
          <p:nvPr/>
        </p:nvCxnSpPr>
        <p:spPr>
          <a:xfrm rot="5400000">
            <a:off x="3754993" y="3338375"/>
            <a:ext cx="551886" cy="1"/>
          </a:xfrm>
          <a:prstGeom prst="bentConnector3">
            <a:avLst>
              <a:gd name="adj1" fmla="val 50000"/>
            </a:avLst>
          </a:prstGeom>
          <a:ln w="19050">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359957" y="3241298"/>
            <a:ext cx="1687706" cy="307777"/>
          </a:xfrm>
          <a:prstGeom prst="rect">
            <a:avLst/>
          </a:prstGeom>
          <a:noFill/>
        </p:spPr>
        <p:txBody>
          <a:bodyPr wrap="none" rtlCol="0">
            <a:spAutoFit/>
          </a:bodyPr>
          <a:lstStyle/>
          <a:p>
            <a:r>
              <a:rPr lang="en-US" sz="1400" dirty="0" smtClean="0">
                <a:ln w="0"/>
                <a:effectLst>
                  <a:outerShdw blurRad="38100" dist="19050" dir="2700000" algn="tl" rotWithShape="0">
                    <a:schemeClr val="dk1">
                      <a:alpha val="40000"/>
                    </a:schemeClr>
                  </a:outerShdw>
                </a:effectLst>
                <a:latin typeface="+mj-lt"/>
                <a:ea typeface="Calibri Light" charset="0"/>
                <a:cs typeface="Calibri Light" charset="0"/>
              </a:rPr>
              <a:t>Match: </a:t>
            </a:r>
            <a:r>
              <a:rPr lang="en-US" sz="1400" dirty="0" smtClean="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rPr>
              <a:t>H?, H?, H?, </a:t>
            </a:r>
            <a:r>
              <a:rPr lang="is-IS" sz="1400" dirty="0" smtClean="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rPr>
              <a:t>…</a:t>
            </a:r>
            <a:endParaRPr lang="en-US" sz="1800" dirty="0">
              <a:latin typeface="+mj-lt"/>
              <a:ea typeface="Calibri Light" charset="0"/>
              <a:cs typeface="Calibri Light" charset="0"/>
            </a:endParaRPr>
          </a:p>
        </p:txBody>
      </p:sp>
      <p:cxnSp>
        <p:nvCxnSpPr>
          <p:cNvPr id="39" name="Straight Arrow Connector 38"/>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42" name="TextBox 41"/>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43" name="Straight Arrow Connector 42"/>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261764" y="3710779"/>
            <a:ext cx="8748604" cy="666840"/>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9" name="Straight Arrow Connector 48"/>
          <p:cNvCxnSpPr/>
          <p:nvPr/>
        </p:nvCxnSpPr>
        <p:spPr>
          <a:xfrm flipH="1">
            <a:off x="4375362" y="2963152"/>
            <a:ext cx="1824" cy="71771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51894" y="1500729"/>
            <a:ext cx="1861920" cy="338554"/>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mj-lt"/>
              </a:rPr>
              <a:t>Match-Action Tables</a:t>
            </a:r>
            <a:endParaRPr lang="en-US" sz="1600" dirty="0">
              <a:ln w="0"/>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33866731"/>
      </p:ext>
    </p:extLst>
  </p:cSld>
  <p:clrMapOvr>
    <a:masterClrMapping/>
  </p:clrMapOvr>
  <mc:AlternateContent xmlns:mc="http://schemas.openxmlformats.org/markup-compatibility/2006" xmlns:p14="http://schemas.microsoft.com/office/powerpoint/2010/main">
    <mc:Choice Requires="p14">
      <p:transition spd="slow" p14:dur="2000" advTm="320"/>
    </mc:Choice>
    <mc:Fallback xmlns="">
      <p:transition spd="slow" advTm="32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Optimization: Stage Assignment</a:t>
            </a:r>
            <a:endParaRPr lang="en-US" b="1" dirty="0"/>
          </a:p>
        </p:txBody>
      </p:sp>
      <p:sp>
        <p:nvSpPr>
          <p:cNvPr id="5" name="Rounded Rectangle 4"/>
          <p:cNvSpPr/>
          <p:nvPr/>
        </p:nvSpPr>
        <p:spPr>
          <a:xfrm>
            <a:off x="6951065" y="1298250"/>
            <a:ext cx="953895" cy="249001"/>
          </a:xfrm>
          <a:prstGeom prst="roundRect">
            <a:avLst>
              <a:gd name="adj" fmla="val 0"/>
            </a:avLst>
          </a:prstGeom>
          <a:solidFill>
            <a:schemeClr val="bg1">
              <a:lumMod val="50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PISCES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 name="Rounded Rectangle 5"/>
          <p:cNvSpPr/>
          <p:nvPr/>
        </p:nvSpPr>
        <p:spPr>
          <a:xfrm>
            <a:off x="2549490" y="2279182"/>
            <a:ext cx="2563575" cy="1265329"/>
          </a:xfrm>
          <a:prstGeom prst="roundRect">
            <a:avLst>
              <a:gd name="adj" fmla="val 0"/>
            </a:avLst>
          </a:prstGeom>
          <a:solidFill>
            <a:schemeClr val="accent6">
              <a:lumMod val="20000"/>
              <a:lumOff val="8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H1 </a:t>
            </a:r>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is-I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p>
          <a:p>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H2 </a:t>
            </a:r>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is-I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p>
          <a:p>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H3 </a:t>
            </a:r>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is-I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p>
          <a:p>
            <a:r>
              <a:rPr lang="is-I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H4 {...}</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TextBox 7"/>
          <p:cNvSpPr txBox="1"/>
          <p:nvPr/>
        </p:nvSpPr>
        <p:spPr>
          <a:xfrm>
            <a:off x="2549489" y="1877384"/>
            <a:ext cx="1373261" cy="400110"/>
          </a:xfrm>
          <a:prstGeom prst="rect">
            <a:avLst/>
          </a:prstGeom>
          <a:noFill/>
        </p:spPr>
        <p:txBody>
          <a:bodyPr wrap="none" rtlCol="0">
            <a:spAutoFit/>
          </a:bodyPr>
          <a:lstStyle/>
          <a:p>
            <a:r>
              <a:rPr lang="en-US" sz="2000" dirty="0" smtClean="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P4 Program</a:t>
            </a:r>
            <a:endParaRPr lang="en-US" sz="2000" dirty="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905633181"/>
      </p:ext>
    </p:extLst>
  </p:cSld>
  <p:clrMapOvr>
    <a:masterClrMapping/>
  </p:clrMapOvr>
  <mc:AlternateContent xmlns:mc="http://schemas.openxmlformats.org/markup-compatibility/2006" xmlns:p14="http://schemas.microsoft.com/office/powerpoint/2010/main">
    <mc:Choice Requires="p14">
      <p:transition spd="slow" p14:dur="2000" advTm="677"/>
    </mc:Choice>
    <mc:Fallback xmlns="">
      <p:transition spd="slow" advTm="6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Optimization: Stage Assignment</a:t>
            </a:r>
            <a:endParaRPr lang="en-US" b="1" dirty="0"/>
          </a:p>
        </p:txBody>
      </p:sp>
      <p:sp>
        <p:nvSpPr>
          <p:cNvPr id="5" name="Rounded Rectangle 4"/>
          <p:cNvSpPr/>
          <p:nvPr/>
        </p:nvSpPr>
        <p:spPr>
          <a:xfrm>
            <a:off x="6951065" y="1298250"/>
            <a:ext cx="953895" cy="249001"/>
          </a:xfrm>
          <a:prstGeom prst="roundRect">
            <a:avLst>
              <a:gd name="adj" fmla="val 0"/>
            </a:avLst>
          </a:prstGeom>
          <a:solidFill>
            <a:schemeClr val="bg1">
              <a:lumMod val="50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PISCES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 name="Rounded Rectangle 5"/>
          <p:cNvSpPr/>
          <p:nvPr/>
        </p:nvSpPr>
        <p:spPr>
          <a:xfrm>
            <a:off x="2549489" y="2279182"/>
            <a:ext cx="2563575" cy="1265329"/>
          </a:xfrm>
          <a:prstGeom prst="roundRect">
            <a:avLst>
              <a:gd name="adj" fmla="val 0"/>
            </a:avLst>
          </a:prstGeom>
          <a:solidFill>
            <a:schemeClr val="accent6">
              <a:lumMod val="20000"/>
              <a:lumOff val="8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H1 </a:t>
            </a:r>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is-I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a:t>
            </a:r>
            <a:r>
              <a:rPr lang="en-US" sz="1800" dirty="0" smtClean="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rPr>
              <a:t>0</a:t>
            </a:r>
            <a:endParaRPr lang="en-US" sz="1800" dirty="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H2 </a:t>
            </a:r>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is-I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a:t>
            </a:r>
            <a:r>
              <a:rPr lang="en-US" sz="1800" dirty="0" smtClean="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rPr>
              <a:t>2</a:t>
            </a:r>
            <a:endParaRPr lang="en-US" sz="1800" dirty="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H3 </a:t>
            </a:r>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is-I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a:t>
            </a:r>
            <a:r>
              <a:rPr lang="is-IS" sz="1800" dirty="0" smtClean="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rPr>
              <a:t>1</a:t>
            </a:r>
          </a:p>
          <a:p>
            <a:r>
              <a:rPr lang="is-I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H4 {...}          </a:t>
            </a:r>
            <a:r>
              <a:rPr lang="is-IS" sz="1800" dirty="0" smtClean="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rPr>
              <a:t>3</a:t>
            </a:r>
            <a:endParaRPr lang="en-US" sz="1800" dirty="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TextBox 7"/>
          <p:cNvSpPr txBox="1"/>
          <p:nvPr/>
        </p:nvSpPr>
        <p:spPr>
          <a:xfrm>
            <a:off x="2549489" y="1877384"/>
            <a:ext cx="1373261" cy="400110"/>
          </a:xfrm>
          <a:prstGeom prst="rect">
            <a:avLst/>
          </a:prstGeom>
          <a:noFill/>
        </p:spPr>
        <p:txBody>
          <a:bodyPr wrap="none" rtlCol="0">
            <a:spAutoFit/>
          </a:bodyPr>
          <a:lstStyle/>
          <a:p>
            <a:r>
              <a:rPr lang="en-US" sz="2000" dirty="0" smtClean="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P4 Program</a:t>
            </a:r>
            <a:endParaRPr lang="en-US" sz="2000" dirty="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 name="TextBox 6"/>
          <p:cNvSpPr txBox="1"/>
          <p:nvPr/>
        </p:nvSpPr>
        <p:spPr>
          <a:xfrm>
            <a:off x="4198788" y="1997035"/>
            <a:ext cx="746423" cy="307777"/>
          </a:xfrm>
          <a:prstGeom prst="rect">
            <a:avLst/>
          </a:prstGeom>
          <a:noFill/>
        </p:spPr>
        <p:txBody>
          <a:bodyPr wrap="none" rtlCol="0">
            <a:spAutoFit/>
          </a:bodyPr>
          <a:lstStyle/>
          <a:p>
            <a:r>
              <a:rPr lang="en-US" sz="1400" b="1" dirty="0">
                <a:ln w="0"/>
                <a:solidFill>
                  <a:srgbClr val="C00000"/>
                </a:solidFill>
                <a:effectLst>
                  <a:outerShdw blurRad="38100" dist="19050" dir="2700000" algn="tl" rotWithShape="0">
                    <a:schemeClr val="dk1">
                      <a:alpha val="40000"/>
                    </a:schemeClr>
                  </a:outerShdw>
                </a:effectLst>
                <a:latin typeface="+mj-lt"/>
                <a:ea typeface="Consolas" charset="0"/>
                <a:cs typeface="Consolas" charset="0"/>
              </a:rPr>
              <a:t>E</a:t>
            </a:r>
            <a:r>
              <a:rPr lang="en-US" sz="1400" b="1" dirty="0" smtClean="0">
                <a:ln w="0"/>
                <a:solidFill>
                  <a:srgbClr val="C00000"/>
                </a:solidFill>
                <a:effectLst>
                  <a:outerShdw blurRad="38100" dist="19050" dir="2700000" algn="tl" rotWithShape="0">
                    <a:schemeClr val="dk1">
                      <a:alpha val="40000"/>
                    </a:schemeClr>
                  </a:outerShdw>
                </a:effectLst>
                <a:latin typeface="+mj-lt"/>
                <a:ea typeface="Consolas" charset="0"/>
                <a:cs typeface="Consolas" charset="0"/>
              </a:rPr>
              <a:t>ntropy</a:t>
            </a:r>
            <a:endParaRPr lang="en-US" sz="1400" b="1" dirty="0">
              <a:solidFill>
                <a:srgbClr val="C00000"/>
              </a:solidFill>
              <a:latin typeface="+mj-lt"/>
              <a:ea typeface="Consolas" charset="0"/>
              <a:cs typeface="Consolas" charset="0"/>
            </a:endParaRPr>
          </a:p>
        </p:txBody>
      </p:sp>
    </p:spTree>
    <p:extLst>
      <p:ext uri="{BB962C8B-B14F-4D97-AF65-F5344CB8AC3E}">
        <p14:creationId xmlns:p14="http://schemas.microsoft.com/office/powerpoint/2010/main" val="1376463938"/>
      </p:ext>
    </p:extLst>
  </p:cSld>
  <p:clrMapOvr>
    <a:masterClrMapping/>
  </p:clrMapOvr>
  <mc:AlternateContent xmlns:mc="http://schemas.openxmlformats.org/markup-compatibility/2006" xmlns:p14="http://schemas.microsoft.com/office/powerpoint/2010/main">
    <mc:Choice Requires="p14">
      <p:transition spd="slow" p14:dur="2000" advTm="317"/>
    </mc:Choice>
    <mc:Fallback xmlns="">
      <p:transition spd="slow" advTm="317"/>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Optimization: Stage Assignment</a:t>
            </a:r>
            <a:endParaRPr lang="en-US" b="1" dirty="0"/>
          </a:p>
        </p:txBody>
      </p:sp>
      <p:sp>
        <p:nvSpPr>
          <p:cNvPr id="5" name="Rounded Rectangle 4"/>
          <p:cNvSpPr/>
          <p:nvPr/>
        </p:nvSpPr>
        <p:spPr>
          <a:xfrm>
            <a:off x="6951065" y="1298250"/>
            <a:ext cx="953895" cy="249001"/>
          </a:xfrm>
          <a:prstGeom prst="roundRect">
            <a:avLst>
              <a:gd name="adj" fmla="val 0"/>
            </a:avLst>
          </a:prstGeom>
          <a:solidFill>
            <a:schemeClr val="bg1">
              <a:lumMod val="50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PISCES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 name="Rounded Rectangle 5"/>
          <p:cNvSpPr/>
          <p:nvPr/>
        </p:nvSpPr>
        <p:spPr>
          <a:xfrm>
            <a:off x="2549489" y="2279182"/>
            <a:ext cx="2563575" cy="1265329"/>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H1 </a:t>
            </a:r>
            <a:r>
              <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is-I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en-U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a:t>
            </a:r>
            <a:r>
              <a:rPr lang="en-US" sz="1800" dirty="0" smtClean="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rPr>
              <a:t>0</a:t>
            </a:r>
            <a:endParaRPr lang="en-US" sz="1800" dirty="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r>
              <a:rPr lang="en-US" sz="1800" b="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a:t>
            </a:r>
            <a:r>
              <a:rPr lang="en-US" sz="1800" b="1"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H3 </a:t>
            </a:r>
            <a:r>
              <a:rPr lang="en-US" sz="1800" b="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is-IS" sz="1800" b="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en-US" sz="1800" b="1"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a:t>
            </a:r>
            <a:r>
              <a:rPr lang="en-US" sz="1800" b="1" dirty="0" smtClean="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rPr>
              <a:t>1</a:t>
            </a:r>
            <a:endParaRPr lang="en-US" sz="1800" b="1" dirty="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r>
              <a:rPr lang="en-US" sz="1800" b="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a:t>
            </a:r>
            <a:r>
              <a:rPr lang="en-US" sz="1800" b="1"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H2 </a:t>
            </a:r>
            <a:r>
              <a:rPr lang="en-US" sz="1800" b="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a:t>
            </a:r>
            <a:r>
              <a:rPr lang="is-IS" sz="1800" b="1"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a:t>
            </a:r>
            <a:r>
              <a:rPr lang="is-IS" sz="1800" b="1" dirty="0" smtClean="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rPr>
              <a:t>2</a:t>
            </a:r>
          </a:p>
          <a:p>
            <a:r>
              <a:rPr lang="is-IS" sz="18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Header H4 {...}          </a:t>
            </a:r>
            <a:r>
              <a:rPr lang="is-IS" sz="1800" dirty="0" smtClean="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rPr>
              <a:t>3</a:t>
            </a:r>
            <a:endParaRPr lang="en-US" sz="1800" dirty="0">
              <a:ln w="0"/>
              <a:solidFill>
                <a:srgbClr val="C00000"/>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0" name="TextBox 9"/>
          <p:cNvSpPr txBox="1"/>
          <p:nvPr/>
        </p:nvSpPr>
        <p:spPr>
          <a:xfrm>
            <a:off x="4198788" y="1997035"/>
            <a:ext cx="746423" cy="307777"/>
          </a:xfrm>
          <a:prstGeom prst="rect">
            <a:avLst/>
          </a:prstGeom>
          <a:noFill/>
        </p:spPr>
        <p:txBody>
          <a:bodyPr wrap="none" rtlCol="0">
            <a:spAutoFit/>
          </a:bodyPr>
          <a:lstStyle/>
          <a:p>
            <a:r>
              <a:rPr lang="en-US" sz="1400" b="1" dirty="0">
                <a:ln w="0"/>
                <a:solidFill>
                  <a:srgbClr val="C00000"/>
                </a:solidFill>
                <a:effectLst>
                  <a:outerShdw blurRad="38100" dist="19050" dir="2700000" algn="tl" rotWithShape="0">
                    <a:schemeClr val="dk1">
                      <a:alpha val="40000"/>
                    </a:schemeClr>
                  </a:outerShdw>
                </a:effectLst>
                <a:latin typeface="+mj-lt"/>
                <a:ea typeface="Consolas" charset="0"/>
                <a:cs typeface="Consolas" charset="0"/>
              </a:rPr>
              <a:t>E</a:t>
            </a:r>
            <a:r>
              <a:rPr lang="en-US" sz="1400" b="1" dirty="0" smtClean="0">
                <a:ln w="0"/>
                <a:solidFill>
                  <a:srgbClr val="C00000"/>
                </a:solidFill>
                <a:effectLst>
                  <a:outerShdw blurRad="38100" dist="19050" dir="2700000" algn="tl" rotWithShape="0">
                    <a:schemeClr val="dk1">
                      <a:alpha val="40000"/>
                    </a:schemeClr>
                  </a:outerShdw>
                </a:effectLst>
                <a:latin typeface="+mj-lt"/>
                <a:ea typeface="Consolas" charset="0"/>
                <a:cs typeface="Consolas" charset="0"/>
              </a:rPr>
              <a:t>ntropy</a:t>
            </a:r>
            <a:endParaRPr lang="en-US" sz="1400" b="1" dirty="0">
              <a:solidFill>
                <a:srgbClr val="C00000"/>
              </a:solidFill>
              <a:latin typeface="+mj-lt"/>
              <a:ea typeface="Consolas" charset="0"/>
              <a:cs typeface="Consolas" charset="0"/>
            </a:endParaRPr>
          </a:p>
        </p:txBody>
      </p:sp>
    </p:spTree>
    <p:extLst>
      <p:ext uri="{BB962C8B-B14F-4D97-AF65-F5344CB8AC3E}">
        <p14:creationId xmlns:p14="http://schemas.microsoft.com/office/powerpoint/2010/main" val="1854034975"/>
      </p:ext>
    </p:extLst>
  </p:cSld>
  <p:clrMapOvr>
    <a:masterClrMapping/>
  </p:clrMapOvr>
  <mc:AlternateContent xmlns:mc="http://schemas.openxmlformats.org/markup-compatibility/2006" xmlns:p14="http://schemas.microsoft.com/office/powerpoint/2010/main">
    <mc:Choice Requires="p14">
      <p:transition spd="slow" p14:dur="2000" advTm="1320"/>
    </mc:Choice>
    <mc:Fallback xmlns="">
      <p:transition spd="slow" advTm="132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Elbow Connector 67"/>
          <p:cNvCxnSpPr/>
          <p:nvPr/>
        </p:nvCxnSpPr>
        <p:spPr>
          <a:xfrm>
            <a:off x="5895848" y="2541154"/>
            <a:ext cx="358864" cy="1572266"/>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854881" y="1808852"/>
            <a:ext cx="4663981"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Rounded Rectangle 31"/>
          <p:cNvSpPr/>
          <p:nvPr/>
        </p:nvSpPr>
        <p:spPr>
          <a:xfrm>
            <a:off x="995560" y="1961252"/>
            <a:ext cx="4696442"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Rounded Rectangle 32"/>
          <p:cNvSpPr/>
          <p:nvPr/>
        </p:nvSpPr>
        <p:spPr>
          <a:xfrm>
            <a:off x="4946554" y="2116404"/>
            <a:ext cx="94929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Actions</a:t>
            </a: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35" name="Rounded Rectangle 34"/>
          <p:cNvSpPr/>
          <p:nvPr/>
        </p:nvSpPr>
        <p:spPr>
          <a:xfrm>
            <a:off x="1152469" y="2116472"/>
            <a:ext cx="3794085"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 name="TextBox 3"/>
          <p:cNvSpPr txBox="1"/>
          <p:nvPr/>
        </p:nvSpPr>
        <p:spPr>
          <a:xfrm>
            <a:off x="1265139" y="2310609"/>
            <a:ext cx="693844"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H1</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38" name="TextBox 37"/>
          <p:cNvSpPr txBox="1"/>
          <p:nvPr/>
        </p:nvSpPr>
        <p:spPr>
          <a:xfrm>
            <a:off x="2140707" y="2296818"/>
            <a:ext cx="693844"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H1,H3</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39" name="TextBox 38"/>
          <p:cNvSpPr txBox="1"/>
          <p:nvPr/>
        </p:nvSpPr>
        <p:spPr>
          <a:xfrm>
            <a:off x="3015465" y="2299458"/>
            <a:ext cx="877164"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H1,H3,H2</a:t>
            </a:r>
          </a:p>
        </p:txBody>
      </p:sp>
      <p:sp>
        <p:nvSpPr>
          <p:cNvPr id="40" name="TextBox 39"/>
          <p:cNvSpPr txBox="1"/>
          <p:nvPr/>
        </p:nvSpPr>
        <p:spPr>
          <a:xfrm>
            <a:off x="3961988" y="2195747"/>
            <a:ext cx="920445" cy="738664"/>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H1,H3,H2,</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H4</a:t>
            </a:r>
          </a:p>
        </p:txBody>
      </p:sp>
      <p:sp>
        <p:nvSpPr>
          <p:cNvPr id="41" name="Rounded Rectangle 40"/>
          <p:cNvSpPr/>
          <p:nvPr/>
        </p:nvSpPr>
        <p:spPr>
          <a:xfrm>
            <a:off x="1250298" y="2246090"/>
            <a:ext cx="700419"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2" name="Rounded Rectangle 41"/>
          <p:cNvSpPr/>
          <p:nvPr/>
        </p:nvSpPr>
        <p:spPr>
          <a:xfrm>
            <a:off x="2050286" y="2246871"/>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3" name="Rounded Rectangle 42"/>
          <p:cNvSpPr/>
          <p:nvPr/>
        </p:nvSpPr>
        <p:spPr>
          <a:xfrm>
            <a:off x="3019655" y="2246871"/>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4" name="Rounded Rectangle 43"/>
          <p:cNvSpPr/>
          <p:nvPr/>
        </p:nvSpPr>
        <p:spPr>
          <a:xfrm>
            <a:off x="3989024" y="2242606"/>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cxnSp>
        <p:nvCxnSpPr>
          <p:cNvPr id="10" name="Straight Arrow Connector 9"/>
          <p:cNvCxnSpPr>
            <a:stCxn id="41" idx="3"/>
            <a:endCxn id="42" idx="1"/>
          </p:cNvCxnSpPr>
          <p:nvPr/>
        </p:nvCxnSpPr>
        <p:spPr>
          <a:xfrm>
            <a:off x="1950717" y="2562823"/>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09308" y="2574541"/>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884129" y="2591672"/>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6951065" y="1298250"/>
            <a:ext cx="953895" cy="249001"/>
          </a:xfrm>
          <a:prstGeom prst="roundRect">
            <a:avLst>
              <a:gd name="adj" fmla="val 0"/>
            </a:avLst>
          </a:prstGeom>
          <a:solidFill>
            <a:schemeClr val="bg1">
              <a:lumMod val="50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PISCES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7" name="Straight Arrow Connector 56"/>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60" name="TextBox 59"/>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61" name="Straight Arrow Connector 60"/>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194823" y="3721657"/>
            <a:ext cx="8748604" cy="628837"/>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ounded Rectangle 65"/>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7" name="Straight Arrow Connector 66"/>
          <p:cNvCxnSpPr/>
          <p:nvPr/>
        </p:nvCxnSpPr>
        <p:spPr>
          <a:xfrm flipH="1">
            <a:off x="4375362" y="2963152"/>
            <a:ext cx="1824" cy="71771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6" name="Title 1"/>
          <p:cNvSpPr>
            <a:spLocks noGrp="1"/>
          </p:cNvSpPr>
          <p:nvPr>
            <p:ph type="title"/>
          </p:nvPr>
        </p:nvSpPr>
        <p:spPr>
          <a:xfrm>
            <a:off x="628650" y="273844"/>
            <a:ext cx="7886700" cy="994172"/>
          </a:xfrm>
        </p:spPr>
        <p:txBody>
          <a:bodyPr/>
          <a:lstStyle/>
          <a:p>
            <a:pPr algn="ctr"/>
            <a:r>
              <a:rPr lang="en-US" b="1" dirty="0" smtClean="0"/>
              <a:t>Optimization: Stage Assignment</a:t>
            </a:r>
            <a:endParaRPr lang="en-US" b="1" dirty="0"/>
          </a:p>
        </p:txBody>
      </p:sp>
      <p:sp>
        <p:nvSpPr>
          <p:cNvPr id="34" name="TextBox 33"/>
          <p:cNvSpPr txBox="1"/>
          <p:nvPr/>
        </p:nvSpPr>
        <p:spPr>
          <a:xfrm>
            <a:off x="1451894" y="1500729"/>
            <a:ext cx="1861920" cy="338554"/>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mj-lt"/>
              </a:rPr>
              <a:t>Match-Action Tables</a:t>
            </a:r>
            <a:endParaRPr lang="en-US" sz="1600" dirty="0">
              <a:ln w="0"/>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1613985402"/>
      </p:ext>
    </p:extLst>
  </p:cSld>
  <p:clrMapOvr>
    <a:masterClrMapping/>
  </p:clrMapOvr>
  <mc:AlternateContent xmlns:mc="http://schemas.openxmlformats.org/markup-compatibility/2006" xmlns:p14="http://schemas.microsoft.com/office/powerpoint/2010/main">
    <mc:Choice Requires="p14">
      <p:transition spd="slow" p14:dur="2000" advTm="6740"/>
    </mc:Choice>
    <mc:Fallback xmlns="">
      <p:transition spd="slow" advTm="674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nvPr>
        </p:nvGraphicFramePr>
        <p:xfrm>
          <a:off x="0" y="0"/>
          <a:ext cx="9144000" cy="470861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425497" y="4708610"/>
            <a:ext cx="2480679" cy="300082"/>
          </a:xfrm>
          <a:prstGeom prst="rect">
            <a:avLst/>
          </a:prstGeom>
          <a:noFill/>
        </p:spPr>
        <p:txBody>
          <a:bodyPr wrap="none" rtlCol="0">
            <a:spAutoFit/>
          </a:bodyPr>
          <a:lstStyle/>
          <a:p>
            <a:r>
              <a:rPr lang="en-US" baseline="30000" dirty="0" smtClean="0">
                <a:latin typeface="Calibri Light" charset="0"/>
                <a:ea typeface="Calibri Light" charset="0"/>
                <a:cs typeface="Calibri Light" charset="0"/>
              </a:rPr>
              <a:t>[1] </a:t>
            </a:r>
            <a:r>
              <a:rPr lang="en-US" dirty="0" smtClean="0">
                <a:latin typeface="Calibri Light" charset="0"/>
                <a:ea typeface="Calibri Light" charset="0"/>
                <a:cs typeface="Calibri Light" charset="0"/>
              </a:rPr>
              <a:t>Martin </a:t>
            </a:r>
            <a:r>
              <a:rPr lang="en-US" dirty="0" err="1" smtClean="0">
                <a:latin typeface="Calibri Light" charset="0"/>
                <a:ea typeface="Calibri Light" charset="0"/>
                <a:cs typeface="Calibri Light" charset="0"/>
              </a:rPr>
              <a:t>Casado</a:t>
            </a:r>
            <a:r>
              <a:rPr lang="en-US" dirty="0" smtClean="0">
                <a:latin typeface="Calibri Light" charset="0"/>
                <a:ea typeface="Calibri Light" charset="0"/>
                <a:cs typeface="Calibri Light" charset="0"/>
              </a:rPr>
              <a:t>, </a:t>
            </a:r>
            <a:r>
              <a:rPr lang="en-US" dirty="0" err="1" smtClean="0">
                <a:latin typeface="Calibri Light" charset="0"/>
                <a:ea typeface="Calibri Light" charset="0"/>
                <a:cs typeface="Calibri Light" charset="0"/>
              </a:rPr>
              <a:t>VMWorld</a:t>
            </a:r>
            <a:r>
              <a:rPr lang="en-US" dirty="0" smtClean="0">
                <a:latin typeface="Calibri Light" charset="0"/>
                <a:ea typeface="Calibri Light" charset="0"/>
                <a:cs typeface="Calibri Light" charset="0"/>
              </a:rPr>
              <a:t> 2013</a:t>
            </a:r>
            <a:endParaRPr lang="en-US" dirty="0">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376237514"/>
      </p:ext>
    </p:extLst>
  </p:cSld>
  <p:clrMapOvr>
    <a:masterClrMapping/>
  </p:clrMapOvr>
  <mc:AlternateContent xmlns:mc="http://schemas.openxmlformats.org/markup-compatibility/2006" xmlns:p14="http://schemas.microsoft.com/office/powerpoint/2010/main">
    <mc:Choice Requires="p14">
      <p:transition p14:dur="0" advTm="14015"/>
    </mc:Choice>
    <mc:Fallback xmlns="">
      <p:transition advTm="14015"/>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Elbow Connector 67"/>
          <p:cNvCxnSpPr/>
          <p:nvPr/>
        </p:nvCxnSpPr>
        <p:spPr>
          <a:xfrm>
            <a:off x="5895848" y="2541154"/>
            <a:ext cx="358864" cy="1572266"/>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854881" y="1808852"/>
            <a:ext cx="4663981"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Rounded Rectangle 31"/>
          <p:cNvSpPr/>
          <p:nvPr/>
        </p:nvSpPr>
        <p:spPr>
          <a:xfrm>
            <a:off x="995560" y="1961252"/>
            <a:ext cx="4696442"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Rounded Rectangle 32"/>
          <p:cNvSpPr/>
          <p:nvPr/>
        </p:nvSpPr>
        <p:spPr>
          <a:xfrm>
            <a:off x="4946554" y="2116404"/>
            <a:ext cx="949294"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Actions</a:t>
            </a: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35" name="Rounded Rectangle 34"/>
          <p:cNvSpPr/>
          <p:nvPr/>
        </p:nvSpPr>
        <p:spPr>
          <a:xfrm>
            <a:off x="1152469" y="2116472"/>
            <a:ext cx="3794085"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 name="TextBox 3"/>
          <p:cNvSpPr txBox="1"/>
          <p:nvPr/>
        </p:nvSpPr>
        <p:spPr>
          <a:xfrm>
            <a:off x="1265139" y="2310609"/>
            <a:ext cx="693844"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H1</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38" name="TextBox 37"/>
          <p:cNvSpPr txBox="1"/>
          <p:nvPr/>
        </p:nvSpPr>
        <p:spPr>
          <a:xfrm>
            <a:off x="2140707" y="2296818"/>
            <a:ext cx="693844"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H1,H3</a:t>
            </a:r>
            <a:endParaRPr lang="en-US" sz="1400" dirty="0">
              <a:ln w="0"/>
              <a:solidFill>
                <a:srgbClr val="C00000"/>
              </a:solidFill>
              <a:effectLst>
                <a:outerShdw blurRad="38100" dist="19050" dir="2700000" algn="tl" rotWithShape="0">
                  <a:schemeClr val="dk1">
                    <a:alpha val="40000"/>
                  </a:schemeClr>
                </a:outerShdw>
              </a:effectLst>
              <a:latin typeface="+mj-lt"/>
            </a:endParaRPr>
          </a:p>
        </p:txBody>
      </p:sp>
      <p:sp>
        <p:nvSpPr>
          <p:cNvPr id="39" name="TextBox 38"/>
          <p:cNvSpPr txBox="1"/>
          <p:nvPr/>
        </p:nvSpPr>
        <p:spPr>
          <a:xfrm>
            <a:off x="3015465" y="2299458"/>
            <a:ext cx="877164"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H1,H3,H2</a:t>
            </a:r>
          </a:p>
        </p:txBody>
      </p:sp>
      <p:sp>
        <p:nvSpPr>
          <p:cNvPr id="40" name="TextBox 39"/>
          <p:cNvSpPr txBox="1"/>
          <p:nvPr/>
        </p:nvSpPr>
        <p:spPr>
          <a:xfrm>
            <a:off x="3961988" y="2195747"/>
            <a:ext cx="920445" cy="738664"/>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mj-lt"/>
              </a:rPr>
              <a:t>Match:</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H1,H3,H2,</a:t>
            </a:r>
          </a:p>
          <a:p>
            <a:pPr algn="ctr"/>
            <a:r>
              <a:rPr lang="en-US" sz="1400" dirty="0" smtClean="0">
                <a:ln w="0"/>
                <a:solidFill>
                  <a:srgbClr val="C00000"/>
                </a:solidFill>
                <a:effectLst>
                  <a:outerShdw blurRad="38100" dist="19050" dir="2700000" algn="tl" rotWithShape="0">
                    <a:schemeClr val="dk1">
                      <a:alpha val="40000"/>
                    </a:schemeClr>
                  </a:outerShdw>
                </a:effectLst>
                <a:latin typeface="+mj-lt"/>
              </a:rPr>
              <a:t>H4</a:t>
            </a:r>
          </a:p>
        </p:txBody>
      </p:sp>
      <p:sp>
        <p:nvSpPr>
          <p:cNvPr id="41" name="Rounded Rectangle 40"/>
          <p:cNvSpPr/>
          <p:nvPr/>
        </p:nvSpPr>
        <p:spPr>
          <a:xfrm>
            <a:off x="1250298" y="2246090"/>
            <a:ext cx="700419"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2" name="Rounded Rectangle 41"/>
          <p:cNvSpPr/>
          <p:nvPr/>
        </p:nvSpPr>
        <p:spPr>
          <a:xfrm>
            <a:off x="2050286" y="2246871"/>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3" name="Rounded Rectangle 42"/>
          <p:cNvSpPr/>
          <p:nvPr/>
        </p:nvSpPr>
        <p:spPr>
          <a:xfrm>
            <a:off x="3019655" y="2246871"/>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44" name="Rounded Rectangle 43"/>
          <p:cNvSpPr/>
          <p:nvPr/>
        </p:nvSpPr>
        <p:spPr>
          <a:xfrm>
            <a:off x="3989024" y="2242606"/>
            <a:ext cx="852096" cy="633465"/>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cxnSp>
        <p:nvCxnSpPr>
          <p:cNvPr id="10" name="Straight Arrow Connector 9"/>
          <p:cNvCxnSpPr>
            <a:stCxn id="41" idx="3"/>
            <a:endCxn id="42" idx="1"/>
          </p:cNvCxnSpPr>
          <p:nvPr/>
        </p:nvCxnSpPr>
        <p:spPr>
          <a:xfrm>
            <a:off x="1950717" y="2562823"/>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09308" y="2574541"/>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884129" y="2591672"/>
            <a:ext cx="99569" cy="781"/>
          </a:xfrm>
          <a:prstGeom prst="straightConnector1">
            <a:avLst/>
          </a:prstGeom>
          <a:ln w="9525">
            <a:solidFill>
              <a:schemeClr val="bg2">
                <a:lumMod val="25000"/>
              </a:schemeClr>
            </a:solidFill>
            <a:headEnd w="sm" len="med"/>
            <a:tailEnd type="arrow" w="sm" len="sm"/>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6951065" y="1298250"/>
            <a:ext cx="953895" cy="249001"/>
          </a:xfrm>
          <a:prstGeom prst="roundRect">
            <a:avLst>
              <a:gd name="adj" fmla="val 0"/>
            </a:avLst>
          </a:prstGeom>
          <a:solidFill>
            <a:schemeClr val="bg1">
              <a:lumMod val="50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PISCES</a:t>
            </a:r>
            <a:endParaRPr lang="en-US" sz="1351"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7" name="Straight Arrow Connector 56"/>
          <p:cNvCxnSpPr/>
          <p:nvPr/>
        </p:nvCxnSpPr>
        <p:spPr>
          <a:xfrm>
            <a:off x="5697560" y="4124067"/>
            <a:ext cx="2494107"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006886" y="4129478"/>
            <a:ext cx="2243714" cy="0"/>
          </a:xfrm>
          <a:prstGeom prst="straightConnector1">
            <a:avLst/>
          </a:prstGeom>
          <a:ln w="285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94823" y="3805643"/>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60" name="TextBox 59"/>
          <p:cNvSpPr txBox="1"/>
          <p:nvPr/>
        </p:nvSpPr>
        <p:spPr>
          <a:xfrm>
            <a:off x="8299596" y="36993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61" name="Straight Arrow Connector 60"/>
          <p:cNvCxnSpPr/>
          <p:nvPr/>
        </p:nvCxnSpPr>
        <p:spPr>
          <a:xfrm>
            <a:off x="3250600" y="4126120"/>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62117" y="413488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392761" y="413488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8191667" y="4118831"/>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194823" y="3721657"/>
            <a:ext cx="8748604" cy="628837"/>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ounded Rectangle 65"/>
          <p:cNvSpPr/>
          <p:nvPr/>
        </p:nvSpPr>
        <p:spPr>
          <a:xfrm>
            <a:off x="3544884" y="3680863"/>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endPar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7" name="Straight Arrow Connector 66"/>
          <p:cNvCxnSpPr/>
          <p:nvPr/>
        </p:nvCxnSpPr>
        <p:spPr>
          <a:xfrm flipH="1">
            <a:off x="4375362" y="2963152"/>
            <a:ext cx="1824" cy="71771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6" name="Title 1"/>
          <p:cNvSpPr>
            <a:spLocks noGrp="1"/>
          </p:cNvSpPr>
          <p:nvPr>
            <p:ph type="title"/>
          </p:nvPr>
        </p:nvSpPr>
        <p:spPr>
          <a:xfrm>
            <a:off x="628650" y="273844"/>
            <a:ext cx="7886700" cy="994172"/>
          </a:xfrm>
        </p:spPr>
        <p:txBody>
          <a:bodyPr/>
          <a:lstStyle/>
          <a:p>
            <a:pPr algn="ctr"/>
            <a:r>
              <a:rPr lang="en-US" b="1" dirty="0" smtClean="0"/>
              <a:t>Optimization: Stage Assignment</a:t>
            </a:r>
            <a:endParaRPr lang="en-US" b="1" dirty="0"/>
          </a:p>
        </p:txBody>
      </p:sp>
      <p:sp>
        <p:nvSpPr>
          <p:cNvPr id="34" name="TextBox 33"/>
          <p:cNvSpPr txBox="1"/>
          <p:nvPr/>
        </p:nvSpPr>
        <p:spPr>
          <a:xfrm>
            <a:off x="1451894" y="1500729"/>
            <a:ext cx="1861920" cy="338554"/>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mj-lt"/>
              </a:rPr>
              <a:t>Match-Action Tables</a:t>
            </a:r>
            <a:endParaRPr lang="en-US" sz="1600" dirty="0">
              <a:ln w="0"/>
              <a:effectLst>
                <a:outerShdw blurRad="38100" dist="19050" dir="2700000" algn="tl" rotWithShape="0">
                  <a:schemeClr val="dk1">
                    <a:alpha val="40000"/>
                  </a:schemeClr>
                </a:outerShdw>
              </a:effectLst>
              <a:latin typeface="+mj-lt"/>
            </a:endParaRPr>
          </a:p>
        </p:txBody>
      </p:sp>
      <p:cxnSp>
        <p:nvCxnSpPr>
          <p:cNvPr id="37" name="Elbow Connector 36"/>
          <p:cNvCxnSpPr/>
          <p:nvPr/>
        </p:nvCxnSpPr>
        <p:spPr>
          <a:xfrm rot="16200000" flipH="1">
            <a:off x="3323864" y="3042517"/>
            <a:ext cx="729035" cy="468672"/>
          </a:xfrm>
          <a:prstGeom prst="bentConnector3">
            <a:avLst>
              <a:gd name="adj1" fmla="val 50000"/>
            </a:avLst>
          </a:prstGeom>
          <a:ln w="19050">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507497" y="3321269"/>
            <a:ext cx="1426416" cy="307777"/>
          </a:xfrm>
          <a:prstGeom prst="rect">
            <a:avLst/>
          </a:prstGeom>
          <a:noFill/>
        </p:spPr>
        <p:txBody>
          <a:bodyPr wrap="none" rtlCol="0">
            <a:spAutoFit/>
          </a:bodyPr>
          <a:lstStyle/>
          <a:p>
            <a:r>
              <a:rPr lang="en-US" sz="1400" dirty="0" smtClean="0">
                <a:ln w="0"/>
                <a:effectLst>
                  <a:outerShdw blurRad="38100" dist="19050" dir="2700000" algn="tl" rotWithShape="0">
                    <a:schemeClr val="dk1">
                      <a:alpha val="40000"/>
                    </a:schemeClr>
                  </a:outerShdw>
                </a:effectLst>
                <a:latin typeface="+mj-lt"/>
                <a:ea typeface="Calibri Light" charset="0"/>
                <a:cs typeface="Calibri Light" charset="0"/>
              </a:rPr>
              <a:t>Match: </a:t>
            </a:r>
            <a:r>
              <a:rPr lang="en-US" sz="1400" dirty="0" smtClean="0">
                <a:ln w="0"/>
                <a:solidFill>
                  <a:srgbClr val="C00000"/>
                </a:solidFill>
                <a:effectLst>
                  <a:outerShdw blurRad="38100" dist="19050" dir="2700000" algn="tl" rotWithShape="0">
                    <a:schemeClr val="dk1">
                      <a:alpha val="40000"/>
                    </a:schemeClr>
                  </a:outerShdw>
                </a:effectLst>
                <a:latin typeface="+mj-lt"/>
                <a:ea typeface="Calibri Light" charset="0"/>
                <a:cs typeface="Calibri Light" charset="0"/>
              </a:rPr>
              <a:t>H1,H3,H2</a:t>
            </a:r>
            <a:endParaRPr lang="en-US" sz="1800" dirty="0">
              <a:latin typeface="+mj-lt"/>
              <a:ea typeface="Calibri Light" charset="0"/>
              <a:cs typeface="Calibri Light" charset="0"/>
            </a:endParaRPr>
          </a:p>
        </p:txBody>
      </p:sp>
      <p:sp>
        <p:nvSpPr>
          <p:cNvPr id="48" name="TextBox 47"/>
          <p:cNvSpPr txBox="1"/>
          <p:nvPr/>
        </p:nvSpPr>
        <p:spPr>
          <a:xfrm>
            <a:off x="2916174" y="2981529"/>
            <a:ext cx="562975"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Miss</a:t>
            </a:r>
            <a:endParaRPr lang="en-US" sz="1600" dirty="0">
              <a:latin typeface="+mj-lt"/>
              <a:ea typeface="Calibri Light" charset="0"/>
              <a:cs typeface="Calibri Light" charset="0"/>
            </a:endParaRPr>
          </a:p>
        </p:txBody>
      </p:sp>
    </p:spTree>
    <p:custDataLst>
      <p:tags r:id="rId1"/>
    </p:custDataLst>
    <p:extLst>
      <p:ext uri="{BB962C8B-B14F-4D97-AF65-F5344CB8AC3E}">
        <p14:creationId xmlns:p14="http://schemas.microsoft.com/office/powerpoint/2010/main" val="1877843455"/>
      </p:ext>
    </p:extLst>
  </p:cSld>
  <p:clrMapOvr>
    <a:masterClrMapping/>
  </p:clrMapOvr>
  <mc:AlternateContent xmlns:mc="http://schemas.openxmlformats.org/markup-compatibility/2006" xmlns:p14="http://schemas.microsoft.com/office/powerpoint/2010/main">
    <mc:Choice Requires="p14">
      <p:transition spd="slow" p14:dur="2000" advTm="1884"/>
    </mc:Choice>
    <mc:Fallback xmlns="">
      <p:transition spd="slow" advTm="1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PISCES Forwarding Model (Modified OVS)</a:t>
            </a:r>
            <a:endParaRPr lang="en-US" b="1" dirty="0"/>
          </a:p>
        </p:txBody>
      </p:sp>
      <p:sp>
        <p:nvSpPr>
          <p:cNvPr id="36" name="Rounded Rectangle 35"/>
          <p:cNvSpPr/>
          <p:nvPr/>
        </p:nvSpPr>
        <p:spPr>
          <a:xfrm>
            <a:off x="1070142" y="4011924"/>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2" name="TextBox 41"/>
          <p:cNvSpPr txBox="1"/>
          <p:nvPr/>
        </p:nvSpPr>
        <p:spPr>
          <a:xfrm>
            <a:off x="217587" y="3996060"/>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43" name="Rounded Rectangle 42"/>
          <p:cNvSpPr/>
          <p:nvPr/>
        </p:nvSpPr>
        <p:spPr>
          <a:xfrm>
            <a:off x="3577328" y="3208112"/>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4" name="Straight Arrow Connector 43"/>
          <p:cNvCxnSpPr>
            <a:endCxn id="48" idx="0"/>
          </p:cNvCxnSpPr>
          <p:nvPr/>
        </p:nvCxnSpPr>
        <p:spPr>
          <a:xfrm>
            <a:off x="4496427" y="2681796"/>
            <a:ext cx="0" cy="5263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23210"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8322360" y="388977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47" name="Elbow Connector 46"/>
          <p:cNvCxnSpPr/>
          <p:nvPr/>
        </p:nvCxnSpPr>
        <p:spPr>
          <a:xfrm>
            <a:off x="5405846" y="2257046"/>
            <a:ext cx="858682" cy="1757810"/>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327392" y="4006077"/>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9" name="Straight Arrow Connector 48"/>
          <p:cNvCxnSpPr/>
          <p:nvPr/>
        </p:nvCxnSpPr>
        <p:spPr>
          <a:xfrm>
            <a:off x="3273364"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16459"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4881" y="432530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720324"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3" name="Straight Arrow Connector 52"/>
          <p:cNvCxnSpPr/>
          <p:nvPr/>
        </p:nvCxnSpPr>
        <p:spPr>
          <a:xfrm>
            <a:off x="5415525"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21431"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214431" y="4303837"/>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91448" y="4032918"/>
            <a:ext cx="1018193" cy="584775"/>
          </a:xfrm>
          <a:prstGeom prst="rect">
            <a:avLst/>
          </a:prstGeom>
          <a:noFill/>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7" name="TextBox 56"/>
          <p:cNvSpPr txBox="1"/>
          <p:nvPr/>
        </p:nvSpPr>
        <p:spPr>
          <a:xfrm>
            <a:off x="5749222" y="4022168"/>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8" name="Rounded Rectangle 57"/>
          <p:cNvSpPr/>
          <p:nvPr/>
        </p:nvSpPr>
        <p:spPr>
          <a:xfrm>
            <a:off x="3577355" y="4059049"/>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Microflow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9" name="Straight Arrow Connector 58"/>
          <p:cNvCxnSpPr>
            <a:stCxn id="48" idx="2"/>
            <a:endCxn id="67" idx="0"/>
          </p:cNvCxnSpPr>
          <p:nvPr/>
        </p:nvCxnSpPr>
        <p:spPr>
          <a:xfrm>
            <a:off x="4496427" y="3733051"/>
            <a:ext cx="27" cy="325998"/>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4" name="Elbow Connector 63"/>
          <p:cNvCxnSpPr>
            <a:endCxn id="48" idx="1"/>
          </p:cNvCxnSpPr>
          <p:nvPr/>
        </p:nvCxnSpPr>
        <p:spPr>
          <a:xfrm flipV="1">
            <a:off x="3273709" y="3470582"/>
            <a:ext cx="303619" cy="845945"/>
          </a:xfrm>
          <a:prstGeom prst="bentConnector3">
            <a:avLst>
              <a:gd name="adj1" fmla="val 50000"/>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8" idx="3"/>
          </p:cNvCxnSpPr>
          <p:nvPr/>
        </p:nvCxnSpPr>
        <p:spPr>
          <a:xfrm>
            <a:off x="5415525" y="3470582"/>
            <a:ext cx="304799" cy="854724"/>
          </a:xfrm>
          <a:prstGeom prst="bentConnector3">
            <a:avLst>
              <a:gd name="adj1" fmla="val 50000"/>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7" name="Rounded Rectangle 6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Rounded Rectangle 6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1" name="Straight Connector 70"/>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73" name="TextBox 72"/>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543084292"/>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PISCES Forwarding Model (Modified OVS)</a:t>
            </a:r>
          </a:p>
        </p:txBody>
      </p:sp>
      <p:sp>
        <p:nvSpPr>
          <p:cNvPr id="33" name="Rounded Rectangle 32"/>
          <p:cNvSpPr/>
          <p:nvPr/>
        </p:nvSpPr>
        <p:spPr>
          <a:xfrm>
            <a:off x="3577355" y="4059049"/>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Microflow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395945695"/>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Internals of the </a:t>
            </a:r>
            <a:r>
              <a:rPr lang="en-US" b="1" dirty="0" err="1" smtClean="0"/>
              <a:t>Microflow</a:t>
            </a:r>
            <a:r>
              <a:rPr lang="en-US" b="1" dirty="0" smtClean="0"/>
              <a:t> Cache</a:t>
            </a:r>
            <a:endParaRPr lang="en-US" b="1" dirty="0"/>
          </a:p>
        </p:txBody>
      </p:sp>
      <p:sp>
        <p:nvSpPr>
          <p:cNvPr id="43" name="Rounded Rectangle 42"/>
          <p:cNvSpPr/>
          <p:nvPr/>
        </p:nvSpPr>
        <p:spPr>
          <a:xfrm>
            <a:off x="946138" y="2122130"/>
            <a:ext cx="6954179" cy="1656311"/>
          </a:xfrm>
          <a:prstGeom prst="roundRect">
            <a:avLst>
              <a:gd name="adj" fmla="val 0"/>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 name="TextBox 6"/>
          <p:cNvSpPr txBox="1"/>
          <p:nvPr/>
        </p:nvSpPr>
        <p:spPr>
          <a:xfrm>
            <a:off x="95238" y="2315008"/>
            <a:ext cx="819797" cy="584775"/>
          </a:xfrm>
          <a:prstGeom prst="rect">
            <a:avLst/>
          </a:prstGeom>
          <a:noFill/>
        </p:spPr>
        <p:txBody>
          <a:bodyPr wrap="square" rtlCol="0">
            <a:spAutoFit/>
          </a:bodyPr>
          <a:lstStyle/>
          <a:p>
            <a:pPr algn="ctr"/>
            <a:r>
              <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Packet in</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 name="Straight Arrow Connector 7"/>
          <p:cNvCxnSpPr/>
          <p:nvPr/>
        </p:nvCxnSpPr>
        <p:spPr>
          <a:xfrm>
            <a:off x="475331" y="2950283"/>
            <a:ext cx="1717333"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202551" y="2413951"/>
            <a:ext cx="1736661" cy="1072663"/>
            <a:chOff x="2202551" y="2413951"/>
            <a:chExt cx="1736661" cy="1072663"/>
          </a:xfrm>
        </p:grpSpPr>
        <p:sp>
          <p:nvSpPr>
            <p:cNvPr id="10" name="Rectangle 9"/>
            <p:cNvSpPr/>
            <p:nvPr/>
          </p:nvSpPr>
          <p:spPr>
            <a:xfrm>
              <a:off x="2202551" y="2413951"/>
              <a:ext cx="961292" cy="1072663"/>
            </a:xfrm>
            <a:prstGeom prst="rect">
              <a:avLst/>
            </a:prstGeom>
            <a:solidFill>
              <a:schemeClr val="bg1"/>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Extract Fields</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1" name="Straight Arrow Connector 10"/>
            <p:cNvCxnSpPr>
              <a:stCxn id="10" idx="3"/>
              <a:endCxn id="13" idx="1"/>
            </p:cNvCxnSpPr>
            <p:nvPr/>
          </p:nvCxnSpPr>
          <p:spPr>
            <a:xfrm flipV="1">
              <a:off x="3163843" y="2942457"/>
              <a:ext cx="775369" cy="7826"/>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3939212" y="2406125"/>
            <a:ext cx="1736661" cy="1072663"/>
            <a:chOff x="3939212" y="2406125"/>
            <a:chExt cx="1736661" cy="1072663"/>
          </a:xfrm>
        </p:grpSpPr>
        <p:sp>
          <p:nvSpPr>
            <p:cNvPr id="13" name="Rectangle 12"/>
            <p:cNvSpPr/>
            <p:nvPr/>
          </p:nvSpPr>
          <p:spPr>
            <a:xfrm>
              <a:off x="3939212" y="2406125"/>
              <a:ext cx="961292" cy="1072663"/>
            </a:xfrm>
            <a:prstGeom prst="rect">
              <a:avLst/>
            </a:prstGeom>
            <a:solidFill>
              <a:schemeClr val="bg1"/>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Hash Fields</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4" name="Straight Arrow Connector 13"/>
            <p:cNvCxnSpPr>
              <a:stCxn id="13" idx="3"/>
              <a:endCxn id="18" idx="1"/>
            </p:cNvCxnSpPr>
            <p:nvPr/>
          </p:nvCxnSpPr>
          <p:spPr>
            <a:xfrm>
              <a:off x="4900504" y="2942457"/>
              <a:ext cx="775369" cy="1676"/>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6" name="Snip Single Corner Rectangle 25"/>
          <p:cNvSpPr/>
          <p:nvPr/>
        </p:nvSpPr>
        <p:spPr>
          <a:xfrm>
            <a:off x="3939212" y="1115548"/>
            <a:ext cx="650298" cy="688800"/>
          </a:xfrm>
          <a:prstGeom prst="snip1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P4 File</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28" name="Elbow Connector 27"/>
          <p:cNvCxnSpPr>
            <a:stCxn id="26" idx="2"/>
            <a:endCxn id="10" idx="0"/>
          </p:cNvCxnSpPr>
          <p:nvPr/>
        </p:nvCxnSpPr>
        <p:spPr>
          <a:xfrm rot="10800000" flipV="1">
            <a:off x="2683198" y="1459947"/>
            <a:ext cx="1256015" cy="954003"/>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6" idx="1"/>
            <a:endCxn id="13" idx="0"/>
          </p:cNvCxnSpPr>
          <p:nvPr/>
        </p:nvCxnSpPr>
        <p:spPr>
          <a:xfrm rot="16200000" flipH="1">
            <a:off x="4041221" y="2027487"/>
            <a:ext cx="601777" cy="155497"/>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6" idx="0"/>
            <a:endCxn id="18" idx="0"/>
          </p:cNvCxnSpPr>
          <p:nvPr/>
        </p:nvCxnSpPr>
        <p:spPr>
          <a:xfrm>
            <a:off x="4589510" y="1459948"/>
            <a:ext cx="1567009" cy="947853"/>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898931" y="2291995"/>
            <a:ext cx="1182254" cy="584775"/>
          </a:xfrm>
          <a:prstGeom prst="rect">
            <a:avLst/>
          </a:prstGeom>
          <a:noFill/>
          <a:ln>
            <a:noFill/>
          </a:ln>
        </p:spPr>
        <p:txBody>
          <a:bodyPr wrap="square" rtlCol="0">
            <a:spAutoFit/>
          </a:bodyPr>
          <a:lstStyle/>
          <a:p>
            <a:pPr algn="ctr"/>
            <a:r>
              <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out</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grpSp>
        <p:nvGrpSpPr>
          <p:cNvPr id="5" name="Group 4"/>
          <p:cNvGrpSpPr/>
          <p:nvPr/>
        </p:nvGrpSpPr>
        <p:grpSpPr>
          <a:xfrm>
            <a:off x="5675873" y="1714630"/>
            <a:ext cx="2834854" cy="1765834"/>
            <a:chOff x="5675873" y="1714630"/>
            <a:chExt cx="2834854" cy="1765834"/>
          </a:xfrm>
        </p:grpSpPr>
        <p:sp>
          <p:nvSpPr>
            <p:cNvPr id="18" name="Rectangle 17"/>
            <p:cNvSpPr/>
            <p:nvPr/>
          </p:nvSpPr>
          <p:spPr>
            <a:xfrm>
              <a:off x="5675873" y="2407801"/>
              <a:ext cx="961292" cy="1072663"/>
            </a:xfrm>
            <a:prstGeom prst="rect">
              <a:avLst/>
            </a:prstGeom>
            <a:solidFill>
              <a:schemeClr val="bg1"/>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Perform Lookup</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9" name="Straight Arrow Connector 18"/>
            <p:cNvCxnSpPr/>
            <p:nvPr/>
          </p:nvCxnSpPr>
          <p:spPr>
            <a:xfrm>
              <a:off x="6637165" y="2929633"/>
              <a:ext cx="1873562"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6281258" y="2080423"/>
              <a:ext cx="984469" cy="252883"/>
            </a:xfrm>
            <a:prstGeom prst="bentConnector3">
              <a:avLst>
                <a:gd name="adj1" fmla="val 1275"/>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36235" y="2344659"/>
              <a:ext cx="881145" cy="338554"/>
            </a:xfrm>
            <a:prstGeom prst="rect">
              <a:avLst/>
            </a:prstGeom>
            <a:noFill/>
            <a:ln>
              <a:noFill/>
            </a:ln>
          </p:spPr>
          <p:txBody>
            <a:bodyPr wrap="square" rtlCol="0">
              <a:spAutoFit/>
            </a:bodyPr>
            <a:lstStyle/>
            <a:p>
              <a:pPr algn="ctr"/>
              <a:r>
                <a:rPr lang="en-IE"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Miss </a:t>
              </a:r>
              <a:endPar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TextBox 31"/>
            <p:cNvSpPr txBox="1"/>
            <p:nvPr/>
          </p:nvSpPr>
          <p:spPr>
            <a:xfrm>
              <a:off x="6351243" y="2963821"/>
              <a:ext cx="1182254" cy="338554"/>
            </a:xfrm>
            <a:prstGeom prst="rect">
              <a:avLst/>
            </a:prstGeom>
            <a:noFill/>
            <a:ln>
              <a:noFill/>
            </a:ln>
          </p:spPr>
          <p:txBody>
            <a:bodyPr wrap="square" rtlCol="0">
              <a:spAutoFit/>
            </a:bodyPr>
            <a:lstStyle/>
            <a:p>
              <a:pPr algn="ctr"/>
              <a:r>
                <a:rPr lang="en-IE"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Hit</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grpSp>
      <p:sp>
        <p:nvSpPr>
          <p:cNvPr id="33" name="Rounded Rectangle 32"/>
          <p:cNvSpPr/>
          <p:nvPr/>
        </p:nvSpPr>
        <p:spPr>
          <a:xfrm>
            <a:off x="3577355" y="4059049"/>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Microflow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6" name="Straight Connector 15"/>
          <p:cNvCxnSpPr/>
          <p:nvPr/>
        </p:nvCxnSpPr>
        <p:spPr>
          <a:xfrm flipV="1">
            <a:off x="5415552" y="3778441"/>
            <a:ext cx="2483379" cy="2806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946138" y="3778438"/>
            <a:ext cx="2629831" cy="2806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246459" y="1091948"/>
            <a:ext cx="1292439" cy="584775"/>
          </a:xfrm>
          <a:prstGeom prst="rect">
            <a:avLst/>
          </a:prstGeom>
          <a:noFill/>
          <a:ln>
            <a:noFill/>
          </a:ln>
        </p:spPr>
        <p:txBody>
          <a:bodyPr wrap="square" rtlCol="0">
            <a:spAutoFit/>
          </a:bodyPr>
          <a:lstStyle/>
          <a:p>
            <a:pPr algn="ctr"/>
            <a:r>
              <a:rPr lang="en-IE"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to </a:t>
            </a:r>
            <a:r>
              <a:rPr lang="en-IE" sz="1600" dirty="0" err="1" smtClean="0">
                <a:ln w="0"/>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IE"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991923441"/>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animBg="1"/>
      <p:bldP spid="17" grpId="0"/>
      <p:bldP spid="5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508343992"/>
              </p:ext>
            </p:extLst>
          </p:nvPr>
        </p:nvGraphicFramePr>
        <p:xfrm>
          <a:off x="1665453" y="1268016"/>
          <a:ext cx="5909054" cy="3616657"/>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p:txBody>
          <a:bodyPr>
            <a:normAutofit/>
          </a:bodyPr>
          <a:lstStyle/>
          <a:p>
            <a:pPr algn="ctr"/>
            <a:r>
              <a:rPr lang="en-US" b="1" dirty="0" smtClean="0"/>
              <a:t>Performance with the </a:t>
            </a:r>
            <a:r>
              <a:rPr lang="en-US" b="1" dirty="0" err="1" smtClean="0"/>
              <a:t>Microflow</a:t>
            </a:r>
            <a:r>
              <a:rPr lang="en-US" b="1" dirty="0" smtClean="0"/>
              <a:t> Cache</a:t>
            </a:r>
            <a:endParaRPr lang="en-US" b="1" dirty="0"/>
          </a:p>
        </p:txBody>
      </p:sp>
    </p:spTree>
    <p:custDataLst>
      <p:tags r:id="rId1"/>
    </p:custDataLst>
    <p:extLst>
      <p:ext uri="{BB962C8B-B14F-4D97-AF65-F5344CB8AC3E}">
        <p14:creationId xmlns:p14="http://schemas.microsoft.com/office/powerpoint/2010/main" val="3419222938"/>
      </p:ext>
    </p:extLst>
  </p:cSld>
  <p:clrMapOvr>
    <a:masterClrMapping/>
  </p:clrMapOvr>
  <mc:AlternateContent xmlns:mc="http://schemas.openxmlformats.org/markup-compatibility/2006" xmlns:p14="http://schemas.microsoft.com/office/powerpoint/2010/main">
    <mc:Choice Requires="p14">
      <p:transition spd="slow" p14:dur="2000" advTm="805"/>
    </mc:Choice>
    <mc:Fallback xmlns="">
      <p:transition spd="slow" advTm="805"/>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Cause of Performance Degradation</a:t>
            </a:r>
            <a:endParaRPr lang="en-US" b="1" dirty="0"/>
          </a:p>
        </p:txBody>
      </p:sp>
      <p:graphicFrame>
        <p:nvGraphicFramePr>
          <p:cNvPr id="4" name="Content Placeholder 3"/>
          <p:cNvGraphicFramePr>
            <a:graphicFrameLocks noGrp="1"/>
          </p:cNvGraphicFramePr>
          <p:nvPr>
            <p:ph idx="1"/>
            <p:extLst/>
          </p:nvPr>
        </p:nvGraphicFramePr>
        <p:xfrm>
          <a:off x="495300" y="1268016"/>
          <a:ext cx="8020050" cy="3171284"/>
        </p:xfrm>
        <a:graphic>
          <a:graphicData uri="http://schemas.openxmlformats.org/drawingml/2006/table">
            <a:tbl>
              <a:tblPr firstRow="1" bandRow="1">
                <a:tableStyleId>{D7AC3CCA-C797-4891-BE02-D94E43425B78}</a:tableStyleId>
              </a:tblPr>
              <a:tblGrid>
                <a:gridCol w="1237966"/>
                <a:gridCol w="1970054"/>
                <a:gridCol w="1769432"/>
                <a:gridCol w="1438588"/>
                <a:gridCol w="1604010"/>
              </a:tblGrid>
              <a:tr h="617561">
                <a:tc>
                  <a:txBody>
                    <a:bodyPr/>
                    <a:lstStyle/>
                    <a:p>
                      <a:r>
                        <a:rPr lang="en-IE" sz="2000" b="1" dirty="0" err="1" smtClean="0">
                          <a:latin typeface="+mj-lt"/>
                        </a:rPr>
                        <a:t>Cacheline</a:t>
                      </a:r>
                      <a:endParaRPr lang="en-US" sz="2000" b="1" dirty="0">
                        <a:latin typeface="+mj-lt"/>
                      </a:endParaRPr>
                    </a:p>
                  </a:txBody>
                  <a:tcPr anchor="ctr"/>
                </a:tc>
                <a:tc gridSpan="4">
                  <a:txBody>
                    <a:bodyPr/>
                    <a:lstStyle/>
                    <a:p>
                      <a:pPr algn="ctr"/>
                      <a:r>
                        <a:rPr lang="en-IE" sz="2000" b="1" dirty="0" smtClean="0">
                          <a:latin typeface="+mj-lt"/>
                          <a:sym typeface="Wingdings" panose="05000000000000000000" pitchFamily="2" charset="2"/>
                        </a:rPr>
                        <a:t>64</a:t>
                      </a:r>
                      <a:r>
                        <a:rPr lang="en-IE" sz="2000" b="1" baseline="0" dirty="0" smtClean="0">
                          <a:latin typeface="+mj-lt"/>
                          <a:sym typeface="Wingdings" panose="05000000000000000000" pitchFamily="2" charset="2"/>
                        </a:rPr>
                        <a:t> Bytes</a:t>
                      </a:r>
                      <a:endParaRPr lang="en-US" sz="2000" b="1" dirty="0">
                        <a:latin typeface="+mj-lt"/>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17561">
                <a:tc>
                  <a:txBody>
                    <a:bodyPr/>
                    <a:lstStyle/>
                    <a:p>
                      <a:pPr algn="ctr"/>
                      <a:r>
                        <a:rPr lang="en-IE" sz="2000" b="1" dirty="0" smtClean="0">
                          <a:latin typeface="+mj-lt"/>
                        </a:rPr>
                        <a:t>0</a:t>
                      </a:r>
                    </a:p>
                  </a:txBody>
                  <a:tcPr anchor="ctr">
                    <a:noFill/>
                  </a:tcPr>
                </a:tc>
                <a:tc gridSpan="4">
                  <a:txBody>
                    <a:bodyPr/>
                    <a:lstStyle/>
                    <a:p>
                      <a:pPr algn="ctr"/>
                      <a:r>
                        <a:rPr lang="en-IE" sz="2000" dirty="0" smtClean="0">
                          <a:latin typeface="+mj-lt"/>
                        </a:rPr>
                        <a:t>Metadata</a:t>
                      </a:r>
                      <a:endParaRPr lang="en-US" sz="2000" dirty="0">
                        <a:latin typeface="+mj-lt"/>
                      </a:endParaRPr>
                    </a:p>
                  </a:txBody>
                  <a:tcPr anchor="ct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17561">
                <a:tc>
                  <a:txBody>
                    <a:bodyPr/>
                    <a:lstStyle/>
                    <a:p>
                      <a:pPr algn="ctr"/>
                      <a:r>
                        <a:rPr lang="en-IE" sz="2000" b="1" dirty="0" smtClean="0">
                          <a:latin typeface="+mj-lt"/>
                        </a:rPr>
                        <a:t>1</a:t>
                      </a:r>
                      <a:endParaRPr lang="en-US" sz="2000" b="1" dirty="0">
                        <a:latin typeface="+mj-lt"/>
                      </a:endParaRPr>
                    </a:p>
                  </a:txBody>
                  <a:tcPr anchor="ctr">
                    <a:noFill/>
                  </a:tcPr>
                </a:tc>
                <a:tc gridSpan="3">
                  <a:txBody>
                    <a:bodyPr/>
                    <a:lstStyle/>
                    <a:p>
                      <a:pPr algn="ctr"/>
                      <a:r>
                        <a:rPr lang="en-IE" sz="2000" dirty="0" smtClean="0">
                          <a:latin typeface="+mj-lt"/>
                        </a:rPr>
                        <a:t>Metadata</a:t>
                      </a:r>
                      <a:endParaRPr lang="en-US" sz="2000" dirty="0">
                        <a:latin typeface="+mj-lt"/>
                      </a:endParaRPr>
                    </a:p>
                  </a:txBody>
                  <a:tcPr anchor="ctr">
                    <a:noFill/>
                  </a:tcPr>
                </a:tc>
                <a:tc hMerge="1">
                  <a:txBody>
                    <a:bodyPr/>
                    <a:lstStyle/>
                    <a:p>
                      <a:endParaRPr lang="en-US" dirty="0"/>
                    </a:p>
                  </a:txBody>
                  <a:tcPr/>
                </a:tc>
                <a:tc hMerge="1">
                  <a:txBody>
                    <a:bodyPr/>
                    <a:lstStyle/>
                    <a:p>
                      <a:endParaRPr lang="en-US" dirty="0"/>
                    </a:p>
                  </a:txBody>
                  <a:tcPr/>
                </a:tc>
                <a:tc>
                  <a:txBody>
                    <a:bodyPr/>
                    <a:lstStyle/>
                    <a:p>
                      <a:r>
                        <a:rPr lang="en-IE" sz="2000" dirty="0" smtClean="0">
                          <a:latin typeface="+mj-lt"/>
                        </a:rPr>
                        <a:t>Ethernet Header</a:t>
                      </a:r>
                      <a:endParaRPr lang="en-US" sz="2000" dirty="0">
                        <a:latin typeface="+mj-lt"/>
                      </a:endParaRPr>
                    </a:p>
                  </a:txBody>
                  <a:tcPr anchor="ctr">
                    <a:noFill/>
                  </a:tcPr>
                </a:tc>
              </a:tr>
              <a:tr h="617561">
                <a:tc>
                  <a:txBody>
                    <a:bodyPr/>
                    <a:lstStyle/>
                    <a:p>
                      <a:pPr algn="ctr"/>
                      <a:r>
                        <a:rPr lang="en-IE" sz="2000" b="1" dirty="0" smtClean="0">
                          <a:latin typeface="+mj-lt"/>
                        </a:rPr>
                        <a:t>2</a:t>
                      </a:r>
                      <a:endParaRPr lang="en-US" sz="2000" b="1" dirty="0">
                        <a:latin typeface="+mj-lt"/>
                      </a:endParaRPr>
                    </a:p>
                  </a:txBody>
                  <a:tcPr anchor="ctr">
                    <a:noFill/>
                  </a:tcPr>
                </a:tc>
                <a:tc>
                  <a:txBody>
                    <a:bodyPr/>
                    <a:lstStyle/>
                    <a:p>
                      <a:pPr algn="ctr"/>
                      <a:r>
                        <a:rPr lang="en-IE" sz="2000" dirty="0" smtClean="0">
                          <a:latin typeface="+mj-lt"/>
                        </a:rPr>
                        <a:t>IPv4 (1</a:t>
                      </a:r>
                      <a:r>
                        <a:rPr lang="en-IE" sz="2000" baseline="30000" dirty="0" smtClean="0">
                          <a:latin typeface="+mj-lt"/>
                        </a:rPr>
                        <a:t>st</a:t>
                      </a:r>
                      <a:r>
                        <a:rPr lang="en-IE" sz="2000" dirty="0" smtClean="0">
                          <a:latin typeface="+mj-lt"/>
                        </a:rPr>
                        <a:t> 16Bytes)</a:t>
                      </a:r>
                      <a:endParaRPr lang="en-US" sz="2000" dirty="0">
                        <a:latin typeface="+mj-lt"/>
                      </a:endParaRPr>
                    </a:p>
                  </a:txBody>
                  <a:tcPr anchor="ctr">
                    <a:noFill/>
                  </a:tcPr>
                </a:tc>
                <a:tc>
                  <a:txBody>
                    <a:bodyPr/>
                    <a:lstStyle/>
                    <a:p>
                      <a:r>
                        <a:rPr lang="en-IE" sz="2000" dirty="0" smtClean="0">
                          <a:latin typeface="+mj-lt"/>
                        </a:rPr>
                        <a:t>IPv4</a:t>
                      </a:r>
                      <a:r>
                        <a:rPr lang="en-IE" sz="2000" baseline="0" dirty="0" smtClean="0">
                          <a:latin typeface="+mj-lt"/>
                        </a:rPr>
                        <a:t> + Pad</a:t>
                      </a:r>
                      <a:endParaRPr lang="en-US" sz="2000" dirty="0">
                        <a:latin typeface="+mj-lt"/>
                      </a:endParaRPr>
                    </a:p>
                  </a:txBody>
                  <a:tcPr anchor="ctr">
                    <a:noFill/>
                  </a:tcPr>
                </a:tc>
                <a:tc gridSpan="2">
                  <a:txBody>
                    <a:bodyPr/>
                    <a:lstStyle/>
                    <a:p>
                      <a:pPr algn="ctr"/>
                      <a:r>
                        <a:rPr lang="en-IE" sz="2000" dirty="0" smtClean="0">
                          <a:latin typeface="+mj-lt"/>
                        </a:rPr>
                        <a:t>UDP + Pad</a:t>
                      </a:r>
                      <a:endParaRPr lang="en-US" sz="2000" dirty="0">
                        <a:latin typeface="+mj-lt"/>
                      </a:endParaRPr>
                    </a:p>
                  </a:txBody>
                  <a:tcPr anchor="ctr">
                    <a:noFill/>
                  </a:tcPr>
                </a:tc>
                <a:tc hMerge="1">
                  <a:txBody>
                    <a:bodyPr/>
                    <a:lstStyle/>
                    <a:p>
                      <a:endParaRPr lang="en-US" dirty="0"/>
                    </a:p>
                  </a:txBody>
                  <a:tcPr/>
                </a:tc>
              </a:tr>
              <a:tr h="617561">
                <a:tc>
                  <a:txBody>
                    <a:bodyPr/>
                    <a:lstStyle/>
                    <a:p>
                      <a:pPr algn="ctr"/>
                      <a:r>
                        <a:rPr lang="en-IE" sz="2000" b="1" dirty="0" smtClean="0">
                          <a:latin typeface="+mj-lt"/>
                        </a:rPr>
                        <a:t>3</a:t>
                      </a:r>
                      <a:endParaRPr lang="en-US" sz="2000" b="1" dirty="0">
                        <a:latin typeface="+mj-lt"/>
                      </a:endParaRPr>
                    </a:p>
                  </a:txBody>
                  <a:tcPr anchor="ctr">
                    <a:noFill/>
                  </a:tcPr>
                </a:tc>
                <a:tc gridSpan="2">
                  <a:txBody>
                    <a:bodyPr/>
                    <a:lstStyle/>
                    <a:p>
                      <a:pPr algn="ctr"/>
                      <a:r>
                        <a:rPr lang="en-IE" sz="2000" dirty="0" smtClean="0">
                          <a:latin typeface="+mj-lt"/>
                        </a:rPr>
                        <a:t>TCP + Pad</a:t>
                      </a:r>
                      <a:endParaRPr lang="en-US" sz="2000" dirty="0">
                        <a:latin typeface="+mj-lt"/>
                      </a:endParaRPr>
                    </a:p>
                  </a:txBody>
                  <a:tcPr anchor="ctr">
                    <a:noFill/>
                  </a:tcPr>
                </a:tc>
                <a:tc hMerge="1">
                  <a:txBody>
                    <a:bodyPr/>
                    <a:lstStyle/>
                    <a:p>
                      <a:endParaRPr lang="en-US" sz="2000" dirty="0">
                        <a:latin typeface="+mj-lt"/>
                      </a:endParaRPr>
                    </a:p>
                  </a:txBody>
                  <a:tcPr anchor="ctr">
                    <a:noFill/>
                  </a:tcPr>
                </a:tc>
                <a:tc gridSpan="2">
                  <a:txBody>
                    <a:bodyPr/>
                    <a:lstStyle/>
                    <a:p>
                      <a:pPr algn="ctr"/>
                      <a:r>
                        <a:rPr lang="en-IE" sz="2000" dirty="0" smtClean="0">
                          <a:latin typeface="+mj-lt"/>
                        </a:rPr>
                        <a:t>Empty</a:t>
                      </a:r>
                      <a:endParaRPr lang="en-US" sz="2000" dirty="0">
                        <a:latin typeface="+mj-lt"/>
                      </a:endParaRPr>
                    </a:p>
                  </a:txBody>
                  <a:tcPr anchor="ctr">
                    <a:noFill/>
                  </a:tcPr>
                </a:tc>
                <a:tc hMerge="1">
                  <a:txBody>
                    <a:bodyPr/>
                    <a:lstStyle/>
                    <a:p>
                      <a:endParaRPr lang="en-US"/>
                    </a:p>
                  </a:txBody>
                  <a:tcPr/>
                </a:tc>
              </a:tr>
            </a:tbl>
          </a:graphicData>
        </a:graphic>
      </p:graphicFrame>
      <p:sp>
        <p:nvSpPr>
          <p:cNvPr id="5" name="TextBox 4"/>
          <p:cNvSpPr txBox="1"/>
          <p:nvPr/>
        </p:nvSpPr>
        <p:spPr>
          <a:xfrm>
            <a:off x="428625" y="4439300"/>
            <a:ext cx="8153400" cy="400110"/>
          </a:xfrm>
          <a:prstGeom prst="rect">
            <a:avLst/>
          </a:prstGeom>
          <a:noFill/>
        </p:spPr>
        <p:txBody>
          <a:bodyPr wrap="square" rtlCol="0">
            <a:spAutoFit/>
          </a:bodyPr>
          <a:lstStyle/>
          <a:p>
            <a:pPr algn="ctr"/>
            <a:r>
              <a:rPr lang="en-IE" sz="2000" b="1" dirty="0" smtClean="0">
                <a:latin typeface="+mj-lt"/>
              </a:rPr>
              <a:t>Simplified “flow” Structure</a:t>
            </a:r>
            <a:endParaRPr lang="en-US" sz="2000" b="1" dirty="0">
              <a:latin typeface="+mj-lt"/>
            </a:endParaRPr>
          </a:p>
        </p:txBody>
      </p:sp>
    </p:spTree>
    <p:extLst>
      <p:ext uri="{BB962C8B-B14F-4D97-AF65-F5344CB8AC3E}">
        <p14:creationId xmlns:p14="http://schemas.microsoft.com/office/powerpoint/2010/main" val="16633018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1078964108"/>
              </p:ext>
            </p:extLst>
          </p:nvPr>
        </p:nvGraphicFramePr>
        <p:xfrm>
          <a:off x="1665453" y="1268016"/>
          <a:ext cx="5909054" cy="3616657"/>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p:txBody>
          <a:bodyPr>
            <a:normAutofit/>
          </a:bodyPr>
          <a:lstStyle/>
          <a:p>
            <a:pPr algn="ctr"/>
            <a:r>
              <a:rPr lang="en-US" b="1" dirty="0" smtClean="0"/>
              <a:t>Performance with the </a:t>
            </a:r>
            <a:r>
              <a:rPr lang="en-US" b="1" dirty="0" err="1" smtClean="0"/>
              <a:t>Microflow</a:t>
            </a:r>
            <a:r>
              <a:rPr lang="en-US" b="1" dirty="0" smtClean="0"/>
              <a:t> Cache</a:t>
            </a:r>
            <a:endParaRPr lang="en-US" b="1" dirty="0"/>
          </a:p>
        </p:txBody>
      </p:sp>
    </p:spTree>
    <p:custDataLst>
      <p:tags r:id="rId1"/>
    </p:custDataLst>
    <p:extLst>
      <p:ext uri="{BB962C8B-B14F-4D97-AF65-F5344CB8AC3E}">
        <p14:creationId xmlns:p14="http://schemas.microsoft.com/office/powerpoint/2010/main" val="1610397938"/>
      </p:ext>
    </p:extLst>
  </p:cSld>
  <p:clrMapOvr>
    <a:masterClrMapping/>
  </p:clrMapOvr>
  <mc:AlternateContent xmlns:mc="http://schemas.openxmlformats.org/markup-compatibility/2006" xmlns:p14="http://schemas.microsoft.com/office/powerpoint/2010/main">
    <mc:Choice Requires="p14">
      <p:transition spd="slow" p14:dur="2000" advTm="805"/>
    </mc:Choice>
    <mc:Fallback xmlns="">
      <p:transition spd="slow" advTm="805"/>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Varying the Number of Hash Fields</a:t>
            </a:r>
            <a:endParaRPr lang="en-US" b="1" dirty="0"/>
          </a:p>
        </p:txBody>
      </p:sp>
      <p:graphicFrame>
        <p:nvGraphicFramePr>
          <p:cNvPr id="4" name="Chart 3"/>
          <p:cNvGraphicFramePr/>
          <p:nvPr>
            <p:extLst>
              <p:ext uri="{D42A27DB-BD31-4B8C-83A1-F6EECF244321}">
                <p14:modId xmlns:p14="http://schemas.microsoft.com/office/powerpoint/2010/main" val="747257921"/>
              </p:ext>
            </p:extLst>
          </p:nvPr>
        </p:nvGraphicFramePr>
        <p:xfrm>
          <a:off x="1651508" y="1536700"/>
          <a:ext cx="6099048" cy="2800604"/>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404024577"/>
      </p:ext>
    </p:extLst>
  </p:cSld>
  <p:clrMapOvr>
    <a:masterClrMapping/>
  </p:clrMapOvr>
  <mc:AlternateContent xmlns:mc="http://schemas.openxmlformats.org/markup-compatibility/2006" xmlns:p14="http://schemas.microsoft.com/office/powerpoint/2010/main">
    <mc:Choice Requires="p14">
      <p:transition spd="slow" p14:dur="2000" advTm="805"/>
    </mc:Choice>
    <mc:Fallback xmlns="">
      <p:transition spd="slow" advTm="805"/>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97473"/>
            <a:ext cx="6858000" cy="1790700"/>
          </a:xfrm>
        </p:spPr>
        <p:txBody>
          <a:bodyPr>
            <a:noAutofit/>
          </a:bodyPr>
          <a:lstStyle/>
          <a:p>
            <a:r>
              <a:rPr lang="en-US" sz="3600" b="1" dirty="0" smtClean="0">
                <a:solidFill>
                  <a:srgbClr val="C00000"/>
                </a:solidFill>
                <a:latin typeface="Calibri Light" charset="0"/>
                <a:ea typeface="Calibri Light" charset="0"/>
                <a:cs typeface="Calibri Light" charset="0"/>
              </a:rPr>
              <a:t>PVPP: A Programmable Vector Packet Processor</a:t>
            </a:r>
            <a:endParaRPr lang="en-US" sz="3600" dirty="0">
              <a:latin typeface="Calibri Light" charset="0"/>
              <a:ea typeface="Calibri Light" charset="0"/>
              <a:cs typeface="Calibri Light" charset="0"/>
            </a:endParaRPr>
          </a:p>
        </p:txBody>
      </p:sp>
      <p:sp>
        <p:nvSpPr>
          <p:cNvPr id="5" name="TextBox 4"/>
          <p:cNvSpPr txBox="1"/>
          <p:nvPr/>
        </p:nvSpPr>
        <p:spPr>
          <a:xfrm>
            <a:off x="3792821" y="2686335"/>
            <a:ext cx="1099981" cy="369332"/>
          </a:xfrm>
          <a:prstGeom prst="rect">
            <a:avLst/>
          </a:prstGeom>
          <a:noFill/>
        </p:spPr>
        <p:txBody>
          <a:bodyPr wrap="none" rtlCol="0">
            <a:spAutoFit/>
          </a:bodyPr>
          <a:lstStyle/>
          <a:p>
            <a:r>
              <a:rPr lang="en-US" sz="1800" b="1" dirty="0" smtClean="0">
                <a:latin typeface="Calibri Light" charset="0"/>
                <a:ea typeface="Calibri Light" charset="0"/>
                <a:cs typeface="Calibri Light" charset="0"/>
              </a:rPr>
              <a:t>Sean Choi</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2453" y="3055667"/>
            <a:ext cx="660716" cy="216282"/>
          </a:xfrm>
          <a:prstGeom prst="rect">
            <a:avLst/>
          </a:prstGeom>
        </p:spPr>
      </p:pic>
    </p:spTree>
    <p:extLst>
      <p:ext uri="{BB962C8B-B14F-4D97-AF65-F5344CB8AC3E}">
        <p14:creationId xmlns:p14="http://schemas.microsoft.com/office/powerpoint/2010/main" val="1218168341"/>
      </p:ext>
    </p:extLst>
  </p:cSld>
  <p:clrMapOvr>
    <a:masterClrMapping/>
  </p:clrMapOvr>
  <mc:AlternateContent xmlns:mc="http://schemas.openxmlformats.org/markup-compatibility/2006" xmlns:p14="http://schemas.microsoft.com/office/powerpoint/2010/main">
    <mc:Choice Requires="p14">
      <p:transition spd="slow" p14:dur="2000" advTm="4959"/>
    </mc:Choice>
    <mc:Fallback xmlns="">
      <p:transition spd="slow" advTm="4959"/>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Need for a </a:t>
            </a:r>
            <a:r>
              <a:rPr lang="en-US" b="1" dirty="0" smtClean="0"/>
              <a:t>Flexible Backend Abstraction</a:t>
            </a:r>
            <a:endParaRPr lang="en-US" b="1" dirty="0"/>
          </a:p>
        </p:txBody>
      </p:sp>
    </p:spTree>
    <p:extLst>
      <p:ext uri="{BB962C8B-B14F-4D97-AF65-F5344CB8AC3E}">
        <p14:creationId xmlns:p14="http://schemas.microsoft.com/office/powerpoint/2010/main" val="932757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78126" y="2656604"/>
            <a:ext cx="3824909" cy="646331"/>
          </a:xfrm>
          <a:prstGeom prst="rect">
            <a:avLst/>
          </a:prstGeom>
          <a:noFill/>
        </p:spPr>
        <p:txBody>
          <a:bodyPr wrap="square" rtlCol="0">
            <a:spAutoFit/>
          </a:bodyPr>
          <a:lstStyle/>
          <a:p>
            <a:pPr algn="ctr"/>
            <a:r>
              <a:rPr lang="en-US" sz="3600" b="1" dirty="0" smtClean="0">
                <a:solidFill>
                  <a:srgbClr val="C00000"/>
                </a:solidFill>
                <a:latin typeface="Calibri Light" charset="0"/>
                <a:ea typeface="Calibri Light" charset="0"/>
                <a:cs typeface="Calibri Light" charset="0"/>
              </a:rPr>
              <a:t>Well, not really </a:t>
            </a:r>
            <a:r>
              <a:rPr lang="is-IS" sz="3600" b="1" dirty="0" smtClean="0">
                <a:solidFill>
                  <a:srgbClr val="C00000"/>
                </a:solidFill>
                <a:latin typeface="Calibri Light" charset="0"/>
                <a:ea typeface="Calibri Light" charset="0"/>
                <a:cs typeface="Calibri Light" charset="0"/>
              </a:rPr>
              <a:t>…</a:t>
            </a:r>
            <a:endParaRPr lang="en-US" sz="3600" b="1" dirty="0" smtClean="0">
              <a:solidFill>
                <a:srgbClr val="C00000"/>
              </a:solidFill>
              <a:latin typeface="Calibri Light" charset="0"/>
              <a:ea typeface="Calibri Light" charset="0"/>
              <a:cs typeface="Calibri Light" charset="0"/>
            </a:endParaRPr>
          </a:p>
        </p:txBody>
      </p:sp>
      <p:sp>
        <p:nvSpPr>
          <p:cNvPr id="5" name="Rectangle 4"/>
          <p:cNvSpPr/>
          <p:nvPr/>
        </p:nvSpPr>
        <p:spPr>
          <a:xfrm>
            <a:off x="490650" y="1917577"/>
            <a:ext cx="8199863" cy="584775"/>
          </a:xfrm>
          <a:prstGeom prst="rect">
            <a:avLst/>
          </a:prstGeom>
        </p:spPr>
        <p:txBody>
          <a:bodyPr wrap="square">
            <a:spAutoFit/>
          </a:bodyPr>
          <a:lstStyle/>
          <a:p>
            <a:pPr algn="ctr"/>
            <a:r>
              <a:rPr lang="en-US" sz="3200" dirty="0" smtClean="0">
                <a:solidFill>
                  <a:schemeClr val="tx1"/>
                </a:solidFill>
                <a:latin typeface="Calibri Light" charset="0"/>
                <a:ea typeface="Calibri Light" charset="0"/>
                <a:cs typeface="Calibri Light" charset="0"/>
              </a:rPr>
              <a:t>It should be </a:t>
            </a:r>
            <a:r>
              <a:rPr lang="en-US" sz="3200" b="1" dirty="0" smtClean="0">
                <a:solidFill>
                  <a:schemeClr val="tx1"/>
                </a:solidFill>
                <a:latin typeface="Calibri Light" charset="0"/>
                <a:ea typeface="Calibri Light" charset="0"/>
                <a:cs typeface="Calibri Light" charset="0"/>
              </a:rPr>
              <a:t>EASY</a:t>
            </a:r>
            <a:r>
              <a:rPr lang="en-US" sz="3200" dirty="0" smtClean="0">
                <a:solidFill>
                  <a:schemeClr val="tx1"/>
                </a:solidFill>
                <a:latin typeface="Calibri Light" charset="0"/>
                <a:ea typeface="Calibri Light" charset="0"/>
                <a:cs typeface="Calibri Light" charset="0"/>
              </a:rPr>
              <a:t> to program software switches!</a:t>
            </a:r>
            <a:endParaRPr lang="en-US" sz="3200" dirty="0">
              <a:solidFill>
                <a:schemeClr val="tx1"/>
              </a:solidFill>
              <a:latin typeface="Calibri Light" charset="0"/>
              <a:ea typeface="Calibri Light" charset="0"/>
              <a:cs typeface="Calibri Light" charset="0"/>
            </a:endParaRP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latin typeface="Calibri" charset="0"/>
                <a:ea typeface="Calibri" charset="0"/>
                <a:cs typeface="Calibri" charset="0"/>
              </a:rPr>
              <a:t>6</a:t>
            </a:fld>
            <a:endParaRPr lang="en">
              <a:latin typeface="Calibri" charset="0"/>
              <a:ea typeface="Calibri" charset="0"/>
              <a:cs typeface="Calibri" charset="0"/>
            </a:endParaRPr>
          </a:p>
        </p:txBody>
      </p:sp>
      <p:sp>
        <p:nvSpPr>
          <p:cNvPr id="6" name="Title 1"/>
          <p:cNvSpPr>
            <a:spLocks noGrp="1"/>
          </p:cNvSpPr>
          <p:nvPr>
            <p:ph type="title"/>
          </p:nvPr>
        </p:nvSpPr>
        <p:spPr>
          <a:xfrm>
            <a:off x="628650" y="273844"/>
            <a:ext cx="7886700" cy="994172"/>
          </a:xfrm>
        </p:spPr>
        <p:txBody>
          <a:bodyPr anchor="ctr"/>
          <a:lstStyle/>
          <a:p>
            <a:pPr algn="ctr"/>
            <a:r>
              <a:rPr lang="en-US" b="1" dirty="0" smtClean="0"/>
              <a:t>A Software Switch</a:t>
            </a:r>
            <a:endParaRPr lang="en-US" b="1" dirty="0"/>
          </a:p>
        </p:txBody>
      </p:sp>
    </p:spTree>
    <p:custDataLst>
      <p:tags r:id="rId1"/>
    </p:custDataLst>
    <p:extLst>
      <p:ext uri="{BB962C8B-B14F-4D97-AF65-F5344CB8AC3E}">
        <p14:creationId xmlns:p14="http://schemas.microsoft.com/office/powerpoint/2010/main" val="1430457061"/>
      </p:ext>
    </p:extLst>
  </p:cSld>
  <p:clrMapOvr>
    <a:masterClrMapping/>
  </p:clrMapOvr>
  <mc:AlternateContent xmlns:mc="http://schemas.openxmlformats.org/markup-compatibility/2006" xmlns:p14="http://schemas.microsoft.com/office/powerpoint/2010/main">
    <mc:Choice Requires="p14">
      <p:transition spd="slow" p14:dur="2000" advTm="73286"/>
    </mc:Choice>
    <mc:Fallback xmlns="">
      <p:transition spd="slow" advTm="732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t>
            </a:r>
            <a:r>
              <a:rPr lang="en-US" b="1" dirty="0" smtClean="0"/>
              <a:t>Vector Packet Processing (VPP)?</a:t>
            </a:r>
            <a:endParaRPr lang="en-US" b="1" dirty="0"/>
          </a:p>
        </p:txBody>
      </p:sp>
      <p:sp>
        <p:nvSpPr>
          <p:cNvPr id="3" name="Content Placeholder 2"/>
          <p:cNvSpPr>
            <a:spLocks noGrp="1"/>
          </p:cNvSpPr>
          <p:nvPr>
            <p:ph idx="1"/>
          </p:nvPr>
        </p:nvSpPr>
        <p:spPr/>
        <p:txBody>
          <a:bodyPr>
            <a:noAutofit/>
          </a:bodyPr>
          <a:lstStyle/>
          <a:p>
            <a:r>
              <a:rPr lang="en-US" sz="2596" dirty="0">
                <a:latin typeface="+mj-lt"/>
              </a:rPr>
              <a:t>Open source packet-processor in user space (DPDK)</a:t>
            </a:r>
          </a:p>
          <a:p>
            <a:r>
              <a:rPr lang="en-US" sz="2596" b="1" dirty="0">
                <a:latin typeface="+mj-lt"/>
              </a:rPr>
              <a:t>Graph-based</a:t>
            </a:r>
            <a:r>
              <a:rPr lang="en-US" sz="2596" dirty="0">
                <a:latin typeface="+mj-lt"/>
              </a:rPr>
              <a:t> packet forwarding model</a:t>
            </a:r>
          </a:p>
          <a:p>
            <a:r>
              <a:rPr lang="en-US" sz="2596" dirty="0">
                <a:latin typeface="+mj-lt"/>
              </a:rPr>
              <a:t>Process a </a:t>
            </a:r>
            <a:r>
              <a:rPr lang="en-US" sz="2596" b="1" dirty="0">
                <a:latin typeface="+mj-lt"/>
              </a:rPr>
              <a:t>vector</a:t>
            </a:r>
            <a:r>
              <a:rPr lang="en-US" sz="2596" dirty="0">
                <a:latin typeface="+mj-lt"/>
              </a:rPr>
              <a:t> of packet at a time</a:t>
            </a:r>
          </a:p>
          <a:p>
            <a:pPr lvl="1"/>
            <a:r>
              <a:rPr lang="en-US" sz="2596" dirty="0">
                <a:latin typeface="+mj-lt"/>
              </a:rPr>
              <a:t>Optimize instruction cache and data cache misses</a:t>
            </a:r>
          </a:p>
          <a:p>
            <a:r>
              <a:rPr lang="en-US" sz="2596" dirty="0">
                <a:latin typeface="+mj-lt"/>
              </a:rPr>
              <a:t>Highly extensible via a </a:t>
            </a:r>
            <a:r>
              <a:rPr lang="en-US" sz="2596" b="1" dirty="0">
                <a:latin typeface="+mj-lt"/>
              </a:rPr>
              <a:t>plugin</a:t>
            </a:r>
          </a:p>
          <a:p>
            <a:pPr lvl="1"/>
            <a:r>
              <a:rPr lang="en-US" sz="2300" b="1" dirty="0">
                <a:latin typeface="+mj-lt"/>
              </a:rPr>
              <a:t>Programmable VPP (PVPP)</a:t>
            </a:r>
          </a:p>
        </p:txBody>
      </p:sp>
    </p:spTree>
    <p:extLst>
      <p:ext uri="{BB962C8B-B14F-4D97-AF65-F5344CB8AC3E}">
        <p14:creationId xmlns:p14="http://schemas.microsoft.com/office/powerpoint/2010/main" val="149504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 name="Picture 4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24" y="1731066"/>
            <a:ext cx="8696154" cy="2603478"/>
          </a:xfrm>
          <a:prstGeom prst="rect">
            <a:avLst/>
          </a:prstGeom>
          <a:noFill/>
          <a:ln>
            <a:noFill/>
          </a:ln>
        </p:spPr>
      </p:pic>
      <p:sp>
        <p:nvSpPr>
          <p:cNvPr id="413" name="Title 1"/>
          <p:cNvSpPr>
            <a:spLocks noGrp="1"/>
          </p:cNvSpPr>
          <p:nvPr>
            <p:ph type="title"/>
          </p:nvPr>
        </p:nvSpPr>
        <p:spPr>
          <a:xfrm>
            <a:off x="676319" y="273844"/>
            <a:ext cx="7791364" cy="994172"/>
          </a:xfrm>
        </p:spPr>
        <p:txBody>
          <a:bodyPr/>
          <a:lstStyle/>
          <a:p>
            <a:pPr algn="ctr"/>
            <a:r>
              <a:rPr lang="en-US" b="1" dirty="0" smtClean="0"/>
              <a:t>Programmable VPP (PVPP) </a:t>
            </a:r>
            <a:r>
              <a:rPr lang="en-US" dirty="0" smtClean="0"/>
              <a:t>Compiler</a:t>
            </a:r>
            <a:endParaRPr lang="en-US" dirty="0"/>
          </a:p>
        </p:txBody>
      </p:sp>
    </p:spTree>
    <p:extLst>
      <p:ext uri="{BB962C8B-B14F-4D97-AF65-F5344CB8AC3E}">
        <p14:creationId xmlns:p14="http://schemas.microsoft.com/office/powerpoint/2010/main" val="16888808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7477294" y="199596"/>
            <a:ext cx="1492564" cy="319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939" tIns="32970" rIns="65939" bIns="32970" numCol="1" spcCol="0" rtlCol="0" fromWordArt="0" anchor="ctr" anchorCtr="0" forceAA="0" compatLnSpc="1">
            <a:prstTxWarp prst="textNoShape">
              <a:avLst/>
            </a:prstTxWarp>
            <a:noAutofit/>
          </a:bodyPr>
          <a:lstStyle/>
          <a:p>
            <a:pPr algn="ctr"/>
            <a:endParaRPr lang="en-US" sz="973">
              <a:latin typeface="Consolas" charset="0"/>
              <a:ea typeface="Consolas" charset="0"/>
              <a:cs typeface="Consolas" charset="0"/>
            </a:endParaRPr>
          </a:p>
        </p:txBody>
      </p:sp>
      <p:sp>
        <p:nvSpPr>
          <p:cNvPr id="52" name="TextBox 51"/>
          <p:cNvSpPr txBox="1"/>
          <p:nvPr/>
        </p:nvSpPr>
        <p:spPr>
          <a:xfrm>
            <a:off x="8137794" y="23262"/>
            <a:ext cx="336667" cy="506614"/>
          </a:xfrm>
          <a:prstGeom prst="rect">
            <a:avLst/>
          </a:prstGeom>
          <a:noFill/>
        </p:spPr>
        <p:txBody>
          <a:bodyPr wrap="square" rtlCol="0" anchor="ctr">
            <a:spAutoFit/>
          </a:bodyPr>
          <a:lstStyle/>
          <a:p>
            <a:pPr algn="ctr"/>
            <a:r>
              <a:rPr lang="en-US" sz="2692" b="1" dirty="0">
                <a:solidFill>
                  <a:sysClr val="windowText" lastClr="000000"/>
                </a:solidFill>
                <a:latin typeface="Consolas" charset="0"/>
                <a:ea typeface="Consolas" charset="0"/>
                <a:cs typeface="Consolas" charset="0"/>
              </a:rPr>
              <a:t>…</a:t>
            </a:r>
          </a:p>
        </p:txBody>
      </p:sp>
      <p:sp>
        <p:nvSpPr>
          <p:cNvPr id="53" name="TextBox 52"/>
          <p:cNvSpPr txBox="1"/>
          <p:nvPr/>
        </p:nvSpPr>
        <p:spPr>
          <a:xfrm>
            <a:off x="7405046" y="-34342"/>
            <a:ext cx="1414170" cy="299441"/>
          </a:xfrm>
          <a:prstGeom prst="rect">
            <a:avLst/>
          </a:prstGeom>
          <a:noFill/>
        </p:spPr>
        <p:txBody>
          <a:bodyPr wrap="none" rtlCol="0">
            <a:spAutoFit/>
          </a:bodyPr>
          <a:lstStyle/>
          <a:p>
            <a:r>
              <a:rPr lang="en-US" sz="1346" dirty="0">
                <a:solidFill>
                  <a:schemeClr val="bg2">
                    <a:lumMod val="10000"/>
                  </a:schemeClr>
                </a:solidFill>
                <a:latin typeface="Consolas" charset="0"/>
                <a:ea typeface="Consolas" charset="0"/>
                <a:cs typeface="Consolas" charset="0"/>
              </a:rPr>
              <a:t>Packet Vector</a:t>
            </a:r>
          </a:p>
        </p:txBody>
      </p:sp>
      <p:cxnSp>
        <p:nvCxnSpPr>
          <p:cNvPr id="23" name="Straight Arrow Connector 22"/>
          <p:cNvCxnSpPr>
            <a:stCxn id="72" idx="4"/>
            <a:endCxn id="8" idx="0"/>
          </p:cNvCxnSpPr>
          <p:nvPr/>
        </p:nvCxnSpPr>
        <p:spPr>
          <a:xfrm>
            <a:off x="4104114" y="975745"/>
            <a:ext cx="1041401" cy="391564"/>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2" idx="4"/>
            <a:endCxn id="11" idx="0"/>
          </p:cNvCxnSpPr>
          <p:nvPr/>
        </p:nvCxnSpPr>
        <p:spPr>
          <a:xfrm>
            <a:off x="4104118" y="975741"/>
            <a:ext cx="2019880" cy="382646"/>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132792" y="2222309"/>
            <a:ext cx="275091" cy="424644"/>
          </a:xfrm>
          <a:prstGeom prst="rect">
            <a:avLst/>
          </a:prstGeom>
          <a:noFill/>
        </p:spPr>
        <p:txBody>
          <a:bodyPr wrap="none" lIns="51284" tIns="25642" rIns="51284" bIns="25642" rtlCol="0">
            <a:spAutoFit/>
          </a:bodyPr>
          <a:lstStyle/>
          <a:p>
            <a:r>
              <a:rPr lang="en-US" sz="2423" b="1" dirty="0">
                <a:latin typeface="Consolas" charset="0"/>
                <a:ea typeface="Consolas" charset="0"/>
                <a:cs typeface="Consolas" charset="0"/>
              </a:rPr>
              <a:t>…</a:t>
            </a:r>
          </a:p>
        </p:txBody>
      </p:sp>
      <p:cxnSp>
        <p:nvCxnSpPr>
          <p:cNvPr id="26" name="Straight Arrow Connector 25"/>
          <p:cNvCxnSpPr>
            <a:stCxn id="72" idx="4"/>
            <a:endCxn id="17" idx="0"/>
          </p:cNvCxnSpPr>
          <p:nvPr/>
        </p:nvCxnSpPr>
        <p:spPr>
          <a:xfrm>
            <a:off x="4104118" y="975741"/>
            <a:ext cx="3092213" cy="370835"/>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2" idx="4"/>
            <a:endCxn id="20" idx="0"/>
          </p:cNvCxnSpPr>
          <p:nvPr/>
        </p:nvCxnSpPr>
        <p:spPr>
          <a:xfrm>
            <a:off x="4104118" y="975744"/>
            <a:ext cx="4217695" cy="370836"/>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2" idx="4"/>
            <a:endCxn id="114" idx="0"/>
          </p:cNvCxnSpPr>
          <p:nvPr/>
        </p:nvCxnSpPr>
        <p:spPr>
          <a:xfrm flipH="1">
            <a:off x="2016397" y="975745"/>
            <a:ext cx="2087717" cy="352528"/>
          </a:xfrm>
          <a:prstGeom prst="straightConnector1">
            <a:avLst/>
          </a:prstGeom>
          <a:ln>
            <a:solidFill>
              <a:srgbClr val="2B2929"/>
            </a:solidFill>
            <a:prstDash val="dash"/>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9" idx="4"/>
            <a:endCxn id="34" idx="7"/>
          </p:cNvCxnSpPr>
          <p:nvPr/>
        </p:nvCxnSpPr>
        <p:spPr>
          <a:xfrm flipH="1">
            <a:off x="7594338" y="2734501"/>
            <a:ext cx="204762" cy="404911"/>
          </a:xfrm>
          <a:prstGeom prst="straightConnector1">
            <a:avLst/>
          </a:prstGeom>
          <a:ln>
            <a:solidFill>
              <a:srgbClr val="2B2929"/>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8" idx="1"/>
            <a:endCxn id="72" idx="6"/>
          </p:cNvCxnSpPr>
          <p:nvPr/>
        </p:nvCxnSpPr>
        <p:spPr>
          <a:xfrm flipH="1">
            <a:off x="4402616" y="359257"/>
            <a:ext cx="3074676" cy="317987"/>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613407" y="166070"/>
            <a:ext cx="1034257" cy="278666"/>
          </a:xfrm>
          <a:prstGeom prst="rect">
            <a:avLst/>
          </a:prstGeom>
          <a:noFill/>
        </p:spPr>
        <p:txBody>
          <a:bodyPr wrap="none" rtlCol="0">
            <a:spAutoFit/>
          </a:bodyPr>
          <a:lstStyle/>
          <a:p>
            <a:r>
              <a:rPr lang="en-US" sz="1211" dirty="0" err="1">
                <a:latin typeface="Consolas" charset="0"/>
                <a:ea typeface="Consolas" charset="0"/>
                <a:cs typeface="Consolas" charset="0"/>
              </a:rPr>
              <a:t>dpdk</a:t>
            </a:r>
            <a:r>
              <a:rPr lang="en-US" sz="1211" dirty="0">
                <a:latin typeface="Consolas" charset="0"/>
                <a:ea typeface="Consolas" charset="0"/>
                <a:cs typeface="Consolas" charset="0"/>
              </a:rPr>
              <a:t>-input</a:t>
            </a:r>
          </a:p>
        </p:txBody>
      </p:sp>
      <p:sp>
        <p:nvSpPr>
          <p:cNvPr id="8" name="Oval 7"/>
          <p:cNvSpPr/>
          <p:nvPr/>
        </p:nvSpPr>
        <p:spPr>
          <a:xfrm>
            <a:off x="4847014" y="1367309"/>
            <a:ext cx="597002" cy="597002"/>
          </a:xfrm>
          <a:prstGeom prst="ellipse">
            <a:avLst/>
          </a:prstGeom>
          <a:solidFill>
            <a:schemeClr val="bg2"/>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sp>
        <p:nvSpPr>
          <p:cNvPr id="9" name="TextBox 8"/>
          <p:cNvSpPr txBox="1"/>
          <p:nvPr/>
        </p:nvSpPr>
        <p:spPr>
          <a:xfrm>
            <a:off x="6715267" y="1954281"/>
            <a:ext cx="949299" cy="278666"/>
          </a:xfrm>
          <a:prstGeom prst="rect">
            <a:avLst/>
          </a:prstGeom>
          <a:noFill/>
        </p:spPr>
        <p:txBody>
          <a:bodyPr wrap="none" rtlCol="0">
            <a:spAutoFit/>
          </a:bodyPr>
          <a:lstStyle/>
          <a:p>
            <a:r>
              <a:rPr lang="en-US" sz="1211" dirty="0">
                <a:latin typeface="Consolas" charset="0"/>
                <a:ea typeface="Consolas" charset="0"/>
                <a:cs typeface="Consolas" charset="0"/>
              </a:rPr>
              <a:t>ip6-input</a:t>
            </a:r>
          </a:p>
        </p:txBody>
      </p:sp>
      <p:sp>
        <p:nvSpPr>
          <p:cNvPr id="11" name="Oval 10"/>
          <p:cNvSpPr/>
          <p:nvPr/>
        </p:nvSpPr>
        <p:spPr>
          <a:xfrm>
            <a:off x="5825496" y="1358387"/>
            <a:ext cx="597003" cy="597002"/>
          </a:xfrm>
          <a:prstGeom prst="ellipse">
            <a:avLst/>
          </a:prstGeom>
          <a:solidFill>
            <a:schemeClr val="bg2"/>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sp>
        <p:nvSpPr>
          <p:cNvPr id="12" name="TextBox 11"/>
          <p:cNvSpPr txBox="1"/>
          <p:nvPr/>
        </p:nvSpPr>
        <p:spPr>
          <a:xfrm>
            <a:off x="5713784" y="1968518"/>
            <a:ext cx="864339" cy="278666"/>
          </a:xfrm>
          <a:prstGeom prst="rect">
            <a:avLst/>
          </a:prstGeom>
          <a:noFill/>
        </p:spPr>
        <p:txBody>
          <a:bodyPr wrap="none" rtlCol="0">
            <a:spAutoFit/>
          </a:bodyPr>
          <a:lstStyle/>
          <a:p>
            <a:r>
              <a:rPr lang="en-US" sz="1211" dirty="0">
                <a:latin typeface="Consolas" charset="0"/>
                <a:ea typeface="Consolas" charset="0"/>
                <a:cs typeface="Consolas" charset="0"/>
              </a:rPr>
              <a:t>ip4input</a:t>
            </a:r>
          </a:p>
        </p:txBody>
      </p:sp>
      <p:sp>
        <p:nvSpPr>
          <p:cNvPr id="17" name="Oval 16"/>
          <p:cNvSpPr/>
          <p:nvPr/>
        </p:nvSpPr>
        <p:spPr>
          <a:xfrm>
            <a:off x="6897825" y="1346580"/>
            <a:ext cx="597002" cy="597002"/>
          </a:xfrm>
          <a:prstGeom prst="ellipse">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sp>
        <p:nvSpPr>
          <p:cNvPr id="18" name="TextBox 17"/>
          <p:cNvSpPr txBox="1"/>
          <p:nvPr/>
        </p:nvSpPr>
        <p:spPr>
          <a:xfrm>
            <a:off x="4693997" y="1977434"/>
            <a:ext cx="949299" cy="278666"/>
          </a:xfrm>
          <a:prstGeom prst="rect">
            <a:avLst/>
          </a:prstGeom>
          <a:noFill/>
        </p:spPr>
        <p:txBody>
          <a:bodyPr wrap="none" rtlCol="0">
            <a:spAutoFit/>
          </a:bodyPr>
          <a:lstStyle/>
          <a:p>
            <a:r>
              <a:rPr lang="en-US" sz="1211" dirty="0" err="1">
                <a:latin typeface="Consolas" charset="0"/>
                <a:ea typeface="Consolas" charset="0"/>
                <a:cs typeface="Consolas" charset="0"/>
              </a:rPr>
              <a:t>arp</a:t>
            </a:r>
            <a:r>
              <a:rPr lang="en-US" sz="1211" dirty="0">
                <a:latin typeface="Consolas" charset="0"/>
                <a:ea typeface="Consolas" charset="0"/>
                <a:cs typeface="Consolas" charset="0"/>
              </a:rPr>
              <a:t>-input</a:t>
            </a:r>
          </a:p>
        </p:txBody>
      </p:sp>
      <p:sp>
        <p:nvSpPr>
          <p:cNvPr id="20" name="Oval 19"/>
          <p:cNvSpPr/>
          <p:nvPr/>
        </p:nvSpPr>
        <p:spPr>
          <a:xfrm>
            <a:off x="8023311" y="1346577"/>
            <a:ext cx="597002" cy="597002"/>
          </a:xfrm>
          <a:prstGeom prst="ellipse">
            <a:avLst/>
          </a:prstGeom>
          <a:solidFill>
            <a:schemeClr val="bg2"/>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sp>
        <p:nvSpPr>
          <p:cNvPr id="21" name="TextBox 20"/>
          <p:cNvSpPr txBox="1"/>
          <p:nvPr/>
        </p:nvSpPr>
        <p:spPr>
          <a:xfrm>
            <a:off x="8140355" y="1954280"/>
            <a:ext cx="949299" cy="278666"/>
          </a:xfrm>
          <a:prstGeom prst="rect">
            <a:avLst/>
          </a:prstGeom>
          <a:noFill/>
        </p:spPr>
        <p:txBody>
          <a:bodyPr wrap="none" rtlCol="0">
            <a:spAutoFit/>
          </a:bodyPr>
          <a:lstStyle/>
          <a:p>
            <a:r>
              <a:rPr lang="en-US" sz="1211" dirty="0" err="1">
                <a:latin typeface="Consolas" charset="0"/>
                <a:ea typeface="Consolas" charset="0"/>
                <a:cs typeface="Consolas" charset="0"/>
              </a:rPr>
              <a:t>llc</a:t>
            </a:r>
            <a:r>
              <a:rPr lang="en-US" sz="1211" dirty="0">
                <a:latin typeface="Consolas" charset="0"/>
                <a:ea typeface="Consolas" charset="0"/>
                <a:cs typeface="Consolas" charset="0"/>
              </a:rPr>
              <a:t>-input</a:t>
            </a:r>
          </a:p>
        </p:txBody>
      </p:sp>
      <p:sp>
        <p:nvSpPr>
          <p:cNvPr id="29" name="Oval 28"/>
          <p:cNvSpPr/>
          <p:nvPr/>
        </p:nvSpPr>
        <p:spPr>
          <a:xfrm>
            <a:off x="7500594" y="2137494"/>
            <a:ext cx="597002" cy="597002"/>
          </a:xfrm>
          <a:prstGeom prst="ellipse">
            <a:avLst/>
          </a:prstGeom>
          <a:solidFill>
            <a:schemeClr val="bg2"/>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sp>
        <p:nvSpPr>
          <p:cNvPr id="30" name="TextBox 29"/>
          <p:cNvSpPr txBox="1"/>
          <p:nvPr/>
        </p:nvSpPr>
        <p:spPr>
          <a:xfrm>
            <a:off x="7845150" y="2735215"/>
            <a:ext cx="1034257" cy="278666"/>
          </a:xfrm>
          <a:prstGeom prst="rect">
            <a:avLst/>
          </a:prstGeom>
          <a:noFill/>
        </p:spPr>
        <p:txBody>
          <a:bodyPr wrap="none" rtlCol="0">
            <a:spAutoFit/>
          </a:bodyPr>
          <a:lstStyle/>
          <a:p>
            <a:r>
              <a:rPr lang="en-US" sz="1211" dirty="0">
                <a:latin typeface="Consolas" charset="0"/>
                <a:ea typeface="Consolas" charset="0"/>
                <a:cs typeface="Consolas" charset="0"/>
              </a:rPr>
              <a:t>ip6-lookup</a:t>
            </a:r>
          </a:p>
        </p:txBody>
      </p:sp>
      <p:sp>
        <p:nvSpPr>
          <p:cNvPr id="34" name="Oval 33"/>
          <p:cNvSpPr/>
          <p:nvPr/>
        </p:nvSpPr>
        <p:spPr>
          <a:xfrm>
            <a:off x="7084760" y="3051978"/>
            <a:ext cx="597002" cy="597002"/>
          </a:xfrm>
          <a:prstGeom prst="ellipse">
            <a:avLst/>
          </a:prstGeom>
          <a:solidFill>
            <a:schemeClr val="bg2"/>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sp>
        <p:nvSpPr>
          <p:cNvPr id="35" name="TextBox 34"/>
          <p:cNvSpPr txBox="1"/>
          <p:nvPr/>
        </p:nvSpPr>
        <p:spPr>
          <a:xfrm>
            <a:off x="5266609" y="3382747"/>
            <a:ext cx="1895568" cy="278666"/>
          </a:xfrm>
          <a:prstGeom prst="rect">
            <a:avLst/>
          </a:prstGeom>
          <a:noFill/>
        </p:spPr>
        <p:txBody>
          <a:bodyPr wrap="square" rtlCol="0">
            <a:spAutoFit/>
          </a:bodyPr>
          <a:lstStyle/>
          <a:p>
            <a:pPr algn="ctr"/>
            <a:r>
              <a:rPr lang="en-US" sz="1211" dirty="0">
                <a:latin typeface="Consolas" charset="0"/>
                <a:ea typeface="Consolas" charset="0"/>
                <a:cs typeface="Consolas" charset="0"/>
              </a:rPr>
              <a:t>ip6-rewrite-transmit</a:t>
            </a:r>
          </a:p>
        </p:txBody>
      </p:sp>
      <p:sp>
        <p:nvSpPr>
          <p:cNvPr id="72" name="Oval 71"/>
          <p:cNvSpPr/>
          <p:nvPr/>
        </p:nvSpPr>
        <p:spPr>
          <a:xfrm>
            <a:off x="3805616" y="378742"/>
            <a:ext cx="597002" cy="596999"/>
          </a:xfrm>
          <a:prstGeom prst="ellipse">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11" dirty="0">
              <a:latin typeface="Consolas" charset="0"/>
              <a:ea typeface="Consolas" charset="0"/>
              <a:cs typeface="Consolas" charset="0"/>
            </a:endParaRPr>
          </a:p>
        </p:txBody>
      </p:sp>
      <p:sp>
        <p:nvSpPr>
          <p:cNvPr id="75" name="TextBox 74"/>
          <p:cNvSpPr txBox="1"/>
          <p:nvPr/>
        </p:nvSpPr>
        <p:spPr>
          <a:xfrm>
            <a:off x="2254426" y="806707"/>
            <a:ext cx="1601989" cy="278666"/>
          </a:xfrm>
          <a:prstGeom prst="rect">
            <a:avLst/>
          </a:prstGeom>
          <a:noFill/>
        </p:spPr>
        <p:txBody>
          <a:bodyPr wrap="square" rtlCol="0">
            <a:spAutoFit/>
          </a:bodyPr>
          <a:lstStyle/>
          <a:p>
            <a:pPr algn="ctr"/>
            <a:r>
              <a:rPr lang="en-US" sz="1211" dirty="0">
                <a:latin typeface="Consolas" charset="0"/>
                <a:ea typeface="Consolas" charset="0"/>
                <a:cs typeface="Consolas" charset="0"/>
              </a:rPr>
              <a:t>Enabled via CLI</a:t>
            </a:r>
          </a:p>
        </p:txBody>
      </p:sp>
      <p:sp>
        <p:nvSpPr>
          <p:cNvPr id="2" name="Rectangle 1"/>
          <p:cNvSpPr/>
          <p:nvPr/>
        </p:nvSpPr>
        <p:spPr>
          <a:xfrm>
            <a:off x="7551357" y="230835"/>
            <a:ext cx="138241" cy="248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543" tIns="30772" rIns="61543" bIns="30772" numCol="1" spcCol="0" rtlCol="0" fromWordArt="0" anchor="ctr" anchorCtr="0" forceAA="0" compatLnSpc="1">
            <a:prstTxWarp prst="textNoShape">
              <a:avLst/>
            </a:prstTxWarp>
            <a:noAutofit/>
          </a:bodyPr>
          <a:lstStyle/>
          <a:p>
            <a:pPr algn="ctr"/>
            <a:endParaRPr lang="en-US" sz="1211">
              <a:latin typeface="Consolas" charset="0"/>
              <a:ea typeface="Consolas" charset="0"/>
              <a:cs typeface="Consolas" charset="0"/>
            </a:endParaRPr>
          </a:p>
        </p:txBody>
      </p:sp>
      <p:sp>
        <p:nvSpPr>
          <p:cNvPr id="73" name="Rectangle 72"/>
          <p:cNvSpPr/>
          <p:nvPr/>
        </p:nvSpPr>
        <p:spPr>
          <a:xfrm>
            <a:off x="7699723" y="230835"/>
            <a:ext cx="138241" cy="248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543" tIns="30772" rIns="61543" bIns="30772" numCol="1" spcCol="0" rtlCol="0" fromWordArt="0" anchor="ctr" anchorCtr="0" forceAA="0" compatLnSpc="1">
            <a:prstTxWarp prst="textNoShape">
              <a:avLst/>
            </a:prstTxWarp>
            <a:noAutofit/>
          </a:bodyPr>
          <a:lstStyle/>
          <a:p>
            <a:pPr algn="ctr"/>
            <a:endParaRPr lang="en-US" sz="1211">
              <a:latin typeface="Consolas" charset="0"/>
              <a:ea typeface="Consolas" charset="0"/>
              <a:cs typeface="Consolas" charset="0"/>
            </a:endParaRPr>
          </a:p>
        </p:txBody>
      </p:sp>
      <p:sp>
        <p:nvSpPr>
          <p:cNvPr id="74" name="Rectangle 73"/>
          <p:cNvSpPr/>
          <p:nvPr/>
        </p:nvSpPr>
        <p:spPr>
          <a:xfrm>
            <a:off x="7849859" y="230835"/>
            <a:ext cx="138241" cy="248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543" tIns="30772" rIns="61543" bIns="30772" numCol="1" spcCol="0" rtlCol="0" fromWordArt="0" anchor="ctr" anchorCtr="0" forceAA="0" compatLnSpc="1">
            <a:prstTxWarp prst="textNoShape">
              <a:avLst/>
            </a:prstTxWarp>
            <a:noAutofit/>
          </a:bodyPr>
          <a:lstStyle/>
          <a:p>
            <a:pPr algn="ctr"/>
            <a:endParaRPr lang="en-US" sz="1211">
              <a:latin typeface="Consolas" charset="0"/>
              <a:ea typeface="Consolas" charset="0"/>
              <a:cs typeface="Consolas" charset="0"/>
            </a:endParaRPr>
          </a:p>
        </p:txBody>
      </p:sp>
      <p:sp>
        <p:nvSpPr>
          <p:cNvPr id="76" name="Rectangle 75"/>
          <p:cNvSpPr/>
          <p:nvPr/>
        </p:nvSpPr>
        <p:spPr>
          <a:xfrm>
            <a:off x="8000000" y="230835"/>
            <a:ext cx="138241" cy="248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543" tIns="30772" rIns="61543" bIns="30772" numCol="1" spcCol="0" rtlCol="0" fromWordArt="0" anchor="ctr" anchorCtr="0" forceAA="0" compatLnSpc="1">
            <a:prstTxWarp prst="textNoShape">
              <a:avLst/>
            </a:prstTxWarp>
            <a:noAutofit/>
          </a:bodyPr>
          <a:lstStyle/>
          <a:p>
            <a:pPr algn="ctr"/>
            <a:endParaRPr lang="en-US" sz="1211">
              <a:latin typeface="Consolas" charset="0"/>
              <a:ea typeface="Consolas" charset="0"/>
              <a:cs typeface="Consolas" charset="0"/>
            </a:endParaRPr>
          </a:p>
        </p:txBody>
      </p:sp>
      <p:sp>
        <p:nvSpPr>
          <p:cNvPr id="82" name="Rectangle 81"/>
          <p:cNvSpPr/>
          <p:nvPr/>
        </p:nvSpPr>
        <p:spPr>
          <a:xfrm>
            <a:off x="8438893" y="230835"/>
            <a:ext cx="138241" cy="248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543" tIns="30772" rIns="61543" bIns="30772" numCol="1" spcCol="0" rtlCol="0" fromWordArt="0" anchor="ctr" anchorCtr="0" forceAA="0" compatLnSpc="1">
            <a:prstTxWarp prst="textNoShape">
              <a:avLst/>
            </a:prstTxWarp>
            <a:noAutofit/>
          </a:bodyPr>
          <a:lstStyle/>
          <a:p>
            <a:pPr algn="ctr"/>
            <a:endParaRPr lang="en-US" sz="1211">
              <a:latin typeface="Consolas" charset="0"/>
              <a:ea typeface="Consolas" charset="0"/>
              <a:cs typeface="Consolas" charset="0"/>
            </a:endParaRPr>
          </a:p>
        </p:txBody>
      </p:sp>
      <p:sp>
        <p:nvSpPr>
          <p:cNvPr id="94" name="Rectangle 93"/>
          <p:cNvSpPr/>
          <p:nvPr/>
        </p:nvSpPr>
        <p:spPr>
          <a:xfrm>
            <a:off x="8589033" y="230835"/>
            <a:ext cx="138241" cy="248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543" tIns="30772" rIns="61543" bIns="30772" numCol="1" spcCol="0" rtlCol="0" fromWordArt="0" anchor="ctr" anchorCtr="0" forceAA="0" compatLnSpc="1">
            <a:prstTxWarp prst="textNoShape">
              <a:avLst/>
            </a:prstTxWarp>
            <a:noAutofit/>
          </a:bodyPr>
          <a:lstStyle/>
          <a:p>
            <a:pPr algn="ctr"/>
            <a:endParaRPr lang="en-US" sz="1211">
              <a:latin typeface="Consolas" charset="0"/>
              <a:ea typeface="Consolas" charset="0"/>
              <a:cs typeface="Consolas" charset="0"/>
            </a:endParaRPr>
          </a:p>
        </p:txBody>
      </p:sp>
      <p:sp>
        <p:nvSpPr>
          <p:cNvPr id="60" name="TextBox 59"/>
          <p:cNvSpPr txBox="1"/>
          <p:nvPr/>
        </p:nvSpPr>
        <p:spPr>
          <a:xfrm>
            <a:off x="7126005" y="1108231"/>
            <a:ext cx="184731" cy="242054"/>
          </a:xfrm>
          <a:prstGeom prst="rect">
            <a:avLst/>
          </a:prstGeom>
          <a:noFill/>
        </p:spPr>
        <p:txBody>
          <a:bodyPr wrap="none" rtlCol="0">
            <a:spAutoFit/>
          </a:bodyPr>
          <a:lstStyle/>
          <a:p>
            <a:endParaRPr lang="en-US" sz="973" dirty="0">
              <a:latin typeface="Consolas" charset="0"/>
              <a:ea typeface="Consolas" charset="0"/>
              <a:cs typeface="Consolas" charset="0"/>
            </a:endParaRPr>
          </a:p>
        </p:txBody>
      </p:sp>
      <p:sp>
        <p:nvSpPr>
          <p:cNvPr id="114" name="Oval 113"/>
          <p:cNvSpPr/>
          <p:nvPr/>
        </p:nvSpPr>
        <p:spPr>
          <a:xfrm>
            <a:off x="1717896" y="1328269"/>
            <a:ext cx="597002" cy="597002"/>
          </a:xfrm>
          <a:prstGeom prst="ellipse">
            <a:avLst/>
          </a:prstGeom>
          <a:solidFill>
            <a:schemeClr val="tx1">
              <a:lumMod val="50000"/>
              <a:lumOff val="50000"/>
            </a:schemeClr>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cxnSp>
        <p:nvCxnSpPr>
          <p:cNvPr id="115" name="Straight Arrow Connector 114"/>
          <p:cNvCxnSpPr>
            <a:stCxn id="114" idx="4"/>
            <a:endCxn id="118" idx="0"/>
          </p:cNvCxnSpPr>
          <p:nvPr/>
        </p:nvCxnSpPr>
        <p:spPr>
          <a:xfrm flipH="1">
            <a:off x="742665" y="1925272"/>
            <a:ext cx="1273732" cy="301423"/>
          </a:xfrm>
          <a:prstGeom prst="straightConnector1">
            <a:avLst/>
          </a:prstGeom>
          <a:ln>
            <a:solidFill>
              <a:srgbClr val="2B2929"/>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18" name="Oval 117"/>
          <p:cNvSpPr/>
          <p:nvPr/>
        </p:nvSpPr>
        <p:spPr>
          <a:xfrm>
            <a:off x="444164" y="2226695"/>
            <a:ext cx="597002" cy="597002"/>
          </a:xfrm>
          <a:prstGeom prst="ellipse">
            <a:avLst/>
          </a:prstGeom>
          <a:solidFill>
            <a:schemeClr val="tx1">
              <a:lumMod val="50000"/>
              <a:lumOff val="50000"/>
            </a:schemeClr>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sp>
        <p:nvSpPr>
          <p:cNvPr id="122" name="Oval 121"/>
          <p:cNvSpPr/>
          <p:nvPr/>
        </p:nvSpPr>
        <p:spPr>
          <a:xfrm>
            <a:off x="2613400" y="2222304"/>
            <a:ext cx="597002" cy="597002"/>
          </a:xfrm>
          <a:prstGeom prst="ellipse">
            <a:avLst/>
          </a:prstGeom>
          <a:solidFill>
            <a:schemeClr val="tx1">
              <a:lumMod val="50000"/>
              <a:lumOff val="50000"/>
            </a:schemeClr>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sp>
        <p:nvSpPr>
          <p:cNvPr id="125" name="Oval 124"/>
          <p:cNvSpPr/>
          <p:nvPr/>
        </p:nvSpPr>
        <p:spPr>
          <a:xfrm>
            <a:off x="1379531" y="2222304"/>
            <a:ext cx="597002" cy="597002"/>
          </a:xfrm>
          <a:prstGeom prst="ellipse">
            <a:avLst/>
          </a:prstGeom>
          <a:solidFill>
            <a:schemeClr val="tx1">
              <a:lumMod val="50000"/>
              <a:lumOff val="50000"/>
            </a:schemeClr>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cxnSp>
        <p:nvCxnSpPr>
          <p:cNvPr id="126" name="Straight Arrow Connector 125"/>
          <p:cNvCxnSpPr>
            <a:stCxn id="114" idx="4"/>
            <a:endCxn id="125" idx="0"/>
          </p:cNvCxnSpPr>
          <p:nvPr/>
        </p:nvCxnSpPr>
        <p:spPr>
          <a:xfrm flipH="1">
            <a:off x="1678032" y="1925277"/>
            <a:ext cx="338365" cy="297032"/>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114" idx="4"/>
            <a:endCxn id="122" idx="0"/>
          </p:cNvCxnSpPr>
          <p:nvPr/>
        </p:nvCxnSpPr>
        <p:spPr>
          <a:xfrm>
            <a:off x="2016397" y="1925277"/>
            <a:ext cx="895503" cy="297032"/>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7624678" y="1443232"/>
            <a:ext cx="275091" cy="424644"/>
          </a:xfrm>
          <a:prstGeom prst="rect">
            <a:avLst/>
          </a:prstGeom>
          <a:noFill/>
        </p:spPr>
        <p:txBody>
          <a:bodyPr wrap="none" lIns="51284" tIns="25642" rIns="51284" bIns="25642" rtlCol="0">
            <a:spAutoFit/>
          </a:bodyPr>
          <a:lstStyle/>
          <a:p>
            <a:r>
              <a:rPr lang="en-US" sz="2423" b="1" dirty="0">
                <a:latin typeface="Consolas" charset="0"/>
                <a:ea typeface="Consolas" charset="0"/>
                <a:cs typeface="Consolas" charset="0"/>
              </a:rPr>
              <a:t>…</a:t>
            </a:r>
          </a:p>
        </p:txBody>
      </p:sp>
      <p:sp>
        <p:nvSpPr>
          <p:cNvPr id="136" name="Oval 135"/>
          <p:cNvSpPr/>
          <p:nvPr/>
        </p:nvSpPr>
        <p:spPr>
          <a:xfrm>
            <a:off x="1225336" y="3135756"/>
            <a:ext cx="597002" cy="597002"/>
          </a:xfrm>
          <a:prstGeom prst="ellipse">
            <a:avLst/>
          </a:prstGeom>
          <a:solidFill>
            <a:schemeClr val="tx1">
              <a:lumMod val="50000"/>
              <a:lumOff val="50000"/>
            </a:schemeClr>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cxnSp>
        <p:nvCxnSpPr>
          <p:cNvPr id="138" name="Straight Arrow Connector 137"/>
          <p:cNvCxnSpPr>
            <a:stCxn id="122" idx="3"/>
            <a:endCxn id="136" idx="7"/>
          </p:cNvCxnSpPr>
          <p:nvPr/>
        </p:nvCxnSpPr>
        <p:spPr>
          <a:xfrm flipH="1">
            <a:off x="1734915" y="2731877"/>
            <a:ext cx="965919" cy="491307"/>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41" name="Oval 140"/>
          <p:cNvSpPr/>
          <p:nvPr/>
        </p:nvSpPr>
        <p:spPr>
          <a:xfrm>
            <a:off x="2613400" y="3414840"/>
            <a:ext cx="597002" cy="597002"/>
          </a:xfrm>
          <a:prstGeom prst="ellipse">
            <a:avLst/>
          </a:prstGeom>
          <a:solidFill>
            <a:schemeClr val="tx1">
              <a:lumMod val="50000"/>
              <a:lumOff val="50000"/>
            </a:schemeClr>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3" dirty="0">
              <a:latin typeface="Consolas" charset="0"/>
              <a:ea typeface="Consolas" charset="0"/>
              <a:cs typeface="Consolas" charset="0"/>
            </a:endParaRPr>
          </a:p>
        </p:txBody>
      </p:sp>
      <p:cxnSp>
        <p:nvCxnSpPr>
          <p:cNvPr id="142" name="Straight Arrow Connector 141"/>
          <p:cNvCxnSpPr>
            <a:stCxn id="136" idx="6"/>
            <a:endCxn id="141" idx="2"/>
          </p:cNvCxnSpPr>
          <p:nvPr/>
        </p:nvCxnSpPr>
        <p:spPr>
          <a:xfrm>
            <a:off x="1822344" y="3434263"/>
            <a:ext cx="791061" cy="279083"/>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17" idx="5"/>
            <a:endCxn id="29" idx="0"/>
          </p:cNvCxnSpPr>
          <p:nvPr/>
        </p:nvCxnSpPr>
        <p:spPr>
          <a:xfrm>
            <a:off x="7407399" y="1856148"/>
            <a:ext cx="391696" cy="281346"/>
          </a:xfrm>
          <a:prstGeom prst="straightConnector1">
            <a:avLst/>
          </a:prstGeom>
          <a:ln>
            <a:solidFill>
              <a:srgbClr val="2B2929"/>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70" name="Oval 169"/>
          <p:cNvSpPr/>
          <p:nvPr/>
        </p:nvSpPr>
        <p:spPr>
          <a:xfrm>
            <a:off x="3808644" y="4453854"/>
            <a:ext cx="597002" cy="596999"/>
          </a:xfrm>
          <a:prstGeom prst="ellipse">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11" dirty="0">
              <a:latin typeface="Consolas" charset="0"/>
              <a:ea typeface="Consolas" charset="0"/>
              <a:cs typeface="Consolas" charset="0"/>
            </a:endParaRPr>
          </a:p>
        </p:txBody>
      </p:sp>
      <p:cxnSp>
        <p:nvCxnSpPr>
          <p:cNvPr id="171" name="Straight Arrow Connector 170"/>
          <p:cNvCxnSpPr>
            <a:stCxn id="141" idx="5"/>
            <a:endCxn id="170" idx="2"/>
          </p:cNvCxnSpPr>
          <p:nvPr/>
        </p:nvCxnSpPr>
        <p:spPr>
          <a:xfrm>
            <a:off x="3122976" y="3924415"/>
            <a:ext cx="685669" cy="827941"/>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a:stCxn id="34" idx="3"/>
            <a:endCxn id="170" idx="6"/>
          </p:cNvCxnSpPr>
          <p:nvPr/>
        </p:nvCxnSpPr>
        <p:spPr>
          <a:xfrm flipH="1">
            <a:off x="4405644" y="3561551"/>
            <a:ext cx="2766545" cy="1190803"/>
          </a:xfrm>
          <a:prstGeom prst="straightConnector1">
            <a:avLst/>
          </a:prstGeom>
          <a:ln>
            <a:solidFill>
              <a:schemeClr val="tx1"/>
            </a:solidFill>
            <a:tailEnd type="triangle"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4416956" y="4816617"/>
            <a:ext cx="1119217" cy="278666"/>
          </a:xfrm>
          <a:prstGeom prst="rect">
            <a:avLst/>
          </a:prstGeom>
          <a:noFill/>
        </p:spPr>
        <p:txBody>
          <a:bodyPr wrap="none" rtlCol="0">
            <a:spAutoFit/>
          </a:bodyPr>
          <a:lstStyle/>
          <a:p>
            <a:r>
              <a:rPr lang="en-US" sz="1211">
                <a:latin typeface="Consolas" charset="0"/>
                <a:ea typeface="Consolas" charset="0"/>
                <a:cs typeface="Consolas" charset="0"/>
              </a:rPr>
              <a:t>dpdk</a:t>
            </a:r>
            <a:r>
              <a:rPr lang="en-US" sz="1211" dirty="0">
                <a:latin typeface="Consolas" charset="0"/>
                <a:ea typeface="Consolas" charset="0"/>
                <a:cs typeface="Consolas" charset="0"/>
              </a:rPr>
              <a:t>-output</a:t>
            </a:r>
          </a:p>
        </p:txBody>
      </p:sp>
      <p:sp>
        <p:nvSpPr>
          <p:cNvPr id="192" name="TextBox 191"/>
          <p:cNvSpPr txBox="1"/>
          <p:nvPr/>
        </p:nvSpPr>
        <p:spPr>
          <a:xfrm>
            <a:off x="836687" y="1741761"/>
            <a:ext cx="985478" cy="464999"/>
          </a:xfrm>
          <a:prstGeom prst="rect">
            <a:avLst/>
          </a:prstGeom>
          <a:noFill/>
        </p:spPr>
        <p:txBody>
          <a:bodyPr wrap="square" rtlCol="0">
            <a:spAutoFit/>
          </a:bodyPr>
          <a:lstStyle/>
          <a:p>
            <a:pPr algn="ctr"/>
            <a:r>
              <a:rPr lang="en-US" sz="1211">
                <a:latin typeface="Consolas" charset="0"/>
                <a:ea typeface="Consolas" charset="0"/>
                <a:cs typeface="Consolas" charset="0"/>
              </a:rPr>
              <a:t>PVPP-input</a:t>
            </a:r>
            <a:endParaRPr lang="en-US" sz="1211" dirty="0">
              <a:latin typeface="Consolas" charset="0"/>
              <a:ea typeface="Consolas" charset="0"/>
              <a:cs typeface="Consolas" charset="0"/>
            </a:endParaRPr>
          </a:p>
        </p:txBody>
      </p:sp>
      <p:sp>
        <p:nvSpPr>
          <p:cNvPr id="193" name="TextBox 192"/>
          <p:cNvSpPr txBox="1"/>
          <p:nvPr/>
        </p:nvSpPr>
        <p:spPr>
          <a:xfrm>
            <a:off x="289858" y="2823702"/>
            <a:ext cx="861216" cy="278666"/>
          </a:xfrm>
          <a:prstGeom prst="rect">
            <a:avLst/>
          </a:prstGeom>
          <a:noFill/>
        </p:spPr>
        <p:txBody>
          <a:bodyPr wrap="square" rtlCol="0">
            <a:spAutoFit/>
          </a:bodyPr>
          <a:lstStyle/>
          <a:p>
            <a:pPr algn="ctr"/>
            <a:r>
              <a:rPr lang="en-US" sz="1211">
                <a:latin typeface="Consolas" charset="0"/>
                <a:ea typeface="Consolas" charset="0"/>
                <a:cs typeface="Consolas" charset="0"/>
              </a:rPr>
              <a:t>Table 1</a:t>
            </a:r>
            <a:endParaRPr lang="en-US" sz="1211" dirty="0">
              <a:latin typeface="Consolas" charset="0"/>
              <a:ea typeface="Consolas" charset="0"/>
              <a:cs typeface="Consolas" charset="0"/>
            </a:endParaRPr>
          </a:p>
        </p:txBody>
      </p:sp>
      <p:sp>
        <p:nvSpPr>
          <p:cNvPr id="194" name="TextBox 193"/>
          <p:cNvSpPr txBox="1"/>
          <p:nvPr/>
        </p:nvSpPr>
        <p:spPr>
          <a:xfrm>
            <a:off x="1326280" y="2822636"/>
            <a:ext cx="744504" cy="464999"/>
          </a:xfrm>
          <a:prstGeom prst="rect">
            <a:avLst/>
          </a:prstGeom>
          <a:noFill/>
        </p:spPr>
        <p:txBody>
          <a:bodyPr wrap="square" rtlCol="0">
            <a:spAutoFit/>
          </a:bodyPr>
          <a:lstStyle/>
          <a:p>
            <a:pPr algn="ctr"/>
            <a:r>
              <a:rPr lang="en-US" sz="1211" dirty="0">
                <a:latin typeface="Consolas" charset="0"/>
                <a:ea typeface="Consolas" charset="0"/>
                <a:cs typeface="Consolas" charset="0"/>
              </a:rPr>
              <a:t>Table 2</a:t>
            </a:r>
          </a:p>
        </p:txBody>
      </p:sp>
      <p:sp>
        <p:nvSpPr>
          <p:cNvPr id="201" name="TextBox 200"/>
          <p:cNvSpPr txBox="1"/>
          <p:nvPr/>
        </p:nvSpPr>
        <p:spPr>
          <a:xfrm>
            <a:off x="2538439" y="2828906"/>
            <a:ext cx="739299" cy="464999"/>
          </a:xfrm>
          <a:prstGeom prst="rect">
            <a:avLst/>
          </a:prstGeom>
          <a:noFill/>
        </p:spPr>
        <p:txBody>
          <a:bodyPr wrap="square" rtlCol="0">
            <a:spAutoFit/>
          </a:bodyPr>
          <a:lstStyle/>
          <a:p>
            <a:pPr algn="ctr"/>
            <a:r>
              <a:rPr lang="en-US" sz="1211" dirty="0">
                <a:latin typeface="Consolas" charset="0"/>
                <a:ea typeface="Consolas" charset="0"/>
                <a:cs typeface="Consolas" charset="0"/>
              </a:rPr>
              <a:t>Table </a:t>
            </a:r>
            <a:r>
              <a:rPr lang="en-US" sz="1211" dirty="0" err="1">
                <a:latin typeface="Consolas" charset="0"/>
                <a:ea typeface="Consolas" charset="0"/>
                <a:cs typeface="Consolas" charset="0"/>
              </a:rPr>
              <a:t>i</a:t>
            </a:r>
            <a:endParaRPr lang="en-US" sz="1211" dirty="0">
              <a:latin typeface="Consolas" charset="0"/>
              <a:ea typeface="Consolas" charset="0"/>
              <a:cs typeface="Consolas" charset="0"/>
            </a:endParaRPr>
          </a:p>
        </p:txBody>
      </p:sp>
      <p:sp>
        <p:nvSpPr>
          <p:cNvPr id="202" name="TextBox 201"/>
          <p:cNvSpPr txBox="1"/>
          <p:nvPr/>
        </p:nvSpPr>
        <p:spPr>
          <a:xfrm>
            <a:off x="1165256" y="3725543"/>
            <a:ext cx="734839" cy="464999"/>
          </a:xfrm>
          <a:prstGeom prst="rect">
            <a:avLst/>
          </a:prstGeom>
          <a:noFill/>
        </p:spPr>
        <p:txBody>
          <a:bodyPr wrap="square" rtlCol="0">
            <a:spAutoFit/>
          </a:bodyPr>
          <a:lstStyle/>
          <a:p>
            <a:pPr algn="ctr"/>
            <a:r>
              <a:rPr lang="en-US" sz="1211" dirty="0">
                <a:latin typeface="Consolas" charset="0"/>
                <a:ea typeface="Consolas" charset="0"/>
                <a:cs typeface="Consolas" charset="0"/>
              </a:rPr>
              <a:t>Table j</a:t>
            </a:r>
          </a:p>
        </p:txBody>
      </p:sp>
      <p:sp>
        <p:nvSpPr>
          <p:cNvPr id="203" name="TextBox 202"/>
          <p:cNvSpPr txBox="1"/>
          <p:nvPr/>
        </p:nvSpPr>
        <p:spPr>
          <a:xfrm>
            <a:off x="2085515" y="4010159"/>
            <a:ext cx="833531" cy="278666"/>
          </a:xfrm>
          <a:prstGeom prst="rect">
            <a:avLst/>
          </a:prstGeom>
          <a:noFill/>
        </p:spPr>
        <p:txBody>
          <a:bodyPr wrap="square" rtlCol="0">
            <a:spAutoFit/>
          </a:bodyPr>
          <a:lstStyle/>
          <a:p>
            <a:pPr algn="ctr"/>
            <a:r>
              <a:rPr lang="en-US" sz="1211" dirty="0">
                <a:latin typeface="Consolas" charset="0"/>
                <a:ea typeface="Consolas" charset="0"/>
                <a:cs typeface="Consolas" charset="0"/>
              </a:rPr>
              <a:t>Table k</a:t>
            </a:r>
          </a:p>
        </p:txBody>
      </p:sp>
      <p:sp>
        <p:nvSpPr>
          <p:cNvPr id="205" name="TextBox 204"/>
          <p:cNvSpPr txBox="1"/>
          <p:nvPr/>
        </p:nvSpPr>
        <p:spPr>
          <a:xfrm>
            <a:off x="1243103" y="4281384"/>
            <a:ext cx="1043176" cy="447558"/>
          </a:xfrm>
          <a:prstGeom prst="rect">
            <a:avLst/>
          </a:prstGeom>
          <a:noFill/>
          <a:ln>
            <a:noFill/>
          </a:ln>
        </p:spPr>
        <p:txBody>
          <a:bodyPr wrap="square" rtlCol="0">
            <a:spAutoFit/>
          </a:bodyPr>
          <a:lstStyle/>
          <a:p>
            <a:pPr algn="ctr"/>
            <a:r>
              <a:rPr lang="en-US" sz="1154" dirty="0">
                <a:latin typeface="Consolas" charset="0"/>
                <a:ea typeface="Consolas" charset="0"/>
                <a:cs typeface="Consolas" charset="0"/>
              </a:rPr>
              <a:t>PVPP Plugin</a:t>
            </a:r>
          </a:p>
        </p:txBody>
      </p:sp>
      <p:cxnSp>
        <p:nvCxnSpPr>
          <p:cNvPr id="215" name="Straight Connector 214"/>
          <p:cNvCxnSpPr/>
          <p:nvPr/>
        </p:nvCxnSpPr>
        <p:spPr>
          <a:xfrm>
            <a:off x="3517214" y="1108236"/>
            <a:ext cx="10641" cy="329213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97851" y="1108236"/>
            <a:ext cx="0" cy="329213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97854" y="1108231"/>
            <a:ext cx="3419364"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endCxn id="205" idx="1"/>
          </p:cNvCxnSpPr>
          <p:nvPr/>
        </p:nvCxnSpPr>
        <p:spPr>
          <a:xfrm>
            <a:off x="97851" y="4403454"/>
            <a:ext cx="1145252" cy="10170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05" idx="3"/>
          </p:cNvCxnSpPr>
          <p:nvPr/>
        </p:nvCxnSpPr>
        <p:spPr>
          <a:xfrm flipV="1">
            <a:off x="2286279" y="4403453"/>
            <a:ext cx="1241581" cy="10171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6413808" y="4296365"/>
            <a:ext cx="1505953" cy="447558"/>
          </a:xfrm>
          <a:prstGeom prst="rect">
            <a:avLst/>
          </a:prstGeom>
          <a:noFill/>
          <a:ln>
            <a:noFill/>
          </a:ln>
        </p:spPr>
        <p:txBody>
          <a:bodyPr wrap="square" rtlCol="0">
            <a:spAutoFit/>
          </a:bodyPr>
          <a:lstStyle/>
          <a:p>
            <a:pPr algn="ctr"/>
            <a:r>
              <a:rPr lang="en-US" sz="1154" dirty="0">
                <a:latin typeface="Consolas" charset="0"/>
                <a:ea typeface="Consolas" charset="0"/>
                <a:cs typeface="Consolas" charset="0"/>
              </a:rPr>
              <a:t>Vanilla VPP Nodes</a:t>
            </a:r>
          </a:p>
        </p:txBody>
      </p:sp>
      <p:cxnSp>
        <p:nvCxnSpPr>
          <p:cNvPr id="236" name="Straight Connector 235"/>
          <p:cNvCxnSpPr/>
          <p:nvPr/>
        </p:nvCxnSpPr>
        <p:spPr>
          <a:xfrm>
            <a:off x="9032750" y="1102052"/>
            <a:ext cx="10641" cy="329213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4716929" y="1105145"/>
            <a:ext cx="2422" cy="333425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4719355" y="1102052"/>
            <a:ext cx="4313395" cy="309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4716934" y="4439397"/>
            <a:ext cx="16811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35" idx="3"/>
          </p:cNvCxnSpPr>
          <p:nvPr/>
        </p:nvCxnSpPr>
        <p:spPr>
          <a:xfrm flipV="1">
            <a:off x="7919761" y="4418434"/>
            <a:ext cx="1139881" cy="10171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743944" y="230835"/>
            <a:ext cx="154446" cy="242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543" tIns="30772" rIns="61543" bIns="30772" numCol="1" spcCol="0" rtlCol="0" fromWordArt="0" anchor="ctr" anchorCtr="0" forceAA="0" compatLnSpc="1">
            <a:prstTxWarp prst="textNoShape">
              <a:avLst/>
            </a:prstTxWarp>
            <a:noAutofit/>
          </a:bodyPr>
          <a:lstStyle/>
          <a:p>
            <a:pPr algn="ctr"/>
            <a:endParaRPr lang="en-US" sz="1211">
              <a:latin typeface="Consolas" charset="0"/>
              <a:ea typeface="Consolas" charset="0"/>
              <a:cs typeface="Consolas" charset="0"/>
            </a:endParaRPr>
          </a:p>
        </p:txBody>
      </p:sp>
    </p:spTree>
    <p:extLst>
      <p:ext uri="{BB962C8B-B14F-4D97-AF65-F5344CB8AC3E}">
        <p14:creationId xmlns:p14="http://schemas.microsoft.com/office/powerpoint/2010/main" val="172869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5" grpId="0"/>
      <p:bldP spid="114" grpId="0" animBg="1"/>
      <p:bldP spid="118" grpId="0" animBg="1"/>
      <p:bldP spid="122" grpId="0" animBg="1"/>
      <p:bldP spid="125" grpId="0" animBg="1"/>
      <p:bldP spid="136" grpId="0" animBg="1"/>
      <p:bldP spid="141" grpId="0" animBg="1"/>
      <p:bldP spid="192" grpId="0"/>
      <p:bldP spid="193" grpId="0"/>
      <p:bldP spid="194" grpId="0"/>
      <p:bldP spid="201" grpId="0"/>
      <p:bldP spid="202" grpId="0"/>
      <p:bldP spid="203" grpId="0"/>
      <p:bldP spid="20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15" y="586128"/>
            <a:ext cx="6593937" cy="3956362"/>
          </a:xfrm>
          <a:prstGeom prst="rect">
            <a:avLst/>
          </a:prstGeom>
        </p:spPr>
      </p:pic>
    </p:spTree>
    <p:extLst>
      <p:ext uri="{BB962C8B-B14F-4D97-AF65-F5344CB8AC3E}">
        <p14:creationId xmlns:p14="http://schemas.microsoft.com/office/powerpoint/2010/main" val="904050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Questions?</a:t>
            </a:r>
            <a:endParaRPr lang="en-US" b="1" dirty="0"/>
          </a:p>
        </p:txBody>
      </p:sp>
    </p:spTree>
    <p:extLst>
      <p:ext uri="{BB962C8B-B14F-4D97-AF65-F5344CB8AC3E}">
        <p14:creationId xmlns:p14="http://schemas.microsoft.com/office/powerpoint/2010/main" val="1421347842"/>
      </p:ext>
    </p:extLst>
  </p:cSld>
  <p:clrMapOvr>
    <a:masterClrMapping/>
  </p:clrMapOvr>
  <mc:AlternateContent xmlns:mc="http://schemas.openxmlformats.org/markup-compatibility/2006" xmlns:p14="http://schemas.microsoft.com/office/powerpoint/2010/main">
    <mc:Choice Requires="p14">
      <p:transition spd="slow" p14:dur="2000" advTm="912"/>
    </mc:Choice>
    <mc:Fallback xmlns="">
      <p:transition spd="slow" advTm="912"/>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b="1" dirty="0" smtClean="0"/>
              <a:t>Disclaimers</a:t>
            </a:r>
            <a:endParaRPr lang="en-US" b="1" dirty="0"/>
          </a:p>
        </p:txBody>
      </p:sp>
      <p:sp>
        <p:nvSpPr>
          <p:cNvPr id="3" name="Content Placeholder 2"/>
          <p:cNvSpPr>
            <a:spLocks noGrp="1"/>
          </p:cNvSpPr>
          <p:nvPr>
            <p:ph idx="1"/>
          </p:nvPr>
        </p:nvSpPr>
        <p:spPr/>
        <p:txBody>
          <a:bodyPr>
            <a:normAutofit/>
          </a:bodyPr>
          <a:lstStyle/>
          <a:p>
            <a:pPr marL="0" indent="0">
              <a:buNone/>
            </a:pPr>
            <a:r>
              <a:rPr lang="en-IE" sz="1600" dirty="0"/>
              <a:t>Intel does not control or audit third-party benchmark data or the web sites referenced in this document. You should visit the referenced web site and confirm whether referenced data are accurate.</a:t>
            </a:r>
          </a:p>
          <a:p>
            <a:pPr marL="0" indent="0">
              <a:buNone/>
            </a:pPr>
            <a:endParaRPr lang="en-IE" sz="1600" dirty="0" smtClean="0"/>
          </a:p>
          <a:p>
            <a:pPr marL="0" indent="0">
              <a:buNone/>
            </a:pPr>
            <a:r>
              <a:rPr lang="en-IE" sz="1600" dirty="0"/>
              <a:t>Intel technologies’ features and benefits depend on system configuration and may require enabled hardware, software or service activation. Performance varies depending on system configuration. </a:t>
            </a:r>
            <a:r>
              <a:rPr lang="en-IE" sz="1600" b="1" dirty="0"/>
              <a:t>No computer system can be absolutely secure. </a:t>
            </a:r>
            <a:r>
              <a:rPr lang="en-IE" sz="1600" dirty="0"/>
              <a:t>Check with your system manufacturer or retailer or learn more at </a:t>
            </a:r>
            <a:r>
              <a:rPr lang="en-IE" sz="1600" b="1" dirty="0"/>
              <a:t>[intel.com</a:t>
            </a:r>
            <a:r>
              <a:rPr lang="en-IE" sz="1600" b="1" dirty="0" smtClean="0"/>
              <a:t>].</a:t>
            </a:r>
            <a:endParaRPr lang="en-IE" sz="1600" dirty="0"/>
          </a:p>
        </p:txBody>
      </p:sp>
    </p:spTree>
    <p:extLst>
      <p:ext uri="{BB962C8B-B14F-4D97-AF65-F5344CB8AC3E}">
        <p14:creationId xmlns:p14="http://schemas.microsoft.com/office/powerpoint/2010/main" val="339857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97473"/>
            <a:ext cx="6858000" cy="1790700"/>
          </a:xfrm>
        </p:spPr>
        <p:txBody>
          <a:bodyPr>
            <a:noAutofit/>
          </a:bodyPr>
          <a:lstStyle/>
          <a:p>
            <a:r>
              <a:rPr lang="en-US" sz="3600" b="1" dirty="0" smtClean="0">
                <a:solidFill>
                  <a:srgbClr val="C00000"/>
                </a:solidFill>
                <a:latin typeface="Calibri Light" charset="0"/>
                <a:ea typeface="Calibri Light" charset="0"/>
                <a:cs typeface="Calibri Light" charset="0"/>
              </a:rPr>
              <a:t>PISCES: A Programmable, Protocol-Independent Software Switch</a:t>
            </a:r>
            <a:endParaRPr lang="en-US" sz="3600" dirty="0">
              <a:latin typeface="Calibri Light" charset="0"/>
              <a:ea typeface="Calibri Light" charset="0"/>
              <a:cs typeface="Calibri Light" charset="0"/>
            </a:endParaRPr>
          </a:p>
        </p:txBody>
      </p:sp>
      <p:pic>
        <p:nvPicPr>
          <p:cNvPr id="4" name="Picture 3" descr="pu-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123" y="2674759"/>
            <a:ext cx="148598" cy="189260"/>
          </a:xfrm>
          <a:prstGeom prst="rect">
            <a:avLst/>
          </a:prstGeom>
        </p:spPr>
      </p:pic>
      <p:sp>
        <p:nvSpPr>
          <p:cNvPr id="5" name="TextBox 4"/>
          <p:cNvSpPr txBox="1"/>
          <p:nvPr/>
        </p:nvSpPr>
        <p:spPr>
          <a:xfrm>
            <a:off x="3434005" y="2674760"/>
            <a:ext cx="2151551" cy="369332"/>
          </a:xfrm>
          <a:prstGeom prst="rect">
            <a:avLst/>
          </a:prstGeom>
          <a:noFill/>
        </p:spPr>
        <p:txBody>
          <a:bodyPr wrap="none" rtlCol="0">
            <a:spAutoFit/>
          </a:bodyPr>
          <a:lstStyle/>
          <a:p>
            <a:r>
              <a:rPr lang="en-US" sz="1800" b="1" dirty="0">
                <a:latin typeface="Calibri Light" charset="0"/>
                <a:ea typeface="Calibri Light" charset="0"/>
                <a:cs typeface="Calibri Light" charset="0"/>
              </a:rPr>
              <a:t>Muhammad Shahbaz</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505" y="4280670"/>
            <a:ext cx="1038949" cy="294916"/>
          </a:xfrm>
          <a:prstGeom prst="rect">
            <a:avLst/>
          </a:prstGeom>
        </p:spPr>
      </p:pic>
      <p:sp>
        <p:nvSpPr>
          <p:cNvPr id="7" name="TextBox 6"/>
          <p:cNvSpPr txBox="1"/>
          <p:nvPr/>
        </p:nvSpPr>
        <p:spPr>
          <a:xfrm>
            <a:off x="711461" y="3622890"/>
            <a:ext cx="1423788" cy="553998"/>
          </a:xfrm>
          <a:prstGeom prst="rect">
            <a:avLst/>
          </a:prstGeom>
          <a:noFill/>
        </p:spPr>
        <p:txBody>
          <a:bodyPr wrap="none" rtlCol="0">
            <a:spAutoFit/>
          </a:bodyPr>
          <a:lstStyle/>
          <a:p>
            <a:pPr algn="ctr"/>
            <a:r>
              <a:rPr lang="en-US" sz="1500" dirty="0">
                <a:latin typeface="Calibri Light" charset="0"/>
                <a:ea typeface="Calibri Light" charset="0"/>
                <a:cs typeface="Calibri Light" charset="0"/>
              </a:rPr>
              <a:t>Nick </a:t>
            </a:r>
            <a:r>
              <a:rPr lang="en-US" sz="1500" dirty="0" err="1">
                <a:latin typeface="Calibri Light" charset="0"/>
                <a:ea typeface="Calibri Light" charset="0"/>
                <a:cs typeface="Calibri Light" charset="0"/>
              </a:rPr>
              <a:t>Feamster</a:t>
            </a:r>
            <a:endParaRPr lang="en-US" sz="1500" dirty="0">
              <a:latin typeface="Calibri Light" charset="0"/>
              <a:ea typeface="Calibri Light" charset="0"/>
              <a:cs typeface="Calibri Light" charset="0"/>
            </a:endParaRPr>
          </a:p>
          <a:p>
            <a:pPr algn="ctr"/>
            <a:r>
              <a:rPr lang="en-US" sz="1500" dirty="0">
                <a:latin typeface="Calibri Light" charset="0"/>
                <a:ea typeface="Calibri Light" charset="0"/>
                <a:cs typeface="Calibri Light" charset="0"/>
              </a:rPr>
              <a:t>Jennifer Rexford</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4884" y="4282517"/>
            <a:ext cx="895290" cy="293069"/>
          </a:xfrm>
          <a:prstGeom prst="rect">
            <a:avLst/>
          </a:prstGeom>
        </p:spPr>
      </p:pic>
      <p:sp>
        <p:nvSpPr>
          <p:cNvPr id="9" name="TextBox 8"/>
          <p:cNvSpPr txBox="1"/>
          <p:nvPr/>
        </p:nvSpPr>
        <p:spPr>
          <a:xfrm>
            <a:off x="2357818" y="3622890"/>
            <a:ext cx="1326390" cy="553998"/>
          </a:xfrm>
          <a:prstGeom prst="rect">
            <a:avLst/>
          </a:prstGeom>
          <a:noFill/>
        </p:spPr>
        <p:txBody>
          <a:bodyPr wrap="none" rtlCol="0">
            <a:spAutoFit/>
          </a:bodyPr>
          <a:lstStyle/>
          <a:p>
            <a:pPr algn="ctr"/>
            <a:r>
              <a:rPr lang="en-US" sz="1500" dirty="0">
                <a:latin typeface="Calibri Light" charset="0"/>
                <a:ea typeface="Calibri Light" charset="0"/>
                <a:cs typeface="Calibri Light" charset="0"/>
              </a:rPr>
              <a:t>Sean Choi</a:t>
            </a:r>
          </a:p>
          <a:p>
            <a:pPr algn="ctr"/>
            <a:r>
              <a:rPr lang="en-US" sz="1500" dirty="0">
                <a:latin typeface="Calibri Light" charset="0"/>
                <a:ea typeface="Calibri Light" charset="0"/>
                <a:cs typeface="Calibri Light" charset="0"/>
              </a:rPr>
              <a:t>Nick McKeown</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2459" y="4280670"/>
            <a:ext cx="835151" cy="136130"/>
          </a:xfrm>
          <a:prstGeom prst="rect">
            <a:avLst/>
          </a:prstGeom>
        </p:spPr>
      </p:pic>
      <p:sp>
        <p:nvSpPr>
          <p:cNvPr id="11" name="TextBox 10"/>
          <p:cNvSpPr txBox="1"/>
          <p:nvPr/>
        </p:nvSpPr>
        <p:spPr>
          <a:xfrm>
            <a:off x="3901258" y="3742523"/>
            <a:ext cx="878446" cy="323165"/>
          </a:xfrm>
          <a:prstGeom prst="rect">
            <a:avLst/>
          </a:prstGeom>
          <a:noFill/>
        </p:spPr>
        <p:txBody>
          <a:bodyPr wrap="none" rtlCol="0">
            <a:spAutoFit/>
          </a:bodyPr>
          <a:lstStyle/>
          <a:p>
            <a:pPr algn="ctr"/>
            <a:r>
              <a:rPr lang="en-US" sz="1500" dirty="0">
                <a:latin typeface="Calibri Light" charset="0"/>
                <a:ea typeface="Calibri Light" charset="0"/>
                <a:cs typeface="Calibri Light" charset="0"/>
              </a:rPr>
              <a:t>Ben Pfaff</a:t>
            </a: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60633" y="4276264"/>
            <a:ext cx="879989" cy="226709"/>
          </a:xfrm>
          <a:prstGeom prst="rect">
            <a:avLst/>
          </a:prstGeom>
        </p:spPr>
      </p:pic>
      <p:sp>
        <p:nvSpPr>
          <p:cNvPr id="13" name="TextBox 12"/>
          <p:cNvSpPr txBox="1"/>
          <p:nvPr/>
        </p:nvSpPr>
        <p:spPr>
          <a:xfrm>
            <a:off x="4999954" y="3737796"/>
            <a:ext cx="1401346" cy="323165"/>
          </a:xfrm>
          <a:prstGeom prst="rect">
            <a:avLst/>
          </a:prstGeom>
          <a:noFill/>
        </p:spPr>
        <p:txBody>
          <a:bodyPr wrap="none" rtlCol="0">
            <a:spAutoFit/>
          </a:bodyPr>
          <a:lstStyle/>
          <a:p>
            <a:pPr algn="ctr"/>
            <a:r>
              <a:rPr lang="en-US" sz="1500" dirty="0" err="1">
                <a:latin typeface="Calibri Light" charset="0"/>
                <a:ea typeface="Calibri Light" charset="0"/>
                <a:cs typeface="Calibri Light" charset="0"/>
              </a:rPr>
              <a:t>Changhoon</a:t>
            </a:r>
            <a:r>
              <a:rPr lang="en-US" sz="1500" dirty="0">
                <a:latin typeface="Calibri Light" charset="0"/>
                <a:ea typeface="Calibri Light" charset="0"/>
                <a:cs typeface="Calibri Light" charset="0"/>
              </a:rPr>
              <a:t> Kim</a:t>
            </a:r>
          </a:p>
        </p:txBody>
      </p:sp>
      <p:sp>
        <p:nvSpPr>
          <p:cNvPr id="15" name="TextBox 14"/>
          <p:cNvSpPr txBox="1"/>
          <p:nvPr/>
        </p:nvSpPr>
        <p:spPr>
          <a:xfrm>
            <a:off x="6721290" y="3622890"/>
            <a:ext cx="1135632" cy="784830"/>
          </a:xfrm>
          <a:prstGeom prst="rect">
            <a:avLst/>
          </a:prstGeom>
          <a:noFill/>
        </p:spPr>
        <p:txBody>
          <a:bodyPr wrap="none" rtlCol="0">
            <a:spAutoFit/>
          </a:bodyPr>
          <a:lstStyle/>
          <a:p>
            <a:pPr algn="ctr"/>
            <a:r>
              <a:rPr lang="en-US" sz="1500" dirty="0" smtClean="0">
                <a:latin typeface="Calibri Light" charset="0"/>
                <a:ea typeface="Calibri Light" charset="0"/>
                <a:cs typeface="Calibri Light" charset="0"/>
              </a:rPr>
              <a:t>Cian </a:t>
            </a:r>
            <a:r>
              <a:rPr lang="en-US" sz="1500" dirty="0" err="1" smtClean="0">
                <a:latin typeface="Calibri Light" charset="0"/>
                <a:ea typeface="Calibri Light" charset="0"/>
                <a:cs typeface="Calibri Light" charset="0"/>
              </a:rPr>
              <a:t>Ferriter</a:t>
            </a:r>
            <a:endParaRPr lang="en-US" sz="1500" dirty="0" smtClean="0">
              <a:latin typeface="Calibri Light" charset="0"/>
              <a:ea typeface="Calibri Light" charset="0"/>
              <a:cs typeface="Calibri Light" charset="0"/>
            </a:endParaRPr>
          </a:p>
          <a:p>
            <a:pPr algn="ctr"/>
            <a:r>
              <a:rPr lang="en-US" sz="1500" dirty="0" smtClean="0">
                <a:latin typeface="Calibri Light" charset="0"/>
                <a:ea typeface="Calibri Light" charset="0"/>
                <a:cs typeface="Calibri Light" charset="0"/>
              </a:rPr>
              <a:t>Mark Gray</a:t>
            </a:r>
            <a:endParaRPr lang="en-US" sz="1500" dirty="0">
              <a:latin typeface="Calibri Light" charset="0"/>
              <a:ea typeface="Calibri Light" charset="0"/>
              <a:cs typeface="Calibri Light" charset="0"/>
            </a:endParaRPr>
          </a:p>
          <a:p>
            <a:pPr algn="ctr"/>
            <a:endParaRPr lang="en-US" sz="1500" dirty="0">
              <a:latin typeface="Calibri Light" charset="0"/>
              <a:ea typeface="Calibri Light" charset="0"/>
              <a:cs typeface="Calibri Light" charset="0"/>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4568" y="4079948"/>
            <a:ext cx="769073" cy="769073"/>
          </a:xfrm>
          <a:prstGeom prst="rect">
            <a:avLst/>
          </a:prstGeom>
        </p:spPr>
      </p:pic>
    </p:spTree>
    <p:extLst>
      <p:ext uri="{BB962C8B-B14F-4D97-AF65-F5344CB8AC3E}">
        <p14:creationId xmlns:p14="http://schemas.microsoft.com/office/powerpoint/2010/main" val="2127613801"/>
      </p:ext>
    </p:extLst>
  </p:cSld>
  <p:clrMapOvr>
    <a:masterClrMapping/>
  </p:clrMapOvr>
  <mc:AlternateContent xmlns:mc="http://schemas.openxmlformats.org/markup-compatibility/2006" xmlns:p14="http://schemas.microsoft.com/office/powerpoint/2010/main">
    <mc:Choice Requires="p14">
      <p:transition spd="slow" p14:dur="2000" advTm="4959"/>
    </mc:Choice>
    <mc:Fallback xmlns="">
      <p:transition spd="slow" advTm="495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PISCES: A </a:t>
            </a:r>
            <a:r>
              <a:rPr lang="en-US" b="1" dirty="0" smtClean="0"/>
              <a:t>Protocol-Independent Software Switch</a:t>
            </a:r>
            <a:endParaRPr lang="en-US" b="1" dirty="0"/>
          </a:p>
        </p:txBody>
      </p:sp>
      <p:sp>
        <p:nvSpPr>
          <p:cNvPr id="7" name="Rounded Rectangle 6"/>
          <p:cNvSpPr/>
          <p:nvPr/>
        </p:nvSpPr>
        <p:spPr>
          <a:xfrm>
            <a:off x="758874" y="1582865"/>
            <a:ext cx="3052689" cy="2341173"/>
          </a:xfrm>
          <a:prstGeom prst="roundRect">
            <a:avLst>
              <a:gd name="adj" fmla="val 0"/>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PISCES</a:t>
            </a:r>
          </a:p>
          <a:p>
            <a:pPr algn="ctr"/>
            <a:r>
              <a:rPr lang="en-US" sz="2800" dirty="0" err="1"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vSwitch</a:t>
            </a:r>
            <a:endParaRPr lang="en-US" sz="2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9" name="Rounded Rectangle 8"/>
          <p:cNvSpPr/>
          <p:nvPr/>
        </p:nvSpPr>
        <p:spPr>
          <a:xfrm>
            <a:off x="1095363" y="1328452"/>
            <a:ext cx="2388920" cy="52413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P4</a:t>
            </a:r>
          </a:p>
        </p:txBody>
      </p:sp>
      <p:sp>
        <p:nvSpPr>
          <p:cNvPr id="10" name="Rounded Rectangle 9"/>
          <p:cNvSpPr/>
          <p:nvPr/>
        </p:nvSpPr>
        <p:spPr>
          <a:xfrm>
            <a:off x="1090757" y="3654317"/>
            <a:ext cx="2388920" cy="524135"/>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endParaRPr lang="en-US" sz="2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Tree>
    <p:custDataLst>
      <p:tags r:id="rId1"/>
    </p:custDataLst>
    <p:extLst>
      <p:ext uri="{BB962C8B-B14F-4D97-AF65-F5344CB8AC3E}">
        <p14:creationId xmlns:p14="http://schemas.microsoft.com/office/powerpoint/2010/main" val="627784786"/>
      </p:ext>
    </p:extLst>
  </p:cSld>
  <p:clrMapOvr>
    <a:masterClrMapping/>
  </p:clrMapOvr>
  <mc:AlternateContent xmlns:mc="http://schemas.openxmlformats.org/markup-compatibility/2006" xmlns:p14="http://schemas.microsoft.com/office/powerpoint/2010/main">
    <mc:Choice Requires="p14">
      <p:transition spd="slow" p14:dur="2000" advTm="9159"/>
    </mc:Choice>
    <mc:Fallback xmlns="">
      <p:transition spd="slow" advTm="91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812167" y="3889983"/>
            <a:ext cx="3980771" cy="836652"/>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18" name="Rectangle 17"/>
          <p:cNvSpPr/>
          <p:nvPr/>
        </p:nvSpPr>
        <p:spPr>
          <a:xfrm>
            <a:off x="1054540" y="4149070"/>
            <a:ext cx="3527023" cy="338554"/>
          </a:xfrm>
          <a:prstGeom prst="rect">
            <a:avLst/>
          </a:prstGeom>
        </p:spPr>
        <p:txBody>
          <a:bodyPr wrap="square">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Fast Packet IO (or Forwarding)</a:t>
            </a:r>
          </a:p>
        </p:txBody>
      </p:sp>
      <p:sp>
        <p:nvSpPr>
          <p:cNvPr id="25" name="Rounded Rectangle 24"/>
          <p:cNvSpPr/>
          <p:nvPr/>
        </p:nvSpPr>
        <p:spPr>
          <a:xfrm>
            <a:off x="964569" y="4042383"/>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Rounded Rectangle 25"/>
          <p:cNvSpPr/>
          <p:nvPr/>
        </p:nvSpPr>
        <p:spPr>
          <a:xfrm>
            <a:off x="1116969" y="414252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 name="Title 1"/>
          <p:cNvSpPr>
            <a:spLocks noGrp="1"/>
          </p:cNvSpPr>
          <p:nvPr>
            <p:ph type="title"/>
          </p:nvPr>
        </p:nvSpPr>
        <p:spPr/>
        <p:txBody>
          <a:bodyPr/>
          <a:lstStyle/>
          <a:p>
            <a:pPr algn="ctr"/>
            <a:r>
              <a:rPr lang="en-US" b="1" dirty="0" smtClean="0"/>
              <a:t>Internal Architecture </a:t>
            </a:r>
            <a:r>
              <a:rPr lang="en-US" b="1" dirty="0"/>
              <a:t>of </a:t>
            </a:r>
            <a:r>
              <a:rPr lang="en-US" b="1" dirty="0" smtClean="0"/>
              <a:t>OVS</a:t>
            </a:r>
            <a:endParaRPr lang="en-US" b="1" dirty="0"/>
          </a:p>
        </p:txBody>
      </p:sp>
      <p:sp>
        <p:nvSpPr>
          <p:cNvPr id="16" name="Rounded Rectangle 15"/>
          <p:cNvSpPr/>
          <p:nvPr/>
        </p:nvSpPr>
        <p:spPr>
          <a:xfrm>
            <a:off x="1351822" y="2295303"/>
            <a:ext cx="1450731" cy="334616"/>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cxnSp>
        <p:nvCxnSpPr>
          <p:cNvPr id="19" name="Straight Arrow Connector 18"/>
          <p:cNvCxnSpPr/>
          <p:nvPr/>
        </p:nvCxnSpPr>
        <p:spPr>
          <a:xfrm flipH="1">
            <a:off x="812167" y="2629919"/>
            <a:ext cx="538835" cy="1247211"/>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20" name="Group 19"/>
          <p:cNvGrpSpPr/>
          <p:nvPr/>
        </p:nvGrpSpPr>
        <p:grpSpPr>
          <a:xfrm>
            <a:off x="420572" y="4630537"/>
            <a:ext cx="533324" cy="476099"/>
            <a:chOff x="2604847" y="3810600"/>
            <a:chExt cx="533324" cy="476099"/>
          </a:xfrm>
        </p:grpSpPr>
        <p:pic>
          <p:nvPicPr>
            <p:cNvPr id="21"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22"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23"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cxnSp>
        <p:nvCxnSpPr>
          <p:cNvPr id="24" name="Straight Arrow Connector 23"/>
          <p:cNvCxnSpPr/>
          <p:nvPr/>
        </p:nvCxnSpPr>
        <p:spPr>
          <a:xfrm>
            <a:off x="2802553" y="2629919"/>
            <a:ext cx="1990385" cy="1247211"/>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Tree>
    <p:custDataLst>
      <p:tags r:id="rId1"/>
    </p:custDataLst>
    <p:extLst>
      <p:ext uri="{BB962C8B-B14F-4D97-AF65-F5344CB8AC3E}">
        <p14:creationId xmlns:p14="http://schemas.microsoft.com/office/powerpoint/2010/main" val="160182891"/>
      </p:ext>
    </p:extLst>
  </p:cSld>
  <p:clrMapOvr>
    <a:masterClrMapping/>
  </p:clrMapOvr>
  <mc:AlternateContent xmlns:mc="http://schemas.openxmlformats.org/markup-compatibility/2006" xmlns:p14="http://schemas.microsoft.com/office/powerpoint/2010/main">
    <mc:Choice Requires="p14">
      <p:transition spd="slow" p14:dur="2000" advTm="21022"/>
    </mc:Choice>
    <mc:Fallback xmlns="">
      <p:transition spd="slow" advTm="210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5"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8.6"/>
</p:tagLst>
</file>

<file path=ppt/tags/tag10.xml><?xml version="1.0" encoding="utf-8"?>
<p:tagLst xmlns:a="http://schemas.openxmlformats.org/drawingml/2006/main" xmlns:r="http://schemas.openxmlformats.org/officeDocument/2006/relationships" xmlns:p="http://schemas.openxmlformats.org/presentationml/2006/main">
  <p:tag name="TIMING" val="|0.2|12.4|0.5"/>
</p:tagLst>
</file>

<file path=ppt/tags/tag11.xml><?xml version="1.0" encoding="utf-8"?>
<p:tagLst xmlns:a="http://schemas.openxmlformats.org/drawingml/2006/main" xmlns:r="http://schemas.openxmlformats.org/officeDocument/2006/relationships" xmlns:p="http://schemas.openxmlformats.org/presentationml/2006/main">
  <p:tag name="TIMING" val="|0.4|0.6"/>
</p:tagLst>
</file>

<file path=ppt/tags/tag12.xml><?xml version="1.0" encoding="utf-8"?>
<p:tagLst xmlns:a="http://schemas.openxmlformats.org/drawingml/2006/main" xmlns:r="http://schemas.openxmlformats.org/officeDocument/2006/relationships" xmlns:p="http://schemas.openxmlformats.org/presentationml/2006/main">
  <p:tag name="TIMING" val="|0.2|1.2|0.1"/>
</p:tagLst>
</file>

<file path=ppt/tags/tag13.xml><?xml version="1.0" encoding="utf-8"?>
<p:tagLst xmlns:a="http://schemas.openxmlformats.org/drawingml/2006/main" xmlns:r="http://schemas.openxmlformats.org/officeDocument/2006/relationships" xmlns:p="http://schemas.openxmlformats.org/presentationml/2006/main">
  <p:tag name="TIMING" val="|2.1|0.5|1.6"/>
</p:tagLst>
</file>

<file path=ppt/tags/tag14.xml><?xml version="1.0" encoding="utf-8"?>
<p:tagLst xmlns:a="http://schemas.openxmlformats.org/drawingml/2006/main" xmlns:r="http://schemas.openxmlformats.org/officeDocument/2006/relationships" xmlns:p="http://schemas.openxmlformats.org/presentationml/2006/main">
  <p:tag name="TIMING" val="|0.6|0.4|0.5|0.5|0.4"/>
</p:tagLst>
</file>

<file path=ppt/tags/tag15.xml><?xml version="1.0" encoding="utf-8"?>
<p:tagLst xmlns:a="http://schemas.openxmlformats.org/drawingml/2006/main" xmlns:r="http://schemas.openxmlformats.org/officeDocument/2006/relationships" xmlns:p="http://schemas.openxmlformats.org/presentationml/2006/main">
  <p:tag name="TIMING" val="|0.2|1.2|0.1"/>
</p:tagLst>
</file>

<file path=ppt/tags/tag16.xml><?xml version="1.0" encoding="utf-8"?>
<p:tagLst xmlns:a="http://schemas.openxmlformats.org/drawingml/2006/main" xmlns:r="http://schemas.openxmlformats.org/officeDocument/2006/relationships" xmlns:p="http://schemas.openxmlformats.org/presentationml/2006/main">
  <p:tag name="TIMING" val="|0.2|0.2|0.1|0.2|0.2|0.1|0.1|0.2|0.1|0.1|0.1|0.2"/>
</p:tagLst>
</file>

<file path=ppt/tags/tag17.xml><?xml version="1.0" encoding="utf-8"?>
<p:tagLst xmlns:a="http://schemas.openxmlformats.org/drawingml/2006/main" xmlns:r="http://schemas.openxmlformats.org/officeDocument/2006/relationships" xmlns:p="http://schemas.openxmlformats.org/presentationml/2006/main">
  <p:tag name="TIMING" val="|1.5|0.7|1.2|0.6|3|4.1|0.4|2.1|3.9"/>
</p:tagLst>
</file>

<file path=ppt/tags/tag18.xml><?xml version="1.0" encoding="utf-8"?>
<p:tagLst xmlns:a="http://schemas.openxmlformats.org/drawingml/2006/main" xmlns:r="http://schemas.openxmlformats.org/officeDocument/2006/relationships" xmlns:p="http://schemas.openxmlformats.org/presentationml/2006/main">
  <p:tag name="TIMING" val="|0.6|0.4|0.3|0.3|0.6"/>
</p:tagLst>
</file>

<file path=ppt/tags/tag19.xml><?xml version="1.0" encoding="utf-8"?>
<p:tagLst xmlns:a="http://schemas.openxmlformats.org/drawingml/2006/main" xmlns:r="http://schemas.openxmlformats.org/officeDocument/2006/relationships" xmlns:p="http://schemas.openxmlformats.org/presentationml/2006/main">
  <p:tag name="TIMING" val="|9.9"/>
</p:tagLst>
</file>

<file path=ppt/tags/tag2.xml><?xml version="1.0" encoding="utf-8"?>
<p:tagLst xmlns:a="http://schemas.openxmlformats.org/drawingml/2006/main" xmlns:r="http://schemas.openxmlformats.org/officeDocument/2006/relationships" xmlns:p="http://schemas.openxmlformats.org/presentationml/2006/main">
  <p:tag name="TIMING" val="|28.5|4|3.7|7.6"/>
</p:tagLst>
</file>

<file path=ppt/tags/tag20.xml><?xml version="1.0" encoding="utf-8"?>
<p:tagLst xmlns:a="http://schemas.openxmlformats.org/drawingml/2006/main" xmlns:r="http://schemas.openxmlformats.org/officeDocument/2006/relationships" xmlns:p="http://schemas.openxmlformats.org/presentationml/2006/main">
  <p:tag name="TIMING" val="|8.2"/>
</p:tagLst>
</file>

<file path=ppt/tags/tag21.xml><?xml version="1.0" encoding="utf-8"?>
<p:tagLst xmlns:a="http://schemas.openxmlformats.org/drawingml/2006/main" xmlns:r="http://schemas.openxmlformats.org/officeDocument/2006/relationships" xmlns:p="http://schemas.openxmlformats.org/presentationml/2006/main">
  <p:tag name="TIMING" val="|0.7"/>
</p:tagLst>
</file>

<file path=ppt/tags/tag22.xml><?xml version="1.0" encoding="utf-8"?>
<p:tagLst xmlns:a="http://schemas.openxmlformats.org/drawingml/2006/main" xmlns:r="http://schemas.openxmlformats.org/officeDocument/2006/relationships" xmlns:p="http://schemas.openxmlformats.org/presentationml/2006/main">
  <p:tag name="TIMING" val="|8.2"/>
</p:tagLst>
</file>

<file path=ppt/tags/tag23.xml><?xml version="1.0" encoding="utf-8"?>
<p:tagLst xmlns:a="http://schemas.openxmlformats.org/drawingml/2006/main" xmlns:r="http://schemas.openxmlformats.org/officeDocument/2006/relationships" xmlns:p="http://schemas.openxmlformats.org/presentationml/2006/main">
  <p:tag name="TIMING" val="|8.2"/>
</p:tagLst>
</file>

<file path=ppt/tags/tag24.xml><?xml version="1.0" encoding="utf-8"?>
<p:tagLst xmlns:a="http://schemas.openxmlformats.org/drawingml/2006/main" xmlns:r="http://schemas.openxmlformats.org/officeDocument/2006/relationships" xmlns:p="http://schemas.openxmlformats.org/presentationml/2006/main">
  <p:tag name="TIMING" val="|8.2"/>
</p:tagLst>
</file>

<file path=ppt/tags/tag25.xml><?xml version="1.0" encoding="utf-8"?>
<p:tagLst xmlns:a="http://schemas.openxmlformats.org/drawingml/2006/main" xmlns:r="http://schemas.openxmlformats.org/officeDocument/2006/relationships" xmlns:p="http://schemas.openxmlformats.org/presentationml/2006/main">
  <p:tag name="TIMING" val="|2.6"/>
</p:tagLst>
</file>

<file path=ppt/tags/tag26.xml><?xml version="1.0" encoding="utf-8"?>
<p:tagLst xmlns:a="http://schemas.openxmlformats.org/drawingml/2006/main" xmlns:r="http://schemas.openxmlformats.org/officeDocument/2006/relationships" xmlns:p="http://schemas.openxmlformats.org/presentationml/2006/main">
  <p:tag name="TIMING" val="|0.5|0.4"/>
</p:tagLst>
</file>

<file path=ppt/tags/tag27.xml><?xml version="1.0" encoding="utf-8"?>
<p:tagLst xmlns:a="http://schemas.openxmlformats.org/drawingml/2006/main" xmlns:r="http://schemas.openxmlformats.org/officeDocument/2006/relationships" xmlns:p="http://schemas.openxmlformats.org/presentationml/2006/main">
  <p:tag name="TIMING" val="|0.5|0.4|0.5|0.4|0.3|0.9|0.6|2.5"/>
</p:tagLst>
</file>

<file path=ppt/tags/tag28.xml><?xml version="1.0" encoding="utf-8"?>
<p:tagLst xmlns:a="http://schemas.openxmlformats.org/drawingml/2006/main" xmlns:r="http://schemas.openxmlformats.org/officeDocument/2006/relationships" xmlns:p="http://schemas.openxmlformats.org/presentationml/2006/main">
  <p:tag name="TIMING" val="|0.4"/>
</p:tagLst>
</file>

<file path=ppt/tags/tag29.xml><?xml version="1.0" encoding="utf-8"?>
<p:tagLst xmlns:a="http://schemas.openxmlformats.org/drawingml/2006/main" xmlns:r="http://schemas.openxmlformats.org/officeDocument/2006/relationships" xmlns:p="http://schemas.openxmlformats.org/presentationml/2006/main">
  <p:tag name="TIMING" val="|0.1"/>
</p:tagLst>
</file>

<file path=ppt/tags/tag3.xml><?xml version="1.0" encoding="utf-8"?>
<p:tagLst xmlns:a="http://schemas.openxmlformats.org/drawingml/2006/main" xmlns:r="http://schemas.openxmlformats.org/officeDocument/2006/relationships" xmlns:p="http://schemas.openxmlformats.org/presentationml/2006/main">
  <p:tag name="TIMING" val="|7.9|7.2|4.9|0.4|1.5|0.5|15.9"/>
</p:tagLst>
</file>

<file path=ppt/tags/tag30.xml><?xml version="1.0" encoding="utf-8"?>
<p:tagLst xmlns:a="http://schemas.openxmlformats.org/drawingml/2006/main" xmlns:r="http://schemas.openxmlformats.org/officeDocument/2006/relationships" xmlns:p="http://schemas.openxmlformats.org/presentationml/2006/main">
  <p:tag name="TIMING" val="|0.3"/>
</p:tagLst>
</file>

<file path=ppt/tags/tag31.xml><?xml version="1.0" encoding="utf-8"?>
<p:tagLst xmlns:a="http://schemas.openxmlformats.org/drawingml/2006/main" xmlns:r="http://schemas.openxmlformats.org/officeDocument/2006/relationships" xmlns:p="http://schemas.openxmlformats.org/presentationml/2006/main">
  <p:tag name="TIMING" val="|0.3|0.3"/>
</p:tagLst>
</file>

<file path=ppt/tags/tag32.xml><?xml version="1.0" encoding="utf-8"?>
<p:tagLst xmlns:a="http://schemas.openxmlformats.org/drawingml/2006/main" xmlns:r="http://schemas.openxmlformats.org/officeDocument/2006/relationships" xmlns:p="http://schemas.openxmlformats.org/presentationml/2006/main">
  <p:tag name="TIMING" val="|0.3"/>
</p:tagLst>
</file>

<file path=ppt/tags/tag33.xml><?xml version="1.0" encoding="utf-8"?>
<p:tagLst xmlns:a="http://schemas.openxmlformats.org/drawingml/2006/main" xmlns:r="http://schemas.openxmlformats.org/officeDocument/2006/relationships" xmlns:p="http://schemas.openxmlformats.org/presentationml/2006/main">
  <p:tag name="TIMING" val="|0.2|0.3|0.3|21.7|0.3"/>
</p:tagLst>
</file>

<file path=ppt/tags/tag34.xml><?xml version="1.0" encoding="utf-8"?>
<p:tagLst xmlns:a="http://schemas.openxmlformats.org/drawingml/2006/main" xmlns:r="http://schemas.openxmlformats.org/officeDocument/2006/relationships" xmlns:p="http://schemas.openxmlformats.org/presentationml/2006/main">
  <p:tag name="TIMING" val="|6.3|4.6"/>
</p:tagLst>
</file>

<file path=ppt/tags/tag35.xml><?xml version="1.0" encoding="utf-8"?>
<p:tagLst xmlns:a="http://schemas.openxmlformats.org/drawingml/2006/main" xmlns:r="http://schemas.openxmlformats.org/officeDocument/2006/relationships" xmlns:p="http://schemas.openxmlformats.org/presentationml/2006/main">
  <p:tag name="TIMING" val="|0.2"/>
</p:tagLst>
</file>

<file path=ppt/tags/tag36.xml><?xml version="1.0" encoding="utf-8"?>
<p:tagLst xmlns:a="http://schemas.openxmlformats.org/drawingml/2006/main" xmlns:r="http://schemas.openxmlformats.org/officeDocument/2006/relationships" xmlns:p="http://schemas.openxmlformats.org/presentationml/2006/main">
  <p:tag name="TIMING" val="|0.3"/>
</p:tagLst>
</file>

<file path=ppt/tags/tag37.xml><?xml version="1.0" encoding="utf-8"?>
<p:tagLst xmlns:a="http://schemas.openxmlformats.org/drawingml/2006/main" xmlns:r="http://schemas.openxmlformats.org/officeDocument/2006/relationships" xmlns:p="http://schemas.openxmlformats.org/presentationml/2006/main">
  <p:tag name="TIMING" val="|0.4"/>
</p:tagLst>
</file>

<file path=ppt/tags/tag38.xml><?xml version="1.0" encoding="utf-8"?>
<p:tagLst xmlns:a="http://schemas.openxmlformats.org/drawingml/2006/main" xmlns:r="http://schemas.openxmlformats.org/officeDocument/2006/relationships" xmlns:p="http://schemas.openxmlformats.org/presentationml/2006/main">
  <p:tag name="TIMING" val="|0.2"/>
</p:tagLst>
</file>

<file path=ppt/tags/tag39.xml><?xml version="1.0" encoding="utf-8"?>
<p:tagLst xmlns:a="http://schemas.openxmlformats.org/drawingml/2006/main" xmlns:r="http://schemas.openxmlformats.org/officeDocument/2006/relationships" xmlns:p="http://schemas.openxmlformats.org/presentationml/2006/main">
  <p:tag name="TIMING" val="|0.7"/>
</p:tagLst>
</file>

<file path=ppt/tags/tag4.xml><?xml version="1.0" encoding="utf-8"?>
<p:tagLst xmlns:a="http://schemas.openxmlformats.org/drawingml/2006/main" xmlns:r="http://schemas.openxmlformats.org/officeDocument/2006/relationships" xmlns:p="http://schemas.openxmlformats.org/presentationml/2006/main">
  <p:tag name="TIMING" val="|0.1|0.1"/>
</p:tagLst>
</file>

<file path=ppt/tags/tag40.xml><?xml version="1.0" encoding="utf-8"?>
<p:tagLst xmlns:a="http://schemas.openxmlformats.org/drawingml/2006/main" xmlns:r="http://schemas.openxmlformats.org/officeDocument/2006/relationships" xmlns:p="http://schemas.openxmlformats.org/presentationml/2006/main">
  <p:tag name="TIMING" val="|8.2"/>
</p:tagLst>
</file>

<file path=ppt/tags/tag41.xml><?xml version="1.0" encoding="utf-8"?>
<p:tagLst xmlns:a="http://schemas.openxmlformats.org/drawingml/2006/main" xmlns:r="http://schemas.openxmlformats.org/officeDocument/2006/relationships" xmlns:p="http://schemas.openxmlformats.org/presentationml/2006/main">
  <p:tag name="TIMING" val="|8.2"/>
</p:tagLst>
</file>

<file path=ppt/tags/tag42.xml><?xml version="1.0" encoding="utf-8"?>
<p:tagLst xmlns:a="http://schemas.openxmlformats.org/drawingml/2006/main" xmlns:r="http://schemas.openxmlformats.org/officeDocument/2006/relationships" xmlns:p="http://schemas.openxmlformats.org/presentationml/2006/main">
  <p:tag name="TIMING" val="|8.2"/>
</p:tagLst>
</file>

<file path=ppt/tags/tag43.xml><?xml version="1.0" encoding="utf-8"?>
<p:tagLst xmlns:a="http://schemas.openxmlformats.org/drawingml/2006/main" xmlns:r="http://schemas.openxmlformats.org/officeDocument/2006/relationships" xmlns:p="http://schemas.openxmlformats.org/presentationml/2006/main">
  <p:tag name="TIMING" val="|0.3"/>
</p:tagLst>
</file>

<file path=ppt/tags/tag44.xml><?xml version="1.0" encoding="utf-8"?>
<p:tagLst xmlns:a="http://schemas.openxmlformats.org/drawingml/2006/main" xmlns:r="http://schemas.openxmlformats.org/officeDocument/2006/relationships" xmlns:p="http://schemas.openxmlformats.org/presentationml/2006/main">
  <p:tag name="TIMING" val="|0.3"/>
</p:tagLst>
</file>

<file path=ppt/tags/tag45.xml><?xml version="1.0" encoding="utf-8"?>
<p:tagLst xmlns:a="http://schemas.openxmlformats.org/drawingml/2006/main" xmlns:r="http://schemas.openxmlformats.org/officeDocument/2006/relationships" xmlns:p="http://schemas.openxmlformats.org/presentationml/2006/main">
  <p:tag name="TIMING" val="|0.3"/>
</p:tagLst>
</file>

<file path=ppt/tags/tag5.xml><?xml version="1.0" encoding="utf-8"?>
<p:tagLst xmlns:a="http://schemas.openxmlformats.org/drawingml/2006/main" xmlns:r="http://schemas.openxmlformats.org/officeDocument/2006/relationships" xmlns:p="http://schemas.openxmlformats.org/presentationml/2006/main">
  <p:tag name="TIMING" val="|70.8|0.9"/>
</p:tagLst>
</file>

<file path=ppt/tags/tag6.xml><?xml version="1.0" encoding="utf-8"?>
<p:tagLst xmlns:a="http://schemas.openxmlformats.org/drawingml/2006/main" xmlns:r="http://schemas.openxmlformats.org/officeDocument/2006/relationships" xmlns:p="http://schemas.openxmlformats.org/presentationml/2006/main">
  <p:tag name="TIMING" val="|6.8"/>
</p:tagLst>
</file>

<file path=ppt/tags/tag7.xml><?xml version="1.0" encoding="utf-8"?>
<p:tagLst xmlns:a="http://schemas.openxmlformats.org/drawingml/2006/main" xmlns:r="http://schemas.openxmlformats.org/officeDocument/2006/relationships" xmlns:p="http://schemas.openxmlformats.org/presentationml/2006/main">
  <p:tag name="TIMING" val="|18.7|0.2|0.4"/>
</p:tagLst>
</file>

<file path=ppt/tags/tag8.xml><?xml version="1.0" encoding="utf-8"?>
<p:tagLst xmlns:a="http://schemas.openxmlformats.org/drawingml/2006/main" xmlns:r="http://schemas.openxmlformats.org/officeDocument/2006/relationships" xmlns:p="http://schemas.openxmlformats.org/presentationml/2006/main">
  <p:tag name="TIMING" val="|4|0.8|1|0.7|0.7|0.9"/>
</p:tagLst>
</file>

<file path=ppt/tags/tag9.xml><?xml version="1.0" encoding="utf-8"?>
<p:tagLst xmlns:a="http://schemas.openxmlformats.org/drawingml/2006/main" xmlns:r="http://schemas.openxmlformats.org/officeDocument/2006/relationships" xmlns:p="http://schemas.openxmlformats.org/presentationml/2006/main">
  <p:tag name="TIMING" val="|0.8|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17792</TotalTime>
  <Words>4566</Words>
  <Application>Microsoft Macintosh PowerPoint</Application>
  <PresentationFormat>On-screen Show (16:9)</PresentationFormat>
  <Paragraphs>814</Paragraphs>
  <Slides>65</Slides>
  <Notes>57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Calibri</vt:lpstr>
      <vt:lpstr>Calibri Light</vt:lpstr>
      <vt:lpstr>Consolas</vt:lpstr>
      <vt:lpstr>Mangal</vt:lpstr>
      <vt:lpstr>Wingdings</vt:lpstr>
      <vt:lpstr>Arial</vt:lpstr>
      <vt:lpstr>Office Theme</vt:lpstr>
      <vt:lpstr>P4 Language  and  Software Switches</vt:lpstr>
      <vt:lpstr>A Fixed-Function Switch</vt:lpstr>
      <vt:lpstr>A Programmable Switch</vt:lpstr>
      <vt:lpstr>A Software Switch</vt:lpstr>
      <vt:lpstr>PowerPoint Presentation</vt:lpstr>
      <vt:lpstr>A Software Switch</vt:lpstr>
      <vt:lpstr>PISCES: A Programmable, Protocol-Independent Software Switch</vt:lpstr>
      <vt:lpstr>PISCES: A Protocol-Independent Software Switch</vt:lpstr>
      <vt:lpstr>Internal Architecture of OVS</vt:lpstr>
      <vt:lpstr>Internal Architecture of OVS</vt:lpstr>
      <vt:lpstr>Internal Architecture of OVS</vt:lpstr>
      <vt:lpstr>Internal Architecture of OVS</vt:lpstr>
      <vt:lpstr>Internal Architecture of OVS</vt:lpstr>
      <vt:lpstr>Road to Protocol Independence</vt:lpstr>
      <vt:lpstr>Road to Protocol Independence</vt:lpstr>
      <vt:lpstr>Road to Protocol Independence</vt:lpstr>
      <vt:lpstr>Reduction in Complexity</vt:lpstr>
      <vt:lpstr>Reduction in Complexity</vt:lpstr>
      <vt:lpstr>Road to Protocol Independence</vt:lpstr>
      <vt:lpstr>P4 Forwarding Model</vt:lpstr>
      <vt:lpstr>OVS Forwarding Model</vt:lpstr>
      <vt:lpstr>OVS Forwarding Model</vt:lpstr>
      <vt:lpstr>OVS Forwarding Model</vt:lpstr>
      <vt:lpstr>PISCES Forwarding Model (Modified OVS)</vt:lpstr>
      <vt:lpstr>PISCES: Compiling P4 to OVS</vt:lpstr>
      <vt:lpstr>PISCES Forwarding Model (Modified OVS)</vt:lpstr>
      <vt:lpstr>PISCES Forwarding Model (Modified OVS)</vt:lpstr>
      <vt:lpstr>PISCES Forwarding Model (Modified OVS)</vt:lpstr>
      <vt:lpstr>Naïve Compilation from P4 to OVS (L2L3-ACL)</vt:lpstr>
      <vt:lpstr>Causes of Performance Overhead</vt:lpstr>
      <vt:lpstr>Cause: CPU Cycles per Packet</vt:lpstr>
      <vt:lpstr>Factors affecting CPU Cycles per Packet</vt:lpstr>
      <vt:lpstr>Different Optimizations for L2L3-ACL</vt:lpstr>
      <vt:lpstr>Optimized Compilation from P4 to OVS (L2L3-ACL)</vt:lpstr>
      <vt:lpstr>Cause: Cache Misses</vt:lpstr>
      <vt:lpstr>Factors affecting Cache Misses</vt:lpstr>
      <vt:lpstr>Factor: Entropy of Packet Header Fields</vt:lpstr>
      <vt:lpstr>Factor: Entropy of Packet Header Fields</vt:lpstr>
      <vt:lpstr>Factor: Entropy of Packet Header Fields</vt:lpstr>
      <vt:lpstr>Factor: Entropy of Packet Header Fields</vt:lpstr>
      <vt:lpstr>Factor: Entropy of Packet Header Fields</vt:lpstr>
      <vt:lpstr>Factor: Entropy of Packet Header Fields</vt:lpstr>
      <vt:lpstr>Factor: Entropy of Packet Header Fields</vt:lpstr>
      <vt:lpstr>Factor: Entropy of Packet Header Fields</vt:lpstr>
      <vt:lpstr>Factor: Entropy of Packet Header Fields</vt:lpstr>
      <vt:lpstr>Optimization: Stage Assignment</vt:lpstr>
      <vt:lpstr>Optimization: Stage Assignment</vt:lpstr>
      <vt:lpstr>Optimization: Stage Assignment</vt:lpstr>
      <vt:lpstr>Optimization: Stage Assignment</vt:lpstr>
      <vt:lpstr>Optimization: Stage Assignment</vt:lpstr>
      <vt:lpstr>PISCES Forwarding Model (Modified OVS)</vt:lpstr>
      <vt:lpstr>PISCES Forwarding Model (Modified OVS)</vt:lpstr>
      <vt:lpstr>Internals of the Microflow Cache</vt:lpstr>
      <vt:lpstr>Performance with the Microflow Cache</vt:lpstr>
      <vt:lpstr>Cause of Performance Degradation</vt:lpstr>
      <vt:lpstr>Performance with the Microflow Cache</vt:lpstr>
      <vt:lpstr>Varying the Number of Hash Fields</vt:lpstr>
      <vt:lpstr>PVPP: A Programmable Vector Packet Processor</vt:lpstr>
      <vt:lpstr>Need for a Flexible Backend Abstraction</vt:lpstr>
      <vt:lpstr>What is Vector Packet Processing (VPP)?</vt:lpstr>
      <vt:lpstr>Programmable VPP (PVPP) Compiler</vt:lpstr>
      <vt:lpstr>PowerPoint Presentation</vt:lpstr>
      <vt:lpstr>PowerPoint Presentation</vt:lpstr>
      <vt:lpstr>Questions?</vt:lpstr>
      <vt:lpstr>Disclaimers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PISCES: A Programmable, Protocol-Independent Software Switch [SIGCOMM’16]</dc:title>
  <dc:creator>Microsoft Office User</dc:creator>
  <cp:lastModifiedBy>Microsoft Office User</cp:lastModifiedBy>
  <cp:revision>411</cp:revision>
  <cp:lastPrinted>2016-07-01T11:44:04Z</cp:lastPrinted>
  <dcterms:created xsi:type="dcterms:W3CDTF">2016-06-27T16:02:19Z</dcterms:created>
  <dcterms:modified xsi:type="dcterms:W3CDTF">2016-11-10T19:55:48Z</dcterms:modified>
</cp:coreProperties>
</file>