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19.xml" ContentType="application/vnd.openxmlformats-officedocument.presentationml.tags+xml"/>
  <Override PartName="/ppt/notesSlides/notesSlide22.xml" ContentType="application/vnd.openxmlformats-officedocument.presentationml.notesSlide+xml"/>
  <Override PartName="/ppt/tags/tag20.xml" ContentType="application/vnd.openxmlformats-officedocument.presentationml.tags+xml"/>
  <Override PartName="/ppt/notesSlides/notesSlide2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21.xml" ContentType="application/vnd.openxmlformats-officedocument.presentationml.tags+xml"/>
  <Override PartName="/ppt/notesSlides/notesSlide24.xml" ContentType="application/vnd.openxmlformats-officedocument.presentationml.notesSlide+xml"/>
  <Override PartName="/ppt/tags/tag22.xml" ContentType="application/vnd.openxmlformats-officedocument.presentationml.tags+xml"/>
  <Override PartName="/ppt/notesSlides/notesSlide2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23.xml" ContentType="application/vnd.openxmlformats-officedocument.presentationml.tag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24.xml" ContentType="application/vnd.openxmlformats-officedocument.presentationml.tags+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1.xml" ContentType="application/vnd.openxmlformats-officedocument.presentationml.notesSlide+xml"/>
  <Override PartName="/ppt/tags/tag30.xml" ContentType="application/vnd.openxmlformats-officedocument.presentationml.tags+xml"/>
  <Override PartName="/ppt/notesSlides/notesSlide3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31.xml" ContentType="application/vnd.openxmlformats-officedocument.presentationml.tags+xml"/>
  <Override PartName="/ppt/notesSlides/notesSlide33.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1.xml" ContentType="application/vnd.openxmlformats-officedocument.drawingml.chartshape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427" r:id="rId2"/>
    <p:sldId id="389" r:id="rId3"/>
    <p:sldId id="391" r:id="rId4"/>
    <p:sldId id="392" r:id="rId5"/>
    <p:sldId id="393" r:id="rId6"/>
    <p:sldId id="394" r:id="rId7"/>
    <p:sldId id="395" r:id="rId8"/>
    <p:sldId id="423" r:id="rId9"/>
    <p:sldId id="396" r:id="rId10"/>
    <p:sldId id="397" r:id="rId11"/>
    <p:sldId id="398" r:id="rId12"/>
    <p:sldId id="399" r:id="rId13"/>
    <p:sldId id="400" r:id="rId14"/>
    <p:sldId id="401" r:id="rId15"/>
    <p:sldId id="402" r:id="rId16"/>
    <p:sldId id="404" r:id="rId17"/>
    <p:sldId id="405" r:id="rId18"/>
    <p:sldId id="407" r:id="rId19"/>
    <p:sldId id="406" r:id="rId20"/>
    <p:sldId id="408" r:id="rId21"/>
    <p:sldId id="409" r:id="rId22"/>
    <p:sldId id="411" r:id="rId23"/>
    <p:sldId id="412" r:id="rId24"/>
    <p:sldId id="413" r:id="rId25"/>
    <p:sldId id="419" r:id="rId26"/>
    <p:sldId id="420" r:id="rId27"/>
    <p:sldId id="421" r:id="rId28"/>
    <p:sldId id="422" r:id="rId29"/>
    <p:sldId id="382" r:id="rId30"/>
    <p:sldId id="388" r:id="rId31"/>
    <p:sldId id="383" r:id="rId32"/>
    <p:sldId id="377" r:id="rId33"/>
    <p:sldId id="426" r:id="rId34"/>
    <p:sldId id="387" r:id="rId35"/>
    <p:sldId id="384" r:id="rId36"/>
    <p:sldId id="424" r:id="rId37"/>
    <p:sldId id="380" r:id="rId38"/>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61" autoAdjust="0"/>
    <p:restoredTop sz="72426" autoAdjust="0"/>
  </p:normalViewPr>
  <p:slideViewPr>
    <p:cSldViewPr snapToGrid="0" snapToObjects="1">
      <p:cViewPr varScale="1">
        <p:scale>
          <a:sx n="111" d="100"/>
          <a:sy n="111" d="100"/>
        </p:scale>
        <p:origin x="1440" y="19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9.xlsx"/><Relationship Id="rId4" Type="http://schemas.openxmlformats.org/officeDocument/2006/relationships/chartUserShapes" Target="../drawings/drawing1.xml"/><Relationship Id="rId1" Type="http://schemas.microsoft.com/office/2011/relationships/chartStyle" Target="style9.xml"/><Relationship Id="rId2" Type="http://schemas.microsoft.com/office/2011/relationships/chartColorStyle" Target="colors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Sheet1!$B$1</c:f>
              <c:strCache>
                <c:ptCount val="1"/>
                <c:pt idx="0">
                  <c:v>Naïve</c:v>
                </c:pt>
              </c:strCache>
            </c:strRef>
          </c:tx>
          <c:spPr>
            <a:solidFill>
              <a:schemeClr val="accent3">
                <a:tint val="77000"/>
              </a:schemeClr>
            </a:solidFill>
            <a:ln>
              <a:noFill/>
            </a:ln>
            <a:effectLst/>
          </c:spPr>
          <c:invertIfNegative val="0"/>
          <c:cat>
            <c:numRef>
              <c:f>Sheet1!$A$2:$A$5</c:f>
              <c:numCache>
                <c:formatCode>General</c:formatCode>
                <c:ptCount val="4"/>
                <c:pt idx="0">
                  <c:v>64.0</c:v>
                </c:pt>
                <c:pt idx="1">
                  <c:v>128.0</c:v>
                </c:pt>
                <c:pt idx="2">
                  <c:v>192.0</c:v>
                </c:pt>
                <c:pt idx="3">
                  <c:v>256.0</c:v>
                </c:pt>
              </c:numCache>
            </c:numRef>
          </c:cat>
          <c:val>
            <c:numRef>
              <c:f>Sheet1!$B$2:$B$5</c:f>
              <c:numCache>
                <c:formatCode>General</c:formatCode>
                <c:ptCount val="4"/>
                <c:pt idx="0">
                  <c:v>8288.982567</c:v>
                </c:pt>
                <c:pt idx="1">
                  <c:v>13620.36328</c:v>
                </c:pt>
                <c:pt idx="2">
                  <c:v>18999.71217</c:v>
                </c:pt>
                <c:pt idx="3">
                  <c:v>25710.32887</c:v>
                </c:pt>
              </c:numCache>
            </c:numRef>
          </c:val>
        </c:ser>
        <c:ser>
          <c:idx val="1"/>
          <c:order val="1"/>
          <c:tx>
            <c:strRef>
              <c:f>Sheet1!$C$1</c:f>
              <c:strCache>
                <c:ptCount val="1"/>
                <c:pt idx="0">
                  <c:v>OVS</c:v>
                </c:pt>
              </c:strCache>
            </c:strRef>
          </c:tx>
          <c:spPr>
            <a:solidFill>
              <a:schemeClr val="accent1"/>
            </a:solidFill>
            <a:ln>
              <a:noFill/>
            </a:ln>
            <a:effectLst/>
          </c:spPr>
          <c:invertIfNegative val="0"/>
          <c:cat>
            <c:numRef>
              <c:f>Sheet1!$A$2:$A$5</c:f>
              <c:numCache>
                <c:formatCode>General</c:formatCode>
                <c:ptCount val="4"/>
                <c:pt idx="0">
                  <c:v>64.0</c:v>
                </c:pt>
                <c:pt idx="1">
                  <c:v>128.0</c:v>
                </c:pt>
                <c:pt idx="2">
                  <c:v>192.0</c:v>
                </c:pt>
                <c:pt idx="3">
                  <c:v>256.0</c:v>
                </c:pt>
              </c:numCache>
            </c:numRef>
          </c:cat>
          <c:val>
            <c:numRef>
              <c:f>Sheet1!$C$2:$C$5</c:f>
              <c:numCache>
                <c:formatCode>General</c:formatCode>
                <c:ptCount val="4"/>
                <c:pt idx="0">
                  <c:v>13431.61647</c:v>
                </c:pt>
                <c:pt idx="1">
                  <c:v>23346.10177</c:v>
                </c:pt>
                <c:pt idx="2">
                  <c:v>33174.81826</c:v>
                </c:pt>
                <c:pt idx="3">
                  <c:v>43001.72328999999</c:v>
                </c:pt>
              </c:numCache>
            </c:numRef>
          </c:val>
        </c:ser>
        <c:dLbls>
          <c:showLegendKey val="0"/>
          <c:showVal val="0"/>
          <c:showCatName val="0"/>
          <c:showSerName val="0"/>
          <c:showPercent val="0"/>
          <c:showBubbleSize val="0"/>
        </c:dLbls>
        <c:gapWidth val="219"/>
        <c:overlap val="-27"/>
        <c:axId val="-2135864256"/>
        <c:axId val="-2135860864"/>
      </c:barChart>
      <c:catAx>
        <c:axId val="-2135864256"/>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solidFill>
                    <a:latin typeface="Calibri" charset="0"/>
                    <a:ea typeface="Calibri" charset="0"/>
                    <a:cs typeface="Calibri" charset="0"/>
                  </a:defRPr>
                </a:pPr>
                <a:r>
                  <a:rPr lang="en-US" sz="1400">
                    <a:solidFill>
                      <a:schemeClr val="tx1"/>
                    </a:solidFill>
                  </a:rPr>
                  <a:t>Packet Size (Bytes)</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alibri" charset="0"/>
                  <a:ea typeface="Calibri" charset="0"/>
                  <a:cs typeface="Calibri" charset="0"/>
                </a:defRPr>
              </a:pPr>
              <a:endParaRPr lang="en-US"/>
            </a:p>
          </c:txPr>
        </c:title>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Calibri" charset="0"/>
                <a:ea typeface="Calibri" charset="0"/>
                <a:cs typeface="Calibri" charset="0"/>
              </a:defRPr>
            </a:pPr>
            <a:endParaRPr lang="en-US"/>
          </a:p>
        </c:txPr>
        <c:crossAx val="-2135860864"/>
        <c:crosses val="autoZero"/>
        <c:auto val="1"/>
        <c:lblAlgn val="ctr"/>
        <c:lblOffset val="100"/>
        <c:noMultiLvlLbl val="0"/>
      </c:catAx>
      <c:valAx>
        <c:axId val="-21358608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Calibri" charset="0"/>
                    <a:ea typeface="Calibri" charset="0"/>
                    <a:cs typeface="Calibri" charset="0"/>
                  </a:defRPr>
                </a:pPr>
                <a:r>
                  <a:rPr lang="en-US" sz="1400" dirty="0">
                    <a:solidFill>
                      <a:schemeClr val="tx1"/>
                    </a:solidFill>
                  </a:rPr>
                  <a:t>Throughput (</a:t>
                </a:r>
                <a:r>
                  <a:rPr lang="en-US" sz="1400" dirty="0" err="1">
                    <a:solidFill>
                      <a:schemeClr val="tx1"/>
                    </a:solidFill>
                  </a:rPr>
                  <a:t>Gbps</a:t>
                </a:r>
                <a:r>
                  <a:rPr lang="en-US" sz="1400" dirty="0">
                    <a:solidFill>
                      <a:schemeClr val="tx1"/>
                    </a:solidFill>
                  </a:rPr>
                  <a:t>)</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Calibri" charset="0"/>
                  <a:ea typeface="Calibri" charset="0"/>
                  <a:cs typeface="Calibri"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Calibri" charset="0"/>
                <a:ea typeface="Calibri" charset="0"/>
                <a:cs typeface="Calibri" charset="0"/>
              </a:defRPr>
            </a:pPr>
            <a:endParaRPr lang="en-US"/>
          </a:p>
        </c:txPr>
        <c:crossAx val="-2135864256"/>
        <c:crosses val="autoZero"/>
        <c:crossBetween val="between"/>
        <c:majorUnit val="10000.0"/>
        <c:dispUnits>
          <c:builtInUnit val="thousands"/>
        </c:dispUnits>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alibri" charset="0"/>
              <a:ea typeface="Calibri" charset="0"/>
              <a:cs typeface="Calibri" charset="0"/>
            </a:defRPr>
          </a:pPr>
          <a:endParaRPr lang="en-US"/>
        </a:p>
      </c:txPr>
    </c:legend>
    <c:plotVisOnly val="1"/>
    <c:dispBlanksAs val="gap"/>
    <c:showDLblsOverMax val="0"/>
  </c:chart>
  <c:spPr>
    <a:noFill/>
    <a:ln>
      <a:noFill/>
    </a:ln>
    <a:effectLst/>
  </c:spPr>
  <c:txPr>
    <a:bodyPr/>
    <a:lstStyle/>
    <a:p>
      <a:pPr>
        <a:defRPr>
          <a:latin typeface="Calibri" charset="0"/>
          <a:ea typeface="Calibri" charset="0"/>
          <a:cs typeface="Calibri"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128" b="1" i="0" u="none" strike="noStrike" kern="1200" cap="none" spc="0" normalizeH="0" baseline="0">
                <a:solidFill>
                  <a:schemeClr val="tx1"/>
                </a:solidFill>
                <a:latin typeface="+mj-lt"/>
                <a:ea typeface="+mj-ea"/>
                <a:cs typeface="+mj-cs"/>
              </a:defRPr>
            </a:pPr>
            <a:r>
              <a:rPr lang="en-US" sz="1800" dirty="0" smtClean="0">
                <a:solidFill>
                  <a:schemeClr val="tx1"/>
                </a:solidFill>
              </a:rPr>
              <a:t>L2L3-ACL </a:t>
            </a:r>
            <a:r>
              <a:rPr lang="en-US" sz="1400" dirty="0" smtClean="0">
                <a:solidFill>
                  <a:schemeClr val="tx1"/>
                </a:solidFill>
              </a:rPr>
              <a:t>(CPU</a:t>
            </a:r>
            <a:r>
              <a:rPr lang="en-US" sz="1400" baseline="0" dirty="0" smtClean="0">
                <a:solidFill>
                  <a:schemeClr val="tx1"/>
                </a:solidFill>
              </a:rPr>
              <a:t> Cycles for a </a:t>
            </a:r>
            <a:r>
              <a:rPr lang="en-US" sz="1400" dirty="0" smtClean="0">
                <a:solidFill>
                  <a:schemeClr val="tx1"/>
                </a:solidFill>
              </a:rPr>
              <a:t>64</a:t>
            </a:r>
            <a:r>
              <a:rPr lang="en-US" sz="1400" baseline="0" dirty="0" smtClean="0">
                <a:solidFill>
                  <a:schemeClr val="tx1"/>
                </a:solidFill>
              </a:rPr>
              <a:t> Byte Packet)</a:t>
            </a:r>
            <a:endParaRPr lang="en-US" sz="1800" baseline="0" dirty="0" smtClean="0">
              <a:solidFill>
                <a:schemeClr val="tx1"/>
              </a:solidFill>
            </a:endParaRPr>
          </a:p>
        </c:rich>
      </c:tx>
      <c:layout/>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tx1"/>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Naïve</c:v>
                </c:pt>
              </c:strCache>
            </c:strRef>
          </c:tx>
          <c:spPr>
            <a:solidFill>
              <a:schemeClr val="accent3">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Parser</c:v>
                </c:pt>
                <c:pt idx="1">
                  <c:v>Cache: Match</c:v>
                </c:pt>
                <c:pt idx="2">
                  <c:v>Cache: Actions</c:v>
                </c:pt>
              </c:strCache>
            </c:strRef>
          </c:cat>
          <c:val>
            <c:numRef>
              <c:f>Sheet1!$B$2:$B$4</c:f>
              <c:numCache>
                <c:formatCode>General</c:formatCode>
                <c:ptCount val="3"/>
                <c:pt idx="0">
                  <c:v>76.5</c:v>
                </c:pt>
                <c:pt idx="1">
                  <c:v>209.5</c:v>
                </c:pt>
                <c:pt idx="2">
                  <c:v>379.5</c:v>
                </c:pt>
              </c:numCache>
            </c:numRef>
          </c:val>
        </c:ser>
        <c:ser>
          <c:idx val="1"/>
          <c:order val="1"/>
          <c:tx>
            <c:strRef>
              <c:f>Sheet1!$C$1</c:f>
              <c:strCache>
                <c:ptCount val="1"/>
                <c:pt idx="0">
                  <c:v>OVS</c:v>
                </c:pt>
              </c:strCache>
            </c:strRef>
          </c:tx>
          <c:spPr>
            <a:solidFill>
              <a:schemeClr val="accent1"/>
            </a:solidFill>
            <a:ln>
              <a:noFill/>
            </a:ln>
            <a:effectLst/>
          </c:spPr>
          <c:invertIfNegative val="0"/>
          <c:dLbls>
            <c:dLbl>
              <c:idx val="0"/>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Parser</c:v>
                </c:pt>
                <c:pt idx="1">
                  <c:v>Cache: Match</c:v>
                </c:pt>
                <c:pt idx="2">
                  <c:v>Cache: Actions</c:v>
                </c:pt>
              </c:strCache>
            </c:strRef>
          </c:cat>
          <c:val>
            <c:numRef>
              <c:f>Sheet1!$C$2:$C$4</c:f>
              <c:numCache>
                <c:formatCode>General</c:formatCode>
                <c:ptCount val="3"/>
                <c:pt idx="0">
                  <c:v>43.6</c:v>
                </c:pt>
                <c:pt idx="1">
                  <c:v>197.5</c:v>
                </c:pt>
                <c:pt idx="2">
                  <c:v>132.5</c:v>
                </c:pt>
              </c:numCache>
            </c:numRef>
          </c:val>
        </c:ser>
        <c:dLbls>
          <c:showLegendKey val="0"/>
          <c:showVal val="0"/>
          <c:showCatName val="0"/>
          <c:showSerName val="0"/>
          <c:showPercent val="0"/>
          <c:showBubbleSize val="0"/>
        </c:dLbls>
        <c:gapWidth val="267"/>
        <c:overlap val="-43"/>
        <c:axId val="-2134950672"/>
        <c:axId val="-2134948352"/>
      </c:barChart>
      <c:catAx>
        <c:axId val="-2134950672"/>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cap="none" spc="0" normalizeH="0" baseline="0">
                <a:solidFill>
                  <a:schemeClr val="tx1"/>
                </a:solidFill>
                <a:latin typeface="+mn-lt"/>
                <a:ea typeface="+mn-ea"/>
                <a:cs typeface="+mn-cs"/>
              </a:defRPr>
            </a:pPr>
            <a:endParaRPr lang="en-US"/>
          </a:p>
        </c:txPr>
        <c:crossAx val="-2134948352"/>
        <c:crosses val="autoZero"/>
        <c:auto val="1"/>
        <c:lblAlgn val="ctr"/>
        <c:lblOffset val="100"/>
        <c:noMultiLvlLbl val="0"/>
      </c:catAx>
      <c:valAx>
        <c:axId val="-213494835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0"/>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134950672"/>
        <c:crosses val="autoZero"/>
        <c:crossBetween val="between"/>
      </c:valAx>
      <c:spPr>
        <a:pattFill prst="ltDnDiag">
          <a:fgClr>
            <a:schemeClr val="dk1">
              <a:lumMod val="15000"/>
              <a:lumOff val="85000"/>
            </a:schemeClr>
          </a:fgClr>
          <a:bgClr>
            <a:schemeClr val="lt1"/>
          </a:bgClr>
        </a:patt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Sheet1!$B$1</c:f>
              <c:strCache>
                <c:ptCount val="1"/>
                <c:pt idx="0">
                  <c:v>PISCES (naïve)</c:v>
                </c:pt>
              </c:strCache>
            </c:strRef>
          </c:tx>
          <c:spPr>
            <a:solidFill>
              <a:schemeClr val="accent3">
                <a:tint val="77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Sheet1!$A$2</c:f>
              <c:strCache>
                <c:ptCount val="1"/>
                <c:pt idx="0">
                  <c:v>Throughput (Gbps)</c:v>
                </c:pt>
              </c:strCache>
            </c:strRef>
          </c:cat>
          <c:val>
            <c:numRef>
              <c:f>Sheet1!$B$2</c:f>
              <c:numCache>
                <c:formatCode>General</c:formatCode>
                <c:ptCount val="1"/>
                <c:pt idx="0">
                  <c:v>7590.7</c:v>
                </c:pt>
              </c:numCache>
            </c:numRef>
          </c:val>
        </c:ser>
        <c:ser>
          <c:idx val="1"/>
          <c:order val="1"/>
          <c:tx>
            <c:strRef>
              <c:f>Sheet1!$C$1</c:f>
              <c:strCache>
                <c:ptCount val="1"/>
                <c:pt idx="0">
                  <c:v>OVS</c:v>
                </c:pt>
              </c:strCache>
            </c:strRef>
          </c:tx>
          <c:spPr>
            <a:solidFill>
              <a:schemeClr val="accent1"/>
            </a:solidFill>
            <a:ln>
              <a:noFill/>
            </a:ln>
            <a:effectLst/>
          </c:spPr>
          <c:invertIfNegative val="0"/>
          <c:dLbls>
            <c:dLbl>
              <c:idx val="0"/>
              <c:numFmt formatCode="#,##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dLbl>
            <c:numFmt formatCode="#,##0.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c:f>
              <c:strCache>
                <c:ptCount val="1"/>
                <c:pt idx="0">
                  <c:v>Throughput (Gbps)</c:v>
                </c:pt>
              </c:strCache>
            </c:strRef>
          </c:cat>
          <c:val>
            <c:numRef>
              <c:f>Sheet1!$C$2</c:f>
              <c:numCache>
                <c:formatCode>General</c:formatCode>
                <c:ptCount val="1"/>
                <c:pt idx="0">
                  <c:v>13497.5</c:v>
                </c:pt>
              </c:numCache>
            </c:numRef>
          </c:val>
        </c:ser>
        <c:dLbls>
          <c:showLegendKey val="0"/>
          <c:showVal val="0"/>
          <c:showCatName val="0"/>
          <c:showSerName val="0"/>
          <c:showPercent val="0"/>
          <c:showBubbleSize val="0"/>
        </c:dLbls>
        <c:gapWidth val="267"/>
        <c:overlap val="-43"/>
        <c:axId val="-2134918304"/>
        <c:axId val="-2135119808"/>
      </c:barChart>
      <c:catAx>
        <c:axId val="-213491830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cap="none" spc="0" normalizeH="0" baseline="0">
                <a:solidFill>
                  <a:schemeClr val="tx1"/>
                </a:solidFill>
                <a:latin typeface="+mn-lt"/>
                <a:ea typeface="+mn-ea"/>
                <a:cs typeface="+mn-cs"/>
              </a:defRPr>
            </a:pPr>
            <a:endParaRPr lang="en-US"/>
          </a:p>
        </c:txPr>
        <c:crossAx val="-2135119808"/>
        <c:crosses val="autoZero"/>
        <c:auto val="1"/>
        <c:lblAlgn val="ctr"/>
        <c:lblOffset val="100"/>
        <c:noMultiLvlLbl val="0"/>
      </c:catAx>
      <c:valAx>
        <c:axId val="-2135119808"/>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0"/>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134918304"/>
        <c:crosses val="autoZero"/>
        <c:crossBetween val="between"/>
        <c:dispUnits>
          <c:builtInUnit val="thousands"/>
        </c:dispUnits>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128" b="1" i="0" u="none" strike="noStrike" kern="1200" cap="none" spc="0" normalizeH="0" baseline="0">
                <a:solidFill>
                  <a:schemeClr val="tx1"/>
                </a:solidFill>
                <a:latin typeface="+mj-lt"/>
                <a:ea typeface="+mj-ea"/>
                <a:cs typeface="+mj-cs"/>
              </a:defRPr>
            </a:pPr>
            <a:r>
              <a:rPr lang="en-US" sz="1800" dirty="0" smtClean="0">
                <a:solidFill>
                  <a:schemeClr val="tx1"/>
                </a:solidFill>
              </a:rPr>
              <a:t>L2L3-ACL </a:t>
            </a:r>
            <a:r>
              <a:rPr lang="en-US" sz="1400" dirty="0" smtClean="0">
                <a:solidFill>
                  <a:schemeClr val="tx1"/>
                </a:solidFill>
              </a:rPr>
              <a:t>(CPU</a:t>
            </a:r>
            <a:r>
              <a:rPr lang="en-US" sz="1400" baseline="0" dirty="0" smtClean="0">
                <a:solidFill>
                  <a:schemeClr val="tx1"/>
                </a:solidFill>
              </a:rPr>
              <a:t> Cycles for a </a:t>
            </a:r>
            <a:r>
              <a:rPr lang="en-US" sz="1400" dirty="0" smtClean="0">
                <a:solidFill>
                  <a:schemeClr val="tx1"/>
                </a:solidFill>
              </a:rPr>
              <a:t>64</a:t>
            </a:r>
            <a:r>
              <a:rPr lang="en-US" sz="1400" baseline="0" dirty="0" smtClean="0">
                <a:solidFill>
                  <a:schemeClr val="tx1"/>
                </a:solidFill>
              </a:rPr>
              <a:t> Byte Packet)</a:t>
            </a:r>
            <a:endParaRPr lang="en-US" sz="1800" baseline="0" dirty="0" smtClean="0">
              <a:solidFill>
                <a:schemeClr val="tx1"/>
              </a:solidFill>
            </a:endParaRPr>
          </a:p>
        </c:rich>
      </c:tx>
      <c:layout/>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tx1"/>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Naïve</c:v>
                </c:pt>
              </c:strCache>
            </c:strRef>
          </c:tx>
          <c:spPr>
            <a:solidFill>
              <a:schemeClr val="accent3">
                <a:tint val="4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Parser</c:v>
                </c:pt>
                <c:pt idx="1">
                  <c:v>Cache: Match</c:v>
                </c:pt>
                <c:pt idx="2">
                  <c:v>Cache: Actions</c:v>
                </c:pt>
              </c:strCache>
            </c:strRef>
          </c:cat>
          <c:val>
            <c:numRef>
              <c:f>Sheet1!$B$2:$B$4</c:f>
              <c:numCache>
                <c:formatCode>General</c:formatCode>
                <c:ptCount val="3"/>
                <c:pt idx="0">
                  <c:v>76.5</c:v>
                </c:pt>
                <c:pt idx="1">
                  <c:v>209.5</c:v>
                </c:pt>
                <c:pt idx="2">
                  <c:v>379.5</c:v>
                </c:pt>
              </c:numCache>
            </c:numRef>
          </c:val>
        </c:ser>
        <c:ser>
          <c:idx val="1"/>
          <c:order val="1"/>
          <c:tx>
            <c:strRef>
              <c:f>Sheet1!$C$1</c:f>
              <c:strCache>
                <c:ptCount val="1"/>
                <c:pt idx="0">
                  <c:v>Inline</c:v>
                </c:pt>
              </c:strCache>
            </c:strRef>
          </c:tx>
          <c:spPr>
            <a:solidFill>
              <a:schemeClr val="accent3">
                <a:tint val="65000"/>
              </a:schemeClr>
            </a:solidFill>
            <a:ln>
              <a:noFill/>
            </a:ln>
            <a:effectLst/>
          </c:spPr>
          <c:invertIfNegative val="0"/>
          <c:cat>
            <c:strRef>
              <c:f>Sheet1!$A$2:$A$4</c:f>
              <c:strCache>
                <c:ptCount val="3"/>
                <c:pt idx="0">
                  <c:v>Parser</c:v>
                </c:pt>
                <c:pt idx="1">
                  <c:v>Cache: Match</c:v>
                </c:pt>
                <c:pt idx="2">
                  <c:v>Cache: Actions</c:v>
                </c:pt>
              </c:strCache>
            </c:strRef>
          </c:cat>
          <c:val>
            <c:numRef>
              <c:f>Sheet1!$C$2:$C$4</c:f>
              <c:numCache>
                <c:formatCode>General</c:formatCode>
                <c:ptCount val="3"/>
                <c:pt idx="0">
                  <c:v>33.9</c:v>
                </c:pt>
                <c:pt idx="1">
                  <c:v>209.5</c:v>
                </c:pt>
                <c:pt idx="2">
                  <c:v>387.0</c:v>
                </c:pt>
              </c:numCache>
            </c:numRef>
          </c:val>
        </c:ser>
        <c:ser>
          <c:idx val="2"/>
          <c:order val="2"/>
          <c:tx>
            <c:strRef>
              <c:f>Sheet1!$D$1</c:f>
              <c:strCache>
                <c:ptCount val="1"/>
                <c:pt idx="0">
                  <c:v>Inc. Chksm</c:v>
                </c:pt>
              </c:strCache>
            </c:strRef>
          </c:tx>
          <c:spPr>
            <a:solidFill>
              <a:schemeClr val="accent3">
                <a:tint val="83000"/>
              </a:schemeClr>
            </a:solidFill>
            <a:ln>
              <a:noFill/>
            </a:ln>
            <a:effectLst/>
          </c:spPr>
          <c:invertIfNegative val="0"/>
          <c:cat>
            <c:strRef>
              <c:f>Sheet1!$A$2:$A$4</c:f>
              <c:strCache>
                <c:ptCount val="3"/>
                <c:pt idx="0">
                  <c:v>Parser</c:v>
                </c:pt>
                <c:pt idx="1">
                  <c:v>Cache: Match</c:v>
                </c:pt>
                <c:pt idx="2">
                  <c:v>Cache: Actions</c:v>
                </c:pt>
              </c:strCache>
            </c:strRef>
          </c:cat>
          <c:val>
            <c:numRef>
              <c:f>Sheet1!$D$2:$D$4</c:f>
              <c:numCache>
                <c:formatCode>General</c:formatCode>
                <c:ptCount val="3"/>
                <c:pt idx="0">
                  <c:v>33.9</c:v>
                </c:pt>
                <c:pt idx="1">
                  <c:v>209.5</c:v>
                </c:pt>
                <c:pt idx="2">
                  <c:v>155.7</c:v>
                </c:pt>
              </c:numCache>
            </c:numRef>
          </c:val>
        </c:ser>
        <c:ser>
          <c:idx val="3"/>
          <c:order val="3"/>
          <c:tx>
            <c:strRef>
              <c:f>Sheet1!$E$1</c:f>
              <c:strCache>
                <c:ptCount val="1"/>
                <c:pt idx="0">
                  <c:v>Parsr Spcl</c:v>
                </c:pt>
              </c:strCache>
            </c:strRef>
          </c:tx>
          <c:spPr>
            <a:solidFill>
              <a:schemeClr val="accent3"/>
            </a:solidFill>
            <a:ln>
              <a:noFill/>
            </a:ln>
            <a:effectLst/>
          </c:spPr>
          <c:invertIfNegative val="0"/>
          <c:cat>
            <c:strRef>
              <c:f>Sheet1!$A$2:$A$4</c:f>
              <c:strCache>
                <c:ptCount val="3"/>
                <c:pt idx="0">
                  <c:v>Parser</c:v>
                </c:pt>
                <c:pt idx="1">
                  <c:v>Cache: Match</c:v>
                </c:pt>
                <c:pt idx="2">
                  <c:v>Cache: Actions</c:v>
                </c:pt>
              </c:strCache>
            </c:strRef>
          </c:cat>
          <c:val>
            <c:numRef>
              <c:f>Sheet1!$E$2:$E$4</c:f>
              <c:numCache>
                <c:formatCode>General</c:formatCode>
                <c:ptCount val="3"/>
                <c:pt idx="0">
                  <c:v>29.3</c:v>
                </c:pt>
                <c:pt idx="1">
                  <c:v>209.5</c:v>
                </c:pt>
                <c:pt idx="2">
                  <c:v>155.7</c:v>
                </c:pt>
              </c:numCache>
            </c:numRef>
          </c:val>
        </c:ser>
        <c:ser>
          <c:idx val="4"/>
          <c:order val="4"/>
          <c:tx>
            <c:strRef>
              <c:f>Sheet1!$F$1</c:f>
              <c:strCache>
                <c:ptCount val="1"/>
                <c:pt idx="0">
                  <c:v>Act Spcl</c:v>
                </c:pt>
              </c:strCache>
            </c:strRef>
          </c:tx>
          <c:spPr>
            <a:solidFill>
              <a:schemeClr val="accent3">
                <a:shade val="82000"/>
              </a:schemeClr>
            </a:solidFill>
            <a:ln>
              <a:noFill/>
            </a:ln>
            <a:effectLst/>
          </c:spPr>
          <c:invertIfNegative val="0"/>
          <c:cat>
            <c:strRef>
              <c:f>Sheet1!$A$2:$A$4</c:f>
              <c:strCache>
                <c:ptCount val="3"/>
                <c:pt idx="0">
                  <c:v>Parser</c:v>
                </c:pt>
                <c:pt idx="1">
                  <c:v>Cache: Match</c:v>
                </c:pt>
                <c:pt idx="2">
                  <c:v>Cache: Actions</c:v>
                </c:pt>
              </c:strCache>
            </c:strRef>
          </c:cat>
          <c:val>
            <c:numRef>
              <c:f>Sheet1!$F$2:$F$4</c:f>
              <c:numCache>
                <c:formatCode>General</c:formatCode>
                <c:ptCount val="3"/>
                <c:pt idx="0">
                  <c:v>29.3</c:v>
                </c:pt>
                <c:pt idx="1">
                  <c:v>209.5</c:v>
                </c:pt>
                <c:pt idx="2">
                  <c:v>145.4</c:v>
                </c:pt>
              </c:numCache>
            </c:numRef>
          </c:val>
        </c:ser>
        <c:ser>
          <c:idx val="5"/>
          <c:order val="5"/>
          <c:tx>
            <c:strRef>
              <c:f>Sheet1!$G$1</c:f>
              <c:strCache>
                <c:ptCount val="1"/>
                <c:pt idx="0">
                  <c:v>Act Coalcng</c:v>
                </c:pt>
              </c:strCache>
            </c:strRef>
          </c:tx>
          <c:spPr>
            <a:solidFill>
              <a:schemeClr val="accent3">
                <a:shade val="65000"/>
              </a:schemeClr>
            </a:solidFill>
            <a:ln>
              <a:noFill/>
            </a:ln>
            <a:effectLst/>
          </c:spPr>
          <c:invertIfNegative val="0"/>
          <c:dLbls>
            <c:dLbl>
              <c:idx val="0"/>
              <c:layout>
                <c:manualLayout>
                  <c:x val="-0.0300429184549356"/>
                  <c:y val="-0.0256959314775161"/>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layout>
                <c:manualLayout>
                  <c:x val="-0.0386264404717652"/>
                  <c:y val="-0.0299787553322431"/>
                </c:manualLayout>
              </c:layout>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0985301274036024"/>
                      <c:h val="0.0860385438972163"/>
                    </c:manualLayout>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Parser</c:v>
                </c:pt>
                <c:pt idx="1">
                  <c:v>Cache: Match</c:v>
                </c:pt>
                <c:pt idx="2">
                  <c:v>Cache: Actions</c:v>
                </c:pt>
              </c:strCache>
            </c:strRef>
          </c:cat>
          <c:val>
            <c:numRef>
              <c:f>Sheet1!$G$2:$G$4</c:f>
              <c:numCache>
                <c:formatCode>General</c:formatCode>
                <c:ptCount val="3"/>
                <c:pt idx="0">
                  <c:v>29.3</c:v>
                </c:pt>
                <c:pt idx="1">
                  <c:v>209.5</c:v>
                </c:pt>
                <c:pt idx="2">
                  <c:v>130.8</c:v>
                </c:pt>
              </c:numCache>
            </c:numRef>
          </c:val>
        </c:ser>
        <c:ser>
          <c:idx val="6"/>
          <c:order val="6"/>
          <c:tx>
            <c:strRef>
              <c:f>Sheet1!$H$1</c:f>
              <c:strCache>
                <c:ptCount val="1"/>
                <c:pt idx="0">
                  <c:v>OVS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Parser</c:v>
                </c:pt>
                <c:pt idx="1">
                  <c:v>Cache: Match</c:v>
                </c:pt>
                <c:pt idx="2">
                  <c:v>Cache: Actions</c:v>
                </c:pt>
              </c:strCache>
            </c:strRef>
          </c:cat>
          <c:val>
            <c:numRef>
              <c:f>Sheet1!$H$2:$H$4</c:f>
              <c:numCache>
                <c:formatCode>General</c:formatCode>
                <c:ptCount val="3"/>
                <c:pt idx="0">
                  <c:v>43.6</c:v>
                </c:pt>
                <c:pt idx="1">
                  <c:v>197.5</c:v>
                </c:pt>
                <c:pt idx="2">
                  <c:v>132.5</c:v>
                </c:pt>
              </c:numCache>
            </c:numRef>
          </c:val>
        </c:ser>
        <c:dLbls>
          <c:showLegendKey val="0"/>
          <c:showVal val="0"/>
          <c:showCatName val="0"/>
          <c:showSerName val="0"/>
          <c:showPercent val="0"/>
          <c:showBubbleSize val="0"/>
        </c:dLbls>
        <c:gapWidth val="267"/>
        <c:overlap val="-43"/>
        <c:axId val="2020040592"/>
        <c:axId val="2020043424"/>
      </c:barChart>
      <c:catAx>
        <c:axId val="2020040592"/>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cap="none" spc="0" normalizeH="0" baseline="0">
                <a:solidFill>
                  <a:schemeClr val="tx1"/>
                </a:solidFill>
                <a:latin typeface="+mn-lt"/>
                <a:ea typeface="+mn-ea"/>
                <a:cs typeface="+mn-cs"/>
              </a:defRPr>
            </a:pPr>
            <a:endParaRPr lang="en-US"/>
          </a:p>
        </c:txPr>
        <c:crossAx val="2020043424"/>
        <c:crosses val="autoZero"/>
        <c:auto val="1"/>
        <c:lblAlgn val="ctr"/>
        <c:lblOffset val="100"/>
        <c:noMultiLvlLbl val="0"/>
      </c:catAx>
      <c:valAx>
        <c:axId val="2020043424"/>
        <c:scaling>
          <c:orientation val="minMax"/>
          <c:max val="400.0"/>
        </c:scaling>
        <c:delete val="0"/>
        <c:axPos val="l"/>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020040592"/>
        <c:crosses val="autoZero"/>
        <c:crossBetween val="between"/>
      </c:valAx>
      <c:spPr>
        <a:pattFill prst="ltDnDiag">
          <a:fgClr>
            <a:schemeClr val="dk1">
              <a:lumMod val="15000"/>
              <a:lumOff val="85000"/>
            </a:schemeClr>
          </a:fgClr>
          <a:bgClr>
            <a:schemeClr val="lt1"/>
          </a:bgClr>
        </a:patt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Sheet1!$B$1</c:f>
              <c:strCache>
                <c:ptCount val="1"/>
                <c:pt idx="0">
                  <c:v>Naïve</c:v>
                </c:pt>
              </c:strCache>
            </c:strRef>
          </c:tx>
          <c:spPr>
            <a:solidFill>
              <a:schemeClr val="accent3">
                <a:tint val="48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Sheet1!$A$2</c:f>
              <c:strCache>
                <c:ptCount val="1"/>
                <c:pt idx="0">
                  <c:v>Throughput (Gbps)</c:v>
                </c:pt>
              </c:strCache>
            </c:strRef>
          </c:cat>
          <c:val>
            <c:numRef>
              <c:f>Sheet1!$B$2</c:f>
              <c:numCache>
                <c:formatCode>General</c:formatCode>
                <c:ptCount val="1"/>
                <c:pt idx="0">
                  <c:v>7590.7</c:v>
                </c:pt>
              </c:numCache>
            </c:numRef>
          </c:val>
        </c:ser>
        <c:ser>
          <c:idx val="1"/>
          <c:order val="1"/>
          <c:tx>
            <c:strRef>
              <c:f>Sheet1!$C$1</c:f>
              <c:strCache>
                <c:ptCount val="1"/>
                <c:pt idx="0">
                  <c:v>Inline</c:v>
                </c:pt>
              </c:strCache>
            </c:strRef>
          </c:tx>
          <c:spPr>
            <a:solidFill>
              <a:schemeClr val="accent3">
                <a:tint val="65000"/>
              </a:schemeClr>
            </a:solidFill>
            <a:ln>
              <a:noFill/>
            </a:ln>
            <a:effectLst/>
          </c:spPr>
          <c:invertIfNegative val="0"/>
          <c:cat>
            <c:strRef>
              <c:f>Sheet1!$A$2</c:f>
              <c:strCache>
                <c:ptCount val="1"/>
                <c:pt idx="0">
                  <c:v>Throughput (Gbps)</c:v>
                </c:pt>
              </c:strCache>
            </c:strRef>
          </c:cat>
          <c:val>
            <c:numRef>
              <c:f>Sheet1!$C$2</c:f>
              <c:numCache>
                <c:formatCode>General</c:formatCode>
                <c:ptCount val="1"/>
                <c:pt idx="0">
                  <c:v>7871.7</c:v>
                </c:pt>
              </c:numCache>
            </c:numRef>
          </c:val>
        </c:ser>
        <c:ser>
          <c:idx val="2"/>
          <c:order val="2"/>
          <c:tx>
            <c:strRef>
              <c:f>Sheet1!$D$1</c:f>
              <c:strCache>
                <c:ptCount val="1"/>
                <c:pt idx="0">
                  <c:v>Inc. Chksm</c:v>
                </c:pt>
              </c:strCache>
            </c:strRef>
          </c:tx>
          <c:spPr>
            <a:solidFill>
              <a:schemeClr val="accent3">
                <a:tint val="83000"/>
              </a:schemeClr>
            </a:solidFill>
            <a:ln>
              <a:noFill/>
            </a:ln>
            <a:effectLst/>
          </c:spPr>
          <c:invertIfNegative val="0"/>
          <c:cat>
            <c:strRef>
              <c:f>Sheet1!$A$2</c:f>
              <c:strCache>
                <c:ptCount val="1"/>
                <c:pt idx="0">
                  <c:v>Throughput (Gbps)</c:v>
                </c:pt>
              </c:strCache>
            </c:strRef>
          </c:cat>
          <c:val>
            <c:numRef>
              <c:f>Sheet1!$D$2</c:f>
              <c:numCache>
                <c:formatCode>General</c:formatCode>
                <c:ptCount val="1"/>
                <c:pt idx="0">
                  <c:v>12557.0</c:v>
                </c:pt>
              </c:numCache>
            </c:numRef>
          </c:val>
        </c:ser>
        <c:ser>
          <c:idx val="3"/>
          <c:order val="3"/>
          <c:tx>
            <c:strRef>
              <c:f>Sheet1!$E$1</c:f>
              <c:strCache>
                <c:ptCount val="1"/>
                <c:pt idx="0">
                  <c:v>Parser Spcl</c:v>
                </c:pt>
              </c:strCache>
            </c:strRef>
          </c:tx>
          <c:spPr>
            <a:solidFill>
              <a:schemeClr val="accent3"/>
            </a:solidFill>
            <a:ln>
              <a:noFill/>
            </a:ln>
            <a:effectLst/>
          </c:spPr>
          <c:invertIfNegative val="0"/>
          <c:cat>
            <c:strRef>
              <c:f>Sheet1!$A$2</c:f>
              <c:strCache>
                <c:ptCount val="1"/>
                <c:pt idx="0">
                  <c:v>Throughput (Gbps)</c:v>
                </c:pt>
              </c:strCache>
            </c:strRef>
          </c:cat>
          <c:val>
            <c:numRef>
              <c:f>Sheet1!$E$2</c:f>
              <c:numCache>
                <c:formatCode>General</c:formatCode>
                <c:ptCount val="1"/>
                <c:pt idx="0">
                  <c:v>12839.3</c:v>
                </c:pt>
              </c:numCache>
            </c:numRef>
          </c:val>
        </c:ser>
        <c:ser>
          <c:idx val="4"/>
          <c:order val="4"/>
          <c:tx>
            <c:strRef>
              <c:f>Sheet1!$F$1</c:f>
              <c:strCache>
                <c:ptCount val="1"/>
                <c:pt idx="0">
                  <c:v>Act Spcl</c:v>
                </c:pt>
              </c:strCache>
            </c:strRef>
          </c:tx>
          <c:spPr>
            <a:solidFill>
              <a:schemeClr val="accent3">
                <a:shade val="82000"/>
              </a:schemeClr>
            </a:solidFill>
            <a:ln>
              <a:noFill/>
            </a:ln>
            <a:effectLst/>
          </c:spPr>
          <c:invertIfNegative val="0"/>
          <c:cat>
            <c:strRef>
              <c:f>Sheet1!$A$2</c:f>
              <c:strCache>
                <c:ptCount val="1"/>
                <c:pt idx="0">
                  <c:v>Throughput (Gbps)</c:v>
                </c:pt>
              </c:strCache>
            </c:strRef>
          </c:cat>
          <c:val>
            <c:numRef>
              <c:f>Sheet1!$F$2</c:f>
              <c:numCache>
                <c:formatCode>General</c:formatCode>
                <c:ptCount val="1"/>
                <c:pt idx="0">
                  <c:v>13030.5</c:v>
                </c:pt>
              </c:numCache>
            </c:numRef>
          </c:val>
        </c:ser>
        <c:ser>
          <c:idx val="5"/>
          <c:order val="5"/>
          <c:tx>
            <c:strRef>
              <c:f>Sheet1!$G$1</c:f>
              <c:strCache>
                <c:ptCount val="1"/>
                <c:pt idx="0">
                  <c:v>Act Coalcng</c:v>
                </c:pt>
              </c:strCache>
            </c:strRef>
          </c:tx>
          <c:spPr>
            <a:solidFill>
              <a:schemeClr val="accent3">
                <a:shade val="65000"/>
              </a:schemeClr>
            </a:solidFill>
            <a:ln>
              <a:noFill/>
            </a:ln>
            <a:effectLst/>
          </c:spPr>
          <c:invertIfNegative val="0"/>
          <c:dLbls>
            <c:dLbl>
              <c:idx val="0"/>
              <c:layout>
                <c:manualLayout>
                  <c:x val="-0.0879120879120879"/>
                  <c:y val="-0.0116877045348294"/>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c:f>
              <c:strCache>
                <c:ptCount val="1"/>
                <c:pt idx="0">
                  <c:v>Throughput (Gbps)</c:v>
                </c:pt>
              </c:strCache>
            </c:strRef>
          </c:cat>
          <c:val>
            <c:numRef>
              <c:f>Sheet1!$G$2</c:f>
              <c:numCache>
                <c:formatCode>General</c:formatCode>
                <c:ptCount val="1"/>
                <c:pt idx="0">
                  <c:v>13323.5</c:v>
                </c:pt>
              </c:numCache>
            </c:numRef>
          </c:val>
        </c:ser>
        <c:ser>
          <c:idx val="6"/>
          <c:order val="6"/>
          <c:tx>
            <c:strRef>
              <c:f>Sheet1!$H$1</c:f>
              <c:strCache>
                <c:ptCount val="1"/>
                <c:pt idx="0">
                  <c:v>OVS</c:v>
                </c:pt>
              </c:strCache>
            </c:strRef>
          </c:tx>
          <c:spPr>
            <a:solidFill>
              <a:schemeClr val="accent1"/>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Sheet1!$A$2</c:f>
              <c:strCache>
                <c:ptCount val="1"/>
                <c:pt idx="0">
                  <c:v>Throughput (Gbps)</c:v>
                </c:pt>
              </c:strCache>
            </c:strRef>
          </c:cat>
          <c:val>
            <c:numRef>
              <c:f>Sheet1!$H$2</c:f>
              <c:numCache>
                <c:formatCode>General</c:formatCode>
                <c:ptCount val="1"/>
                <c:pt idx="0">
                  <c:v>13497.5</c:v>
                </c:pt>
              </c:numCache>
            </c:numRef>
          </c:val>
        </c:ser>
        <c:dLbls>
          <c:showLegendKey val="0"/>
          <c:showVal val="0"/>
          <c:showCatName val="0"/>
          <c:showSerName val="0"/>
          <c:showPercent val="0"/>
          <c:showBubbleSize val="0"/>
        </c:dLbls>
        <c:gapWidth val="267"/>
        <c:overlap val="-43"/>
        <c:axId val="2134867248"/>
        <c:axId val="2134858864"/>
      </c:barChart>
      <c:catAx>
        <c:axId val="2134867248"/>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cap="none" spc="0" normalizeH="0" baseline="0">
                <a:solidFill>
                  <a:schemeClr val="tx1"/>
                </a:solidFill>
                <a:latin typeface="+mn-lt"/>
                <a:ea typeface="+mn-ea"/>
                <a:cs typeface="+mn-cs"/>
              </a:defRPr>
            </a:pPr>
            <a:endParaRPr lang="en-US"/>
          </a:p>
        </c:txPr>
        <c:crossAx val="2134858864"/>
        <c:crosses val="autoZero"/>
        <c:auto val="1"/>
        <c:lblAlgn val="ctr"/>
        <c:lblOffset val="100"/>
        <c:noMultiLvlLbl val="0"/>
      </c:catAx>
      <c:valAx>
        <c:axId val="2134858864"/>
        <c:scaling>
          <c:orientation val="minMax"/>
          <c:max val="15000.0"/>
          <c:min val="0.0"/>
        </c:scaling>
        <c:delete val="0"/>
        <c:axPos val="l"/>
        <c:majorGridlines>
          <c:spPr>
            <a:ln w="9525" cap="flat" cmpd="sng" algn="ctr">
              <a:solidFill>
                <a:schemeClr val="dk1">
                  <a:lumMod val="15000"/>
                  <a:lumOff val="85000"/>
                </a:schemeClr>
              </a:solidFill>
              <a:round/>
            </a:ln>
            <a:effectLst/>
          </c:spPr>
        </c:majorGridlines>
        <c:numFmt formatCode="General" sourceLinked="0"/>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crossAx val="2134867248"/>
        <c:crosses val="autoZero"/>
        <c:crossBetween val="between"/>
        <c:dispUnits>
          <c:builtInUnit val="thousands"/>
        </c:dispUnits>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Sheet1!$B$1</c:f>
              <c:strCache>
                <c:ptCount val="1"/>
                <c:pt idx="0">
                  <c:v>Naïve </c:v>
                </c:pt>
              </c:strCache>
            </c:strRef>
          </c:tx>
          <c:spPr>
            <a:solidFill>
              <a:schemeClr val="accent3">
                <a:tint val="65000"/>
              </a:schemeClr>
            </a:solidFill>
            <a:ln>
              <a:noFill/>
            </a:ln>
            <a:effectLst/>
          </c:spPr>
          <c:invertIfNegative val="0"/>
          <c:cat>
            <c:numRef>
              <c:f>Sheet1!$A$2:$A$5</c:f>
              <c:numCache>
                <c:formatCode>General</c:formatCode>
                <c:ptCount val="4"/>
                <c:pt idx="0">
                  <c:v>64.0</c:v>
                </c:pt>
                <c:pt idx="1">
                  <c:v>128.0</c:v>
                </c:pt>
                <c:pt idx="2">
                  <c:v>192.0</c:v>
                </c:pt>
                <c:pt idx="3">
                  <c:v>256.0</c:v>
                </c:pt>
              </c:numCache>
            </c:numRef>
          </c:cat>
          <c:val>
            <c:numRef>
              <c:f>Sheet1!$B$2:$B$5</c:f>
              <c:numCache>
                <c:formatCode>General</c:formatCode>
                <c:ptCount val="4"/>
                <c:pt idx="0">
                  <c:v>8288.982567</c:v>
                </c:pt>
                <c:pt idx="1">
                  <c:v>13620.36328</c:v>
                </c:pt>
                <c:pt idx="2">
                  <c:v>18999.71217</c:v>
                </c:pt>
                <c:pt idx="3">
                  <c:v>25710.32887</c:v>
                </c:pt>
              </c:numCache>
            </c:numRef>
          </c:val>
        </c:ser>
        <c:ser>
          <c:idx val="1"/>
          <c:order val="1"/>
          <c:tx>
            <c:strRef>
              <c:f>Sheet1!$C$1</c:f>
              <c:strCache>
                <c:ptCount val="1"/>
                <c:pt idx="0">
                  <c:v>Optimized</c:v>
                </c:pt>
              </c:strCache>
            </c:strRef>
          </c:tx>
          <c:spPr>
            <a:solidFill>
              <a:schemeClr val="accent3"/>
            </a:solidFill>
            <a:ln>
              <a:noFill/>
            </a:ln>
            <a:effectLst/>
          </c:spPr>
          <c:invertIfNegative val="0"/>
          <c:cat>
            <c:numRef>
              <c:f>Sheet1!$A$2:$A$5</c:f>
              <c:numCache>
                <c:formatCode>General</c:formatCode>
                <c:ptCount val="4"/>
                <c:pt idx="0">
                  <c:v>64.0</c:v>
                </c:pt>
                <c:pt idx="1">
                  <c:v>128.0</c:v>
                </c:pt>
                <c:pt idx="2">
                  <c:v>192.0</c:v>
                </c:pt>
                <c:pt idx="3">
                  <c:v>256.0</c:v>
                </c:pt>
              </c:numCache>
            </c:numRef>
          </c:cat>
          <c:val>
            <c:numRef>
              <c:f>Sheet1!$C$2:$C$5</c:f>
              <c:numCache>
                <c:formatCode>General</c:formatCode>
                <c:ptCount val="4"/>
                <c:pt idx="0">
                  <c:v>13323.66463</c:v>
                </c:pt>
                <c:pt idx="1">
                  <c:v>22457.32540000001</c:v>
                </c:pt>
                <c:pt idx="2">
                  <c:v>31323.15181</c:v>
                </c:pt>
                <c:pt idx="3">
                  <c:v>41981.91696</c:v>
                </c:pt>
              </c:numCache>
            </c:numRef>
          </c:val>
        </c:ser>
        <c:ser>
          <c:idx val="2"/>
          <c:order val="2"/>
          <c:tx>
            <c:strRef>
              <c:f>Sheet1!$D$1</c:f>
              <c:strCache>
                <c:ptCount val="1"/>
                <c:pt idx="0">
                  <c:v>OVS</c:v>
                </c:pt>
              </c:strCache>
            </c:strRef>
          </c:tx>
          <c:spPr>
            <a:solidFill>
              <a:schemeClr val="accent1"/>
            </a:solidFill>
            <a:ln>
              <a:noFill/>
            </a:ln>
            <a:effectLst/>
          </c:spPr>
          <c:invertIfNegative val="0"/>
          <c:cat>
            <c:numRef>
              <c:f>Sheet1!$A$2:$A$5</c:f>
              <c:numCache>
                <c:formatCode>General</c:formatCode>
                <c:ptCount val="4"/>
                <c:pt idx="0">
                  <c:v>64.0</c:v>
                </c:pt>
                <c:pt idx="1">
                  <c:v>128.0</c:v>
                </c:pt>
                <c:pt idx="2">
                  <c:v>192.0</c:v>
                </c:pt>
                <c:pt idx="3">
                  <c:v>256.0</c:v>
                </c:pt>
              </c:numCache>
            </c:numRef>
          </c:cat>
          <c:val>
            <c:numRef>
              <c:f>Sheet1!$D$2:$D$5</c:f>
              <c:numCache>
                <c:formatCode>General</c:formatCode>
                <c:ptCount val="4"/>
                <c:pt idx="0">
                  <c:v>13431.61647</c:v>
                </c:pt>
                <c:pt idx="1">
                  <c:v>23346.10177</c:v>
                </c:pt>
                <c:pt idx="2">
                  <c:v>33174.81826</c:v>
                </c:pt>
                <c:pt idx="3">
                  <c:v>43001.72328999999</c:v>
                </c:pt>
              </c:numCache>
            </c:numRef>
          </c:val>
        </c:ser>
        <c:dLbls>
          <c:showLegendKey val="0"/>
          <c:showVal val="0"/>
          <c:showCatName val="0"/>
          <c:showSerName val="0"/>
          <c:showPercent val="0"/>
          <c:showBubbleSize val="0"/>
        </c:dLbls>
        <c:gapWidth val="219"/>
        <c:overlap val="-27"/>
        <c:axId val="-2134563920"/>
        <c:axId val="-2134560800"/>
      </c:barChart>
      <c:catAx>
        <c:axId val="-2134563920"/>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solidFill>
                    <a:latin typeface="Calibri" charset="0"/>
                    <a:ea typeface="Calibri" charset="0"/>
                    <a:cs typeface="Calibri" charset="0"/>
                  </a:defRPr>
                </a:pPr>
                <a:r>
                  <a:rPr lang="en-US" sz="1400">
                    <a:solidFill>
                      <a:schemeClr val="tx1"/>
                    </a:solidFill>
                  </a:rPr>
                  <a:t>Packet Size (Bytes)</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alibri" charset="0"/>
                  <a:ea typeface="Calibri" charset="0"/>
                  <a:cs typeface="Calibri" charset="0"/>
                </a:defRPr>
              </a:pPr>
              <a:endParaRPr lang="en-US"/>
            </a:p>
          </c:txPr>
        </c:title>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Calibri" charset="0"/>
                <a:ea typeface="Calibri" charset="0"/>
                <a:cs typeface="Calibri" charset="0"/>
              </a:defRPr>
            </a:pPr>
            <a:endParaRPr lang="en-US"/>
          </a:p>
        </c:txPr>
        <c:crossAx val="-2134560800"/>
        <c:crosses val="autoZero"/>
        <c:auto val="1"/>
        <c:lblAlgn val="ctr"/>
        <c:lblOffset val="100"/>
        <c:noMultiLvlLbl val="0"/>
      </c:catAx>
      <c:valAx>
        <c:axId val="-21345608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Calibri" charset="0"/>
                    <a:ea typeface="Calibri" charset="0"/>
                    <a:cs typeface="Calibri" charset="0"/>
                  </a:defRPr>
                </a:pPr>
                <a:r>
                  <a:rPr lang="en-US" sz="1400">
                    <a:solidFill>
                      <a:schemeClr val="tx1"/>
                    </a:solidFill>
                  </a:rPr>
                  <a:t>Throughput (Gbps)</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Calibri" charset="0"/>
                  <a:ea typeface="Calibri" charset="0"/>
                  <a:cs typeface="Calibri"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Calibri" charset="0"/>
                <a:ea typeface="Calibri" charset="0"/>
                <a:cs typeface="Calibri" charset="0"/>
              </a:defRPr>
            </a:pPr>
            <a:endParaRPr lang="en-US"/>
          </a:p>
        </c:txPr>
        <c:crossAx val="-2134563920"/>
        <c:crosses val="autoZero"/>
        <c:crossBetween val="between"/>
        <c:majorUnit val="10000.0"/>
        <c:dispUnits>
          <c:builtInUnit val="thousands"/>
        </c:dispUnits>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alibri" charset="0"/>
              <a:ea typeface="Calibri" charset="0"/>
              <a:cs typeface="Calibri" charset="0"/>
            </a:defRPr>
          </a:pPr>
          <a:endParaRPr lang="en-US"/>
        </a:p>
      </c:txPr>
    </c:legend>
    <c:plotVisOnly val="1"/>
    <c:dispBlanksAs val="gap"/>
    <c:showDLblsOverMax val="0"/>
  </c:chart>
  <c:spPr>
    <a:noFill/>
    <a:ln>
      <a:noFill/>
    </a:ln>
    <a:effectLst/>
  </c:spPr>
  <c:txPr>
    <a:bodyPr/>
    <a:lstStyle/>
    <a:p>
      <a:pPr>
        <a:defRPr>
          <a:latin typeface="Calibri" charset="0"/>
          <a:ea typeface="Calibri" charset="0"/>
          <a:cs typeface="Calibri"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400" b="1" i="0" u="none" strike="noStrike" kern="1200" spc="0" baseline="0">
                <a:solidFill>
                  <a:schemeClr val="tx1"/>
                </a:solidFill>
                <a:latin typeface="+mj-lt"/>
                <a:ea typeface="Calibri" charset="0"/>
                <a:cs typeface="Calibri" charset="0"/>
              </a:defRPr>
            </a:pPr>
            <a:r>
              <a:rPr lang="en-US" sz="2400" b="1" dirty="0" err="1" smtClean="0">
                <a:solidFill>
                  <a:schemeClr val="tx1"/>
                </a:solidFill>
                <a:latin typeface="+mj-lt"/>
              </a:rPr>
              <a:t>Phy-Phy</a:t>
            </a:r>
            <a:r>
              <a:rPr lang="en-US" sz="2400" b="1" dirty="0" smtClean="0">
                <a:solidFill>
                  <a:schemeClr val="tx1"/>
                </a:solidFill>
                <a:latin typeface="+mj-lt"/>
              </a:rPr>
              <a:t>, L3</a:t>
            </a:r>
            <a:r>
              <a:rPr lang="en-US" sz="2400" b="1" baseline="0" dirty="0" smtClean="0">
                <a:solidFill>
                  <a:schemeClr val="tx1"/>
                </a:solidFill>
                <a:latin typeface="+mj-lt"/>
              </a:rPr>
              <a:t> Router Case, 64B</a:t>
            </a:r>
            <a:endParaRPr lang="en-US" sz="2400" b="1" dirty="0">
              <a:solidFill>
                <a:schemeClr val="tx1"/>
              </a:solidFill>
              <a:latin typeface="+mj-lt"/>
            </a:endParaRPr>
          </a:p>
        </c:rich>
      </c:tx>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solidFill>
              <a:latin typeface="+mj-lt"/>
              <a:ea typeface="Calibri" charset="0"/>
              <a:cs typeface="Calibri" charset="0"/>
            </a:defRPr>
          </a:pPr>
          <a:endParaRPr lang="en-US"/>
        </a:p>
      </c:txPr>
    </c:title>
    <c:autoTitleDeleted val="0"/>
    <c:plotArea>
      <c:layout/>
      <c:barChart>
        <c:barDir val="col"/>
        <c:grouping val="clustered"/>
        <c:varyColors val="0"/>
        <c:ser>
          <c:idx val="0"/>
          <c:order val="0"/>
          <c:tx>
            <c:strRef>
              <c:f>Sheet1!$B$1</c:f>
              <c:strCache>
                <c:ptCount val="1"/>
                <c:pt idx="0">
                  <c:v>OVS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j-lt"/>
                    <a:ea typeface="Calibri" charset="0"/>
                    <a:cs typeface="Calibri"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General</c:formatCode>
                <c:ptCount val="1"/>
                <c:pt idx="0">
                  <c:v>7728.0</c:v>
                </c:pt>
              </c:numCache>
            </c:numRef>
          </c:val>
        </c:ser>
        <c:ser>
          <c:idx val="1"/>
          <c:order val="1"/>
          <c:tx>
            <c:strRef>
              <c:f>Sheet1!$C$1</c:f>
              <c:strCache>
                <c:ptCount val="1"/>
                <c:pt idx="0">
                  <c:v>PISCES</c:v>
                </c:pt>
              </c:strCache>
            </c:strRef>
          </c:tx>
          <c:spPr>
            <a:solidFill>
              <a:schemeClr val="accent3">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j-lt"/>
                    <a:ea typeface="Calibri" charset="0"/>
                    <a:cs typeface="Calibri"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General</c:formatCode>
                <c:ptCount val="1"/>
                <c:pt idx="0">
                  <c:v>6464.0</c:v>
                </c:pt>
              </c:numCache>
            </c:numRef>
          </c:val>
        </c:ser>
        <c:dLbls>
          <c:showLegendKey val="0"/>
          <c:showVal val="0"/>
          <c:showCatName val="0"/>
          <c:showSerName val="0"/>
          <c:showPercent val="0"/>
          <c:showBubbleSize val="0"/>
        </c:dLbls>
        <c:gapWidth val="500"/>
        <c:overlap val="-75"/>
        <c:axId val="-2135457184"/>
        <c:axId val="-2135455408"/>
      </c:barChart>
      <c:catAx>
        <c:axId val="-213545718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Calibri" charset="0"/>
                <a:ea typeface="Calibri" charset="0"/>
                <a:cs typeface="Calibri" charset="0"/>
              </a:defRPr>
            </a:pPr>
            <a:endParaRPr lang="en-US"/>
          </a:p>
        </c:txPr>
        <c:crossAx val="-2135455408"/>
        <c:crosses val="autoZero"/>
        <c:auto val="1"/>
        <c:lblAlgn val="ctr"/>
        <c:lblOffset val="100"/>
        <c:tickMarkSkip val="1"/>
        <c:noMultiLvlLbl val="0"/>
      </c:catAx>
      <c:valAx>
        <c:axId val="-2135455408"/>
        <c:scaling>
          <c:orientation val="minMax"/>
          <c:min val="0.0"/>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solidFill>
                    <a:latin typeface="+mj-lt"/>
                    <a:ea typeface="Calibri" charset="0"/>
                    <a:cs typeface="Calibri" charset="0"/>
                  </a:defRPr>
                </a:pPr>
                <a:r>
                  <a:rPr lang="en-US" sz="2000" b="0">
                    <a:solidFill>
                      <a:schemeClr val="tx1"/>
                    </a:solidFill>
                    <a:latin typeface="+mj-lt"/>
                  </a:rPr>
                  <a:t>Throughput (Gbps)</a:t>
                </a:r>
              </a:p>
            </c:rich>
          </c:tx>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j-lt"/>
                  <a:ea typeface="Calibri" charset="0"/>
                  <a:cs typeface="Calibri" charset="0"/>
                </a:defRPr>
              </a:pPr>
              <a:endParaRPr lang="en-US"/>
            </a:p>
          </c:txPr>
        </c:title>
        <c:numFmt formatCode="General" sourceLinked="1"/>
        <c:majorTickMark val="none"/>
        <c:minorTickMark val="none"/>
        <c:tickLblPos val="nextTo"/>
        <c:crossAx val="-2135457184"/>
        <c:crosses val="autoZero"/>
        <c:crossBetween val="between"/>
        <c:majorUnit val="2000.0"/>
        <c:dispUnits>
          <c:builtInUnit val="thousands"/>
        </c:dispUnits>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j-lt"/>
              <a:ea typeface="Calibri" charset="0"/>
              <a:cs typeface="Calibri" charset="0"/>
            </a:defRPr>
          </a:pPr>
          <a:endParaRPr lang="en-US"/>
        </a:p>
      </c:txPr>
    </c:legend>
    <c:plotVisOnly val="1"/>
    <c:dispBlanksAs val="gap"/>
    <c:showDLblsOverMax val="0"/>
  </c:chart>
  <c:spPr>
    <a:noFill/>
    <a:ln>
      <a:noFill/>
    </a:ln>
    <a:effectLst/>
  </c:spPr>
  <c:txPr>
    <a:bodyPr/>
    <a:lstStyle/>
    <a:p>
      <a:pPr>
        <a:defRPr>
          <a:latin typeface="Calibri" charset="0"/>
          <a:ea typeface="Calibri" charset="0"/>
          <a:cs typeface="Calibri"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400" b="1" i="0" u="none" strike="noStrike" kern="1200" spc="0" baseline="0">
                <a:solidFill>
                  <a:schemeClr val="tx1"/>
                </a:solidFill>
                <a:latin typeface="+mj-lt"/>
                <a:ea typeface="Calibri" charset="0"/>
                <a:cs typeface="Calibri" charset="0"/>
              </a:defRPr>
            </a:pPr>
            <a:r>
              <a:rPr lang="en-US" sz="2400" b="1" dirty="0" err="1" smtClean="0">
                <a:solidFill>
                  <a:schemeClr val="tx1"/>
                </a:solidFill>
                <a:latin typeface="+mj-lt"/>
              </a:rPr>
              <a:t>Phy-Phy</a:t>
            </a:r>
            <a:r>
              <a:rPr lang="en-US" sz="2400" b="1" dirty="0" smtClean="0">
                <a:solidFill>
                  <a:schemeClr val="tx1"/>
                </a:solidFill>
                <a:latin typeface="+mj-lt"/>
              </a:rPr>
              <a:t>, L3</a:t>
            </a:r>
            <a:r>
              <a:rPr lang="en-US" sz="2400" b="1" baseline="0" dirty="0" smtClean="0">
                <a:solidFill>
                  <a:schemeClr val="tx1"/>
                </a:solidFill>
                <a:latin typeface="+mj-lt"/>
              </a:rPr>
              <a:t> Router Case, 64B</a:t>
            </a:r>
            <a:endParaRPr lang="en-US" sz="2400" b="1" dirty="0">
              <a:solidFill>
                <a:schemeClr val="tx1"/>
              </a:solidFill>
              <a:latin typeface="+mj-lt"/>
            </a:endParaRPr>
          </a:p>
        </c:rich>
      </c:tx>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solidFill>
              <a:latin typeface="+mj-lt"/>
              <a:ea typeface="Calibri" charset="0"/>
              <a:cs typeface="Calibri" charset="0"/>
            </a:defRPr>
          </a:pPr>
          <a:endParaRPr lang="en-US"/>
        </a:p>
      </c:txPr>
    </c:title>
    <c:autoTitleDeleted val="0"/>
    <c:plotArea>
      <c:layout/>
      <c:barChart>
        <c:barDir val="col"/>
        <c:grouping val="clustered"/>
        <c:varyColors val="0"/>
        <c:ser>
          <c:idx val="0"/>
          <c:order val="0"/>
          <c:tx>
            <c:strRef>
              <c:f>Sheet1!$B$1</c:f>
              <c:strCache>
                <c:ptCount val="1"/>
                <c:pt idx="0">
                  <c:v>OVS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j-lt"/>
                    <a:ea typeface="Calibri" charset="0"/>
                    <a:cs typeface="Calibri"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General</c:formatCode>
                <c:ptCount val="1"/>
                <c:pt idx="0">
                  <c:v>7728.0</c:v>
                </c:pt>
              </c:numCache>
            </c:numRef>
          </c:val>
        </c:ser>
        <c:ser>
          <c:idx val="1"/>
          <c:order val="1"/>
          <c:tx>
            <c:strRef>
              <c:f>Sheet1!$C$1</c:f>
              <c:strCache>
                <c:ptCount val="1"/>
                <c:pt idx="0">
                  <c:v>PISCES</c:v>
                </c:pt>
              </c:strCache>
            </c:strRef>
          </c:tx>
          <c:spPr>
            <a:solidFill>
              <a:schemeClr val="accent3">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j-lt"/>
                    <a:ea typeface="Calibri" charset="0"/>
                    <a:cs typeface="Calibri"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General</c:formatCode>
                <c:ptCount val="1"/>
                <c:pt idx="0">
                  <c:v>8198.0</c:v>
                </c:pt>
              </c:numCache>
            </c:numRef>
          </c:val>
        </c:ser>
        <c:dLbls>
          <c:showLegendKey val="0"/>
          <c:showVal val="0"/>
          <c:showCatName val="0"/>
          <c:showSerName val="0"/>
          <c:showPercent val="0"/>
          <c:showBubbleSize val="0"/>
        </c:dLbls>
        <c:gapWidth val="500"/>
        <c:overlap val="-75"/>
        <c:axId val="2133007008"/>
        <c:axId val="2132937936"/>
      </c:barChart>
      <c:catAx>
        <c:axId val="2133007008"/>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Calibri" charset="0"/>
                <a:ea typeface="Calibri" charset="0"/>
                <a:cs typeface="Calibri" charset="0"/>
              </a:defRPr>
            </a:pPr>
            <a:endParaRPr lang="en-US"/>
          </a:p>
        </c:txPr>
        <c:crossAx val="2132937936"/>
        <c:crosses val="autoZero"/>
        <c:auto val="1"/>
        <c:lblAlgn val="ctr"/>
        <c:lblOffset val="100"/>
        <c:tickMarkSkip val="1"/>
        <c:noMultiLvlLbl val="0"/>
      </c:catAx>
      <c:valAx>
        <c:axId val="2132937936"/>
        <c:scaling>
          <c:orientation val="minMax"/>
          <c:min val="0.0"/>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solidFill>
                    <a:latin typeface="+mj-lt"/>
                    <a:ea typeface="Calibri" charset="0"/>
                    <a:cs typeface="Calibri" charset="0"/>
                  </a:defRPr>
                </a:pPr>
                <a:r>
                  <a:rPr lang="en-US" sz="2000" b="0" dirty="0">
                    <a:solidFill>
                      <a:schemeClr val="tx1"/>
                    </a:solidFill>
                    <a:latin typeface="+mj-lt"/>
                  </a:rPr>
                  <a:t>Throughput (</a:t>
                </a:r>
                <a:r>
                  <a:rPr lang="en-US" sz="2000" b="0" dirty="0" err="1">
                    <a:solidFill>
                      <a:schemeClr val="tx1"/>
                    </a:solidFill>
                    <a:latin typeface="+mj-lt"/>
                  </a:rPr>
                  <a:t>Gbps</a:t>
                </a:r>
                <a:r>
                  <a:rPr lang="en-US" sz="2000" b="0" dirty="0">
                    <a:solidFill>
                      <a:schemeClr val="tx1"/>
                    </a:solidFill>
                    <a:latin typeface="+mj-lt"/>
                  </a:rPr>
                  <a:t>)</a:t>
                </a:r>
              </a:p>
            </c:rich>
          </c:tx>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j-lt"/>
                  <a:ea typeface="Calibri" charset="0"/>
                  <a:cs typeface="Calibri" charset="0"/>
                </a:defRPr>
              </a:pPr>
              <a:endParaRPr lang="en-US"/>
            </a:p>
          </c:txPr>
        </c:title>
        <c:numFmt formatCode="General" sourceLinked="1"/>
        <c:majorTickMark val="none"/>
        <c:minorTickMark val="none"/>
        <c:tickLblPos val="nextTo"/>
        <c:crossAx val="2133007008"/>
        <c:crosses val="autoZero"/>
        <c:crossBetween val="between"/>
        <c:majorUnit val="2000.0"/>
        <c:dispUnits>
          <c:builtInUnit val="thousands"/>
        </c:dispUnits>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j-lt"/>
              <a:ea typeface="Calibri" charset="0"/>
              <a:cs typeface="Calibri" charset="0"/>
            </a:defRPr>
          </a:pPr>
          <a:endParaRPr lang="en-US"/>
        </a:p>
      </c:txPr>
    </c:legend>
    <c:plotVisOnly val="1"/>
    <c:dispBlanksAs val="gap"/>
    <c:showDLblsOverMax val="0"/>
  </c:chart>
  <c:spPr>
    <a:noFill/>
    <a:ln>
      <a:noFill/>
    </a:ln>
    <a:effectLst/>
  </c:spPr>
  <c:txPr>
    <a:bodyPr/>
    <a:lstStyle/>
    <a:p>
      <a:pPr>
        <a:defRPr>
          <a:latin typeface="Calibri" charset="0"/>
          <a:ea typeface="Calibri" charset="0"/>
          <a:cs typeface="Calibri"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Sheet1!$B$1</c:f>
              <c:strCache>
                <c:ptCount val="1"/>
                <c:pt idx="0">
                  <c:v>L2 Address (2 Fields)</c:v>
                </c:pt>
              </c:strCache>
            </c:strRef>
          </c:tx>
          <c:spPr>
            <a:solidFill>
              <a:schemeClr val="accent3">
                <a:tint val="77000"/>
              </a:schemeClr>
            </a:solidFill>
            <a:ln>
              <a:noFill/>
            </a:ln>
            <a:effectLst/>
          </c:spPr>
          <c:invertIfNegative val="0"/>
          <c:dLbls>
            <c:dLbl>
              <c:idx val="0"/>
              <c:layout/>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j-lt"/>
                      <a:ea typeface="Calibri" charset="0"/>
                      <a:cs typeface="Calibri"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ext>
              </c:extLst>
            </c:dLbl>
            <c:dLbl>
              <c:idx val="1"/>
              <c:dLblPos val="outEnd"/>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charset="0"/>
                    <a:ea typeface="Calibri" charset="0"/>
                    <a:cs typeface="Calibri"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PISCES Test Cases</c:v>
                </c:pt>
              </c:strCache>
            </c:strRef>
          </c:cat>
          <c:val>
            <c:numRef>
              <c:f>Sheet1!$B$2</c:f>
              <c:numCache>
                <c:formatCode>General</c:formatCode>
                <c:ptCount val="1"/>
                <c:pt idx="0">
                  <c:v>8682.0</c:v>
                </c:pt>
              </c:numCache>
            </c:numRef>
          </c:val>
        </c:ser>
        <c:ser>
          <c:idx val="1"/>
          <c:order val="1"/>
          <c:tx>
            <c:strRef>
              <c:f>Sheet1!$C$1</c:f>
              <c:strCache>
                <c:ptCount val="1"/>
                <c:pt idx="0">
                  <c:v>Five Tuple (5 Fields)</c:v>
                </c:pt>
              </c:strCache>
            </c:strRef>
          </c:tx>
          <c:spPr>
            <a:solidFill>
              <a:schemeClr val="accent3">
                <a:shade val="76000"/>
              </a:schemeClr>
            </a:solidFill>
            <a:ln>
              <a:noFill/>
            </a:ln>
            <a:effectLst/>
          </c:spPr>
          <c:invertIfNegative val="0"/>
          <c:dLbls>
            <c:dLbl>
              <c:idx val="0"/>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j-lt"/>
                    <a:ea typeface="Calibri" charset="0"/>
                    <a:cs typeface="Calibri"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PISCES Test Cases</c:v>
                </c:pt>
              </c:strCache>
            </c:strRef>
          </c:cat>
          <c:val>
            <c:numRef>
              <c:f>Sheet1!$C$2</c:f>
              <c:numCache>
                <c:formatCode>General</c:formatCode>
                <c:ptCount val="1"/>
                <c:pt idx="0">
                  <c:v>8198.0</c:v>
                </c:pt>
              </c:numCache>
            </c:numRef>
          </c:val>
        </c:ser>
        <c:dLbls>
          <c:showLegendKey val="0"/>
          <c:showVal val="0"/>
          <c:showCatName val="0"/>
          <c:showSerName val="0"/>
          <c:showPercent val="0"/>
          <c:showBubbleSize val="0"/>
        </c:dLbls>
        <c:gapWidth val="500"/>
        <c:overlap val="-75"/>
        <c:axId val="2133235472"/>
        <c:axId val="2133237792"/>
      </c:barChart>
      <c:catAx>
        <c:axId val="2133235472"/>
        <c:scaling>
          <c:orientation val="minMax"/>
        </c:scaling>
        <c:delete val="1"/>
        <c:axPos val="b"/>
        <c:numFmt formatCode="General" sourceLinked="0"/>
        <c:majorTickMark val="none"/>
        <c:minorTickMark val="none"/>
        <c:tickLblPos val="nextTo"/>
        <c:crossAx val="2133237792"/>
        <c:crosses val="autoZero"/>
        <c:auto val="1"/>
        <c:lblAlgn val="ctr"/>
        <c:lblOffset val="100"/>
        <c:noMultiLvlLbl val="0"/>
      </c:catAx>
      <c:valAx>
        <c:axId val="2133237792"/>
        <c:scaling>
          <c:orientation val="minMax"/>
        </c:scaling>
        <c:delete val="1"/>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2000" b="0" i="0" u="none" strike="noStrike" kern="1200" baseline="0">
                    <a:solidFill>
                      <a:schemeClr val="tx1"/>
                    </a:solidFill>
                    <a:latin typeface="+mj-lt"/>
                    <a:ea typeface="Calibri" charset="0"/>
                    <a:cs typeface="Calibri" charset="0"/>
                  </a:defRPr>
                </a:pPr>
                <a:r>
                  <a:rPr lang="en-US" sz="2000" dirty="0">
                    <a:solidFill>
                      <a:schemeClr val="tx1"/>
                    </a:solidFill>
                    <a:latin typeface="+mj-lt"/>
                  </a:rPr>
                  <a:t>Throughput (</a:t>
                </a:r>
                <a:r>
                  <a:rPr lang="en-US" sz="2000" dirty="0" err="1">
                    <a:solidFill>
                      <a:schemeClr val="tx1"/>
                    </a:solidFill>
                    <a:latin typeface="+mj-lt"/>
                  </a:rPr>
                  <a:t>Gbps</a:t>
                </a:r>
                <a:r>
                  <a:rPr lang="en-US" sz="2000" dirty="0">
                    <a:solidFill>
                      <a:schemeClr val="tx1"/>
                    </a:solidFill>
                    <a:latin typeface="+mj-lt"/>
                  </a:rPr>
                  <a:t>)</a:t>
                </a:r>
              </a:p>
            </c:rich>
          </c:tx>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j-lt"/>
                  <a:ea typeface="Calibri" charset="0"/>
                  <a:cs typeface="Calibri" charset="0"/>
                </a:defRPr>
              </a:pPr>
              <a:endParaRPr lang="en-US"/>
            </a:p>
          </c:txPr>
        </c:title>
        <c:numFmt formatCode="General" sourceLinked="1"/>
        <c:majorTickMark val="none"/>
        <c:minorTickMark val="none"/>
        <c:tickLblPos val="nextTo"/>
        <c:crossAx val="2133235472"/>
        <c:crosses val="autoZero"/>
        <c:crossBetween val="between"/>
        <c:majorUnit val="3000.0"/>
        <c:dispUnits>
          <c:builtInUnit val="thousands"/>
        </c:dispUnits>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j-lt"/>
              <a:ea typeface="Calibri" charset="0"/>
              <a:cs typeface="Calibri" charset="0"/>
            </a:defRPr>
          </a:pPr>
          <a:endParaRPr lang="en-US"/>
        </a:p>
      </c:txPr>
    </c:legend>
    <c:plotVisOnly val="1"/>
    <c:dispBlanksAs val="gap"/>
    <c:showDLblsOverMax val="0"/>
  </c:chart>
  <c:spPr>
    <a:noFill/>
    <a:ln>
      <a:noFill/>
    </a:ln>
    <a:effectLst/>
  </c:spPr>
  <c:txPr>
    <a:bodyPr/>
    <a:lstStyle/>
    <a:p>
      <a:pPr>
        <a:defRPr>
          <a:latin typeface="Calibri" charset="0"/>
          <a:ea typeface="Calibri" charset="0"/>
          <a:cs typeface="Calibri" charset="0"/>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colors2.xml><?xml version="1.0" encoding="utf-8"?>
<cs:colorStyle xmlns:cs="http://schemas.microsoft.com/office/drawing/2012/chartStyle" xmlns:a="http://schemas.openxmlformats.org/drawingml/2006/main" meth="withinLinearReversed" id="23">
  <a:schemeClr val="accent3"/>
</cs:colorStyle>
</file>

<file path=ppt/charts/colors3.xml><?xml version="1.0" encoding="utf-8"?>
<cs:colorStyle xmlns:cs="http://schemas.microsoft.com/office/drawing/2012/chartStyle" xmlns:a="http://schemas.openxmlformats.org/drawingml/2006/main" meth="withinLinearReversed" id="23">
  <a:schemeClr val="accent3"/>
</cs:colorStyle>
</file>

<file path=ppt/charts/colors4.xml><?xml version="1.0" encoding="utf-8"?>
<cs:colorStyle xmlns:cs="http://schemas.microsoft.com/office/drawing/2012/chartStyle" xmlns:a="http://schemas.openxmlformats.org/drawingml/2006/main" meth="withinLinearReversed" id="23">
  <a:schemeClr val="accent3"/>
</cs:colorStyle>
</file>

<file path=ppt/charts/colors5.xml><?xml version="1.0" encoding="utf-8"?>
<cs:colorStyle xmlns:cs="http://schemas.microsoft.com/office/drawing/2012/chartStyle" xmlns:a="http://schemas.openxmlformats.org/drawingml/2006/main" meth="withinLinearReversed" id="23">
  <a:schemeClr val="accent3"/>
</cs:colorStyle>
</file>

<file path=ppt/charts/colors6.xml><?xml version="1.0" encoding="utf-8"?>
<cs:colorStyle xmlns:cs="http://schemas.microsoft.com/office/drawing/2012/chartStyle" xmlns:a="http://schemas.openxmlformats.org/drawingml/2006/main" meth="withinLinearReversed" id="23">
  <a:schemeClr val="accent3"/>
</cs:colorStyle>
</file>

<file path=ppt/charts/colors7.xml><?xml version="1.0" encoding="utf-8"?>
<cs:colorStyle xmlns:cs="http://schemas.microsoft.com/office/drawing/2012/chartStyle" xmlns:a="http://schemas.openxmlformats.org/drawingml/2006/main" meth="withinLinear" id="16">
  <a:schemeClr val="accent3"/>
</cs:colorStyle>
</file>

<file path=ppt/charts/colors8.xml><?xml version="1.0" encoding="utf-8"?>
<cs:colorStyle xmlns:cs="http://schemas.microsoft.com/office/drawing/2012/chartStyle" xmlns:a="http://schemas.openxmlformats.org/drawingml/2006/main" meth="withinLinear" id="16">
  <a:schemeClr val="accent3"/>
</cs:colorStyle>
</file>

<file path=ppt/charts/colors9.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0.12918</cdr:x>
      <cdr:y>0.32768</cdr:y>
    </cdr:from>
    <cdr:to>
      <cdr:x>0.97697</cdr:x>
      <cdr:y>0.5</cdr:y>
    </cdr:to>
    <cdr:cxnSp macro="">
      <cdr:nvCxnSpPr>
        <cdr:cNvPr id="3" name="Straight Connector 2"/>
        <cdr:cNvCxnSpPr/>
      </cdr:nvCxnSpPr>
      <cdr:spPr>
        <a:xfrm xmlns:a="http://schemas.openxmlformats.org/drawingml/2006/main">
          <a:off x="787889" y="917702"/>
          <a:ext cx="5170712" cy="482600"/>
        </a:xfrm>
        <a:prstGeom xmlns:a="http://schemas.openxmlformats.org/drawingml/2006/main" prst="line">
          <a:avLst/>
        </a:prstGeom>
        <a:ln xmlns:a="http://schemas.openxmlformats.org/drawingml/2006/main" w="12700">
          <a:solidFill>
            <a:schemeClr val="tx1"/>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99C48-9260-BB46-AE4B-83CF95ADF199}" type="datetimeFigureOut">
              <a:rPr lang="en-US" smtClean="0"/>
              <a:t>11/8/16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5FD3C-A5AF-9542-90CD-51C51F6C3E1C}" type="slidenum">
              <a:rPr lang="en-US" smtClean="0"/>
              <a:t>‹#›</a:t>
            </a:fld>
            <a:endParaRPr lang="en-US"/>
          </a:p>
        </p:txBody>
      </p:sp>
    </p:spTree>
    <p:extLst>
      <p:ext uri="{BB962C8B-B14F-4D97-AF65-F5344CB8AC3E}">
        <p14:creationId xmlns:p14="http://schemas.microsoft.com/office/powerpoint/2010/main" val="171720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a:t>
            </a:r>
            <a:r>
              <a:rPr lang="en-US" baseline="0" dirty="0" smtClean="0"/>
              <a:t> my name is Muhammad Shahbaz. </a:t>
            </a:r>
          </a:p>
          <a:p>
            <a:r>
              <a:rPr lang="en-US" baseline="0" dirty="0" smtClean="0"/>
              <a:t>Today, I am going to talk about our work on PISCES: A Programmable, Protocol-Independent Software Switch.</a:t>
            </a:r>
          </a:p>
          <a:p>
            <a:r>
              <a:rPr lang="en-US" baseline="0" dirty="0" smtClean="0"/>
              <a:t>It’s a joint work with folks at Princeton, Stanford, VMware, and Barefoot.</a:t>
            </a:r>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1</a:t>
            </a:fld>
            <a:endParaRPr lang="en-US"/>
          </a:p>
        </p:txBody>
      </p:sp>
    </p:spTree>
    <p:extLst>
      <p:ext uri="{BB962C8B-B14F-4D97-AF65-F5344CB8AC3E}">
        <p14:creationId xmlns:p14="http://schemas.microsoft.com/office/powerpoint/2010/main" val="1054947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smtClean="0"/>
              <a:t>Now, using P4, </a:t>
            </a:r>
            <a:r>
              <a:rPr lang="en-US" b="1" baseline="0" dirty="0" smtClean="0"/>
              <a:t>[click]</a:t>
            </a:r>
            <a:r>
              <a:rPr lang="en-US" b="0" baseline="0" dirty="0" smtClean="0"/>
              <a:t> a protocol designer can specify the packet processing logic of the native OVS using roughly </a:t>
            </a:r>
            <a:r>
              <a:rPr lang="en-US" b="1" baseline="0" dirty="0" smtClean="0"/>
              <a:t>[click]</a:t>
            </a:r>
            <a:r>
              <a:rPr lang="en-US" b="0" baseline="0" dirty="0" smtClean="0"/>
              <a:t> 341 lines of code, whereas,</a:t>
            </a: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[click]</a:t>
            </a:r>
            <a:r>
              <a:rPr lang="en-US" b="0" baseline="0" dirty="0" smtClean="0"/>
              <a:t> it can take roughly forty times more lines of code, or around fourteen thousand lines of code, when writing the same packet processing logic using the APIs exposed by the underlying codebases.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So, for a</a:t>
            </a:r>
            <a:r>
              <a:rPr lang="en-US" b="0" baseline="0" dirty="0" smtClean="0"/>
              <a:t> protocol designer, </a:t>
            </a:r>
            <a:r>
              <a:rPr lang="en-US" b="0" dirty="0" smtClean="0"/>
              <a:t>separating</a:t>
            </a:r>
            <a:r>
              <a:rPr lang="en-US" b="0" baseline="0" dirty="0" smtClean="0"/>
              <a:t> the packet processing logic from the switch clearly has its benefits.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We will quantify such benefits in more detail in the later part of this presentation.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10</a:t>
            </a:fld>
            <a:endParaRPr lang="en-US"/>
          </a:p>
        </p:txBody>
      </p:sp>
    </p:spTree>
    <p:extLst>
      <p:ext uri="{BB962C8B-B14F-4D97-AF65-F5344CB8AC3E}">
        <p14:creationId xmlns:p14="http://schemas.microsoft.com/office/powerpoint/2010/main" val="1007191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smtClean="0"/>
              <a:t>Now, using P4, </a:t>
            </a:r>
            <a:r>
              <a:rPr lang="en-US" b="1" baseline="0" dirty="0" smtClean="0"/>
              <a:t>[click]</a:t>
            </a:r>
            <a:r>
              <a:rPr lang="en-US" b="0" baseline="0" dirty="0" smtClean="0"/>
              <a:t> a protocol designer can specify the packet processing logic of the native OVS using roughly </a:t>
            </a:r>
            <a:r>
              <a:rPr lang="en-US" b="1" baseline="0" dirty="0" smtClean="0"/>
              <a:t>[click]</a:t>
            </a:r>
            <a:r>
              <a:rPr lang="en-US" b="0" baseline="0" dirty="0" smtClean="0"/>
              <a:t> 341 lines of code, whereas,</a:t>
            </a: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[click]</a:t>
            </a:r>
            <a:r>
              <a:rPr lang="en-US" b="0" baseline="0" dirty="0" smtClean="0"/>
              <a:t> it can take roughly forty times more lines of code, or around fourteen thousand lines of code, when writing the same packet processing logic using the APIs exposed by the underlying codebases.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So, for a</a:t>
            </a:r>
            <a:r>
              <a:rPr lang="en-US" b="0" baseline="0" dirty="0" smtClean="0"/>
              <a:t> protocol designer, </a:t>
            </a:r>
            <a:r>
              <a:rPr lang="en-US" b="0" dirty="0" smtClean="0"/>
              <a:t>separating</a:t>
            </a:r>
            <a:r>
              <a:rPr lang="en-US" b="0" baseline="0" dirty="0" smtClean="0"/>
              <a:t> the packet processing logic from the switch clearly has its benefits.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We will quantify such benefits in more detail in the later part of this presentation.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11</a:t>
            </a:fld>
            <a:endParaRPr lang="en-US"/>
          </a:p>
        </p:txBody>
      </p:sp>
    </p:spTree>
    <p:extLst>
      <p:ext uri="{BB962C8B-B14F-4D97-AF65-F5344CB8AC3E}">
        <p14:creationId xmlns:p14="http://schemas.microsoft.com/office/powerpoint/2010/main" val="1384801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I</a:t>
            </a:r>
            <a:r>
              <a:rPr lang="en-US" sz="1200" b="0" i="0" u="none" strike="noStrike" kern="1200" baseline="0" dirty="0" smtClean="0">
                <a:solidFill>
                  <a:schemeClr val="tx1"/>
                </a:solidFill>
                <a:effectLst/>
                <a:latin typeface="+mn-lt"/>
                <a:ea typeface="+mn-ea"/>
                <a:cs typeface="+mn-cs"/>
              </a:rPr>
              <a:t>n</a:t>
            </a:r>
            <a:r>
              <a:rPr lang="en-US" sz="1200" b="0" i="0" u="none" strike="noStrike" kern="1200" dirty="0" smtClean="0">
                <a:solidFill>
                  <a:schemeClr val="tx1"/>
                </a:solidFill>
                <a:effectLst/>
                <a:latin typeface="+mn-lt"/>
                <a:ea typeface="+mn-ea"/>
                <a:cs typeface="+mn-cs"/>
              </a:rPr>
              <a:t> P4 packet forwarding model, </a:t>
            </a:r>
            <a:r>
              <a:rPr lang="en-US" sz="1200" b="1" i="0" u="none" strike="noStrike" kern="1200" dirty="0" smtClean="0">
                <a:solidFill>
                  <a:schemeClr val="tx1"/>
                </a:solidFill>
                <a:effectLst/>
                <a:latin typeface="+mn-lt"/>
                <a:ea typeface="+mn-ea"/>
                <a:cs typeface="+mn-cs"/>
              </a:rPr>
              <a:t>[click]</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a packet parser </a:t>
            </a:r>
            <a:r>
              <a:rPr lang="en-US" sz="1200" b="1" i="0" u="none" strike="noStrike" kern="1200" dirty="0" smtClean="0">
                <a:solidFill>
                  <a:schemeClr val="tx1"/>
                </a:solidFill>
                <a:effectLst/>
                <a:latin typeface="+mn-lt"/>
                <a:ea typeface="+mn-ea"/>
                <a:cs typeface="+mn-cs"/>
              </a:rPr>
              <a:t>[click]</a:t>
            </a:r>
            <a:r>
              <a:rPr lang="en-US" sz="1200" b="0" i="0" u="none" strike="noStrike" kern="1200" dirty="0" smtClean="0">
                <a:solidFill>
                  <a:schemeClr val="tx1"/>
                </a:solidFill>
                <a:effectLst/>
                <a:latin typeface="+mn-lt"/>
                <a:ea typeface="+mn-ea"/>
                <a:cs typeface="+mn-cs"/>
              </a:rPr>
              <a:t> identifies</a:t>
            </a:r>
            <a:r>
              <a:rPr lang="en-US" sz="1200" b="0" i="0" u="none" strike="noStrike" kern="1200" baseline="0" dirty="0" smtClean="0">
                <a:solidFill>
                  <a:schemeClr val="tx1"/>
                </a:solidFill>
                <a:effectLst/>
                <a:latin typeface="+mn-lt"/>
                <a:ea typeface="+mn-ea"/>
                <a:cs typeface="+mn-cs"/>
              </a:rPr>
              <a:t> the </a:t>
            </a:r>
            <a:r>
              <a:rPr lang="en-US" sz="1200" b="0" i="0" u="none" strike="noStrike" kern="1200" dirty="0" smtClean="0">
                <a:solidFill>
                  <a:schemeClr val="tx1"/>
                </a:solidFill>
                <a:effectLst/>
                <a:latin typeface="+mn-lt"/>
                <a:ea typeface="+mn-ea"/>
                <a:cs typeface="+mn-cs"/>
              </a:rPr>
              <a:t>headers </a:t>
            </a:r>
            <a:r>
              <a:rPr lang="en-US" sz="1200" b="0" i="0" u="none" strike="noStrike" kern="1200" baseline="0" dirty="0" smtClean="0">
                <a:solidFill>
                  <a:schemeClr val="tx1"/>
                </a:solidFill>
                <a:effectLst/>
                <a:latin typeface="+mn-lt"/>
                <a:ea typeface="+mn-ea"/>
                <a:cs typeface="+mn-cs"/>
              </a:rPr>
              <a:t>and </a:t>
            </a:r>
            <a:r>
              <a:rPr lang="en-US" sz="1200" b="1" i="0" u="none" strike="noStrike" kern="1200" dirty="0" smtClean="0">
                <a:solidFill>
                  <a:schemeClr val="tx1"/>
                </a:solidFill>
                <a:effectLst/>
                <a:latin typeface="+mn-lt"/>
                <a:ea typeface="+mn-ea"/>
                <a:cs typeface="+mn-cs"/>
              </a:rPr>
              <a:t>[click]</a:t>
            </a:r>
            <a:r>
              <a:rPr lang="en-US" sz="1200" b="0" i="0" u="none" strike="noStrike" kern="1200" baseline="0" dirty="0" smtClean="0">
                <a:solidFill>
                  <a:schemeClr val="tx1"/>
                </a:solidFill>
                <a:effectLst/>
                <a:latin typeface="+mn-lt"/>
                <a:ea typeface="+mn-ea"/>
                <a:cs typeface="+mn-cs"/>
              </a:rPr>
              <a:t> extracts them as packet header fields (i.e., essentially a copy of the content of the packets). </a:t>
            </a:r>
            <a:r>
              <a:rPr lang="en-US" sz="1200" b="1" i="0" u="none" strike="noStrike" kern="1200" dirty="0" smtClean="0">
                <a:solidFill>
                  <a:schemeClr val="tx1"/>
                </a:solidFill>
                <a:effectLst/>
                <a:latin typeface="+mn-lt"/>
                <a:ea typeface="+mn-ea"/>
                <a:cs typeface="+mn-cs"/>
              </a:rPr>
              <a:t>[click] </a:t>
            </a:r>
            <a:r>
              <a:rPr lang="en-US" sz="1200" b="0" i="0" u="none" strike="noStrike" kern="1200" dirty="0" smtClean="0">
                <a:solidFill>
                  <a:schemeClr val="tx1"/>
                </a:solidFill>
                <a:effectLst/>
                <a:latin typeface="+mn-lt"/>
                <a:ea typeface="+mn-ea"/>
                <a:cs typeface="+mn-cs"/>
              </a:rPr>
              <a:t>The checksum</a:t>
            </a:r>
            <a:r>
              <a:rPr lang="en-US" sz="1200" b="0" i="0" u="none" strike="noStrike" kern="1200" baseline="0" dirty="0" smtClean="0">
                <a:solidFill>
                  <a:schemeClr val="tx1"/>
                </a:solidFill>
                <a:effectLst/>
                <a:latin typeface="+mn-lt"/>
                <a:ea typeface="+mn-ea"/>
                <a:cs typeface="+mn-cs"/>
              </a:rPr>
              <a:t> verify block then </a:t>
            </a:r>
            <a:r>
              <a:rPr lang="en-US" sz="1200" b="1" i="0" u="none" strike="noStrike" kern="1200" baseline="0" dirty="0" smtClean="0">
                <a:solidFill>
                  <a:schemeClr val="tx1"/>
                </a:solidFill>
                <a:effectLst/>
                <a:latin typeface="+mn-lt"/>
                <a:ea typeface="+mn-ea"/>
                <a:cs typeface="+mn-cs"/>
              </a:rPr>
              <a:t>[click] </a:t>
            </a:r>
            <a:r>
              <a:rPr lang="en-US" sz="1200" b="0" i="0" u="none" strike="noStrike" kern="1200" baseline="0" dirty="0" smtClean="0">
                <a:solidFill>
                  <a:schemeClr val="tx1"/>
                </a:solidFill>
                <a:effectLst/>
                <a:latin typeface="+mn-lt"/>
                <a:ea typeface="+mn-ea"/>
                <a:cs typeface="+mn-cs"/>
              </a:rPr>
              <a:t>verifies the checksum based on the header fields specified in the P4 program. </a:t>
            </a:r>
            <a:r>
              <a:rPr lang="en-US" sz="1200" b="1" i="0" u="none" strike="noStrike" kern="1200" baseline="0" dirty="0" smtClean="0">
                <a:solidFill>
                  <a:schemeClr val="tx1"/>
                </a:solidFill>
                <a:effectLst/>
                <a:latin typeface="+mn-lt"/>
                <a:ea typeface="+mn-ea"/>
                <a:cs typeface="+mn-cs"/>
              </a:rPr>
              <a:t>[click]</a:t>
            </a:r>
            <a:r>
              <a:rPr lang="en-US" sz="1200" b="1" i="0" u="none" strike="noStrike" kern="1200" dirty="0" smtClean="0">
                <a:solidFill>
                  <a:schemeClr val="tx1"/>
                </a:solidFill>
                <a:effectLst/>
                <a:latin typeface="+mn-lt"/>
                <a:ea typeface="+mn-ea"/>
                <a:cs typeface="+mn-cs"/>
              </a:rPr>
              <a:t> </a:t>
            </a:r>
            <a:r>
              <a:rPr lang="en-US" sz="1200" b="0" i="0" u="none" strike="noStrike" kern="1200" baseline="0" dirty="0" smtClean="0">
                <a:solidFill>
                  <a:schemeClr val="tx1"/>
                </a:solidFill>
                <a:effectLst/>
                <a:latin typeface="+mn-lt"/>
                <a:ea typeface="+mn-ea"/>
                <a:cs typeface="+mn-cs"/>
              </a:rPr>
              <a:t>The match-action tables </a:t>
            </a:r>
            <a:r>
              <a:rPr lang="en-US" sz="1200" b="1" i="0" u="none" strike="noStrike" kern="1200" baseline="0" dirty="0" smtClean="0">
                <a:solidFill>
                  <a:schemeClr val="tx1"/>
                </a:solidFill>
                <a:effectLst/>
                <a:latin typeface="+mn-lt"/>
                <a:ea typeface="+mn-ea"/>
                <a:cs typeface="+mn-cs"/>
              </a:rPr>
              <a:t>[click]</a:t>
            </a:r>
            <a:r>
              <a:rPr lang="en-US" sz="1200" b="0" i="0" u="none" strike="noStrike" kern="1200" baseline="0" dirty="0" smtClean="0">
                <a:solidFill>
                  <a:schemeClr val="tx1"/>
                </a:solidFill>
                <a:effectLst/>
                <a:latin typeface="+mn-lt"/>
                <a:ea typeface="+mn-ea"/>
                <a:cs typeface="+mn-cs"/>
              </a:rPr>
              <a:t> operate on these header fields. </a:t>
            </a:r>
            <a:r>
              <a:rPr lang="en-US" sz="1200" b="1" i="0" u="none" strike="noStrike" kern="1200" baseline="0" dirty="0" smtClean="0">
                <a:solidFill>
                  <a:schemeClr val="tx1"/>
                </a:solidFill>
                <a:effectLst/>
                <a:latin typeface="+mn-lt"/>
                <a:ea typeface="+mn-ea"/>
                <a:cs typeface="+mn-cs"/>
              </a:rPr>
              <a:t>[click] </a:t>
            </a:r>
            <a:r>
              <a:rPr lang="en-US" sz="1200" b="0" i="0" u="none" strike="noStrike" kern="1200" baseline="0" dirty="0" smtClean="0">
                <a:solidFill>
                  <a:schemeClr val="tx1"/>
                </a:solidFill>
                <a:effectLst/>
                <a:latin typeface="+mn-lt"/>
                <a:ea typeface="+mn-ea"/>
                <a:cs typeface="+mn-cs"/>
              </a:rPr>
              <a:t>A checksum update block </a:t>
            </a:r>
            <a:r>
              <a:rPr lang="en-US" sz="1200" b="1" i="0" u="none" strike="noStrike" kern="1200" baseline="0" dirty="0" smtClean="0">
                <a:solidFill>
                  <a:schemeClr val="tx1"/>
                </a:solidFill>
                <a:effectLst/>
                <a:latin typeface="+mn-lt"/>
                <a:ea typeface="+mn-ea"/>
                <a:cs typeface="+mn-cs"/>
              </a:rPr>
              <a:t>[click]</a:t>
            </a:r>
            <a:r>
              <a:rPr lang="en-US" sz="1200" b="0" i="0" u="none" strike="noStrike" kern="1200" baseline="0" dirty="0" smtClean="0">
                <a:solidFill>
                  <a:schemeClr val="tx1"/>
                </a:solidFill>
                <a:effectLst/>
                <a:latin typeface="+mn-lt"/>
                <a:ea typeface="+mn-ea"/>
                <a:cs typeface="+mn-cs"/>
              </a:rPr>
              <a:t> updates the checksum. </a:t>
            </a:r>
            <a:r>
              <a:rPr lang="en-US" sz="1200" b="1" i="0" u="none" strike="noStrike" kern="1200" dirty="0" smtClean="0">
                <a:solidFill>
                  <a:schemeClr val="tx1"/>
                </a:solidFill>
                <a:effectLst/>
                <a:latin typeface="+mn-lt"/>
                <a:ea typeface="+mn-ea"/>
                <a:cs typeface="+mn-cs"/>
              </a:rPr>
              <a:t>[click] </a:t>
            </a:r>
            <a:r>
              <a:rPr lang="en-US" sz="1200" b="0" i="0" u="none" strike="noStrike" kern="1200" baseline="0" dirty="0" smtClean="0">
                <a:solidFill>
                  <a:schemeClr val="tx1"/>
                </a:solidFill>
                <a:effectLst/>
                <a:latin typeface="+mn-lt"/>
                <a:ea typeface="+mn-ea"/>
                <a:cs typeface="+mn-cs"/>
              </a:rPr>
              <a:t>Finally, a packet </a:t>
            </a:r>
            <a:r>
              <a:rPr lang="en-US" sz="1200" b="0" i="0" u="none" strike="noStrike" kern="1200" baseline="0" dirty="0" err="1" smtClean="0">
                <a:solidFill>
                  <a:schemeClr val="tx1"/>
                </a:solidFill>
                <a:effectLst/>
                <a:latin typeface="+mn-lt"/>
                <a:ea typeface="+mn-ea"/>
                <a:cs typeface="+mn-cs"/>
              </a:rPr>
              <a:t>deparser</a:t>
            </a:r>
            <a:r>
              <a:rPr lang="en-US" sz="1200" b="0" i="0" u="none" strike="noStrike" kern="1200" baseline="0" dirty="0" smtClean="0">
                <a:solidFill>
                  <a:schemeClr val="tx1"/>
                </a:solidFill>
                <a:effectLst/>
                <a:latin typeface="+mn-lt"/>
                <a:ea typeface="+mn-ea"/>
                <a:cs typeface="+mn-cs"/>
              </a:rPr>
              <a:t> </a:t>
            </a:r>
            <a:r>
              <a:rPr lang="en-US" sz="1200" b="1" i="0" u="none" strike="noStrike" kern="1200" baseline="0" dirty="0" smtClean="0">
                <a:solidFill>
                  <a:schemeClr val="tx1"/>
                </a:solidFill>
                <a:effectLst/>
                <a:latin typeface="+mn-lt"/>
                <a:ea typeface="+mn-ea"/>
                <a:cs typeface="+mn-cs"/>
              </a:rPr>
              <a:t>[click]</a:t>
            </a:r>
            <a:r>
              <a:rPr lang="en-US" sz="1200" b="0" i="0" u="none" strike="noStrike" kern="1200" baseline="0" dirty="0" smtClean="0">
                <a:solidFill>
                  <a:schemeClr val="tx1"/>
                </a:solidFill>
                <a:effectLst/>
                <a:latin typeface="+mn-lt"/>
                <a:ea typeface="+mn-ea"/>
                <a:cs typeface="+mn-cs"/>
              </a:rPr>
              <a:t> writes the changes from these header fields back on to the packet. </a:t>
            </a:r>
            <a:r>
              <a:rPr lang="en-US" sz="1200" b="1" i="0" u="none" strike="noStrike" kern="1200" baseline="0" dirty="0" smtClean="0">
                <a:solidFill>
                  <a:schemeClr val="tx1"/>
                </a:solidFill>
                <a:effectLst/>
                <a:latin typeface="+mn-lt"/>
                <a:ea typeface="+mn-ea"/>
                <a:cs typeface="+mn-cs"/>
              </a:rPr>
              <a:t>[click]</a:t>
            </a:r>
            <a:r>
              <a:rPr lang="en-US" sz="1200" b="0" i="0" u="none" strike="noStrike" kern="1200" baseline="0" dirty="0" smtClean="0">
                <a:solidFill>
                  <a:schemeClr val="tx1"/>
                </a:solidFill>
                <a:effectLst/>
                <a:latin typeface="+mn-lt"/>
                <a:ea typeface="+mn-ea"/>
                <a:cs typeface="+mn-cs"/>
              </a:rPr>
              <a:t> We name this mode of operating on header fields as “post-pipeline editing.”</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12</a:t>
            </a:fld>
            <a:endParaRPr lang="en-US"/>
          </a:p>
        </p:txBody>
      </p:sp>
    </p:spTree>
    <p:extLst>
      <p:ext uri="{BB962C8B-B14F-4D97-AF65-F5344CB8AC3E}">
        <p14:creationId xmlns:p14="http://schemas.microsoft.com/office/powerpoint/2010/main" val="352443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Where</a:t>
            </a:r>
            <a:r>
              <a:rPr lang="en-US" sz="1200" b="0" i="0" u="none" strike="noStrike" kern="1200" baseline="0" dirty="0" smtClean="0">
                <a:solidFill>
                  <a:schemeClr val="tx1"/>
                </a:solidFill>
                <a:effectLst/>
                <a:latin typeface="+mn-lt"/>
                <a:ea typeface="+mn-ea"/>
                <a:cs typeface="+mn-cs"/>
              </a:rPr>
              <a:t>as, </a:t>
            </a:r>
            <a:r>
              <a:rPr lang="en-US" sz="1200" b="0" i="0" u="none" strike="noStrike" kern="1200" dirty="0" smtClean="0">
                <a:solidFill>
                  <a:schemeClr val="tx1"/>
                </a:solidFill>
                <a:effectLst/>
                <a:latin typeface="+mn-lt"/>
                <a:ea typeface="+mn-ea"/>
                <a:cs typeface="+mn-cs"/>
              </a:rPr>
              <a:t>in OVS packet forwarding model, </a:t>
            </a:r>
            <a:r>
              <a:rPr lang="en-US" sz="1200" b="1" i="0" u="none" strike="noStrike" kern="1200" dirty="0" smtClean="0">
                <a:solidFill>
                  <a:schemeClr val="tx1"/>
                </a:solidFill>
                <a:effectLst/>
                <a:latin typeface="+mn-lt"/>
                <a:ea typeface="+mn-ea"/>
                <a:cs typeface="+mn-cs"/>
              </a:rPr>
              <a:t>[click]</a:t>
            </a:r>
            <a:r>
              <a:rPr lang="en-US" sz="1200" b="0" i="0" u="none" strike="noStrike" kern="1200" dirty="0" smtClean="0">
                <a:solidFill>
                  <a:schemeClr val="tx1"/>
                </a:solidFill>
                <a:effectLst/>
                <a:latin typeface="+mn-lt"/>
                <a:ea typeface="+mn-ea"/>
                <a:cs typeface="+mn-cs"/>
              </a:rPr>
              <a:t> a packet parser only </a:t>
            </a:r>
            <a:r>
              <a:rPr lang="en-US" sz="1200" b="1" i="0" u="none" strike="noStrike" kern="1200" dirty="0" smtClean="0">
                <a:solidFill>
                  <a:schemeClr val="tx1"/>
                </a:solidFill>
                <a:effectLst/>
                <a:latin typeface="+mn-lt"/>
                <a:ea typeface="+mn-ea"/>
                <a:cs typeface="+mn-cs"/>
              </a:rPr>
              <a:t>[click]</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identifies</a:t>
            </a:r>
            <a:r>
              <a:rPr lang="en-US" sz="1200" b="0" i="0" u="none" strike="noStrike" kern="1200" baseline="0" dirty="0" smtClean="0">
                <a:solidFill>
                  <a:schemeClr val="tx1"/>
                </a:solidFill>
                <a:effectLst/>
                <a:latin typeface="+mn-lt"/>
                <a:ea typeface="+mn-ea"/>
                <a:cs typeface="+mn-cs"/>
              </a:rPr>
              <a:t> the </a:t>
            </a:r>
            <a:r>
              <a:rPr lang="en-US" sz="1200" b="0" i="0" u="none" strike="noStrike" kern="1200" dirty="0" smtClean="0">
                <a:solidFill>
                  <a:schemeClr val="tx1"/>
                </a:solidFill>
                <a:effectLst/>
                <a:latin typeface="+mn-lt"/>
                <a:ea typeface="+mn-ea"/>
                <a:cs typeface="+mn-cs"/>
              </a:rPr>
              <a:t>headers. The</a:t>
            </a:r>
            <a:r>
              <a:rPr lang="en-US" sz="1200" b="0" i="0" u="none" strike="noStrike" kern="1200" baseline="0" dirty="0" smtClean="0">
                <a:solidFill>
                  <a:schemeClr val="tx1"/>
                </a:solidFill>
                <a:effectLst/>
                <a:latin typeface="+mn-lt"/>
                <a:ea typeface="+mn-ea"/>
                <a:cs typeface="+mn-cs"/>
              </a:rPr>
              <a:t> </a:t>
            </a:r>
            <a:r>
              <a:rPr lang="en-US" sz="1200" b="1" i="0" u="none" strike="noStrike" kern="1200" dirty="0" smtClean="0">
                <a:solidFill>
                  <a:schemeClr val="tx1"/>
                </a:solidFill>
                <a:effectLst/>
                <a:latin typeface="+mn-lt"/>
                <a:ea typeface="+mn-ea"/>
                <a:cs typeface="+mn-cs"/>
              </a:rPr>
              <a:t>[click] </a:t>
            </a:r>
            <a:r>
              <a:rPr lang="en-US" sz="1200" b="0" i="0" u="none" strike="noStrike" kern="1200" dirty="0" smtClean="0">
                <a:solidFill>
                  <a:schemeClr val="tx1"/>
                </a:solidFill>
                <a:effectLst/>
                <a:latin typeface="+mn-lt"/>
                <a:ea typeface="+mn-ea"/>
                <a:cs typeface="+mn-cs"/>
              </a:rPr>
              <a:t>packet is then looked up in a match-action</a:t>
            </a:r>
            <a:r>
              <a:rPr lang="en-US" sz="1200" b="0" i="0" u="none" strike="noStrike" kern="1200" baseline="0" dirty="0" smtClean="0">
                <a:solidFill>
                  <a:schemeClr val="tx1"/>
                </a:solidFill>
                <a:effectLst/>
                <a:latin typeface="+mn-lt"/>
                <a:ea typeface="+mn-ea"/>
                <a:cs typeface="+mn-cs"/>
              </a:rPr>
              <a:t> cache. If there is a </a:t>
            </a:r>
            <a:r>
              <a:rPr lang="en-US" sz="1200" b="1" i="0" u="none" strike="noStrike" kern="1200" baseline="0" dirty="0" smtClean="0">
                <a:solidFill>
                  <a:schemeClr val="tx1"/>
                </a:solidFill>
                <a:effectLst/>
                <a:latin typeface="+mn-lt"/>
                <a:ea typeface="+mn-ea"/>
                <a:cs typeface="+mn-cs"/>
              </a:rPr>
              <a:t>[click] </a:t>
            </a:r>
            <a:r>
              <a:rPr lang="en-US" sz="1200" b="0" i="0" u="none" strike="noStrike" kern="1200" baseline="0" dirty="0" smtClean="0">
                <a:solidFill>
                  <a:schemeClr val="tx1"/>
                </a:solidFill>
                <a:effectLst/>
                <a:latin typeface="+mn-lt"/>
                <a:ea typeface="+mn-ea"/>
                <a:cs typeface="+mn-cs"/>
              </a:rPr>
              <a:t>miss, the packet is sent to the match-action tables (that form the actual switch pipeline). </a:t>
            </a:r>
            <a:r>
              <a:rPr lang="en-US" sz="1200" b="1" i="0" u="none" strike="noStrike" kern="1200" baseline="0" dirty="0" smtClean="0">
                <a:solidFill>
                  <a:schemeClr val="tx1"/>
                </a:solidFill>
                <a:effectLst/>
                <a:latin typeface="+mn-lt"/>
                <a:ea typeface="+mn-ea"/>
                <a:cs typeface="+mn-cs"/>
              </a:rPr>
              <a:t>[click] </a:t>
            </a:r>
            <a:r>
              <a:rPr lang="en-US" sz="1200" b="0" i="0" u="none" strike="noStrike" kern="1200" baseline="0" dirty="0" smtClean="0">
                <a:solidFill>
                  <a:schemeClr val="tx1"/>
                </a:solidFill>
                <a:effectLst/>
                <a:latin typeface="+mn-lt"/>
                <a:ea typeface="+mn-ea"/>
                <a:cs typeface="+mn-cs"/>
              </a:rPr>
              <a:t>A new flow rule is calculated and installed in the match-action cache. </a:t>
            </a:r>
            <a:r>
              <a:rPr lang="en-US" sz="1200" b="1" i="0" u="none" strike="noStrike" kern="1200" baseline="0" dirty="0" smtClean="0">
                <a:solidFill>
                  <a:schemeClr val="tx1"/>
                </a:solidFill>
                <a:effectLst/>
                <a:latin typeface="+mn-lt"/>
                <a:ea typeface="+mn-ea"/>
                <a:cs typeface="+mn-cs"/>
              </a:rPr>
              <a:t>[click] </a:t>
            </a:r>
            <a:r>
              <a:rPr lang="en-US" sz="1200" b="0" i="0" u="none" strike="noStrike" kern="1200" baseline="0" dirty="0" smtClean="0">
                <a:solidFill>
                  <a:schemeClr val="tx1"/>
                </a:solidFill>
                <a:effectLst/>
                <a:latin typeface="+mn-lt"/>
                <a:ea typeface="+mn-ea"/>
                <a:cs typeface="+mn-cs"/>
              </a:rPr>
              <a:t>And the original packet, as processed by the match-action pipeline is sent to the egress.</a:t>
            </a:r>
            <a:endParaRPr lang="en-US" sz="1200" b="1" i="0" u="none" strike="noStrike"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13</a:t>
            </a:fld>
            <a:endParaRPr lang="en-US"/>
          </a:p>
        </p:txBody>
      </p:sp>
    </p:spTree>
    <p:extLst>
      <p:ext uri="{BB962C8B-B14F-4D97-AF65-F5344CB8AC3E}">
        <p14:creationId xmlns:p14="http://schemas.microsoft.com/office/powerpoint/2010/main" val="454387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effectLst/>
                <a:latin typeface="+mn-lt"/>
                <a:ea typeface="+mn-ea"/>
                <a:cs typeface="+mn-cs"/>
              </a:rPr>
              <a:t>Next time, when another packet belonging to the same flow, enters the switch. </a:t>
            </a:r>
            <a:r>
              <a:rPr lang="en-US" sz="1200" b="1" i="0" u="none" strike="noStrike" kern="1200" baseline="0" dirty="0" smtClean="0">
                <a:solidFill>
                  <a:schemeClr val="tx1"/>
                </a:solidFill>
                <a:effectLst/>
                <a:latin typeface="+mn-lt"/>
                <a:ea typeface="+mn-ea"/>
                <a:cs typeface="+mn-cs"/>
              </a:rPr>
              <a:t>[click] </a:t>
            </a:r>
            <a:r>
              <a:rPr lang="en-US" sz="1200" b="0" i="0" u="none" strike="noStrike" kern="1200" baseline="0" dirty="0" smtClean="0">
                <a:solidFill>
                  <a:schemeClr val="tx1"/>
                </a:solidFill>
                <a:effectLst/>
                <a:latin typeface="+mn-lt"/>
                <a:ea typeface="+mn-ea"/>
                <a:cs typeface="+mn-cs"/>
              </a:rPr>
              <a:t>The parser identifies the headers as before. </a:t>
            </a:r>
            <a:r>
              <a:rPr lang="en-US" sz="1200" b="1" i="0" u="none" strike="noStrike" kern="1200" baseline="0" dirty="0" smtClean="0">
                <a:solidFill>
                  <a:schemeClr val="tx1"/>
                </a:solidFill>
                <a:effectLst/>
                <a:latin typeface="+mn-lt"/>
                <a:ea typeface="+mn-ea"/>
                <a:cs typeface="+mn-cs"/>
              </a:rPr>
              <a:t>[click] </a:t>
            </a:r>
            <a:r>
              <a:rPr lang="en-US" sz="1200" b="0" i="0" u="none" strike="noStrike" kern="1200" baseline="0" dirty="0" smtClean="0">
                <a:solidFill>
                  <a:schemeClr val="tx1"/>
                </a:solidFill>
                <a:effectLst/>
                <a:latin typeface="+mn-lt"/>
                <a:ea typeface="+mn-ea"/>
                <a:cs typeface="+mn-cs"/>
              </a:rPr>
              <a:t>This time the cache will result in a hit, and </a:t>
            </a:r>
            <a:r>
              <a:rPr lang="en-US" sz="1200" b="1" i="0" u="none" strike="noStrike" kern="1200" baseline="0" dirty="0" smtClean="0">
                <a:solidFill>
                  <a:schemeClr val="tx1"/>
                </a:solidFill>
                <a:effectLst/>
                <a:latin typeface="+mn-lt"/>
                <a:ea typeface="+mn-ea"/>
                <a:cs typeface="+mn-cs"/>
              </a:rPr>
              <a:t>[click]</a:t>
            </a:r>
            <a:r>
              <a:rPr lang="en-US" sz="1200" b="0" i="0" u="none" strike="noStrike" kern="1200" baseline="0" dirty="0" smtClean="0">
                <a:solidFill>
                  <a:schemeClr val="tx1"/>
                </a:solidFill>
                <a:effectLst/>
                <a:latin typeface="+mn-lt"/>
                <a:ea typeface="+mn-ea"/>
                <a:cs typeface="+mn-cs"/>
              </a:rPr>
              <a:t> the packet is processed and sent to the egress without traversing the match-action pipeline.</a:t>
            </a:r>
          </a:p>
        </p:txBody>
      </p:sp>
      <p:sp>
        <p:nvSpPr>
          <p:cNvPr id="4" name="Slide Number Placeholder 3"/>
          <p:cNvSpPr>
            <a:spLocks noGrp="1"/>
          </p:cNvSpPr>
          <p:nvPr>
            <p:ph type="sldNum" sz="quarter" idx="10"/>
          </p:nvPr>
        </p:nvSpPr>
        <p:spPr/>
        <p:txBody>
          <a:bodyPr/>
          <a:lstStyle/>
          <a:p>
            <a:fld id="{8655FD3C-A5AF-9542-90CD-51C51F6C3E1C}" type="slidenum">
              <a:rPr lang="en-US" smtClean="0"/>
              <a:t>14</a:t>
            </a:fld>
            <a:endParaRPr lang="en-US"/>
          </a:p>
        </p:txBody>
      </p:sp>
    </p:spTree>
    <p:extLst>
      <p:ext uri="{BB962C8B-B14F-4D97-AF65-F5344CB8AC3E}">
        <p14:creationId xmlns:p14="http://schemas.microsoft.com/office/powerpoint/2010/main" val="1729234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effectLst/>
                <a:latin typeface="+mn-lt"/>
                <a:ea typeface="+mn-ea"/>
                <a:cs typeface="+mn-cs"/>
              </a:rPr>
              <a:t>In OVS, tables directly operate on the headers inside the packet (i.e., not copy is maintained). We name this mode of operating on packet header fields as “inline editing.”</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15</a:t>
            </a:fld>
            <a:endParaRPr lang="en-US"/>
          </a:p>
        </p:txBody>
      </p:sp>
    </p:spTree>
    <p:extLst>
      <p:ext uri="{BB962C8B-B14F-4D97-AF65-F5344CB8AC3E}">
        <p14:creationId xmlns:p14="http://schemas.microsoft.com/office/powerpoint/2010/main" val="1330789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So, in</a:t>
            </a:r>
            <a:r>
              <a:rPr lang="en-US" sz="1200" b="0" i="0" u="none" strike="noStrike" kern="1200" baseline="0" dirty="0" smtClean="0">
                <a:solidFill>
                  <a:schemeClr val="tx1"/>
                </a:solidFill>
                <a:effectLst/>
                <a:latin typeface="+mn-lt"/>
                <a:ea typeface="+mn-ea"/>
                <a:cs typeface="+mn-cs"/>
              </a:rPr>
              <a:t> order to map P4 to OVS, we modified OVS to provide support for both these editing modes. We call this modified OVS model, a PISCES forwarding model.</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16</a:t>
            </a:fld>
            <a:endParaRPr lang="en-US"/>
          </a:p>
        </p:txBody>
      </p:sp>
    </p:spTree>
    <p:extLst>
      <p:ext uri="{BB962C8B-B14F-4D97-AF65-F5344CB8AC3E}">
        <p14:creationId xmlns:p14="http://schemas.microsoft.com/office/powerpoint/2010/main" val="1002816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now the problem is how to efficiently compile the P4 forwarding model </a:t>
            </a:r>
            <a:r>
              <a:rPr lang="en-US" b="1" baseline="0" dirty="0" smtClean="0"/>
              <a:t>[click] </a:t>
            </a:r>
            <a:r>
              <a:rPr lang="en-US" b="0" baseline="0" dirty="0" smtClean="0"/>
              <a:t>to this modified OVS forwarding model.</a:t>
            </a:r>
            <a:endParaRPr lang="en-US" b="1" dirty="0"/>
          </a:p>
        </p:txBody>
      </p:sp>
      <p:sp>
        <p:nvSpPr>
          <p:cNvPr id="4" name="Slide Number Placeholder 3"/>
          <p:cNvSpPr>
            <a:spLocks noGrp="1"/>
          </p:cNvSpPr>
          <p:nvPr>
            <p:ph type="sldNum" sz="quarter" idx="10"/>
          </p:nvPr>
        </p:nvSpPr>
        <p:spPr/>
        <p:txBody>
          <a:bodyPr/>
          <a:lstStyle/>
          <a:p>
            <a:fld id="{8655FD3C-A5AF-9542-90CD-51C51F6C3E1C}" type="slidenum">
              <a:rPr lang="en-US" smtClean="0"/>
              <a:t>17</a:t>
            </a:fld>
            <a:endParaRPr lang="en-US"/>
          </a:p>
        </p:txBody>
      </p:sp>
    </p:spTree>
    <p:extLst>
      <p:ext uri="{BB962C8B-B14F-4D97-AF65-F5344CB8AC3E}">
        <p14:creationId xmlns:p14="http://schemas.microsoft.com/office/powerpoint/2010/main" val="163169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18</a:t>
            </a:fld>
            <a:endParaRPr lang="en-US"/>
          </a:p>
        </p:txBody>
      </p:sp>
    </p:spTree>
    <p:extLst>
      <p:ext uri="{BB962C8B-B14F-4D97-AF65-F5344CB8AC3E}">
        <p14:creationId xmlns:p14="http://schemas.microsoft.com/office/powerpoint/2010/main" val="288314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19</a:t>
            </a:fld>
            <a:endParaRPr lang="en-US"/>
          </a:p>
        </p:txBody>
      </p:sp>
    </p:spTree>
    <p:extLst>
      <p:ext uri="{BB962C8B-B14F-4D97-AF65-F5344CB8AC3E}">
        <p14:creationId xmlns:p14="http://schemas.microsoft.com/office/powerpoint/2010/main" val="1091471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effectLst/>
              </a:rPr>
              <a:t>So</a:t>
            </a:r>
            <a:r>
              <a:rPr lang="en-US" baseline="0" dirty="0" smtClean="0">
                <a:effectLst/>
              </a:rPr>
              <a:t> far, we have seen P4 as a language to program hardware switches. But what does it mean to have P4 program software switches. Aren’t software switches already programmable.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effectLst/>
              </a:rPr>
              <a:t>Well, yes they are but from a perspective of a network programmer, they still can’t program these software switches. It requires specialized skills in systems, operating systems </a:t>
            </a:r>
            <a:r>
              <a:rPr lang="mr-IN" baseline="0" dirty="0" smtClean="0">
                <a:effectLst/>
              </a:rPr>
              <a:t>…</a:t>
            </a:r>
            <a:r>
              <a:rPr lang="en-US" baseline="0" dirty="0" smtClean="0">
                <a:effectLst/>
              </a:rPr>
              <a:t> For example, OVS </a:t>
            </a:r>
            <a:r>
              <a:rPr lang="mr-IN" baseline="0" dirty="0" smtClean="0">
                <a:effectLst/>
              </a:rPr>
              <a:t>…</a:t>
            </a:r>
            <a:r>
              <a:rPr lang="en-US" baseline="0" dirty="0" smtClean="0">
                <a:effectLst/>
              </a:rPr>
              <a:t> </a:t>
            </a:r>
            <a:endParaRPr lang="en-US" dirty="0" smtClean="0">
              <a:effectLst/>
            </a:endParaRPr>
          </a:p>
        </p:txBody>
      </p:sp>
      <p:sp>
        <p:nvSpPr>
          <p:cNvPr id="4" name="Slide Number Placeholder 3"/>
          <p:cNvSpPr>
            <a:spLocks noGrp="1"/>
          </p:cNvSpPr>
          <p:nvPr>
            <p:ph type="sldNum" sz="quarter" idx="10"/>
          </p:nvPr>
        </p:nvSpPr>
        <p:spPr/>
        <p:txBody>
          <a:bodyPr/>
          <a:lstStyle/>
          <a:p>
            <a:fld id="{8655FD3C-A5AF-9542-90CD-51C51F6C3E1C}" type="slidenum">
              <a:rPr lang="en-US" smtClean="0"/>
              <a:t>2</a:t>
            </a:fld>
            <a:endParaRPr lang="en-US"/>
          </a:p>
        </p:txBody>
      </p:sp>
    </p:spTree>
    <p:extLst>
      <p:ext uri="{BB962C8B-B14F-4D97-AF65-F5344CB8AC3E}">
        <p14:creationId xmlns:p14="http://schemas.microsoft.com/office/powerpoint/2010/main" val="591740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20</a:t>
            </a:fld>
            <a:endParaRPr lang="en-US"/>
          </a:p>
        </p:txBody>
      </p:sp>
    </p:spTree>
    <p:extLst>
      <p:ext uri="{BB962C8B-B14F-4D97-AF65-F5344CB8AC3E}">
        <p14:creationId xmlns:p14="http://schemas.microsoft.com/office/powerpoint/2010/main" val="1030300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We see that a naïve compilation of our benchmark application (which is essentially a router with an access-control list) shows </a:t>
            </a:r>
            <a:r>
              <a:rPr lang="en-US" sz="1200" b="1" i="0" u="none" strike="noStrike" kern="1200" dirty="0" smtClean="0">
                <a:solidFill>
                  <a:schemeClr val="tx1"/>
                </a:solidFill>
                <a:effectLst/>
                <a:latin typeface="+mn-lt"/>
                <a:ea typeface="+mn-ea"/>
                <a:cs typeface="+mn-cs"/>
              </a:rPr>
              <a:t>[click]</a:t>
            </a:r>
            <a:r>
              <a:rPr lang="en-US" sz="1200" b="0" i="0" u="none" strike="noStrike" kern="1200" dirty="0" smtClean="0">
                <a:solidFill>
                  <a:schemeClr val="tx1"/>
                </a:solidFill>
                <a:effectLst/>
                <a:latin typeface="+mn-lt"/>
                <a:ea typeface="+mn-ea"/>
                <a:cs typeface="+mn-cs"/>
              </a:rPr>
              <a:t> that PISCES has a performance overhead</a:t>
            </a:r>
            <a:r>
              <a:rPr lang="en-US" sz="1200" b="0" i="0" u="none" strike="noStrike" kern="1200" baseline="0" dirty="0" smtClean="0">
                <a:solidFill>
                  <a:schemeClr val="tx1"/>
                </a:solidFill>
                <a:effectLst/>
                <a:latin typeface="+mn-lt"/>
                <a:ea typeface="+mn-ea"/>
                <a:cs typeface="+mn-cs"/>
              </a:rPr>
              <a:t> of about</a:t>
            </a:r>
            <a:r>
              <a:rPr lang="en-US" sz="1200" b="0" i="0" u="none" strike="noStrike" kern="1200" dirty="0" smtClean="0">
                <a:solidFill>
                  <a:schemeClr val="tx1"/>
                </a:solidFill>
                <a:effectLst/>
                <a:latin typeface="+mn-lt"/>
                <a:ea typeface="+mn-ea"/>
                <a:cs typeface="+mn-cs"/>
              </a:rPr>
              <a:t> 40% compared</a:t>
            </a:r>
            <a:r>
              <a:rPr lang="en-US" sz="1200" b="0" i="0" u="none" strike="noStrike" kern="1200" baseline="0" dirty="0" smtClean="0">
                <a:solidFill>
                  <a:schemeClr val="tx1"/>
                </a:solidFill>
                <a:effectLst/>
                <a:latin typeface="+mn-lt"/>
                <a:ea typeface="+mn-ea"/>
                <a:cs typeface="+mn-cs"/>
              </a:rPr>
              <a:t> to</a:t>
            </a:r>
            <a:r>
              <a:rPr lang="en-US" sz="1200" b="0" i="0" u="none" strike="noStrike" kern="1200" dirty="0" smtClean="0">
                <a:solidFill>
                  <a:schemeClr val="tx1"/>
                </a:solidFill>
                <a:effectLst/>
                <a:latin typeface="+mn-lt"/>
                <a:ea typeface="+mn-ea"/>
                <a:cs typeface="+mn-cs"/>
              </a:rPr>
              <a:t> the native OVS.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21</a:t>
            </a:fld>
            <a:endParaRPr lang="en-US"/>
          </a:p>
        </p:txBody>
      </p:sp>
    </p:spTree>
    <p:extLst>
      <p:ext uri="{BB962C8B-B14F-4D97-AF65-F5344CB8AC3E}">
        <p14:creationId xmlns:p14="http://schemas.microsoft.com/office/powerpoint/2010/main" val="712174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We observe</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that</a:t>
            </a:r>
            <a:r>
              <a:rPr lang="en-US" sz="1200" b="0" i="0" u="none" strike="noStrike" kern="1200" baseline="0" dirty="0" smtClean="0">
                <a:solidFill>
                  <a:schemeClr val="tx1"/>
                </a:solidFill>
                <a:effectLst/>
                <a:latin typeface="+mn-lt"/>
                <a:ea typeface="+mn-ea"/>
                <a:cs typeface="+mn-cs"/>
              </a:rPr>
              <a:t> there are two main aspects that significantly affect the performance of PISCES.</a:t>
            </a: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smtClean="0">
                <a:solidFill>
                  <a:schemeClr val="tx1"/>
                </a:solidFill>
                <a:effectLst/>
                <a:latin typeface="+mn-lt"/>
                <a:ea typeface="+mn-ea"/>
                <a:cs typeface="+mn-cs"/>
              </a:rPr>
              <a:t>[click]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The</a:t>
            </a:r>
            <a:r>
              <a:rPr lang="en-US" sz="1200" b="0" i="0" u="none" strike="noStrike" kern="1200" baseline="0" dirty="0" smtClean="0">
                <a:solidFill>
                  <a:schemeClr val="tx1"/>
                </a:solidFill>
                <a:effectLst/>
                <a:latin typeface="+mn-lt"/>
                <a:ea typeface="+mn-ea"/>
                <a:cs typeface="+mn-cs"/>
              </a:rPr>
              <a:t> first one </a:t>
            </a:r>
            <a:r>
              <a:rPr lang="en-US" sz="1200" b="0" i="0" u="none" strike="noStrike" kern="1200" dirty="0" smtClean="0">
                <a:solidFill>
                  <a:schemeClr val="tx1"/>
                </a:solidFill>
                <a:effectLst/>
                <a:latin typeface="+mn-lt"/>
                <a:ea typeface="+mn-ea"/>
                <a:cs typeface="+mn-cs"/>
              </a:rPr>
              <a:t>is the</a:t>
            </a:r>
            <a:r>
              <a:rPr lang="en-US" sz="1200" b="0" i="0" u="none" strike="noStrike" kern="1200" baseline="0" dirty="0" smtClean="0">
                <a:solidFill>
                  <a:schemeClr val="tx1"/>
                </a:solidFill>
                <a:effectLst/>
                <a:latin typeface="+mn-lt"/>
                <a:ea typeface="+mn-ea"/>
                <a:cs typeface="+mn-cs"/>
              </a:rPr>
              <a:t> number of CPU cycles consumed in processing a single packet.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effectLst/>
                <a:latin typeface="+mn-lt"/>
                <a:ea typeface="+mn-ea"/>
                <a:cs typeface="+mn-cs"/>
              </a:rPr>
              <a:t>[click]</a:t>
            </a:r>
            <a:endParaRPr lang="en-US" b="1" dirty="0" smtClean="0">
              <a:effectLst/>
            </a:endParaRP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And</a:t>
            </a:r>
            <a:r>
              <a:rPr lang="en-US" sz="1200" b="0" i="0" u="none" strike="noStrike" kern="1200" baseline="0" dirty="0" smtClean="0">
                <a:solidFill>
                  <a:schemeClr val="tx1"/>
                </a:solidFill>
                <a:effectLst/>
                <a:latin typeface="+mn-lt"/>
                <a:ea typeface="+mn-ea"/>
                <a:cs typeface="+mn-cs"/>
              </a:rPr>
              <a:t> the second one is the number of cache misses.</a:t>
            </a:r>
            <a:endParaRPr lang="en-US" sz="1200" b="0" i="0" u="none" strike="noStrike"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655FD3C-A5AF-9542-90CD-51C51F6C3E1C}" type="slidenum">
              <a:rPr lang="en-US" smtClean="0"/>
              <a:t>22</a:t>
            </a:fld>
            <a:endParaRPr lang="en-US"/>
          </a:p>
        </p:txBody>
      </p:sp>
    </p:spTree>
    <p:extLst>
      <p:ext uri="{BB962C8B-B14F-4D97-AF65-F5344CB8AC3E}">
        <p14:creationId xmlns:p14="http://schemas.microsoft.com/office/powerpoint/2010/main" val="2749094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To understand</a:t>
            </a:r>
            <a:r>
              <a:rPr lang="en-US" sz="1200" b="0" i="0" u="none" strike="noStrike" kern="1200" baseline="0" dirty="0" smtClean="0">
                <a:solidFill>
                  <a:schemeClr val="tx1"/>
                </a:solidFill>
                <a:effectLst/>
                <a:latin typeface="+mn-lt"/>
                <a:ea typeface="+mn-ea"/>
                <a:cs typeface="+mn-cs"/>
              </a:rPr>
              <a:t> the causes of CPU cycles per packet, we looked at the cycles consumed by each component of the forwarding model (in the fast path) </a:t>
            </a:r>
            <a:r>
              <a:rPr lang="mr-IN" sz="1200" b="0" i="0" u="none" strike="noStrike" kern="1200" baseline="0" dirty="0" smtClean="0">
                <a:solidFill>
                  <a:schemeClr val="tx1"/>
                </a:solidFill>
                <a:effectLst/>
                <a:latin typeface="+mn-lt"/>
                <a:ea typeface="+mn-ea"/>
                <a:cs typeface="+mn-cs"/>
              </a:rPr>
              <a:t>…</a:t>
            </a:r>
            <a:endParaRPr lang="en-US" dirty="0" smtClean="0"/>
          </a:p>
        </p:txBody>
      </p:sp>
      <p:sp>
        <p:nvSpPr>
          <p:cNvPr id="4" name="Slide Number Placeholder 3"/>
          <p:cNvSpPr>
            <a:spLocks noGrp="1"/>
          </p:cNvSpPr>
          <p:nvPr>
            <p:ph type="sldNum" sz="quarter" idx="10"/>
          </p:nvPr>
        </p:nvSpPr>
        <p:spPr/>
        <p:txBody>
          <a:bodyPr/>
          <a:lstStyle/>
          <a:p>
            <a:fld id="{8655FD3C-A5AF-9542-90CD-51C51F6C3E1C}" type="slidenum">
              <a:rPr lang="en-US" smtClean="0"/>
              <a:t>23</a:t>
            </a:fld>
            <a:endParaRPr lang="en-US"/>
          </a:p>
        </p:txBody>
      </p:sp>
    </p:spTree>
    <p:extLst>
      <p:ext uri="{BB962C8B-B14F-4D97-AF65-F5344CB8AC3E}">
        <p14:creationId xmlns:p14="http://schemas.microsoft.com/office/powerpoint/2010/main" val="3569048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We studied</a:t>
            </a:r>
            <a:r>
              <a:rPr lang="en-US" b="0" baseline="0" dirty="0" smtClean="0"/>
              <a:t> different factors that affected the CPU cycles per-packet </a:t>
            </a:r>
            <a:r>
              <a:rPr lang="en-US" b="1" baseline="0" dirty="0" smtClean="0"/>
              <a:t>[click]</a:t>
            </a:r>
            <a:r>
              <a:rPr lang="en-US" b="0" baseline="0" dirty="0" smtClean="0"/>
              <a:t> like </a:t>
            </a:r>
            <a:r>
              <a:rPr lang="is-IS" b="0" baseline="0" dirty="0" smtClean="0"/>
              <a:t>…</a:t>
            </a:r>
            <a:endParaRPr lang="en-US" b="0" baseline="0" dirty="0" smtClean="0"/>
          </a:p>
        </p:txBody>
      </p:sp>
      <p:sp>
        <p:nvSpPr>
          <p:cNvPr id="4" name="Slide Number Placeholder 3"/>
          <p:cNvSpPr>
            <a:spLocks noGrp="1"/>
          </p:cNvSpPr>
          <p:nvPr>
            <p:ph type="sldNum" sz="quarter" idx="10"/>
          </p:nvPr>
        </p:nvSpPr>
        <p:spPr/>
        <p:txBody>
          <a:bodyPr/>
          <a:lstStyle/>
          <a:p>
            <a:fld id="{8655FD3C-A5AF-9542-90CD-51C51F6C3E1C}" type="slidenum">
              <a:rPr lang="en-US" smtClean="0"/>
              <a:t>24</a:t>
            </a:fld>
            <a:endParaRPr lang="en-US"/>
          </a:p>
        </p:txBody>
      </p:sp>
    </p:spTree>
    <p:extLst>
      <p:ext uri="{BB962C8B-B14F-4D97-AF65-F5344CB8AC3E}">
        <p14:creationId xmlns:p14="http://schemas.microsoft.com/office/powerpoint/2010/main" val="1473584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655FD3C-A5AF-9542-90CD-51C51F6C3E1C}" type="slidenum">
              <a:rPr lang="en-US" smtClean="0"/>
              <a:t>25</a:t>
            </a:fld>
            <a:endParaRPr lang="en-US"/>
          </a:p>
        </p:txBody>
      </p:sp>
    </p:spTree>
    <p:extLst>
      <p:ext uri="{BB962C8B-B14F-4D97-AF65-F5344CB8AC3E}">
        <p14:creationId xmlns:p14="http://schemas.microsoft.com/office/powerpoint/2010/main" val="3402568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8655FD3C-A5AF-9542-90CD-51C51F6C3E1C}" type="slidenum">
              <a:rPr lang="en-US" smtClean="0"/>
              <a:t>28</a:t>
            </a:fld>
            <a:endParaRPr lang="en-US"/>
          </a:p>
        </p:txBody>
      </p:sp>
    </p:spTree>
    <p:extLst>
      <p:ext uri="{BB962C8B-B14F-4D97-AF65-F5344CB8AC3E}">
        <p14:creationId xmlns:p14="http://schemas.microsoft.com/office/powerpoint/2010/main" val="1776226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So</a:t>
            </a:r>
            <a:r>
              <a:rPr lang="en-IE" baseline="0" dirty="0" smtClean="0"/>
              <a:t> the reason that the </a:t>
            </a:r>
            <a:r>
              <a:rPr lang="en-IE" baseline="0" dirty="0" err="1" smtClean="0"/>
              <a:t>Microflow</a:t>
            </a:r>
            <a:r>
              <a:rPr lang="en-IE" baseline="0" dirty="0" smtClean="0"/>
              <a:t> Cache was disabled was because of it’s protocol dependence. The </a:t>
            </a:r>
            <a:r>
              <a:rPr lang="en-IE" baseline="0" dirty="0" err="1" smtClean="0"/>
              <a:t>Microflow</a:t>
            </a:r>
            <a:r>
              <a:rPr lang="en-IE" baseline="0" dirty="0" smtClean="0"/>
              <a:t> Cache relies on matching using a hash of the packet’s 5tuple. This 5tuple is made up of the IP addresses, L4 ports, and IP protocol field.</a:t>
            </a:r>
          </a:p>
          <a:p>
            <a:r>
              <a:rPr lang="en-IE" baseline="0" dirty="0" smtClean="0"/>
              <a:t>We wanted to re-enable the </a:t>
            </a:r>
            <a:r>
              <a:rPr lang="en-IE" baseline="0" dirty="0" err="1" smtClean="0"/>
              <a:t>microflow</a:t>
            </a:r>
            <a:r>
              <a:rPr lang="en-IE" baseline="0" dirty="0" smtClean="0"/>
              <a:t> cache in PISCES to allow performance comparisons between OVS and PISCES in a more “real-life OVS” testing scenario.</a:t>
            </a:r>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29</a:t>
            </a:fld>
            <a:endParaRPr lang="en-US"/>
          </a:p>
        </p:txBody>
      </p:sp>
    </p:spTree>
    <p:extLst>
      <p:ext uri="{BB962C8B-B14F-4D97-AF65-F5344CB8AC3E}">
        <p14:creationId xmlns:p14="http://schemas.microsoft.com/office/powerpoint/2010/main" val="8121958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So let’s talk about</a:t>
            </a:r>
            <a:r>
              <a:rPr lang="en-IE" baseline="0" dirty="0" smtClean="0"/>
              <a:t> the </a:t>
            </a:r>
            <a:r>
              <a:rPr lang="en-IE" baseline="0" dirty="0" err="1" smtClean="0"/>
              <a:t>microflow</a:t>
            </a:r>
            <a:r>
              <a:rPr lang="en-IE" baseline="0" dirty="0" smtClean="0"/>
              <a:t> cache pipeline in more detail. First I’ll talk about how the </a:t>
            </a:r>
            <a:r>
              <a:rPr lang="en-IE" baseline="0" dirty="0" err="1" smtClean="0"/>
              <a:t>microflow</a:t>
            </a:r>
            <a:r>
              <a:rPr lang="en-IE" baseline="0" dirty="0" smtClean="0"/>
              <a:t> cache works in standard OVS, then about how P4 modifies this. A packet comes in from the previous stage of the PISCES forwarding pipeline, the checksum verify stage, and certain fields are extracted from the packet. After this a hash of the packet is calculated, using the packet’s 5tuple.</a:t>
            </a:r>
          </a:p>
          <a:p>
            <a:r>
              <a:rPr lang="en-IE" baseline="0" dirty="0" smtClean="0"/>
              <a:t>Then a lookup is performed which either results in a hit or a miss, where the packet is sent to the </a:t>
            </a:r>
            <a:r>
              <a:rPr lang="en-IE" baseline="0" dirty="0" err="1" smtClean="0"/>
              <a:t>megaflow</a:t>
            </a:r>
            <a:r>
              <a:rPr lang="en-IE" baseline="0" dirty="0" smtClean="0"/>
              <a:t> cache.</a:t>
            </a:r>
          </a:p>
          <a:p>
            <a:r>
              <a:rPr lang="en-IE" baseline="0" dirty="0" smtClean="0"/>
              <a:t>P4 changes this by dynamically generating the stages of the pipeline. This allows the hash fields stage to be independent of the packet’s 5tuple, allowing the user of PISCES to specify in P4 which fields they want to include in the hash calculation.</a:t>
            </a:r>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30</a:t>
            </a:fld>
            <a:endParaRPr lang="en-US"/>
          </a:p>
        </p:txBody>
      </p:sp>
    </p:spTree>
    <p:extLst>
      <p:ext uri="{BB962C8B-B14F-4D97-AF65-F5344CB8AC3E}">
        <p14:creationId xmlns:p14="http://schemas.microsoft.com/office/powerpoint/2010/main" val="4004523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So let’s talk about</a:t>
            </a:r>
            <a:r>
              <a:rPr lang="en-IE" baseline="0" dirty="0" smtClean="0"/>
              <a:t> the </a:t>
            </a:r>
            <a:r>
              <a:rPr lang="en-IE" baseline="0" dirty="0" err="1" smtClean="0"/>
              <a:t>microflow</a:t>
            </a:r>
            <a:r>
              <a:rPr lang="en-IE" baseline="0" dirty="0" smtClean="0"/>
              <a:t> cache pipeline in more detail. First I’ll talk about how the </a:t>
            </a:r>
            <a:r>
              <a:rPr lang="en-IE" baseline="0" dirty="0" err="1" smtClean="0"/>
              <a:t>microflow</a:t>
            </a:r>
            <a:r>
              <a:rPr lang="en-IE" baseline="0" dirty="0" smtClean="0"/>
              <a:t> cache works in standard OVS, then about how P4 modifies this. A packet comes in from the previous stage of the PISCES forwarding pipeline, the checksum verify stage, and certain fields are extracted from the packet. After this a hash of the packet is calculated, using the packet’s 5tuple.</a:t>
            </a:r>
          </a:p>
          <a:p>
            <a:r>
              <a:rPr lang="en-IE" baseline="0" dirty="0" smtClean="0"/>
              <a:t>Then a lookup is performed which either results in a hit or a miss, where the packet is sent to the </a:t>
            </a:r>
            <a:r>
              <a:rPr lang="en-IE" baseline="0" dirty="0" err="1" smtClean="0"/>
              <a:t>megaflow</a:t>
            </a:r>
            <a:r>
              <a:rPr lang="en-IE" baseline="0" dirty="0" smtClean="0"/>
              <a:t> cache.</a:t>
            </a:r>
          </a:p>
          <a:p>
            <a:r>
              <a:rPr lang="en-IE" baseline="0" dirty="0" smtClean="0"/>
              <a:t>P4 changes this by dynamically generating the stages of the pipeline. This allows the hash fields stage to be independent of the packet’s 5tuple, allowing the user of PISCES to specify in P4 which fields they want to include in the hash calculation.</a:t>
            </a:r>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31</a:t>
            </a:fld>
            <a:endParaRPr lang="en-US"/>
          </a:p>
        </p:txBody>
      </p:sp>
    </p:spTree>
    <p:extLst>
      <p:ext uri="{BB962C8B-B14F-4D97-AF65-F5344CB8AC3E}">
        <p14:creationId xmlns:p14="http://schemas.microsoft.com/office/powerpoint/2010/main" val="1134699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A software switch is based on a </a:t>
            </a:r>
            <a:r>
              <a:rPr lang="en-US" sz="1200" b="1" i="0" u="none" strike="noStrike" kern="1200" dirty="0" smtClean="0">
                <a:solidFill>
                  <a:schemeClr val="tx1"/>
                </a:solidFill>
                <a:effectLst/>
                <a:latin typeface="+mn-lt"/>
                <a:ea typeface="+mn-ea"/>
                <a:cs typeface="+mn-cs"/>
              </a:rPr>
              <a:t>[click]</a:t>
            </a:r>
            <a:r>
              <a:rPr lang="en-US" sz="1200" b="0" i="0" u="none" strike="noStrike" kern="1200" dirty="0" smtClean="0">
                <a:solidFill>
                  <a:schemeClr val="tx1"/>
                </a:solidFill>
                <a:effectLst/>
                <a:latin typeface="+mn-lt"/>
                <a:ea typeface="+mn-ea"/>
                <a:cs typeface="+mn-cs"/>
              </a:rPr>
              <a:t> large body of complex codebase like </a:t>
            </a:r>
            <a:r>
              <a:rPr lang="en-US" sz="1200" b="1" i="0" u="none" strike="noStrike" kern="1200" dirty="0" smtClean="0">
                <a:solidFill>
                  <a:schemeClr val="tx1"/>
                </a:solidFill>
                <a:effectLst/>
                <a:latin typeface="+mn-lt"/>
                <a:ea typeface="+mn-ea"/>
                <a:cs typeface="+mn-cs"/>
              </a:rPr>
              <a:t>[click]</a:t>
            </a:r>
            <a:r>
              <a:rPr lang="en-US" sz="1200" b="0" i="0" u="none" strike="noStrike" kern="1200" dirty="0" smtClean="0">
                <a:solidFill>
                  <a:schemeClr val="tx1"/>
                </a:solidFill>
                <a:effectLst/>
                <a:latin typeface="+mn-lt"/>
                <a:ea typeface="+mn-ea"/>
                <a:cs typeface="+mn-cs"/>
              </a:rPr>
              <a:t> Kernel, </a:t>
            </a:r>
            <a:r>
              <a:rPr lang="en-US" sz="1200" b="1" i="0" u="none" strike="noStrike" kern="1200" dirty="0" smtClean="0">
                <a:solidFill>
                  <a:schemeClr val="tx1"/>
                </a:solidFill>
                <a:effectLst/>
                <a:latin typeface="+mn-lt"/>
                <a:ea typeface="+mn-ea"/>
                <a:cs typeface="+mn-cs"/>
              </a:rPr>
              <a:t>[click]</a:t>
            </a:r>
            <a:r>
              <a:rPr lang="en-US" sz="1200" b="0" i="0" u="none" strike="noStrike" kern="1200" dirty="0" smtClean="0">
                <a:solidFill>
                  <a:schemeClr val="tx1"/>
                </a:solidFill>
                <a:effectLst/>
                <a:latin typeface="+mn-lt"/>
                <a:ea typeface="+mn-ea"/>
                <a:cs typeface="+mn-cs"/>
              </a:rPr>
              <a:t> DPDK, and more that is needed to set up the machinery for fast packet IO (or forwarding).</a:t>
            </a:r>
            <a:endParaRPr lang="en-US" dirty="0" smtClean="0">
              <a:effectLst/>
            </a:endParaRPr>
          </a:p>
          <a:p>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3</a:t>
            </a:fld>
            <a:endParaRPr lang="en-US"/>
          </a:p>
        </p:txBody>
      </p:sp>
    </p:spTree>
    <p:extLst>
      <p:ext uri="{BB962C8B-B14F-4D97-AF65-F5344CB8AC3E}">
        <p14:creationId xmlns:p14="http://schemas.microsoft.com/office/powerpoint/2010/main" val="1396839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An initial test was carried</a:t>
            </a:r>
            <a:r>
              <a:rPr lang="en-IE" baseline="0" dirty="0" smtClean="0"/>
              <a:t> out comparing the performance of the </a:t>
            </a:r>
            <a:r>
              <a:rPr lang="en-IE" baseline="0" dirty="0" err="1" smtClean="0"/>
              <a:t>microflow</a:t>
            </a:r>
            <a:r>
              <a:rPr lang="en-IE" baseline="0" dirty="0" smtClean="0"/>
              <a:t> cache in standard OVS and PISCES for the 5tuple hash calculation scenario. This showed PISCES performing worse than standard OVS. I looked into why PISCES has a performance overhead, which lead to some interesting findings.</a:t>
            </a:r>
          </a:p>
        </p:txBody>
      </p:sp>
      <p:sp>
        <p:nvSpPr>
          <p:cNvPr id="4" name="Slide Number Placeholder 3"/>
          <p:cNvSpPr>
            <a:spLocks noGrp="1"/>
          </p:cNvSpPr>
          <p:nvPr>
            <p:ph type="sldNum" sz="quarter" idx="10"/>
          </p:nvPr>
        </p:nvSpPr>
        <p:spPr/>
        <p:txBody>
          <a:bodyPr/>
          <a:lstStyle/>
          <a:p>
            <a:fld id="{8655FD3C-A5AF-9542-90CD-51C51F6C3E1C}" type="slidenum">
              <a:rPr lang="en-US" smtClean="0"/>
              <a:t>32</a:t>
            </a:fld>
            <a:endParaRPr lang="en-US"/>
          </a:p>
        </p:txBody>
      </p:sp>
    </p:spTree>
    <p:extLst>
      <p:ext uri="{BB962C8B-B14F-4D97-AF65-F5344CB8AC3E}">
        <p14:creationId xmlns:p14="http://schemas.microsoft.com/office/powerpoint/2010/main" val="15325840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I disabled and enabled different parts of the P4 </a:t>
            </a:r>
            <a:r>
              <a:rPr lang="en-IE" baseline="0" dirty="0" smtClean="0"/>
              <a:t>generated code in OVS to get a good idea where the performance hit was coming from. </a:t>
            </a:r>
            <a:r>
              <a:rPr lang="en-IE" dirty="0" smtClean="0"/>
              <a:t>It</a:t>
            </a:r>
            <a:r>
              <a:rPr lang="en-IE" baseline="0" dirty="0" smtClean="0"/>
              <a:t> turned out that the location of particular header fields generated by P4 would affect performance. These header fields are defined as members of </a:t>
            </a:r>
            <a:r>
              <a:rPr lang="en-IE" baseline="0" dirty="0" err="1" smtClean="0"/>
              <a:t>structs</a:t>
            </a:r>
            <a:r>
              <a:rPr lang="en-IE" baseline="0" dirty="0" smtClean="0"/>
              <a:t>, where these </a:t>
            </a:r>
            <a:r>
              <a:rPr lang="en-IE" baseline="0" dirty="0" err="1" smtClean="0"/>
              <a:t>structs</a:t>
            </a:r>
            <a:r>
              <a:rPr lang="en-IE" baseline="0" dirty="0" smtClean="0"/>
              <a:t> will often span multiple </a:t>
            </a:r>
            <a:r>
              <a:rPr lang="en-IE" baseline="0" dirty="0" err="1" smtClean="0"/>
              <a:t>cachelines</a:t>
            </a:r>
            <a:r>
              <a:rPr lang="en-IE" baseline="0" dirty="0" smtClean="0"/>
              <a:t>. An example of one of these </a:t>
            </a:r>
            <a:r>
              <a:rPr lang="en-IE" baseline="0" dirty="0" err="1" smtClean="0"/>
              <a:t>structs</a:t>
            </a:r>
            <a:r>
              <a:rPr lang="en-IE" baseline="0" dirty="0" smtClean="0"/>
              <a:t> is the “flow” </a:t>
            </a:r>
            <a:r>
              <a:rPr lang="en-IE" baseline="0" dirty="0" err="1" smtClean="0"/>
              <a:t>struct</a:t>
            </a:r>
            <a:r>
              <a:rPr lang="en-IE" baseline="0" dirty="0" smtClean="0"/>
              <a:t>.</a:t>
            </a:r>
            <a:endParaRPr lang="en-IE" dirty="0" smtClean="0"/>
          </a:p>
          <a:p>
            <a:r>
              <a:rPr lang="en-IE" dirty="0" smtClean="0"/>
              <a:t>Moving these fields </a:t>
            </a:r>
            <a:r>
              <a:rPr lang="en-IE" baseline="0" dirty="0" smtClean="0"/>
              <a:t>could result in lower or higher performance. So the factor here is the </a:t>
            </a:r>
            <a:r>
              <a:rPr lang="en-IE" baseline="0" dirty="0" err="1" smtClean="0"/>
              <a:t>cacheline</a:t>
            </a:r>
            <a:r>
              <a:rPr lang="en-IE" baseline="0" dirty="0" smtClean="0"/>
              <a:t> which the field was residing in.  In my case, moving PISCES metadata from </a:t>
            </a:r>
            <a:r>
              <a:rPr lang="en-IE" baseline="0" dirty="0" err="1" smtClean="0"/>
              <a:t>cacheline</a:t>
            </a:r>
            <a:r>
              <a:rPr lang="en-IE" baseline="0" dirty="0" smtClean="0"/>
              <a:t> 1 in a </a:t>
            </a:r>
            <a:r>
              <a:rPr lang="en-IE" baseline="0" dirty="0" err="1" smtClean="0"/>
              <a:t>struct</a:t>
            </a:r>
            <a:r>
              <a:rPr lang="en-IE" baseline="0" dirty="0" smtClean="0"/>
              <a:t> to </a:t>
            </a:r>
            <a:r>
              <a:rPr lang="en-IE" baseline="0" dirty="0" err="1" smtClean="0"/>
              <a:t>cacheline</a:t>
            </a:r>
            <a:r>
              <a:rPr lang="en-IE" baseline="0" dirty="0" smtClean="0"/>
              <a:t> 0 resulted in a performance boost.</a:t>
            </a:r>
          </a:p>
          <a:p>
            <a:r>
              <a:rPr lang="en-IE" baseline="0" dirty="0" smtClean="0"/>
              <a:t>But the message I want to get across here is that there is a potential for compiler optimizations where the match action pipeline of a P4 program could be looked at and used to influence the placement of particular headers within a </a:t>
            </a:r>
            <a:r>
              <a:rPr lang="en-IE" baseline="0" dirty="0" err="1" smtClean="0"/>
              <a:t>struct</a:t>
            </a:r>
            <a:r>
              <a:rPr lang="en-IE" baseline="0" dirty="0" smtClean="0"/>
              <a:t> for optimal performance. Take the simple example above where </a:t>
            </a:r>
          </a:p>
          <a:p>
            <a:r>
              <a:rPr lang="en-IE" baseline="0" dirty="0" smtClean="0"/>
              <a:t>Take the simplified version of the flow </a:t>
            </a:r>
            <a:r>
              <a:rPr lang="en-IE" baseline="0" dirty="0" err="1" smtClean="0"/>
              <a:t>struct</a:t>
            </a:r>
            <a:r>
              <a:rPr lang="en-IE" baseline="0" dirty="0" smtClean="0"/>
              <a:t> which spans 3 64Byte cache lines. Suppose you have a P4 program with a table which matches on an Ethernet and IPv4 address together. Having the Ethernet header in a separate </a:t>
            </a:r>
            <a:r>
              <a:rPr lang="en-IE" baseline="0" dirty="0" err="1" smtClean="0"/>
              <a:t>cacheline</a:t>
            </a:r>
            <a:r>
              <a:rPr lang="en-IE" baseline="0" dirty="0" smtClean="0"/>
              <a:t> to the IPv4 header would be detrimental to performance. Identifying this through analysis of the P4 program would prevent this problem from occurring. </a:t>
            </a:r>
          </a:p>
          <a:p>
            <a:endParaRPr lang="en-IE" baseline="0" dirty="0" smtClean="0"/>
          </a:p>
          <a:p>
            <a:r>
              <a:rPr lang="en-IE" baseline="0" dirty="0" smtClean="0"/>
              <a:t>(Shahbaz: maybe say matching one metadata and IPv4, this way there is a gap of one </a:t>
            </a:r>
            <a:r>
              <a:rPr lang="en-IE" baseline="0" dirty="0" err="1" smtClean="0"/>
              <a:t>cacheline</a:t>
            </a:r>
            <a:r>
              <a:rPr lang="en-IE" baseline="0" dirty="0" smtClean="0"/>
              <a:t> between the two from the figure, above.)</a:t>
            </a:r>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33</a:t>
            </a:fld>
            <a:endParaRPr lang="en-US"/>
          </a:p>
        </p:txBody>
      </p:sp>
    </p:spTree>
    <p:extLst>
      <p:ext uri="{BB962C8B-B14F-4D97-AF65-F5344CB8AC3E}">
        <p14:creationId xmlns:p14="http://schemas.microsoft.com/office/powerpoint/2010/main" val="13187196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In</a:t>
            </a:r>
            <a:r>
              <a:rPr lang="en-IE" baseline="0" dirty="0" smtClean="0"/>
              <a:t> any case, manual analysis of the program and permanently moving the declaration location of the P4 header fields to a more frequently accessed </a:t>
            </a:r>
            <a:r>
              <a:rPr lang="en-IE" baseline="0" dirty="0" err="1" smtClean="0"/>
              <a:t>cacheline</a:t>
            </a:r>
            <a:r>
              <a:rPr lang="en-IE" baseline="0" dirty="0" smtClean="0"/>
              <a:t> resulted in the following performance, where PISCES more closely follows the performance of standard OVS.</a:t>
            </a:r>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34</a:t>
            </a:fld>
            <a:endParaRPr lang="en-US"/>
          </a:p>
        </p:txBody>
      </p:sp>
    </p:spTree>
    <p:extLst>
      <p:ext uri="{BB962C8B-B14F-4D97-AF65-F5344CB8AC3E}">
        <p14:creationId xmlns:p14="http://schemas.microsoft.com/office/powerpoint/2010/main" val="12217408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Finally I wanted to compare two PISCES test cases, the 5tuple scenario we saw on the previous slide, with a L2switch</a:t>
            </a:r>
            <a:r>
              <a:rPr lang="en-IE" baseline="0" dirty="0" smtClean="0"/>
              <a:t> scenario, where the Ethernet addresses are used for hash calculation. Here we see the L2 address hash calculation perform better than the 5tuple hash calculation. This is because of the lower amount of fields and total bytes used in the hash calculation.</a:t>
            </a:r>
          </a:p>
          <a:p>
            <a:r>
              <a:rPr lang="en-IE" baseline="0" dirty="0" smtClean="0"/>
              <a:t>This shows the relationship between performance and the number of fields used to calculate the hash of a packet. This holds potential boosts in performance for users of PISCES, where they can decide which fields are suitable to be used in the hash calculation and saving on potentially </a:t>
            </a:r>
            <a:r>
              <a:rPr lang="en-IE" baseline="0" smtClean="0"/>
              <a:t>unnecessary processing.</a:t>
            </a:r>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38660456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With</a:t>
            </a:r>
            <a:r>
              <a:rPr lang="en-US" baseline="0" dirty="0" smtClean="0"/>
              <a:t> this I conclude my </a:t>
            </a:r>
            <a:r>
              <a:rPr lang="en-US" baseline="0" dirty="0" smtClean="0"/>
              <a:t>presentation</a:t>
            </a:r>
            <a:r>
              <a:rPr lang="en-US" baseline="0" dirty="0" smtClean="0"/>
              <a:t>. </a:t>
            </a:r>
            <a:r>
              <a:rPr lang="en-US" dirty="0" smtClean="0"/>
              <a:t>Thank you,</a:t>
            </a:r>
            <a:r>
              <a:rPr lang="en-US" baseline="0" dirty="0" smtClean="0"/>
              <a:t> and I’m happy to take any questions.</a:t>
            </a:r>
            <a:endParaRPr lang="en-US" dirty="0" smtClean="0"/>
          </a:p>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36</a:t>
            </a:fld>
            <a:endParaRPr lang="en-US"/>
          </a:p>
        </p:txBody>
      </p:sp>
    </p:spTree>
    <p:extLst>
      <p:ext uri="{BB962C8B-B14F-4D97-AF65-F5344CB8AC3E}">
        <p14:creationId xmlns:p14="http://schemas.microsoft.com/office/powerpoint/2010/main" val="2132574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And</a:t>
            </a:r>
            <a:r>
              <a:rPr lang="en-US" baseline="0" dirty="0" smtClean="0">
                <a:effectLst/>
              </a:rPr>
              <a:t> at the same time, one has to specify the logic for packet processing, </a:t>
            </a:r>
            <a:r>
              <a:rPr lang="en-US" b="1" baseline="0" dirty="0" smtClean="0">
                <a:effectLst/>
              </a:rPr>
              <a:t>[click]</a:t>
            </a:r>
            <a:r>
              <a:rPr lang="en-US" baseline="0" dirty="0" smtClean="0">
                <a:effectLst/>
              </a:rPr>
              <a:t> like parser and match-action pipeline, using </a:t>
            </a:r>
            <a:r>
              <a:rPr lang="en-US" b="1" dirty="0" smtClean="0">
                <a:effectLst/>
              </a:rPr>
              <a:t>[click]</a:t>
            </a:r>
            <a:r>
              <a:rPr lang="en-US" baseline="0" dirty="0" smtClean="0">
                <a:effectLst/>
              </a:rPr>
              <a:t> complex methods and interfaces exposed by these complex codebases. </a:t>
            </a:r>
          </a:p>
          <a:p>
            <a:r>
              <a:rPr lang="en-US" b="1" baseline="0" dirty="0" smtClean="0">
                <a:effectLst/>
              </a:rPr>
              <a:t>[click]</a:t>
            </a:r>
          </a:p>
        </p:txBody>
      </p:sp>
      <p:sp>
        <p:nvSpPr>
          <p:cNvPr id="4" name="Slide Number Placeholder 3"/>
          <p:cNvSpPr>
            <a:spLocks noGrp="1"/>
          </p:cNvSpPr>
          <p:nvPr>
            <p:ph type="sldNum" sz="quarter" idx="10"/>
          </p:nvPr>
        </p:nvSpPr>
        <p:spPr/>
        <p:txBody>
          <a:bodyPr/>
          <a:lstStyle/>
          <a:p>
            <a:fld id="{8655FD3C-A5AF-9542-90CD-51C51F6C3E1C}" type="slidenum">
              <a:rPr lang="en-US" smtClean="0"/>
              <a:t>4</a:t>
            </a:fld>
            <a:endParaRPr lang="en-US"/>
          </a:p>
        </p:txBody>
      </p:sp>
    </p:spTree>
    <p:extLst>
      <p:ext uri="{BB962C8B-B14F-4D97-AF65-F5344CB8AC3E}">
        <p14:creationId xmlns:p14="http://schemas.microsoft.com/office/powerpoint/2010/main" val="1848447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there is a conflict here.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As protocol</a:t>
            </a:r>
            <a:r>
              <a:rPr lang="en-US" sz="1200" kern="1200" baseline="0" dirty="0" smtClean="0">
                <a:solidFill>
                  <a:schemeClr val="tx1"/>
                </a:solidFill>
                <a:effectLst/>
                <a:latin typeface="+mn-lt"/>
                <a:ea typeface="+mn-ea"/>
                <a:cs typeface="+mn-cs"/>
              </a:rPr>
              <a:t> designers, we are interested</a:t>
            </a:r>
            <a:r>
              <a:rPr lang="en-US" sz="1200" kern="1200" dirty="0" smtClean="0">
                <a:solidFill>
                  <a:schemeClr val="tx1"/>
                </a:solidFill>
                <a:effectLst/>
                <a:latin typeface="+mn-lt"/>
                <a:ea typeface="+mn-ea"/>
                <a:cs typeface="+mn-cs"/>
              </a:rPr>
              <a:t> in specifying how</a:t>
            </a:r>
            <a:r>
              <a:rPr lang="en-US" sz="1200" kern="1200" baseline="0" dirty="0" smtClean="0">
                <a:solidFill>
                  <a:schemeClr val="tx1"/>
                </a:solidFill>
                <a:effectLst/>
                <a:latin typeface="+mn-lt"/>
                <a:ea typeface="+mn-ea"/>
                <a:cs typeface="+mn-cs"/>
              </a:rPr>
              <a:t> to parse </a:t>
            </a:r>
            <a:r>
              <a:rPr lang="en-US" sz="1200" kern="1200" dirty="0" smtClean="0">
                <a:solidFill>
                  <a:schemeClr val="tx1"/>
                </a:solidFill>
                <a:effectLst/>
                <a:latin typeface="+mn-lt"/>
                <a:ea typeface="+mn-ea"/>
                <a:cs typeface="+mn-cs"/>
              </a:rPr>
              <a:t>packet headers and the structure of the match-action tables (</a:t>
            </a:r>
            <a:r>
              <a:rPr lang="en-US" sz="1200" i="1" kern="1200" dirty="0" smtClean="0">
                <a:solidFill>
                  <a:schemeClr val="tx1"/>
                </a:solidFill>
                <a:effectLst/>
                <a:latin typeface="+mn-lt"/>
                <a:ea typeface="+mn-ea"/>
                <a:cs typeface="+mn-cs"/>
              </a:rPr>
              <a:t>i.e.</a:t>
            </a:r>
            <a:r>
              <a:rPr lang="en-US" sz="1200" kern="1200" dirty="0" smtClean="0">
                <a:solidFill>
                  <a:schemeClr val="tx1"/>
                </a:solidFill>
                <a:effectLst/>
                <a:latin typeface="+mn-lt"/>
                <a:ea typeface="+mn-ea"/>
                <a:cs typeface="+mn-cs"/>
              </a:rPr>
              <a:t>, which header fields to match and which actions to perform on matching headers).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[click]</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dirty="0" smtClean="0"/>
              <a:t>We do</a:t>
            </a:r>
            <a:r>
              <a:rPr lang="en-US" baseline="0" dirty="0" smtClean="0"/>
              <a:t> not need to understand the complexities of the underlying codebase and the arcane APIs that they expose to enable for fast packet IO.</a:t>
            </a:r>
            <a:endParaRPr lang="en-US" baseline="0"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effectLst/>
            </a:endParaRPr>
          </a:p>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5</a:t>
            </a:fld>
            <a:endParaRPr lang="en-US"/>
          </a:p>
        </p:txBody>
      </p:sp>
    </p:spTree>
    <p:extLst>
      <p:ext uri="{BB962C8B-B14F-4D97-AF65-F5344CB8AC3E}">
        <p14:creationId xmlns:p14="http://schemas.microsoft.com/office/powerpoint/2010/main" val="43664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So what should we do about this?</a:t>
            </a:r>
            <a:r>
              <a:rPr lang="en-US" sz="1200" b="0" i="0" u="none" strike="noStrike" kern="1200" baseline="0" dirty="0" smtClean="0">
                <a:solidFill>
                  <a:schemeClr val="tx1"/>
                </a:solidFill>
                <a:effectLst/>
                <a:latin typeface="+mn-lt"/>
                <a:ea typeface="+mn-ea"/>
                <a:cs typeface="+mn-cs"/>
              </a:rPr>
              <a:t> How should we address this conflict?</a:t>
            </a:r>
            <a:endParaRPr lang="en-US" dirty="0" smtClean="0"/>
          </a:p>
        </p:txBody>
      </p:sp>
      <p:sp>
        <p:nvSpPr>
          <p:cNvPr id="4" name="Slide Number Placeholder 3"/>
          <p:cNvSpPr>
            <a:spLocks noGrp="1"/>
          </p:cNvSpPr>
          <p:nvPr>
            <p:ph type="sldNum" sz="quarter" idx="10"/>
          </p:nvPr>
        </p:nvSpPr>
        <p:spPr/>
        <p:txBody>
          <a:bodyPr/>
          <a:lstStyle/>
          <a:p>
            <a:fld id="{8655FD3C-A5AF-9542-90CD-51C51F6C3E1C}" type="slidenum">
              <a:rPr lang="en-US" smtClean="0"/>
              <a:t>6</a:t>
            </a:fld>
            <a:endParaRPr lang="en-US"/>
          </a:p>
        </p:txBody>
      </p:sp>
    </p:spTree>
    <p:extLst>
      <p:ext uri="{BB962C8B-B14F-4D97-AF65-F5344CB8AC3E}">
        <p14:creationId xmlns:p14="http://schemas.microsoft.com/office/powerpoint/2010/main" val="167597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655FD3C-A5AF-9542-90CD-51C51F6C3E1C}" type="slidenum">
              <a:rPr lang="en-US" smtClean="0"/>
              <a:t>7</a:t>
            </a:fld>
            <a:endParaRPr lang="en-US"/>
          </a:p>
        </p:txBody>
      </p:sp>
    </p:spTree>
    <p:extLst>
      <p:ext uri="{BB962C8B-B14F-4D97-AF65-F5344CB8AC3E}">
        <p14:creationId xmlns:p14="http://schemas.microsoft.com/office/powerpoint/2010/main" val="1901326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 about we separate the packet processing</a:t>
            </a:r>
            <a:r>
              <a:rPr lang="en-US" baseline="0" dirty="0" smtClean="0"/>
              <a:t> logic from the switch and </a:t>
            </a:r>
            <a:r>
              <a:rPr lang="en-US" b="1" baseline="0" dirty="0" smtClean="0"/>
              <a:t>[click]</a:t>
            </a:r>
            <a:r>
              <a:rPr lang="en-US" baseline="0" dirty="0" smtClean="0"/>
              <a:t> </a:t>
            </a:r>
            <a:r>
              <a:rPr lang="en-US" b="0" dirty="0" smtClean="0"/>
              <a:t>specify</a:t>
            </a:r>
            <a:r>
              <a:rPr lang="en-US" b="0" baseline="0" dirty="0" smtClean="0"/>
              <a:t> it </a:t>
            </a:r>
            <a:r>
              <a:rPr lang="en-US" dirty="0" smtClean="0"/>
              <a:t>using</a:t>
            </a:r>
            <a:r>
              <a:rPr lang="en-US" baseline="0" dirty="0" smtClean="0"/>
              <a:t> a high-level domain-specific language (DSL).</a:t>
            </a:r>
            <a:r>
              <a:rPr lang="en-US" dirty="0" smtClean="0"/>
              <a:t> </a:t>
            </a:r>
            <a:r>
              <a:rPr lang="en-US" b="1" dirty="0" smtClean="0"/>
              <a:t>[click]</a:t>
            </a:r>
            <a:r>
              <a:rPr lang="en-US" baseline="0" dirty="0" smtClean="0"/>
              <a:t> </a:t>
            </a:r>
            <a:r>
              <a:rPr lang="en-US" dirty="0" smtClean="0"/>
              <a:t>And </a:t>
            </a:r>
            <a:r>
              <a:rPr lang="en-US" baseline="0" dirty="0" smtClean="0"/>
              <a:t>then compile it down to underlying switch, letting the compilation process takes care of the arcane APIs provided by these various large and complex codebases. </a:t>
            </a: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[click]</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now arises is that what domain-specific language should we use for specifying the packet processing logic.</a:t>
            </a:r>
          </a:p>
          <a:p>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8</a:t>
            </a:fld>
            <a:endParaRPr lang="en-US"/>
          </a:p>
        </p:txBody>
      </p:sp>
    </p:spTree>
    <p:extLst>
      <p:ext uri="{BB962C8B-B14F-4D97-AF65-F5344CB8AC3E}">
        <p14:creationId xmlns:p14="http://schemas.microsoft.com/office/powerpoint/2010/main" val="68823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 </a:t>
            </a:r>
            <a:r>
              <a:rPr lang="en-US" baseline="0" dirty="0" smtClean="0"/>
              <a:t>work, we choose P4: a high-level language for programming protocol-independent packet processors. </a:t>
            </a:r>
            <a:r>
              <a:rPr lang="en-US" b="1" baseline="0" dirty="0" smtClean="0"/>
              <a:t>[click]</a:t>
            </a:r>
            <a:r>
              <a:rPr lang="en-US" baseline="0" dirty="0" smtClean="0"/>
              <a:t> It’s an open-source language </a:t>
            </a:r>
            <a:r>
              <a:rPr lang="en-US" b="1" baseline="0" dirty="0" smtClean="0"/>
              <a:t>[click]</a:t>
            </a:r>
            <a:r>
              <a:rPr lang="en-US" baseline="0" dirty="0" smtClean="0"/>
              <a:t> that let’s a programmer describe different aspects of a packet processor e.g., packet headers and fields, parser, actions, match-action tables, and control flow.</a:t>
            </a:r>
            <a:endParaRPr lang="en-US" dirty="0"/>
          </a:p>
        </p:txBody>
      </p:sp>
      <p:sp>
        <p:nvSpPr>
          <p:cNvPr id="4" name="Slide Number Placeholder 3"/>
          <p:cNvSpPr>
            <a:spLocks noGrp="1"/>
          </p:cNvSpPr>
          <p:nvPr>
            <p:ph type="sldNum" sz="quarter" idx="10"/>
          </p:nvPr>
        </p:nvSpPr>
        <p:spPr/>
        <p:txBody>
          <a:bodyPr/>
          <a:lstStyle/>
          <a:p>
            <a:fld id="{8655FD3C-A5AF-9542-90CD-51C51F6C3E1C}" type="slidenum">
              <a:rPr lang="en-US" smtClean="0"/>
              <a:t>9</a:t>
            </a:fld>
            <a:endParaRPr lang="en-US"/>
          </a:p>
        </p:txBody>
      </p:sp>
    </p:spTree>
    <p:extLst>
      <p:ext uri="{BB962C8B-B14F-4D97-AF65-F5344CB8AC3E}">
        <p14:creationId xmlns:p14="http://schemas.microsoft.com/office/powerpoint/2010/main" val="920625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371D2E6-612C-4A4A-A398-789657349DAC}" type="datetime1">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48900-7794-B846-9157-FC610774E537}" type="slidenum">
              <a:rPr lang="en-US" smtClean="0"/>
              <a:t>‹#›</a:t>
            </a:fld>
            <a:endParaRPr lang="en-US"/>
          </a:p>
        </p:txBody>
      </p:sp>
    </p:spTree>
    <p:extLst>
      <p:ext uri="{BB962C8B-B14F-4D97-AF65-F5344CB8AC3E}">
        <p14:creationId xmlns:p14="http://schemas.microsoft.com/office/powerpoint/2010/main" val="1456850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0FA32-0306-F940-B2E0-FC2E551F08F0}" type="datetime1">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48900-7794-B846-9157-FC610774E537}" type="slidenum">
              <a:rPr lang="en-US" smtClean="0"/>
              <a:t>‹#›</a:t>
            </a:fld>
            <a:endParaRPr lang="en-US"/>
          </a:p>
        </p:txBody>
      </p:sp>
    </p:spTree>
    <p:extLst>
      <p:ext uri="{BB962C8B-B14F-4D97-AF65-F5344CB8AC3E}">
        <p14:creationId xmlns:p14="http://schemas.microsoft.com/office/powerpoint/2010/main" val="932900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5D66FC-BE88-6242-BBBB-78A79B301F75}" type="datetime1">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48900-7794-B846-9157-FC610774E537}" type="slidenum">
              <a:rPr lang="en-US" smtClean="0"/>
              <a:t>‹#›</a:t>
            </a:fld>
            <a:endParaRPr lang="en-US"/>
          </a:p>
        </p:txBody>
      </p:sp>
    </p:spTree>
    <p:extLst>
      <p:ext uri="{BB962C8B-B14F-4D97-AF65-F5344CB8AC3E}">
        <p14:creationId xmlns:p14="http://schemas.microsoft.com/office/powerpoint/2010/main" val="47824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0DE2C2-E1DA-934A-87B8-3ED2EAE0E437}" type="datetime1">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48900-7794-B846-9157-FC610774E537}" type="slidenum">
              <a:rPr lang="en-US" smtClean="0"/>
              <a:t>‹#›</a:t>
            </a:fld>
            <a:endParaRPr lang="en-US"/>
          </a:p>
        </p:txBody>
      </p:sp>
    </p:spTree>
    <p:extLst>
      <p:ext uri="{BB962C8B-B14F-4D97-AF65-F5344CB8AC3E}">
        <p14:creationId xmlns:p14="http://schemas.microsoft.com/office/powerpoint/2010/main" val="1819008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230F31-38AA-B044-902E-45AE41108AA8}" type="datetime1">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48900-7794-B846-9157-FC610774E537}" type="slidenum">
              <a:rPr lang="en-US" smtClean="0"/>
              <a:t>‹#›</a:t>
            </a:fld>
            <a:endParaRPr lang="en-US"/>
          </a:p>
        </p:txBody>
      </p:sp>
    </p:spTree>
    <p:extLst>
      <p:ext uri="{BB962C8B-B14F-4D97-AF65-F5344CB8AC3E}">
        <p14:creationId xmlns:p14="http://schemas.microsoft.com/office/powerpoint/2010/main" val="494206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3896F9-A7A9-0A49-B888-4F9F64DB73AE}" type="datetime1">
              <a:rPr lang="en-US" smtClean="0"/>
              <a:t>11/8/16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48900-7794-B846-9157-FC610774E537}" type="slidenum">
              <a:rPr lang="en-US" smtClean="0"/>
              <a:t>‹#›</a:t>
            </a:fld>
            <a:endParaRPr lang="en-US"/>
          </a:p>
        </p:txBody>
      </p:sp>
    </p:spTree>
    <p:extLst>
      <p:ext uri="{BB962C8B-B14F-4D97-AF65-F5344CB8AC3E}">
        <p14:creationId xmlns:p14="http://schemas.microsoft.com/office/powerpoint/2010/main" val="1816996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28DFBA-5C0C-F542-9549-EBDF49BFB636}" type="datetime1">
              <a:rPr lang="en-US" smtClean="0"/>
              <a:t>11/8/16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348900-7794-B846-9157-FC610774E537}" type="slidenum">
              <a:rPr lang="en-US" smtClean="0"/>
              <a:t>‹#›</a:t>
            </a:fld>
            <a:endParaRPr lang="en-US"/>
          </a:p>
        </p:txBody>
      </p:sp>
    </p:spTree>
    <p:extLst>
      <p:ext uri="{BB962C8B-B14F-4D97-AF65-F5344CB8AC3E}">
        <p14:creationId xmlns:p14="http://schemas.microsoft.com/office/powerpoint/2010/main" val="1036362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08CF764-40C3-564F-9704-8B88712D6BD3}" type="datetime1">
              <a:rPr lang="en-US" smtClean="0"/>
              <a:t>11/8/16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348900-7794-B846-9157-FC610774E537}" type="slidenum">
              <a:rPr lang="en-US" smtClean="0"/>
              <a:t>‹#›</a:t>
            </a:fld>
            <a:endParaRPr lang="en-US"/>
          </a:p>
        </p:txBody>
      </p:sp>
    </p:spTree>
    <p:extLst>
      <p:ext uri="{BB962C8B-B14F-4D97-AF65-F5344CB8AC3E}">
        <p14:creationId xmlns:p14="http://schemas.microsoft.com/office/powerpoint/2010/main" val="2045672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E3A17E-B498-A542-9C17-2625CCCBBC02}" type="datetime1">
              <a:rPr lang="en-US" smtClean="0"/>
              <a:t>11/8/16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348900-7794-B846-9157-FC610774E537}" type="slidenum">
              <a:rPr lang="en-US" smtClean="0"/>
              <a:t>‹#›</a:t>
            </a:fld>
            <a:endParaRPr lang="en-US"/>
          </a:p>
        </p:txBody>
      </p:sp>
    </p:spTree>
    <p:extLst>
      <p:ext uri="{BB962C8B-B14F-4D97-AF65-F5344CB8AC3E}">
        <p14:creationId xmlns:p14="http://schemas.microsoft.com/office/powerpoint/2010/main" val="410031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D7DF2C-0E7A-F14A-B332-3594B4A25C4C}" type="datetime1">
              <a:rPr lang="en-US" smtClean="0"/>
              <a:t>11/8/16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48900-7794-B846-9157-FC610774E537}" type="slidenum">
              <a:rPr lang="en-US" smtClean="0"/>
              <a:t>‹#›</a:t>
            </a:fld>
            <a:endParaRPr lang="en-US"/>
          </a:p>
        </p:txBody>
      </p:sp>
    </p:spTree>
    <p:extLst>
      <p:ext uri="{BB962C8B-B14F-4D97-AF65-F5344CB8AC3E}">
        <p14:creationId xmlns:p14="http://schemas.microsoft.com/office/powerpoint/2010/main" val="12819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6979E6-B099-2748-9024-397C57BD7638}" type="datetime1">
              <a:rPr lang="en-US" smtClean="0"/>
              <a:t>11/8/16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48900-7794-B846-9157-FC610774E537}" type="slidenum">
              <a:rPr lang="en-US" smtClean="0"/>
              <a:t>‹#›</a:t>
            </a:fld>
            <a:endParaRPr lang="en-US"/>
          </a:p>
        </p:txBody>
      </p:sp>
    </p:spTree>
    <p:extLst>
      <p:ext uri="{BB962C8B-B14F-4D97-AF65-F5344CB8AC3E}">
        <p14:creationId xmlns:p14="http://schemas.microsoft.com/office/powerpoint/2010/main" val="6583428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0AD534D-A597-E243-B898-36A546EA28F9}" type="datetime1">
              <a:rPr lang="en-US" smtClean="0"/>
              <a:t>11/8/16</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D348900-7794-B846-9157-FC610774E537}" type="slidenum">
              <a:rPr lang="en-US" smtClean="0"/>
              <a:t>‹#›</a:t>
            </a:fld>
            <a:endParaRPr lang="en-US"/>
          </a:p>
        </p:txBody>
      </p:sp>
    </p:spTree>
    <p:extLst>
      <p:ext uri="{BB962C8B-B14F-4D97-AF65-F5344CB8AC3E}">
        <p14:creationId xmlns:p14="http://schemas.microsoft.com/office/powerpoint/2010/main" val="915453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7.png"/><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7.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chart" Target="../charts/chart1.xml"/><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chart" Target="../charts/chart2.xml"/><Relationship Id="rId5" Type="http://schemas.openxmlformats.org/officeDocument/2006/relationships/chart" Target="../charts/chart3.xml"/><Relationship Id="rId1" Type="http://schemas.openxmlformats.org/officeDocument/2006/relationships/tags" Target="../tags/tag20.x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chart" Target="../charts/chart4.xml"/><Relationship Id="rId5" Type="http://schemas.openxmlformats.org/officeDocument/2006/relationships/chart" Target="../charts/chart5.xml"/><Relationship Id="rId1" Type="http://schemas.openxmlformats.org/officeDocument/2006/relationships/tags" Target="../tags/tag22.x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chart" Target="../charts/chart6.xml"/></Relationships>
</file>

<file path=ppt/slides/_rels/slide27.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7.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chart" Target="../charts/chart7.xml"/><Relationship Id="rId1" Type="http://schemas.openxmlformats.org/officeDocument/2006/relationships/tags" Target="../tags/tag29.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chart" Target="../charts/chart8.xml"/><Relationship Id="rId1" Type="http://schemas.openxmlformats.org/officeDocument/2006/relationships/tags" Target="../tags/tag30.x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chart" Target="../charts/chart9.xml"/><Relationship Id="rId1" Type="http://schemas.openxmlformats.org/officeDocument/2006/relationships/tags" Target="../tags/tag31.x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7.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8.jpeg"/><Relationship Id="rId5" Type="http://schemas.openxmlformats.org/officeDocument/2006/relationships/image" Target="../media/image9.jpeg"/><Relationship Id="rId6" Type="http://schemas.openxmlformats.org/officeDocument/2006/relationships/image" Target="../media/image7.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7.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7.png"/><Relationship Id="rId1" Type="http://schemas.openxmlformats.org/officeDocument/2006/relationships/tags" Target="../tags/tag6.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497473"/>
            <a:ext cx="6858000" cy="1790700"/>
          </a:xfrm>
        </p:spPr>
        <p:txBody>
          <a:bodyPr>
            <a:noAutofit/>
          </a:bodyPr>
          <a:lstStyle/>
          <a:p>
            <a:r>
              <a:rPr lang="en-US" sz="3600" b="1" dirty="0" smtClean="0">
                <a:solidFill>
                  <a:srgbClr val="C00000"/>
                </a:solidFill>
                <a:latin typeface="Calibri Light" charset="0"/>
                <a:ea typeface="Calibri Light" charset="0"/>
                <a:cs typeface="Calibri Light" charset="0"/>
              </a:rPr>
              <a:t>PISCES: A Programmable, Protocol-Independent Software Switch</a:t>
            </a:r>
            <a:endParaRPr lang="en-US" sz="3600" dirty="0">
              <a:latin typeface="Calibri Light" charset="0"/>
              <a:ea typeface="Calibri Light" charset="0"/>
              <a:cs typeface="Calibri Light" charset="0"/>
            </a:endParaRPr>
          </a:p>
        </p:txBody>
      </p:sp>
      <p:pic>
        <p:nvPicPr>
          <p:cNvPr id="4" name="Picture 3" descr="pu-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3123" y="2674759"/>
            <a:ext cx="148598" cy="189260"/>
          </a:xfrm>
          <a:prstGeom prst="rect">
            <a:avLst/>
          </a:prstGeom>
        </p:spPr>
      </p:pic>
      <p:sp>
        <p:nvSpPr>
          <p:cNvPr id="5" name="TextBox 4"/>
          <p:cNvSpPr txBox="1"/>
          <p:nvPr/>
        </p:nvSpPr>
        <p:spPr>
          <a:xfrm>
            <a:off x="3434005" y="2674760"/>
            <a:ext cx="2151551" cy="369332"/>
          </a:xfrm>
          <a:prstGeom prst="rect">
            <a:avLst/>
          </a:prstGeom>
          <a:noFill/>
        </p:spPr>
        <p:txBody>
          <a:bodyPr wrap="none" rtlCol="0">
            <a:spAutoFit/>
          </a:bodyPr>
          <a:lstStyle/>
          <a:p>
            <a:r>
              <a:rPr lang="en-US" sz="1800" b="1" dirty="0">
                <a:latin typeface="Calibri Light" charset="0"/>
                <a:ea typeface="Calibri Light" charset="0"/>
                <a:cs typeface="Calibri Light" charset="0"/>
              </a:rPr>
              <a:t>Muhammad Shahbaz</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505" y="4280670"/>
            <a:ext cx="1038949" cy="294916"/>
          </a:xfrm>
          <a:prstGeom prst="rect">
            <a:avLst/>
          </a:prstGeom>
        </p:spPr>
      </p:pic>
      <p:sp>
        <p:nvSpPr>
          <p:cNvPr id="7" name="TextBox 6"/>
          <p:cNvSpPr txBox="1"/>
          <p:nvPr/>
        </p:nvSpPr>
        <p:spPr>
          <a:xfrm>
            <a:off x="711461" y="3622890"/>
            <a:ext cx="1423788" cy="553998"/>
          </a:xfrm>
          <a:prstGeom prst="rect">
            <a:avLst/>
          </a:prstGeom>
          <a:noFill/>
        </p:spPr>
        <p:txBody>
          <a:bodyPr wrap="none" rtlCol="0">
            <a:spAutoFit/>
          </a:bodyPr>
          <a:lstStyle/>
          <a:p>
            <a:pPr algn="ctr"/>
            <a:r>
              <a:rPr lang="en-US" sz="1500" dirty="0">
                <a:latin typeface="Calibri Light" charset="0"/>
                <a:ea typeface="Calibri Light" charset="0"/>
                <a:cs typeface="Calibri Light" charset="0"/>
              </a:rPr>
              <a:t>Nick </a:t>
            </a:r>
            <a:r>
              <a:rPr lang="en-US" sz="1500" dirty="0" err="1">
                <a:latin typeface="Calibri Light" charset="0"/>
                <a:ea typeface="Calibri Light" charset="0"/>
                <a:cs typeface="Calibri Light" charset="0"/>
              </a:rPr>
              <a:t>Feamster</a:t>
            </a:r>
            <a:endParaRPr lang="en-US" sz="1500" dirty="0">
              <a:latin typeface="Calibri Light" charset="0"/>
              <a:ea typeface="Calibri Light" charset="0"/>
              <a:cs typeface="Calibri Light" charset="0"/>
            </a:endParaRPr>
          </a:p>
          <a:p>
            <a:pPr algn="ctr"/>
            <a:r>
              <a:rPr lang="en-US" sz="1500" dirty="0">
                <a:latin typeface="Calibri Light" charset="0"/>
                <a:ea typeface="Calibri Light" charset="0"/>
                <a:cs typeface="Calibri Light" charset="0"/>
              </a:rPr>
              <a:t>Jennifer Rexford</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24884" y="4282517"/>
            <a:ext cx="895290" cy="293069"/>
          </a:xfrm>
          <a:prstGeom prst="rect">
            <a:avLst/>
          </a:prstGeom>
        </p:spPr>
      </p:pic>
      <p:sp>
        <p:nvSpPr>
          <p:cNvPr id="9" name="TextBox 8"/>
          <p:cNvSpPr txBox="1"/>
          <p:nvPr/>
        </p:nvSpPr>
        <p:spPr>
          <a:xfrm>
            <a:off x="2357818" y="3622890"/>
            <a:ext cx="1326390" cy="553998"/>
          </a:xfrm>
          <a:prstGeom prst="rect">
            <a:avLst/>
          </a:prstGeom>
          <a:noFill/>
        </p:spPr>
        <p:txBody>
          <a:bodyPr wrap="none" rtlCol="0">
            <a:spAutoFit/>
          </a:bodyPr>
          <a:lstStyle/>
          <a:p>
            <a:pPr algn="ctr"/>
            <a:r>
              <a:rPr lang="en-US" sz="1500" dirty="0">
                <a:latin typeface="Calibri Light" charset="0"/>
                <a:ea typeface="Calibri Light" charset="0"/>
                <a:cs typeface="Calibri Light" charset="0"/>
              </a:rPr>
              <a:t>Sean Choi</a:t>
            </a:r>
          </a:p>
          <a:p>
            <a:pPr algn="ctr"/>
            <a:r>
              <a:rPr lang="en-US" sz="1500" dirty="0">
                <a:latin typeface="Calibri Light" charset="0"/>
                <a:ea typeface="Calibri Light" charset="0"/>
                <a:cs typeface="Calibri Light" charset="0"/>
              </a:rPr>
              <a:t>Nick McKeown</a:t>
            </a:r>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2459" y="4280670"/>
            <a:ext cx="835151" cy="136130"/>
          </a:xfrm>
          <a:prstGeom prst="rect">
            <a:avLst/>
          </a:prstGeom>
        </p:spPr>
      </p:pic>
      <p:sp>
        <p:nvSpPr>
          <p:cNvPr id="11" name="TextBox 10"/>
          <p:cNvSpPr txBox="1"/>
          <p:nvPr/>
        </p:nvSpPr>
        <p:spPr>
          <a:xfrm>
            <a:off x="3901258" y="3742523"/>
            <a:ext cx="878446" cy="323165"/>
          </a:xfrm>
          <a:prstGeom prst="rect">
            <a:avLst/>
          </a:prstGeom>
          <a:noFill/>
        </p:spPr>
        <p:txBody>
          <a:bodyPr wrap="none" rtlCol="0">
            <a:spAutoFit/>
          </a:bodyPr>
          <a:lstStyle/>
          <a:p>
            <a:pPr algn="ctr"/>
            <a:r>
              <a:rPr lang="en-US" sz="1500" dirty="0">
                <a:latin typeface="Calibri Light" charset="0"/>
                <a:ea typeface="Calibri Light" charset="0"/>
                <a:cs typeface="Calibri Light" charset="0"/>
              </a:rPr>
              <a:t>Ben Pfaff</a:t>
            </a: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60633" y="4276264"/>
            <a:ext cx="879989" cy="226709"/>
          </a:xfrm>
          <a:prstGeom prst="rect">
            <a:avLst/>
          </a:prstGeom>
        </p:spPr>
      </p:pic>
      <p:sp>
        <p:nvSpPr>
          <p:cNvPr id="13" name="TextBox 12"/>
          <p:cNvSpPr txBox="1"/>
          <p:nvPr/>
        </p:nvSpPr>
        <p:spPr>
          <a:xfrm>
            <a:off x="4999954" y="3737796"/>
            <a:ext cx="1401346" cy="323165"/>
          </a:xfrm>
          <a:prstGeom prst="rect">
            <a:avLst/>
          </a:prstGeom>
          <a:noFill/>
        </p:spPr>
        <p:txBody>
          <a:bodyPr wrap="none" rtlCol="0">
            <a:spAutoFit/>
          </a:bodyPr>
          <a:lstStyle/>
          <a:p>
            <a:pPr algn="ctr"/>
            <a:r>
              <a:rPr lang="en-US" sz="1500" dirty="0" err="1">
                <a:latin typeface="Calibri Light" charset="0"/>
                <a:ea typeface="Calibri Light" charset="0"/>
                <a:cs typeface="Calibri Light" charset="0"/>
              </a:rPr>
              <a:t>Changhoon</a:t>
            </a:r>
            <a:r>
              <a:rPr lang="en-US" sz="1500" dirty="0">
                <a:latin typeface="Calibri Light" charset="0"/>
                <a:ea typeface="Calibri Light" charset="0"/>
                <a:cs typeface="Calibri Light" charset="0"/>
              </a:rPr>
              <a:t> Kim</a:t>
            </a:r>
          </a:p>
        </p:txBody>
      </p:sp>
      <p:sp>
        <p:nvSpPr>
          <p:cNvPr id="15" name="TextBox 14"/>
          <p:cNvSpPr txBox="1"/>
          <p:nvPr/>
        </p:nvSpPr>
        <p:spPr>
          <a:xfrm>
            <a:off x="6721290" y="3622890"/>
            <a:ext cx="1135632" cy="784830"/>
          </a:xfrm>
          <a:prstGeom prst="rect">
            <a:avLst/>
          </a:prstGeom>
          <a:noFill/>
        </p:spPr>
        <p:txBody>
          <a:bodyPr wrap="none" rtlCol="0">
            <a:spAutoFit/>
          </a:bodyPr>
          <a:lstStyle/>
          <a:p>
            <a:pPr algn="ctr"/>
            <a:r>
              <a:rPr lang="en-US" sz="1500" dirty="0" smtClean="0">
                <a:latin typeface="Calibri Light" charset="0"/>
                <a:ea typeface="Calibri Light" charset="0"/>
                <a:cs typeface="Calibri Light" charset="0"/>
              </a:rPr>
              <a:t>Cian </a:t>
            </a:r>
            <a:r>
              <a:rPr lang="en-US" sz="1500" dirty="0" err="1" smtClean="0">
                <a:latin typeface="Calibri Light" charset="0"/>
                <a:ea typeface="Calibri Light" charset="0"/>
                <a:cs typeface="Calibri Light" charset="0"/>
              </a:rPr>
              <a:t>Ferriter</a:t>
            </a:r>
            <a:endParaRPr lang="en-US" sz="1500" dirty="0" smtClean="0">
              <a:latin typeface="Calibri Light" charset="0"/>
              <a:ea typeface="Calibri Light" charset="0"/>
              <a:cs typeface="Calibri Light" charset="0"/>
            </a:endParaRPr>
          </a:p>
          <a:p>
            <a:pPr algn="ctr"/>
            <a:r>
              <a:rPr lang="en-US" sz="1500" dirty="0" smtClean="0">
                <a:latin typeface="Calibri Light" charset="0"/>
                <a:ea typeface="Calibri Light" charset="0"/>
                <a:cs typeface="Calibri Light" charset="0"/>
              </a:rPr>
              <a:t>Mark Gray</a:t>
            </a:r>
            <a:endParaRPr lang="en-US" sz="1500" dirty="0">
              <a:latin typeface="Calibri Light" charset="0"/>
              <a:ea typeface="Calibri Light" charset="0"/>
              <a:cs typeface="Calibri Light" charset="0"/>
            </a:endParaRPr>
          </a:p>
          <a:p>
            <a:pPr algn="ctr"/>
            <a:endParaRPr lang="en-US" sz="1500" dirty="0">
              <a:latin typeface="Calibri Light" charset="0"/>
              <a:ea typeface="Calibri Light" charset="0"/>
              <a:cs typeface="Calibri Light" charset="0"/>
            </a:endParaRP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04568" y="4079948"/>
            <a:ext cx="769073" cy="769073"/>
          </a:xfrm>
          <a:prstGeom prst="rect">
            <a:avLst/>
          </a:prstGeom>
        </p:spPr>
      </p:pic>
    </p:spTree>
    <p:extLst>
      <p:ext uri="{BB962C8B-B14F-4D97-AF65-F5344CB8AC3E}">
        <p14:creationId xmlns:p14="http://schemas.microsoft.com/office/powerpoint/2010/main" val="2127613801"/>
      </p:ext>
    </p:extLst>
  </p:cSld>
  <p:clrMapOvr>
    <a:masterClrMapping/>
  </p:clrMapOvr>
  <mc:AlternateContent xmlns:mc="http://schemas.openxmlformats.org/markup-compatibility/2006" xmlns:p14="http://schemas.microsoft.com/office/powerpoint/2010/main">
    <mc:Choice Requires="p14">
      <p:transition spd="slow" p14:dur="2000" advTm="4959"/>
    </mc:Choice>
    <mc:Fallback xmlns="">
      <p:transition spd="slow" advTm="495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Road to Protocol Independence</a:t>
            </a:r>
            <a:endParaRPr lang="en-US" b="1" dirty="0"/>
          </a:p>
        </p:txBody>
      </p:sp>
      <p:sp>
        <p:nvSpPr>
          <p:cNvPr id="23" name="Rounded Rectangle 22"/>
          <p:cNvSpPr/>
          <p:nvPr/>
        </p:nvSpPr>
        <p:spPr>
          <a:xfrm>
            <a:off x="812167" y="3406103"/>
            <a:ext cx="3980771" cy="1320531"/>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sp>
        <p:nvSpPr>
          <p:cNvPr id="25" name="Rounded Rectangle 24"/>
          <p:cNvSpPr/>
          <p:nvPr/>
        </p:nvSpPr>
        <p:spPr>
          <a:xfrm>
            <a:off x="964569" y="4042381"/>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Kernel</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26" name="TextBox 25"/>
          <p:cNvSpPr txBox="1"/>
          <p:nvPr/>
        </p:nvSpPr>
        <p:spPr>
          <a:xfrm>
            <a:off x="1031111" y="3554966"/>
            <a:ext cx="890685" cy="338554"/>
          </a:xfrm>
          <a:prstGeom prst="rect">
            <a:avLst/>
          </a:prstGeom>
          <a:noFill/>
          <a:ln>
            <a:solidFill>
              <a:schemeClr val="bg2">
                <a:lumMod val="50000"/>
              </a:schemeClr>
            </a:solidFill>
            <a:prstDash val="sysDash"/>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atin typeface="Calibri Light" charset="0"/>
              <a:ea typeface="Calibri Light" charset="0"/>
              <a:cs typeface="Calibri Light" charset="0"/>
            </a:endParaRPr>
          </a:p>
        </p:txBody>
      </p:sp>
      <p:sp>
        <p:nvSpPr>
          <p:cNvPr id="27" name="TextBox 26"/>
          <p:cNvSpPr txBox="1"/>
          <p:nvPr/>
        </p:nvSpPr>
        <p:spPr>
          <a:xfrm>
            <a:off x="2051769" y="3554966"/>
            <a:ext cx="2547252" cy="338554"/>
          </a:xfrm>
          <a:prstGeom prst="rect">
            <a:avLst/>
          </a:prstGeom>
          <a:noFill/>
          <a:ln>
            <a:solidFill>
              <a:schemeClr val="bg2">
                <a:lumMod val="50000"/>
              </a:schemeClr>
            </a:solidFill>
            <a:prstDash val="sysDash"/>
          </a:ln>
        </p:spPr>
        <p:txBody>
          <a:bodyPr wrap="square" rtlCol="0">
            <a:spAutoFit/>
          </a:bodyPr>
          <a:lstStyle/>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Match-Action Pipeline</a:t>
            </a:r>
            <a:endParaRPr lang="en-US" sz="1600" dirty="0">
              <a:latin typeface="Calibri Light" charset="0"/>
              <a:ea typeface="Calibri Light" charset="0"/>
              <a:cs typeface="Calibri Light" charset="0"/>
            </a:endParaRPr>
          </a:p>
        </p:txBody>
      </p:sp>
      <p:cxnSp>
        <p:nvCxnSpPr>
          <p:cNvPr id="28" name="Straight Connector 27"/>
          <p:cNvCxnSpPr/>
          <p:nvPr/>
        </p:nvCxnSpPr>
        <p:spPr>
          <a:xfrm>
            <a:off x="1273512" y="3893519"/>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38874" y="3893519"/>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37737" y="3890937"/>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403098" y="3890936"/>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1116969" y="4142519"/>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DPDK</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5" name="Rounded Rectangle 44"/>
          <p:cNvSpPr/>
          <p:nvPr/>
        </p:nvSpPr>
        <p:spPr>
          <a:xfrm>
            <a:off x="821187" y="3147121"/>
            <a:ext cx="749064" cy="249001"/>
          </a:xfrm>
          <a:prstGeom prst="roundRect">
            <a:avLst>
              <a:gd name="adj" fmla="val 0"/>
            </a:avLst>
          </a:prstGeom>
          <a:solidFill>
            <a:schemeClr val="bg1">
              <a:lumMod val="8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OVS</a:t>
            </a:r>
          </a:p>
        </p:txBody>
      </p:sp>
      <p:sp>
        <p:nvSpPr>
          <p:cNvPr id="49" name="Rounded Rectangle 48"/>
          <p:cNvSpPr/>
          <p:nvPr/>
        </p:nvSpPr>
        <p:spPr>
          <a:xfrm>
            <a:off x="807293" y="1661976"/>
            <a:ext cx="3980771" cy="555985"/>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sp>
        <p:nvSpPr>
          <p:cNvPr id="50" name="Rounded Rectangle 49"/>
          <p:cNvSpPr/>
          <p:nvPr/>
        </p:nvSpPr>
        <p:spPr>
          <a:xfrm>
            <a:off x="807293" y="1665995"/>
            <a:ext cx="3980771" cy="555985"/>
          </a:xfrm>
          <a:prstGeom prst="roundRect">
            <a:avLst>
              <a:gd name="adj" fmla="val 0"/>
            </a:avLst>
          </a:prstGeom>
          <a:solidFill>
            <a:schemeClr val="accent6">
              <a:lumMod val="40000"/>
              <a:lumOff val="60000"/>
            </a:schemeClr>
          </a:solidFill>
          <a:ln w="9525">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sp>
        <p:nvSpPr>
          <p:cNvPr id="51" name="Rounded Rectangle 50"/>
          <p:cNvSpPr/>
          <p:nvPr/>
        </p:nvSpPr>
        <p:spPr>
          <a:xfrm>
            <a:off x="816498" y="1369710"/>
            <a:ext cx="2728251" cy="288247"/>
          </a:xfrm>
          <a:prstGeom prst="roundRect">
            <a:avLst>
              <a:gd name="adj" fmla="val 0"/>
            </a:avLst>
          </a:prstGeom>
          <a:solidFill>
            <a:schemeClr val="accent6">
              <a:lumMod val="75000"/>
            </a:schemeClr>
          </a:solidFill>
          <a:ln w="28575">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rPr>
              <a:t>P4</a:t>
            </a:r>
            <a:r>
              <a:rPr lang="en-US" sz="1600" b="1" baseline="30000" dirty="0" smtClean="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rPr>
              <a:t>[1]</a:t>
            </a:r>
            <a:endParaRPr lang="en-US" sz="1600" b="1" baseline="30000" dirty="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2" name="TextBox 51"/>
          <p:cNvSpPr txBox="1"/>
          <p:nvPr/>
        </p:nvSpPr>
        <p:spPr>
          <a:xfrm>
            <a:off x="1026237" y="1774711"/>
            <a:ext cx="890685"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atin typeface="Calibri Light" charset="0"/>
              <a:ea typeface="Calibri Light" charset="0"/>
              <a:cs typeface="Calibri Light" charset="0"/>
            </a:endParaRPr>
          </a:p>
        </p:txBody>
      </p:sp>
      <p:sp>
        <p:nvSpPr>
          <p:cNvPr id="53" name="TextBox 52"/>
          <p:cNvSpPr txBox="1"/>
          <p:nvPr/>
        </p:nvSpPr>
        <p:spPr>
          <a:xfrm>
            <a:off x="2046895" y="1774711"/>
            <a:ext cx="2547252"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Match-Action Pipeline</a:t>
            </a:r>
            <a:endParaRPr lang="en-US" sz="1600" dirty="0">
              <a:latin typeface="Calibri Light" charset="0"/>
              <a:ea typeface="Calibri Light" charset="0"/>
              <a:cs typeface="Calibri Light" charset="0"/>
            </a:endParaRPr>
          </a:p>
        </p:txBody>
      </p:sp>
      <p:cxnSp>
        <p:nvCxnSpPr>
          <p:cNvPr id="54" name="Straight Arrow Connector 53"/>
          <p:cNvCxnSpPr>
            <a:stCxn id="50" idx="2"/>
            <a:endCxn id="23" idx="0"/>
          </p:cNvCxnSpPr>
          <p:nvPr/>
        </p:nvCxnSpPr>
        <p:spPr>
          <a:xfrm>
            <a:off x="2797679" y="2221980"/>
            <a:ext cx="4874" cy="1184123"/>
          </a:xfrm>
          <a:prstGeom prst="straightConnector1">
            <a:avLst/>
          </a:prstGeom>
          <a:ln w="28575">
            <a:solidFill>
              <a:schemeClr val="bg1">
                <a:lumMod val="50000"/>
              </a:schemeClr>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116969" y="4790127"/>
            <a:ext cx="1706878" cy="307777"/>
          </a:xfrm>
          <a:prstGeom prst="rect">
            <a:avLst/>
          </a:prstGeom>
          <a:noFill/>
        </p:spPr>
        <p:txBody>
          <a:bodyPr wrap="none" rtlCol="0">
            <a:spAutoFit/>
          </a:bodyPr>
          <a:lstStyle/>
          <a:p>
            <a:r>
              <a:rPr lang="en-US" sz="1400" baseline="30000" dirty="0">
                <a:latin typeface="Calibri Light" charset="0"/>
                <a:ea typeface="Calibri Light" charset="0"/>
                <a:cs typeface="Calibri Light" charset="0"/>
              </a:rPr>
              <a:t>[1]</a:t>
            </a:r>
            <a:r>
              <a:rPr lang="en-US" sz="1400" dirty="0">
                <a:latin typeface="Calibri Light" charset="0"/>
                <a:ea typeface="Calibri Light" charset="0"/>
                <a:cs typeface="Calibri Light" charset="0"/>
              </a:rPr>
              <a:t> http://www.p4.org</a:t>
            </a:r>
          </a:p>
        </p:txBody>
      </p:sp>
      <p:sp>
        <p:nvSpPr>
          <p:cNvPr id="37" name="Rectangle 36"/>
          <p:cNvSpPr/>
          <p:nvPr/>
        </p:nvSpPr>
        <p:spPr>
          <a:xfrm>
            <a:off x="6139393" y="2490911"/>
            <a:ext cx="1893469" cy="76863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rPr>
              <a:t>Native OVS</a:t>
            </a:r>
          </a:p>
        </p:txBody>
      </p:sp>
      <p:sp>
        <p:nvSpPr>
          <p:cNvPr id="38" name="TextBox 37"/>
          <p:cNvSpPr txBox="1"/>
          <p:nvPr/>
        </p:nvSpPr>
        <p:spPr>
          <a:xfrm>
            <a:off x="6139393" y="1585038"/>
            <a:ext cx="1882587" cy="369332"/>
          </a:xfrm>
          <a:prstGeom prst="rect">
            <a:avLst/>
          </a:prstGeom>
          <a:solidFill>
            <a:schemeClr val="accent6">
              <a:lumMod val="40000"/>
              <a:lumOff val="60000"/>
            </a:schemeClr>
          </a:solidFill>
          <a:ln>
            <a:solidFill>
              <a:schemeClr val="accent6">
                <a:lumMod val="75000"/>
              </a:schemeClr>
            </a:solidFill>
            <a:prstDash val="sysDash"/>
          </a:ln>
        </p:spPr>
        <p:txBody>
          <a:bodyPr wrap="square" rtlCol="0">
            <a:spAutoFit/>
          </a:bodyPr>
          <a:lstStyle>
            <a:defPPr marR="0" algn="l" rtl="0">
              <a:lnSpc>
                <a:spcPct val="100000"/>
              </a:lnSpc>
              <a:spcBef>
                <a:spcPts val="0"/>
              </a:spcBef>
              <a:spcAft>
                <a:spcPts val="0"/>
              </a:spcAft>
            </a:defPPr>
            <a:lvl1pPr>
              <a:defRPr sz="160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defRPr>
            </a:lvl1pPr>
          </a:lstStyle>
          <a:p>
            <a:pPr algn="ctr"/>
            <a:r>
              <a:rPr lang="en-US" sz="1800" b="1" dirty="0">
                <a:latin typeface="Calibri Light" charset="0"/>
                <a:ea typeface="Calibri Light" charset="0"/>
                <a:cs typeface="Calibri Light" charset="0"/>
              </a:rPr>
              <a:t>341</a:t>
            </a:r>
            <a:r>
              <a:rPr lang="en-US" sz="1800" dirty="0">
                <a:latin typeface="Calibri Light" charset="0"/>
                <a:ea typeface="Calibri Light" charset="0"/>
                <a:cs typeface="Calibri Light" charset="0"/>
              </a:rPr>
              <a:t> lines of code</a:t>
            </a:r>
          </a:p>
        </p:txBody>
      </p:sp>
      <p:sp>
        <p:nvSpPr>
          <p:cNvPr id="39" name="TextBox 38"/>
          <p:cNvSpPr txBox="1"/>
          <p:nvPr/>
        </p:nvSpPr>
        <p:spPr>
          <a:xfrm>
            <a:off x="6032019" y="3878117"/>
            <a:ext cx="2097335" cy="369332"/>
          </a:xfrm>
          <a:prstGeom prst="rect">
            <a:avLst/>
          </a:prstGeom>
          <a:solidFill>
            <a:schemeClr val="bg1">
              <a:lumMod val="95000"/>
            </a:schemeClr>
          </a:solidFill>
          <a:ln>
            <a:solidFill>
              <a:schemeClr val="tx1"/>
            </a:solidFill>
            <a:prstDash val="sysDash"/>
          </a:ln>
        </p:spPr>
        <p:txBody>
          <a:bodyPr wrap="square" rtlCol="0">
            <a:spAutoFit/>
          </a:bodyPr>
          <a:lstStyle/>
          <a:p>
            <a:pPr algn="ctr"/>
            <a:r>
              <a:rPr lang="en-US" sz="1800" b="1" dirty="0">
                <a:solidFill>
                  <a:srgbClr val="C00000"/>
                </a:solidFill>
                <a:latin typeface="Calibri Light" charset="0"/>
                <a:ea typeface="Calibri Light" charset="0"/>
                <a:cs typeface="Calibri Light" charset="0"/>
              </a:rPr>
              <a:t>14,535</a:t>
            </a:r>
            <a:r>
              <a:rPr lang="en-US" sz="1800" dirty="0">
                <a:solidFill>
                  <a:srgbClr val="C00000"/>
                </a:solidFill>
                <a:latin typeface="Calibri Light" charset="0"/>
                <a:ea typeface="Calibri Light" charset="0"/>
                <a:cs typeface="Calibri Light" charset="0"/>
              </a:rPr>
              <a:t> lines of code</a:t>
            </a:r>
          </a:p>
        </p:txBody>
      </p:sp>
      <p:sp>
        <p:nvSpPr>
          <p:cNvPr id="43" name="TextBox 42"/>
          <p:cNvSpPr txBox="1"/>
          <p:nvPr/>
        </p:nvSpPr>
        <p:spPr>
          <a:xfrm>
            <a:off x="1872579" y="2559575"/>
            <a:ext cx="862737" cy="338554"/>
          </a:xfrm>
          <a:prstGeom prst="rect">
            <a:avLst/>
          </a:prstGeom>
          <a:noFill/>
        </p:spPr>
        <p:txBody>
          <a:bodyPr wrap="none" rtlCol="0">
            <a:spAutoFit/>
          </a:bodyPr>
          <a:lstStyle/>
          <a:p>
            <a:r>
              <a:rPr lang="en-US" sz="1600" dirty="0">
                <a:latin typeface="Calibri Light" charset="0"/>
                <a:ea typeface="Calibri Light" charset="0"/>
                <a:cs typeface="Calibri Light" charset="0"/>
              </a:rPr>
              <a:t>Compile</a:t>
            </a:r>
            <a:endParaRPr lang="en-US" sz="1351" dirty="0">
              <a:latin typeface="Calibri Light" charset="0"/>
              <a:ea typeface="Calibri Light" charset="0"/>
              <a:cs typeface="Calibri Light" charset="0"/>
            </a:endParaRPr>
          </a:p>
        </p:txBody>
      </p:sp>
      <p:grpSp>
        <p:nvGrpSpPr>
          <p:cNvPr id="46" name="Group 45"/>
          <p:cNvGrpSpPr/>
          <p:nvPr/>
        </p:nvGrpSpPr>
        <p:grpSpPr>
          <a:xfrm>
            <a:off x="420572" y="4630537"/>
            <a:ext cx="533324" cy="476099"/>
            <a:chOff x="2604847" y="3810600"/>
            <a:chExt cx="533324" cy="476099"/>
          </a:xfrm>
        </p:grpSpPr>
        <p:pic>
          <p:nvPicPr>
            <p:cNvPr id="47" name="Shape 136"/>
            <p:cNvPicPr preferRelativeResize="0"/>
            <p:nvPr/>
          </p:nvPicPr>
          <p:blipFill>
            <a:blip r:embed="rId4">
              <a:alphaModFix/>
            </a:blip>
            <a:stretch>
              <a:fillRect/>
            </a:stretch>
          </p:blipFill>
          <p:spPr>
            <a:xfrm>
              <a:off x="2604847" y="3973679"/>
              <a:ext cx="286634" cy="313020"/>
            </a:xfrm>
            <a:prstGeom prst="rect">
              <a:avLst/>
            </a:prstGeom>
            <a:noFill/>
            <a:ln>
              <a:noFill/>
            </a:ln>
          </p:spPr>
        </p:pic>
        <p:pic>
          <p:nvPicPr>
            <p:cNvPr id="48" name="Shape 137"/>
            <p:cNvPicPr preferRelativeResize="0"/>
            <p:nvPr/>
          </p:nvPicPr>
          <p:blipFill>
            <a:blip r:embed="rId4">
              <a:alphaModFix/>
            </a:blip>
            <a:stretch>
              <a:fillRect/>
            </a:stretch>
          </p:blipFill>
          <p:spPr>
            <a:xfrm>
              <a:off x="2787492" y="3810600"/>
              <a:ext cx="175994" cy="192194"/>
            </a:xfrm>
            <a:prstGeom prst="rect">
              <a:avLst/>
            </a:prstGeom>
            <a:noFill/>
            <a:ln>
              <a:noFill/>
            </a:ln>
          </p:spPr>
        </p:pic>
        <p:pic>
          <p:nvPicPr>
            <p:cNvPr id="55" name="Shape 138"/>
            <p:cNvPicPr preferRelativeResize="0"/>
            <p:nvPr/>
          </p:nvPicPr>
          <p:blipFill>
            <a:blip r:embed="rId4">
              <a:alphaModFix/>
            </a:blip>
            <a:stretch>
              <a:fillRect/>
            </a:stretch>
          </p:blipFill>
          <p:spPr>
            <a:xfrm>
              <a:off x="2907474" y="3973679"/>
              <a:ext cx="230697" cy="251934"/>
            </a:xfrm>
            <a:prstGeom prst="rect">
              <a:avLst/>
            </a:prstGeom>
            <a:noFill/>
            <a:ln>
              <a:noFill/>
            </a:ln>
          </p:spPr>
        </p:pic>
      </p:grpSp>
    </p:spTree>
    <p:custDataLst>
      <p:tags r:id="rId1"/>
    </p:custDataLst>
    <p:extLst>
      <p:ext uri="{BB962C8B-B14F-4D97-AF65-F5344CB8AC3E}">
        <p14:creationId xmlns:p14="http://schemas.microsoft.com/office/powerpoint/2010/main" val="1990127030"/>
      </p:ext>
    </p:extLst>
  </p:cSld>
  <p:clrMapOvr>
    <a:masterClrMapping/>
  </p:clrMapOvr>
  <mc:AlternateContent xmlns:mc="http://schemas.openxmlformats.org/markup-compatibility/2006" xmlns:p14="http://schemas.microsoft.com/office/powerpoint/2010/main">
    <mc:Choice Requires="p14">
      <p:transition spd="slow" p14:dur="2000" advTm="2126"/>
    </mc:Choice>
    <mc:Fallback xmlns="">
      <p:transition spd="slow" advTm="21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Road to Protocol Independence</a:t>
            </a:r>
            <a:endParaRPr lang="en-US" b="1" dirty="0"/>
          </a:p>
        </p:txBody>
      </p:sp>
      <p:sp>
        <p:nvSpPr>
          <p:cNvPr id="23" name="Rounded Rectangle 22"/>
          <p:cNvSpPr/>
          <p:nvPr/>
        </p:nvSpPr>
        <p:spPr>
          <a:xfrm>
            <a:off x="812167" y="3406103"/>
            <a:ext cx="3980771" cy="1320531"/>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sp>
        <p:nvSpPr>
          <p:cNvPr id="25" name="Rounded Rectangle 24"/>
          <p:cNvSpPr/>
          <p:nvPr/>
        </p:nvSpPr>
        <p:spPr>
          <a:xfrm>
            <a:off x="964569" y="4042381"/>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Kernel</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28" name="Straight Connector 27"/>
          <p:cNvCxnSpPr/>
          <p:nvPr/>
        </p:nvCxnSpPr>
        <p:spPr>
          <a:xfrm>
            <a:off x="1273512" y="3893519"/>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38874" y="3893519"/>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37737" y="3890937"/>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403098" y="3890936"/>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1116969" y="4142519"/>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DPDK</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5" name="Rounded Rectangle 44"/>
          <p:cNvSpPr/>
          <p:nvPr/>
        </p:nvSpPr>
        <p:spPr>
          <a:xfrm>
            <a:off x="821187" y="3147121"/>
            <a:ext cx="749064" cy="249001"/>
          </a:xfrm>
          <a:prstGeom prst="roundRect">
            <a:avLst>
              <a:gd name="adj" fmla="val 0"/>
            </a:avLst>
          </a:prstGeom>
          <a:solidFill>
            <a:schemeClr val="bg1">
              <a:lumMod val="8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OVS</a:t>
            </a:r>
          </a:p>
        </p:txBody>
      </p:sp>
      <p:sp>
        <p:nvSpPr>
          <p:cNvPr id="49" name="Rounded Rectangle 48"/>
          <p:cNvSpPr/>
          <p:nvPr/>
        </p:nvSpPr>
        <p:spPr>
          <a:xfrm>
            <a:off x="807293" y="1661976"/>
            <a:ext cx="3980771" cy="555985"/>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sp>
        <p:nvSpPr>
          <p:cNvPr id="50" name="Rounded Rectangle 49"/>
          <p:cNvSpPr/>
          <p:nvPr/>
        </p:nvSpPr>
        <p:spPr>
          <a:xfrm>
            <a:off x="807293" y="1665995"/>
            <a:ext cx="3980771" cy="555985"/>
          </a:xfrm>
          <a:prstGeom prst="roundRect">
            <a:avLst>
              <a:gd name="adj" fmla="val 0"/>
            </a:avLst>
          </a:prstGeom>
          <a:solidFill>
            <a:schemeClr val="accent6">
              <a:lumMod val="40000"/>
              <a:lumOff val="60000"/>
            </a:schemeClr>
          </a:solidFill>
          <a:ln w="9525">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sp>
        <p:nvSpPr>
          <p:cNvPr id="51" name="Rounded Rectangle 50"/>
          <p:cNvSpPr/>
          <p:nvPr/>
        </p:nvSpPr>
        <p:spPr>
          <a:xfrm>
            <a:off x="816498" y="1369710"/>
            <a:ext cx="2728251" cy="288247"/>
          </a:xfrm>
          <a:prstGeom prst="roundRect">
            <a:avLst>
              <a:gd name="adj" fmla="val 0"/>
            </a:avLst>
          </a:prstGeom>
          <a:solidFill>
            <a:schemeClr val="accent6">
              <a:lumMod val="75000"/>
            </a:schemeClr>
          </a:solidFill>
          <a:ln w="28575">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rPr>
              <a:t>P4</a:t>
            </a:r>
            <a:r>
              <a:rPr lang="en-US" sz="1600" b="1" baseline="30000" dirty="0" smtClean="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rPr>
              <a:t>[1]</a:t>
            </a:r>
            <a:endParaRPr lang="en-US" sz="1600" b="1" baseline="30000" dirty="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24" name="TextBox 23"/>
          <p:cNvSpPr txBox="1"/>
          <p:nvPr/>
        </p:nvSpPr>
        <p:spPr>
          <a:xfrm>
            <a:off x="1116969" y="4790127"/>
            <a:ext cx="1706878" cy="307777"/>
          </a:xfrm>
          <a:prstGeom prst="rect">
            <a:avLst/>
          </a:prstGeom>
          <a:noFill/>
        </p:spPr>
        <p:txBody>
          <a:bodyPr wrap="none" rtlCol="0">
            <a:spAutoFit/>
          </a:bodyPr>
          <a:lstStyle/>
          <a:p>
            <a:r>
              <a:rPr lang="en-US" sz="1400" baseline="30000" dirty="0">
                <a:latin typeface="Calibri Light" charset="0"/>
                <a:ea typeface="Calibri Light" charset="0"/>
                <a:cs typeface="Calibri Light" charset="0"/>
              </a:rPr>
              <a:t>[1]</a:t>
            </a:r>
            <a:r>
              <a:rPr lang="en-US" sz="1400" dirty="0">
                <a:latin typeface="Calibri Light" charset="0"/>
                <a:ea typeface="Calibri Light" charset="0"/>
                <a:cs typeface="Calibri Light" charset="0"/>
              </a:rPr>
              <a:t> http://www.p4.org</a:t>
            </a:r>
          </a:p>
        </p:txBody>
      </p:sp>
      <p:grpSp>
        <p:nvGrpSpPr>
          <p:cNvPr id="46" name="Group 45"/>
          <p:cNvGrpSpPr/>
          <p:nvPr/>
        </p:nvGrpSpPr>
        <p:grpSpPr>
          <a:xfrm>
            <a:off x="420572" y="4630537"/>
            <a:ext cx="533324" cy="476099"/>
            <a:chOff x="2604847" y="3810600"/>
            <a:chExt cx="533324" cy="476099"/>
          </a:xfrm>
        </p:grpSpPr>
        <p:pic>
          <p:nvPicPr>
            <p:cNvPr id="47" name="Shape 136"/>
            <p:cNvPicPr preferRelativeResize="0"/>
            <p:nvPr/>
          </p:nvPicPr>
          <p:blipFill>
            <a:blip r:embed="rId4">
              <a:alphaModFix/>
            </a:blip>
            <a:stretch>
              <a:fillRect/>
            </a:stretch>
          </p:blipFill>
          <p:spPr>
            <a:xfrm>
              <a:off x="2604847" y="3973679"/>
              <a:ext cx="286634" cy="313020"/>
            </a:xfrm>
            <a:prstGeom prst="rect">
              <a:avLst/>
            </a:prstGeom>
            <a:noFill/>
            <a:ln>
              <a:noFill/>
            </a:ln>
          </p:spPr>
        </p:pic>
        <p:pic>
          <p:nvPicPr>
            <p:cNvPr id="48" name="Shape 137"/>
            <p:cNvPicPr preferRelativeResize="0"/>
            <p:nvPr/>
          </p:nvPicPr>
          <p:blipFill>
            <a:blip r:embed="rId4">
              <a:alphaModFix/>
            </a:blip>
            <a:stretch>
              <a:fillRect/>
            </a:stretch>
          </p:blipFill>
          <p:spPr>
            <a:xfrm>
              <a:off x="2787492" y="3810600"/>
              <a:ext cx="175994" cy="192194"/>
            </a:xfrm>
            <a:prstGeom prst="rect">
              <a:avLst/>
            </a:prstGeom>
            <a:noFill/>
            <a:ln>
              <a:noFill/>
            </a:ln>
          </p:spPr>
        </p:pic>
        <p:pic>
          <p:nvPicPr>
            <p:cNvPr id="55" name="Shape 138"/>
            <p:cNvPicPr preferRelativeResize="0"/>
            <p:nvPr/>
          </p:nvPicPr>
          <p:blipFill>
            <a:blip r:embed="rId4">
              <a:alphaModFix/>
            </a:blip>
            <a:stretch>
              <a:fillRect/>
            </a:stretch>
          </p:blipFill>
          <p:spPr>
            <a:xfrm>
              <a:off x="2907474" y="3973679"/>
              <a:ext cx="230697" cy="251934"/>
            </a:xfrm>
            <a:prstGeom prst="rect">
              <a:avLst/>
            </a:prstGeom>
            <a:noFill/>
            <a:ln>
              <a:noFill/>
            </a:ln>
          </p:spPr>
        </p:pic>
      </p:grpSp>
      <p:sp>
        <p:nvSpPr>
          <p:cNvPr id="34" name="Rounded Rectangle 33"/>
          <p:cNvSpPr/>
          <p:nvPr/>
        </p:nvSpPr>
        <p:spPr>
          <a:xfrm>
            <a:off x="372209" y="1139046"/>
            <a:ext cx="4537092" cy="3929425"/>
          </a:xfrm>
          <a:prstGeom prst="roundRect">
            <a:avLst>
              <a:gd name="adj" fmla="val 0"/>
            </a:avLst>
          </a:prstGeom>
          <a:solidFill>
            <a:schemeClr val="bg1">
              <a:alpha val="75000"/>
            </a:schemeClr>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116969" y="3554966"/>
            <a:ext cx="3482052" cy="338554"/>
          </a:xfrm>
          <a:prstGeom prst="rect">
            <a:avLst/>
          </a:prstGeom>
          <a:noFill/>
          <a:ln>
            <a:solidFill>
              <a:schemeClr val="bg2">
                <a:lumMod val="50000"/>
              </a:schemeClr>
            </a:solidFill>
            <a:prstDash val="sysDash"/>
          </a:ln>
        </p:spPr>
        <p:txBody>
          <a:bodyPr wrap="square" rtlCol="0">
            <a:spAutoFit/>
          </a:bodyPr>
          <a:lstStyle/>
          <a:p>
            <a:pPr algn="ctr"/>
            <a:r>
              <a:rPr lang="en-US" sz="1600" b="1"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OVS Forwarding Model</a:t>
            </a:r>
            <a:endParaRPr lang="en-US" sz="1600" b="1" dirty="0">
              <a:latin typeface="Calibri Light" charset="0"/>
              <a:ea typeface="Calibri Light" charset="0"/>
              <a:cs typeface="Calibri Light" charset="0"/>
            </a:endParaRPr>
          </a:p>
        </p:txBody>
      </p:sp>
      <p:cxnSp>
        <p:nvCxnSpPr>
          <p:cNvPr id="54" name="Straight Arrow Connector 53"/>
          <p:cNvCxnSpPr>
            <a:stCxn id="50" idx="2"/>
            <a:endCxn id="23" idx="0"/>
          </p:cNvCxnSpPr>
          <p:nvPr/>
        </p:nvCxnSpPr>
        <p:spPr>
          <a:xfrm>
            <a:off x="2797679" y="2221980"/>
            <a:ext cx="4874" cy="1184123"/>
          </a:xfrm>
          <a:prstGeom prst="straightConnector1">
            <a:avLst/>
          </a:prstGeom>
          <a:ln w="28575">
            <a:solidFill>
              <a:schemeClr val="bg1">
                <a:lumMod val="50000"/>
              </a:schemeClr>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872579" y="2559575"/>
            <a:ext cx="862737" cy="338554"/>
          </a:xfrm>
          <a:prstGeom prst="rect">
            <a:avLst/>
          </a:prstGeom>
          <a:noFill/>
        </p:spPr>
        <p:txBody>
          <a:bodyPr wrap="none" rtlCol="0">
            <a:spAutoFit/>
          </a:bodyPr>
          <a:lstStyle/>
          <a:p>
            <a:r>
              <a:rPr lang="en-US" sz="1600" dirty="0">
                <a:latin typeface="Calibri Light" charset="0"/>
                <a:ea typeface="Calibri Light" charset="0"/>
                <a:cs typeface="Calibri Light" charset="0"/>
              </a:rPr>
              <a:t>Compile</a:t>
            </a:r>
            <a:endParaRPr lang="en-US" sz="1351" dirty="0">
              <a:latin typeface="Calibri Light" charset="0"/>
              <a:ea typeface="Calibri Light" charset="0"/>
              <a:cs typeface="Calibri Light" charset="0"/>
            </a:endParaRPr>
          </a:p>
        </p:txBody>
      </p:sp>
      <p:sp>
        <p:nvSpPr>
          <p:cNvPr id="32" name="TextBox 31"/>
          <p:cNvSpPr txBox="1"/>
          <p:nvPr/>
        </p:nvSpPr>
        <p:spPr>
          <a:xfrm>
            <a:off x="1116969" y="1774711"/>
            <a:ext cx="3477178"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pPr algn="ctr"/>
            <a:r>
              <a:rPr lang="en-US" sz="1600" b="1"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P4 Forwarding Model</a:t>
            </a:r>
            <a:endParaRPr lang="en-US" sz="1600" b="1" dirty="0">
              <a:latin typeface="Calibri Light" charset="0"/>
              <a:ea typeface="Calibri Light" charset="0"/>
              <a:cs typeface="Calibri Light" charset="0"/>
            </a:endParaRPr>
          </a:p>
        </p:txBody>
      </p:sp>
      <p:sp>
        <p:nvSpPr>
          <p:cNvPr id="35" name="TextBox 34"/>
          <p:cNvSpPr txBox="1"/>
          <p:nvPr/>
        </p:nvSpPr>
        <p:spPr>
          <a:xfrm>
            <a:off x="2887716" y="2528797"/>
            <a:ext cx="2655471" cy="400110"/>
          </a:xfrm>
          <a:prstGeom prst="rect">
            <a:avLst/>
          </a:prstGeom>
          <a:noFill/>
        </p:spPr>
        <p:txBody>
          <a:bodyPr wrap="none" rtlCol="0">
            <a:spAutoFit/>
          </a:bodyPr>
          <a:lstStyle/>
          <a:p>
            <a:r>
              <a:rPr lang="en-US" sz="2000" b="1" dirty="0">
                <a:solidFill>
                  <a:srgbClr val="C00000"/>
                </a:solidFill>
                <a:latin typeface="Calibri Light" charset="0"/>
                <a:ea typeface="Calibri Light" charset="0"/>
                <a:cs typeface="Calibri Light" charset="0"/>
              </a:rPr>
              <a:t>Performance Overhead!</a:t>
            </a:r>
          </a:p>
        </p:txBody>
      </p:sp>
    </p:spTree>
    <p:custDataLst>
      <p:tags r:id="rId1"/>
    </p:custDataLst>
    <p:extLst>
      <p:ext uri="{BB962C8B-B14F-4D97-AF65-F5344CB8AC3E}">
        <p14:creationId xmlns:p14="http://schemas.microsoft.com/office/powerpoint/2010/main" val="626043148"/>
      </p:ext>
    </p:extLst>
  </p:cSld>
  <p:clrMapOvr>
    <a:masterClrMapping/>
  </p:clrMapOvr>
  <mc:AlternateContent xmlns:mc="http://schemas.openxmlformats.org/markup-compatibility/2006" xmlns:p14="http://schemas.microsoft.com/office/powerpoint/2010/main">
    <mc:Choice Requires="p14">
      <p:transition spd="slow" p14:dur="2000" advTm="2126"/>
    </mc:Choice>
    <mc:Fallback xmlns="">
      <p:transition spd="slow" advTm="21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rot="16200000">
            <a:off x="1469034" y="3463111"/>
            <a:ext cx="401156" cy="786653"/>
            <a:chOff x="2530823" y="3980026"/>
            <a:chExt cx="401156" cy="786653"/>
          </a:xfrm>
        </p:grpSpPr>
        <p:sp>
          <p:nvSpPr>
            <p:cNvPr id="74" name="Rectangle 73"/>
            <p:cNvSpPr/>
            <p:nvPr/>
          </p:nvSpPr>
          <p:spPr>
            <a:xfrm>
              <a:off x="2530823" y="3980026"/>
              <a:ext cx="401156" cy="786653"/>
            </a:xfrm>
            <a:prstGeom prst="rect">
              <a:avLst/>
            </a:prstGeom>
            <a:no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75" name="Rectangle 74"/>
            <p:cNvSpPr/>
            <p:nvPr/>
          </p:nvSpPr>
          <p:spPr>
            <a:xfrm>
              <a:off x="2608350" y="4043521"/>
              <a:ext cx="237744" cy="182880"/>
            </a:xfrm>
            <a:prstGeom prst="rect">
              <a:avLst/>
            </a:prstGeom>
            <a:pattFill prst="ltUpDiag">
              <a:fgClr>
                <a:schemeClr val="accent1">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Calibri Light" charset="0"/>
                <a:ea typeface="Calibri Light" charset="0"/>
                <a:cs typeface="Calibri Light" charset="0"/>
              </a:endParaRPr>
            </a:p>
          </p:txBody>
        </p:sp>
        <p:sp>
          <p:nvSpPr>
            <p:cNvPr id="76" name="Rectangle 75"/>
            <p:cNvSpPr/>
            <p:nvPr/>
          </p:nvSpPr>
          <p:spPr>
            <a:xfrm>
              <a:off x="2608070" y="4271706"/>
              <a:ext cx="237744" cy="182880"/>
            </a:xfrm>
            <a:prstGeom prst="rect">
              <a:avLst/>
            </a:prstGeom>
            <a:pattFill prst="ltUpDiag">
              <a:fgClr>
                <a:schemeClr val="accent2">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77" name="Rectangle 76"/>
            <p:cNvSpPr/>
            <p:nvPr/>
          </p:nvSpPr>
          <p:spPr>
            <a:xfrm>
              <a:off x="2608070" y="4499975"/>
              <a:ext cx="237744" cy="182880"/>
            </a:xfrm>
            <a:prstGeom prst="rect">
              <a:avLst/>
            </a:prstGeom>
            <a:pattFill prst="ltUpDiag">
              <a:fgClr>
                <a:schemeClr val="accent3">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grpSp>
      <p:cxnSp>
        <p:nvCxnSpPr>
          <p:cNvPr id="79" name="Straight Arrow Connector 78"/>
          <p:cNvCxnSpPr/>
          <p:nvPr/>
        </p:nvCxnSpPr>
        <p:spPr>
          <a:xfrm flipV="1">
            <a:off x="2031036" y="2053369"/>
            <a:ext cx="278867" cy="1"/>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5387721" y="2060433"/>
            <a:ext cx="278867" cy="1"/>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305738" y="3081570"/>
            <a:ext cx="674051" cy="233960"/>
          </a:xfrm>
          <a:prstGeom prst="rect">
            <a:avLst/>
          </a:prstGeom>
          <a:solidFill>
            <a:schemeClr val="accent2">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16" name="Rectangle 15"/>
          <p:cNvSpPr/>
          <p:nvPr/>
        </p:nvSpPr>
        <p:spPr>
          <a:xfrm>
            <a:off x="1120525" y="3081570"/>
            <a:ext cx="185980" cy="233960"/>
          </a:xfrm>
          <a:prstGeom prst="rect">
            <a:avLst/>
          </a:prstGeom>
          <a:solidFill>
            <a:schemeClr val="accent3">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17" name="Rectangle 16"/>
          <p:cNvSpPr/>
          <p:nvPr/>
        </p:nvSpPr>
        <p:spPr>
          <a:xfrm>
            <a:off x="932392" y="3081570"/>
            <a:ext cx="185980" cy="233960"/>
          </a:xfrm>
          <a:prstGeom prst="rect">
            <a:avLst/>
          </a:prstGeom>
          <a:solidFill>
            <a:schemeClr val="accent2">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18" name="Rectangle 17"/>
          <p:cNvSpPr/>
          <p:nvPr/>
        </p:nvSpPr>
        <p:spPr>
          <a:xfrm>
            <a:off x="746063" y="3081570"/>
            <a:ext cx="185980" cy="233960"/>
          </a:xfrm>
          <a:prstGeom prst="rect">
            <a:avLst/>
          </a:prstGeom>
          <a:solidFill>
            <a:schemeClr val="accent1">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57" name="Rectangle 56"/>
          <p:cNvSpPr/>
          <p:nvPr/>
        </p:nvSpPr>
        <p:spPr>
          <a:xfrm>
            <a:off x="747478" y="3081153"/>
            <a:ext cx="1234842" cy="239232"/>
          </a:xfrm>
          <a:prstGeom prst="rect">
            <a:avLst/>
          </a:prstGeom>
          <a:solidFill>
            <a:schemeClr val="accent2">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2" name="Title 1"/>
          <p:cNvSpPr>
            <a:spLocks noGrp="1"/>
          </p:cNvSpPr>
          <p:nvPr>
            <p:ph type="title"/>
          </p:nvPr>
        </p:nvSpPr>
        <p:spPr/>
        <p:txBody>
          <a:bodyPr/>
          <a:lstStyle/>
          <a:p>
            <a:r>
              <a:rPr lang="en-US" b="1" dirty="0" smtClean="0"/>
              <a:t>P4 Forwarding Model</a:t>
            </a:r>
            <a:endParaRPr lang="en-US" b="1" dirty="0"/>
          </a:p>
        </p:txBody>
      </p:sp>
      <p:sp>
        <p:nvSpPr>
          <p:cNvPr id="4" name="Rounded Rectangle 3"/>
          <p:cNvSpPr/>
          <p:nvPr/>
        </p:nvSpPr>
        <p:spPr>
          <a:xfrm>
            <a:off x="1105046" y="1728397"/>
            <a:ext cx="946317" cy="627071"/>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 name="Rounded Rectangle 4"/>
          <p:cNvSpPr/>
          <p:nvPr/>
        </p:nvSpPr>
        <p:spPr>
          <a:xfrm>
            <a:off x="3558036" y="15274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7" name="Rounded Rectangle 6"/>
          <p:cNvSpPr/>
          <p:nvPr/>
        </p:nvSpPr>
        <p:spPr>
          <a:xfrm>
            <a:off x="3710436" y="16798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8" name="Rounded Rectangle 7"/>
          <p:cNvSpPr/>
          <p:nvPr/>
        </p:nvSpPr>
        <p:spPr>
          <a:xfrm>
            <a:off x="3862836" y="18322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9" name="Rounded Rectangle 8"/>
          <p:cNvSpPr/>
          <p:nvPr/>
        </p:nvSpPr>
        <p:spPr>
          <a:xfrm>
            <a:off x="6873646" y="1734568"/>
            <a:ext cx="1088407" cy="62090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Deparser</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2" name="TextBox 11"/>
          <p:cNvSpPr txBox="1"/>
          <p:nvPr/>
        </p:nvSpPr>
        <p:spPr>
          <a:xfrm>
            <a:off x="241802" y="1731911"/>
            <a:ext cx="766877"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600" dirty="0">
              <a:latin typeface="Calibri Light" charset="0"/>
              <a:ea typeface="Calibri Light" charset="0"/>
              <a:cs typeface="Calibri Light" charset="0"/>
            </a:endParaRPr>
          </a:p>
        </p:txBody>
      </p:sp>
      <p:cxnSp>
        <p:nvCxnSpPr>
          <p:cNvPr id="13" name="Straight Arrow Connector 12"/>
          <p:cNvCxnSpPr/>
          <p:nvPr/>
        </p:nvCxnSpPr>
        <p:spPr>
          <a:xfrm>
            <a:off x="7972837" y="2039688"/>
            <a:ext cx="453613"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61737" y="1696255"/>
            <a:ext cx="710772"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600" dirty="0">
              <a:latin typeface="Calibri Light" charset="0"/>
              <a:ea typeface="Calibri Light" charset="0"/>
              <a:cs typeface="Calibri Light" charset="0"/>
            </a:endParaRPr>
          </a:p>
        </p:txBody>
      </p:sp>
      <p:sp>
        <p:nvSpPr>
          <p:cNvPr id="19" name="Rectangle 18"/>
          <p:cNvSpPr/>
          <p:nvPr/>
        </p:nvSpPr>
        <p:spPr>
          <a:xfrm>
            <a:off x="706032" y="3044670"/>
            <a:ext cx="1316201" cy="307409"/>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grpSp>
        <p:nvGrpSpPr>
          <p:cNvPr id="20" name="Group 19"/>
          <p:cNvGrpSpPr/>
          <p:nvPr/>
        </p:nvGrpSpPr>
        <p:grpSpPr>
          <a:xfrm rot="16200000">
            <a:off x="1462599" y="3465228"/>
            <a:ext cx="401156" cy="786653"/>
            <a:chOff x="2530823" y="3980026"/>
            <a:chExt cx="401156" cy="786653"/>
          </a:xfrm>
        </p:grpSpPr>
        <p:sp>
          <p:nvSpPr>
            <p:cNvPr id="21" name="Rectangle 20"/>
            <p:cNvSpPr/>
            <p:nvPr/>
          </p:nvSpPr>
          <p:spPr>
            <a:xfrm>
              <a:off x="2530823" y="3980026"/>
              <a:ext cx="401156" cy="786653"/>
            </a:xfrm>
            <a:prstGeom prst="rect">
              <a:avLst/>
            </a:prstGeom>
            <a:no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22" name="Rectangle 21"/>
            <p:cNvSpPr/>
            <p:nvPr/>
          </p:nvSpPr>
          <p:spPr>
            <a:xfrm>
              <a:off x="2608350" y="4043521"/>
              <a:ext cx="237744" cy="182880"/>
            </a:xfrm>
            <a:prstGeom prst="rect">
              <a:avLst/>
            </a:prstGeom>
            <a:solidFill>
              <a:schemeClr val="accent1">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23" name="Rectangle 22"/>
            <p:cNvSpPr/>
            <p:nvPr/>
          </p:nvSpPr>
          <p:spPr>
            <a:xfrm>
              <a:off x="2608070" y="4271706"/>
              <a:ext cx="237744" cy="182880"/>
            </a:xfrm>
            <a:prstGeom prst="rect">
              <a:avLst/>
            </a:prstGeom>
            <a:solidFill>
              <a:schemeClr val="accent2">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24" name="Rectangle 23"/>
            <p:cNvSpPr/>
            <p:nvPr/>
          </p:nvSpPr>
          <p:spPr>
            <a:xfrm>
              <a:off x="2608070" y="4499975"/>
              <a:ext cx="237744" cy="182880"/>
            </a:xfrm>
            <a:prstGeom prst="rect">
              <a:avLst/>
            </a:prstGeom>
            <a:solidFill>
              <a:schemeClr val="accent3">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grpSp>
      <p:cxnSp>
        <p:nvCxnSpPr>
          <p:cNvPr id="25" name="Elbow Connector 24"/>
          <p:cNvCxnSpPr>
            <a:stCxn id="53" idx="2"/>
          </p:cNvCxnSpPr>
          <p:nvPr/>
        </p:nvCxnSpPr>
        <p:spPr>
          <a:xfrm rot="16200000" flipH="1">
            <a:off x="917753" y="3236829"/>
            <a:ext cx="428332" cy="585733"/>
          </a:xfrm>
          <a:prstGeom prst="bentConnector3">
            <a:avLst>
              <a:gd name="adj1" fmla="val 66528"/>
            </a:avLst>
          </a:prstGeom>
          <a:ln w="6350">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16200000" flipH="1">
            <a:off x="1124870" y="3216041"/>
            <a:ext cx="428612" cy="627589"/>
          </a:xfrm>
          <a:prstGeom prst="bentConnector3">
            <a:avLst>
              <a:gd name="adj1" fmla="val 50000"/>
            </a:avLst>
          </a:prstGeom>
          <a:ln w="6350">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16200000" flipH="1">
            <a:off x="1333071" y="3195973"/>
            <a:ext cx="428612" cy="667725"/>
          </a:xfrm>
          <a:prstGeom prst="bentConnector3">
            <a:avLst>
              <a:gd name="adj1" fmla="val 34860"/>
            </a:avLst>
          </a:prstGeom>
          <a:ln w="6350">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269480" y="4065127"/>
            <a:ext cx="787396" cy="584775"/>
          </a:xfrm>
          <a:prstGeom prst="rect">
            <a:avLst/>
          </a:prstGeom>
          <a:noFill/>
        </p:spPr>
        <p:txBody>
          <a:bodyPr wrap="none" rtlCol="0">
            <a:spAutoFit/>
          </a:bodyPr>
          <a:lstStyle/>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Header</a:t>
            </a:r>
          </a:p>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Fields</a:t>
            </a:r>
            <a:endPar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35" name="Rectangle 34"/>
          <p:cNvSpPr/>
          <p:nvPr/>
        </p:nvSpPr>
        <p:spPr>
          <a:xfrm>
            <a:off x="8000126" y="3079562"/>
            <a:ext cx="674051" cy="233960"/>
          </a:xfrm>
          <a:prstGeom prst="rect">
            <a:avLst/>
          </a:prstGeom>
          <a:solidFill>
            <a:schemeClr val="accent2">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36" name="Rectangle 35"/>
          <p:cNvSpPr/>
          <p:nvPr/>
        </p:nvSpPr>
        <p:spPr>
          <a:xfrm>
            <a:off x="7813797" y="3079562"/>
            <a:ext cx="185980" cy="233960"/>
          </a:xfrm>
          <a:prstGeom prst="rect">
            <a:avLst/>
          </a:prstGeom>
          <a:pattFill prst="ltUpDiag">
            <a:fgClr>
              <a:schemeClr val="accent3">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37" name="Rectangle 36"/>
          <p:cNvSpPr/>
          <p:nvPr/>
        </p:nvSpPr>
        <p:spPr>
          <a:xfrm>
            <a:off x="7625664" y="3079562"/>
            <a:ext cx="185980" cy="233960"/>
          </a:xfrm>
          <a:prstGeom prst="rect">
            <a:avLst/>
          </a:prstGeom>
          <a:pattFill prst="ltUpDiag">
            <a:fgClr>
              <a:schemeClr val="accent2">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38" name="Rectangle 37"/>
          <p:cNvSpPr/>
          <p:nvPr/>
        </p:nvSpPr>
        <p:spPr>
          <a:xfrm>
            <a:off x="7439335" y="3079562"/>
            <a:ext cx="185980" cy="233960"/>
          </a:xfrm>
          <a:prstGeom prst="rect">
            <a:avLst/>
          </a:prstGeom>
          <a:pattFill prst="ltUpDiag">
            <a:fgClr>
              <a:schemeClr val="accent1">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39" name="Rectangle 38"/>
          <p:cNvSpPr/>
          <p:nvPr/>
        </p:nvSpPr>
        <p:spPr>
          <a:xfrm>
            <a:off x="7399304" y="3042662"/>
            <a:ext cx="1316201" cy="307409"/>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grpSp>
        <p:nvGrpSpPr>
          <p:cNvPr id="45" name="Group 44"/>
          <p:cNvGrpSpPr/>
          <p:nvPr/>
        </p:nvGrpSpPr>
        <p:grpSpPr>
          <a:xfrm>
            <a:off x="7445236" y="3313523"/>
            <a:ext cx="372309" cy="113619"/>
            <a:chOff x="7204986" y="3660925"/>
            <a:chExt cx="372309" cy="157634"/>
          </a:xfrm>
        </p:grpSpPr>
        <p:cxnSp>
          <p:nvCxnSpPr>
            <p:cNvPr id="46" name="Straight Arrow Connector 45"/>
            <p:cNvCxnSpPr/>
            <p:nvPr/>
          </p:nvCxnSpPr>
          <p:spPr>
            <a:xfrm flipV="1">
              <a:off x="7204986"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7390966"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577295"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49" name="Elbow Connector 48"/>
          <p:cNvCxnSpPr/>
          <p:nvPr/>
        </p:nvCxnSpPr>
        <p:spPr>
          <a:xfrm rot="5400000" flipH="1" flipV="1">
            <a:off x="7065338" y="3274867"/>
            <a:ext cx="428332" cy="505642"/>
          </a:xfrm>
          <a:prstGeom prst="bentConnector3">
            <a:avLst>
              <a:gd name="adj1" fmla="val 61018"/>
            </a:avLst>
          </a:prstGeom>
          <a:ln w="6350">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5400000" flipH="1" flipV="1">
            <a:off x="7272455" y="3295935"/>
            <a:ext cx="428612" cy="463786"/>
          </a:xfrm>
          <a:prstGeom prst="bentConnector3">
            <a:avLst>
              <a:gd name="adj1" fmla="val 47247"/>
            </a:avLst>
          </a:prstGeom>
          <a:ln w="6350">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5400000" flipH="1" flipV="1">
            <a:off x="7480656" y="3316003"/>
            <a:ext cx="428612" cy="423650"/>
          </a:xfrm>
          <a:prstGeom prst="bentConnector3">
            <a:avLst>
              <a:gd name="adj1" fmla="val 32107"/>
            </a:avLst>
          </a:prstGeom>
          <a:ln w="6350">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750838" y="3315263"/>
            <a:ext cx="372309" cy="113619"/>
            <a:chOff x="7204986" y="3660925"/>
            <a:chExt cx="372309" cy="157634"/>
          </a:xfrm>
        </p:grpSpPr>
        <p:cxnSp>
          <p:nvCxnSpPr>
            <p:cNvPr id="53" name="Straight Arrow Connector 52"/>
            <p:cNvCxnSpPr/>
            <p:nvPr/>
          </p:nvCxnSpPr>
          <p:spPr>
            <a:xfrm flipV="1">
              <a:off x="7204986"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7390966"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7577295"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60" name="Rounded Rectangle 59"/>
          <p:cNvSpPr/>
          <p:nvPr/>
        </p:nvSpPr>
        <p:spPr>
          <a:xfrm>
            <a:off x="5648462" y="1734569"/>
            <a:ext cx="946317" cy="620900"/>
          </a:xfrm>
          <a:prstGeom prst="roundRect">
            <a:avLst>
              <a:gd name="adj" fmla="val 0"/>
            </a:avLst>
          </a:prstGeom>
          <a:solidFill>
            <a:schemeClr val="accent3">
              <a:lumMod val="40000"/>
              <a:lumOff val="6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63" name="Straight Arrow Connector 62"/>
          <p:cNvCxnSpPr>
            <a:stCxn id="60" idx="3"/>
            <a:endCxn id="9" idx="1"/>
          </p:cNvCxnSpPr>
          <p:nvPr/>
        </p:nvCxnSpPr>
        <p:spPr>
          <a:xfrm flipV="1">
            <a:off x="6594779" y="2045018"/>
            <a:ext cx="278867" cy="1"/>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a:xfrm>
            <a:off x="2309086" y="1734568"/>
            <a:ext cx="946317" cy="620900"/>
          </a:xfrm>
          <a:prstGeom prst="roundRect">
            <a:avLst>
              <a:gd name="adj" fmla="val 0"/>
            </a:avLst>
          </a:prstGeom>
          <a:solidFill>
            <a:schemeClr val="accent3">
              <a:lumMod val="40000"/>
              <a:lumOff val="6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72" name="Straight Arrow Connector 71"/>
          <p:cNvCxnSpPr/>
          <p:nvPr/>
        </p:nvCxnSpPr>
        <p:spPr>
          <a:xfrm flipV="1">
            <a:off x="3280729" y="2055219"/>
            <a:ext cx="278867" cy="1"/>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651433" y="2053369"/>
            <a:ext cx="453613"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616200" y="2781300"/>
            <a:ext cx="184731" cy="300082"/>
          </a:xfrm>
          <a:prstGeom prst="rect">
            <a:avLst/>
          </a:prstGeom>
          <a:noFill/>
        </p:spPr>
        <p:txBody>
          <a:bodyPr wrap="none" rtlCol="0">
            <a:spAutoFit/>
          </a:bodyPr>
          <a:lstStyle/>
          <a:p>
            <a:endParaRPr lang="en-US"/>
          </a:p>
        </p:txBody>
      </p:sp>
      <p:sp>
        <p:nvSpPr>
          <p:cNvPr id="103" name="Title 1"/>
          <p:cNvSpPr txBox="1">
            <a:spLocks/>
          </p:cNvSpPr>
          <p:nvPr/>
        </p:nvSpPr>
        <p:spPr>
          <a:xfrm>
            <a:off x="4425049" y="273844"/>
            <a:ext cx="4280519"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b="1" dirty="0" smtClean="0">
                <a:solidFill>
                  <a:schemeClr val="accent1">
                    <a:lumMod val="75000"/>
                  </a:schemeClr>
                </a:solidFill>
              </a:rPr>
              <a:t>(Post-Pipeline Editing)</a:t>
            </a:r>
            <a:endParaRPr lang="en-US" b="1" dirty="0">
              <a:solidFill>
                <a:schemeClr val="accent1">
                  <a:lumMod val="75000"/>
                </a:schemeClr>
              </a:solidFill>
            </a:endParaRPr>
          </a:p>
        </p:txBody>
      </p:sp>
      <p:sp>
        <p:nvSpPr>
          <p:cNvPr id="6" name="TextBox 5"/>
          <p:cNvSpPr txBox="1"/>
          <p:nvPr/>
        </p:nvSpPr>
        <p:spPr>
          <a:xfrm>
            <a:off x="2271609" y="1760981"/>
            <a:ext cx="1027590" cy="584775"/>
          </a:xfrm>
          <a:prstGeom prst="rect">
            <a:avLst/>
          </a:prstGeom>
          <a:noFill/>
        </p:spPr>
        <p:txBody>
          <a:bodyPr wrap="none" rtlCol="0">
            <a:spAutoFit/>
          </a:bodyPr>
          <a:lstStyle/>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Verify</a:t>
            </a:r>
            <a:endPar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8" name="TextBox 57"/>
          <p:cNvSpPr txBox="1"/>
          <p:nvPr/>
        </p:nvSpPr>
        <p:spPr>
          <a:xfrm>
            <a:off x="5607825" y="1747300"/>
            <a:ext cx="1027590" cy="584775"/>
          </a:xfrm>
          <a:prstGeom prst="rect">
            <a:avLst/>
          </a:prstGeom>
          <a:noFill/>
        </p:spPr>
        <p:txBody>
          <a:bodyPr wrap="none" rtlCol="0">
            <a:spAutoFit/>
          </a:bodyPr>
          <a:lstStyle/>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Update</a:t>
            </a:r>
            <a:endPar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Tree>
    <p:custDataLst>
      <p:tags r:id="rId1"/>
    </p:custDataLst>
    <p:extLst>
      <p:ext uri="{BB962C8B-B14F-4D97-AF65-F5344CB8AC3E}">
        <p14:creationId xmlns:p14="http://schemas.microsoft.com/office/powerpoint/2010/main" val="879867010"/>
      </p:ext>
    </p:extLst>
  </p:cSld>
  <p:clrMapOvr>
    <a:masterClrMapping/>
  </p:clrMapOvr>
  <mc:AlternateContent xmlns:mc="http://schemas.openxmlformats.org/markup-compatibility/2006" xmlns:p14="http://schemas.microsoft.com/office/powerpoint/2010/main">
    <mc:Choice Requires="p14">
      <p:transition spd="slow" p14:dur="2000" advTm="2616"/>
    </mc:Choice>
    <mc:Fallback xmlns="">
      <p:transition spd="slow" advTm="26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5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42" presetClass="path" presetSubtype="0" accel="50000" decel="50000" fill="hold" nodeType="withEffect">
                                  <p:stCondLst>
                                    <p:cond delay="0"/>
                                  </p:stCondLst>
                                  <p:childTnLst>
                                    <p:animMotion origin="layout" path="M 4.72222E-6 -1.35802E-6 L 0.13263 -0.00092 " pathEditMode="relative" rAng="0" ptsTypes="AA">
                                      <p:cBhvr>
                                        <p:cTn id="48" dur="500" fill="hold"/>
                                        <p:tgtEl>
                                          <p:spTgt spid="73"/>
                                        </p:tgtEl>
                                        <p:attrNameLst>
                                          <p:attrName>ppt_x</p:attrName>
                                          <p:attrName>ppt_y</p:attrName>
                                        </p:attrNameLst>
                                      </p:cBhvr>
                                      <p:rCtr x="6632" y="-62"/>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nodeType="clickEffect">
                                  <p:stCondLst>
                                    <p:cond delay="0"/>
                                  </p:stCondLst>
                                  <p:childTnLst>
                                    <p:animMotion origin="layout" path="M 0.13263 -0.00092 L 0.31961 -0.00092 " pathEditMode="relative" rAng="0" ptsTypes="AA">
                                      <p:cBhvr>
                                        <p:cTn id="62" dur="500" fill="hold"/>
                                        <p:tgtEl>
                                          <p:spTgt spid="73"/>
                                        </p:tgtEl>
                                        <p:attrNameLst>
                                          <p:attrName>ppt_x</p:attrName>
                                          <p:attrName>ppt_y</p:attrName>
                                        </p:attrNameLst>
                                      </p:cBhvr>
                                      <p:rCtr x="9340" y="0"/>
                                    </p:animMotion>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nodeType="clickEffect">
                                  <p:stCondLst>
                                    <p:cond delay="0"/>
                                  </p:stCondLst>
                                  <p:childTnLst>
                                    <p:animMotion origin="layout" path="M 0.31961 -0.00092 L 0.48784 -0.00278 " pathEditMode="relative" rAng="0" ptsTypes="AA">
                                      <p:cBhvr>
                                        <p:cTn id="74" dur="500" fill="hold"/>
                                        <p:tgtEl>
                                          <p:spTgt spid="73"/>
                                        </p:tgtEl>
                                        <p:attrNameLst>
                                          <p:attrName>ppt_x</p:attrName>
                                          <p:attrName>ppt_y</p:attrName>
                                        </p:attrNameLst>
                                      </p:cBhvr>
                                      <p:rCtr x="8403" y="-93"/>
                                    </p:animMotion>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500"/>
                                  </p:stCondLst>
                                  <p:childTnLst>
                                    <p:set>
                                      <p:cBhvr>
                                        <p:cTn id="88" dur="1" fill="hold">
                                          <p:stCondLst>
                                            <p:cond delay="0"/>
                                          </p:stCondLst>
                                        </p:cTn>
                                        <p:tgtEl>
                                          <p:spTgt spid="35"/>
                                        </p:tgtEl>
                                        <p:attrNameLst>
                                          <p:attrName>style.visibility</p:attrName>
                                        </p:attrNameLst>
                                      </p:cBhvr>
                                      <p:to>
                                        <p:strVal val="visible"/>
                                      </p:to>
                                    </p:set>
                                  </p:childTnLst>
                                </p:cTn>
                              </p:par>
                              <p:par>
                                <p:cTn id="89" presetID="1" presetClass="entr" presetSubtype="0" fill="hold" grpId="0" nodeType="withEffect">
                                  <p:stCondLst>
                                    <p:cond delay="500"/>
                                  </p:stCondLst>
                                  <p:childTnLst>
                                    <p:set>
                                      <p:cBhvr>
                                        <p:cTn id="90" dur="1" fill="hold">
                                          <p:stCondLst>
                                            <p:cond delay="0"/>
                                          </p:stCondLst>
                                        </p:cTn>
                                        <p:tgtEl>
                                          <p:spTgt spid="36"/>
                                        </p:tgtEl>
                                        <p:attrNameLst>
                                          <p:attrName>style.visibility</p:attrName>
                                        </p:attrNameLst>
                                      </p:cBhvr>
                                      <p:to>
                                        <p:strVal val="visible"/>
                                      </p:to>
                                    </p:set>
                                  </p:childTnLst>
                                </p:cTn>
                              </p:par>
                              <p:par>
                                <p:cTn id="91" presetID="1" presetClass="entr" presetSubtype="0" fill="hold" grpId="0" nodeType="withEffect">
                                  <p:stCondLst>
                                    <p:cond delay="500"/>
                                  </p:stCondLst>
                                  <p:childTnLst>
                                    <p:set>
                                      <p:cBhvr>
                                        <p:cTn id="92" dur="1" fill="hold">
                                          <p:stCondLst>
                                            <p:cond delay="0"/>
                                          </p:stCondLst>
                                        </p:cTn>
                                        <p:tgtEl>
                                          <p:spTgt spid="37"/>
                                        </p:tgtEl>
                                        <p:attrNameLst>
                                          <p:attrName>style.visibility</p:attrName>
                                        </p:attrNameLst>
                                      </p:cBhvr>
                                      <p:to>
                                        <p:strVal val="visible"/>
                                      </p:to>
                                    </p:set>
                                  </p:childTnLst>
                                </p:cTn>
                              </p:par>
                              <p:par>
                                <p:cTn id="93" presetID="1" presetClass="entr" presetSubtype="0" fill="hold" grpId="0" nodeType="withEffect">
                                  <p:stCondLst>
                                    <p:cond delay="500"/>
                                  </p:stCondLst>
                                  <p:childTnLst>
                                    <p:set>
                                      <p:cBhvr>
                                        <p:cTn id="94" dur="1" fill="hold">
                                          <p:stCondLst>
                                            <p:cond delay="0"/>
                                          </p:stCondLst>
                                        </p:cTn>
                                        <p:tgtEl>
                                          <p:spTgt spid="38"/>
                                        </p:tgtEl>
                                        <p:attrNameLst>
                                          <p:attrName>style.visibility</p:attrName>
                                        </p:attrNameLst>
                                      </p:cBhvr>
                                      <p:to>
                                        <p:strVal val="visible"/>
                                      </p:to>
                                    </p:set>
                                  </p:childTnLst>
                                </p:cTn>
                              </p:par>
                              <p:par>
                                <p:cTn id="95" presetID="1" presetClass="entr" presetSubtype="0" fill="hold" grpId="0" nodeType="withEffect">
                                  <p:stCondLst>
                                    <p:cond delay="500"/>
                                  </p:stCondLst>
                                  <p:childTnLst>
                                    <p:set>
                                      <p:cBhvr>
                                        <p:cTn id="96" dur="1" fill="hold">
                                          <p:stCondLst>
                                            <p:cond delay="0"/>
                                          </p:stCondLst>
                                        </p:cTn>
                                        <p:tgtEl>
                                          <p:spTgt spid="39"/>
                                        </p:tgtEl>
                                        <p:attrNameLst>
                                          <p:attrName>style.visibility</p:attrName>
                                        </p:attrNameLst>
                                      </p:cBhvr>
                                      <p:to>
                                        <p:strVal val="visible"/>
                                      </p:to>
                                    </p:set>
                                  </p:childTnLst>
                                </p:cTn>
                              </p:par>
                              <p:par>
                                <p:cTn id="97" presetID="1" presetClass="entr" presetSubtype="0" fill="hold" nodeType="withEffect">
                                  <p:stCondLst>
                                    <p:cond delay="500"/>
                                  </p:stCondLst>
                                  <p:childTnLst>
                                    <p:set>
                                      <p:cBhvr>
                                        <p:cTn id="98" dur="1" fill="hold">
                                          <p:stCondLst>
                                            <p:cond delay="0"/>
                                          </p:stCondLst>
                                        </p:cTn>
                                        <p:tgtEl>
                                          <p:spTgt spid="45"/>
                                        </p:tgtEl>
                                        <p:attrNameLst>
                                          <p:attrName>style.visibility</p:attrName>
                                        </p:attrNameLst>
                                      </p:cBhvr>
                                      <p:to>
                                        <p:strVal val="visible"/>
                                      </p:to>
                                    </p:set>
                                  </p:childTnLst>
                                </p:cTn>
                              </p:par>
                              <p:par>
                                <p:cTn id="99" presetID="1" presetClass="entr" presetSubtype="0" fill="hold" nodeType="withEffect">
                                  <p:stCondLst>
                                    <p:cond delay="500"/>
                                  </p:stCondLst>
                                  <p:childTnLst>
                                    <p:set>
                                      <p:cBhvr>
                                        <p:cTn id="100" dur="1" fill="hold">
                                          <p:stCondLst>
                                            <p:cond delay="0"/>
                                          </p:stCondLst>
                                        </p:cTn>
                                        <p:tgtEl>
                                          <p:spTgt spid="49"/>
                                        </p:tgtEl>
                                        <p:attrNameLst>
                                          <p:attrName>style.visibility</p:attrName>
                                        </p:attrNameLst>
                                      </p:cBhvr>
                                      <p:to>
                                        <p:strVal val="visible"/>
                                      </p:to>
                                    </p:set>
                                  </p:childTnLst>
                                </p:cTn>
                              </p:par>
                              <p:par>
                                <p:cTn id="101" presetID="1" presetClass="entr" presetSubtype="0" fill="hold" nodeType="withEffect">
                                  <p:stCondLst>
                                    <p:cond delay="500"/>
                                  </p:stCondLst>
                                  <p:childTnLst>
                                    <p:set>
                                      <p:cBhvr>
                                        <p:cTn id="102" dur="1" fill="hold">
                                          <p:stCondLst>
                                            <p:cond delay="0"/>
                                          </p:stCondLst>
                                        </p:cTn>
                                        <p:tgtEl>
                                          <p:spTgt spid="50"/>
                                        </p:tgtEl>
                                        <p:attrNameLst>
                                          <p:attrName>style.visibility</p:attrName>
                                        </p:attrNameLst>
                                      </p:cBhvr>
                                      <p:to>
                                        <p:strVal val="visible"/>
                                      </p:to>
                                    </p:set>
                                  </p:childTnLst>
                                </p:cTn>
                              </p:par>
                              <p:par>
                                <p:cTn id="103" presetID="1" presetClass="entr" presetSubtype="0" fill="hold" nodeType="withEffect">
                                  <p:stCondLst>
                                    <p:cond delay="500"/>
                                  </p:stCondLst>
                                  <p:childTnLst>
                                    <p:set>
                                      <p:cBhvr>
                                        <p:cTn id="104" dur="1" fill="hold">
                                          <p:stCondLst>
                                            <p:cond delay="0"/>
                                          </p:stCondLst>
                                        </p:cTn>
                                        <p:tgtEl>
                                          <p:spTgt spid="51"/>
                                        </p:tgtEl>
                                        <p:attrNameLst>
                                          <p:attrName>style.visibility</p:attrName>
                                        </p:attrNameLst>
                                      </p:cBhvr>
                                      <p:to>
                                        <p:strVal val="visible"/>
                                      </p:to>
                                    </p:set>
                                  </p:childTnLst>
                                </p:cTn>
                              </p:par>
                              <p:par>
                                <p:cTn id="105" presetID="42" presetClass="path" presetSubtype="0" accel="50000" decel="50000" fill="hold" nodeType="withEffect">
                                  <p:stCondLst>
                                    <p:cond delay="0"/>
                                  </p:stCondLst>
                                  <p:childTnLst>
                                    <p:animMotion origin="layout" path="M 0.48784 -0.00278 L 0.61215 -0.00278 " pathEditMode="relative" rAng="0" ptsTypes="AA">
                                      <p:cBhvr>
                                        <p:cTn id="106" dur="500" fill="hold"/>
                                        <p:tgtEl>
                                          <p:spTgt spid="73"/>
                                        </p:tgtEl>
                                        <p:attrNameLst>
                                          <p:attrName>ppt_x</p:attrName>
                                          <p:attrName>ppt_y</p:attrName>
                                        </p:attrNameLst>
                                      </p:cBhvr>
                                      <p:rCtr x="6215" y="0"/>
                                    </p:animMotion>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57" grpId="0" animBg="1"/>
      <p:bldP spid="57" grpId="1" animBg="1"/>
      <p:bldP spid="5" grpId="0" animBg="1"/>
      <p:bldP spid="7" grpId="0" animBg="1"/>
      <p:bldP spid="8" grpId="0" animBg="1"/>
      <p:bldP spid="9" grpId="0" animBg="1"/>
      <p:bldP spid="14" grpId="0"/>
      <p:bldP spid="19" grpId="0" animBg="1"/>
      <p:bldP spid="28" grpId="0"/>
      <p:bldP spid="35" grpId="0" animBg="1"/>
      <p:bldP spid="36" grpId="0" animBg="1"/>
      <p:bldP spid="37" grpId="0" animBg="1"/>
      <p:bldP spid="38" grpId="0" animBg="1"/>
      <p:bldP spid="39" grpId="0" animBg="1"/>
      <p:bldP spid="60" grpId="0" animBg="1"/>
      <p:bldP spid="71" grpId="0" animBg="1"/>
      <p:bldP spid="6" grpId="0"/>
      <p:bldP spid="5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2274963" y="3109704"/>
            <a:ext cx="674051" cy="233960"/>
          </a:xfrm>
          <a:prstGeom prst="rect">
            <a:avLst/>
          </a:prstGeom>
          <a:solidFill>
            <a:schemeClr val="accent2">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84" name="Rectangle 83"/>
          <p:cNvSpPr/>
          <p:nvPr/>
        </p:nvSpPr>
        <p:spPr>
          <a:xfrm>
            <a:off x="2088634" y="3109704"/>
            <a:ext cx="185980" cy="233960"/>
          </a:xfrm>
          <a:prstGeom prst="rect">
            <a:avLst/>
          </a:prstGeom>
          <a:solidFill>
            <a:schemeClr val="accent3">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85" name="Rectangle 84"/>
          <p:cNvSpPr/>
          <p:nvPr/>
        </p:nvSpPr>
        <p:spPr>
          <a:xfrm>
            <a:off x="1900501" y="3109704"/>
            <a:ext cx="185980" cy="233960"/>
          </a:xfrm>
          <a:prstGeom prst="rect">
            <a:avLst/>
          </a:prstGeom>
          <a:solidFill>
            <a:schemeClr val="accent2">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86" name="Rectangle 85"/>
          <p:cNvSpPr/>
          <p:nvPr/>
        </p:nvSpPr>
        <p:spPr>
          <a:xfrm>
            <a:off x="1714172" y="3109704"/>
            <a:ext cx="185980" cy="233960"/>
          </a:xfrm>
          <a:prstGeom prst="rect">
            <a:avLst/>
          </a:prstGeom>
          <a:solidFill>
            <a:schemeClr val="accent1">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114" name="Rectangle 113"/>
          <p:cNvSpPr/>
          <p:nvPr/>
        </p:nvSpPr>
        <p:spPr>
          <a:xfrm>
            <a:off x="1715587" y="3109287"/>
            <a:ext cx="1234842" cy="239232"/>
          </a:xfrm>
          <a:prstGeom prst="rect">
            <a:avLst/>
          </a:prstGeom>
          <a:solidFill>
            <a:schemeClr val="accent2">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2" name="Title 1"/>
          <p:cNvSpPr>
            <a:spLocks noGrp="1"/>
          </p:cNvSpPr>
          <p:nvPr>
            <p:ph type="title"/>
          </p:nvPr>
        </p:nvSpPr>
        <p:spPr/>
        <p:txBody>
          <a:bodyPr/>
          <a:lstStyle/>
          <a:p>
            <a:r>
              <a:rPr lang="en-US" b="1" dirty="0" smtClean="0"/>
              <a:t>OVS Forwarding Model</a:t>
            </a:r>
            <a:endParaRPr lang="en-US" b="1" dirty="0"/>
          </a:p>
        </p:txBody>
      </p:sp>
      <p:sp>
        <p:nvSpPr>
          <p:cNvPr id="75" name="Rounded Rectangle 74"/>
          <p:cNvSpPr/>
          <p:nvPr/>
        </p:nvSpPr>
        <p:spPr>
          <a:xfrm>
            <a:off x="1916957" y="3767212"/>
            <a:ext cx="946317" cy="62090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76" name="Straight Arrow Connector 75"/>
          <p:cNvCxnSpPr/>
          <p:nvPr/>
        </p:nvCxnSpPr>
        <p:spPr>
          <a:xfrm>
            <a:off x="2863274" y="4077662"/>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824076" y="4085976"/>
            <a:ext cx="1095644"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823102" y="3751348"/>
            <a:ext cx="766877"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600" dirty="0">
              <a:latin typeface="Calibri Light" charset="0"/>
              <a:ea typeface="Calibri Light" charset="0"/>
              <a:cs typeface="Calibri Light" charset="0"/>
            </a:endParaRPr>
          </a:p>
        </p:txBody>
      </p:sp>
      <p:sp>
        <p:nvSpPr>
          <p:cNvPr id="81" name="Rounded Rectangle 80"/>
          <p:cNvSpPr/>
          <p:nvPr/>
        </p:nvSpPr>
        <p:spPr>
          <a:xfrm>
            <a:off x="3567648" y="3652912"/>
            <a:ext cx="1838197"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Cache</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82" name="Straight Arrow Connector 81"/>
          <p:cNvCxnSpPr/>
          <p:nvPr/>
        </p:nvCxnSpPr>
        <p:spPr>
          <a:xfrm flipH="1">
            <a:off x="4477870" y="2681796"/>
            <a:ext cx="0" cy="971116"/>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1674141" y="3072804"/>
            <a:ext cx="1316201" cy="307409"/>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grpSp>
        <p:nvGrpSpPr>
          <p:cNvPr id="104" name="Group 103"/>
          <p:cNvGrpSpPr/>
          <p:nvPr/>
        </p:nvGrpSpPr>
        <p:grpSpPr>
          <a:xfrm>
            <a:off x="1718947" y="3343397"/>
            <a:ext cx="372309" cy="186142"/>
            <a:chOff x="7204986" y="3660925"/>
            <a:chExt cx="372309" cy="157634"/>
          </a:xfrm>
        </p:grpSpPr>
        <p:cxnSp>
          <p:nvCxnSpPr>
            <p:cNvPr id="105" name="Straight Arrow Connector 104"/>
            <p:cNvCxnSpPr/>
            <p:nvPr/>
          </p:nvCxnSpPr>
          <p:spPr>
            <a:xfrm flipV="1">
              <a:off x="7204986"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7390966"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7577295"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115" name="Straight Arrow Connector 114"/>
          <p:cNvCxnSpPr/>
          <p:nvPr/>
        </p:nvCxnSpPr>
        <p:spPr>
          <a:xfrm>
            <a:off x="5405847" y="2244076"/>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5543430" y="1905522"/>
            <a:ext cx="710772"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600" dirty="0">
              <a:latin typeface="Calibri Light" charset="0"/>
              <a:ea typeface="Calibri Light" charset="0"/>
              <a:cs typeface="Calibri Light" charset="0"/>
            </a:endParaRPr>
          </a:p>
        </p:txBody>
      </p:sp>
      <p:sp>
        <p:nvSpPr>
          <p:cNvPr id="117" name="TextBox 116"/>
          <p:cNvSpPr txBox="1"/>
          <p:nvPr/>
        </p:nvSpPr>
        <p:spPr>
          <a:xfrm>
            <a:off x="3815417" y="3330697"/>
            <a:ext cx="562975"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Miss</a:t>
            </a:r>
            <a:endParaRPr lang="en-US" sz="1600" dirty="0">
              <a:latin typeface="Calibri Light" charset="0"/>
              <a:ea typeface="Calibri Light" charset="0"/>
              <a:cs typeface="Calibri Light" charset="0"/>
            </a:endParaRPr>
          </a:p>
        </p:txBody>
      </p:sp>
      <p:sp>
        <p:nvSpPr>
          <p:cNvPr id="118" name="Rounded Rectangle 117"/>
          <p:cNvSpPr/>
          <p:nvPr/>
        </p:nvSpPr>
        <p:spPr>
          <a:xfrm>
            <a:off x="3558036" y="15274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19" name="Rounded Rectangle 118"/>
          <p:cNvSpPr/>
          <p:nvPr/>
        </p:nvSpPr>
        <p:spPr>
          <a:xfrm>
            <a:off x="3710436" y="16798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20" name="Rounded Rectangle 119"/>
          <p:cNvSpPr/>
          <p:nvPr/>
        </p:nvSpPr>
        <p:spPr>
          <a:xfrm>
            <a:off x="3862836" y="18322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21" name="Straight Arrow Connector 120"/>
          <p:cNvCxnSpPr/>
          <p:nvPr/>
        </p:nvCxnSpPr>
        <p:spPr>
          <a:xfrm>
            <a:off x="4714502" y="2847954"/>
            <a:ext cx="0" cy="652558"/>
          </a:xfrm>
          <a:prstGeom prst="straightConnector1">
            <a:avLst/>
          </a:prstGeom>
          <a:ln w="28575">
            <a:solidFill>
              <a:schemeClr val="bg1">
                <a:lumMod val="50000"/>
              </a:schemeClr>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4744262" y="3013465"/>
            <a:ext cx="982128"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Flow Rule</a:t>
            </a:r>
            <a:endParaRPr lang="en-US" sz="1600" dirty="0">
              <a:latin typeface="Calibri Light" charset="0"/>
              <a:ea typeface="Calibri Light" charset="0"/>
              <a:cs typeface="Calibri Light" charset="0"/>
            </a:endParaRPr>
          </a:p>
        </p:txBody>
      </p:sp>
      <p:grpSp>
        <p:nvGrpSpPr>
          <p:cNvPr id="44" name="Group 43"/>
          <p:cNvGrpSpPr/>
          <p:nvPr/>
        </p:nvGrpSpPr>
        <p:grpSpPr>
          <a:xfrm>
            <a:off x="1674140" y="3073098"/>
            <a:ext cx="1316201" cy="307409"/>
            <a:chOff x="6922598" y="3382052"/>
            <a:chExt cx="1316201" cy="307409"/>
          </a:xfrm>
        </p:grpSpPr>
        <p:sp>
          <p:nvSpPr>
            <p:cNvPr id="45" name="Rectangle 44"/>
            <p:cNvSpPr/>
            <p:nvPr/>
          </p:nvSpPr>
          <p:spPr>
            <a:xfrm>
              <a:off x="7523420" y="3418952"/>
              <a:ext cx="674051" cy="233960"/>
            </a:xfrm>
            <a:prstGeom prst="rect">
              <a:avLst/>
            </a:prstGeom>
            <a:solidFill>
              <a:schemeClr val="accent2">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46" name="Rectangle 45"/>
            <p:cNvSpPr/>
            <p:nvPr/>
          </p:nvSpPr>
          <p:spPr>
            <a:xfrm>
              <a:off x="7337091" y="3418952"/>
              <a:ext cx="185980" cy="233960"/>
            </a:xfrm>
            <a:prstGeom prst="rect">
              <a:avLst/>
            </a:prstGeom>
            <a:pattFill prst="ltUpDiag">
              <a:fgClr>
                <a:schemeClr val="accent3">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47" name="Rectangle 46"/>
            <p:cNvSpPr/>
            <p:nvPr/>
          </p:nvSpPr>
          <p:spPr>
            <a:xfrm>
              <a:off x="7148958" y="3418952"/>
              <a:ext cx="185980" cy="233960"/>
            </a:xfrm>
            <a:prstGeom prst="rect">
              <a:avLst/>
            </a:prstGeom>
            <a:pattFill prst="ltUpDiag">
              <a:fgClr>
                <a:schemeClr val="accent2">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48" name="Rectangle 47"/>
            <p:cNvSpPr/>
            <p:nvPr/>
          </p:nvSpPr>
          <p:spPr>
            <a:xfrm>
              <a:off x="6962629" y="3418952"/>
              <a:ext cx="185980" cy="233960"/>
            </a:xfrm>
            <a:prstGeom prst="rect">
              <a:avLst/>
            </a:prstGeom>
            <a:pattFill prst="ltUpDiag">
              <a:fgClr>
                <a:schemeClr val="accent1">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49" name="Rectangle 48"/>
            <p:cNvSpPr/>
            <p:nvPr/>
          </p:nvSpPr>
          <p:spPr>
            <a:xfrm>
              <a:off x="6922598" y="3382052"/>
              <a:ext cx="1316201" cy="307409"/>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grpSp>
      <p:cxnSp>
        <p:nvCxnSpPr>
          <p:cNvPr id="33" name="Straight Connector 32"/>
          <p:cNvCxnSpPr/>
          <p:nvPr/>
        </p:nvCxnSpPr>
        <p:spPr>
          <a:xfrm>
            <a:off x="861237" y="2889038"/>
            <a:ext cx="7816509"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423320" y="2548283"/>
            <a:ext cx="890885" cy="30008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Slow-path</a:t>
            </a:r>
            <a:endParaRPr lang="en-US" dirty="0">
              <a:ln w="0"/>
              <a:effectLst>
                <a:outerShdw blurRad="38100" dist="19050" dir="2700000" algn="tl" rotWithShape="0">
                  <a:schemeClr val="dk1">
                    <a:alpha val="40000"/>
                  </a:schemeClr>
                </a:outerShdw>
              </a:effectLst>
            </a:endParaRPr>
          </a:p>
        </p:txBody>
      </p:sp>
      <p:sp>
        <p:nvSpPr>
          <p:cNvPr id="37" name="TextBox 36"/>
          <p:cNvSpPr txBox="1"/>
          <p:nvPr/>
        </p:nvSpPr>
        <p:spPr>
          <a:xfrm>
            <a:off x="7423320" y="2911367"/>
            <a:ext cx="836768" cy="30008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Fast-path</a:t>
            </a:r>
            <a:endParaRPr lang="en-US" dirty="0">
              <a:ln w="0"/>
              <a:effectLst>
                <a:outerShdw blurRad="38100" dist="19050" dir="2700000" algn="tl" rotWithShape="0">
                  <a:schemeClr val="dk1">
                    <a:alpha val="40000"/>
                  </a:schemeClr>
                </a:outerShdw>
              </a:effectLst>
            </a:endParaRPr>
          </a:p>
        </p:txBody>
      </p:sp>
    </p:spTree>
    <p:custDataLst>
      <p:tags r:id="rId1"/>
    </p:custDataLst>
    <p:extLst>
      <p:ext uri="{BB962C8B-B14F-4D97-AF65-F5344CB8AC3E}">
        <p14:creationId xmlns:p14="http://schemas.microsoft.com/office/powerpoint/2010/main" val="1245176565"/>
      </p:ext>
    </p:extLst>
  </p:cSld>
  <p:clrMapOvr>
    <a:masterClrMapping/>
  </p:clrMapOvr>
  <mc:AlternateContent xmlns:mc="http://schemas.openxmlformats.org/markup-compatibility/2006" xmlns:p14="http://schemas.microsoft.com/office/powerpoint/2010/main">
    <mc:Choice Requires="p14">
      <p:transition spd="slow" p14:dur="2000" advTm="19405"/>
    </mc:Choice>
    <mc:Fallback xmlns="">
      <p:transition spd="slow" advTm="194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4"/>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42" presetClass="path" presetSubtype="0" accel="50000" decel="50000" fill="hold" nodeType="withEffect">
                                  <p:stCondLst>
                                    <p:cond delay="0"/>
                                  </p:stCondLst>
                                  <p:childTnLst>
                                    <p:animMotion origin="layout" path="M -4.72222E-6 -4.93827E-7 L 0.17691 -4.93827E-7 " pathEditMode="relative" rAng="0" ptsTypes="AA">
                                      <p:cBhvr>
                                        <p:cTn id="34" dur="500" fill="hold"/>
                                        <p:tgtEl>
                                          <p:spTgt spid="44"/>
                                        </p:tgtEl>
                                        <p:attrNameLst>
                                          <p:attrName>ppt_x</p:attrName>
                                          <p:attrName>ppt_y</p:attrName>
                                        </p:attrNameLst>
                                      </p:cBhvr>
                                      <p:rCtr x="8837" y="0"/>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nodeType="clickEffect">
                                  <p:stCondLst>
                                    <p:cond delay="0"/>
                                  </p:stCondLst>
                                  <p:childTnLst>
                                    <p:animMotion origin="layout" path="M 0.17691 -4.93827E-7 L 0.17761 -0.38056 " pathEditMode="relative" rAng="0" ptsTypes="AA">
                                      <p:cBhvr>
                                        <p:cTn id="52" dur="500" fill="hold"/>
                                        <p:tgtEl>
                                          <p:spTgt spid="44"/>
                                        </p:tgtEl>
                                        <p:attrNameLst>
                                          <p:attrName>ppt_x</p:attrName>
                                          <p:attrName>ppt_y</p:attrName>
                                        </p:attrNameLst>
                                      </p:cBhvr>
                                      <p:rCtr x="35" y="-19043"/>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nodeType="clickEffect">
                                  <p:stCondLst>
                                    <p:cond delay="0"/>
                                  </p:stCondLst>
                                  <p:childTnLst>
                                    <p:animMotion origin="layout" path="M 0.17761 -0.38056 L 0.46303 -0.38056 " pathEditMode="relative" rAng="0" ptsTypes="AA">
                                      <p:cBhvr>
                                        <p:cTn id="62" dur="500" fill="hold"/>
                                        <p:tgtEl>
                                          <p:spTgt spid="44"/>
                                        </p:tgtEl>
                                        <p:attrNameLst>
                                          <p:attrName>ppt_x</p:attrName>
                                          <p:attrName>ppt_y</p:attrName>
                                        </p:attrNameLst>
                                      </p:cBhvr>
                                      <p:rCtr x="14271" y="0"/>
                                    </p:animMotion>
                                  </p:childTnLst>
                                </p:cTn>
                              </p:par>
                              <p:par>
                                <p:cTn id="63" presetID="1" presetClass="entr" presetSubtype="0" fill="hold" nodeType="withEffect">
                                  <p:stCondLst>
                                    <p:cond delay="0"/>
                                  </p:stCondLst>
                                  <p:childTnLst>
                                    <p:set>
                                      <p:cBhvr>
                                        <p:cTn id="64" dur="1" fill="hold">
                                          <p:stCondLst>
                                            <p:cond delay="0"/>
                                          </p:stCondLst>
                                        </p:cTn>
                                        <p:tgtEl>
                                          <p:spTgt spid="11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4" grpId="0" animBg="1"/>
      <p:bldP spid="85" grpId="0" animBg="1"/>
      <p:bldP spid="86" grpId="0" animBg="1"/>
      <p:bldP spid="114" grpId="0" animBg="1"/>
      <p:bldP spid="114" grpId="1" animBg="1"/>
      <p:bldP spid="81" grpId="0" animBg="1"/>
      <p:bldP spid="87" grpId="0" animBg="1"/>
      <p:bldP spid="116" grpId="0"/>
      <p:bldP spid="117" grpId="0"/>
      <p:bldP spid="118" grpId="0" animBg="1"/>
      <p:bldP spid="119" grpId="0" animBg="1"/>
      <p:bldP spid="120" grpId="0" animBg="1"/>
      <p:bldP spid="1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OVS Forwarding Model</a:t>
            </a:r>
            <a:endParaRPr lang="en-US" b="1" dirty="0"/>
          </a:p>
        </p:txBody>
      </p:sp>
      <p:sp>
        <p:nvSpPr>
          <p:cNvPr id="75" name="Rounded Rectangle 74"/>
          <p:cNvSpPr/>
          <p:nvPr/>
        </p:nvSpPr>
        <p:spPr>
          <a:xfrm>
            <a:off x="1916957" y="3767212"/>
            <a:ext cx="946317" cy="62090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76" name="Straight Arrow Connector 75"/>
          <p:cNvCxnSpPr/>
          <p:nvPr/>
        </p:nvCxnSpPr>
        <p:spPr>
          <a:xfrm>
            <a:off x="2863274" y="4077662"/>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824076" y="4085976"/>
            <a:ext cx="1095644"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823102" y="3751348"/>
            <a:ext cx="766877"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600" dirty="0">
              <a:latin typeface="Calibri Light" charset="0"/>
              <a:ea typeface="Calibri Light" charset="0"/>
              <a:cs typeface="Calibri Light" charset="0"/>
            </a:endParaRPr>
          </a:p>
        </p:txBody>
      </p:sp>
      <p:sp>
        <p:nvSpPr>
          <p:cNvPr id="81" name="Rounded Rectangle 80"/>
          <p:cNvSpPr/>
          <p:nvPr/>
        </p:nvSpPr>
        <p:spPr>
          <a:xfrm>
            <a:off x="3567648" y="3652912"/>
            <a:ext cx="1838197"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Cache</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82" name="Straight Arrow Connector 81"/>
          <p:cNvCxnSpPr/>
          <p:nvPr/>
        </p:nvCxnSpPr>
        <p:spPr>
          <a:xfrm flipH="1">
            <a:off x="4477870" y="2681796"/>
            <a:ext cx="0" cy="971116"/>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5405847" y="2244076"/>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5543430" y="1905522"/>
            <a:ext cx="710772"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600" dirty="0">
              <a:latin typeface="Calibri Light" charset="0"/>
              <a:ea typeface="Calibri Light" charset="0"/>
              <a:cs typeface="Calibri Light" charset="0"/>
            </a:endParaRPr>
          </a:p>
        </p:txBody>
      </p:sp>
      <p:sp>
        <p:nvSpPr>
          <p:cNvPr id="118" name="Rounded Rectangle 117"/>
          <p:cNvSpPr/>
          <p:nvPr/>
        </p:nvSpPr>
        <p:spPr>
          <a:xfrm>
            <a:off x="3558036" y="15274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19" name="Rounded Rectangle 118"/>
          <p:cNvSpPr/>
          <p:nvPr/>
        </p:nvSpPr>
        <p:spPr>
          <a:xfrm>
            <a:off x="3710436" y="16798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20" name="Rounded Rectangle 119"/>
          <p:cNvSpPr/>
          <p:nvPr/>
        </p:nvSpPr>
        <p:spPr>
          <a:xfrm>
            <a:off x="3862836" y="18322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38" name="Rounded Rectangle 37"/>
          <p:cNvSpPr/>
          <p:nvPr/>
        </p:nvSpPr>
        <p:spPr>
          <a:xfrm>
            <a:off x="3133642" y="1155700"/>
            <a:ext cx="3348159" cy="2224513"/>
          </a:xfrm>
          <a:prstGeom prst="roundRect">
            <a:avLst>
              <a:gd name="adj" fmla="val 50000"/>
            </a:avLst>
          </a:prstGeom>
          <a:solidFill>
            <a:schemeClr val="bg1">
              <a:alpha val="65000"/>
            </a:schemeClr>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p:cNvSpPr txBox="1"/>
          <p:nvPr/>
        </p:nvSpPr>
        <p:spPr>
          <a:xfrm>
            <a:off x="3815417" y="3330697"/>
            <a:ext cx="423514"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Hit</a:t>
            </a:r>
            <a:endParaRPr lang="en-US" sz="1600" dirty="0">
              <a:latin typeface="Calibri Light" charset="0"/>
              <a:ea typeface="Calibri Light" charset="0"/>
              <a:cs typeface="Calibri Light" charset="0"/>
            </a:endParaRPr>
          </a:p>
        </p:txBody>
      </p:sp>
      <p:cxnSp>
        <p:nvCxnSpPr>
          <p:cNvPr id="39" name="Straight Arrow Connector 38"/>
          <p:cNvCxnSpPr/>
          <p:nvPr/>
        </p:nvCxnSpPr>
        <p:spPr>
          <a:xfrm>
            <a:off x="5405847" y="4087950"/>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543430" y="3749396"/>
            <a:ext cx="710772" cy="338554"/>
          </a:xfrm>
          <a:prstGeom prst="rect">
            <a:avLst/>
          </a:prstGeom>
          <a:noFill/>
        </p:spPr>
        <p:txBody>
          <a:bodyPr wrap="none" rtlCol="0">
            <a:spAutoFit/>
          </a:bodyPr>
          <a:lstStyle/>
          <a:p>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600" dirty="0">
              <a:latin typeface="Calibri Light" charset="0"/>
              <a:ea typeface="Calibri Light" charset="0"/>
              <a:cs typeface="Calibri Light" charset="0"/>
            </a:endParaRPr>
          </a:p>
        </p:txBody>
      </p:sp>
      <p:sp>
        <p:nvSpPr>
          <p:cNvPr id="68" name="Rectangle 67"/>
          <p:cNvSpPr/>
          <p:nvPr/>
        </p:nvSpPr>
        <p:spPr>
          <a:xfrm>
            <a:off x="2274963" y="3109704"/>
            <a:ext cx="674051" cy="233960"/>
          </a:xfrm>
          <a:prstGeom prst="rect">
            <a:avLst/>
          </a:prstGeom>
          <a:solidFill>
            <a:schemeClr val="accent2">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69" name="Rectangle 68"/>
          <p:cNvSpPr/>
          <p:nvPr/>
        </p:nvSpPr>
        <p:spPr>
          <a:xfrm>
            <a:off x="2088634" y="3109704"/>
            <a:ext cx="185980" cy="233960"/>
          </a:xfrm>
          <a:prstGeom prst="rect">
            <a:avLst/>
          </a:prstGeom>
          <a:solidFill>
            <a:schemeClr val="accent3">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70" name="Rectangle 69"/>
          <p:cNvSpPr/>
          <p:nvPr/>
        </p:nvSpPr>
        <p:spPr>
          <a:xfrm>
            <a:off x="1900501" y="3109704"/>
            <a:ext cx="185980" cy="233960"/>
          </a:xfrm>
          <a:prstGeom prst="rect">
            <a:avLst/>
          </a:prstGeom>
          <a:solidFill>
            <a:schemeClr val="accent2">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71" name="Rectangle 70"/>
          <p:cNvSpPr/>
          <p:nvPr/>
        </p:nvSpPr>
        <p:spPr>
          <a:xfrm>
            <a:off x="1714172" y="3109704"/>
            <a:ext cx="185980" cy="233960"/>
          </a:xfrm>
          <a:prstGeom prst="rect">
            <a:avLst/>
          </a:prstGeom>
          <a:solidFill>
            <a:schemeClr val="accent1">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72" name="Rectangle 71"/>
          <p:cNvSpPr/>
          <p:nvPr/>
        </p:nvSpPr>
        <p:spPr>
          <a:xfrm>
            <a:off x="1715587" y="3109287"/>
            <a:ext cx="1234842" cy="239232"/>
          </a:xfrm>
          <a:prstGeom prst="rect">
            <a:avLst/>
          </a:prstGeom>
          <a:solidFill>
            <a:schemeClr val="accent2">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73" name="Rectangle 72"/>
          <p:cNvSpPr/>
          <p:nvPr/>
        </p:nvSpPr>
        <p:spPr>
          <a:xfrm>
            <a:off x="1674141" y="3072804"/>
            <a:ext cx="1316201" cy="307409"/>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grpSp>
        <p:nvGrpSpPr>
          <p:cNvPr id="74" name="Group 73"/>
          <p:cNvGrpSpPr/>
          <p:nvPr/>
        </p:nvGrpSpPr>
        <p:grpSpPr>
          <a:xfrm>
            <a:off x="1718947" y="3343397"/>
            <a:ext cx="372309" cy="186142"/>
            <a:chOff x="7204986" y="3660925"/>
            <a:chExt cx="372309" cy="157634"/>
          </a:xfrm>
        </p:grpSpPr>
        <p:cxnSp>
          <p:nvCxnSpPr>
            <p:cNvPr id="79" name="Straight Arrow Connector 78"/>
            <p:cNvCxnSpPr/>
            <p:nvPr/>
          </p:nvCxnSpPr>
          <p:spPr>
            <a:xfrm flipV="1">
              <a:off x="7204986"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7390966"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7577295"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1674140" y="3073098"/>
            <a:ext cx="1316201" cy="307409"/>
            <a:chOff x="6922598" y="3382052"/>
            <a:chExt cx="1316201" cy="307409"/>
          </a:xfrm>
        </p:grpSpPr>
        <p:sp>
          <p:nvSpPr>
            <p:cNvPr id="86" name="Rectangle 85"/>
            <p:cNvSpPr/>
            <p:nvPr/>
          </p:nvSpPr>
          <p:spPr>
            <a:xfrm>
              <a:off x="7523420" y="3418952"/>
              <a:ext cx="674051" cy="233960"/>
            </a:xfrm>
            <a:prstGeom prst="rect">
              <a:avLst/>
            </a:prstGeom>
            <a:solidFill>
              <a:schemeClr val="accent2">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87" name="Rectangle 86"/>
            <p:cNvSpPr/>
            <p:nvPr/>
          </p:nvSpPr>
          <p:spPr>
            <a:xfrm>
              <a:off x="7337091" y="3418952"/>
              <a:ext cx="185980" cy="233960"/>
            </a:xfrm>
            <a:prstGeom prst="rect">
              <a:avLst/>
            </a:prstGeom>
            <a:pattFill prst="ltUpDiag">
              <a:fgClr>
                <a:schemeClr val="accent3">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88" name="Rectangle 87"/>
            <p:cNvSpPr/>
            <p:nvPr/>
          </p:nvSpPr>
          <p:spPr>
            <a:xfrm>
              <a:off x="7148958" y="3418952"/>
              <a:ext cx="185980" cy="233960"/>
            </a:xfrm>
            <a:prstGeom prst="rect">
              <a:avLst/>
            </a:prstGeom>
            <a:pattFill prst="ltUpDiag">
              <a:fgClr>
                <a:schemeClr val="accent2">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89" name="Rectangle 88"/>
            <p:cNvSpPr/>
            <p:nvPr/>
          </p:nvSpPr>
          <p:spPr>
            <a:xfrm>
              <a:off x="6962629" y="3418952"/>
              <a:ext cx="185980" cy="233960"/>
            </a:xfrm>
            <a:prstGeom prst="rect">
              <a:avLst/>
            </a:prstGeom>
            <a:pattFill prst="ltUpDiag">
              <a:fgClr>
                <a:schemeClr val="accent1">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90" name="Rectangle 89"/>
            <p:cNvSpPr/>
            <p:nvPr/>
          </p:nvSpPr>
          <p:spPr>
            <a:xfrm>
              <a:off x="6922598" y="3382052"/>
              <a:ext cx="1316201" cy="307409"/>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grpSp>
      <p:cxnSp>
        <p:nvCxnSpPr>
          <p:cNvPr id="42" name="Straight Connector 41"/>
          <p:cNvCxnSpPr/>
          <p:nvPr/>
        </p:nvCxnSpPr>
        <p:spPr>
          <a:xfrm>
            <a:off x="861237" y="2889038"/>
            <a:ext cx="7816509"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423320" y="2548283"/>
            <a:ext cx="890885" cy="30008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Slow-path</a:t>
            </a:r>
            <a:endParaRPr lang="en-US" dirty="0">
              <a:ln w="0"/>
              <a:effectLst>
                <a:outerShdw blurRad="38100" dist="19050" dir="2700000" algn="tl" rotWithShape="0">
                  <a:schemeClr val="dk1">
                    <a:alpha val="40000"/>
                  </a:schemeClr>
                </a:outerShdw>
              </a:effectLst>
            </a:endParaRPr>
          </a:p>
        </p:txBody>
      </p:sp>
      <p:sp>
        <p:nvSpPr>
          <p:cNvPr id="41" name="TextBox 40"/>
          <p:cNvSpPr txBox="1"/>
          <p:nvPr/>
        </p:nvSpPr>
        <p:spPr>
          <a:xfrm>
            <a:off x="7423320" y="2911367"/>
            <a:ext cx="836768" cy="30008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Fast-path</a:t>
            </a:r>
            <a:endParaRPr lang="en-US" dirty="0">
              <a:ln w="0"/>
              <a:effectLst>
                <a:outerShdw blurRad="38100" dist="19050" dir="2700000" algn="tl" rotWithShape="0">
                  <a:schemeClr val="dk1">
                    <a:alpha val="40000"/>
                  </a:schemeClr>
                </a:outerShdw>
              </a:effectLst>
            </a:endParaRPr>
          </a:p>
        </p:txBody>
      </p:sp>
    </p:spTree>
    <p:custDataLst>
      <p:tags r:id="rId1"/>
    </p:custDataLst>
    <p:extLst>
      <p:ext uri="{BB962C8B-B14F-4D97-AF65-F5344CB8AC3E}">
        <p14:creationId xmlns:p14="http://schemas.microsoft.com/office/powerpoint/2010/main" val="1259563012"/>
      </p:ext>
    </p:extLst>
  </p:cSld>
  <p:clrMapOvr>
    <a:masterClrMapping/>
  </p:clrMapOvr>
  <mc:AlternateContent xmlns:mc="http://schemas.openxmlformats.org/markup-compatibility/2006" xmlns:p14="http://schemas.microsoft.com/office/powerpoint/2010/main">
    <mc:Choice Requires="p14">
      <p:transition spd="slow" p14:dur="2000" advTm="3603"/>
    </mc:Choice>
    <mc:Fallback xmlns="">
      <p:transition spd="slow" advTm="3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7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5"/>
                                        </p:tgtEl>
                                        <p:attrNameLst>
                                          <p:attrName>style.visibility</p:attrName>
                                        </p:attrNameLst>
                                      </p:cBhvr>
                                      <p:to>
                                        <p:strVal val="visible"/>
                                      </p:to>
                                    </p:set>
                                  </p:childTnLst>
                                </p:cTn>
                              </p:par>
                              <p:par>
                                <p:cTn id="27" presetID="42" presetClass="path" presetSubtype="0" accel="50000" decel="50000" fill="hold" nodeType="withEffect">
                                  <p:stCondLst>
                                    <p:cond delay="0"/>
                                  </p:stCondLst>
                                  <p:childTnLst>
                                    <p:animMotion origin="layout" path="M -4.72222E-6 -4.93827E-7 L 0.17691 -4.93827E-7 " pathEditMode="relative" rAng="0" ptsTypes="AA">
                                      <p:cBhvr>
                                        <p:cTn id="28" dur="500" fill="hold"/>
                                        <p:tgtEl>
                                          <p:spTgt spid="85"/>
                                        </p:tgtEl>
                                        <p:attrNameLst>
                                          <p:attrName>ppt_x</p:attrName>
                                          <p:attrName>ppt_y</p:attrName>
                                        </p:attrNameLst>
                                      </p:cBhvr>
                                      <p:rCtr x="8837" y="0"/>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42" presetClass="path" presetSubtype="0" accel="50000" decel="50000" fill="hold" nodeType="withEffect">
                                  <p:stCondLst>
                                    <p:cond delay="0"/>
                                  </p:stCondLst>
                                  <p:childTnLst>
                                    <p:animMotion origin="layout" path="M 0.17691 -4.93827E-7 L 0.45174 -0.00123 " pathEditMode="relative" rAng="0" ptsTypes="AA">
                                      <p:cBhvr>
                                        <p:cTn id="40" dur="500" fill="hold"/>
                                        <p:tgtEl>
                                          <p:spTgt spid="85"/>
                                        </p:tgtEl>
                                        <p:attrNameLst>
                                          <p:attrName>ppt_x</p:attrName>
                                          <p:attrName>ppt_y</p:attrName>
                                        </p:attrNameLst>
                                      </p:cBhvr>
                                      <p:rCtr x="13733" y="-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40" grpId="0"/>
      <p:bldP spid="68" grpId="0" animBg="1"/>
      <p:bldP spid="69" grpId="0" animBg="1"/>
      <p:bldP spid="70" grpId="0" animBg="1"/>
      <p:bldP spid="71" grpId="0" animBg="1"/>
      <p:bldP spid="72" grpId="0" animBg="1"/>
      <p:bldP spid="72" grpId="1" animBg="1"/>
      <p:bldP spid="7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OVS Forwarding Model</a:t>
            </a:r>
            <a:endParaRPr lang="en-US" b="1" dirty="0"/>
          </a:p>
        </p:txBody>
      </p:sp>
      <p:sp>
        <p:nvSpPr>
          <p:cNvPr id="75" name="Rounded Rectangle 74"/>
          <p:cNvSpPr/>
          <p:nvPr/>
        </p:nvSpPr>
        <p:spPr>
          <a:xfrm>
            <a:off x="1916957" y="3767212"/>
            <a:ext cx="946317" cy="62090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76" name="Straight Arrow Connector 75"/>
          <p:cNvCxnSpPr/>
          <p:nvPr/>
        </p:nvCxnSpPr>
        <p:spPr>
          <a:xfrm>
            <a:off x="2863274" y="4077662"/>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824076" y="4085976"/>
            <a:ext cx="1095644"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823102" y="3751348"/>
            <a:ext cx="766877"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600" dirty="0">
              <a:latin typeface="Calibri Light" charset="0"/>
              <a:ea typeface="Calibri Light" charset="0"/>
              <a:cs typeface="Calibri Light" charset="0"/>
            </a:endParaRPr>
          </a:p>
        </p:txBody>
      </p:sp>
      <p:sp>
        <p:nvSpPr>
          <p:cNvPr id="81" name="Rounded Rectangle 80"/>
          <p:cNvSpPr/>
          <p:nvPr/>
        </p:nvSpPr>
        <p:spPr>
          <a:xfrm>
            <a:off x="3567648" y="3652912"/>
            <a:ext cx="1838197"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Cache</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82" name="Straight Arrow Connector 81"/>
          <p:cNvCxnSpPr/>
          <p:nvPr/>
        </p:nvCxnSpPr>
        <p:spPr>
          <a:xfrm flipH="1">
            <a:off x="4477870" y="2681796"/>
            <a:ext cx="0" cy="971116"/>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5405847" y="2244076"/>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5543430" y="1905522"/>
            <a:ext cx="710772"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600" dirty="0">
              <a:latin typeface="Calibri Light" charset="0"/>
              <a:ea typeface="Calibri Light" charset="0"/>
              <a:cs typeface="Calibri Light" charset="0"/>
            </a:endParaRPr>
          </a:p>
        </p:txBody>
      </p:sp>
      <p:sp>
        <p:nvSpPr>
          <p:cNvPr id="118" name="Rounded Rectangle 117"/>
          <p:cNvSpPr/>
          <p:nvPr/>
        </p:nvSpPr>
        <p:spPr>
          <a:xfrm>
            <a:off x="3558036" y="15274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19" name="Rounded Rectangle 118"/>
          <p:cNvSpPr/>
          <p:nvPr/>
        </p:nvSpPr>
        <p:spPr>
          <a:xfrm>
            <a:off x="3710436" y="16798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20" name="Rounded Rectangle 119"/>
          <p:cNvSpPr/>
          <p:nvPr/>
        </p:nvSpPr>
        <p:spPr>
          <a:xfrm>
            <a:off x="3862836" y="18322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38" name="Straight Arrow Connector 37"/>
          <p:cNvCxnSpPr/>
          <p:nvPr/>
        </p:nvCxnSpPr>
        <p:spPr>
          <a:xfrm>
            <a:off x="5405847" y="4087950"/>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543430" y="3749396"/>
            <a:ext cx="710772" cy="338554"/>
          </a:xfrm>
          <a:prstGeom prst="rect">
            <a:avLst/>
          </a:prstGeom>
          <a:noFill/>
        </p:spPr>
        <p:txBody>
          <a:bodyPr wrap="none" rtlCol="0">
            <a:spAutoFit/>
          </a:bodyPr>
          <a:lstStyle/>
          <a:p>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600" dirty="0">
              <a:latin typeface="Calibri Light" charset="0"/>
              <a:ea typeface="Calibri Light" charset="0"/>
              <a:cs typeface="Calibri Light" charset="0"/>
            </a:endParaRPr>
          </a:p>
        </p:txBody>
      </p:sp>
      <p:sp>
        <p:nvSpPr>
          <p:cNvPr id="57" name="Title 1"/>
          <p:cNvSpPr txBox="1">
            <a:spLocks/>
          </p:cNvSpPr>
          <p:nvPr/>
        </p:nvSpPr>
        <p:spPr>
          <a:xfrm>
            <a:off x="4704110" y="277751"/>
            <a:ext cx="2628023"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smtClean="0">
                <a:solidFill>
                  <a:schemeClr val="accent1">
                    <a:lumMod val="75000"/>
                  </a:schemeClr>
                </a:solidFill>
              </a:rPr>
              <a:t>(</a:t>
            </a:r>
            <a:r>
              <a:rPr lang="en-US" b="1" dirty="0" smtClean="0">
                <a:solidFill>
                  <a:schemeClr val="accent1">
                    <a:lumMod val="75000"/>
                  </a:schemeClr>
                </a:solidFill>
              </a:rPr>
              <a:t>Inline Editing</a:t>
            </a:r>
            <a:r>
              <a:rPr lang="en-US" dirty="0" smtClean="0">
                <a:solidFill>
                  <a:schemeClr val="accent1">
                    <a:lumMod val="75000"/>
                  </a:schemeClr>
                </a:solidFill>
              </a:rPr>
              <a:t>)</a:t>
            </a:r>
            <a:endParaRPr lang="en-US" dirty="0">
              <a:solidFill>
                <a:schemeClr val="accent1">
                  <a:lumMod val="75000"/>
                </a:schemeClr>
              </a:solidFill>
            </a:endParaRPr>
          </a:p>
        </p:txBody>
      </p:sp>
      <p:cxnSp>
        <p:nvCxnSpPr>
          <p:cNvPr id="22" name="Straight Connector 21"/>
          <p:cNvCxnSpPr/>
          <p:nvPr/>
        </p:nvCxnSpPr>
        <p:spPr>
          <a:xfrm>
            <a:off x="861237" y="2889038"/>
            <a:ext cx="7816509"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423320" y="2548283"/>
            <a:ext cx="890885" cy="30008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Slow-path</a:t>
            </a:r>
            <a:endParaRPr lang="en-US" dirty="0">
              <a:ln w="0"/>
              <a:effectLst>
                <a:outerShdw blurRad="38100" dist="19050" dir="2700000" algn="tl" rotWithShape="0">
                  <a:schemeClr val="dk1">
                    <a:alpha val="40000"/>
                  </a:schemeClr>
                </a:outerShdw>
              </a:effectLst>
            </a:endParaRPr>
          </a:p>
        </p:txBody>
      </p:sp>
      <p:sp>
        <p:nvSpPr>
          <p:cNvPr id="21" name="TextBox 20"/>
          <p:cNvSpPr txBox="1"/>
          <p:nvPr/>
        </p:nvSpPr>
        <p:spPr>
          <a:xfrm>
            <a:off x="7423320" y="2911367"/>
            <a:ext cx="836768" cy="30008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Fast-path</a:t>
            </a:r>
            <a:endParaRPr lang="en-US" dirty="0">
              <a:ln w="0"/>
              <a:effectLst>
                <a:outerShdw blurRad="38100" dist="19050" dir="2700000" algn="tl" rotWithShape="0">
                  <a:schemeClr val="dk1">
                    <a:alpha val="40000"/>
                  </a:schemeClr>
                </a:outerShdw>
              </a:effectLst>
            </a:endParaRPr>
          </a:p>
        </p:txBody>
      </p:sp>
    </p:spTree>
    <p:custDataLst>
      <p:tags r:id="rId1"/>
    </p:custDataLst>
    <p:extLst>
      <p:ext uri="{BB962C8B-B14F-4D97-AF65-F5344CB8AC3E}">
        <p14:creationId xmlns:p14="http://schemas.microsoft.com/office/powerpoint/2010/main" val="1089217671"/>
      </p:ext>
    </p:extLst>
  </p:cSld>
  <p:clrMapOvr>
    <a:masterClrMapping/>
  </p:clrMapOvr>
  <mc:AlternateContent xmlns:mc="http://schemas.openxmlformats.org/markup-compatibility/2006" xmlns:p14="http://schemas.microsoft.com/office/powerpoint/2010/main">
    <mc:Choice Requires="p14">
      <p:transition spd="slow" p14:dur="2000" advTm="10576"/>
    </mc:Choice>
    <mc:Fallback xmlns="">
      <p:transition spd="slow" advTm="105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PISCES Forwarding Model (Modified OVS)</a:t>
            </a:r>
            <a:endParaRPr lang="en-US" b="1" dirty="0"/>
          </a:p>
        </p:txBody>
      </p:sp>
      <p:sp>
        <p:nvSpPr>
          <p:cNvPr id="5" name="Rounded Rectangle 4"/>
          <p:cNvSpPr/>
          <p:nvPr/>
        </p:nvSpPr>
        <p:spPr>
          <a:xfrm>
            <a:off x="1070142" y="3793556"/>
            <a:ext cx="946317" cy="62090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8" name="TextBox 7"/>
          <p:cNvSpPr txBox="1"/>
          <p:nvPr/>
        </p:nvSpPr>
        <p:spPr>
          <a:xfrm>
            <a:off x="217587" y="3777692"/>
            <a:ext cx="766877"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600" dirty="0">
              <a:latin typeface="Calibri Light" charset="0"/>
              <a:ea typeface="Calibri Light" charset="0"/>
              <a:cs typeface="Calibri Light" charset="0"/>
            </a:endParaRPr>
          </a:p>
        </p:txBody>
      </p:sp>
      <p:sp>
        <p:nvSpPr>
          <p:cNvPr id="9" name="Rounded Rectangle 8"/>
          <p:cNvSpPr/>
          <p:nvPr/>
        </p:nvSpPr>
        <p:spPr>
          <a:xfrm>
            <a:off x="3567648" y="3652912"/>
            <a:ext cx="1838197"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Cache</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0" name="Straight Arrow Connector 9"/>
          <p:cNvCxnSpPr/>
          <p:nvPr/>
        </p:nvCxnSpPr>
        <p:spPr>
          <a:xfrm flipH="1">
            <a:off x="4477870" y="2681796"/>
            <a:ext cx="0" cy="971116"/>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3558036" y="15274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2" name="Rounded Rectangle 11"/>
          <p:cNvSpPr/>
          <p:nvPr/>
        </p:nvSpPr>
        <p:spPr>
          <a:xfrm>
            <a:off x="3710436" y="16798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3" name="Rounded Rectangle 12"/>
          <p:cNvSpPr/>
          <p:nvPr/>
        </p:nvSpPr>
        <p:spPr>
          <a:xfrm>
            <a:off x="3862836" y="18322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5" name="Rounded Rectangle 14"/>
          <p:cNvSpPr/>
          <p:nvPr/>
        </p:nvSpPr>
        <p:spPr>
          <a:xfrm>
            <a:off x="7123210" y="3796488"/>
            <a:ext cx="108840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Deparser</a:t>
            </a:r>
            <a:endParaRPr lang="en-US" sz="1600" baseline="30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8" name="TextBox 17"/>
          <p:cNvSpPr txBox="1"/>
          <p:nvPr/>
        </p:nvSpPr>
        <p:spPr>
          <a:xfrm>
            <a:off x="8322360" y="3671404"/>
            <a:ext cx="710772"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600" dirty="0">
              <a:latin typeface="Calibri Light" charset="0"/>
              <a:ea typeface="Calibri Light" charset="0"/>
              <a:cs typeface="Calibri Light" charset="0"/>
            </a:endParaRPr>
          </a:p>
        </p:txBody>
      </p:sp>
      <p:cxnSp>
        <p:nvCxnSpPr>
          <p:cNvPr id="19" name="Elbow Connector 18"/>
          <p:cNvCxnSpPr>
            <a:endCxn id="32" idx="0"/>
          </p:cNvCxnSpPr>
          <p:nvPr/>
        </p:nvCxnSpPr>
        <p:spPr>
          <a:xfrm rot="16200000" flipH="1">
            <a:off x="5065466" y="2597426"/>
            <a:ext cx="1539442" cy="858682"/>
          </a:xfrm>
          <a:prstGeom prst="bentConnector3">
            <a:avLst>
              <a:gd name="adj1" fmla="val -323"/>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807" y="1805768"/>
            <a:ext cx="3589970" cy="1015663"/>
          </a:xfrm>
          <a:prstGeom prst="rect">
            <a:avLst/>
          </a:prstGeom>
          <a:noFill/>
        </p:spPr>
        <p:txBody>
          <a:bodyPr wrap="square" rtlCol="0">
            <a:spAutoFit/>
          </a:bodyPr>
          <a:lstStyle/>
          <a:p>
            <a:pPr marL="342900" lvl="0" indent="-342900">
              <a:buFont typeface="Arial" charset="0"/>
              <a:buChar char="•"/>
            </a:pPr>
            <a:r>
              <a:rPr lang="en-US" sz="2000" dirty="0">
                <a:solidFill>
                  <a:schemeClr val="tx1"/>
                </a:solidFill>
                <a:latin typeface="Calibri Light" charset="0"/>
                <a:ea typeface="Calibri Light" charset="0"/>
                <a:cs typeface="Calibri Light" charset="0"/>
              </a:rPr>
              <a:t>Supports both editing </a:t>
            </a:r>
            <a:r>
              <a:rPr lang="en-US" sz="2000" dirty="0" smtClean="0">
                <a:solidFill>
                  <a:schemeClr val="tx1"/>
                </a:solidFill>
                <a:latin typeface="Calibri Light" charset="0"/>
                <a:ea typeface="Calibri Light" charset="0"/>
                <a:cs typeface="Calibri Light" charset="0"/>
              </a:rPr>
              <a:t>modes:</a:t>
            </a:r>
          </a:p>
          <a:p>
            <a:pPr marL="685800" lvl="1" indent="-342900">
              <a:buFontTx/>
              <a:buChar char="-"/>
            </a:pPr>
            <a:r>
              <a:rPr lang="en-US" sz="2000" b="1" dirty="0" smtClean="0">
                <a:solidFill>
                  <a:schemeClr val="tx1"/>
                </a:solidFill>
                <a:latin typeface="Calibri Light" charset="0"/>
                <a:ea typeface="Calibri Light" charset="0"/>
                <a:cs typeface="Calibri Light" charset="0"/>
              </a:rPr>
              <a:t>Inline Editing</a:t>
            </a:r>
          </a:p>
          <a:p>
            <a:pPr marL="685800" lvl="1" indent="-342900">
              <a:buFontTx/>
              <a:buChar char="-"/>
            </a:pPr>
            <a:r>
              <a:rPr lang="en-US" sz="2000" b="1" dirty="0" smtClean="0">
                <a:solidFill>
                  <a:schemeClr val="tx1"/>
                </a:solidFill>
                <a:latin typeface="Calibri Light" charset="0"/>
                <a:ea typeface="Calibri Light" charset="0"/>
                <a:cs typeface="Calibri Light" charset="0"/>
              </a:rPr>
              <a:t>Post-pipeline Editing</a:t>
            </a:r>
          </a:p>
        </p:txBody>
      </p:sp>
      <p:sp>
        <p:nvSpPr>
          <p:cNvPr id="23" name="Rounded Rectangle 22"/>
          <p:cNvSpPr/>
          <p:nvPr/>
        </p:nvSpPr>
        <p:spPr>
          <a:xfrm>
            <a:off x="2327392" y="3787709"/>
            <a:ext cx="94631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27" name="Straight Arrow Connector 26"/>
          <p:cNvCxnSpPr/>
          <p:nvPr/>
        </p:nvCxnSpPr>
        <p:spPr>
          <a:xfrm>
            <a:off x="3273364" y="4098169"/>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016459" y="4098169"/>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84881" y="4106938"/>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5720324" y="3796488"/>
            <a:ext cx="108840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33" name="Straight Arrow Connector 32"/>
          <p:cNvCxnSpPr/>
          <p:nvPr/>
        </p:nvCxnSpPr>
        <p:spPr>
          <a:xfrm>
            <a:off x="5415525" y="4106938"/>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821431" y="4106938"/>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8214431" y="4085469"/>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291449" y="3814550"/>
            <a:ext cx="1027590" cy="584775"/>
          </a:xfrm>
          <a:prstGeom prst="rect">
            <a:avLst/>
          </a:prstGeom>
          <a:noFill/>
        </p:spPr>
        <p:txBody>
          <a:bodyPr wrap="none" rtlCol="0">
            <a:spAutoFit/>
          </a:bodyPr>
          <a:lstStyle/>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Verify</a:t>
            </a:r>
            <a:endPar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24" name="TextBox 23"/>
          <p:cNvSpPr txBox="1"/>
          <p:nvPr/>
        </p:nvSpPr>
        <p:spPr>
          <a:xfrm>
            <a:off x="5749222" y="3803800"/>
            <a:ext cx="1027590" cy="584775"/>
          </a:xfrm>
          <a:prstGeom prst="rect">
            <a:avLst/>
          </a:prstGeom>
          <a:noFill/>
        </p:spPr>
        <p:txBody>
          <a:bodyPr wrap="none" rtlCol="0">
            <a:spAutoFit/>
          </a:bodyPr>
          <a:lstStyle/>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Update</a:t>
            </a:r>
            <a:endPar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25" name="Straight Connector 24"/>
          <p:cNvCxnSpPr/>
          <p:nvPr/>
        </p:nvCxnSpPr>
        <p:spPr>
          <a:xfrm>
            <a:off x="861237" y="2889038"/>
            <a:ext cx="7816509"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423320" y="2548283"/>
            <a:ext cx="890885" cy="30008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Slow-path</a:t>
            </a:r>
            <a:endParaRPr lang="en-US" dirty="0">
              <a:ln w="0"/>
              <a:effectLst>
                <a:outerShdw blurRad="38100" dist="19050" dir="2700000" algn="tl" rotWithShape="0">
                  <a:schemeClr val="dk1">
                    <a:alpha val="40000"/>
                  </a:schemeClr>
                </a:outerShdw>
              </a:effectLst>
            </a:endParaRPr>
          </a:p>
        </p:txBody>
      </p:sp>
      <p:sp>
        <p:nvSpPr>
          <p:cNvPr id="35" name="TextBox 34"/>
          <p:cNvSpPr txBox="1"/>
          <p:nvPr/>
        </p:nvSpPr>
        <p:spPr>
          <a:xfrm>
            <a:off x="7423320" y="2911367"/>
            <a:ext cx="836768" cy="30008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Fast-path</a:t>
            </a:r>
            <a:endParaRPr lang="en-US" dirty="0">
              <a:ln w="0"/>
              <a:effectLst>
                <a:outerShdw blurRad="38100" dist="19050" dir="2700000" algn="tl" rotWithShape="0">
                  <a:schemeClr val="dk1">
                    <a:alpha val="40000"/>
                  </a:schemeClr>
                </a:outerShdw>
              </a:effectLst>
            </a:endParaRPr>
          </a:p>
        </p:txBody>
      </p:sp>
    </p:spTree>
    <p:custDataLst>
      <p:tags r:id="rId1"/>
    </p:custDataLst>
    <p:extLst>
      <p:ext uri="{BB962C8B-B14F-4D97-AF65-F5344CB8AC3E}">
        <p14:creationId xmlns:p14="http://schemas.microsoft.com/office/powerpoint/2010/main" val="1071821006"/>
      </p:ext>
    </p:extLst>
  </p:cSld>
  <p:clrMapOvr>
    <a:masterClrMapping/>
  </p:clrMapOvr>
  <mc:AlternateContent xmlns:mc="http://schemas.openxmlformats.org/markup-compatibility/2006" xmlns:p14="http://schemas.microsoft.com/office/powerpoint/2010/main">
    <mc:Choice Requires="p14">
      <p:transition spd="slow" p14:dur="2000" advTm="8705"/>
    </mc:Choice>
    <mc:Fallback xmlns="">
      <p:transition spd="slow" advTm="87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ounded Rectangle 63"/>
          <p:cNvSpPr/>
          <p:nvPr/>
        </p:nvSpPr>
        <p:spPr>
          <a:xfrm>
            <a:off x="1130299" y="2875867"/>
            <a:ext cx="7282501" cy="2013633"/>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20" name="Rounded Rectangle 19"/>
          <p:cNvSpPr/>
          <p:nvPr/>
        </p:nvSpPr>
        <p:spPr>
          <a:xfrm>
            <a:off x="1130299" y="1373747"/>
            <a:ext cx="7282501" cy="1140853"/>
          </a:xfrm>
          <a:prstGeom prst="roundRect">
            <a:avLst>
              <a:gd name="adj" fmla="val 0"/>
            </a:avLst>
          </a:prstGeom>
          <a:solidFill>
            <a:schemeClr val="accent6">
              <a:lumMod val="20000"/>
              <a:lumOff val="80000"/>
            </a:schemeClr>
          </a:solidFill>
          <a:ln w="9525">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2" name="Title 1"/>
          <p:cNvSpPr>
            <a:spLocks noGrp="1"/>
          </p:cNvSpPr>
          <p:nvPr>
            <p:ph type="title"/>
          </p:nvPr>
        </p:nvSpPr>
        <p:spPr/>
        <p:txBody>
          <a:bodyPr/>
          <a:lstStyle/>
          <a:p>
            <a:pPr algn="ctr"/>
            <a:r>
              <a:rPr lang="en-US" b="1" dirty="0" smtClean="0"/>
              <a:t>PISCES: Compiling P4 to OVS</a:t>
            </a:r>
            <a:endParaRPr lang="en-US" b="1" dirty="0"/>
          </a:p>
        </p:txBody>
      </p:sp>
      <p:grpSp>
        <p:nvGrpSpPr>
          <p:cNvPr id="21" name="Group 20"/>
          <p:cNvGrpSpPr/>
          <p:nvPr/>
        </p:nvGrpSpPr>
        <p:grpSpPr>
          <a:xfrm>
            <a:off x="1143552" y="1473200"/>
            <a:ext cx="7296499" cy="929196"/>
            <a:chOff x="257256" y="1527496"/>
            <a:chExt cx="8508933" cy="1154300"/>
          </a:xfrm>
        </p:grpSpPr>
        <p:cxnSp>
          <p:nvCxnSpPr>
            <p:cNvPr id="4" name="Straight Arrow Connector 3"/>
            <p:cNvCxnSpPr/>
            <p:nvPr/>
          </p:nvCxnSpPr>
          <p:spPr>
            <a:xfrm flipV="1">
              <a:off x="2031036" y="2053369"/>
              <a:ext cx="278867" cy="1"/>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5387721" y="2060433"/>
              <a:ext cx="278867" cy="1"/>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1105046" y="1728397"/>
              <a:ext cx="946317" cy="627071"/>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7" name="Rounded Rectangle 6"/>
            <p:cNvSpPr/>
            <p:nvPr/>
          </p:nvSpPr>
          <p:spPr>
            <a:xfrm>
              <a:off x="3558036" y="15274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8" name="Rounded Rectangle 7"/>
            <p:cNvSpPr/>
            <p:nvPr/>
          </p:nvSpPr>
          <p:spPr>
            <a:xfrm>
              <a:off x="3710436" y="16798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9" name="Rounded Rectangle 8"/>
            <p:cNvSpPr/>
            <p:nvPr/>
          </p:nvSpPr>
          <p:spPr>
            <a:xfrm>
              <a:off x="3862836" y="18322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1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0" name="Rounded Rectangle 9"/>
            <p:cNvSpPr/>
            <p:nvPr/>
          </p:nvSpPr>
          <p:spPr>
            <a:xfrm>
              <a:off x="6873646" y="1734568"/>
              <a:ext cx="1088407" cy="62090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4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Deparser</a:t>
              </a:r>
              <a:endParaRPr lang="en-US" sz="1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1" name="TextBox 10"/>
            <p:cNvSpPr txBox="1"/>
            <p:nvPr/>
          </p:nvSpPr>
          <p:spPr>
            <a:xfrm>
              <a:off x="257256" y="1715448"/>
              <a:ext cx="806895" cy="382338"/>
            </a:xfrm>
            <a:prstGeom prst="rect">
              <a:avLst/>
            </a:prstGeom>
            <a:noFill/>
          </p:spPr>
          <p:txBody>
            <a:bodyPr wrap="none" rtlCol="0">
              <a:spAutoFit/>
            </a:bodyPr>
            <a:lstStyle/>
            <a:p>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400" dirty="0">
                <a:latin typeface="Calibri Light" charset="0"/>
                <a:ea typeface="Calibri Light" charset="0"/>
                <a:cs typeface="Calibri Light" charset="0"/>
              </a:endParaRPr>
            </a:p>
          </p:txBody>
        </p:sp>
        <p:cxnSp>
          <p:nvCxnSpPr>
            <p:cNvPr id="12" name="Straight Arrow Connector 11"/>
            <p:cNvCxnSpPr/>
            <p:nvPr/>
          </p:nvCxnSpPr>
          <p:spPr>
            <a:xfrm>
              <a:off x="7972837" y="2039688"/>
              <a:ext cx="453613"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015375" y="1679793"/>
              <a:ext cx="750814" cy="382338"/>
            </a:xfrm>
            <a:prstGeom prst="rect">
              <a:avLst/>
            </a:prstGeom>
            <a:noFill/>
          </p:spPr>
          <p:txBody>
            <a:bodyPr wrap="none" rtlCol="0">
              <a:spAutoFit/>
            </a:bodyPr>
            <a:lstStyle/>
            <a:p>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400" dirty="0">
                <a:latin typeface="Calibri Light" charset="0"/>
                <a:ea typeface="Calibri Light" charset="0"/>
                <a:cs typeface="Calibri Light" charset="0"/>
              </a:endParaRPr>
            </a:p>
          </p:txBody>
        </p:sp>
        <p:sp>
          <p:nvSpPr>
            <p:cNvPr id="14" name="Rounded Rectangle 13"/>
            <p:cNvSpPr/>
            <p:nvPr/>
          </p:nvSpPr>
          <p:spPr>
            <a:xfrm>
              <a:off x="5648462" y="1734569"/>
              <a:ext cx="946317" cy="620900"/>
            </a:xfrm>
            <a:prstGeom prst="roundRect">
              <a:avLst>
                <a:gd name="adj" fmla="val 0"/>
              </a:avLst>
            </a:prstGeom>
            <a:solidFill>
              <a:schemeClr val="accent3">
                <a:lumMod val="40000"/>
                <a:lumOff val="6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5" name="Straight Arrow Connector 14"/>
            <p:cNvCxnSpPr>
              <a:endCxn id="10" idx="1"/>
            </p:cNvCxnSpPr>
            <p:nvPr/>
          </p:nvCxnSpPr>
          <p:spPr>
            <a:xfrm flipV="1">
              <a:off x="6594779" y="2045018"/>
              <a:ext cx="278868" cy="4"/>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309086" y="1734568"/>
              <a:ext cx="946317" cy="620900"/>
            </a:xfrm>
            <a:prstGeom prst="roundRect">
              <a:avLst>
                <a:gd name="adj" fmla="val 0"/>
              </a:avLst>
            </a:prstGeom>
            <a:solidFill>
              <a:schemeClr val="accent3">
                <a:lumMod val="40000"/>
                <a:lumOff val="6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7" name="Straight Arrow Connector 16"/>
            <p:cNvCxnSpPr/>
            <p:nvPr/>
          </p:nvCxnSpPr>
          <p:spPr>
            <a:xfrm flipV="1">
              <a:off x="3280729" y="2055219"/>
              <a:ext cx="278867" cy="1"/>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51433" y="2053369"/>
              <a:ext cx="453613"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1424093" y="3028457"/>
            <a:ext cx="6919952" cy="1696557"/>
            <a:chOff x="1346103" y="2986413"/>
            <a:chExt cx="6919952" cy="1696557"/>
          </a:xfrm>
        </p:grpSpPr>
        <p:sp>
          <p:nvSpPr>
            <p:cNvPr id="45" name="Rounded Rectangle 44"/>
            <p:cNvSpPr/>
            <p:nvPr/>
          </p:nvSpPr>
          <p:spPr>
            <a:xfrm>
              <a:off x="2079953" y="4190401"/>
              <a:ext cx="711592" cy="43145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6" name="TextBox 45"/>
            <p:cNvSpPr txBox="1"/>
            <p:nvPr/>
          </p:nvSpPr>
          <p:spPr>
            <a:xfrm>
              <a:off x="1346103" y="4126370"/>
              <a:ext cx="691921" cy="307777"/>
            </a:xfrm>
            <a:prstGeom prst="rect">
              <a:avLst/>
            </a:prstGeom>
            <a:noFill/>
          </p:spPr>
          <p:txBody>
            <a:bodyPr wrap="none" rtlCol="0">
              <a:spAutoFit/>
            </a:bodyPr>
            <a:lstStyle/>
            <a:p>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400" dirty="0">
                <a:latin typeface="Calibri Light" charset="0"/>
                <a:ea typeface="Calibri Light" charset="0"/>
                <a:cs typeface="Calibri Light" charset="0"/>
              </a:endParaRPr>
            </a:p>
          </p:txBody>
        </p:sp>
        <p:sp>
          <p:nvSpPr>
            <p:cNvPr id="47" name="Rounded Rectangle 46"/>
            <p:cNvSpPr/>
            <p:nvPr/>
          </p:nvSpPr>
          <p:spPr>
            <a:xfrm>
              <a:off x="4046875" y="4092671"/>
              <a:ext cx="1382249" cy="59029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Cache</a:t>
              </a:r>
              <a:endParaRPr lang="en-US" sz="1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48" name="Straight Arrow Connector 47"/>
            <p:cNvCxnSpPr/>
            <p:nvPr/>
          </p:nvCxnSpPr>
          <p:spPr>
            <a:xfrm>
              <a:off x="4735258" y="3788511"/>
              <a:ext cx="0" cy="304159"/>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4039647" y="2986413"/>
              <a:ext cx="1160280" cy="59029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0" name="Rounded Rectangle 49"/>
            <p:cNvSpPr/>
            <p:nvPr/>
          </p:nvSpPr>
          <p:spPr>
            <a:xfrm>
              <a:off x="4154245" y="3092312"/>
              <a:ext cx="1160280" cy="59029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1" name="Rounded Rectangle 50"/>
            <p:cNvSpPr/>
            <p:nvPr/>
          </p:nvSpPr>
          <p:spPr>
            <a:xfrm>
              <a:off x="4268844" y="3198212"/>
              <a:ext cx="1160280" cy="59029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1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2" name="Rounded Rectangle 51"/>
            <p:cNvSpPr/>
            <p:nvPr/>
          </p:nvSpPr>
          <p:spPr>
            <a:xfrm>
              <a:off x="6720512" y="4192439"/>
              <a:ext cx="818437" cy="43145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aseline="30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3" name="TextBox 52"/>
            <p:cNvSpPr txBox="1"/>
            <p:nvPr/>
          </p:nvSpPr>
          <p:spPr>
            <a:xfrm>
              <a:off x="7622224" y="4092268"/>
              <a:ext cx="643831" cy="307777"/>
            </a:xfrm>
            <a:prstGeom prst="rect">
              <a:avLst/>
            </a:prstGeom>
            <a:noFill/>
          </p:spPr>
          <p:txBody>
            <a:bodyPr wrap="none" rtlCol="0">
              <a:spAutoFit/>
            </a:bodyPr>
            <a:lstStyle/>
            <a:p>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400" dirty="0">
                <a:latin typeface="Calibri Light" charset="0"/>
                <a:ea typeface="Calibri Light" charset="0"/>
                <a:cs typeface="Calibri Light" charset="0"/>
              </a:endParaRPr>
            </a:p>
          </p:txBody>
        </p:sp>
        <p:cxnSp>
          <p:nvCxnSpPr>
            <p:cNvPr id="54" name="Elbow Connector 53"/>
            <p:cNvCxnSpPr>
              <a:stCxn id="52" idx="3"/>
            </p:cNvCxnSpPr>
            <p:nvPr/>
          </p:nvCxnSpPr>
          <p:spPr>
            <a:xfrm>
              <a:off x="5429124" y="3493362"/>
              <a:ext cx="645694" cy="699077"/>
            </a:xfrm>
            <a:prstGeom prst="bentConnector2">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3007149" y="4186338"/>
              <a:ext cx="818697" cy="43145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56" name="Straight Arrow Connector 55"/>
            <p:cNvCxnSpPr/>
            <p:nvPr/>
          </p:nvCxnSpPr>
          <p:spPr>
            <a:xfrm>
              <a:off x="3825586" y="4402070"/>
              <a:ext cx="229196"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2791545" y="4402070"/>
              <a:ext cx="229196"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1564665" y="4408164"/>
              <a:ext cx="515288"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5665599" y="4192439"/>
              <a:ext cx="818437" cy="43145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60" name="Straight Arrow Connector 59"/>
            <p:cNvCxnSpPr/>
            <p:nvPr/>
          </p:nvCxnSpPr>
          <p:spPr>
            <a:xfrm>
              <a:off x="5436403" y="4408164"/>
              <a:ext cx="229196"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493587" y="4408164"/>
              <a:ext cx="229196"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7541065" y="4393245"/>
              <a:ext cx="515288"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cxnSp>
        <p:nvCxnSpPr>
          <p:cNvPr id="67" name="Straight Arrow Connector 66"/>
          <p:cNvCxnSpPr>
            <a:stCxn id="20" idx="2"/>
            <a:endCxn id="64" idx="0"/>
          </p:cNvCxnSpPr>
          <p:nvPr/>
        </p:nvCxnSpPr>
        <p:spPr>
          <a:xfrm>
            <a:off x="4771550" y="2514600"/>
            <a:ext cx="0" cy="361267"/>
          </a:xfrm>
          <a:prstGeom prst="straightConnector1">
            <a:avLst/>
          </a:prstGeom>
          <a:ln w="28575">
            <a:solidFill>
              <a:schemeClr val="bg1">
                <a:lumMod val="50000"/>
              </a:schemeClr>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19522" y="1653140"/>
            <a:ext cx="553357" cy="523220"/>
          </a:xfrm>
          <a:prstGeom prst="rect">
            <a:avLst/>
          </a:prstGeom>
          <a:noFill/>
        </p:spPr>
        <p:txBody>
          <a:bodyPr wrap="none" rtlCol="0">
            <a:spAutoFit/>
          </a:bodyPr>
          <a:lstStyle/>
          <a:p>
            <a:r>
              <a:rPr lang="en-US" sz="2800" dirty="0" smtClean="0">
                <a:ln w="0"/>
                <a:solidFill>
                  <a:schemeClr val="accent6">
                    <a:lumMod val="75000"/>
                  </a:schemeClr>
                </a:solidFill>
                <a:effectLst>
                  <a:outerShdw blurRad="38100" dist="19050" dir="2700000" algn="tl" rotWithShape="0">
                    <a:schemeClr val="dk1">
                      <a:alpha val="40000"/>
                    </a:schemeClr>
                  </a:outerShdw>
                </a:effectLst>
                <a:latin typeface="Calibri Light" charset="0"/>
                <a:ea typeface="Calibri Light" charset="0"/>
                <a:cs typeface="Calibri Light" charset="0"/>
              </a:rPr>
              <a:t>P4</a:t>
            </a:r>
            <a:endParaRPr lang="en-US" sz="2800" dirty="0">
              <a:ln w="0"/>
              <a:solidFill>
                <a:schemeClr val="accent6">
                  <a:lumMod val="75000"/>
                </a:schemeClr>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71" name="TextBox 70"/>
          <p:cNvSpPr txBox="1"/>
          <p:nvPr/>
        </p:nvSpPr>
        <p:spPr>
          <a:xfrm>
            <a:off x="135976" y="3445834"/>
            <a:ext cx="920445" cy="769441"/>
          </a:xfrm>
          <a:prstGeom prst="rect">
            <a:avLst/>
          </a:prstGeom>
          <a:noFill/>
        </p:spPr>
        <p:txBody>
          <a:bodyPr wrap="none" rtlCol="0">
            <a:spAutoFit/>
          </a:bodyPr>
          <a:lstStyle/>
          <a:p>
            <a:pPr algn="ctr"/>
            <a:r>
              <a:rPr lang="en-US" sz="1600" dirty="0" smtClean="0">
                <a:ln w="0"/>
                <a:solidFill>
                  <a:schemeClr val="accent3">
                    <a:lumMod val="75000"/>
                  </a:schemeClr>
                </a:solidFill>
                <a:effectLst>
                  <a:outerShdw blurRad="38100" dist="19050" dir="2700000" algn="tl" rotWithShape="0">
                    <a:schemeClr val="dk1">
                      <a:alpha val="40000"/>
                    </a:schemeClr>
                  </a:outerShdw>
                </a:effectLst>
                <a:latin typeface="Calibri Light" charset="0"/>
                <a:ea typeface="Calibri Light" charset="0"/>
                <a:cs typeface="Calibri Light" charset="0"/>
              </a:rPr>
              <a:t>modified</a:t>
            </a:r>
          </a:p>
          <a:p>
            <a:pPr algn="ctr"/>
            <a:r>
              <a:rPr lang="en-US" sz="2800" dirty="0" smtClean="0">
                <a:ln w="0"/>
                <a:solidFill>
                  <a:schemeClr val="accent3">
                    <a:lumMod val="75000"/>
                  </a:schemeClr>
                </a:solidFill>
                <a:effectLst>
                  <a:outerShdw blurRad="38100" dist="19050" dir="2700000" algn="tl" rotWithShape="0">
                    <a:schemeClr val="dk1">
                      <a:alpha val="40000"/>
                    </a:schemeClr>
                  </a:outerShdw>
                </a:effectLst>
                <a:latin typeface="Calibri Light" charset="0"/>
                <a:ea typeface="Calibri Light" charset="0"/>
                <a:cs typeface="Calibri Light" charset="0"/>
              </a:rPr>
              <a:t>OVS</a:t>
            </a:r>
          </a:p>
        </p:txBody>
      </p:sp>
      <p:sp>
        <p:nvSpPr>
          <p:cNvPr id="43" name="TextBox 42"/>
          <p:cNvSpPr txBox="1"/>
          <p:nvPr/>
        </p:nvSpPr>
        <p:spPr>
          <a:xfrm>
            <a:off x="2850999" y="1625971"/>
            <a:ext cx="920445" cy="523220"/>
          </a:xfrm>
          <a:prstGeom prst="rect">
            <a:avLst/>
          </a:prstGeom>
          <a:noFill/>
        </p:spPr>
        <p:txBody>
          <a:bodyPr wrap="none" rtlCol="0">
            <a:spAutoFit/>
          </a:bodyPr>
          <a:lstStyle/>
          <a:p>
            <a:pPr algn="ctr"/>
            <a:r>
              <a:rPr lang="en-US" sz="14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4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Verify</a:t>
            </a:r>
            <a:endParaRPr lang="en-US" sz="14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4" name="TextBox 43"/>
          <p:cNvSpPr txBox="1"/>
          <p:nvPr/>
        </p:nvSpPr>
        <p:spPr>
          <a:xfrm>
            <a:off x="5712083" y="1613395"/>
            <a:ext cx="920445" cy="523220"/>
          </a:xfrm>
          <a:prstGeom prst="rect">
            <a:avLst/>
          </a:prstGeom>
          <a:noFill/>
        </p:spPr>
        <p:txBody>
          <a:bodyPr wrap="none" rtlCol="0">
            <a:spAutoFit/>
          </a:bodyPr>
          <a:lstStyle/>
          <a:p>
            <a:pPr algn="ctr"/>
            <a:r>
              <a:rPr lang="en-US" sz="14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4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Update</a:t>
            </a:r>
            <a:endParaRPr lang="en-US" sz="14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65" name="TextBox 64"/>
          <p:cNvSpPr txBox="1"/>
          <p:nvPr/>
        </p:nvSpPr>
        <p:spPr>
          <a:xfrm>
            <a:off x="3034135" y="4181506"/>
            <a:ext cx="920445" cy="523220"/>
          </a:xfrm>
          <a:prstGeom prst="rect">
            <a:avLst/>
          </a:prstGeom>
          <a:noFill/>
        </p:spPr>
        <p:txBody>
          <a:bodyPr wrap="none" rtlCol="0">
            <a:spAutoFit/>
          </a:bodyPr>
          <a:lstStyle/>
          <a:p>
            <a:pPr algn="ctr"/>
            <a:r>
              <a:rPr lang="en-US" sz="14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4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Verify</a:t>
            </a:r>
            <a:endParaRPr lang="en-US" sz="14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66" name="TextBox 65"/>
          <p:cNvSpPr txBox="1"/>
          <p:nvPr/>
        </p:nvSpPr>
        <p:spPr>
          <a:xfrm>
            <a:off x="5691450" y="4188737"/>
            <a:ext cx="920445" cy="523220"/>
          </a:xfrm>
          <a:prstGeom prst="rect">
            <a:avLst/>
          </a:prstGeom>
          <a:noFill/>
        </p:spPr>
        <p:txBody>
          <a:bodyPr wrap="none" rtlCol="0">
            <a:spAutoFit/>
          </a:bodyPr>
          <a:lstStyle/>
          <a:p>
            <a:pPr algn="ctr"/>
            <a:r>
              <a:rPr lang="en-US" sz="14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4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Update</a:t>
            </a:r>
            <a:endParaRPr lang="en-US" sz="14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68" name="TextBox 67"/>
          <p:cNvSpPr txBox="1"/>
          <p:nvPr/>
        </p:nvSpPr>
        <p:spPr>
          <a:xfrm>
            <a:off x="6792680" y="4198345"/>
            <a:ext cx="838499" cy="523220"/>
          </a:xfrm>
          <a:prstGeom prst="rect">
            <a:avLst/>
          </a:prstGeom>
          <a:noFill/>
        </p:spPr>
        <p:txBody>
          <a:bodyPr wrap="none" rtlCol="0">
            <a:spAutoFit/>
          </a:bodyPr>
          <a:lstStyle/>
          <a:p>
            <a:pPr algn="ctr"/>
            <a:r>
              <a:rPr lang="en-US" sz="14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400" dirty="0" err="1" smtClean="0">
                <a:ln w="0"/>
                <a:effectLst>
                  <a:outerShdw blurRad="38100" dist="19050" dir="2700000" algn="tl" rotWithShape="0">
                    <a:schemeClr val="dk1">
                      <a:alpha val="40000"/>
                    </a:schemeClr>
                  </a:outerShdw>
                </a:effectLst>
                <a:latin typeface="Calibri Light" charset="0"/>
                <a:ea typeface="Calibri Light" charset="0"/>
                <a:cs typeface="Calibri Light" charset="0"/>
              </a:rPr>
              <a:t>Depraser</a:t>
            </a:r>
            <a:endParaRPr lang="en-US" sz="14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Tree>
    <p:custDataLst>
      <p:tags r:id="rId1"/>
    </p:custDataLst>
    <p:extLst>
      <p:ext uri="{BB962C8B-B14F-4D97-AF65-F5344CB8AC3E}">
        <p14:creationId xmlns:p14="http://schemas.microsoft.com/office/powerpoint/2010/main" val="1657227707"/>
      </p:ext>
    </p:extLst>
  </p:cSld>
  <p:clrMapOvr>
    <a:masterClrMapping/>
  </p:clrMapOvr>
  <mc:AlternateContent xmlns:mc="http://schemas.openxmlformats.org/markup-compatibility/2006" xmlns:p14="http://schemas.microsoft.com/office/powerpoint/2010/main">
    <mc:Choice Requires="p14">
      <p:transition spd="slow" p14:dur="2000" advTm="2166"/>
    </mc:Choice>
    <mc:Fallback xmlns="">
      <p:transition spd="slow" advTm="21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71" grpId="0"/>
      <p:bldP spid="65" grpId="0"/>
      <p:bldP spid="66" grpId="0"/>
      <p:bldP spid="6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PISCES Forwarding Model (Modified OVS)</a:t>
            </a:r>
            <a:endParaRPr lang="en-US" b="1" dirty="0"/>
          </a:p>
        </p:txBody>
      </p:sp>
      <p:sp>
        <p:nvSpPr>
          <p:cNvPr id="36" name="Rounded Rectangle 35"/>
          <p:cNvSpPr/>
          <p:nvPr/>
        </p:nvSpPr>
        <p:spPr>
          <a:xfrm>
            <a:off x="1070142" y="4011924"/>
            <a:ext cx="946317" cy="62090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2" name="TextBox 41"/>
          <p:cNvSpPr txBox="1"/>
          <p:nvPr/>
        </p:nvSpPr>
        <p:spPr>
          <a:xfrm>
            <a:off x="217587" y="3996060"/>
            <a:ext cx="766877"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600" dirty="0">
              <a:latin typeface="Calibri Light" charset="0"/>
              <a:ea typeface="Calibri Light" charset="0"/>
              <a:cs typeface="Calibri Light" charset="0"/>
            </a:endParaRPr>
          </a:p>
        </p:txBody>
      </p:sp>
      <p:cxnSp>
        <p:nvCxnSpPr>
          <p:cNvPr id="44" name="Straight Arrow Connector 43"/>
          <p:cNvCxnSpPr/>
          <p:nvPr/>
        </p:nvCxnSpPr>
        <p:spPr>
          <a:xfrm>
            <a:off x="4498848" y="2681796"/>
            <a:ext cx="1" cy="1197291"/>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7123210" y="4014856"/>
            <a:ext cx="108840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Deparser</a:t>
            </a:r>
            <a:endParaRPr lang="en-US" sz="1600" baseline="30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6" name="TextBox 45"/>
          <p:cNvSpPr txBox="1"/>
          <p:nvPr/>
        </p:nvSpPr>
        <p:spPr>
          <a:xfrm>
            <a:off x="8322360" y="3889772"/>
            <a:ext cx="710772"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600" dirty="0">
              <a:latin typeface="Calibri Light" charset="0"/>
              <a:ea typeface="Calibri Light" charset="0"/>
              <a:cs typeface="Calibri Light" charset="0"/>
            </a:endParaRPr>
          </a:p>
        </p:txBody>
      </p:sp>
      <p:cxnSp>
        <p:nvCxnSpPr>
          <p:cNvPr id="47" name="Elbow Connector 46"/>
          <p:cNvCxnSpPr/>
          <p:nvPr/>
        </p:nvCxnSpPr>
        <p:spPr>
          <a:xfrm>
            <a:off x="5405846" y="2257046"/>
            <a:ext cx="858682" cy="1757810"/>
          </a:xfrm>
          <a:prstGeom prst="bentConnector2">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2327392" y="4006077"/>
            <a:ext cx="94631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49" name="Straight Arrow Connector 48"/>
          <p:cNvCxnSpPr/>
          <p:nvPr/>
        </p:nvCxnSpPr>
        <p:spPr>
          <a:xfrm>
            <a:off x="3273364" y="4316537"/>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016459" y="4316537"/>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84881" y="4325306"/>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5720324" y="4014856"/>
            <a:ext cx="108840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53" name="Straight Arrow Connector 52"/>
          <p:cNvCxnSpPr/>
          <p:nvPr/>
        </p:nvCxnSpPr>
        <p:spPr>
          <a:xfrm>
            <a:off x="5415525" y="4325306"/>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821431" y="4325306"/>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8214431" y="4303837"/>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291448" y="4032918"/>
            <a:ext cx="1018193" cy="584775"/>
          </a:xfrm>
          <a:prstGeom prst="rect">
            <a:avLst/>
          </a:prstGeom>
          <a:noFill/>
        </p:spPr>
        <p:txBody>
          <a:bodyPr wrap="square" rtlCol="0">
            <a:spAutoFit/>
          </a:bodyPr>
          <a:lstStyle/>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Verify</a:t>
            </a:r>
            <a:endPar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7" name="TextBox 56"/>
          <p:cNvSpPr txBox="1"/>
          <p:nvPr/>
        </p:nvSpPr>
        <p:spPr>
          <a:xfrm>
            <a:off x="5749222" y="4022168"/>
            <a:ext cx="1027590" cy="584775"/>
          </a:xfrm>
          <a:prstGeom prst="rect">
            <a:avLst/>
          </a:prstGeom>
          <a:noFill/>
        </p:spPr>
        <p:txBody>
          <a:bodyPr wrap="none" rtlCol="0">
            <a:spAutoFit/>
          </a:bodyPr>
          <a:lstStyle/>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Update</a:t>
            </a:r>
            <a:endPar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66" name="Rounded Rectangle 65"/>
          <p:cNvSpPr/>
          <p:nvPr/>
        </p:nvSpPr>
        <p:spPr>
          <a:xfrm>
            <a:off x="3558036" y="15274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67" name="Rounded Rectangle 66"/>
          <p:cNvSpPr/>
          <p:nvPr/>
        </p:nvSpPr>
        <p:spPr>
          <a:xfrm>
            <a:off x="3710436" y="16798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68" name="Rounded Rectangle 67"/>
          <p:cNvSpPr/>
          <p:nvPr/>
        </p:nvSpPr>
        <p:spPr>
          <a:xfrm>
            <a:off x="3862836" y="18322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31" name="Rounded Rectangle 30"/>
          <p:cNvSpPr/>
          <p:nvPr/>
        </p:nvSpPr>
        <p:spPr>
          <a:xfrm>
            <a:off x="3554949" y="3879087"/>
            <a:ext cx="1838197"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Cache</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37" name="Straight Connector 36"/>
          <p:cNvCxnSpPr/>
          <p:nvPr/>
        </p:nvCxnSpPr>
        <p:spPr>
          <a:xfrm>
            <a:off x="861237" y="2889038"/>
            <a:ext cx="7816509"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423320" y="2548283"/>
            <a:ext cx="890885" cy="30008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Slow-path</a:t>
            </a:r>
            <a:endParaRPr lang="en-US" dirty="0">
              <a:ln w="0"/>
              <a:effectLst>
                <a:outerShdw blurRad="38100" dist="19050" dir="2700000" algn="tl" rotWithShape="0">
                  <a:schemeClr val="dk1">
                    <a:alpha val="40000"/>
                  </a:schemeClr>
                </a:outerShdw>
              </a:effectLst>
            </a:endParaRPr>
          </a:p>
        </p:txBody>
      </p:sp>
      <p:sp>
        <p:nvSpPr>
          <p:cNvPr id="27" name="TextBox 26"/>
          <p:cNvSpPr txBox="1"/>
          <p:nvPr/>
        </p:nvSpPr>
        <p:spPr>
          <a:xfrm>
            <a:off x="7423320" y="2911367"/>
            <a:ext cx="836768" cy="30008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Fast-path</a:t>
            </a:r>
            <a:endParaRPr lang="en-US" dirty="0">
              <a:ln w="0"/>
              <a:effectLst>
                <a:outerShdw blurRad="38100" dist="19050" dir="2700000" algn="tl" rotWithShape="0">
                  <a:schemeClr val="dk1">
                    <a:alpha val="40000"/>
                  </a:schemeClr>
                </a:outerShdw>
              </a:effectLst>
            </a:endParaRPr>
          </a:p>
        </p:txBody>
      </p:sp>
    </p:spTree>
    <p:custDataLst>
      <p:tags r:id="rId1"/>
    </p:custDataLst>
    <p:extLst>
      <p:ext uri="{BB962C8B-B14F-4D97-AF65-F5344CB8AC3E}">
        <p14:creationId xmlns:p14="http://schemas.microsoft.com/office/powerpoint/2010/main" val="559280314"/>
      </p:ext>
    </p:extLst>
  </p:cSld>
  <p:clrMapOvr>
    <a:masterClrMapping/>
  </p:clrMapOvr>
  <mc:AlternateContent xmlns:mc="http://schemas.openxmlformats.org/markup-compatibility/2006" xmlns:p14="http://schemas.microsoft.com/office/powerpoint/2010/main">
    <mc:Choice Requires="p14">
      <p:transition spd="slow" p14:dur="2000" advTm="8705"/>
    </mc:Choice>
    <mc:Fallback xmlns="">
      <p:transition spd="slow" advTm="8705"/>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PISCES Forwarding Model (Modified OVS)</a:t>
            </a:r>
            <a:endParaRPr lang="en-US" b="1" dirty="0"/>
          </a:p>
        </p:txBody>
      </p:sp>
      <p:sp>
        <p:nvSpPr>
          <p:cNvPr id="36" name="Rounded Rectangle 35"/>
          <p:cNvSpPr/>
          <p:nvPr/>
        </p:nvSpPr>
        <p:spPr>
          <a:xfrm>
            <a:off x="1070142" y="4011924"/>
            <a:ext cx="946317" cy="62090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2" name="TextBox 41"/>
          <p:cNvSpPr txBox="1"/>
          <p:nvPr/>
        </p:nvSpPr>
        <p:spPr>
          <a:xfrm>
            <a:off x="217587" y="3996060"/>
            <a:ext cx="766877"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600" dirty="0">
              <a:latin typeface="Calibri Light" charset="0"/>
              <a:ea typeface="Calibri Light" charset="0"/>
              <a:cs typeface="Calibri Light" charset="0"/>
            </a:endParaRPr>
          </a:p>
        </p:txBody>
      </p:sp>
      <p:sp>
        <p:nvSpPr>
          <p:cNvPr id="43" name="Rounded Rectangle 42"/>
          <p:cNvSpPr/>
          <p:nvPr/>
        </p:nvSpPr>
        <p:spPr>
          <a:xfrm>
            <a:off x="3577328" y="3208112"/>
            <a:ext cx="1838197" cy="52493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Megaflow</a:t>
            </a: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 Cache</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44" name="Straight Arrow Connector 43"/>
          <p:cNvCxnSpPr>
            <a:endCxn id="48" idx="0"/>
          </p:cNvCxnSpPr>
          <p:nvPr/>
        </p:nvCxnSpPr>
        <p:spPr>
          <a:xfrm>
            <a:off x="4496427" y="2681796"/>
            <a:ext cx="0" cy="526316"/>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7123210" y="4014856"/>
            <a:ext cx="108840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Deparser</a:t>
            </a:r>
            <a:endParaRPr lang="en-US" sz="1600" baseline="30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6" name="TextBox 45"/>
          <p:cNvSpPr txBox="1"/>
          <p:nvPr/>
        </p:nvSpPr>
        <p:spPr>
          <a:xfrm>
            <a:off x="8322360" y="3889772"/>
            <a:ext cx="710772"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600" dirty="0">
              <a:latin typeface="Calibri Light" charset="0"/>
              <a:ea typeface="Calibri Light" charset="0"/>
              <a:cs typeface="Calibri Light" charset="0"/>
            </a:endParaRPr>
          </a:p>
        </p:txBody>
      </p:sp>
      <p:cxnSp>
        <p:nvCxnSpPr>
          <p:cNvPr id="47" name="Elbow Connector 46"/>
          <p:cNvCxnSpPr/>
          <p:nvPr/>
        </p:nvCxnSpPr>
        <p:spPr>
          <a:xfrm>
            <a:off x="5405846" y="2257046"/>
            <a:ext cx="858682" cy="1757810"/>
          </a:xfrm>
          <a:prstGeom prst="bentConnector2">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2327392" y="4006077"/>
            <a:ext cx="94631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49" name="Straight Arrow Connector 48"/>
          <p:cNvCxnSpPr/>
          <p:nvPr/>
        </p:nvCxnSpPr>
        <p:spPr>
          <a:xfrm>
            <a:off x="3273364" y="4316537"/>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016459" y="4316537"/>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84881" y="4325306"/>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5720324" y="4014856"/>
            <a:ext cx="108840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53" name="Straight Arrow Connector 52"/>
          <p:cNvCxnSpPr/>
          <p:nvPr/>
        </p:nvCxnSpPr>
        <p:spPr>
          <a:xfrm>
            <a:off x="5415525" y="4325306"/>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821431" y="4325306"/>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8214431" y="4303837"/>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291448" y="4032918"/>
            <a:ext cx="1018193" cy="584775"/>
          </a:xfrm>
          <a:prstGeom prst="rect">
            <a:avLst/>
          </a:prstGeom>
          <a:noFill/>
        </p:spPr>
        <p:txBody>
          <a:bodyPr wrap="square" rtlCol="0">
            <a:spAutoFit/>
          </a:bodyPr>
          <a:lstStyle/>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Verify</a:t>
            </a:r>
            <a:endPar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7" name="TextBox 56"/>
          <p:cNvSpPr txBox="1"/>
          <p:nvPr/>
        </p:nvSpPr>
        <p:spPr>
          <a:xfrm>
            <a:off x="5749222" y="4022168"/>
            <a:ext cx="1027590" cy="584775"/>
          </a:xfrm>
          <a:prstGeom prst="rect">
            <a:avLst/>
          </a:prstGeom>
          <a:noFill/>
        </p:spPr>
        <p:txBody>
          <a:bodyPr wrap="none" rtlCol="0">
            <a:spAutoFit/>
          </a:bodyPr>
          <a:lstStyle/>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Update</a:t>
            </a:r>
            <a:endPar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8" name="Rounded Rectangle 57"/>
          <p:cNvSpPr/>
          <p:nvPr/>
        </p:nvSpPr>
        <p:spPr>
          <a:xfrm>
            <a:off x="3577355" y="4059049"/>
            <a:ext cx="1838197" cy="52493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Microflow</a:t>
            </a: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 Cache</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59" name="Straight Arrow Connector 58"/>
          <p:cNvCxnSpPr>
            <a:stCxn id="48" idx="2"/>
            <a:endCxn id="67" idx="0"/>
          </p:cNvCxnSpPr>
          <p:nvPr/>
        </p:nvCxnSpPr>
        <p:spPr>
          <a:xfrm>
            <a:off x="4496427" y="3733051"/>
            <a:ext cx="27" cy="325998"/>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3558036" y="15274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67" name="Rounded Rectangle 66"/>
          <p:cNvSpPr/>
          <p:nvPr/>
        </p:nvSpPr>
        <p:spPr>
          <a:xfrm>
            <a:off x="3710436" y="16798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68" name="Rounded Rectangle 67"/>
          <p:cNvSpPr/>
          <p:nvPr/>
        </p:nvSpPr>
        <p:spPr>
          <a:xfrm>
            <a:off x="3862836" y="18322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32" name="Straight Connector 31"/>
          <p:cNvCxnSpPr/>
          <p:nvPr/>
        </p:nvCxnSpPr>
        <p:spPr>
          <a:xfrm>
            <a:off x="861237" y="2889038"/>
            <a:ext cx="7816509"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423320" y="2548283"/>
            <a:ext cx="890885" cy="30008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Slow-path</a:t>
            </a:r>
            <a:endParaRPr lang="en-US" dirty="0">
              <a:ln w="0"/>
              <a:effectLst>
                <a:outerShdw blurRad="38100" dist="19050" dir="2700000" algn="tl" rotWithShape="0">
                  <a:schemeClr val="dk1">
                    <a:alpha val="40000"/>
                  </a:schemeClr>
                </a:outerShdw>
              </a:effectLst>
            </a:endParaRPr>
          </a:p>
        </p:txBody>
      </p:sp>
      <p:sp>
        <p:nvSpPr>
          <p:cNvPr id="29" name="TextBox 28"/>
          <p:cNvSpPr txBox="1"/>
          <p:nvPr/>
        </p:nvSpPr>
        <p:spPr>
          <a:xfrm>
            <a:off x="7423320" y="2911367"/>
            <a:ext cx="836768" cy="30008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Fast-path</a:t>
            </a:r>
            <a:endParaRPr lang="en-US" dirty="0">
              <a:ln w="0"/>
              <a:effectLst>
                <a:outerShdw blurRad="38100" dist="19050" dir="2700000" algn="tl" rotWithShape="0">
                  <a:schemeClr val="dk1">
                    <a:alpha val="40000"/>
                  </a:schemeClr>
                </a:outerShdw>
              </a:effectLst>
            </a:endParaRPr>
          </a:p>
        </p:txBody>
      </p:sp>
    </p:spTree>
    <p:custDataLst>
      <p:tags r:id="rId1"/>
    </p:custDataLst>
    <p:extLst>
      <p:ext uri="{BB962C8B-B14F-4D97-AF65-F5344CB8AC3E}">
        <p14:creationId xmlns:p14="http://schemas.microsoft.com/office/powerpoint/2010/main" val="1480061555"/>
      </p:ext>
    </p:extLst>
  </p:cSld>
  <p:clrMapOvr>
    <a:masterClrMapping/>
  </p:clrMapOvr>
  <mc:AlternateContent xmlns:mc="http://schemas.openxmlformats.org/markup-compatibility/2006" xmlns:p14="http://schemas.microsoft.com/office/powerpoint/2010/main">
    <mc:Choice Requires="p14">
      <p:transition spd="slow" p14:dur="2000" advTm="8705"/>
    </mc:Choice>
    <mc:Fallback xmlns="">
      <p:transition spd="slow" advTm="870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PISCES: A </a:t>
            </a:r>
            <a:r>
              <a:rPr lang="en-US" b="1" dirty="0" smtClean="0"/>
              <a:t>Protocol-Independent Software Switch</a:t>
            </a:r>
            <a:endParaRPr lang="en-US" b="1" dirty="0"/>
          </a:p>
        </p:txBody>
      </p:sp>
      <p:sp>
        <p:nvSpPr>
          <p:cNvPr id="7" name="Rounded Rectangle 6"/>
          <p:cNvSpPr/>
          <p:nvPr/>
        </p:nvSpPr>
        <p:spPr>
          <a:xfrm>
            <a:off x="758874" y="1582865"/>
            <a:ext cx="3052689" cy="2341173"/>
          </a:xfrm>
          <a:prstGeom prst="roundRect">
            <a:avLst>
              <a:gd name="adj" fmla="val 0"/>
            </a:avLst>
          </a:prstGeom>
          <a:solidFill>
            <a:schemeClr val="bg1">
              <a:lumMod val="95000"/>
            </a:schemeClr>
          </a:solid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PISCES</a:t>
            </a:r>
          </a:p>
          <a:p>
            <a:pPr algn="ctr"/>
            <a:r>
              <a:rPr lang="en-US" sz="2800" dirty="0" err="1" smtClean="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vSwitch</a:t>
            </a:r>
            <a:endParaRPr lang="en-US" sz="28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endParaRPr>
          </a:p>
        </p:txBody>
      </p:sp>
      <p:sp>
        <p:nvSpPr>
          <p:cNvPr id="9" name="Rounded Rectangle 8"/>
          <p:cNvSpPr/>
          <p:nvPr/>
        </p:nvSpPr>
        <p:spPr>
          <a:xfrm>
            <a:off x="1095363" y="1328452"/>
            <a:ext cx="2388920" cy="524135"/>
          </a:xfrm>
          <a:prstGeom prst="roundRect">
            <a:avLst>
              <a:gd name="adj" fmla="val 0"/>
            </a:avLst>
          </a:prstGeom>
          <a:solidFill>
            <a:schemeClr val="accent6">
              <a:lumMod val="40000"/>
              <a:lumOff val="60000"/>
            </a:schemeClr>
          </a:solidFill>
          <a:ln w="9525">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P4</a:t>
            </a:r>
          </a:p>
        </p:txBody>
      </p:sp>
      <p:sp>
        <p:nvSpPr>
          <p:cNvPr id="10" name="Rounded Rectangle 9"/>
          <p:cNvSpPr/>
          <p:nvPr/>
        </p:nvSpPr>
        <p:spPr>
          <a:xfrm>
            <a:off x="1090757" y="3654317"/>
            <a:ext cx="2388920" cy="524135"/>
          </a:xfrm>
          <a:prstGeom prst="roundRect">
            <a:avLst>
              <a:gd name="adj" fmla="val 0"/>
            </a:avLst>
          </a:prstGeom>
          <a:solidFill>
            <a:schemeClr val="bg1">
              <a:lumMod val="8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OVS</a:t>
            </a:r>
            <a:endParaRPr lang="en-US" sz="28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endParaRPr>
          </a:p>
        </p:txBody>
      </p:sp>
    </p:spTree>
    <p:custDataLst>
      <p:tags r:id="rId1"/>
    </p:custDataLst>
    <p:extLst>
      <p:ext uri="{BB962C8B-B14F-4D97-AF65-F5344CB8AC3E}">
        <p14:creationId xmlns:p14="http://schemas.microsoft.com/office/powerpoint/2010/main" val="627784786"/>
      </p:ext>
    </p:extLst>
  </p:cSld>
  <p:clrMapOvr>
    <a:masterClrMapping/>
  </p:clrMapOvr>
  <mc:AlternateContent xmlns:mc="http://schemas.openxmlformats.org/markup-compatibility/2006" xmlns:p14="http://schemas.microsoft.com/office/powerpoint/2010/main">
    <mc:Choice Requires="p14">
      <p:transition spd="slow" p14:dur="2000" advTm="9159"/>
    </mc:Choice>
    <mc:Fallback xmlns="">
      <p:transition spd="slow" advTm="91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PISCES Forwarding Model (Modified OVS)</a:t>
            </a:r>
            <a:endParaRPr lang="en-US" b="1" dirty="0"/>
          </a:p>
        </p:txBody>
      </p:sp>
      <p:sp>
        <p:nvSpPr>
          <p:cNvPr id="36" name="Rounded Rectangle 35"/>
          <p:cNvSpPr/>
          <p:nvPr/>
        </p:nvSpPr>
        <p:spPr>
          <a:xfrm>
            <a:off x="1070142" y="4011924"/>
            <a:ext cx="946317" cy="62090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2" name="TextBox 41"/>
          <p:cNvSpPr txBox="1"/>
          <p:nvPr/>
        </p:nvSpPr>
        <p:spPr>
          <a:xfrm>
            <a:off x="217587" y="3996060"/>
            <a:ext cx="766877"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600" dirty="0">
              <a:latin typeface="Calibri Light" charset="0"/>
              <a:ea typeface="Calibri Light" charset="0"/>
              <a:cs typeface="Calibri Light" charset="0"/>
            </a:endParaRPr>
          </a:p>
        </p:txBody>
      </p:sp>
      <p:sp>
        <p:nvSpPr>
          <p:cNvPr id="43" name="Rounded Rectangle 42"/>
          <p:cNvSpPr/>
          <p:nvPr/>
        </p:nvSpPr>
        <p:spPr>
          <a:xfrm>
            <a:off x="3577328" y="3208112"/>
            <a:ext cx="1838197" cy="52493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Megaflow</a:t>
            </a: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 Cache</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44" name="Straight Arrow Connector 43"/>
          <p:cNvCxnSpPr>
            <a:endCxn id="48" idx="0"/>
          </p:cNvCxnSpPr>
          <p:nvPr/>
        </p:nvCxnSpPr>
        <p:spPr>
          <a:xfrm>
            <a:off x="4496427" y="2681796"/>
            <a:ext cx="0" cy="526316"/>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7123210" y="4014856"/>
            <a:ext cx="108840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Deparser</a:t>
            </a:r>
            <a:endParaRPr lang="en-US" sz="1600" baseline="30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6" name="TextBox 45"/>
          <p:cNvSpPr txBox="1"/>
          <p:nvPr/>
        </p:nvSpPr>
        <p:spPr>
          <a:xfrm>
            <a:off x="8322360" y="3889772"/>
            <a:ext cx="710772"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600" dirty="0">
              <a:latin typeface="Calibri Light" charset="0"/>
              <a:ea typeface="Calibri Light" charset="0"/>
              <a:cs typeface="Calibri Light" charset="0"/>
            </a:endParaRPr>
          </a:p>
        </p:txBody>
      </p:sp>
      <p:cxnSp>
        <p:nvCxnSpPr>
          <p:cNvPr id="47" name="Elbow Connector 46"/>
          <p:cNvCxnSpPr/>
          <p:nvPr/>
        </p:nvCxnSpPr>
        <p:spPr>
          <a:xfrm>
            <a:off x="5405846" y="2257046"/>
            <a:ext cx="858682" cy="1757810"/>
          </a:xfrm>
          <a:prstGeom prst="bentConnector2">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2327392" y="4006077"/>
            <a:ext cx="94631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50" name="Straight Arrow Connector 49"/>
          <p:cNvCxnSpPr/>
          <p:nvPr/>
        </p:nvCxnSpPr>
        <p:spPr>
          <a:xfrm>
            <a:off x="2016459" y="4316537"/>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84881" y="4325306"/>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5720324" y="4014856"/>
            <a:ext cx="108840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54" name="Straight Arrow Connector 53"/>
          <p:cNvCxnSpPr/>
          <p:nvPr/>
        </p:nvCxnSpPr>
        <p:spPr>
          <a:xfrm>
            <a:off x="6821431" y="4325306"/>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8214431" y="4303837"/>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291448" y="4032918"/>
            <a:ext cx="1018193" cy="584775"/>
          </a:xfrm>
          <a:prstGeom prst="rect">
            <a:avLst/>
          </a:prstGeom>
          <a:noFill/>
        </p:spPr>
        <p:txBody>
          <a:bodyPr wrap="square" rtlCol="0">
            <a:spAutoFit/>
          </a:bodyPr>
          <a:lstStyle/>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Verify</a:t>
            </a:r>
            <a:endPar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7" name="TextBox 56"/>
          <p:cNvSpPr txBox="1"/>
          <p:nvPr/>
        </p:nvSpPr>
        <p:spPr>
          <a:xfrm>
            <a:off x="5749222" y="4022168"/>
            <a:ext cx="1027590" cy="584775"/>
          </a:xfrm>
          <a:prstGeom prst="rect">
            <a:avLst/>
          </a:prstGeom>
          <a:noFill/>
        </p:spPr>
        <p:txBody>
          <a:bodyPr wrap="none" rtlCol="0">
            <a:spAutoFit/>
          </a:bodyPr>
          <a:lstStyle/>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Update</a:t>
            </a:r>
            <a:endPar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64" name="Elbow Connector 63"/>
          <p:cNvCxnSpPr>
            <a:endCxn id="48" idx="1"/>
          </p:cNvCxnSpPr>
          <p:nvPr/>
        </p:nvCxnSpPr>
        <p:spPr>
          <a:xfrm flipV="1">
            <a:off x="3273709" y="3470582"/>
            <a:ext cx="303619" cy="845945"/>
          </a:xfrm>
          <a:prstGeom prst="bentConnector3">
            <a:avLst>
              <a:gd name="adj1" fmla="val 50000"/>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48" idx="3"/>
          </p:cNvCxnSpPr>
          <p:nvPr/>
        </p:nvCxnSpPr>
        <p:spPr>
          <a:xfrm>
            <a:off x="5415525" y="3470582"/>
            <a:ext cx="304799" cy="854724"/>
          </a:xfrm>
          <a:prstGeom prst="bentConnector3">
            <a:avLst>
              <a:gd name="adj1" fmla="val 50000"/>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3558036" y="15274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67" name="Rounded Rectangle 66"/>
          <p:cNvSpPr/>
          <p:nvPr/>
        </p:nvSpPr>
        <p:spPr>
          <a:xfrm>
            <a:off x="3710436" y="16798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68" name="Rounded Rectangle 67"/>
          <p:cNvSpPr/>
          <p:nvPr/>
        </p:nvSpPr>
        <p:spPr>
          <a:xfrm>
            <a:off x="3862836" y="18322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31" name="Straight Connector 30"/>
          <p:cNvCxnSpPr/>
          <p:nvPr/>
        </p:nvCxnSpPr>
        <p:spPr>
          <a:xfrm>
            <a:off x="861237" y="2889038"/>
            <a:ext cx="7816509"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423320" y="2548283"/>
            <a:ext cx="890885" cy="30008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Slow-path</a:t>
            </a:r>
            <a:endParaRPr lang="en-US" dirty="0">
              <a:ln w="0"/>
              <a:effectLst>
                <a:outerShdw blurRad="38100" dist="19050" dir="2700000" algn="tl" rotWithShape="0">
                  <a:schemeClr val="dk1">
                    <a:alpha val="40000"/>
                  </a:schemeClr>
                </a:outerShdw>
              </a:effectLst>
            </a:endParaRPr>
          </a:p>
        </p:txBody>
      </p:sp>
      <p:sp>
        <p:nvSpPr>
          <p:cNvPr id="27" name="TextBox 26"/>
          <p:cNvSpPr txBox="1"/>
          <p:nvPr/>
        </p:nvSpPr>
        <p:spPr>
          <a:xfrm>
            <a:off x="7423320" y="2911367"/>
            <a:ext cx="836768" cy="30008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Fast-path</a:t>
            </a:r>
            <a:endParaRPr lang="en-US" dirty="0">
              <a:ln w="0"/>
              <a:effectLst>
                <a:outerShdw blurRad="38100" dist="19050" dir="2700000" algn="tl" rotWithShape="0">
                  <a:schemeClr val="dk1">
                    <a:alpha val="40000"/>
                  </a:schemeClr>
                </a:outerShdw>
              </a:effectLst>
            </a:endParaRPr>
          </a:p>
        </p:txBody>
      </p:sp>
    </p:spTree>
    <p:custDataLst>
      <p:tags r:id="rId1"/>
    </p:custDataLst>
    <p:extLst>
      <p:ext uri="{BB962C8B-B14F-4D97-AF65-F5344CB8AC3E}">
        <p14:creationId xmlns:p14="http://schemas.microsoft.com/office/powerpoint/2010/main" val="359103906"/>
      </p:ext>
    </p:extLst>
  </p:cSld>
  <p:clrMapOvr>
    <a:masterClrMapping/>
  </p:clrMapOvr>
  <mc:AlternateContent xmlns:mc="http://schemas.openxmlformats.org/markup-compatibility/2006" xmlns:p14="http://schemas.microsoft.com/office/powerpoint/2010/main">
    <mc:Choice Requires="p14">
      <p:transition spd="slow" p14:dur="2000" advTm="8705"/>
    </mc:Choice>
    <mc:Fallback xmlns="">
      <p:transition spd="slow" advTm="8705"/>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Naïve Compilation from P4 to OVS (L2L3-ACL)</a:t>
            </a:r>
            <a:endParaRPr lang="en-US" b="1" dirty="0"/>
          </a:p>
        </p:txBody>
      </p:sp>
      <p:graphicFrame>
        <p:nvGraphicFramePr>
          <p:cNvPr id="43" name="Chart 42"/>
          <p:cNvGraphicFramePr/>
          <p:nvPr>
            <p:extLst/>
          </p:nvPr>
        </p:nvGraphicFramePr>
        <p:xfrm>
          <a:off x="398804" y="1384301"/>
          <a:ext cx="6103596" cy="3444714"/>
        </p:xfrm>
        <a:graphic>
          <a:graphicData uri="http://schemas.openxmlformats.org/drawingml/2006/chart">
            <c:chart xmlns:c="http://schemas.openxmlformats.org/drawingml/2006/chart" xmlns:r="http://schemas.openxmlformats.org/officeDocument/2006/relationships" r:id="rId4"/>
          </a:graphicData>
        </a:graphic>
      </p:graphicFrame>
      <p:sp>
        <p:nvSpPr>
          <p:cNvPr id="65" name="TextBox 64"/>
          <p:cNvSpPr txBox="1"/>
          <p:nvPr/>
        </p:nvSpPr>
        <p:spPr>
          <a:xfrm>
            <a:off x="5477973" y="1268016"/>
            <a:ext cx="3389069" cy="1138773"/>
          </a:xfrm>
          <a:prstGeom prst="rect">
            <a:avLst/>
          </a:prstGeom>
          <a:noFill/>
        </p:spPr>
        <p:txBody>
          <a:bodyPr wrap="none" rtlCol="0">
            <a:spAutoFit/>
          </a:bodyPr>
          <a:lstStyle/>
          <a:p>
            <a:pPr algn="ctr"/>
            <a:r>
              <a:rPr lang="en-US" sz="2400" dirty="0" smtClean="0">
                <a:solidFill>
                  <a:srgbClr val="C00000"/>
                </a:solidFill>
                <a:latin typeface="Calibri Light" charset="0"/>
                <a:ea typeface="Calibri Light" charset="0"/>
                <a:cs typeface="Calibri Light" charset="0"/>
              </a:rPr>
              <a:t>Performance overhead of</a:t>
            </a:r>
          </a:p>
          <a:p>
            <a:pPr algn="ctr"/>
            <a:r>
              <a:rPr lang="en-US" sz="4400" dirty="0" smtClean="0">
                <a:solidFill>
                  <a:srgbClr val="C00000"/>
                </a:solidFill>
                <a:latin typeface="Calibri Light" charset="0"/>
                <a:ea typeface="Calibri Light" charset="0"/>
                <a:cs typeface="Calibri Light" charset="0"/>
              </a:rPr>
              <a:t>        ~ 40</a:t>
            </a:r>
            <a:r>
              <a:rPr lang="en-US" sz="4400" dirty="0">
                <a:solidFill>
                  <a:srgbClr val="C00000"/>
                </a:solidFill>
                <a:latin typeface="Calibri Light" charset="0"/>
                <a:ea typeface="Calibri Light" charset="0"/>
                <a:cs typeface="Calibri Light" charset="0"/>
              </a:rPr>
              <a:t>%</a:t>
            </a:r>
            <a:endParaRPr lang="en-US" sz="2400" dirty="0">
              <a:solidFill>
                <a:srgbClr val="C00000"/>
              </a:solidFill>
              <a:latin typeface="Calibri Light" charset="0"/>
              <a:ea typeface="Calibri Light" charset="0"/>
              <a:cs typeface="Calibri Light" charset="0"/>
            </a:endParaRPr>
          </a:p>
        </p:txBody>
      </p:sp>
    </p:spTree>
    <p:custDataLst>
      <p:tags r:id="rId1"/>
    </p:custDataLst>
    <p:extLst>
      <p:ext uri="{BB962C8B-B14F-4D97-AF65-F5344CB8AC3E}">
        <p14:creationId xmlns:p14="http://schemas.microsoft.com/office/powerpoint/2010/main" val="935469742"/>
      </p:ext>
    </p:extLst>
  </p:cSld>
  <p:clrMapOvr>
    <a:masterClrMapping/>
  </p:clrMapOvr>
  <mc:AlternateContent xmlns:mc="http://schemas.openxmlformats.org/markup-compatibility/2006" xmlns:p14="http://schemas.microsoft.com/office/powerpoint/2010/main">
    <mc:Choice Requires="p14">
      <p:transition spd="slow" p14:dur="2000" advTm="3279"/>
    </mc:Choice>
    <mc:Fallback xmlns="">
      <p:transition spd="slow" advTm="32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Causes of Performance Overhead</a:t>
            </a:r>
            <a:endParaRPr lang="en-US" b="1" dirty="0"/>
          </a:p>
        </p:txBody>
      </p:sp>
      <p:grpSp>
        <p:nvGrpSpPr>
          <p:cNvPr id="6" name="Group 5"/>
          <p:cNvGrpSpPr/>
          <p:nvPr/>
        </p:nvGrpSpPr>
        <p:grpSpPr>
          <a:xfrm>
            <a:off x="783850" y="1392193"/>
            <a:ext cx="7573670" cy="2225895"/>
            <a:chOff x="1438867" y="2986413"/>
            <a:chExt cx="6757835" cy="1696557"/>
          </a:xfrm>
        </p:grpSpPr>
        <p:sp>
          <p:nvSpPr>
            <p:cNvPr id="7" name="Rounded Rectangle 6"/>
            <p:cNvSpPr/>
            <p:nvPr/>
          </p:nvSpPr>
          <p:spPr>
            <a:xfrm>
              <a:off x="2079953" y="4190401"/>
              <a:ext cx="711592" cy="43145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8" name="TextBox 7"/>
            <p:cNvSpPr txBox="1"/>
            <p:nvPr/>
          </p:nvSpPr>
          <p:spPr>
            <a:xfrm>
              <a:off x="1438867" y="4169278"/>
              <a:ext cx="617387" cy="234585"/>
            </a:xfrm>
            <a:prstGeom prst="rect">
              <a:avLst/>
            </a:prstGeom>
            <a:noFill/>
          </p:spPr>
          <p:txBody>
            <a:bodyPr wrap="none" rtlCol="0">
              <a:spAutoFit/>
            </a:bodyPr>
            <a:lstStyle/>
            <a:p>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400" dirty="0">
                <a:latin typeface="Calibri Light" charset="0"/>
                <a:ea typeface="Calibri Light" charset="0"/>
                <a:cs typeface="Calibri Light" charset="0"/>
              </a:endParaRPr>
            </a:p>
          </p:txBody>
        </p:sp>
        <p:sp>
          <p:nvSpPr>
            <p:cNvPr id="9" name="Rounded Rectangle 8"/>
            <p:cNvSpPr/>
            <p:nvPr/>
          </p:nvSpPr>
          <p:spPr>
            <a:xfrm>
              <a:off x="4046875" y="4092671"/>
              <a:ext cx="1382249" cy="59029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Megaflow</a:t>
              </a: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 Cache</a:t>
              </a:r>
              <a:endParaRPr lang="en-US" sz="1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0" name="Straight Arrow Connector 9"/>
            <p:cNvCxnSpPr/>
            <p:nvPr/>
          </p:nvCxnSpPr>
          <p:spPr>
            <a:xfrm>
              <a:off x="4735258" y="3788511"/>
              <a:ext cx="0" cy="304159"/>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4039647" y="2986413"/>
              <a:ext cx="1160280" cy="59029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2" name="Rounded Rectangle 11"/>
            <p:cNvSpPr/>
            <p:nvPr/>
          </p:nvSpPr>
          <p:spPr>
            <a:xfrm>
              <a:off x="4154245" y="3092312"/>
              <a:ext cx="1160280" cy="59029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3" name="Rounded Rectangle 12"/>
            <p:cNvSpPr/>
            <p:nvPr/>
          </p:nvSpPr>
          <p:spPr>
            <a:xfrm>
              <a:off x="4268844" y="3198212"/>
              <a:ext cx="1160280" cy="59029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1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4" name="Rounded Rectangle 13"/>
            <p:cNvSpPr/>
            <p:nvPr/>
          </p:nvSpPr>
          <p:spPr>
            <a:xfrm>
              <a:off x="6720512" y="4192439"/>
              <a:ext cx="818437" cy="43145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4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Deparser</a:t>
              </a:r>
              <a:endParaRPr lang="en-US" sz="1400" baseline="30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5" name="TextBox 14"/>
            <p:cNvSpPr txBox="1"/>
            <p:nvPr/>
          </p:nvSpPr>
          <p:spPr>
            <a:xfrm>
              <a:off x="7622224" y="4125721"/>
              <a:ext cx="574478" cy="234585"/>
            </a:xfrm>
            <a:prstGeom prst="rect">
              <a:avLst/>
            </a:prstGeom>
            <a:noFill/>
          </p:spPr>
          <p:txBody>
            <a:bodyPr wrap="none" rtlCol="0">
              <a:spAutoFit/>
            </a:bodyPr>
            <a:lstStyle/>
            <a:p>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400" dirty="0">
                <a:latin typeface="Calibri Light" charset="0"/>
                <a:ea typeface="Calibri Light" charset="0"/>
                <a:cs typeface="Calibri Light" charset="0"/>
              </a:endParaRPr>
            </a:p>
          </p:txBody>
        </p:sp>
        <p:cxnSp>
          <p:nvCxnSpPr>
            <p:cNvPr id="16" name="Elbow Connector 15"/>
            <p:cNvCxnSpPr/>
            <p:nvPr/>
          </p:nvCxnSpPr>
          <p:spPr>
            <a:xfrm>
              <a:off x="5429124" y="3493362"/>
              <a:ext cx="645694" cy="699077"/>
            </a:xfrm>
            <a:prstGeom prst="bentConnector2">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3007149" y="4186338"/>
              <a:ext cx="818697" cy="43145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Verify</a:t>
              </a:r>
              <a:endParaRPr lang="en-US" sz="1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8" name="Straight Arrow Connector 17"/>
            <p:cNvCxnSpPr/>
            <p:nvPr/>
          </p:nvCxnSpPr>
          <p:spPr>
            <a:xfrm>
              <a:off x="3825586" y="4402070"/>
              <a:ext cx="229196"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791545" y="4402070"/>
              <a:ext cx="229196"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564665" y="4408164"/>
              <a:ext cx="515288"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665599" y="4192439"/>
              <a:ext cx="818437" cy="43145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Checksum Update</a:t>
              </a:r>
            </a:p>
          </p:txBody>
        </p:sp>
        <p:cxnSp>
          <p:nvCxnSpPr>
            <p:cNvPr id="22" name="Straight Arrow Connector 21"/>
            <p:cNvCxnSpPr/>
            <p:nvPr/>
          </p:nvCxnSpPr>
          <p:spPr>
            <a:xfrm>
              <a:off x="5436403" y="4408164"/>
              <a:ext cx="229196"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493587" y="4408164"/>
              <a:ext cx="229196"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541065" y="4393245"/>
              <a:ext cx="515288"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cxnSp>
        <p:nvCxnSpPr>
          <p:cNvPr id="25" name="Straight Arrow Connector 24"/>
          <p:cNvCxnSpPr/>
          <p:nvPr/>
        </p:nvCxnSpPr>
        <p:spPr>
          <a:xfrm>
            <a:off x="1502331" y="4057383"/>
            <a:ext cx="6118029" cy="0"/>
          </a:xfrm>
          <a:prstGeom prst="straightConnector1">
            <a:avLst/>
          </a:prstGeom>
          <a:ln w="12700" cmpd="sng">
            <a:solidFill>
              <a:srgbClr val="C00000"/>
            </a:solidFill>
            <a:prstDash val="sysDash"/>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713688" y="3744585"/>
            <a:ext cx="0" cy="609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414488" y="3744585"/>
            <a:ext cx="0" cy="609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451265" y="4099913"/>
            <a:ext cx="2220160" cy="369332"/>
          </a:xfrm>
          <a:prstGeom prst="rect">
            <a:avLst/>
          </a:prstGeom>
          <a:noFill/>
        </p:spPr>
        <p:txBody>
          <a:bodyPr wrap="none" rtlCol="0">
            <a:spAutoFit/>
          </a:bodyPr>
          <a:lstStyle/>
          <a:p>
            <a:r>
              <a:rPr lang="en-US" sz="1800" b="1" dirty="0" smtClean="0">
                <a:solidFill>
                  <a:srgbClr val="C00000"/>
                </a:solidFill>
                <a:latin typeface="Calibri Light" charset="0"/>
                <a:ea typeface="Calibri Light" charset="0"/>
                <a:cs typeface="Calibri Light" charset="0"/>
              </a:rPr>
              <a:t>CPU Cycles per Packet</a:t>
            </a:r>
            <a:endParaRPr lang="en-US" sz="1800" b="1" dirty="0">
              <a:solidFill>
                <a:srgbClr val="C00000"/>
              </a:solidFill>
              <a:latin typeface="Calibri Light" charset="0"/>
              <a:ea typeface="Calibri Light" charset="0"/>
              <a:cs typeface="Calibri Light" charset="0"/>
            </a:endParaRPr>
          </a:p>
        </p:txBody>
      </p:sp>
      <p:sp>
        <p:nvSpPr>
          <p:cNvPr id="32" name="TextBox 31"/>
          <p:cNvSpPr txBox="1"/>
          <p:nvPr/>
        </p:nvSpPr>
        <p:spPr>
          <a:xfrm>
            <a:off x="2333565" y="2465060"/>
            <a:ext cx="1431802" cy="369332"/>
          </a:xfrm>
          <a:prstGeom prst="rect">
            <a:avLst/>
          </a:prstGeom>
          <a:noFill/>
        </p:spPr>
        <p:txBody>
          <a:bodyPr wrap="none" rtlCol="0">
            <a:spAutoFit/>
          </a:bodyPr>
          <a:lstStyle/>
          <a:p>
            <a:r>
              <a:rPr lang="en-US" sz="1800" b="1" dirty="0" smtClean="0">
                <a:solidFill>
                  <a:srgbClr val="C00000"/>
                </a:solidFill>
                <a:latin typeface="Calibri Light" charset="0"/>
                <a:ea typeface="Calibri Light" charset="0"/>
                <a:cs typeface="Calibri Light" charset="0"/>
              </a:rPr>
              <a:t>Cache Misses</a:t>
            </a:r>
            <a:endParaRPr lang="en-US" sz="1800" b="1" dirty="0">
              <a:solidFill>
                <a:srgbClr val="C00000"/>
              </a:solidFill>
              <a:latin typeface="Calibri Light" charset="0"/>
              <a:ea typeface="Calibri Light" charset="0"/>
              <a:cs typeface="Calibri Light" charset="0"/>
            </a:endParaRPr>
          </a:p>
        </p:txBody>
      </p:sp>
      <p:cxnSp>
        <p:nvCxnSpPr>
          <p:cNvPr id="33" name="Straight Connector 32"/>
          <p:cNvCxnSpPr/>
          <p:nvPr/>
        </p:nvCxnSpPr>
        <p:spPr>
          <a:xfrm>
            <a:off x="3955474" y="2820831"/>
            <a:ext cx="32058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955474" y="2471758"/>
            <a:ext cx="32058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4114787" y="2471757"/>
            <a:ext cx="978" cy="349074"/>
          </a:xfrm>
          <a:prstGeom prst="straightConnector1">
            <a:avLst/>
          </a:prstGeom>
          <a:ln w="12700" cmpd="sng">
            <a:solidFill>
              <a:srgbClr val="C00000"/>
            </a:solidFill>
            <a:prstDash val="sysDash"/>
            <a:headEnd type="triangle"/>
            <a:tailEnd type="triangle" w="med"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242738196"/>
      </p:ext>
    </p:extLst>
  </p:cSld>
  <p:clrMapOvr>
    <a:masterClrMapping/>
  </p:clrMapOvr>
  <mc:AlternateContent xmlns:mc="http://schemas.openxmlformats.org/markup-compatibility/2006" xmlns:p14="http://schemas.microsoft.com/office/powerpoint/2010/main">
    <mc:Choice Requires="p14">
      <p:transition spd="slow" p14:dur="2000" advTm="1375"/>
    </mc:Choice>
    <mc:Fallback xmlns="">
      <p:transition spd="slow" advTm="13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defTabSz="914400">
              <a:lnSpc>
                <a:spcPct val="100000"/>
              </a:lnSpc>
              <a:spcBef>
                <a:spcPts val="0"/>
              </a:spcBef>
              <a:defRPr/>
            </a:pPr>
            <a:r>
              <a:rPr lang="en-US" b="1" dirty="0" smtClean="0">
                <a:ea typeface="Calibri" charset="0"/>
                <a:cs typeface="Calibri" charset="0"/>
              </a:rPr>
              <a:t>Cause: CPU </a:t>
            </a:r>
            <a:r>
              <a:rPr lang="en-US" b="1" dirty="0">
                <a:ea typeface="Calibri" charset="0"/>
                <a:cs typeface="Calibri" charset="0"/>
              </a:rPr>
              <a:t>Cycles per </a:t>
            </a:r>
            <a:r>
              <a:rPr lang="en-US" b="1" dirty="0" smtClean="0">
                <a:ea typeface="Calibri" charset="0"/>
                <a:cs typeface="Calibri" charset="0"/>
              </a:rPr>
              <a:t>Packet</a:t>
            </a:r>
            <a:endParaRPr lang="en-US" b="1" dirty="0">
              <a:latin typeface="Calibri Light" charset="0"/>
              <a:ea typeface="Calibri Light" charset="0"/>
              <a:cs typeface="Calibri Light" charset="0"/>
            </a:endParaRPr>
          </a:p>
        </p:txBody>
      </p:sp>
      <p:graphicFrame>
        <p:nvGraphicFramePr>
          <p:cNvPr id="5" name="Chart 4"/>
          <p:cNvGraphicFramePr/>
          <p:nvPr>
            <p:extLst/>
          </p:nvPr>
        </p:nvGraphicFramePr>
        <p:xfrm>
          <a:off x="420624" y="1441450"/>
          <a:ext cx="5916168" cy="296265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p:nvPr>
            <p:extLst/>
          </p:nvPr>
        </p:nvGraphicFramePr>
        <p:xfrm>
          <a:off x="6382512" y="1865376"/>
          <a:ext cx="2313432" cy="2176272"/>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422183785"/>
      </p:ext>
    </p:extLst>
  </p:cSld>
  <p:clrMapOvr>
    <a:masterClrMapping/>
  </p:clrMapOvr>
  <mc:AlternateContent xmlns:mc="http://schemas.openxmlformats.org/markup-compatibility/2006" xmlns:p14="http://schemas.microsoft.com/office/powerpoint/2010/main">
    <mc:Choice Requires="p14">
      <p:transition spd="slow" p14:dur="2000" advTm="7287"/>
    </mc:Choice>
    <mc:Fallback xmlns="">
      <p:transition spd="slow" advTm="72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0" categoryIdx="0" bldStep="ptIn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1" categoryIdx="0" bldStep="ptIn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chart seriesIdx="0" categoryIdx="1" bldStep="ptIn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chart seriesIdx="1" categoryIdx="1" bldStep="ptInCategory"/>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graphicEl>
                                              <a:chart seriesIdx="0" categoryIdx="2" bldStep="ptInCategory"/>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chart seriesIdx="1" categoryIdx="2" bldStep="ptInCategory"/>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El"/>
        </p:bldSub>
      </p:bldGraphic>
      <p:bldGraphic spid="6"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Factors affecting CPU Cycles per Packet</a:t>
            </a:r>
            <a:endParaRPr lang="en-US" b="1" dirty="0"/>
          </a:p>
        </p:txBody>
      </p:sp>
      <p:sp>
        <p:nvSpPr>
          <p:cNvPr id="5" name="TextBox 4"/>
          <p:cNvSpPr txBox="1"/>
          <p:nvPr/>
        </p:nvSpPr>
        <p:spPr>
          <a:xfrm>
            <a:off x="457200" y="1362456"/>
            <a:ext cx="7576077" cy="3477875"/>
          </a:xfrm>
          <a:prstGeom prst="rect">
            <a:avLst/>
          </a:prstGeom>
          <a:no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endParaRPr lang="en-US" sz="2000" dirty="0" smtClean="0">
              <a:latin typeface="Calibri Light" charset="0"/>
              <a:ea typeface="Calibri Light" charset="0"/>
              <a:cs typeface="Calibri Light" charset="0"/>
            </a:endParaRPr>
          </a:p>
          <a:p>
            <a:pPr marL="457200" marR="0" lvl="0" indent="-457200" defTabSz="914400" eaLnBrk="1" fontAlgn="auto" latinLnBrk="0" hangingPunct="1">
              <a:lnSpc>
                <a:spcPct val="100000"/>
              </a:lnSpc>
              <a:spcBef>
                <a:spcPts val="0"/>
              </a:spcBef>
              <a:spcAft>
                <a:spcPts val="0"/>
              </a:spcAft>
              <a:buClrTx/>
              <a:buSzTx/>
              <a:buFont typeface="+mj-lt"/>
              <a:buAutoNum type="alphaLcPeriod"/>
              <a:tabLst/>
              <a:defRPr/>
            </a:pPr>
            <a:r>
              <a:rPr lang="en-US" sz="2800" dirty="0" smtClean="0">
                <a:latin typeface="Calibri Light" charset="0"/>
                <a:ea typeface="Calibri Light" charset="0"/>
                <a:cs typeface="Calibri Light" charset="0"/>
              </a:rPr>
              <a:t>Extra copy of headers</a:t>
            </a:r>
          </a:p>
          <a:p>
            <a:pPr marL="457200" marR="0" lvl="0" indent="-457200" defTabSz="914400" eaLnBrk="1" fontAlgn="auto" latinLnBrk="0" hangingPunct="1">
              <a:lnSpc>
                <a:spcPct val="100000"/>
              </a:lnSpc>
              <a:spcBef>
                <a:spcPts val="0"/>
              </a:spcBef>
              <a:spcAft>
                <a:spcPts val="0"/>
              </a:spcAft>
              <a:buClrTx/>
              <a:buSzTx/>
              <a:buFont typeface="+mj-lt"/>
              <a:buAutoNum type="alphaLcPeriod"/>
              <a:tabLst/>
              <a:defRPr/>
            </a:pPr>
            <a:endParaRPr lang="en-US" sz="2400" dirty="0">
              <a:latin typeface="Calibri Light" charset="0"/>
              <a:ea typeface="Calibri Light" charset="0"/>
              <a:cs typeface="Calibri Light" charset="0"/>
            </a:endParaRPr>
          </a:p>
          <a:p>
            <a:pPr marL="457200" marR="0" lvl="0" indent="-457200" defTabSz="914400" eaLnBrk="1" fontAlgn="auto" latinLnBrk="0" hangingPunct="1">
              <a:lnSpc>
                <a:spcPct val="100000"/>
              </a:lnSpc>
              <a:spcBef>
                <a:spcPts val="0"/>
              </a:spcBef>
              <a:spcAft>
                <a:spcPts val="0"/>
              </a:spcAft>
              <a:buClrTx/>
              <a:buSzTx/>
              <a:buFont typeface="+mj-lt"/>
              <a:buAutoNum type="alphaLcPeriod"/>
              <a:tabLst/>
              <a:defRPr/>
            </a:pPr>
            <a:r>
              <a:rPr lang="en-US" sz="2800" dirty="0" smtClean="0">
                <a:latin typeface="Calibri Light" charset="0"/>
                <a:ea typeface="Calibri Light" charset="0"/>
                <a:cs typeface="Calibri Light" charset="0"/>
              </a:rPr>
              <a:t>Fully-specified Checksum</a:t>
            </a:r>
          </a:p>
          <a:p>
            <a:pPr marL="457200" marR="0" lvl="0" indent="-457200" defTabSz="914400" eaLnBrk="1" fontAlgn="auto" latinLnBrk="0" hangingPunct="1">
              <a:lnSpc>
                <a:spcPct val="100000"/>
              </a:lnSpc>
              <a:spcBef>
                <a:spcPts val="0"/>
              </a:spcBef>
              <a:spcAft>
                <a:spcPts val="0"/>
              </a:spcAft>
              <a:buClrTx/>
              <a:buSzTx/>
              <a:buFont typeface="+mj-lt"/>
              <a:buAutoNum type="alphaLcPeriod"/>
              <a:tabLst/>
              <a:defRPr/>
            </a:pPr>
            <a:endParaRPr lang="en-US" sz="2400" dirty="0">
              <a:latin typeface="Calibri Light" charset="0"/>
              <a:ea typeface="Calibri Light" charset="0"/>
              <a:cs typeface="Calibri Light" charset="0"/>
            </a:endParaRPr>
          </a:p>
          <a:p>
            <a:pPr marL="457200" marR="0" lvl="0" indent="-457200" defTabSz="914400" eaLnBrk="1" fontAlgn="auto" latinLnBrk="0" hangingPunct="1">
              <a:lnSpc>
                <a:spcPct val="100000"/>
              </a:lnSpc>
              <a:spcBef>
                <a:spcPts val="0"/>
              </a:spcBef>
              <a:spcAft>
                <a:spcPts val="0"/>
              </a:spcAft>
              <a:buClrTx/>
              <a:buSzTx/>
              <a:buFont typeface="+mj-lt"/>
              <a:buAutoNum type="alphaLcPeriod"/>
              <a:tabLst/>
              <a:defRPr/>
            </a:pPr>
            <a:r>
              <a:rPr lang="en-US" sz="2800" dirty="0" smtClean="0">
                <a:latin typeface="Calibri Light" charset="0"/>
                <a:ea typeface="Calibri Light" charset="0"/>
                <a:cs typeface="Calibri Light" charset="0"/>
              </a:rPr>
              <a:t>Parsing unused header fields</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endParaRPr lang="en-US" sz="2400" b="1" dirty="0">
              <a:latin typeface="Calibri Light" charset="0"/>
              <a:ea typeface="Calibri Light" charset="0"/>
              <a:cs typeface="Calibri Light" charset="0"/>
            </a:endParaRPr>
          </a:p>
          <a:p>
            <a:pPr marR="0" lvl="0" defTabSz="914400" eaLnBrk="1" fontAlgn="auto" latinLnBrk="0" hangingPunct="1">
              <a:lnSpc>
                <a:spcPct val="100000"/>
              </a:lnSpc>
              <a:spcBef>
                <a:spcPts val="0"/>
              </a:spcBef>
              <a:spcAft>
                <a:spcPts val="0"/>
              </a:spcAft>
              <a:buClrTx/>
              <a:buSzTx/>
              <a:tabLst/>
              <a:defRPr/>
            </a:pPr>
            <a:r>
              <a:rPr lang="en-US" sz="2400" dirty="0" smtClean="0">
                <a:latin typeface="Calibri Light" charset="0"/>
                <a:ea typeface="Calibri Light" charset="0"/>
                <a:cs typeface="Calibri Light" charset="0"/>
              </a:rPr>
              <a:t>and more </a:t>
            </a:r>
            <a:r>
              <a:rPr lang="is-IS" sz="2400" dirty="0" smtClean="0">
                <a:latin typeface="Calibri Light" charset="0"/>
                <a:ea typeface="Calibri Light" charset="0"/>
                <a:cs typeface="Calibri Light" charset="0"/>
              </a:rPr>
              <a:t>…</a:t>
            </a:r>
            <a:endParaRPr lang="en-US" sz="2400" dirty="0" smtClean="0">
              <a:latin typeface="Calibri Light" charset="0"/>
              <a:ea typeface="Calibri Light" charset="0"/>
              <a:cs typeface="Calibri Light" charset="0"/>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endParaRPr lang="en-US" sz="2000" b="1" dirty="0" smtClean="0">
              <a:solidFill>
                <a:schemeClr val="tx1"/>
              </a:solidFill>
              <a:latin typeface="Calibri Light" charset="0"/>
              <a:ea typeface="Calibri Light" charset="0"/>
              <a:cs typeface="Calibri Light" charset="0"/>
            </a:endParaRPr>
          </a:p>
        </p:txBody>
      </p:sp>
    </p:spTree>
    <p:custDataLst>
      <p:tags r:id="rId1"/>
    </p:custDataLst>
    <p:extLst>
      <p:ext uri="{BB962C8B-B14F-4D97-AF65-F5344CB8AC3E}">
        <p14:creationId xmlns:p14="http://schemas.microsoft.com/office/powerpoint/2010/main" val="1912213147"/>
      </p:ext>
    </p:extLst>
  </p:cSld>
  <p:clrMapOvr>
    <a:masterClrMapping/>
  </p:clrMapOvr>
  <mc:AlternateContent xmlns:mc="http://schemas.openxmlformats.org/markup-compatibility/2006" xmlns:p14="http://schemas.microsoft.com/office/powerpoint/2010/main">
    <mc:Choice Requires="p14">
      <p:transition spd="slow" p14:dur="2000" advTm="925"/>
    </mc:Choice>
    <mc:Fallback xmlns="">
      <p:transition spd="slow" advTm="9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extLst/>
          </p:nvPr>
        </p:nvGraphicFramePr>
        <p:xfrm>
          <a:off x="419100" y="1447800"/>
          <a:ext cx="5918200" cy="2965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p:nvPr>
            <p:extLst/>
          </p:nvPr>
        </p:nvGraphicFramePr>
        <p:xfrm>
          <a:off x="6382512" y="1865376"/>
          <a:ext cx="2311400" cy="2173224"/>
        </p:xfrm>
        <a:graphic>
          <a:graphicData uri="http://schemas.openxmlformats.org/drawingml/2006/chart">
            <c:chart xmlns:c="http://schemas.openxmlformats.org/drawingml/2006/chart" xmlns:r="http://schemas.openxmlformats.org/officeDocument/2006/relationships" r:id="rId5"/>
          </a:graphicData>
        </a:graphic>
      </p:graphicFrame>
      <p:sp>
        <p:nvSpPr>
          <p:cNvPr id="7" name="Title 1"/>
          <p:cNvSpPr>
            <a:spLocks noGrp="1"/>
          </p:cNvSpPr>
          <p:nvPr>
            <p:ph type="title"/>
          </p:nvPr>
        </p:nvSpPr>
        <p:spPr>
          <a:xfrm>
            <a:off x="628650" y="273844"/>
            <a:ext cx="7886700" cy="994172"/>
          </a:xfrm>
        </p:spPr>
        <p:txBody>
          <a:bodyPr/>
          <a:lstStyle/>
          <a:p>
            <a:pPr algn="ctr"/>
            <a:r>
              <a:rPr lang="en-US" b="1" dirty="0" smtClean="0"/>
              <a:t>Different Optimizations for L2L3-ACL</a:t>
            </a:r>
            <a:endParaRPr lang="en-US" b="1" dirty="0"/>
          </a:p>
        </p:txBody>
      </p:sp>
    </p:spTree>
    <p:custDataLst>
      <p:tags r:id="rId1"/>
    </p:custDataLst>
    <p:extLst>
      <p:ext uri="{BB962C8B-B14F-4D97-AF65-F5344CB8AC3E}">
        <p14:creationId xmlns:p14="http://schemas.microsoft.com/office/powerpoint/2010/main" val="54579388"/>
      </p:ext>
    </p:extLst>
  </p:cSld>
  <p:clrMapOvr>
    <a:masterClrMapping/>
  </p:clrMapOvr>
  <mc:AlternateContent xmlns:mc="http://schemas.openxmlformats.org/markup-compatibility/2006" xmlns:p14="http://schemas.microsoft.com/office/powerpoint/2010/main">
    <mc:Choice Requires="p14">
      <p:transition spd="slow" p14:dur="2000" advTm="596"/>
    </mc:Choice>
    <mc:Fallback xmlns="">
      <p:transition spd="slow" advTm="5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extLst/>
          </p:nvPr>
        </p:nvGraphicFramePr>
        <p:xfrm>
          <a:off x="402336" y="1380743"/>
          <a:ext cx="6099048" cy="3447288"/>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normAutofit fontScale="90000"/>
          </a:bodyPr>
          <a:lstStyle/>
          <a:p>
            <a:pPr algn="ctr"/>
            <a:r>
              <a:rPr lang="en-US" b="1" dirty="0" smtClean="0"/>
              <a:t>Optimized Compilation from P4 to OVS </a:t>
            </a:r>
            <a:r>
              <a:rPr lang="en-US" b="1" dirty="0"/>
              <a:t>(L2L3-ACL)</a:t>
            </a:r>
          </a:p>
        </p:txBody>
      </p:sp>
      <p:sp>
        <p:nvSpPr>
          <p:cNvPr id="65" name="TextBox 64"/>
          <p:cNvSpPr txBox="1"/>
          <p:nvPr/>
        </p:nvSpPr>
        <p:spPr>
          <a:xfrm>
            <a:off x="5477256" y="1271016"/>
            <a:ext cx="3389069" cy="1138773"/>
          </a:xfrm>
          <a:prstGeom prst="rect">
            <a:avLst/>
          </a:prstGeom>
          <a:noFill/>
        </p:spPr>
        <p:txBody>
          <a:bodyPr wrap="none" rtlCol="0">
            <a:spAutoFit/>
          </a:bodyPr>
          <a:lstStyle/>
          <a:p>
            <a:pPr algn="ctr"/>
            <a:r>
              <a:rPr lang="en-US" sz="2400" dirty="0" smtClean="0">
                <a:solidFill>
                  <a:srgbClr val="C00000"/>
                </a:solidFill>
                <a:latin typeface="Calibri Light" charset="0"/>
                <a:ea typeface="Calibri Light" charset="0"/>
                <a:cs typeface="Calibri Light" charset="0"/>
              </a:rPr>
              <a:t>Performance overhead of</a:t>
            </a:r>
          </a:p>
          <a:p>
            <a:pPr algn="ctr"/>
            <a:r>
              <a:rPr lang="en-US" sz="4400" dirty="0" smtClean="0">
                <a:solidFill>
                  <a:srgbClr val="C00000"/>
                </a:solidFill>
                <a:latin typeface="Calibri Light" charset="0"/>
                <a:ea typeface="Calibri Light" charset="0"/>
                <a:cs typeface="Calibri Light" charset="0"/>
              </a:rPr>
              <a:t>        &lt; 2%</a:t>
            </a:r>
            <a:endParaRPr lang="en-US" sz="2400" dirty="0">
              <a:solidFill>
                <a:srgbClr val="C00000"/>
              </a:solidFill>
              <a:latin typeface="Calibri Light" charset="0"/>
              <a:ea typeface="Calibri Light" charset="0"/>
              <a:cs typeface="Calibri Light" charset="0"/>
            </a:endParaRPr>
          </a:p>
        </p:txBody>
      </p:sp>
    </p:spTree>
    <p:custDataLst>
      <p:tags r:id="rId1"/>
    </p:custDataLst>
    <p:extLst>
      <p:ext uri="{BB962C8B-B14F-4D97-AF65-F5344CB8AC3E}">
        <p14:creationId xmlns:p14="http://schemas.microsoft.com/office/powerpoint/2010/main" val="1620132138"/>
      </p:ext>
    </p:extLst>
  </p:cSld>
  <p:clrMapOvr>
    <a:masterClrMapping/>
  </p:clrMapOvr>
  <mc:AlternateContent xmlns:mc="http://schemas.openxmlformats.org/markup-compatibility/2006" xmlns:p14="http://schemas.microsoft.com/office/powerpoint/2010/main">
    <mc:Choice Requires="p14">
      <p:transition spd="slow" p14:dur="2000" advTm="805"/>
    </mc:Choice>
    <mc:Fallback xmlns="">
      <p:transition spd="slow" advTm="8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defTabSz="914400">
              <a:lnSpc>
                <a:spcPct val="100000"/>
              </a:lnSpc>
              <a:spcBef>
                <a:spcPts val="0"/>
              </a:spcBef>
              <a:defRPr/>
            </a:pPr>
            <a:r>
              <a:rPr lang="en-US" b="1" dirty="0" smtClean="0">
                <a:ea typeface="Calibri" charset="0"/>
                <a:cs typeface="Calibri" charset="0"/>
              </a:rPr>
              <a:t>Cause: Cache Misses</a:t>
            </a:r>
            <a:endParaRPr lang="en-US" b="1" dirty="0">
              <a:latin typeface="Calibri Light" charset="0"/>
              <a:ea typeface="Calibri Light" charset="0"/>
              <a:cs typeface="Calibri Light" charset="0"/>
            </a:endParaRPr>
          </a:p>
        </p:txBody>
      </p:sp>
      <p:grpSp>
        <p:nvGrpSpPr>
          <p:cNvPr id="7" name="Group 6"/>
          <p:cNvGrpSpPr/>
          <p:nvPr/>
        </p:nvGrpSpPr>
        <p:grpSpPr>
          <a:xfrm>
            <a:off x="783850" y="1392193"/>
            <a:ext cx="7576300" cy="2225895"/>
            <a:chOff x="1438867" y="2986413"/>
            <a:chExt cx="6760182" cy="1696557"/>
          </a:xfrm>
        </p:grpSpPr>
        <p:sp>
          <p:nvSpPr>
            <p:cNvPr id="8" name="Rounded Rectangle 7"/>
            <p:cNvSpPr/>
            <p:nvPr/>
          </p:nvSpPr>
          <p:spPr>
            <a:xfrm>
              <a:off x="2079953" y="4190401"/>
              <a:ext cx="711592" cy="43145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9" name="TextBox 8"/>
            <p:cNvSpPr txBox="1"/>
            <p:nvPr/>
          </p:nvSpPr>
          <p:spPr>
            <a:xfrm>
              <a:off x="1438867" y="4179378"/>
              <a:ext cx="618503" cy="276999"/>
            </a:xfrm>
            <a:prstGeom prst="rect">
              <a:avLst/>
            </a:prstGeom>
            <a:noFill/>
          </p:spPr>
          <p:txBody>
            <a:bodyPr wrap="none" rtlCol="0">
              <a:spAutoFit/>
            </a:bodyPr>
            <a:lstStyle/>
            <a:p>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200" dirty="0">
                <a:latin typeface="Calibri Light" charset="0"/>
                <a:ea typeface="Calibri Light" charset="0"/>
                <a:cs typeface="Calibri Light" charset="0"/>
              </a:endParaRPr>
            </a:p>
          </p:txBody>
        </p:sp>
        <p:sp>
          <p:nvSpPr>
            <p:cNvPr id="10" name="Rounded Rectangle 9"/>
            <p:cNvSpPr/>
            <p:nvPr/>
          </p:nvSpPr>
          <p:spPr>
            <a:xfrm>
              <a:off x="4046875" y="4092671"/>
              <a:ext cx="1382249" cy="59029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Cache</a:t>
              </a: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1" name="Straight Arrow Connector 10"/>
            <p:cNvCxnSpPr/>
            <p:nvPr/>
          </p:nvCxnSpPr>
          <p:spPr>
            <a:xfrm>
              <a:off x="4735258" y="3788511"/>
              <a:ext cx="0" cy="304159"/>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4039647" y="2986413"/>
              <a:ext cx="1160280" cy="59029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3" name="Rounded Rectangle 12"/>
            <p:cNvSpPr/>
            <p:nvPr/>
          </p:nvSpPr>
          <p:spPr>
            <a:xfrm>
              <a:off x="4154245" y="3092312"/>
              <a:ext cx="1160280" cy="59029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4" name="Rounded Rectangle 13"/>
            <p:cNvSpPr/>
            <p:nvPr/>
          </p:nvSpPr>
          <p:spPr>
            <a:xfrm>
              <a:off x="4268844" y="3198212"/>
              <a:ext cx="1160280" cy="59029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5" name="Rounded Rectangle 14"/>
            <p:cNvSpPr/>
            <p:nvPr/>
          </p:nvSpPr>
          <p:spPr>
            <a:xfrm>
              <a:off x="6720512" y="4192439"/>
              <a:ext cx="818437" cy="43145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2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Deparser</a:t>
              </a:r>
              <a:endParaRPr lang="en-US" sz="1800" baseline="30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6" name="TextBox 15"/>
            <p:cNvSpPr txBox="1"/>
            <p:nvPr/>
          </p:nvSpPr>
          <p:spPr>
            <a:xfrm>
              <a:off x="7622224" y="4105520"/>
              <a:ext cx="576825" cy="276999"/>
            </a:xfrm>
            <a:prstGeom prst="rect">
              <a:avLst/>
            </a:prstGeom>
            <a:noFill/>
          </p:spPr>
          <p:txBody>
            <a:bodyPr wrap="none" rtlCol="0">
              <a:spAutoFit/>
            </a:bodyPr>
            <a:lstStyle/>
            <a:p>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600" dirty="0">
                <a:latin typeface="Calibri Light" charset="0"/>
                <a:ea typeface="Calibri Light" charset="0"/>
                <a:cs typeface="Calibri Light" charset="0"/>
              </a:endParaRPr>
            </a:p>
          </p:txBody>
        </p:sp>
        <p:cxnSp>
          <p:nvCxnSpPr>
            <p:cNvPr id="17" name="Elbow Connector 16"/>
            <p:cNvCxnSpPr/>
            <p:nvPr/>
          </p:nvCxnSpPr>
          <p:spPr>
            <a:xfrm>
              <a:off x="5429124" y="3493362"/>
              <a:ext cx="645694" cy="699077"/>
            </a:xfrm>
            <a:prstGeom prst="bentConnector2">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3007149" y="4186338"/>
              <a:ext cx="818697" cy="43145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Verify</a:t>
              </a: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9" name="Straight Arrow Connector 18"/>
            <p:cNvCxnSpPr/>
            <p:nvPr/>
          </p:nvCxnSpPr>
          <p:spPr>
            <a:xfrm>
              <a:off x="3825586" y="4402070"/>
              <a:ext cx="229196"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791545" y="4402070"/>
              <a:ext cx="229196"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564665" y="4408164"/>
              <a:ext cx="515288"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5665599" y="4192439"/>
              <a:ext cx="818437" cy="43145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Checksum Update</a:t>
              </a:r>
            </a:p>
          </p:txBody>
        </p:sp>
        <p:cxnSp>
          <p:nvCxnSpPr>
            <p:cNvPr id="23" name="Straight Arrow Connector 22"/>
            <p:cNvCxnSpPr/>
            <p:nvPr/>
          </p:nvCxnSpPr>
          <p:spPr>
            <a:xfrm>
              <a:off x="5436403" y="4408164"/>
              <a:ext cx="229196"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493587" y="4408164"/>
              <a:ext cx="229196"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541065" y="4393245"/>
              <a:ext cx="515288"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2333565" y="2465060"/>
            <a:ext cx="1431802" cy="369332"/>
          </a:xfrm>
          <a:prstGeom prst="rect">
            <a:avLst/>
          </a:prstGeom>
          <a:noFill/>
        </p:spPr>
        <p:txBody>
          <a:bodyPr wrap="none" rtlCol="0">
            <a:spAutoFit/>
          </a:bodyPr>
          <a:lstStyle/>
          <a:p>
            <a:pPr algn="ctr"/>
            <a:r>
              <a:rPr lang="en-US" sz="1800" b="1" dirty="0" smtClean="0">
                <a:solidFill>
                  <a:srgbClr val="C00000"/>
                </a:solidFill>
                <a:latin typeface="Calibri Light" charset="0"/>
                <a:ea typeface="Calibri Light" charset="0"/>
                <a:cs typeface="Calibri Light" charset="0"/>
              </a:rPr>
              <a:t>Cache Misses</a:t>
            </a:r>
            <a:endParaRPr lang="en-US" sz="1800" b="1" dirty="0">
              <a:solidFill>
                <a:srgbClr val="C00000"/>
              </a:solidFill>
              <a:latin typeface="Calibri Light" charset="0"/>
              <a:ea typeface="Calibri Light" charset="0"/>
              <a:cs typeface="Calibri Light" charset="0"/>
            </a:endParaRPr>
          </a:p>
        </p:txBody>
      </p:sp>
      <p:cxnSp>
        <p:nvCxnSpPr>
          <p:cNvPr id="32" name="Straight Connector 31"/>
          <p:cNvCxnSpPr/>
          <p:nvPr/>
        </p:nvCxnSpPr>
        <p:spPr>
          <a:xfrm>
            <a:off x="3955474" y="2820831"/>
            <a:ext cx="32058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955474" y="2471758"/>
            <a:ext cx="32058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4114787" y="2471757"/>
            <a:ext cx="978" cy="349074"/>
          </a:xfrm>
          <a:prstGeom prst="straightConnector1">
            <a:avLst/>
          </a:prstGeom>
          <a:ln w="12700" cmpd="sng">
            <a:solidFill>
              <a:srgbClr val="C00000"/>
            </a:solidFill>
            <a:prstDash val="sysDash"/>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392419" y="1366042"/>
            <a:ext cx="2839300" cy="584775"/>
          </a:xfrm>
          <a:prstGeom prst="rect">
            <a:avLst/>
          </a:prstGeom>
        </p:spPr>
        <p:txBody>
          <a:bodyPr wrap="square">
            <a:spAutoFit/>
          </a:bodyPr>
          <a:lstStyle/>
          <a:p>
            <a:pPr marL="285750" indent="-285750">
              <a:buFont typeface="Arial" charset="0"/>
              <a:buChar char="•"/>
            </a:pPr>
            <a:r>
              <a:rPr lang="en-US" sz="1600" b="1" dirty="0" smtClean="0">
                <a:solidFill>
                  <a:schemeClr val="tx1"/>
                </a:solidFill>
                <a:latin typeface="+mj-lt"/>
                <a:ea typeface="Calibri" charset="0"/>
                <a:cs typeface="Calibri" charset="0"/>
              </a:rPr>
              <a:t>3500+</a:t>
            </a:r>
            <a:r>
              <a:rPr lang="en-US" sz="1600" dirty="0" smtClean="0">
                <a:solidFill>
                  <a:schemeClr val="tx1"/>
                </a:solidFill>
                <a:latin typeface="+mj-lt"/>
                <a:ea typeface="Calibri" charset="0"/>
                <a:cs typeface="Calibri" charset="0"/>
              </a:rPr>
              <a:t> Cycles (</a:t>
            </a:r>
            <a:r>
              <a:rPr lang="en-US" sz="1600" b="1" dirty="0" smtClean="0">
                <a:solidFill>
                  <a:schemeClr val="tx1"/>
                </a:solidFill>
                <a:latin typeface="+mj-lt"/>
                <a:ea typeface="Calibri" charset="0"/>
                <a:cs typeface="Calibri" charset="0"/>
              </a:rPr>
              <a:t>50x</a:t>
            </a:r>
            <a:r>
              <a:rPr lang="en-US" sz="1600" dirty="0" smtClean="0">
                <a:solidFill>
                  <a:schemeClr val="tx1"/>
                </a:solidFill>
                <a:latin typeface="+mj-lt"/>
                <a:ea typeface="Calibri" charset="0"/>
                <a:cs typeface="Calibri" charset="0"/>
              </a:rPr>
              <a:t> Cache hit) </a:t>
            </a:r>
            <a:endParaRPr lang="en-US" sz="1600" dirty="0">
              <a:solidFill>
                <a:schemeClr val="tx1"/>
              </a:solidFill>
              <a:latin typeface="+mj-lt"/>
              <a:ea typeface="Calibri" charset="0"/>
              <a:cs typeface="Calibri" charset="0"/>
            </a:endParaRPr>
          </a:p>
          <a:p>
            <a:pPr marL="285750" indent="-285750">
              <a:buFont typeface="Arial" charset="0"/>
              <a:buChar char="•"/>
            </a:pPr>
            <a:r>
              <a:rPr lang="en-US" sz="1600" dirty="0">
                <a:solidFill>
                  <a:schemeClr val="tx1"/>
                </a:solidFill>
                <a:latin typeface="+mj-lt"/>
                <a:ea typeface="Calibri" charset="0"/>
                <a:cs typeface="Calibri" charset="0"/>
              </a:rPr>
              <a:t>Throughput &lt; </a:t>
            </a:r>
            <a:r>
              <a:rPr lang="en-US" sz="1600" b="1" dirty="0">
                <a:solidFill>
                  <a:schemeClr val="tx1"/>
                </a:solidFill>
                <a:latin typeface="+mj-lt"/>
                <a:ea typeface="Calibri" charset="0"/>
                <a:cs typeface="Calibri" charset="0"/>
              </a:rPr>
              <a:t>1</a:t>
            </a:r>
            <a:r>
              <a:rPr lang="en-US" sz="1600" dirty="0">
                <a:solidFill>
                  <a:schemeClr val="tx1"/>
                </a:solidFill>
                <a:latin typeface="+mj-lt"/>
                <a:ea typeface="Calibri" charset="0"/>
                <a:cs typeface="Calibri" charset="0"/>
              </a:rPr>
              <a:t> </a:t>
            </a:r>
            <a:r>
              <a:rPr lang="en-US" sz="1600" dirty="0" err="1">
                <a:solidFill>
                  <a:schemeClr val="tx1"/>
                </a:solidFill>
                <a:latin typeface="+mj-lt"/>
                <a:ea typeface="Calibri" charset="0"/>
                <a:cs typeface="Calibri" charset="0"/>
              </a:rPr>
              <a:t>Mpps</a:t>
            </a:r>
            <a:endParaRPr lang="en-US" sz="1600" dirty="0">
              <a:latin typeface="+mj-lt"/>
            </a:endParaRPr>
          </a:p>
        </p:txBody>
      </p:sp>
    </p:spTree>
    <p:custDataLst>
      <p:tags r:id="rId1"/>
    </p:custDataLst>
    <p:extLst>
      <p:ext uri="{BB962C8B-B14F-4D97-AF65-F5344CB8AC3E}">
        <p14:creationId xmlns:p14="http://schemas.microsoft.com/office/powerpoint/2010/main" val="1615683053"/>
      </p:ext>
    </p:extLst>
  </p:cSld>
  <p:clrMapOvr>
    <a:masterClrMapping/>
  </p:clrMapOvr>
  <mc:AlternateContent xmlns:mc="http://schemas.openxmlformats.org/markup-compatibility/2006" xmlns:p14="http://schemas.microsoft.com/office/powerpoint/2010/main">
    <mc:Choice Requires="p14">
      <p:transition spd="slow" p14:dur="2000" advTm="965"/>
    </mc:Choice>
    <mc:Fallback xmlns="">
      <p:transition spd="slow" advTm="9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Factors affecting Cache Misses</a:t>
            </a:r>
            <a:endParaRPr lang="en-US" b="1" dirty="0"/>
          </a:p>
        </p:txBody>
      </p:sp>
      <p:sp>
        <p:nvSpPr>
          <p:cNvPr id="5" name="TextBox 4"/>
          <p:cNvSpPr txBox="1"/>
          <p:nvPr/>
        </p:nvSpPr>
        <p:spPr>
          <a:xfrm>
            <a:off x="457201" y="1362456"/>
            <a:ext cx="6261652" cy="1754326"/>
          </a:xfrm>
          <a:prstGeom prst="rect">
            <a:avLst/>
          </a:prstGeom>
          <a:no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endParaRPr lang="en-US" sz="1600" dirty="0" smtClean="0">
              <a:latin typeface="Calibri Light" charset="0"/>
              <a:ea typeface="Calibri Light" charset="0"/>
              <a:cs typeface="Calibri Light" charset="0"/>
            </a:endParaRPr>
          </a:p>
          <a:p>
            <a:pPr marL="457200" marR="0" lvl="0" indent="-457200" defTabSz="914400" eaLnBrk="1" fontAlgn="auto" latinLnBrk="0" hangingPunct="1">
              <a:lnSpc>
                <a:spcPct val="100000"/>
              </a:lnSpc>
              <a:spcBef>
                <a:spcPts val="0"/>
              </a:spcBef>
              <a:spcAft>
                <a:spcPts val="0"/>
              </a:spcAft>
              <a:buClrTx/>
              <a:buSzTx/>
              <a:buFont typeface="+mj-lt"/>
              <a:buAutoNum type="alphaLcPeriod"/>
              <a:tabLst/>
              <a:defRPr/>
            </a:pPr>
            <a:r>
              <a:rPr lang="en-US" sz="2400" dirty="0" smtClean="0">
                <a:latin typeface="Calibri Light" charset="0"/>
                <a:ea typeface="Calibri Light" charset="0"/>
                <a:cs typeface="Calibri Light" charset="0"/>
              </a:rPr>
              <a:t>Entropy of packet header fields</a:t>
            </a:r>
          </a:p>
          <a:p>
            <a:pPr marL="457200" marR="0" lvl="0" indent="-457200" defTabSz="914400" eaLnBrk="1" fontAlgn="auto" latinLnBrk="0" hangingPunct="1">
              <a:lnSpc>
                <a:spcPct val="100000"/>
              </a:lnSpc>
              <a:spcBef>
                <a:spcPts val="0"/>
              </a:spcBef>
              <a:spcAft>
                <a:spcPts val="0"/>
              </a:spcAft>
              <a:buClrTx/>
              <a:buSzTx/>
              <a:buFont typeface="+mj-lt"/>
              <a:buAutoNum type="alphaLcPeriod"/>
              <a:tabLst/>
              <a:defRPr/>
            </a:pPr>
            <a:endParaRPr lang="en-US" sz="1600" dirty="0">
              <a:latin typeface="Calibri Light" charset="0"/>
              <a:ea typeface="Calibri Light" charset="0"/>
              <a:cs typeface="Calibri Light" charset="0"/>
            </a:endParaRPr>
          </a:p>
          <a:p>
            <a:pPr marL="457200" marR="0" lvl="0" indent="-457200" defTabSz="914400" eaLnBrk="1" fontAlgn="auto" latinLnBrk="0" hangingPunct="1">
              <a:lnSpc>
                <a:spcPct val="100000"/>
              </a:lnSpc>
              <a:spcBef>
                <a:spcPts val="0"/>
              </a:spcBef>
              <a:spcAft>
                <a:spcPts val="0"/>
              </a:spcAft>
              <a:buClrTx/>
              <a:buSzTx/>
              <a:buFont typeface="+mj-lt"/>
              <a:buAutoNum type="alphaLcPeriod"/>
              <a:tabLst/>
              <a:defRPr/>
            </a:pPr>
            <a:r>
              <a:rPr lang="en-US" sz="2400" dirty="0" err="1" smtClean="0">
                <a:latin typeface="Calibri Light" charset="0"/>
                <a:ea typeface="Calibri Light" charset="0"/>
                <a:cs typeface="Calibri Light" charset="0"/>
              </a:rPr>
              <a:t>Stateful</a:t>
            </a:r>
            <a:r>
              <a:rPr lang="en-US" sz="2400" dirty="0" smtClean="0">
                <a:latin typeface="Calibri Light" charset="0"/>
                <a:ea typeface="Calibri Light" charset="0"/>
                <a:cs typeface="Calibri Light" charset="0"/>
              </a:rPr>
              <a:t> operations in the match-action cache (or fast path).</a:t>
            </a:r>
          </a:p>
        </p:txBody>
      </p:sp>
    </p:spTree>
    <p:custDataLst>
      <p:tags r:id="rId1"/>
    </p:custDataLst>
    <p:extLst>
      <p:ext uri="{BB962C8B-B14F-4D97-AF65-F5344CB8AC3E}">
        <p14:creationId xmlns:p14="http://schemas.microsoft.com/office/powerpoint/2010/main" val="283506572"/>
      </p:ext>
    </p:extLst>
  </p:cSld>
  <p:clrMapOvr>
    <a:masterClrMapping/>
  </p:clrMapOvr>
  <mc:AlternateContent xmlns:mc="http://schemas.openxmlformats.org/markup-compatibility/2006" xmlns:p14="http://schemas.microsoft.com/office/powerpoint/2010/main">
    <mc:Choice Requires="p14">
      <p:transition spd="slow" p14:dur="2000" advTm="806"/>
    </mc:Choice>
    <mc:Fallback xmlns="">
      <p:transition spd="slow" advTm="8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PISCES Forwarding Model (Modified OVS)</a:t>
            </a:r>
            <a:endParaRPr lang="en-US" b="1" dirty="0"/>
          </a:p>
        </p:txBody>
      </p:sp>
      <p:sp>
        <p:nvSpPr>
          <p:cNvPr id="36" name="Rounded Rectangle 35"/>
          <p:cNvSpPr/>
          <p:nvPr/>
        </p:nvSpPr>
        <p:spPr>
          <a:xfrm>
            <a:off x="1070142" y="4011924"/>
            <a:ext cx="946317" cy="62090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2" name="TextBox 41"/>
          <p:cNvSpPr txBox="1"/>
          <p:nvPr/>
        </p:nvSpPr>
        <p:spPr>
          <a:xfrm>
            <a:off x="217587" y="3996060"/>
            <a:ext cx="766877"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600" dirty="0">
              <a:latin typeface="Calibri Light" charset="0"/>
              <a:ea typeface="Calibri Light" charset="0"/>
              <a:cs typeface="Calibri Light" charset="0"/>
            </a:endParaRPr>
          </a:p>
        </p:txBody>
      </p:sp>
      <p:sp>
        <p:nvSpPr>
          <p:cNvPr id="43" name="Rounded Rectangle 42"/>
          <p:cNvSpPr/>
          <p:nvPr/>
        </p:nvSpPr>
        <p:spPr>
          <a:xfrm>
            <a:off x="3577328" y="3208112"/>
            <a:ext cx="1838197" cy="52493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Megaflow</a:t>
            </a: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 Cache</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44" name="Straight Arrow Connector 43"/>
          <p:cNvCxnSpPr>
            <a:endCxn id="48" idx="0"/>
          </p:cNvCxnSpPr>
          <p:nvPr/>
        </p:nvCxnSpPr>
        <p:spPr>
          <a:xfrm>
            <a:off x="4496427" y="2681796"/>
            <a:ext cx="0" cy="526316"/>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7123210" y="4014856"/>
            <a:ext cx="108840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Deparser</a:t>
            </a:r>
            <a:endParaRPr lang="en-US" sz="1600" baseline="30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6" name="TextBox 45"/>
          <p:cNvSpPr txBox="1"/>
          <p:nvPr/>
        </p:nvSpPr>
        <p:spPr>
          <a:xfrm>
            <a:off x="8322360" y="3889772"/>
            <a:ext cx="710772" cy="338554"/>
          </a:xfrm>
          <a:prstGeom prst="rect">
            <a:avLst/>
          </a:prstGeom>
          <a:noFill/>
        </p:spPr>
        <p:txBody>
          <a:bodyPr wrap="non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600" dirty="0">
              <a:latin typeface="Calibri Light" charset="0"/>
              <a:ea typeface="Calibri Light" charset="0"/>
              <a:cs typeface="Calibri Light" charset="0"/>
            </a:endParaRPr>
          </a:p>
        </p:txBody>
      </p:sp>
      <p:cxnSp>
        <p:nvCxnSpPr>
          <p:cNvPr id="47" name="Elbow Connector 46"/>
          <p:cNvCxnSpPr/>
          <p:nvPr/>
        </p:nvCxnSpPr>
        <p:spPr>
          <a:xfrm>
            <a:off x="5405846" y="2257046"/>
            <a:ext cx="858682" cy="1757810"/>
          </a:xfrm>
          <a:prstGeom prst="bentConnector2">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2327392" y="4006077"/>
            <a:ext cx="94631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49" name="Straight Arrow Connector 48"/>
          <p:cNvCxnSpPr/>
          <p:nvPr/>
        </p:nvCxnSpPr>
        <p:spPr>
          <a:xfrm>
            <a:off x="3273364" y="4316537"/>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016459" y="4316537"/>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84881" y="4325306"/>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5720324" y="4014856"/>
            <a:ext cx="108840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53" name="Straight Arrow Connector 52"/>
          <p:cNvCxnSpPr/>
          <p:nvPr/>
        </p:nvCxnSpPr>
        <p:spPr>
          <a:xfrm>
            <a:off x="5415525" y="4325306"/>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821431" y="4325306"/>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8214431" y="4303837"/>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291448" y="4032918"/>
            <a:ext cx="1018193" cy="584775"/>
          </a:xfrm>
          <a:prstGeom prst="rect">
            <a:avLst/>
          </a:prstGeom>
          <a:noFill/>
        </p:spPr>
        <p:txBody>
          <a:bodyPr wrap="square" rtlCol="0">
            <a:spAutoFit/>
          </a:bodyPr>
          <a:lstStyle/>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Verify</a:t>
            </a:r>
            <a:endPar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7" name="TextBox 56"/>
          <p:cNvSpPr txBox="1"/>
          <p:nvPr/>
        </p:nvSpPr>
        <p:spPr>
          <a:xfrm>
            <a:off x="5749222" y="4022168"/>
            <a:ext cx="1027590" cy="584775"/>
          </a:xfrm>
          <a:prstGeom prst="rect">
            <a:avLst/>
          </a:prstGeom>
          <a:noFill/>
        </p:spPr>
        <p:txBody>
          <a:bodyPr wrap="none" rtlCol="0">
            <a:spAutoFit/>
          </a:bodyPr>
          <a:lstStyle/>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Update</a:t>
            </a:r>
            <a:endPar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8" name="Rounded Rectangle 57"/>
          <p:cNvSpPr/>
          <p:nvPr/>
        </p:nvSpPr>
        <p:spPr>
          <a:xfrm>
            <a:off x="3577355" y="4059049"/>
            <a:ext cx="1838197" cy="52493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Microflow</a:t>
            </a: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 Cache</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59" name="Straight Arrow Connector 58"/>
          <p:cNvCxnSpPr>
            <a:stCxn id="48" idx="2"/>
            <a:endCxn id="67" idx="0"/>
          </p:cNvCxnSpPr>
          <p:nvPr/>
        </p:nvCxnSpPr>
        <p:spPr>
          <a:xfrm>
            <a:off x="4496427" y="3733051"/>
            <a:ext cx="27" cy="325998"/>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4" name="Elbow Connector 63"/>
          <p:cNvCxnSpPr>
            <a:endCxn id="48" idx="1"/>
          </p:cNvCxnSpPr>
          <p:nvPr/>
        </p:nvCxnSpPr>
        <p:spPr>
          <a:xfrm flipV="1">
            <a:off x="3273709" y="3470582"/>
            <a:ext cx="303619" cy="845945"/>
          </a:xfrm>
          <a:prstGeom prst="bentConnector3">
            <a:avLst>
              <a:gd name="adj1" fmla="val 50000"/>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48" idx="3"/>
          </p:cNvCxnSpPr>
          <p:nvPr/>
        </p:nvCxnSpPr>
        <p:spPr>
          <a:xfrm>
            <a:off x="5415525" y="3470582"/>
            <a:ext cx="304799" cy="854724"/>
          </a:xfrm>
          <a:prstGeom prst="bentConnector3">
            <a:avLst>
              <a:gd name="adj1" fmla="val 50000"/>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3558036" y="15274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67" name="Rounded Rectangle 66"/>
          <p:cNvSpPr/>
          <p:nvPr/>
        </p:nvSpPr>
        <p:spPr>
          <a:xfrm>
            <a:off x="3710436" y="16798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68" name="Rounded Rectangle 67"/>
          <p:cNvSpPr/>
          <p:nvPr/>
        </p:nvSpPr>
        <p:spPr>
          <a:xfrm>
            <a:off x="3862836" y="18322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71" name="Straight Connector 70"/>
          <p:cNvCxnSpPr/>
          <p:nvPr/>
        </p:nvCxnSpPr>
        <p:spPr>
          <a:xfrm>
            <a:off x="861237" y="2889038"/>
            <a:ext cx="7816509"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423320" y="2548283"/>
            <a:ext cx="890885" cy="30008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Slow-path</a:t>
            </a:r>
            <a:endParaRPr lang="en-US" dirty="0">
              <a:ln w="0"/>
              <a:effectLst>
                <a:outerShdw blurRad="38100" dist="19050" dir="2700000" algn="tl" rotWithShape="0">
                  <a:schemeClr val="dk1">
                    <a:alpha val="40000"/>
                  </a:schemeClr>
                </a:outerShdw>
              </a:effectLst>
            </a:endParaRPr>
          </a:p>
        </p:txBody>
      </p:sp>
      <p:sp>
        <p:nvSpPr>
          <p:cNvPr id="73" name="TextBox 72"/>
          <p:cNvSpPr txBox="1"/>
          <p:nvPr/>
        </p:nvSpPr>
        <p:spPr>
          <a:xfrm>
            <a:off x="7423320" y="2911367"/>
            <a:ext cx="836768" cy="30008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Fast-path</a:t>
            </a:r>
            <a:endParaRPr lang="en-US" dirty="0">
              <a:ln w="0"/>
              <a:effectLst>
                <a:outerShdw blurRad="38100" dist="19050" dir="2700000" algn="tl" rotWithShape="0">
                  <a:schemeClr val="dk1">
                    <a:alpha val="40000"/>
                  </a:schemeClr>
                </a:outerShdw>
              </a:effectLst>
            </a:endParaRPr>
          </a:p>
        </p:txBody>
      </p:sp>
    </p:spTree>
    <p:custDataLst>
      <p:tags r:id="rId1"/>
    </p:custDataLst>
    <p:extLst>
      <p:ext uri="{BB962C8B-B14F-4D97-AF65-F5344CB8AC3E}">
        <p14:creationId xmlns:p14="http://schemas.microsoft.com/office/powerpoint/2010/main" val="543084292"/>
      </p:ext>
    </p:extLst>
  </p:cSld>
  <p:clrMapOvr>
    <a:masterClrMapping/>
  </p:clrMapOvr>
  <mc:AlternateContent xmlns:mc="http://schemas.openxmlformats.org/markup-compatibility/2006" xmlns:p14="http://schemas.microsoft.com/office/powerpoint/2010/main">
    <mc:Choice Requires="p14">
      <p:transition spd="slow" p14:dur="2000" advTm="8705"/>
    </mc:Choice>
    <mc:Fallback xmlns="">
      <p:transition spd="slow" advTm="87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65"/>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812167" y="3889983"/>
            <a:ext cx="3980771" cy="836652"/>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sp>
        <p:nvSpPr>
          <p:cNvPr id="18" name="Rectangle 17"/>
          <p:cNvSpPr/>
          <p:nvPr/>
        </p:nvSpPr>
        <p:spPr>
          <a:xfrm>
            <a:off x="1054540" y="4149070"/>
            <a:ext cx="3527023" cy="338554"/>
          </a:xfrm>
          <a:prstGeom prst="rect">
            <a:avLst/>
          </a:prstGeom>
        </p:spPr>
        <p:txBody>
          <a:bodyPr wrap="square">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Fast Packet IO (or Forwarding)</a:t>
            </a:r>
          </a:p>
        </p:txBody>
      </p:sp>
      <p:sp>
        <p:nvSpPr>
          <p:cNvPr id="25" name="Rounded Rectangle 24"/>
          <p:cNvSpPr/>
          <p:nvPr/>
        </p:nvSpPr>
        <p:spPr>
          <a:xfrm>
            <a:off x="964569" y="4042383"/>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Kernel</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26" name="Rounded Rectangle 25"/>
          <p:cNvSpPr/>
          <p:nvPr/>
        </p:nvSpPr>
        <p:spPr>
          <a:xfrm>
            <a:off x="1116969" y="4142521"/>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DPDK</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2" name="Title 1"/>
          <p:cNvSpPr>
            <a:spLocks noGrp="1"/>
          </p:cNvSpPr>
          <p:nvPr>
            <p:ph type="title"/>
          </p:nvPr>
        </p:nvSpPr>
        <p:spPr/>
        <p:txBody>
          <a:bodyPr/>
          <a:lstStyle/>
          <a:p>
            <a:pPr algn="ctr"/>
            <a:r>
              <a:rPr lang="en-US" b="1" dirty="0" smtClean="0"/>
              <a:t>Internal Architecture </a:t>
            </a:r>
            <a:r>
              <a:rPr lang="en-US" b="1" dirty="0"/>
              <a:t>of </a:t>
            </a:r>
            <a:r>
              <a:rPr lang="en-US" b="1" dirty="0" smtClean="0"/>
              <a:t>OVS</a:t>
            </a:r>
            <a:endParaRPr lang="en-US" b="1" dirty="0"/>
          </a:p>
        </p:txBody>
      </p:sp>
      <p:sp>
        <p:nvSpPr>
          <p:cNvPr id="16" name="Rounded Rectangle 15"/>
          <p:cNvSpPr/>
          <p:nvPr/>
        </p:nvSpPr>
        <p:spPr>
          <a:xfrm>
            <a:off x="1351822" y="2295303"/>
            <a:ext cx="1450731" cy="334616"/>
          </a:xfrm>
          <a:prstGeom prst="roundRect">
            <a:avLst>
              <a:gd name="adj" fmla="val 0"/>
            </a:avLst>
          </a:prstGeom>
          <a:solidFill>
            <a:schemeClr val="bg1">
              <a:lumMod val="8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OVS</a:t>
            </a:r>
          </a:p>
        </p:txBody>
      </p:sp>
      <p:cxnSp>
        <p:nvCxnSpPr>
          <p:cNvPr id="19" name="Straight Arrow Connector 18"/>
          <p:cNvCxnSpPr/>
          <p:nvPr/>
        </p:nvCxnSpPr>
        <p:spPr>
          <a:xfrm flipH="1">
            <a:off x="812167" y="2629919"/>
            <a:ext cx="538835" cy="1247211"/>
          </a:xfrm>
          <a:prstGeom prst="straightConnector1">
            <a:avLst/>
          </a:prstGeom>
          <a:solidFill>
            <a:schemeClr val="bg1">
              <a:lumMod val="95000"/>
            </a:schemeClr>
          </a:solid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grpSp>
        <p:nvGrpSpPr>
          <p:cNvPr id="20" name="Group 19"/>
          <p:cNvGrpSpPr/>
          <p:nvPr/>
        </p:nvGrpSpPr>
        <p:grpSpPr>
          <a:xfrm>
            <a:off x="420572" y="4630537"/>
            <a:ext cx="533324" cy="476099"/>
            <a:chOff x="2604847" y="3810600"/>
            <a:chExt cx="533324" cy="476099"/>
          </a:xfrm>
        </p:grpSpPr>
        <p:pic>
          <p:nvPicPr>
            <p:cNvPr id="21" name="Shape 136"/>
            <p:cNvPicPr preferRelativeResize="0"/>
            <p:nvPr/>
          </p:nvPicPr>
          <p:blipFill>
            <a:blip r:embed="rId4">
              <a:alphaModFix/>
            </a:blip>
            <a:stretch>
              <a:fillRect/>
            </a:stretch>
          </p:blipFill>
          <p:spPr>
            <a:xfrm>
              <a:off x="2604847" y="3973679"/>
              <a:ext cx="286634" cy="313020"/>
            </a:xfrm>
            <a:prstGeom prst="rect">
              <a:avLst/>
            </a:prstGeom>
            <a:noFill/>
            <a:ln>
              <a:noFill/>
            </a:ln>
          </p:spPr>
        </p:pic>
        <p:pic>
          <p:nvPicPr>
            <p:cNvPr id="22" name="Shape 137"/>
            <p:cNvPicPr preferRelativeResize="0"/>
            <p:nvPr/>
          </p:nvPicPr>
          <p:blipFill>
            <a:blip r:embed="rId4">
              <a:alphaModFix/>
            </a:blip>
            <a:stretch>
              <a:fillRect/>
            </a:stretch>
          </p:blipFill>
          <p:spPr>
            <a:xfrm>
              <a:off x="2787492" y="3810600"/>
              <a:ext cx="175994" cy="192194"/>
            </a:xfrm>
            <a:prstGeom prst="rect">
              <a:avLst/>
            </a:prstGeom>
            <a:noFill/>
            <a:ln>
              <a:noFill/>
            </a:ln>
          </p:spPr>
        </p:pic>
        <p:pic>
          <p:nvPicPr>
            <p:cNvPr id="23" name="Shape 138"/>
            <p:cNvPicPr preferRelativeResize="0"/>
            <p:nvPr/>
          </p:nvPicPr>
          <p:blipFill>
            <a:blip r:embed="rId4">
              <a:alphaModFix/>
            </a:blip>
            <a:stretch>
              <a:fillRect/>
            </a:stretch>
          </p:blipFill>
          <p:spPr>
            <a:xfrm>
              <a:off x="2907474" y="3973679"/>
              <a:ext cx="230697" cy="251934"/>
            </a:xfrm>
            <a:prstGeom prst="rect">
              <a:avLst/>
            </a:prstGeom>
            <a:noFill/>
            <a:ln>
              <a:noFill/>
            </a:ln>
          </p:spPr>
        </p:pic>
      </p:grpSp>
      <p:cxnSp>
        <p:nvCxnSpPr>
          <p:cNvPr id="24" name="Straight Arrow Connector 23"/>
          <p:cNvCxnSpPr/>
          <p:nvPr/>
        </p:nvCxnSpPr>
        <p:spPr>
          <a:xfrm>
            <a:off x="2802553" y="2629919"/>
            <a:ext cx="1990385" cy="1247211"/>
          </a:xfrm>
          <a:prstGeom prst="straightConnector1">
            <a:avLst/>
          </a:prstGeom>
          <a:solidFill>
            <a:schemeClr val="bg1">
              <a:lumMod val="95000"/>
            </a:schemeClr>
          </a:solid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spTree>
    <p:custDataLst>
      <p:tags r:id="rId1"/>
    </p:custDataLst>
    <p:extLst>
      <p:ext uri="{BB962C8B-B14F-4D97-AF65-F5344CB8AC3E}">
        <p14:creationId xmlns:p14="http://schemas.microsoft.com/office/powerpoint/2010/main" val="160182891"/>
      </p:ext>
    </p:extLst>
  </p:cSld>
  <p:clrMapOvr>
    <a:masterClrMapping/>
  </p:clrMapOvr>
  <mc:AlternateContent xmlns:mc="http://schemas.openxmlformats.org/markup-compatibility/2006" xmlns:p14="http://schemas.microsoft.com/office/powerpoint/2010/main">
    <mc:Choice Requires="p14">
      <p:transition spd="slow" p14:dur="2000" advTm="21022"/>
    </mc:Choice>
    <mc:Fallback xmlns="">
      <p:transition spd="slow" advTm="210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25" grpId="0" animBg="1"/>
      <p:bldP spid="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PISCES Forwarding Model (Modified OVS)</a:t>
            </a:r>
          </a:p>
        </p:txBody>
      </p:sp>
      <p:sp>
        <p:nvSpPr>
          <p:cNvPr id="33" name="Rounded Rectangle 32"/>
          <p:cNvSpPr/>
          <p:nvPr/>
        </p:nvSpPr>
        <p:spPr>
          <a:xfrm>
            <a:off x="3577355" y="4059049"/>
            <a:ext cx="1838197" cy="52493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Microflow</a:t>
            </a: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 Cache</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Tree>
    <p:custDataLst>
      <p:tags r:id="rId1"/>
    </p:custDataLst>
    <p:extLst>
      <p:ext uri="{BB962C8B-B14F-4D97-AF65-F5344CB8AC3E}">
        <p14:creationId xmlns:p14="http://schemas.microsoft.com/office/powerpoint/2010/main" val="1395945695"/>
      </p:ext>
    </p:extLst>
  </p:cSld>
  <p:clrMapOvr>
    <a:masterClrMapping/>
  </p:clrMapOvr>
  <mc:AlternateContent xmlns:mc="http://schemas.openxmlformats.org/markup-compatibility/2006" xmlns:p14="http://schemas.microsoft.com/office/powerpoint/2010/main">
    <mc:Choice Requires="p14">
      <p:transition spd="slow" p14:dur="2000" advTm="8705"/>
    </mc:Choice>
    <mc:Fallback xmlns="">
      <p:transition spd="slow" advTm="8705"/>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Internals of the </a:t>
            </a:r>
            <a:r>
              <a:rPr lang="en-US" b="1" dirty="0" err="1" smtClean="0"/>
              <a:t>Microflow</a:t>
            </a:r>
            <a:r>
              <a:rPr lang="en-US" b="1" dirty="0" smtClean="0"/>
              <a:t> Cache</a:t>
            </a:r>
            <a:endParaRPr lang="en-US" b="1" dirty="0"/>
          </a:p>
        </p:txBody>
      </p:sp>
      <p:sp>
        <p:nvSpPr>
          <p:cNvPr id="43" name="Rounded Rectangle 42"/>
          <p:cNvSpPr/>
          <p:nvPr/>
        </p:nvSpPr>
        <p:spPr>
          <a:xfrm>
            <a:off x="946138" y="2122130"/>
            <a:ext cx="6954179" cy="1656311"/>
          </a:xfrm>
          <a:prstGeom prst="roundRect">
            <a:avLst>
              <a:gd name="adj" fmla="val 0"/>
            </a:avLst>
          </a:prstGeom>
          <a:solidFill>
            <a:schemeClr val="bg1">
              <a:lumMod val="95000"/>
            </a:schemeClr>
          </a:solid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7" name="TextBox 6"/>
          <p:cNvSpPr txBox="1"/>
          <p:nvPr/>
        </p:nvSpPr>
        <p:spPr>
          <a:xfrm>
            <a:off x="95238" y="2315008"/>
            <a:ext cx="819797" cy="584775"/>
          </a:xfrm>
          <a:prstGeom prst="rect">
            <a:avLst/>
          </a:prstGeom>
          <a:noFill/>
        </p:spPr>
        <p:txBody>
          <a:bodyPr wrap="square" rtlCol="0">
            <a:spAutoFit/>
          </a:bodyPr>
          <a:lstStyle/>
          <a:p>
            <a:pPr algn="ctr"/>
            <a:r>
              <a:rPr lang="en-IE"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Packet in</a:t>
            </a:r>
            <a:endPar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8" name="Straight Arrow Connector 7"/>
          <p:cNvCxnSpPr/>
          <p:nvPr/>
        </p:nvCxnSpPr>
        <p:spPr>
          <a:xfrm>
            <a:off x="475331" y="2950283"/>
            <a:ext cx="1717333" cy="1"/>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2202551" y="2413951"/>
            <a:ext cx="1736661" cy="1072663"/>
            <a:chOff x="2202551" y="2413951"/>
            <a:chExt cx="1736661" cy="1072663"/>
          </a:xfrm>
        </p:grpSpPr>
        <p:sp>
          <p:nvSpPr>
            <p:cNvPr id="10" name="Rectangle 9"/>
            <p:cNvSpPr/>
            <p:nvPr/>
          </p:nvSpPr>
          <p:spPr>
            <a:xfrm>
              <a:off x="2202551" y="2413951"/>
              <a:ext cx="961292" cy="1072663"/>
            </a:xfrm>
            <a:prstGeom prst="rect">
              <a:avLst/>
            </a:prstGeom>
            <a:solidFill>
              <a:schemeClr val="bg1"/>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Extract Fields</a:t>
              </a: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1" name="Straight Arrow Connector 10"/>
            <p:cNvCxnSpPr>
              <a:stCxn id="10" idx="3"/>
              <a:endCxn id="13" idx="1"/>
            </p:cNvCxnSpPr>
            <p:nvPr/>
          </p:nvCxnSpPr>
          <p:spPr>
            <a:xfrm flipV="1">
              <a:off x="3163843" y="2942457"/>
              <a:ext cx="775369" cy="7826"/>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3939212" y="2406125"/>
            <a:ext cx="1736661" cy="1072663"/>
            <a:chOff x="3939212" y="2406125"/>
            <a:chExt cx="1736661" cy="1072663"/>
          </a:xfrm>
        </p:grpSpPr>
        <p:sp>
          <p:nvSpPr>
            <p:cNvPr id="13" name="Rectangle 12"/>
            <p:cNvSpPr/>
            <p:nvPr/>
          </p:nvSpPr>
          <p:spPr>
            <a:xfrm>
              <a:off x="3939212" y="2406125"/>
              <a:ext cx="961292" cy="1072663"/>
            </a:xfrm>
            <a:prstGeom prst="rect">
              <a:avLst/>
            </a:prstGeom>
            <a:solidFill>
              <a:schemeClr val="bg1"/>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Hash Fields</a:t>
              </a: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4" name="Straight Arrow Connector 13"/>
            <p:cNvCxnSpPr>
              <a:stCxn id="13" idx="3"/>
              <a:endCxn id="18" idx="1"/>
            </p:cNvCxnSpPr>
            <p:nvPr/>
          </p:nvCxnSpPr>
          <p:spPr>
            <a:xfrm>
              <a:off x="4900504" y="2942457"/>
              <a:ext cx="775369" cy="1676"/>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26" name="Snip Single Corner Rectangle 25"/>
          <p:cNvSpPr/>
          <p:nvPr/>
        </p:nvSpPr>
        <p:spPr>
          <a:xfrm>
            <a:off x="3939212" y="1115548"/>
            <a:ext cx="650298" cy="688800"/>
          </a:xfrm>
          <a:prstGeom prst="snip1Rect">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P4 File</a:t>
            </a: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28" name="Elbow Connector 27"/>
          <p:cNvCxnSpPr>
            <a:stCxn id="26" idx="2"/>
            <a:endCxn id="10" idx="0"/>
          </p:cNvCxnSpPr>
          <p:nvPr/>
        </p:nvCxnSpPr>
        <p:spPr>
          <a:xfrm rot="10800000" flipV="1">
            <a:off x="2683198" y="1459947"/>
            <a:ext cx="1256015" cy="954003"/>
          </a:xfrm>
          <a:prstGeom prst="bentConnector2">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6" idx="1"/>
            <a:endCxn id="13" idx="0"/>
          </p:cNvCxnSpPr>
          <p:nvPr/>
        </p:nvCxnSpPr>
        <p:spPr>
          <a:xfrm rot="16200000" flipH="1">
            <a:off x="4041221" y="2027487"/>
            <a:ext cx="601777" cy="155497"/>
          </a:xfrm>
          <a:prstGeom prst="bentConnector3">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6" idx="0"/>
            <a:endCxn id="18" idx="0"/>
          </p:cNvCxnSpPr>
          <p:nvPr/>
        </p:nvCxnSpPr>
        <p:spPr>
          <a:xfrm>
            <a:off x="4589510" y="1459948"/>
            <a:ext cx="1567009" cy="947853"/>
          </a:xfrm>
          <a:prstGeom prst="bentConnector2">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898931" y="2291995"/>
            <a:ext cx="1182254" cy="584775"/>
          </a:xfrm>
          <a:prstGeom prst="rect">
            <a:avLst/>
          </a:prstGeom>
          <a:noFill/>
          <a:ln>
            <a:noFill/>
          </a:ln>
        </p:spPr>
        <p:txBody>
          <a:bodyPr wrap="square" rtlCol="0">
            <a:spAutoFit/>
          </a:bodyPr>
          <a:lstStyle/>
          <a:p>
            <a:pPr algn="ctr"/>
            <a:r>
              <a:rPr lang="en-IE"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IE"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out</a:t>
            </a:r>
            <a:endPar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grpSp>
        <p:nvGrpSpPr>
          <p:cNvPr id="5" name="Group 4"/>
          <p:cNvGrpSpPr/>
          <p:nvPr/>
        </p:nvGrpSpPr>
        <p:grpSpPr>
          <a:xfrm>
            <a:off x="5675873" y="1714630"/>
            <a:ext cx="2834854" cy="1765834"/>
            <a:chOff x="5675873" y="1714630"/>
            <a:chExt cx="2834854" cy="1765834"/>
          </a:xfrm>
        </p:grpSpPr>
        <p:sp>
          <p:nvSpPr>
            <p:cNvPr id="18" name="Rectangle 17"/>
            <p:cNvSpPr/>
            <p:nvPr/>
          </p:nvSpPr>
          <p:spPr>
            <a:xfrm>
              <a:off x="5675873" y="2407801"/>
              <a:ext cx="961292" cy="1072663"/>
            </a:xfrm>
            <a:prstGeom prst="rect">
              <a:avLst/>
            </a:prstGeom>
            <a:solidFill>
              <a:schemeClr val="bg1"/>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Perform Lookup</a:t>
              </a: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9" name="Straight Arrow Connector 18"/>
            <p:cNvCxnSpPr/>
            <p:nvPr/>
          </p:nvCxnSpPr>
          <p:spPr>
            <a:xfrm>
              <a:off x="6637165" y="2929633"/>
              <a:ext cx="1873562"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6281258" y="2080423"/>
              <a:ext cx="984469" cy="252883"/>
            </a:xfrm>
            <a:prstGeom prst="bentConnector3">
              <a:avLst>
                <a:gd name="adj1" fmla="val 1275"/>
              </a:avLst>
            </a:prstGeom>
            <a:ln w="28575">
              <a:solidFill>
                <a:schemeClr val="bg1">
                  <a:lumMod val="50000"/>
                </a:schemeClr>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736235" y="2344659"/>
              <a:ext cx="881145" cy="338554"/>
            </a:xfrm>
            <a:prstGeom prst="rect">
              <a:avLst/>
            </a:prstGeom>
            <a:noFill/>
            <a:ln>
              <a:noFill/>
            </a:ln>
          </p:spPr>
          <p:txBody>
            <a:bodyPr wrap="square" rtlCol="0">
              <a:spAutoFit/>
            </a:bodyPr>
            <a:lstStyle/>
            <a:p>
              <a:pPr algn="ctr"/>
              <a:r>
                <a:rPr lang="en-IE"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Miss </a:t>
              </a:r>
              <a:endParaRPr lang="en-IE"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32" name="TextBox 31"/>
            <p:cNvSpPr txBox="1"/>
            <p:nvPr/>
          </p:nvSpPr>
          <p:spPr>
            <a:xfrm>
              <a:off x="6351243" y="2963821"/>
              <a:ext cx="1182254" cy="338554"/>
            </a:xfrm>
            <a:prstGeom prst="rect">
              <a:avLst/>
            </a:prstGeom>
            <a:noFill/>
            <a:ln>
              <a:noFill/>
            </a:ln>
          </p:spPr>
          <p:txBody>
            <a:bodyPr wrap="square" rtlCol="0">
              <a:spAutoFit/>
            </a:bodyPr>
            <a:lstStyle/>
            <a:p>
              <a:pPr algn="ctr"/>
              <a:r>
                <a:rPr lang="en-IE"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Hit</a:t>
              </a:r>
              <a:endPar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grpSp>
      <p:sp>
        <p:nvSpPr>
          <p:cNvPr id="33" name="Rounded Rectangle 32"/>
          <p:cNvSpPr/>
          <p:nvPr/>
        </p:nvSpPr>
        <p:spPr>
          <a:xfrm>
            <a:off x="3577355" y="4059049"/>
            <a:ext cx="1838197" cy="52493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Microflow</a:t>
            </a:r>
            <a:r>
              <a:rPr lang="en-US" sz="16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 Cache</a:t>
            </a:r>
            <a:endParaRPr lang="en-US" sz="16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6" name="Straight Connector 15"/>
          <p:cNvCxnSpPr/>
          <p:nvPr/>
        </p:nvCxnSpPr>
        <p:spPr>
          <a:xfrm flipV="1">
            <a:off x="5415552" y="3778441"/>
            <a:ext cx="2483379" cy="28060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946138" y="3778438"/>
            <a:ext cx="2629831" cy="28061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246459" y="1091948"/>
            <a:ext cx="1292439" cy="584775"/>
          </a:xfrm>
          <a:prstGeom prst="rect">
            <a:avLst/>
          </a:prstGeom>
          <a:noFill/>
          <a:ln>
            <a:noFill/>
          </a:ln>
        </p:spPr>
        <p:txBody>
          <a:bodyPr wrap="square" rtlCol="0">
            <a:spAutoFit/>
          </a:bodyPr>
          <a:lstStyle/>
          <a:p>
            <a:pPr algn="ctr"/>
            <a:r>
              <a:rPr lang="en-IE"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to </a:t>
            </a:r>
            <a:r>
              <a:rPr lang="en-IE" sz="1600" dirty="0" err="1" smtClean="0">
                <a:ln w="0"/>
                <a:effectLst>
                  <a:outerShdw blurRad="38100" dist="19050" dir="2700000" algn="tl" rotWithShape="0">
                    <a:schemeClr val="dk1">
                      <a:alpha val="40000"/>
                    </a:schemeClr>
                  </a:outerShdw>
                </a:effectLst>
                <a:latin typeface="Calibri Light" charset="0"/>
                <a:ea typeface="Calibri Light" charset="0"/>
                <a:cs typeface="Calibri Light" charset="0"/>
              </a:rPr>
              <a:t>Megaflow</a:t>
            </a:r>
            <a:r>
              <a:rPr lang="en-IE"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 Cache</a:t>
            </a:r>
            <a:endParaRPr lang="en-IE" sz="16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Tree>
    <p:custDataLst>
      <p:tags r:id="rId1"/>
    </p:custDataLst>
    <p:extLst>
      <p:ext uri="{BB962C8B-B14F-4D97-AF65-F5344CB8AC3E}">
        <p14:creationId xmlns:p14="http://schemas.microsoft.com/office/powerpoint/2010/main" val="1991923441"/>
      </p:ext>
    </p:extLst>
  </p:cSld>
  <p:clrMapOvr>
    <a:masterClrMapping/>
  </p:clrMapOvr>
  <mc:AlternateContent xmlns:mc="http://schemas.openxmlformats.org/markup-compatibility/2006" xmlns:p14="http://schemas.microsoft.com/office/powerpoint/2010/main">
    <mc:Choice Requires="p14">
      <p:transition spd="slow" p14:dur="2000" advTm="8705"/>
    </mc:Choice>
    <mc:Fallback xmlns="">
      <p:transition spd="slow" advTm="87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6" grpId="0" animBg="1"/>
      <p:bldP spid="17" grpId="0"/>
      <p:bldP spid="5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extLst>
              <p:ext uri="{D42A27DB-BD31-4B8C-83A1-F6EECF244321}">
                <p14:modId xmlns:p14="http://schemas.microsoft.com/office/powerpoint/2010/main" val="508343992"/>
              </p:ext>
            </p:extLst>
          </p:nvPr>
        </p:nvGraphicFramePr>
        <p:xfrm>
          <a:off x="1665453" y="1268016"/>
          <a:ext cx="5909054" cy="3616657"/>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p:cNvSpPr>
            <a:spLocks noGrp="1"/>
          </p:cNvSpPr>
          <p:nvPr>
            <p:ph type="title"/>
          </p:nvPr>
        </p:nvSpPr>
        <p:spPr/>
        <p:txBody>
          <a:bodyPr>
            <a:normAutofit/>
          </a:bodyPr>
          <a:lstStyle/>
          <a:p>
            <a:pPr algn="ctr"/>
            <a:r>
              <a:rPr lang="en-US" b="1" dirty="0" smtClean="0"/>
              <a:t>Performance with the </a:t>
            </a:r>
            <a:r>
              <a:rPr lang="en-US" b="1" dirty="0" err="1" smtClean="0"/>
              <a:t>Microflow</a:t>
            </a:r>
            <a:r>
              <a:rPr lang="en-US" b="1" dirty="0" smtClean="0"/>
              <a:t> Cache</a:t>
            </a:r>
            <a:endParaRPr lang="en-US" b="1" dirty="0"/>
          </a:p>
        </p:txBody>
      </p:sp>
    </p:spTree>
    <p:custDataLst>
      <p:tags r:id="rId1"/>
    </p:custDataLst>
    <p:extLst>
      <p:ext uri="{BB962C8B-B14F-4D97-AF65-F5344CB8AC3E}">
        <p14:creationId xmlns:p14="http://schemas.microsoft.com/office/powerpoint/2010/main" val="3419222938"/>
      </p:ext>
    </p:extLst>
  </p:cSld>
  <p:clrMapOvr>
    <a:masterClrMapping/>
  </p:clrMapOvr>
  <mc:AlternateContent xmlns:mc="http://schemas.openxmlformats.org/markup-compatibility/2006" xmlns:p14="http://schemas.microsoft.com/office/powerpoint/2010/main">
    <mc:Choice Requires="p14">
      <p:transition spd="slow" p14:dur="2000" advTm="805"/>
    </mc:Choice>
    <mc:Fallback xmlns="">
      <p:transition spd="slow" advTm="805"/>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Cause of Performance Degradation</a:t>
            </a:r>
            <a:endParaRPr lang="en-US" b="1" dirty="0"/>
          </a:p>
        </p:txBody>
      </p:sp>
      <p:graphicFrame>
        <p:nvGraphicFramePr>
          <p:cNvPr id="4" name="Content Placeholder 3"/>
          <p:cNvGraphicFramePr>
            <a:graphicFrameLocks noGrp="1"/>
          </p:cNvGraphicFramePr>
          <p:nvPr>
            <p:ph idx="1"/>
            <p:extLst/>
          </p:nvPr>
        </p:nvGraphicFramePr>
        <p:xfrm>
          <a:off x="495300" y="1268016"/>
          <a:ext cx="8020050" cy="3171284"/>
        </p:xfrm>
        <a:graphic>
          <a:graphicData uri="http://schemas.openxmlformats.org/drawingml/2006/table">
            <a:tbl>
              <a:tblPr firstRow="1" bandRow="1">
                <a:tableStyleId>{D7AC3CCA-C797-4891-BE02-D94E43425B78}</a:tableStyleId>
              </a:tblPr>
              <a:tblGrid>
                <a:gridCol w="1237966"/>
                <a:gridCol w="1970054"/>
                <a:gridCol w="1769432"/>
                <a:gridCol w="1438588"/>
                <a:gridCol w="1604010"/>
              </a:tblGrid>
              <a:tr h="617561">
                <a:tc>
                  <a:txBody>
                    <a:bodyPr/>
                    <a:lstStyle/>
                    <a:p>
                      <a:r>
                        <a:rPr lang="en-IE" sz="2000" b="1" dirty="0" err="1" smtClean="0">
                          <a:latin typeface="+mj-lt"/>
                        </a:rPr>
                        <a:t>Cacheline</a:t>
                      </a:r>
                      <a:endParaRPr lang="en-US" sz="2000" b="1" dirty="0">
                        <a:latin typeface="+mj-lt"/>
                      </a:endParaRPr>
                    </a:p>
                  </a:txBody>
                  <a:tcPr anchor="ctr"/>
                </a:tc>
                <a:tc gridSpan="4">
                  <a:txBody>
                    <a:bodyPr/>
                    <a:lstStyle/>
                    <a:p>
                      <a:pPr algn="ctr"/>
                      <a:r>
                        <a:rPr lang="en-IE" sz="2000" b="1" dirty="0" smtClean="0">
                          <a:latin typeface="+mj-lt"/>
                          <a:sym typeface="Wingdings" panose="05000000000000000000" pitchFamily="2" charset="2"/>
                        </a:rPr>
                        <a:t>64</a:t>
                      </a:r>
                      <a:r>
                        <a:rPr lang="en-IE" sz="2000" b="1" baseline="0" dirty="0" smtClean="0">
                          <a:latin typeface="+mj-lt"/>
                          <a:sym typeface="Wingdings" panose="05000000000000000000" pitchFamily="2" charset="2"/>
                        </a:rPr>
                        <a:t> Bytes</a:t>
                      </a:r>
                      <a:endParaRPr lang="en-US" sz="2000" b="1" dirty="0">
                        <a:latin typeface="+mj-lt"/>
                      </a:endParaRP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617561">
                <a:tc>
                  <a:txBody>
                    <a:bodyPr/>
                    <a:lstStyle/>
                    <a:p>
                      <a:pPr algn="ctr"/>
                      <a:r>
                        <a:rPr lang="en-IE" sz="2000" b="1" dirty="0" smtClean="0">
                          <a:latin typeface="+mj-lt"/>
                        </a:rPr>
                        <a:t>0</a:t>
                      </a:r>
                    </a:p>
                  </a:txBody>
                  <a:tcPr anchor="ctr">
                    <a:noFill/>
                  </a:tcPr>
                </a:tc>
                <a:tc gridSpan="4">
                  <a:txBody>
                    <a:bodyPr/>
                    <a:lstStyle/>
                    <a:p>
                      <a:pPr algn="ctr"/>
                      <a:r>
                        <a:rPr lang="en-IE" sz="2000" dirty="0" smtClean="0">
                          <a:latin typeface="+mj-lt"/>
                        </a:rPr>
                        <a:t>Metadata</a:t>
                      </a:r>
                      <a:endParaRPr lang="en-US" sz="2000" dirty="0">
                        <a:latin typeface="+mj-lt"/>
                      </a:endParaRPr>
                    </a:p>
                  </a:txBody>
                  <a:tcPr anchor="ctr">
                    <a:no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617561">
                <a:tc>
                  <a:txBody>
                    <a:bodyPr/>
                    <a:lstStyle/>
                    <a:p>
                      <a:pPr algn="ctr"/>
                      <a:r>
                        <a:rPr lang="en-IE" sz="2000" b="1" dirty="0" smtClean="0">
                          <a:latin typeface="+mj-lt"/>
                        </a:rPr>
                        <a:t>1</a:t>
                      </a:r>
                      <a:endParaRPr lang="en-US" sz="2000" b="1" dirty="0">
                        <a:latin typeface="+mj-lt"/>
                      </a:endParaRPr>
                    </a:p>
                  </a:txBody>
                  <a:tcPr anchor="ctr">
                    <a:noFill/>
                  </a:tcPr>
                </a:tc>
                <a:tc gridSpan="3">
                  <a:txBody>
                    <a:bodyPr/>
                    <a:lstStyle/>
                    <a:p>
                      <a:pPr algn="ctr"/>
                      <a:r>
                        <a:rPr lang="en-IE" sz="2000" dirty="0" smtClean="0">
                          <a:latin typeface="+mj-lt"/>
                        </a:rPr>
                        <a:t>Metadata</a:t>
                      </a:r>
                      <a:endParaRPr lang="en-US" sz="2000" dirty="0">
                        <a:latin typeface="+mj-lt"/>
                      </a:endParaRPr>
                    </a:p>
                  </a:txBody>
                  <a:tcPr anchor="ctr">
                    <a:noFill/>
                  </a:tcPr>
                </a:tc>
                <a:tc hMerge="1">
                  <a:txBody>
                    <a:bodyPr/>
                    <a:lstStyle/>
                    <a:p>
                      <a:endParaRPr lang="en-US" dirty="0"/>
                    </a:p>
                  </a:txBody>
                  <a:tcPr/>
                </a:tc>
                <a:tc hMerge="1">
                  <a:txBody>
                    <a:bodyPr/>
                    <a:lstStyle/>
                    <a:p>
                      <a:endParaRPr lang="en-US" dirty="0"/>
                    </a:p>
                  </a:txBody>
                  <a:tcPr/>
                </a:tc>
                <a:tc>
                  <a:txBody>
                    <a:bodyPr/>
                    <a:lstStyle/>
                    <a:p>
                      <a:r>
                        <a:rPr lang="en-IE" sz="2000" dirty="0" smtClean="0">
                          <a:latin typeface="+mj-lt"/>
                        </a:rPr>
                        <a:t>Ethernet Header</a:t>
                      </a:r>
                      <a:endParaRPr lang="en-US" sz="2000" dirty="0">
                        <a:latin typeface="+mj-lt"/>
                      </a:endParaRPr>
                    </a:p>
                  </a:txBody>
                  <a:tcPr anchor="ctr">
                    <a:noFill/>
                  </a:tcPr>
                </a:tc>
              </a:tr>
              <a:tr h="617561">
                <a:tc>
                  <a:txBody>
                    <a:bodyPr/>
                    <a:lstStyle/>
                    <a:p>
                      <a:pPr algn="ctr"/>
                      <a:r>
                        <a:rPr lang="en-IE" sz="2000" b="1" dirty="0" smtClean="0">
                          <a:latin typeface="+mj-lt"/>
                        </a:rPr>
                        <a:t>2</a:t>
                      </a:r>
                      <a:endParaRPr lang="en-US" sz="2000" b="1" dirty="0">
                        <a:latin typeface="+mj-lt"/>
                      </a:endParaRPr>
                    </a:p>
                  </a:txBody>
                  <a:tcPr anchor="ctr">
                    <a:noFill/>
                  </a:tcPr>
                </a:tc>
                <a:tc>
                  <a:txBody>
                    <a:bodyPr/>
                    <a:lstStyle/>
                    <a:p>
                      <a:pPr algn="ctr"/>
                      <a:r>
                        <a:rPr lang="en-IE" sz="2000" dirty="0" smtClean="0">
                          <a:latin typeface="+mj-lt"/>
                        </a:rPr>
                        <a:t>IPv4 (1</a:t>
                      </a:r>
                      <a:r>
                        <a:rPr lang="en-IE" sz="2000" baseline="30000" dirty="0" smtClean="0">
                          <a:latin typeface="+mj-lt"/>
                        </a:rPr>
                        <a:t>st</a:t>
                      </a:r>
                      <a:r>
                        <a:rPr lang="en-IE" sz="2000" dirty="0" smtClean="0">
                          <a:latin typeface="+mj-lt"/>
                        </a:rPr>
                        <a:t> 16Bytes)</a:t>
                      </a:r>
                      <a:endParaRPr lang="en-US" sz="2000" dirty="0">
                        <a:latin typeface="+mj-lt"/>
                      </a:endParaRPr>
                    </a:p>
                  </a:txBody>
                  <a:tcPr anchor="ctr">
                    <a:noFill/>
                  </a:tcPr>
                </a:tc>
                <a:tc>
                  <a:txBody>
                    <a:bodyPr/>
                    <a:lstStyle/>
                    <a:p>
                      <a:r>
                        <a:rPr lang="en-IE" sz="2000" dirty="0" smtClean="0">
                          <a:latin typeface="+mj-lt"/>
                        </a:rPr>
                        <a:t>IPv4</a:t>
                      </a:r>
                      <a:r>
                        <a:rPr lang="en-IE" sz="2000" baseline="0" dirty="0" smtClean="0">
                          <a:latin typeface="+mj-lt"/>
                        </a:rPr>
                        <a:t> + Pad</a:t>
                      </a:r>
                      <a:endParaRPr lang="en-US" sz="2000" dirty="0">
                        <a:latin typeface="+mj-lt"/>
                      </a:endParaRPr>
                    </a:p>
                  </a:txBody>
                  <a:tcPr anchor="ctr">
                    <a:noFill/>
                  </a:tcPr>
                </a:tc>
                <a:tc gridSpan="2">
                  <a:txBody>
                    <a:bodyPr/>
                    <a:lstStyle/>
                    <a:p>
                      <a:pPr algn="ctr"/>
                      <a:r>
                        <a:rPr lang="en-IE" sz="2000" dirty="0" smtClean="0">
                          <a:latin typeface="+mj-lt"/>
                        </a:rPr>
                        <a:t>UDP + Pad</a:t>
                      </a:r>
                      <a:endParaRPr lang="en-US" sz="2000" dirty="0">
                        <a:latin typeface="+mj-lt"/>
                      </a:endParaRPr>
                    </a:p>
                  </a:txBody>
                  <a:tcPr anchor="ctr">
                    <a:noFill/>
                  </a:tcPr>
                </a:tc>
                <a:tc hMerge="1">
                  <a:txBody>
                    <a:bodyPr/>
                    <a:lstStyle/>
                    <a:p>
                      <a:endParaRPr lang="en-US" dirty="0"/>
                    </a:p>
                  </a:txBody>
                  <a:tcPr/>
                </a:tc>
              </a:tr>
              <a:tr h="617561">
                <a:tc>
                  <a:txBody>
                    <a:bodyPr/>
                    <a:lstStyle/>
                    <a:p>
                      <a:pPr algn="ctr"/>
                      <a:r>
                        <a:rPr lang="en-IE" sz="2000" b="1" dirty="0" smtClean="0">
                          <a:latin typeface="+mj-lt"/>
                        </a:rPr>
                        <a:t>3</a:t>
                      </a:r>
                      <a:endParaRPr lang="en-US" sz="2000" b="1" dirty="0">
                        <a:latin typeface="+mj-lt"/>
                      </a:endParaRPr>
                    </a:p>
                  </a:txBody>
                  <a:tcPr anchor="ctr">
                    <a:noFill/>
                  </a:tcPr>
                </a:tc>
                <a:tc gridSpan="2">
                  <a:txBody>
                    <a:bodyPr/>
                    <a:lstStyle/>
                    <a:p>
                      <a:pPr algn="ctr"/>
                      <a:r>
                        <a:rPr lang="en-IE" sz="2000" dirty="0" smtClean="0">
                          <a:latin typeface="+mj-lt"/>
                        </a:rPr>
                        <a:t>TCP + Pad</a:t>
                      </a:r>
                      <a:endParaRPr lang="en-US" sz="2000" dirty="0">
                        <a:latin typeface="+mj-lt"/>
                      </a:endParaRPr>
                    </a:p>
                  </a:txBody>
                  <a:tcPr anchor="ctr">
                    <a:noFill/>
                  </a:tcPr>
                </a:tc>
                <a:tc hMerge="1">
                  <a:txBody>
                    <a:bodyPr/>
                    <a:lstStyle/>
                    <a:p>
                      <a:endParaRPr lang="en-US" sz="2000" dirty="0">
                        <a:latin typeface="+mj-lt"/>
                      </a:endParaRPr>
                    </a:p>
                  </a:txBody>
                  <a:tcPr anchor="ctr">
                    <a:noFill/>
                  </a:tcPr>
                </a:tc>
                <a:tc gridSpan="2">
                  <a:txBody>
                    <a:bodyPr/>
                    <a:lstStyle/>
                    <a:p>
                      <a:pPr algn="ctr"/>
                      <a:r>
                        <a:rPr lang="en-IE" sz="2000" dirty="0" smtClean="0">
                          <a:latin typeface="+mj-lt"/>
                        </a:rPr>
                        <a:t>Empty</a:t>
                      </a:r>
                      <a:endParaRPr lang="en-US" sz="2000" dirty="0">
                        <a:latin typeface="+mj-lt"/>
                      </a:endParaRPr>
                    </a:p>
                  </a:txBody>
                  <a:tcPr anchor="ctr">
                    <a:noFill/>
                  </a:tcPr>
                </a:tc>
                <a:tc hMerge="1">
                  <a:txBody>
                    <a:bodyPr/>
                    <a:lstStyle/>
                    <a:p>
                      <a:endParaRPr lang="en-US"/>
                    </a:p>
                  </a:txBody>
                  <a:tcPr/>
                </a:tc>
              </a:tr>
            </a:tbl>
          </a:graphicData>
        </a:graphic>
      </p:graphicFrame>
      <p:sp>
        <p:nvSpPr>
          <p:cNvPr id="5" name="TextBox 4"/>
          <p:cNvSpPr txBox="1"/>
          <p:nvPr/>
        </p:nvSpPr>
        <p:spPr>
          <a:xfrm>
            <a:off x="428625" y="4439300"/>
            <a:ext cx="8153400" cy="400110"/>
          </a:xfrm>
          <a:prstGeom prst="rect">
            <a:avLst/>
          </a:prstGeom>
          <a:noFill/>
        </p:spPr>
        <p:txBody>
          <a:bodyPr wrap="square" rtlCol="0">
            <a:spAutoFit/>
          </a:bodyPr>
          <a:lstStyle/>
          <a:p>
            <a:pPr algn="ctr"/>
            <a:r>
              <a:rPr lang="en-IE" sz="2000" b="1" dirty="0" smtClean="0">
                <a:latin typeface="+mj-lt"/>
              </a:rPr>
              <a:t>Simplified “flow” Structure</a:t>
            </a:r>
            <a:endParaRPr lang="en-US" sz="2000" b="1" dirty="0">
              <a:latin typeface="+mj-lt"/>
            </a:endParaRPr>
          </a:p>
        </p:txBody>
      </p:sp>
    </p:spTree>
    <p:extLst>
      <p:ext uri="{BB962C8B-B14F-4D97-AF65-F5344CB8AC3E}">
        <p14:creationId xmlns:p14="http://schemas.microsoft.com/office/powerpoint/2010/main" val="16633018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extLst>
              <p:ext uri="{D42A27DB-BD31-4B8C-83A1-F6EECF244321}">
                <p14:modId xmlns:p14="http://schemas.microsoft.com/office/powerpoint/2010/main" val="1078964108"/>
              </p:ext>
            </p:extLst>
          </p:nvPr>
        </p:nvGraphicFramePr>
        <p:xfrm>
          <a:off x="1665453" y="1268016"/>
          <a:ext cx="5909054" cy="3616657"/>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p:cNvSpPr>
            <a:spLocks noGrp="1"/>
          </p:cNvSpPr>
          <p:nvPr>
            <p:ph type="title"/>
          </p:nvPr>
        </p:nvSpPr>
        <p:spPr/>
        <p:txBody>
          <a:bodyPr>
            <a:normAutofit/>
          </a:bodyPr>
          <a:lstStyle/>
          <a:p>
            <a:pPr algn="ctr"/>
            <a:r>
              <a:rPr lang="en-US" b="1" dirty="0" smtClean="0"/>
              <a:t>Performance with the </a:t>
            </a:r>
            <a:r>
              <a:rPr lang="en-US" b="1" dirty="0" err="1" smtClean="0"/>
              <a:t>Microflow</a:t>
            </a:r>
            <a:r>
              <a:rPr lang="en-US" b="1" dirty="0" smtClean="0"/>
              <a:t> Cache</a:t>
            </a:r>
            <a:endParaRPr lang="en-US" b="1" dirty="0"/>
          </a:p>
        </p:txBody>
      </p:sp>
    </p:spTree>
    <p:custDataLst>
      <p:tags r:id="rId1"/>
    </p:custDataLst>
    <p:extLst>
      <p:ext uri="{BB962C8B-B14F-4D97-AF65-F5344CB8AC3E}">
        <p14:creationId xmlns:p14="http://schemas.microsoft.com/office/powerpoint/2010/main" val="1610397938"/>
      </p:ext>
    </p:extLst>
  </p:cSld>
  <p:clrMapOvr>
    <a:masterClrMapping/>
  </p:clrMapOvr>
  <mc:AlternateContent xmlns:mc="http://schemas.openxmlformats.org/markup-compatibility/2006" xmlns:p14="http://schemas.microsoft.com/office/powerpoint/2010/main">
    <mc:Choice Requires="p14">
      <p:transition spd="slow" p14:dur="2000" advTm="805"/>
    </mc:Choice>
    <mc:Fallback xmlns="">
      <p:transition spd="slow" advTm="805"/>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Varying the Number of Hash Fields</a:t>
            </a:r>
            <a:endParaRPr lang="en-US" b="1" dirty="0"/>
          </a:p>
        </p:txBody>
      </p:sp>
      <p:graphicFrame>
        <p:nvGraphicFramePr>
          <p:cNvPr id="4" name="Chart 3"/>
          <p:cNvGraphicFramePr/>
          <p:nvPr>
            <p:extLst>
              <p:ext uri="{D42A27DB-BD31-4B8C-83A1-F6EECF244321}">
                <p14:modId xmlns:p14="http://schemas.microsoft.com/office/powerpoint/2010/main" val="747257921"/>
              </p:ext>
            </p:extLst>
          </p:nvPr>
        </p:nvGraphicFramePr>
        <p:xfrm>
          <a:off x="1651508" y="1536700"/>
          <a:ext cx="6099048" cy="2800604"/>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1404024577"/>
      </p:ext>
    </p:extLst>
  </p:cSld>
  <p:clrMapOvr>
    <a:masterClrMapping/>
  </p:clrMapOvr>
  <mc:AlternateContent xmlns:mc="http://schemas.openxmlformats.org/markup-compatibility/2006" xmlns:p14="http://schemas.microsoft.com/office/powerpoint/2010/main">
    <mc:Choice Requires="p14">
      <p:transition spd="slow" p14:dur="2000" advTm="805"/>
    </mc:Choice>
    <mc:Fallback xmlns="">
      <p:transition spd="slow" advTm="805"/>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Questions?</a:t>
            </a:r>
            <a:endParaRPr lang="en-US" b="1" dirty="0"/>
          </a:p>
        </p:txBody>
      </p:sp>
    </p:spTree>
    <p:extLst>
      <p:ext uri="{BB962C8B-B14F-4D97-AF65-F5344CB8AC3E}">
        <p14:creationId xmlns:p14="http://schemas.microsoft.com/office/powerpoint/2010/main" val="1421347842"/>
      </p:ext>
    </p:extLst>
  </p:cSld>
  <p:clrMapOvr>
    <a:masterClrMapping/>
  </p:clrMapOvr>
  <mc:AlternateContent xmlns:mc="http://schemas.openxmlformats.org/markup-compatibility/2006" xmlns:p14="http://schemas.microsoft.com/office/powerpoint/2010/main">
    <mc:Choice Requires="p14">
      <p:transition spd="slow" p14:dur="2000" advTm="912"/>
    </mc:Choice>
    <mc:Fallback xmlns="">
      <p:transition spd="slow" advTm="912"/>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E" b="1" dirty="0" smtClean="0"/>
              <a:t>Disclaimers</a:t>
            </a:r>
            <a:endParaRPr lang="en-US" b="1" dirty="0"/>
          </a:p>
        </p:txBody>
      </p:sp>
      <p:sp>
        <p:nvSpPr>
          <p:cNvPr id="3" name="Content Placeholder 2"/>
          <p:cNvSpPr>
            <a:spLocks noGrp="1"/>
          </p:cNvSpPr>
          <p:nvPr>
            <p:ph idx="1"/>
          </p:nvPr>
        </p:nvSpPr>
        <p:spPr/>
        <p:txBody>
          <a:bodyPr>
            <a:normAutofit/>
          </a:bodyPr>
          <a:lstStyle/>
          <a:p>
            <a:pPr marL="0" indent="0">
              <a:buNone/>
            </a:pPr>
            <a:r>
              <a:rPr lang="en-IE" sz="1600" dirty="0"/>
              <a:t>Intel does not control or audit third-party benchmark data or the web sites referenced in this document. You should visit the referenced web site and confirm whether referenced data are accurate.</a:t>
            </a:r>
          </a:p>
          <a:p>
            <a:pPr marL="0" indent="0">
              <a:buNone/>
            </a:pPr>
            <a:endParaRPr lang="en-IE" sz="1600" dirty="0" smtClean="0"/>
          </a:p>
          <a:p>
            <a:pPr marL="0" indent="0">
              <a:buNone/>
            </a:pPr>
            <a:r>
              <a:rPr lang="en-IE" sz="1600" dirty="0"/>
              <a:t>Intel technologies’ features and benefits depend on system configuration and may require enabled hardware, software or service activation. Performance varies depending on system configuration. </a:t>
            </a:r>
            <a:r>
              <a:rPr lang="en-IE" sz="1600" b="1" dirty="0"/>
              <a:t>No computer system can be absolutely secure. </a:t>
            </a:r>
            <a:r>
              <a:rPr lang="en-IE" sz="1600" dirty="0"/>
              <a:t>Check with your system manufacturer or retailer or learn more at </a:t>
            </a:r>
            <a:r>
              <a:rPr lang="en-IE" sz="1600" b="1" dirty="0"/>
              <a:t>[intel.com</a:t>
            </a:r>
            <a:r>
              <a:rPr lang="en-IE" sz="1600" b="1" dirty="0" smtClean="0"/>
              <a:t>].</a:t>
            </a:r>
            <a:endParaRPr lang="en-IE" sz="1600" dirty="0"/>
          </a:p>
        </p:txBody>
      </p:sp>
    </p:spTree>
    <p:extLst>
      <p:ext uri="{BB962C8B-B14F-4D97-AF65-F5344CB8AC3E}">
        <p14:creationId xmlns:p14="http://schemas.microsoft.com/office/powerpoint/2010/main" val="339857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Internal Architecture </a:t>
            </a:r>
            <a:r>
              <a:rPr lang="en-US" b="1" dirty="0"/>
              <a:t>of </a:t>
            </a:r>
            <a:r>
              <a:rPr lang="en-US" b="1" dirty="0" smtClean="0"/>
              <a:t>OVS</a:t>
            </a:r>
            <a:endParaRPr lang="en-US" b="1" dirty="0"/>
          </a:p>
        </p:txBody>
      </p:sp>
      <p:sp>
        <p:nvSpPr>
          <p:cNvPr id="16" name="Rounded Rectangle 15"/>
          <p:cNvSpPr/>
          <p:nvPr/>
        </p:nvSpPr>
        <p:spPr>
          <a:xfrm>
            <a:off x="1351822" y="2295303"/>
            <a:ext cx="1450731" cy="334616"/>
          </a:xfrm>
          <a:prstGeom prst="roundRect">
            <a:avLst>
              <a:gd name="adj" fmla="val 0"/>
            </a:avLst>
          </a:prstGeom>
          <a:solidFill>
            <a:schemeClr val="bg1">
              <a:lumMod val="8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OVS</a:t>
            </a:r>
          </a:p>
        </p:txBody>
      </p:sp>
      <p:sp>
        <p:nvSpPr>
          <p:cNvPr id="27" name="Rounded Rectangle 26"/>
          <p:cNvSpPr/>
          <p:nvPr/>
        </p:nvSpPr>
        <p:spPr>
          <a:xfrm>
            <a:off x="812167" y="3406103"/>
            <a:ext cx="3980771" cy="1320531"/>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cxnSp>
        <p:nvCxnSpPr>
          <p:cNvPr id="28" name="Straight Arrow Connector 27"/>
          <p:cNvCxnSpPr/>
          <p:nvPr/>
        </p:nvCxnSpPr>
        <p:spPr>
          <a:xfrm flipH="1">
            <a:off x="812167" y="2629919"/>
            <a:ext cx="538835" cy="776184"/>
          </a:xfrm>
          <a:prstGeom prst="straightConnector1">
            <a:avLst/>
          </a:prstGeom>
          <a:solidFill>
            <a:schemeClr val="bg1">
              <a:lumMod val="95000"/>
            </a:schemeClr>
          </a:solid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p:nvPr/>
        </p:nvCxnSpPr>
        <p:spPr>
          <a:xfrm>
            <a:off x="2802553" y="2629919"/>
            <a:ext cx="1990385" cy="776184"/>
          </a:xfrm>
          <a:prstGeom prst="straightConnector1">
            <a:avLst/>
          </a:prstGeom>
          <a:solidFill>
            <a:schemeClr val="bg1">
              <a:lumMod val="95000"/>
            </a:schemeClr>
          </a:solid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39041" y="3554966"/>
            <a:ext cx="3527023" cy="338554"/>
          </a:xfrm>
          <a:prstGeom prst="rect">
            <a:avLst/>
          </a:prstGeom>
          <a:noFill/>
        </p:spPr>
        <p:txBody>
          <a:bodyPr wrap="square">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Packet Processing Logic</a:t>
            </a:r>
          </a:p>
        </p:txBody>
      </p:sp>
      <p:sp>
        <p:nvSpPr>
          <p:cNvPr id="31" name="Rounded Rectangle 30"/>
          <p:cNvSpPr/>
          <p:nvPr/>
        </p:nvSpPr>
        <p:spPr>
          <a:xfrm>
            <a:off x="964569" y="4042381"/>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Kernel</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33" name="TextBox 32"/>
          <p:cNvSpPr txBox="1"/>
          <p:nvPr/>
        </p:nvSpPr>
        <p:spPr>
          <a:xfrm>
            <a:off x="1031111" y="3554966"/>
            <a:ext cx="890685"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atin typeface="Calibri Light" charset="0"/>
              <a:ea typeface="Calibri Light" charset="0"/>
              <a:cs typeface="Calibri Light" charset="0"/>
            </a:endParaRPr>
          </a:p>
        </p:txBody>
      </p:sp>
      <p:sp>
        <p:nvSpPr>
          <p:cNvPr id="34" name="TextBox 33"/>
          <p:cNvSpPr txBox="1"/>
          <p:nvPr/>
        </p:nvSpPr>
        <p:spPr>
          <a:xfrm>
            <a:off x="2051769" y="3554966"/>
            <a:ext cx="2547252"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Match-Action Pipeline</a:t>
            </a:r>
            <a:endParaRPr lang="en-US" sz="1600" dirty="0">
              <a:latin typeface="Calibri Light" charset="0"/>
              <a:ea typeface="Calibri Light" charset="0"/>
              <a:cs typeface="Calibri Light" charset="0"/>
            </a:endParaRPr>
          </a:p>
        </p:txBody>
      </p:sp>
      <p:cxnSp>
        <p:nvCxnSpPr>
          <p:cNvPr id="35" name="Straight Connector 34"/>
          <p:cNvCxnSpPr/>
          <p:nvPr/>
        </p:nvCxnSpPr>
        <p:spPr>
          <a:xfrm>
            <a:off x="1273512" y="3893519"/>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638874" y="3893519"/>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037737" y="3890937"/>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403098" y="3890936"/>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119806" y="3802468"/>
            <a:ext cx="1297471" cy="338554"/>
          </a:xfrm>
          <a:prstGeom prst="rect">
            <a:avLst/>
          </a:prstGeom>
          <a:noFill/>
        </p:spPr>
        <p:txBody>
          <a:bodyPr wrap="none" rtlCol="0">
            <a:spAutoFit/>
          </a:bodyPr>
          <a:lstStyle/>
          <a:p>
            <a:r>
              <a:rPr lang="en-US" sz="1600" b="1" dirty="0" smtClean="0">
                <a:solidFill>
                  <a:srgbClr val="C00000"/>
                </a:solidFill>
                <a:latin typeface="Calibri Light" charset="0"/>
                <a:ea typeface="Calibri Light" charset="0"/>
                <a:cs typeface="Calibri Light" charset="0"/>
              </a:rPr>
              <a:t>Complex APIs</a:t>
            </a:r>
            <a:endParaRPr lang="en-US" sz="1600" b="1" dirty="0">
              <a:solidFill>
                <a:srgbClr val="C00000"/>
              </a:solidFill>
              <a:latin typeface="Calibri Light" charset="0"/>
              <a:ea typeface="Calibri Light" charset="0"/>
              <a:cs typeface="Calibri Light" charset="0"/>
            </a:endParaRPr>
          </a:p>
        </p:txBody>
      </p:sp>
      <p:cxnSp>
        <p:nvCxnSpPr>
          <p:cNvPr id="40" name="Straight Arrow Connector 39"/>
          <p:cNvCxnSpPr/>
          <p:nvPr/>
        </p:nvCxnSpPr>
        <p:spPr>
          <a:xfrm flipH="1">
            <a:off x="3644760" y="3979969"/>
            <a:ext cx="1497147" cy="3425"/>
          </a:xfrm>
          <a:prstGeom prst="straightConnector1">
            <a:avLst/>
          </a:prstGeom>
          <a:ln>
            <a:solidFill>
              <a:schemeClr val="bg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1116969" y="4142519"/>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DPDK</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grpSp>
        <p:nvGrpSpPr>
          <p:cNvPr id="24" name="Group 23"/>
          <p:cNvGrpSpPr/>
          <p:nvPr/>
        </p:nvGrpSpPr>
        <p:grpSpPr>
          <a:xfrm>
            <a:off x="420572" y="4630537"/>
            <a:ext cx="533324" cy="476099"/>
            <a:chOff x="2604847" y="3810600"/>
            <a:chExt cx="533324" cy="476099"/>
          </a:xfrm>
        </p:grpSpPr>
        <p:pic>
          <p:nvPicPr>
            <p:cNvPr id="25" name="Shape 136"/>
            <p:cNvPicPr preferRelativeResize="0"/>
            <p:nvPr/>
          </p:nvPicPr>
          <p:blipFill>
            <a:blip r:embed="rId4">
              <a:alphaModFix/>
            </a:blip>
            <a:stretch>
              <a:fillRect/>
            </a:stretch>
          </p:blipFill>
          <p:spPr>
            <a:xfrm>
              <a:off x="2604847" y="3973679"/>
              <a:ext cx="286634" cy="313020"/>
            </a:xfrm>
            <a:prstGeom prst="rect">
              <a:avLst/>
            </a:prstGeom>
            <a:noFill/>
            <a:ln>
              <a:noFill/>
            </a:ln>
          </p:spPr>
        </p:pic>
        <p:pic>
          <p:nvPicPr>
            <p:cNvPr id="26" name="Shape 137"/>
            <p:cNvPicPr preferRelativeResize="0"/>
            <p:nvPr/>
          </p:nvPicPr>
          <p:blipFill>
            <a:blip r:embed="rId4">
              <a:alphaModFix/>
            </a:blip>
            <a:stretch>
              <a:fillRect/>
            </a:stretch>
          </p:blipFill>
          <p:spPr>
            <a:xfrm>
              <a:off x="2787492" y="3810600"/>
              <a:ext cx="175994" cy="192194"/>
            </a:xfrm>
            <a:prstGeom prst="rect">
              <a:avLst/>
            </a:prstGeom>
            <a:noFill/>
            <a:ln>
              <a:noFill/>
            </a:ln>
          </p:spPr>
        </p:pic>
        <p:pic>
          <p:nvPicPr>
            <p:cNvPr id="46" name="Shape 138"/>
            <p:cNvPicPr preferRelativeResize="0"/>
            <p:nvPr/>
          </p:nvPicPr>
          <p:blipFill>
            <a:blip r:embed="rId4">
              <a:alphaModFix/>
            </a:blip>
            <a:stretch>
              <a:fillRect/>
            </a:stretch>
          </p:blipFill>
          <p:spPr>
            <a:xfrm>
              <a:off x="2907474" y="3973679"/>
              <a:ext cx="230697" cy="251934"/>
            </a:xfrm>
            <a:prstGeom prst="rect">
              <a:avLst/>
            </a:prstGeom>
            <a:noFill/>
            <a:ln>
              <a:noFill/>
            </a:ln>
          </p:spPr>
        </p:pic>
      </p:grpSp>
    </p:spTree>
    <p:custDataLst>
      <p:tags r:id="rId1"/>
    </p:custDataLst>
    <p:extLst>
      <p:ext uri="{BB962C8B-B14F-4D97-AF65-F5344CB8AC3E}">
        <p14:creationId xmlns:p14="http://schemas.microsoft.com/office/powerpoint/2010/main" val="154715515"/>
      </p:ext>
    </p:extLst>
  </p:cSld>
  <p:clrMapOvr>
    <a:masterClrMapping/>
  </p:clrMapOvr>
  <mc:AlternateContent xmlns:mc="http://schemas.openxmlformats.org/markup-compatibility/2006" xmlns:p14="http://schemas.microsoft.com/office/powerpoint/2010/main">
    <mc:Choice Requires="p14">
      <p:transition spd="slow" p14:dur="2000" advTm="8923"/>
    </mc:Choice>
    <mc:Fallback xmlns="">
      <p:transition spd="slow" advTm="89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3" grpId="0" animBg="1"/>
      <p:bldP spid="34" grpId="0" animBg="1"/>
      <p:bldP spid="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812167" y="3406103"/>
            <a:ext cx="3980771" cy="1320531"/>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sp>
        <p:nvSpPr>
          <p:cNvPr id="25" name="Rounded Rectangle 24"/>
          <p:cNvSpPr/>
          <p:nvPr/>
        </p:nvSpPr>
        <p:spPr>
          <a:xfrm>
            <a:off x="964569" y="4042381"/>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Kernel</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26" name="TextBox 25"/>
          <p:cNvSpPr txBox="1"/>
          <p:nvPr/>
        </p:nvSpPr>
        <p:spPr>
          <a:xfrm>
            <a:off x="1031111" y="3554966"/>
            <a:ext cx="890685"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atin typeface="Calibri Light" charset="0"/>
              <a:ea typeface="Calibri Light" charset="0"/>
              <a:cs typeface="Calibri Light" charset="0"/>
            </a:endParaRPr>
          </a:p>
        </p:txBody>
      </p:sp>
      <p:sp>
        <p:nvSpPr>
          <p:cNvPr id="27" name="TextBox 26"/>
          <p:cNvSpPr txBox="1"/>
          <p:nvPr/>
        </p:nvSpPr>
        <p:spPr>
          <a:xfrm>
            <a:off x="2051769" y="3554966"/>
            <a:ext cx="2547252"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Match-Action Pipeline</a:t>
            </a:r>
            <a:endParaRPr lang="en-US" sz="1600" dirty="0">
              <a:latin typeface="Calibri Light" charset="0"/>
              <a:ea typeface="Calibri Light" charset="0"/>
              <a:cs typeface="Calibri Light" charset="0"/>
            </a:endParaRPr>
          </a:p>
        </p:txBody>
      </p:sp>
      <p:cxnSp>
        <p:nvCxnSpPr>
          <p:cNvPr id="28" name="Straight Connector 27"/>
          <p:cNvCxnSpPr/>
          <p:nvPr/>
        </p:nvCxnSpPr>
        <p:spPr>
          <a:xfrm>
            <a:off x="1273512" y="3893519"/>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38874" y="3893519"/>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37737" y="3890937"/>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403098" y="3890936"/>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1116969" y="4142519"/>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DPDK</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5" name="Rounded Rectangle 44"/>
          <p:cNvSpPr/>
          <p:nvPr/>
        </p:nvSpPr>
        <p:spPr>
          <a:xfrm>
            <a:off x="822042" y="3146640"/>
            <a:ext cx="749064" cy="249001"/>
          </a:xfrm>
          <a:prstGeom prst="roundRect">
            <a:avLst>
              <a:gd name="adj" fmla="val 0"/>
            </a:avLst>
          </a:prstGeom>
          <a:solidFill>
            <a:schemeClr val="bg1">
              <a:lumMod val="8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OVS</a:t>
            </a:r>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5894" y="3466672"/>
            <a:ext cx="776250" cy="537625"/>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52398" y="4078424"/>
            <a:ext cx="776250" cy="566693"/>
          </a:xfrm>
          <a:prstGeom prst="rect">
            <a:avLst/>
          </a:prstGeom>
        </p:spPr>
      </p:pic>
      <p:grpSp>
        <p:nvGrpSpPr>
          <p:cNvPr id="46" name="Group 45"/>
          <p:cNvGrpSpPr/>
          <p:nvPr/>
        </p:nvGrpSpPr>
        <p:grpSpPr>
          <a:xfrm>
            <a:off x="420572" y="4630537"/>
            <a:ext cx="533324" cy="476099"/>
            <a:chOff x="2604847" y="3810600"/>
            <a:chExt cx="533324" cy="476099"/>
          </a:xfrm>
        </p:grpSpPr>
        <p:pic>
          <p:nvPicPr>
            <p:cNvPr id="47" name="Shape 136"/>
            <p:cNvPicPr preferRelativeResize="0"/>
            <p:nvPr/>
          </p:nvPicPr>
          <p:blipFill>
            <a:blip r:embed="rId6">
              <a:alphaModFix/>
            </a:blip>
            <a:stretch>
              <a:fillRect/>
            </a:stretch>
          </p:blipFill>
          <p:spPr>
            <a:xfrm>
              <a:off x="2604847" y="3973679"/>
              <a:ext cx="286634" cy="313020"/>
            </a:xfrm>
            <a:prstGeom prst="rect">
              <a:avLst/>
            </a:prstGeom>
            <a:noFill/>
            <a:ln>
              <a:noFill/>
            </a:ln>
          </p:spPr>
        </p:pic>
        <p:pic>
          <p:nvPicPr>
            <p:cNvPr id="48" name="Shape 137"/>
            <p:cNvPicPr preferRelativeResize="0"/>
            <p:nvPr/>
          </p:nvPicPr>
          <p:blipFill>
            <a:blip r:embed="rId6">
              <a:alphaModFix/>
            </a:blip>
            <a:stretch>
              <a:fillRect/>
            </a:stretch>
          </p:blipFill>
          <p:spPr>
            <a:xfrm>
              <a:off x="2787492" y="3810600"/>
              <a:ext cx="175994" cy="192194"/>
            </a:xfrm>
            <a:prstGeom prst="rect">
              <a:avLst/>
            </a:prstGeom>
            <a:noFill/>
            <a:ln>
              <a:noFill/>
            </a:ln>
          </p:spPr>
        </p:pic>
        <p:pic>
          <p:nvPicPr>
            <p:cNvPr id="49" name="Shape 138"/>
            <p:cNvPicPr preferRelativeResize="0"/>
            <p:nvPr/>
          </p:nvPicPr>
          <p:blipFill>
            <a:blip r:embed="rId6">
              <a:alphaModFix/>
            </a:blip>
            <a:stretch>
              <a:fillRect/>
            </a:stretch>
          </p:blipFill>
          <p:spPr>
            <a:xfrm>
              <a:off x="2907474" y="3973679"/>
              <a:ext cx="230697" cy="251934"/>
            </a:xfrm>
            <a:prstGeom prst="rect">
              <a:avLst/>
            </a:prstGeom>
            <a:noFill/>
            <a:ln>
              <a:noFill/>
            </a:ln>
          </p:spPr>
        </p:pic>
      </p:grpSp>
      <p:sp>
        <p:nvSpPr>
          <p:cNvPr id="21" name="Title 1"/>
          <p:cNvSpPr>
            <a:spLocks noGrp="1"/>
          </p:cNvSpPr>
          <p:nvPr>
            <p:ph type="title"/>
          </p:nvPr>
        </p:nvSpPr>
        <p:spPr>
          <a:xfrm>
            <a:off x="628650" y="273844"/>
            <a:ext cx="7886700" cy="994172"/>
          </a:xfrm>
        </p:spPr>
        <p:txBody>
          <a:bodyPr/>
          <a:lstStyle/>
          <a:p>
            <a:pPr algn="ctr"/>
            <a:r>
              <a:rPr lang="en-US" b="1" dirty="0" smtClean="0"/>
              <a:t>Internal Architecture of OVS</a:t>
            </a:r>
            <a:endParaRPr lang="en-US" b="1" dirty="0"/>
          </a:p>
        </p:txBody>
      </p:sp>
    </p:spTree>
    <p:custDataLst>
      <p:tags r:id="rId1"/>
    </p:custDataLst>
    <p:extLst>
      <p:ext uri="{BB962C8B-B14F-4D97-AF65-F5344CB8AC3E}">
        <p14:creationId xmlns:p14="http://schemas.microsoft.com/office/powerpoint/2010/main" val="935174420"/>
      </p:ext>
    </p:extLst>
  </p:cSld>
  <p:clrMapOvr>
    <a:masterClrMapping/>
  </p:clrMapOvr>
  <mc:AlternateContent xmlns:mc="http://schemas.openxmlformats.org/markup-compatibility/2006" xmlns:p14="http://schemas.microsoft.com/office/powerpoint/2010/main">
    <mc:Choice Requires="p14">
      <p:transition spd="slow" p14:dur="2000" advTm="2434"/>
    </mc:Choice>
    <mc:Fallback xmlns="">
      <p:transition spd="slow" advTm="24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812167" y="3406103"/>
            <a:ext cx="3980771" cy="1320531"/>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sp>
        <p:nvSpPr>
          <p:cNvPr id="25" name="Rounded Rectangle 24"/>
          <p:cNvSpPr/>
          <p:nvPr/>
        </p:nvSpPr>
        <p:spPr>
          <a:xfrm>
            <a:off x="964569" y="4042381"/>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Kernel</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26" name="TextBox 25"/>
          <p:cNvSpPr txBox="1"/>
          <p:nvPr/>
        </p:nvSpPr>
        <p:spPr>
          <a:xfrm>
            <a:off x="1031111" y="3554966"/>
            <a:ext cx="890685"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atin typeface="Calibri Light" charset="0"/>
              <a:ea typeface="Calibri Light" charset="0"/>
              <a:cs typeface="Calibri Light" charset="0"/>
            </a:endParaRPr>
          </a:p>
        </p:txBody>
      </p:sp>
      <p:sp>
        <p:nvSpPr>
          <p:cNvPr id="27" name="TextBox 26"/>
          <p:cNvSpPr txBox="1"/>
          <p:nvPr/>
        </p:nvSpPr>
        <p:spPr>
          <a:xfrm>
            <a:off x="2051769" y="3554966"/>
            <a:ext cx="2547252"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Match-Action Pipeline</a:t>
            </a:r>
            <a:endParaRPr lang="en-US" sz="1600" dirty="0">
              <a:latin typeface="Calibri Light" charset="0"/>
              <a:ea typeface="Calibri Light" charset="0"/>
              <a:cs typeface="Calibri Light" charset="0"/>
            </a:endParaRPr>
          </a:p>
        </p:txBody>
      </p:sp>
      <p:cxnSp>
        <p:nvCxnSpPr>
          <p:cNvPr id="28" name="Straight Connector 27"/>
          <p:cNvCxnSpPr/>
          <p:nvPr/>
        </p:nvCxnSpPr>
        <p:spPr>
          <a:xfrm>
            <a:off x="1273512" y="3893519"/>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38874" y="3893519"/>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37737" y="3890937"/>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403098" y="3890936"/>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1116969" y="4142519"/>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DPDK</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1336" y="3483167"/>
            <a:ext cx="1178457" cy="1113265"/>
          </a:xfrm>
          <a:prstGeom prst="rect">
            <a:avLst/>
          </a:prstGeom>
        </p:spPr>
      </p:pic>
      <p:sp>
        <p:nvSpPr>
          <p:cNvPr id="45" name="Rounded Rectangle 44"/>
          <p:cNvSpPr/>
          <p:nvPr/>
        </p:nvSpPr>
        <p:spPr>
          <a:xfrm>
            <a:off x="822042" y="3146640"/>
            <a:ext cx="749064" cy="249001"/>
          </a:xfrm>
          <a:prstGeom prst="roundRect">
            <a:avLst>
              <a:gd name="adj" fmla="val 0"/>
            </a:avLst>
          </a:prstGeom>
          <a:solidFill>
            <a:schemeClr val="bg1">
              <a:lumMod val="8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OVS</a:t>
            </a:r>
          </a:p>
        </p:txBody>
      </p:sp>
      <p:grpSp>
        <p:nvGrpSpPr>
          <p:cNvPr id="37" name="Group 36"/>
          <p:cNvGrpSpPr/>
          <p:nvPr/>
        </p:nvGrpSpPr>
        <p:grpSpPr>
          <a:xfrm>
            <a:off x="420572" y="4630537"/>
            <a:ext cx="533324" cy="476099"/>
            <a:chOff x="2604847" y="3810600"/>
            <a:chExt cx="533324" cy="476099"/>
          </a:xfrm>
        </p:grpSpPr>
        <p:pic>
          <p:nvPicPr>
            <p:cNvPr id="38" name="Shape 136"/>
            <p:cNvPicPr preferRelativeResize="0"/>
            <p:nvPr/>
          </p:nvPicPr>
          <p:blipFill>
            <a:blip r:embed="rId4">
              <a:alphaModFix/>
            </a:blip>
            <a:stretch>
              <a:fillRect/>
            </a:stretch>
          </p:blipFill>
          <p:spPr>
            <a:xfrm>
              <a:off x="2604847" y="3973679"/>
              <a:ext cx="286634" cy="313020"/>
            </a:xfrm>
            <a:prstGeom prst="rect">
              <a:avLst/>
            </a:prstGeom>
            <a:noFill/>
            <a:ln>
              <a:noFill/>
            </a:ln>
          </p:spPr>
        </p:pic>
        <p:pic>
          <p:nvPicPr>
            <p:cNvPr id="41" name="Shape 137"/>
            <p:cNvPicPr preferRelativeResize="0"/>
            <p:nvPr/>
          </p:nvPicPr>
          <p:blipFill>
            <a:blip r:embed="rId4">
              <a:alphaModFix/>
            </a:blip>
            <a:stretch>
              <a:fillRect/>
            </a:stretch>
          </p:blipFill>
          <p:spPr>
            <a:xfrm>
              <a:off x="2787492" y="3810600"/>
              <a:ext cx="175994" cy="192194"/>
            </a:xfrm>
            <a:prstGeom prst="rect">
              <a:avLst/>
            </a:prstGeom>
            <a:noFill/>
            <a:ln>
              <a:noFill/>
            </a:ln>
          </p:spPr>
        </p:pic>
        <p:pic>
          <p:nvPicPr>
            <p:cNvPr id="42" name="Shape 138"/>
            <p:cNvPicPr preferRelativeResize="0"/>
            <p:nvPr/>
          </p:nvPicPr>
          <p:blipFill>
            <a:blip r:embed="rId4">
              <a:alphaModFix/>
            </a:blip>
            <a:stretch>
              <a:fillRect/>
            </a:stretch>
          </p:blipFill>
          <p:spPr>
            <a:xfrm>
              <a:off x="2907474" y="3973679"/>
              <a:ext cx="230697" cy="251934"/>
            </a:xfrm>
            <a:prstGeom prst="rect">
              <a:avLst/>
            </a:prstGeom>
            <a:noFill/>
            <a:ln>
              <a:noFill/>
            </a:ln>
          </p:spPr>
        </p:pic>
      </p:grpSp>
      <p:sp>
        <p:nvSpPr>
          <p:cNvPr id="19" name="Title 1"/>
          <p:cNvSpPr>
            <a:spLocks noGrp="1"/>
          </p:cNvSpPr>
          <p:nvPr>
            <p:ph type="title"/>
          </p:nvPr>
        </p:nvSpPr>
        <p:spPr>
          <a:xfrm>
            <a:off x="628650" y="273844"/>
            <a:ext cx="7886700" cy="994172"/>
          </a:xfrm>
        </p:spPr>
        <p:txBody>
          <a:bodyPr/>
          <a:lstStyle/>
          <a:p>
            <a:pPr algn="ctr"/>
            <a:r>
              <a:rPr lang="en-US" b="1" dirty="0" smtClean="0"/>
              <a:t>Internal Architecture of OVS</a:t>
            </a:r>
            <a:endParaRPr lang="en-US" b="1" dirty="0"/>
          </a:p>
        </p:txBody>
      </p:sp>
    </p:spTree>
    <p:extLst>
      <p:ext uri="{BB962C8B-B14F-4D97-AF65-F5344CB8AC3E}">
        <p14:creationId xmlns:p14="http://schemas.microsoft.com/office/powerpoint/2010/main" val="519535676"/>
      </p:ext>
    </p:extLst>
  </p:cSld>
  <p:clrMapOvr>
    <a:masterClrMapping/>
  </p:clrMapOvr>
  <mc:AlternateContent xmlns:mc="http://schemas.openxmlformats.org/markup-compatibility/2006" xmlns:p14="http://schemas.microsoft.com/office/powerpoint/2010/main">
    <mc:Choice Requires="p14">
      <p:transition spd="slow" p14:dur="2000" advTm="659"/>
    </mc:Choice>
    <mc:Fallback xmlns="">
      <p:transition spd="slow" advTm="65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Internal Architecture of OVS</a:t>
            </a:r>
            <a:endParaRPr lang="en-US" b="1" dirty="0"/>
          </a:p>
        </p:txBody>
      </p:sp>
      <p:sp>
        <p:nvSpPr>
          <p:cNvPr id="23" name="Rounded Rectangle 22"/>
          <p:cNvSpPr/>
          <p:nvPr/>
        </p:nvSpPr>
        <p:spPr>
          <a:xfrm>
            <a:off x="812167" y="3406103"/>
            <a:ext cx="3980771" cy="1320531"/>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sp>
        <p:nvSpPr>
          <p:cNvPr id="25" name="Rounded Rectangle 24"/>
          <p:cNvSpPr/>
          <p:nvPr/>
        </p:nvSpPr>
        <p:spPr>
          <a:xfrm>
            <a:off x="964569" y="4042381"/>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Kernel</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26" name="TextBox 25"/>
          <p:cNvSpPr txBox="1"/>
          <p:nvPr/>
        </p:nvSpPr>
        <p:spPr>
          <a:xfrm>
            <a:off x="1031111" y="3554966"/>
            <a:ext cx="890685"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atin typeface="Calibri Light" charset="0"/>
              <a:ea typeface="Calibri Light" charset="0"/>
              <a:cs typeface="Calibri Light" charset="0"/>
            </a:endParaRPr>
          </a:p>
        </p:txBody>
      </p:sp>
      <p:sp>
        <p:nvSpPr>
          <p:cNvPr id="27" name="TextBox 26"/>
          <p:cNvSpPr txBox="1"/>
          <p:nvPr/>
        </p:nvSpPr>
        <p:spPr>
          <a:xfrm>
            <a:off x="2051769" y="3554966"/>
            <a:ext cx="2547252"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Match-Action Pipeline</a:t>
            </a:r>
            <a:endParaRPr lang="en-US" sz="1600" dirty="0">
              <a:latin typeface="Calibri Light" charset="0"/>
              <a:ea typeface="Calibri Light" charset="0"/>
              <a:cs typeface="Calibri Light" charset="0"/>
            </a:endParaRPr>
          </a:p>
        </p:txBody>
      </p:sp>
      <p:cxnSp>
        <p:nvCxnSpPr>
          <p:cNvPr id="28" name="Straight Connector 27"/>
          <p:cNvCxnSpPr/>
          <p:nvPr/>
        </p:nvCxnSpPr>
        <p:spPr>
          <a:xfrm>
            <a:off x="1273512" y="3893519"/>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38874" y="3893519"/>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37737" y="3890937"/>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403098" y="3890936"/>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1116969" y="4142519"/>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DPDK</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5" name="Rounded Rectangle 44"/>
          <p:cNvSpPr/>
          <p:nvPr/>
        </p:nvSpPr>
        <p:spPr>
          <a:xfrm>
            <a:off x="822042" y="3146640"/>
            <a:ext cx="749064" cy="249001"/>
          </a:xfrm>
          <a:prstGeom prst="roundRect">
            <a:avLst>
              <a:gd name="adj" fmla="val 0"/>
            </a:avLst>
          </a:prstGeom>
          <a:solidFill>
            <a:schemeClr val="bg1">
              <a:lumMod val="8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OVS</a:t>
            </a:r>
          </a:p>
        </p:txBody>
      </p:sp>
      <p:grpSp>
        <p:nvGrpSpPr>
          <p:cNvPr id="37" name="Group 36"/>
          <p:cNvGrpSpPr/>
          <p:nvPr/>
        </p:nvGrpSpPr>
        <p:grpSpPr>
          <a:xfrm>
            <a:off x="420572" y="4630537"/>
            <a:ext cx="533324" cy="476099"/>
            <a:chOff x="2604847" y="3810600"/>
            <a:chExt cx="533324" cy="476099"/>
          </a:xfrm>
        </p:grpSpPr>
        <p:pic>
          <p:nvPicPr>
            <p:cNvPr id="38" name="Shape 136"/>
            <p:cNvPicPr preferRelativeResize="0"/>
            <p:nvPr/>
          </p:nvPicPr>
          <p:blipFill>
            <a:blip r:embed="rId3">
              <a:alphaModFix/>
            </a:blip>
            <a:stretch>
              <a:fillRect/>
            </a:stretch>
          </p:blipFill>
          <p:spPr>
            <a:xfrm>
              <a:off x="2604847" y="3973679"/>
              <a:ext cx="286634" cy="313020"/>
            </a:xfrm>
            <a:prstGeom prst="rect">
              <a:avLst/>
            </a:prstGeom>
            <a:noFill/>
            <a:ln>
              <a:noFill/>
            </a:ln>
          </p:spPr>
        </p:pic>
        <p:pic>
          <p:nvPicPr>
            <p:cNvPr id="41" name="Shape 137"/>
            <p:cNvPicPr preferRelativeResize="0"/>
            <p:nvPr/>
          </p:nvPicPr>
          <p:blipFill>
            <a:blip r:embed="rId3">
              <a:alphaModFix/>
            </a:blip>
            <a:stretch>
              <a:fillRect/>
            </a:stretch>
          </p:blipFill>
          <p:spPr>
            <a:xfrm>
              <a:off x="2787492" y="3810600"/>
              <a:ext cx="175994" cy="192194"/>
            </a:xfrm>
            <a:prstGeom prst="rect">
              <a:avLst/>
            </a:prstGeom>
            <a:noFill/>
            <a:ln>
              <a:noFill/>
            </a:ln>
          </p:spPr>
        </p:pic>
        <p:pic>
          <p:nvPicPr>
            <p:cNvPr id="42" name="Shape 138"/>
            <p:cNvPicPr preferRelativeResize="0"/>
            <p:nvPr/>
          </p:nvPicPr>
          <p:blipFill>
            <a:blip r:embed="rId3">
              <a:alphaModFix/>
            </a:blip>
            <a:stretch>
              <a:fillRect/>
            </a:stretch>
          </p:blipFill>
          <p:spPr>
            <a:xfrm>
              <a:off x="2907474" y="3973679"/>
              <a:ext cx="230697" cy="251934"/>
            </a:xfrm>
            <a:prstGeom prst="rect">
              <a:avLst/>
            </a:prstGeom>
            <a:noFill/>
            <a:ln>
              <a:noFill/>
            </a:ln>
          </p:spPr>
        </p:pic>
      </p:grpSp>
    </p:spTree>
    <p:extLst>
      <p:ext uri="{BB962C8B-B14F-4D97-AF65-F5344CB8AC3E}">
        <p14:creationId xmlns:p14="http://schemas.microsoft.com/office/powerpoint/2010/main" val="1802992538"/>
      </p:ext>
    </p:extLst>
  </p:cSld>
  <p:clrMapOvr>
    <a:masterClrMapping/>
  </p:clrMapOvr>
  <mc:AlternateContent xmlns:mc="http://schemas.openxmlformats.org/markup-compatibility/2006" xmlns:p14="http://schemas.microsoft.com/office/powerpoint/2010/main">
    <mc:Choice Requires="p14">
      <p:transition spd="slow" p14:dur="2000" advTm="211"/>
    </mc:Choice>
    <mc:Fallback xmlns="">
      <p:transition spd="slow" advTm="21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Road to Protocol Independence</a:t>
            </a:r>
            <a:endParaRPr lang="en-US" b="1" dirty="0"/>
          </a:p>
        </p:txBody>
      </p:sp>
      <p:sp>
        <p:nvSpPr>
          <p:cNvPr id="23" name="Rounded Rectangle 22"/>
          <p:cNvSpPr/>
          <p:nvPr/>
        </p:nvSpPr>
        <p:spPr>
          <a:xfrm>
            <a:off x="812167" y="3406103"/>
            <a:ext cx="3980771" cy="1320531"/>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sp>
        <p:nvSpPr>
          <p:cNvPr id="25" name="Rounded Rectangle 24"/>
          <p:cNvSpPr/>
          <p:nvPr/>
        </p:nvSpPr>
        <p:spPr>
          <a:xfrm>
            <a:off x="964569" y="4042381"/>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Kernel</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26" name="TextBox 25"/>
          <p:cNvSpPr txBox="1"/>
          <p:nvPr/>
        </p:nvSpPr>
        <p:spPr>
          <a:xfrm>
            <a:off x="1031111" y="3554966"/>
            <a:ext cx="890685" cy="338554"/>
          </a:xfrm>
          <a:prstGeom prst="rect">
            <a:avLst/>
          </a:prstGeom>
          <a:noFill/>
          <a:ln>
            <a:solidFill>
              <a:schemeClr val="bg2">
                <a:lumMod val="50000"/>
              </a:schemeClr>
            </a:solidFill>
            <a:prstDash val="sysDash"/>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atin typeface="Calibri Light" charset="0"/>
              <a:ea typeface="Calibri Light" charset="0"/>
              <a:cs typeface="Calibri Light" charset="0"/>
            </a:endParaRPr>
          </a:p>
        </p:txBody>
      </p:sp>
      <p:sp>
        <p:nvSpPr>
          <p:cNvPr id="27" name="TextBox 26"/>
          <p:cNvSpPr txBox="1"/>
          <p:nvPr/>
        </p:nvSpPr>
        <p:spPr>
          <a:xfrm>
            <a:off x="2051769" y="3554966"/>
            <a:ext cx="2547252" cy="338554"/>
          </a:xfrm>
          <a:prstGeom prst="rect">
            <a:avLst/>
          </a:prstGeom>
          <a:noFill/>
          <a:ln>
            <a:solidFill>
              <a:schemeClr val="bg2">
                <a:lumMod val="50000"/>
              </a:schemeClr>
            </a:solidFill>
            <a:prstDash val="sysDash"/>
          </a:ln>
        </p:spPr>
        <p:txBody>
          <a:bodyPr wrap="square" rtlCol="0">
            <a:spAutoFit/>
          </a:bodyPr>
          <a:lstStyle/>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Match-Action Pipeline</a:t>
            </a:r>
            <a:endParaRPr lang="en-US" sz="1600" dirty="0">
              <a:latin typeface="Calibri Light" charset="0"/>
              <a:ea typeface="Calibri Light" charset="0"/>
              <a:cs typeface="Calibri Light" charset="0"/>
            </a:endParaRPr>
          </a:p>
        </p:txBody>
      </p:sp>
      <p:cxnSp>
        <p:nvCxnSpPr>
          <p:cNvPr id="28" name="Straight Connector 27"/>
          <p:cNvCxnSpPr/>
          <p:nvPr/>
        </p:nvCxnSpPr>
        <p:spPr>
          <a:xfrm>
            <a:off x="1273512" y="3893519"/>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38874" y="3893519"/>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37737" y="3890937"/>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403098" y="3890936"/>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1116969" y="4142519"/>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DPDK</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5" name="Rounded Rectangle 44"/>
          <p:cNvSpPr/>
          <p:nvPr/>
        </p:nvSpPr>
        <p:spPr>
          <a:xfrm>
            <a:off x="821187" y="3147121"/>
            <a:ext cx="749064" cy="249001"/>
          </a:xfrm>
          <a:prstGeom prst="roundRect">
            <a:avLst>
              <a:gd name="adj" fmla="val 0"/>
            </a:avLst>
          </a:prstGeom>
          <a:solidFill>
            <a:schemeClr val="bg1">
              <a:lumMod val="8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OVS</a:t>
            </a:r>
          </a:p>
        </p:txBody>
      </p:sp>
      <p:sp>
        <p:nvSpPr>
          <p:cNvPr id="49" name="Rounded Rectangle 48"/>
          <p:cNvSpPr/>
          <p:nvPr/>
        </p:nvSpPr>
        <p:spPr>
          <a:xfrm>
            <a:off x="807293" y="1661976"/>
            <a:ext cx="3980771" cy="555985"/>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sp>
        <p:nvSpPr>
          <p:cNvPr id="50" name="Rounded Rectangle 49"/>
          <p:cNvSpPr/>
          <p:nvPr/>
        </p:nvSpPr>
        <p:spPr>
          <a:xfrm>
            <a:off x="807293" y="1665995"/>
            <a:ext cx="3980771" cy="555985"/>
          </a:xfrm>
          <a:prstGeom prst="roundRect">
            <a:avLst>
              <a:gd name="adj" fmla="val 0"/>
            </a:avLst>
          </a:prstGeom>
          <a:solidFill>
            <a:schemeClr val="accent6">
              <a:lumMod val="40000"/>
              <a:lumOff val="60000"/>
            </a:schemeClr>
          </a:solidFill>
          <a:ln w="9525">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sp>
        <p:nvSpPr>
          <p:cNvPr id="51" name="Rounded Rectangle 50"/>
          <p:cNvSpPr/>
          <p:nvPr/>
        </p:nvSpPr>
        <p:spPr>
          <a:xfrm>
            <a:off x="816498" y="1369710"/>
            <a:ext cx="2728251" cy="288247"/>
          </a:xfrm>
          <a:prstGeom prst="roundRect">
            <a:avLst>
              <a:gd name="adj" fmla="val 0"/>
            </a:avLst>
          </a:prstGeom>
          <a:solidFill>
            <a:schemeClr val="accent6">
              <a:lumMod val="75000"/>
            </a:schemeClr>
          </a:solidFill>
          <a:ln w="28575">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rPr>
              <a:t>Domain-Specific Language </a:t>
            </a:r>
          </a:p>
        </p:txBody>
      </p:sp>
      <p:sp>
        <p:nvSpPr>
          <p:cNvPr id="52" name="TextBox 51"/>
          <p:cNvSpPr txBox="1"/>
          <p:nvPr/>
        </p:nvSpPr>
        <p:spPr>
          <a:xfrm>
            <a:off x="1026237" y="1774711"/>
            <a:ext cx="890685"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atin typeface="Calibri Light" charset="0"/>
              <a:ea typeface="Calibri Light" charset="0"/>
              <a:cs typeface="Calibri Light" charset="0"/>
            </a:endParaRPr>
          </a:p>
        </p:txBody>
      </p:sp>
      <p:sp>
        <p:nvSpPr>
          <p:cNvPr id="53" name="TextBox 52"/>
          <p:cNvSpPr txBox="1"/>
          <p:nvPr/>
        </p:nvSpPr>
        <p:spPr>
          <a:xfrm>
            <a:off x="2046895" y="1774711"/>
            <a:ext cx="2547252"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Match-Action Pipeline</a:t>
            </a:r>
            <a:endParaRPr lang="en-US" sz="1600" dirty="0">
              <a:latin typeface="Calibri Light" charset="0"/>
              <a:ea typeface="Calibri Light" charset="0"/>
              <a:cs typeface="Calibri Light" charset="0"/>
            </a:endParaRPr>
          </a:p>
        </p:txBody>
      </p:sp>
      <p:cxnSp>
        <p:nvCxnSpPr>
          <p:cNvPr id="54" name="Straight Arrow Connector 53"/>
          <p:cNvCxnSpPr>
            <a:stCxn id="50" idx="2"/>
            <a:endCxn id="23" idx="0"/>
          </p:cNvCxnSpPr>
          <p:nvPr/>
        </p:nvCxnSpPr>
        <p:spPr>
          <a:xfrm>
            <a:off x="2797679" y="2221980"/>
            <a:ext cx="4874" cy="1184123"/>
          </a:xfrm>
          <a:prstGeom prst="straightConnector1">
            <a:avLst/>
          </a:prstGeom>
          <a:ln w="28575">
            <a:solidFill>
              <a:schemeClr val="bg1">
                <a:lumMod val="50000"/>
              </a:schemeClr>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872579" y="2559575"/>
            <a:ext cx="862737" cy="338554"/>
          </a:xfrm>
          <a:prstGeom prst="rect">
            <a:avLst/>
          </a:prstGeom>
          <a:noFill/>
        </p:spPr>
        <p:txBody>
          <a:bodyPr wrap="none" rtlCol="0">
            <a:spAutoFit/>
          </a:bodyPr>
          <a:lstStyle/>
          <a:p>
            <a:r>
              <a:rPr lang="en-US" sz="1600" dirty="0">
                <a:latin typeface="Calibri Light" charset="0"/>
                <a:ea typeface="Calibri Light" charset="0"/>
                <a:cs typeface="Calibri Light" charset="0"/>
              </a:rPr>
              <a:t>Compile</a:t>
            </a:r>
            <a:endParaRPr lang="en-US" sz="1351" dirty="0">
              <a:latin typeface="Calibri Light" charset="0"/>
              <a:ea typeface="Calibri Light" charset="0"/>
              <a:cs typeface="Calibri Light" charset="0"/>
            </a:endParaRPr>
          </a:p>
        </p:txBody>
      </p:sp>
      <p:grpSp>
        <p:nvGrpSpPr>
          <p:cNvPr id="37" name="Group 36"/>
          <p:cNvGrpSpPr/>
          <p:nvPr/>
        </p:nvGrpSpPr>
        <p:grpSpPr>
          <a:xfrm>
            <a:off x="420572" y="4630537"/>
            <a:ext cx="533324" cy="476099"/>
            <a:chOff x="2604847" y="3810600"/>
            <a:chExt cx="533324" cy="476099"/>
          </a:xfrm>
        </p:grpSpPr>
        <p:pic>
          <p:nvPicPr>
            <p:cNvPr id="38" name="Shape 136"/>
            <p:cNvPicPr preferRelativeResize="0"/>
            <p:nvPr/>
          </p:nvPicPr>
          <p:blipFill>
            <a:blip r:embed="rId4">
              <a:alphaModFix/>
            </a:blip>
            <a:stretch>
              <a:fillRect/>
            </a:stretch>
          </p:blipFill>
          <p:spPr>
            <a:xfrm>
              <a:off x="2604847" y="3973679"/>
              <a:ext cx="286634" cy="313020"/>
            </a:xfrm>
            <a:prstGeom prst="rect">
              <a:avLst/>
            </a:prstGeom>
            <a:noFill/>
            <a:ln>
              <a:noFill/>
            </a:ln>
          </p:spPr>
        </p:pic>
        <p:pic>
          <p:nvPicPr>
            <p:cNvPr id="39" name="Shape 137"/>
            <p:cNvPicPr preferRelativeResize="0"/>
            <p:nvPr/>
          </p:nvPicPr>
          <p:blipFill>
            <a:blip r:embed="rId4">
              <a:alphaModFix/>
            </a:blip>
            <a:stretch>
              <a:fillRect/>
            </a:stretch>
          </p:blipFill>
          <p:spPr>
            <a:xfrm>
              <a:off x="2787492" y="3810600"/>
              <a:ext cx="175994" cy="192194"/>
            </a:xfrm>
            <a:prstGeom prst="rect">
              <a:avLst/>
            </a:prstGeom>
            <a:noFill/>
            <a:ln>
              <a:noFill/>
            </a:ln>
          </p:spPr>
        </p:pic>
        <p:pic>
          <p:nvPicPr>
            <p:cNvPr id="40" name="Shape 138"/>
            <p:cNvPicPr preferRelativeResize="0"/>
            <p:nvPr/>
          </p:nvPicPr>
          <p:blipFill>
            <a:blip r:embed="rId4">
              <a:alphaModFix/>
            </a:blip>
            <a:stretch>
              <a:fillRect/>
            </a:stretch>
          </p:blipFill>
          <p:spPr>
            <a:xfrm>
              <a:off x="2907474" y="3973679"/>
              <a:ext cx="230697" cy="251934"/>
            </a:xfrm>
            <a:prstGeom prst="rect">
              <a:avLst/>
            </a:prstGeom>
            <a:noFill/>
            <a:ln>
              <a:noFill/>
            </a:ln>
          </p:spPr>
        </p:pic>
      </p:grpSp>
    </p:spTree>
    <p:custDataLst>
      <p:tags r:id="rId1"/>
    </p:custDataLst>
    <p:extLst>
      <p:ext uri="{BB962C8B-B14F-4D97-AF65-F5344CB8AC3E}">
        <p14:creationId xmlns:p14="http://schemas.microsoft.com/office/powerpoint/2010/main" val="1300223860"/>
      </p:ext>
    </p:extLst>
  </p:cSld>
  <p:clrMapOvr>
    <a:masterClrMapping/>
  </p:clrMapOvr>
  <mc:AlternateContent xmlns:mc="http://schemas.openxmlformats.org/markup-compatibility/2006" xmlns:p14="http://schemas.microsoft.com/office/powerpoint/2010/main">
    <mc:Choice Requires="p14">
      <p:transition spd="slow" p14:dur="2000" advTm="13477"/>
    </mc:Choice>
    <mc:Fallback xmlns="">
      <p:transition spd="slow" advTm="134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6"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Road to Protocol Independence</a:t>
            </a:r>
            <a:endParaRPr lang="en-US" b="1" dirty="0"/>
          </a:p>
        </p:txBody>
      </p:sp>
      <p:sp>
        <p:nvSpPr>
          <p:cNvPr id="23" name="Rounded Rectangle 22"/>
          <p:cNvSpPr/>
          <p:nvPr/>
        </p:nvSpPr>
        <p:spPr>
          <a:xfrm>
            <a:off x="812167" y="3406103"/>
            <a:ext cx="3980771" cy="1320531"/>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sp>
        <p:nvSpPr>
          <p:cNvPr id="25" name="Rounded Rectangle 24"/>
          <p:cNvSpPr/>
          <p:nvPr/>
        </p:nvSpPr>
        <p:spPr>
          <a:xfrm>
            <a:off x="964569" y="4042381"/>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Kernel</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26" name="TextBox 25"/>
          <p:cNvSpPr txBox="1"/>
          <p:nvPr/>
        </p:nvSpPr>
        <p:spPr>
          <a:xfrm>
            <a:off x="1031111" y="3554966"/>
            <a:ext cx="890685" cy="338554"/>
          </a:xfrm>
          <a:prstGeom prst="rect">
            <a:avLst/>
          </a:prstGeom>
          <a:noFill/>
          <a:ln>
            <a:solidFill>
              <a:schemeClr val="bg2">
                <a:lumMod val="50000"/>
              </a:schemeClr>
            </a:solidFill>
            <a:prstDash val="sysDash"/>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atin typeface="Calibri Light" charset="0"/>
              <a:ea typeface="Calibri Light" charset="0"/>
              <a:cs typeface="Calibri Light" charset="0"/>
            </a:endParaRPr>
          </a:p>
        </p:txBody>
      </p:sp>
      <p:sp>
        <p:nvSpPr>
          <p:cNvPr id="27" name="TextBox 26"/>
          <p:cNvSpPr txBox="1"/>
          <p:nvPr/>
        </p:nvSpPr>
        <p:spPr>
          <a:xfrm>
            <a:off x="2051769" y="3554966"/>
            <a:ext cx="2547252" cy="338554"/>
          </a:xfrm>
          <a:prstGeom prst="rect">
            <a:avLst/>
          </a:prstGeom>
          <a:noFill/>
          <a:ln>
            <a:solidFill>
              <a:schemeClr val="bg2">
                <a:lumMod val="50000"/>
              </a:schemeClr>
            </a:solidFill>
            <a:prstDash val="sysDash"/>
          </a:ln>
        </p:spPr>
        <p:txBody>
          <a:bodyPr wrap="square" rtlCol="0">
            <a:spAutoFit/>
          </a:bodyPr>
          <a:lstStyle/>
          <a:p>
            <a:pPr algn="ctr"/>
            <a:r>
              <a:rPr lang="en-US" sz="16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Match-Action Pipeline</a:t>
            </a:r>
            <a:endParaRPr lang="en-US" sz="1600" dirty="0">
              <a:latin typeface="Calibri Light" charset="0"/>
              <a:ea typeface="Calibri Light" charset="0"/>
              <a:cs typeface="Calibri Light" charset="0"/>
            </a:endParaRPr>
          </a:p>
        </p:txBody>
      </p:sp>
      <p:cxnSp>
        <p:nvCxnSpPr>
          <p:cNvPr id="28" name="Straight Connector 27"/>
          <p:cNvCxnSpPr/>
          <p:nvPr/>
        </p:nvCxnSpPr>
        <p:spPr>
          <a:xfrm>
            <a:off x="1273512" y="3893519"/>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38874" y="3893519"/>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37737" y="3890937"/>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403098" y="3890936"/>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1116969" y="4142519"/>
            <a:ext cx="3541495" cy="433104"/>
          </a:xfrm>
          <a:prstGeom prst="roundRect">
            <a:avLst>
              <a:gd name="adj" fmla="val 0"/>
            </a:avLst>
          </a:prstGeom>
          <a:solidFill>
            <a:schemeClr val="bg2">
              <a:lumMod val="7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DPDK</a:t>
            </a:r>
            <a:endParaRPr lang="en-US" sz="1351"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5" name="Rounded Rectangle 44"/>
          <p:cNvSpPr/>
          <p:nvPr/>
        </p:nvSpPr>
        <p:spPr>
          <a:xfrm>
            <a:off x="821187" y="3147121"/>
            <a:ext cx="749064" cy="249001"/>
          </a:xfrm>
          <a:prstGeom prst="roundRect">
            <a:avLst>
              <a:gd name="adj" fmla="val 0"/>
            </a:avLst>
          </a:prstGeom>
          <a:solidFill>
            <a:schemeClr val="bg1">
              <a:lumMod val="8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1"/>
                </a:solidFill>
                <a:effectLst>
                  <a:outerShdw blurRad="38100" dist="19050" dir="2700000" algn="tl" rotWithShape="0">
                    <a:schemeClr val="dk1">
                      <a:alpha val="40000"/>
                    </a:schemeClr>
                  </a:outerShdw>
                </a:effectLst>
                <a:latin typeface="+mj-lt"/>
                <a:ea typeface="Calibri Light" charset="0"/>
                <a:cs typeface="Calibri Light" charset="0"/>
              </a:rPr>
              <a:t>OVS</a:t>
            </a:r>
          </a:p>
        </p:txBody>
      </p:sp>
      <p:sp>
        <p:nvSpPr>
          <p:cNvPr id="49" name="Rounded Rectangle 48"/>
          <p:cNvSpPr/>
          <p:nvPr/>
        </p:nvSpPr>
        <p:spPr>
          <a:xfrm>
            <a:off x="807293" y="1661976"/>
            <a:ext cx="3980771" cy="555985"/>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sp>
        <p:nvSpPr>
          <p:cNvPr id="50" name="Rounded Rectangle 49"/>
          <p:cNvSpPr/>
          <p:nvPr/>
        </p:nvSpPr>
        <p:spPr>
          <a:xfrm>
            <a:off x="807293" y="1665995"/>
            <a:ext cx="3980771" cy="555985"/>
          </a:xfrm>
          <a:prstGeom prst="roundRect">
            <a:avLst>
              <a:gd name="adj" fmla="val 0"/>
            </a:avLst>
          </a:prstGeom>
          <a:solidFill>
            <a:schemeClr val="accent6">
              <a:lumMod val="40000"/>
              <a:lumOff val="60000"/>
            </a:schemeClr>
          </a:solidFill>
          <a:ln w="9525">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Calibri Light" charset="0"/>
              <a:ea typeface="Calibri Light" charset="0"/>
              <a:cs typeface="Calibri Light" charset="0"/>
            </a:endParaRPr>
          </a:p>
        </p:txBody>
      </p:sp>
      <p:sp>
        <p:nvSpPr>
          <p:cNvPr id="52" name="TextBox 51"/>
          <p:cNvSpPr txBox="1"/>
          <p:nvPr/>
        </p:nvSpPr>
        <p:spPr>
          <a:xfrm>
            <a:off x="1026237" y="1774711"/>
            <a:ext cx="890685"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600" dirty="0">
              <a:latin typeface="Calibri Light" charset="0"/>
              <a:ea typeface="Calibri Light" charset="0"/>
              <a:cs typeface="Calibri Light" charset="0"/>
            </a:endParaRPr>
          </a:p>
        </p:txBody>
      </p:sp>
      <p:sp>
        <p:nvSpPr>
          <p:cNvPr id="53" name="TextBox 52"/>
          <p:cNvSpPr txBox="1"/>
          <p:nvPr/>
        </p:nvSpPr>
        <p:spPr>
          <a:xfrm>
            <a:off x="2046895" y="1774711"/>
            <a:ext cx="2547252"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pPr algn="ctr"/>
            <a:r>
              <a:rPr lang="en-US" sz="1600" dirty="0">
                <a:ln w="0"/>
                <a:effectLst>
                  <a:outerShdw blurRad="38100" dist="19050" dir="2700000" algn="tl" rotWithShape="0">
                    <a:schemeClr val="dk1">
                      <a:alpha val="40000"/>
                    </a:schemeClr>
                  </a:outerShdw>
                </a:effectLst>
                <a:latin typeface="Calibri Light" charset="0"/>
                <a:ea typeface="Calibri Light" charset="0"/>
                <a:cs typeface="Calibri Light" charset="0"/>
              </a:rPr>
              <a:t>Match-Action Pipeline</a:t>
            </a:r>
            <a:endParaRPr lang="en-US" sz="1600" dirty="0">
              <a:latin typeface="Calibri Light" charset="0"/>
              <a:ea typeface="Calibri Light" charset="0"/>
              <a:cs typeface="Calibri Light" charset="0"/>
            </a:endParaRPr>
          </a:p>
        </p:txBody>
      </p:sp>
      <p:cxnSp>
        <p:nvCxnSpPr>
          <p:cNvPr id="54" name="Straight Arrow Connector 53"/>
          <p:cNvCxnSpPr>
            <a:stCxn id="50" idx="2"/>
            <a:endCxn id="23" idx="0"/>
          </p:cNvCxnSpPr>
          <p:nvPr/>
        </p:nvCxnSpPr>
        <p:spPr>
          <a:xfrm>
            <a:off x="2797679" y="2221980"/>
            <a:ext cx="4874" cy="1184123"/>
          </a:xfrm>
          <a:prstGeom prst="straightConnector1">
            <a:avLst/>
          </a:prstGeom>
          <a:ln w="28575">
            <a:solidFill>
              <a:schemeClr val="bg1">
                <a:lumMod val="50000"/>
              </a:schemeClr>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872579" y="2559575"/>
            <a:ext cx="862737" cy="338554"/>
          </a:xfrm>
          <a:prstGeom prst="rect">
            <a:avLst/>
          </a:prstGeom>
          <a:noFill/>
        </p:spPr>
        <p:txBody>
          <a:bodyPr wrap="none" rtlCol="0">
            <a:spAutoFit/>
          </a:bodyPr>
          <a:lstStyle/>
          <a:p>
            <a:r>
              <a:rPr lang="en-US" sz="1600" dirty="0">
                <a:latin typeface="Calibri Light" charset="0"/>
                <a:ea typeface="Calibri Light" charset="0"/>
                <a:cs typeface="Calibri Light" charset="0"/>
              </a:rPr>
              <a:t>Compile</a:t>
            </a:r>
            <a:endParaRPr lang="en-US" sz="1351" dirty="0">
              <a:latin typeface="Calibri Light" charset="0"/>
              <a:ea typeface="Calibri Light" charset="0"/>
              <a:cs typeface="Calibri Light" charset="0"/>
            </a:endParaRPr>
          </a:p>
        </p:txBody>
      </p:sp>
      <p:grpSp>
        <p:nvGrpSpPr>
          <p:cNvPr id="46" name="Group 45"/>
          <p:cNvGrpSpPr/>
          <p:nvPr/>
        </p:nvGrpSpPr>
        <p:grpSpPr>
          <a:xfrm>
            <a:off x="420572" y="4630537"/>
            <a:ext cx="533324" cy="476099"/>
            <a:chOff x="2604847" y="3810600"/>
            <a:chExt cx="533324" cy="476099"/>
          </a:xfrm>
        </p:grpSpPr>
        <p:pic>
          <p:nvPicPr>
            <p:cNvPr id="47" name="Shape 136"/>
            <p:cNvPicPr preferRelativeResize="0"/>
            <p:nvPr/>
          </p:nvPicPr>
          <p:blipFill>
            <a:blip r:embed="rId4">
              <a:alphaModFix/>
            </a:blip>
            <a:stretch>
              <a:fillRect/>
            </a:stretch>
          </p:blipFill>
          <p:spPr>
            <a:xfrm>
              <a:off x="2604847" y="3973679"/>
              <a:ext cx="286634" cy="313020"/>
            </a:xfrm>
            <a:prstGeom prst="rect">
              <a:avLst/>
            </a:prstGeom>
            <a:noFill/>
            <a:ln>
              <a:noFill/>
            </a:ln>
          </p:spPr>
        </p:pic>
        <p:pic>
          <p:nvPicPr>
            <p:cNvPr id="48" name="Shape 137"/>
            <p:cNvPicPr preferRelativeResize="0"/>
            <p:nvPr/>
          </p:nvPicPr>
          <p:blipFill>
            <a:blip r:embed="rId4">
              <a:alphaModFix/>
            </a:blip>
            <a:stretch>
              <a:fillRect/>
            </a:stretch>
          </p:blipFill>
          <p:spPr>
            <a:xfrm>
              <a:off x="2787492" y="3810600"/>
              <a:ext cx="175994" cy="192194"/>
            </a:xfrm>
            <a:prstGeom prst="rect">
              <a:avLst/>
            </a:prstGeom>
            <a:noFill/>
            <a:ln>
              <a:noFill/>
            </a:ln>
          </p:spPr>
        </p:pic>
        <p:pic>
          <p:nvPicPr>
            <p:cNvPr id="55" name="Shape 138"/>
            <p:cNvPicPr preferRelativeResize="0"/>
            <p:nvPr/>
          </p:nvPicPr>
          <p:blipFill>
            <a:blip r:embed="rId4">
              <a:alphaModFix/>
            </a:blip>
            <a:stretch>
              <a:fillRect/>
            </a:stretch>
          </p:blipFill>
          <p:spPr>
            <a:xfrm>
              <a:off x="2907474" y="3973679"/>
              <a:ext cx="230697" cy="251934"/>
            </a:xfrm>
            <a:prstGeom prst="rect">
              <a:avLst/>
            </a:prstGeom>
            <a:noFill/>
            <a:ln>
              <a:noFill/>
            </a:ln>
          </p:spPr>
        </p:pic>
      </p:grpSp>
      <p:sp>
        <p:nvSpPr>
          <p:cNvPr id="32" name="TextBox 31"/>
          <p:cNvSpPr txBox="1"/>
          <p:nvPr/>
        </p:nvSpPr>
        <p:spPr>
          <a:xfrm>
            <a:off x="5200065" y="1497063"/>
            <a:ext cx="3696241" cy="3067506"/>
          </a:xfrm>
          <a:prstGeom prst="rect">
            <a:avLst/>
          </a:prstGeom>
          <a:noFill/>
        </p:spPr>
        <p:txBody>
          <a:bodyPr wrap="square" rtlCol="0">
            <a:spAutoFit/>
          </a:bodyPr>
          <a:lstStyle/>
          <a:p>
            <a:r>
              <a:rPr lang="en-US" sz="2000" dirty="0" smtClean="0">
                <a:latin typeface="Calibri Light" charset="0"/>
                <a:ea typeface="Calibri Light" charset="0"/>
                <a:cs typeface="Calibri Light" charset="0"/>
              </a:rPr>
              <a:t>P4 </a:t>
            </a:r>
            <a:r>
              <a:rPr lang="en-US" sz="2000" smtClean="0">
                <a:latin typeface="Calibri Light" charset="0"/>
                <a:ea typeface="Calibri Light" charset="0"/>
                <a:cs typeface="Calibri Light" charset="0"/>
              </a:rPr>
              <a:t>is an </a:t>
            </a:r>
            <a:r>
              <a:rPr lang="en-US" sz="2000" b="1" dirty="0" smtClean="0">
                <a:latin typeface="Calibri Light" charset="0"/>
                <a:ea typeface="Calibri Light" charset="0"/>
                <a:cs typeface="Calibri Light" charset="0"/>
              </a:rPr>
              <a:t>open-source language</a:t>
            </a:r>
            <a:r>
              <a:rPr lang="en-US" sz="2000" dirty="0" smtClean="0">
                <a:latin typeface="Calibri Light" charset="0"/>
                <a:ea typeface="Calibri Light" charset="0"/>
                <a:cs typeface="Calibri Light" charset="0"/>
              </a:rPr>
              <a:t>.</a:t>
            </a:r>
            <a:r>
              <a:rPr lang="en-US" sz="2000" baseline="30000" dirty="0" smtClean="0">
                <a:latin typeface="Calibri Light" charset="0"/>
                <a:ea typeface="Calibri Light" charset="0"/>
                <a:cs typeface="Calibri Light" charset="0"/>
              </a:rPr>
              <a:t>[1]</a:t>
            </a:r>
          </a:p>
          <a:p>
            <a:endParaRPr lang="en-US" sz="2000" baseline="30000" dirty="0" smtClean="0">
              <a:latin typeface="Calibri Light" charset="0"/>
              <a:ea typeface="Calibri Light" charset="0"/>
              <a:cs typeface="Calibri Light" charset="0"/>
            </a:endParaRPr>
          </a:p>
          <a:p>
            <a:r>
              <a:rPr lang="en-US" sz="2000" dirty="0" smtClean="0">
                <a:latin typeface="Calibri Light" charset="0"/>
                <a:ea typeface="Calibri Light" charset="0"/>
                <a:cs typeface="Calibri Light" charset="0"/>
              </a:rPr>
              <a:t>Describes different aspects of a packet processor:</a:t>
            </a:r>
          </a:p>
          <a:p>
            <a:pPr marL="342900" indent="-342900">
              <a:buFontTx/>
              <a:buChar char="-"/>
            </a:pPr>
            <a:r>
              <a:rPr lang="en-US" sz="2000" b="1" dirty="0" smtClean="0">
                <a:latin typeface="Calibri Light" charset="0"/>
                <a:ea typeface="Calibri Light" charset="0"/>
                <a:cs typeface="Calibri Light" charset="0"/>
              </a:rPr>
              <a:t>Packet headers and fields</a:t>
            </a:r>
          </a:p>
          <a:p>
            <a:pPr marL="342900" indent="-342900">
              <a:buFontTx/>
              <a:buChar char="-"/>
            </a:pPr>
            <a:r>
              <a:rPr lang="en-US" sz="2000" b="1" dirty="0" smtClean="0">
                <a:latin typeface="Calibri Light" charset="0"/>
                <a:ea typeface="Calibri Light" charset="0"/>
                <a:cs typeface="Calibri Light" charset="0"/>
              </a:rPr>
              <a:t>Metadata</a:t>
            </a:r>
          </a:p>
          <a:p>
            <a:pPr marL="342900" indent="-342900">
              <a:buFontTx/>
              <a:buChar char="-"/>
            </a:pPr>
            <a:r>
              <a:rPr lang="en-US" sz="2000" b="1" dirty="0" smtClean="0">
                <a:latin typeface="Calibri Light" charset="0"/>
                <a:ea typeface="Calibri Light" charset="0"/>
                <a:cs typeface="Calibri Light" charset="0"/>
              </a:rPr>
              <a:t>Parser </a:t>
            </a:r>
          </a:p>
          <a:p>
            <a:pPr marL="342900" indent="-342900">
              <a:buFontTx/>
              <a:buChar char="-"/>
            </a:pPr>
            <a:r>
              <a:rPr lang="en-US" sz="2000" b="1" dirty="0" smtClean="0">
                <a:latin typeface="Calibri Light" charset="0"/>
                <a:ea typeface="Calibri Light" charset="0"/>
                <a:cs typeface="Calibri Light" charset="0"/>
              </a:rPr>
              <a:t>Actions</a:t>
            </a:r>
          </a:p>
          <a:p>
            <a:pPr marL="342900" indent="-342900">
              <a:buFontTx/>
              <a:buChar char="-"/>
            </a:pPr>
            <a:r>
              <a:rPr lang="en-US" sz="2000" b="1" dirty="0" smtClean="0">
                <a:latin typeface="Calibri Light" charset="0"/>
                <a:ea typeface="Calibri Light" charset="0"/>
                <a:cs typeface="Calibri Light" charset="0"/>
              </a:rPr>
              <a:t>Match-Action Tables (MATs)</a:t>
            </a:r>
          </a:p>
          <a:p>
            <a:pPr marL="342900" indent="-342900">
              <a:buFontTx/>
              <a:buChar char="-"/>
            </a:pPr>
            <a:r>
              <a:rPr lang="en-US" sz="2000" b="1" dirty="0" smtClean="0">
                <a:latin typeface="Calibri Light" charset="0"/>
                <a:ea typeface="Calibri Light" charset="0"/>
                <a:cs typeface="Calibri Light" charset="0"/>
              </a:rPr>
              <a:t>Control Flow</a:t>
            </a:r>
            <a:endParaRPr lang="en-US" sz="2000" baseline="30000" dirty="0">
              <a:latin typeface="Calibri Light" charset="0"/>
              <a:ea typeface="Calibri Light" charset="0"/>
              <a:cs typeface="Calibri Light" charset="0"/>
            </a:endParaRPr>
          </a:p>
        </p:txBody>
      </p:sp>
      <p:sp>
        <p:nvSpPr>
          <p:cNvPr id="33" name="Rounded Rectangle 32"/>
          <p:cNvSpPr/>
          <p:nvPr/>
        </p:nvSpPr>
        <p:spPr>
          <a:xfrm>
            <a:off x="407370" y="1214075"/>
            <a:ext cx="4537092" cy="3929425"/>
          </a:xfrm>
          <a:prstGeom prst="roundRect">
            <a:avLst>
              <a:gd name="adj" fmla="val 0"/>
            </a:avLst>
          </a:prstGeom>
          <a:solidFill>
            <a:schemeClr val="bg1">
              <a:alpha val="75000"/>
            </a:schemeClr>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p:cNvSpPr/>
          <p:nvPr/>
        </p:nvSpPr>
        <p:spPr>
          <a:xfrm>
            <a:off x="816498" y="1369710"/>
            <a:ext cx="2728251" cy="288247"/>
          </a:xfrm>
          <a:prstGeom prst="roundRect">
            <a:avLst>
              <a:gd name="adj" fmla="val 0"/>
            </a:avLst>
          </a:prstGeom>
          <a:solidFill>
            <a:schemeClr val="accent6">
              <a:lumMod val="75000"/>
            </a:schemeClr>
          </a:solidFill>
          <a:ln w="28575">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rPr>
              <a:t>P4</a:t>
            </a:r>
            <a:r>
              <a:rPr lang="en-US" sz="1600" b="1" baseline="30000" dirty="0" smtClean="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rPr>
              <a:t>[1]</a:t>
            </a:r>
            <a:endParaRPr lang="en-US" sz="1600" b="1" baseline="30000" dirty="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24" name="TextBox 23"/>
          <p:cNvSpPr txBox="1"/>
          <p:nvPr/>
        </p:nvSpPr>
        <p:spPr>
          <a:xfrm>
            <a:off x="1116969" y="4790127"/>
            <a:ext cx="1706878" cy="307777"/>
          </a:xfrm>
          <a:prstGeom prst="rect">
            <a:avLst/>
          </a:prstGeom>
          <a:noFill/>
        </p:spPr>
        <p:txBody>
          <a:bodyPr wrap="none" rtlCol="0">
            <a:spAutoFit/>
          </a:bodyPr>
          <a:lstStyle/>
          <a:p>
            <a:r>
              <a:rPr lang="en-US" sz="1400" baseline="30000" dirty="0">
                <a:latin typeface="Calibri Light" charset="0"/>
                <a:ea typeface="Calibri Light" charset="0"/>
                <a:cs typeface="Calibri Light" charset="0"/>
              </a:rPr>
              <a:t>[1]</a:t>
            </a:r>
            <a:r>
              <a:rPr lang="en-US" sz="1400" dirty="0">
                <a:latin typeface="Calibri Light" charset="0"/>
                <a:ea typeface="Calibri Light" charset="0"/>
                <a:cs typeface="Calibri Light" charset="0"/>
              </a:rPr>
              <a:t> http://www.p4.org</a:t>
            </a:r>
          </a:p>
        </p:txBody>
      </p:sp>
    </p:spTree>
    <p:custDataLst>
      <p:tags r:id="rId1"/>
    </p:custDataLst>
    <p:extLst>
      <p:ext uri="{BB962C8B-B14F-4D97-AF65-F5344CB8AC3E}">
        <p14:creationId xmlns:p14="http://schemas.microsoft.com/office/powerpoint/2010/main" val="567750965"/>
      </p:ext>
    </p:extLst>
  </p:cSld>
  <p:clrMapOvr>
    <a:masterClrMapping/>
  </p:clrMapOvr>
  <mc:AlternateContent xmlns:mc="http://schemas.openxmlformats.org/markup-compatibility/2006">
    <mc:Choice xmlns:p14="http://schemas.microsoft.com/office/powerpoint/2010/main" Requires="p14">
      <p:transition spd="slow" p14:dur="2000" advTm="4269"/>
    </mc:Choice>
    <mc:Fallback>
      <p:transition spd="slow" advTm="42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8"/>
</p:tagLst>
</file>

<file path=ppt/tags/tag10.xml><?xml version="1.0" encoding="utf-8"?>
<p:tagLst xmlns:a="http://schemas.openxmlformats.org/drawingml/2006/main" xmlns:r="http://schemas.openxmlformats.org/officeDocument/2006/relationships" xmlns:p="http://schemas.openxmlformats.org/presentationml/2006/main">
  <p:tag name="TIMING" val="|1.5|0.7|1.2|0.6|3|4.1|0.4|2.1|3.9"/>
</p:tagLst>
</file>

<file path=ppt/tags/tag11.xml><?xml version="1.0" encoding="utf-8"?>
<p:tagLst xmlns:a="http://schemas.openxmlformats.org/drawingml/2006/main" xmlns:r="http://schemas.openxmlformats.org/officeDocument/2006/relationships" xmlns:p="http://schemas.openxmlformats.org/presentationml/2006/main">
  <p:tag name="TIMING" val="|0.6|0.4|0.3|0.3|0.6"/>
</p:tagLst>
</file>

<file path=ppt/tags/tag12.xml><?xml version="1.0" encoding="utf-8"?>
<p:tagLst xmlns:a="http://schemas.openxmlformats.org/drawingml/2006/main" xmlns:r="http://schemas.openxmlformats.org/officeDocument/2006/relationships" xmlns:p="http://schemas.openxmlformats.org/presentationml/2006/main">
  <p:tag name="TIMING" val="|9.9"/>
</p:tagLst>
</file>

<file path=ppt/tags/tag13.xml><?xml version="1.0" encoding="utf-8"?>
<p:tagLst xmlns:a="http://schemas.openxmlformats.org/drawingml/2006/main" xmlns:r="http://schemas.openxmlformats.org/officeDocument/2006/relationships" xmlns:p="http://schemas.openxmlformats.org/presentationml/2006/main">
  <p:tag name="TIMING" val="|8.2"/>
</p:tagLst>
</file>

<file path=ppt/tags/tag14.xml><?xml version="1.0" encoding="utf-8"?>
<p:tagLst xmlns:a="http://schemas.openxmlformats.org/drawingml/2006/main" xmlns:r="http://schemas.openxmlformats.org/officeDocument/2006/relationships" xmlns:p="http://schemas.openxmlformats.org/presentationml/2006/main">
  <p:tag name="TIMING" val="|0.7"/>
</p:tagLst>
</file>

<file path=ppt/tags/tag15.xml><?xml version="1.0" encoding="utf-8"?>
<p:tagLst xmlns:a="http://schemas.openxmlformats.org/drawingml/2006/main" xmlns:r="http://schemas.openxmlformats.org/officeDocument/2006/relationships" xmlns:p="http://schemas.openxmlformats.org/presentationml/2006/main">
  <p:tag name="TIMING" val="|8.2"/>
</p:tagLst>
</file>

<file path=ppt/tags/tag16.xml><?xml version="1.0" encoding="utf-8"?>
<p:tagLst xmlns:a="http://schemas.openxmlformats.org/drawingml/2006/main" xmlns:r="http://schemas.openxmlformats.org/officeDocument/2006/relationships" xmlns:p="http://schemas.openxmlformats.org/presentationml/2006/main">
  <p:tag name="TIMING" val="|8.2"/>
</p:tagLst>
</file>

<file path=ppt/tags/tag17.xml><?xml version="1.0" encoding="utf-8"?>
<p:tagLst xmlns:a="http://schemas.openxmlformats.org/drawingml/2006/main" xmlns:r="http://schemas.openxmlformats.org/officeDocument/2006/relationships" xmlns:p="http://schemas.openxmlformats.org/presentationml/2006/main">
  <p:tag name="TIMING" val="|8.2"/>
</p:tagLst>
</file>

<file path=ppt/tags/tag18.xml><?xml version="1.0" encoding="utf-8"?>
<p:tagLst xmlns:a="http://schemas.openxmlformats.org/drawingml/2006/main" xmlns:r="http://schemas.openxmlformats.org/officeDocument/2006/relationships" xmlns:p="http://schemas.openxmlformats.org/presentationml/2006/main">
  <p:tag name="TIMING" val="|2.6"/>
</p:tagLst>
</file>

<file path=ppt/tags/tag19.xml><?xml version="1.0" encoding="utf-8"?>
<p:tagLst xmlns:a="http://schemas.openxmlformats.org/drawingml/2006/main" xmlns:r="http://schemas.openxmlformats.org/officeDocument/2006/relationships" xmlns:p="http://schemas.openxmlformats.org/presentationml/2006/main">
  <p:tag name="TIMING" val="|0.5|0.4"/>
</p:tagLst>
</file>

<file path=ppt/tags/tag2.xml><?xml version="1.0" encoding="utf-8"?>
<p:tagLst xmlns:a="http://schemas.openxmlformats.org/drawingml/2006/main" xmlns:r="http://schemas.openxmlformats.org/officeDocument/2006/relationships" xmlns:p="http://schemas.openxmlformats.org/presentationml/2006/main">
  <p:tag name="TIMING" val="|18.7|0.2|0.4"/>
</p:tagLst>
</file>

<file path=ppt/tags/tag20.xml><?xml version="1.0" encoding="utf-8"?>
<p:tagLst xmlns:a="http://schemas.openxmlformats.org/drawingml/2006/main" xmlns:r="http://schemas.openxmlformats.org/officeDocument/2006/relationships" xmlns:p="http://schemas.openxmlformats.org/presentationml/2006/main">
  <p:tag name="TIMING" val="|0.5|0.4|0.5|0.4|0.3|0.9|0.6|2.5"/>
</p:tagLst>
</file>

<file path=ppt/tags/tag21.xml><?xml version="1.0" encoding="utf-8"?>
<p:tagLst xmlns:a="http://schemas.openxmlformats.org/drawingml/2006/main" xmlns:r="http://schemas.openxmlformats.org/officeDocument/2006/relationships" xmlns:p="http://schemas.openxmlformats.org/presentationml/2006/main">
  <p:tag name="TIMING" val="|0.4"/>
</p:tagLst>
</file>

<file path=ppt/tags/tag22.xml><?xml version="1.0" encoding="utf-8"?>
<p:tagLst xmlns:a="http://schemas.openxmlformats.org/drawingml/2006/main" xmlns:r="http://schemas.openxmlformats.org/officeDocument/2006/relationships" xmlns:p="http://schemas.openxmlformats.org/presentationml/2006/main">
  <p:tag name="TIMING" val="|0.1"/>
</p:tagLst>
</file>

<file path=ppt/tags/tag23.xml><?xml version="1.0" encoding="utf-8"?>
<p:tagLst xmlns:a="http://schemas.openxmlformats.org/drawingml/2006/main" xmlns:r="http://schemas.openxmlformats.org/officeDocument/2006/relationships" xmlns:p="http://schemas.openxmlformats.org/presentationml/2006/main">
  <p:tag name="TIMING" val="|0.3"/>
</p:tagLst>
</file>

<file path=ppt/tags/tag24.xml><?xml version="1.0" encoding="utf-8"?>
<p:tagLst xmlns:a="http://schemas.openxmlformats.org/drawingml/2006/main" xmlns:r="http://schemas.openxmlformats.org/officeDocument/2006/relationships" xmlns:p="http://schemas.openxmlformats.org/presentationml/2006/main">
  <p:tag name="TIMING" val="|0.3|0.3"/>
</p:tagLst>
</file>

<file path=ppt/tags/tag25.xml><?xml version="1.0" encoding="utf-8"?>
<p:tagLst xmlns:a="http://schemas.openxmlformats.org/drawingml/2006/main" xmlns:r="http://schemas.openxmlformats.org/officeDocument/2006/relationships" xmlns:p="http://schemas.openxmlformats.org/presentationml/2006/main">
  <p:tag name="TIMING" val="|0.3"/>
</p:tagLst>
</file>

<file path=ppt/tags/tag26.xml><?xml version="1.0" encoding="utf-8"?>
<p:tagLst xmlns:a="http://schemas.openxmlformats.org/drawingml/2006/main" xmlns:r="http://schemas.openxmlformats.org/officeDocument/2006/relationships" xmlns:p="http://schemas.openxmlformats.org/presentationml/2006/main">
  <p:tag name="TIMING" val="|8.2"/>
</p:tagLst>
</file>

<file path=ppt/tags/tag27.xml><?xml version="1.0" encoding="utf-8"?>
<p:tagLst xmlns:a="http://schemas.openxmlformats.org/drawingml/2006/main" xmlns:r="http://schemas.openxmlformats.org/officeDocument/2006/relationships" xmlns:p="http://schemas.openxmlformats.org/presentationml/2006/main">
  <p:tag name="TIMING" val="|8.2"/>
</p:tagLst>
</file>

<file path=ppt/tags/tag28.xml><?xml version="1.0" encoding="utf-8"?>
<p:tagLst xmlns:a="http://schemas.openxmlformats.org/drawingml/2006/main" xmlns:r="http://schemas.openxmlformats.org/officeDocument/2006/relationships" xmlns:p="http://schemas.openxmlformats.org/presentationml/2006/main">
  <p:tag name="TIMING" val="|8.2"/>
</p:tagLst>
</file>

<file path=ppt/tags/tag29.xml><?xml version="1.0" encoding="utf-8"?>
<p:tagLst xmlns:a="http://schemas.openxmlformats.org/drawingml/2006/main" xmlns:r="http://schemas.openxmlformats.org/officeDocument/2006/relationships" xmlns:p="http://schemas.openxmlformats.org/presentationml/2006/main">
  <p:tag name="TIMING" val="|0.3"/>
</p:tagLst>
</file>

<file path=ppt/tags/tag3.xml><?xml version="1.0" encoding="utf-8"?>
<p:tagLst xmlns:a="http://schemas.openxmlformats.org/drawingml/2006/main" xmlns:r="http://schemas.openxmlformats.org/officeDocument/2006/relationships" xmlns:p="http://schemas.openxmlformats.org/presentationml/2006/main">
  <p:tag name="TIMING" val="|4|0.8|1|0.7|0.7|0.9"/>
</p:tagLst>
</file>

<file path=ppt/tags/tag30.xml><?xml version="1.0" encoding="utf-8"?>
<p:tagLst xmlns:a="http://schemas.openxmlformats.org/drawingml/2006/main" xmlns:r="http://schemas.openxmlformats.org/officeDocument/2006/relationships" xmlns:p="http://schemas.openxmlformats.org/presentationml/2006/main">
  <p:tag name="TIMING" val="|0.3"/>
</p:tagLst>
</file>

<file path=ppt/tags/tag31.xml><?xml version="1.0" encoding="utf-8"?>
<p:tagLst xmlns:a="http://schemas.openxmlformats.org/drawingml/2006/main" xmlns:r="http://schemas.openxmlformats.org/officeDocument/2006/relationships" xmlns:p="http://schemas.openxmlformats.org/presentationml/2006/main">
  <p:tag name="TIMING" val="|0.3"/>
</p:tagLst>
</file>

<file path=ppt/tags/tag4.xml><?xml version="1.0" encoding="utf-8"?>
<p:tagLst xmlns:a="http://schemas.openxmlformats.org/drawingml/2006/main" xmlns:r="http://schemas.openxmlformats.org/officeDocument/2006/relationships" xmlns:p="http://schemas.openxmlformats.org/presentationml/2006/main">
  <p:tag name="TIMING" val="|0.8|1"/>
</p:tagLst>
</file>

<file path=ppt/tags/tag5.xml><?xml version="1.0" encoding="utf-8"?>
<p:tagLst xmlns:a="http://schemas.openxmlformats.org/drawingml/2006/main" xmlns:r="http://schemas.openxmlformats.org/officeDocument/2006/relationships" xmlns:p="http://schemas.openxmlformats.org/presentationml/2006/main">
  <p:tag name="TIMING" val="|0.2|12.4|0.5"/>
</p:tagLst>
</file>

<file path=ppt/tags/tag6.xml><?xml version="1.0" encoding="utf-8"?>
<p:tagLst xmlns:a="http://schemas.openxmlformats.org/drawingml/2006/main" xmlns:r="http://schemas.openxmlformats.org/officeDocument/2006/relationships" xmlns:p="http://schemas.openxmlformats.org/presentationml/2006/main">
  <p:tag name="TIMING" val="|0.4|0.6"/>
</p:tagLst>
</file>

<file path=ppt/tags/tag7.xml><?xml version="1.0" encoding="utf-8"?>
<p:tagLst xmlns:a="http://schemas.openxmlformats.org/drawingml/2006/main" xmlns:r="http://schemas.openxmlformats.org/officeDocument/2006/relationships" xmlns:p="http://schemas.openxmlformats.org/presentationml/2006/main">
  <p:tag name="TIMING" val="|0.2|1.2|0.1"/>
</p:tagLst>
</file>

<file path=ppt/tags/tag8.xml><?xml version="1.0" encoding="utf-8"?>
<p:tagLst xmlns:a="http://schemas.openxmlformats.org/drawingml/2006/main" xmlns:r="http://schemas.openxmlformats.org/officeDocument/2006/relationships" xmlns:p="http://schemas.openxmlformats.org/presentationml/2006/main">
  <p:tag name="TIMING" val="|0.2|1.2|0.1"/>
</p:tagLst>
</file>

<file path=ppt/tags/tag9.xml><?xml version="1.0" encoding="utf-8"?>
<p:tagLst xmlns:a="http://schemas.openxmlformats.org/drawingml/2006/main" xmlns:r="http://schemas.openxmlformats.org/officeDocument/2006/relationships" xmlns:p="http://schemas.openxmlformats.org/presentationml/2006/main">
  <p:tag name="TIMING" val="|0.2|0.2|0.1|0.2|0.2|0.1|0.1|0.2|0.1|0.1|0.1|0.2"/>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17718</TotalTime>
  <Words>2899</Words>
  <Application>Microsoft Macintosh PowerPoint</Application>
  <PresentationFormat>On-screen Show (16:9)</PresentationFormat>
  <Paragraphs>483</Paragraphs>
  <Slides>37</Slides>
  <Notes>34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Calibri</vt:lpstr>
      <vt:lpstr>Calibri Light</vt:lpstr>
      <vt:lpstr>Mangal</vt:lpstr>
      <vt:lpstr>Wingdings</vt:lpstr>
      <vt:lpstr>Arial</vt:lpstr>
      <vt:lpstr>Office Theme</vt:lpstr>
      <vt:lpstr>PISCES: A Programmable, Protocol-Independent Software Switch</vt:lpstr>
      <vt:lpstr>PISCES: A Protocol-Independent Software Switch</vt:lpstr>
      <vt:lpstr>Internal Architecture of OVS</vt:lpstr>
      <vt:lpstr>Internal Architecture of OVS</vt:lpstr>
      <vt:lpstr>Internal Architecture of OVS</vt:lpstr>
      <vt:lpstr>Internal Architecture of OVS</vt:lpstr>
      <vt:lpstr>Internal Architecture of OVS</vt:lpstr>
      <vt:lpstr>Road to Protocol Independence</vt:lpstr>
      <vt:lpstr>Road to Protocol Independence</vt:lpstr>
      <vt:lpstr>Road to Protocol Independence</vt:lpstr>
      <vt:lpstr>Road to Protocol Independence</vt:lpstr>
      <vt:lpstr>P4 Forwarding Model</vt:lpstr>
      <vt:lpstr>OVS Forwarding Model</vt:lpstr>
      <vt:lpstr>OVS Forwarding Model</vt:lpstr>
      <vt:lpstr>OVS Forwarding Model</vt:lpstr>
      <vt:lpstr>PISCES Forwarding Model (Modified OVS)</vt:lpstr>
      <vt:lpstr>PISCES: Compiling P4 to OVS</vt:lpstr>
      <vt:lpstr>PISCES Forwarding Model (Modified OVS)</vt:lpstr>
      <vt:lpstr>PISCES Forwarding Model (Modified OVS)</vt:lpstr>
      <vt:lpstr>PISCES Forwarding Model (Modified OVS)</vt:lpstr>
      <vt:lpstr>Naïve Compilation from P4 to OVS (L2L3-ACL)</vt:lpstr>
      <vt:lpstr>Causes of Performance Overhead</vt:lpstr>
      <vt:lpstr>Cause: CPU Cycles per Packet</vt:lpstr>
      <vt:lpstr>Factors affecting CPU Cycles per Packet</vt:lpstr>
      <vt:lpstr>Different Optimizations for L2L3-ACL</vt:lpstr>
      <vt:lpstr>Optimized Compilation from P4 to OVS (L2L3-ACL)</vt:lpstr>
      <vt:lpstr>Cause: Cache Misses</vt:lpstr>
      <vt:lpstr>Factors affecting Cache Misses</vt:lpstr>
      <vt:lpstr>PISCES Forwarding Model (Modified OVS)</vt:lpstr>
      <vt:lpstr>PISCES Forwarding Model (Modified OVS)</vt:lpstr>
      <vt:lpstr>Internals of the Microflow Cache</vt:lpstr>
      <vt:lpstr>Performance with the Microflow Cache</vt:lpstr>
      <vt:lpstr>Cause of Performance Degradation</vt:lpstr>
      <vt:lpstr>Performance with the Microflow Cache</vt:lpstr>
      <vt:lpstr>Varying the Number of Hash Fields</vt:lpstr>
      <vt:lpstr>Questions?</vt:lpstr>
      <vt:lpstr>Disclaimers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PISCES: A Programmable, Protocol-Independent Software Switch [SIGCOMM’16]</dc:title>
  <dc:creator>Microsoft Office User</dc:creator>
  <cp:lastModifiedBy>Microsoft Office User</cp:lastModifiedBy>
  <cp:revision>395</cp:revision>
  <cp:lastPrinted>2016-07-01T11:44:04Z</cp:lastPrinted>
  <dcterms:created xsi:type="dcterms:W3CDTF">2016-06-27T16:02:19Z</dcterms:created>
  <dcterms:modified xsi:type="dcterms:W3CDTF">2016-11-09T21:26:07Z</dcterms:modified>
</cp:coreProperties>
</file>