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3" r:id="rId2"/>
    <p:sldId id="304" r:id="rId3"/>
    <p:sldId id="305" r:id="rId4"/>
    <p:sldId id="310" r:id="rId5"/>
    <p:sldId id="311" r:id="rId6"/>
    <p:sldId id="312" r:id="rId7"/>
    <p:sldId id="307" r:id="rId8"/>
    <p:sldId id="306" r:id="rId9"/>
    <p:sldId id="308" r:id="rId10"/>
    <p:sldId id="309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244" autoAdjust="0"/>
  </p:normalViewPr>
  <p:slideViewPr>
    <p:cSldViewPr snapToGrid="0" snapToObjects="1">
      <p:cViewPr varScale="1">
        <p:scale>
          <a:sx n="86" d="100"/>
          <a:sy n="86" d="100"/>
        </p:scale>
        <p:origin x="1354" y="53"/>
      </p:cViewPr>
      <p:guideLst>
        <p:guide orient="horz" pos="2160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66800" y="1143000"/>
            <a:ext cx="7469189" cy="1565921"/>
          </a:xfrm>
          <a:prstGeom prst="rect">
            <a:avLst/>
          </a:prstGeom>
        </p:spPr>
        <p:txBody>
          <a:bodyPr lIns="46037" tIns="46037" rIns="46037" bIns="46037" anchor="b"/>
          <a:lstStyle>
            <a:lvl1pPr>
              <a:defRPr sz="4000">
                <a:solidFill>
                  <a:srgbClr val="8B45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19671" y="3501008"/>
            <a:ext cx="6400801" cy="1752601"/>
          </a:xfrm>
          <a:prstGeom prst="rect">
            <a:avLst/>
          </a:prstGeom>
        </p:spPr>
        <p:txBody>
          <a:bodyPr lIns="46037" tIns="46037" rIns="46037" bIns="46037" anchor="ctr"/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  <a:lvl2pPr marL="783590" indent="-326390" algn="ctr">
              <a:spcBef>
                <a:spcPts val="700"/>
              </a:spcBef>
              <a:defRPr sz="3200"/>
            </a:lvl2pPr>
            <a:lvl3pPr marL="1219200" indent="-304800" algn="ctr">
              <a:spcBef>
                <a:spcPts val="700"/>
              </a:spcBef>
              <a:defRPr sz="3200"/>
            </a:lvl3pPr>
            <a:lvl4pPr marL="1737360" indent="-365760" algn="ctr">
              <a:spcBef>
                <a:spcPts val="700"/>
              </a:spcBef>
              <a:defRPr sz="3200"/>
            </a:lvl4pPr>
            <a:lvl5pPr marL="2194560" indent="-365760" algn="ctr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矩形 7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600"/>
          </a:p>
        </p:txBody>
      </p:sp>
      <p:sp>
        <p:nvSpPr>
          <p:cNvPr id="18" name="矩形 8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600"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0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" y="37250"/>
            <a:ext cx="3115387" cy="12315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7340" y="319831"/>
            <a:ext cx="8529319" cy="38100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>
                <a:solidFill>
                  <a:schemeClr val="accent3">
                    <a:lumOff val="44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82130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9F8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7471" y="1034950"/>
            <a:ext cx="8363172" cy="53019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50000">
              <a:srgbClr val="F3FAFF"/>
            </a:gs>
            <a:gs pos="100000">
              <a:schemeClr val="accent3">
                <a:lumOff val="4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600"/>
          </a:p>
        </p:txBody>
      </p:sp>
      <p:sp>
        <p:nvSpPr>
          <p:cNvPr id="3" name="矩形 11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6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9364" y="6506962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图片 6" descr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2927" y="1196977"/>
            <a:ext cx="8255238" cy="51847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6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060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632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73" y="1222899"/>
            <a:ext cx="7994452" cy="1565921"/>
          </a:xfrm>
        </p:spPr>
        <p:txBody>
          <a:bodyPr/>
          <a:lstStyle/>
          <a:p>
            <a:r>
              <a:rPr lang="zh-CN" altLang="en-US" dirty="0"/>
              <a:t>卷积神经网络（</a:t>
            </a:r>
            <a:r>
              <a:rPr lang="en-US" altLang="zh-CN" dirty="0" err="1"/>
              <a:t>cnn</a:t>
            </a:r>
            <a:r>
              <a:rPr lang="zh-CN" altLang="en-US" dirty="0"/>
              <a:t>）的实现与优化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1371598" y="3332332"/>
            <a:ext cx="6400801" cy="1752601"/>
          </a:xfrm>
        </p:spPr>
        <p:txBody>
          <a:bodyPr/>
          <a:lstStyle/>
          <a:p>
            <a:r>
              <a:rPr lang="en-US" altLang="zh-CN" dirty="0"/>
              <a:t>11810112 </a:t>
            </a:r>
            <a:r>
              <a:rPr lang="zh-CN" altLang="en-US" dirty="0"/>
              <a:t>姜润智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8BB9B-9678-4000-8AF1-CAD2D67D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66919"/>
            <a:ext cx="8229600" cy="821304"/>
          </a:xfrm>
        </p:spPr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3395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卷积神经网络的实现</a:t>
            </a:r>
            <a:endParaRPr lang="en-US" altLang="zh-CN" dirty="0"/>
          </a:p>
          <a:p>
            <a:r>
              <a:rPr lang="zh-CN" altLang="en-US" dirty="0"/>
              <a:t>代码量和速度的优化</a:t>
            </a:r>
            <a:endParaRPr lang="en-US" altLang="zh-CN" dirty="0"/>
          </a:p>
          <a:p>
            <a:r>
              <a:rPr lang="zh-CN" altLang="en-US" dirty="0"/>
              <a:t>正确性验证</a:t>
            </a:r>
            <a:endParaRPr lang="en-US" altLang="zh-CN" dirty="0"/>
          </a:p>
          <a:p>
            <a:r>
              <a:rPr lang="zh-CN" altLang="en-US" dirty="0"/>
              <a:t>收获与总结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卷积神经网络的实现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94C63-1DF4-47E5-8A4F-B0074834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389"/>
            <a:ext cx="3439681" cy="55483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7D7D9B-9056-4E78-B00B-53007590B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81" y="1579693"/>
            <a:ext cx="5648211" cy="2921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CC6BC-A84E-452A-AB0B-A63ECD94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卷积神经网络的实现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50DDD8-6799-4556-9CBD-94CAD893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32" y="1438183"/>
            <a:ext cx="8148068" cy="40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7CC2-8741-49A9-92E8-BCFAE1F9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三次卷积的不同实现</a:t>
            </a:r>
            <a:r>
              <a:rPr lang="en-US" altLang="zh-CN" dirty="0"/>
              <a:t>  </a:t>
            </a:r>
            <a:r>
              <a:rPr lang="zh-CN" altLang="en-US" dirty="0"/>
              <a:t>第一次卷积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492056-4A22-4354-B064-400E59C3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74" y="1220074"/>
            <a:ext cx="6901252" cy="47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3646-1D77-4B7A-B64B-1FA94C9F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三次卷积的不同实现</a:t>
            </a:r>
            <a:r>
              <a:rPr lang="en-US" altLang="zh-CN" dirty="0"/>
              <a:t>  </a:t>
            </a:r>
            <a:r>
              <a:rPr lang="zh-CN" altLang="en-US" dirty="0"/>
              <a:t>第三次卷积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2740AC-6CDF-4833-A636-0B0B9A00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0" y="1095943"/>
            <a:ext cx="7870100" cy="49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86BC8-BEF4-4A2E-B122-F800C8F7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卷积神经网络的优化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5B3C6-2507-4F87-A278-546C28A5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471" y="910663"/>
            <a:ext cx="8363172" cy="5301938"/>
          </a:xfrm>
        </p:spPr>
        <p:txBody>
          <a:bodyPr/>
          <a:lstStyle/>
          <a:p>
            <a:r>
              <a:rPr lang="zh-CN" altLang="en-US" dirty="0"/>
              <a:t>代码量优化</a:t>
            </a:r>
            <a:endParaRPr lang="en-US" altLang="zh-CN" dirty="0"/>
          </a:p>
          <a:p>
            <a:r>
              <a:rPr lang="zh-CN" altLang="en-US" dirty="0"/>
              <a:t>速度优化</a:t>
            </a:r>
            <a:endParaRPr lang="en-US" altLang="zh-CN" dirty="0"/>
          </a:p>
          <a:p>
            <a:pPr lvl="1"/>
            <a:r>
              <a:rPr lang="zh-CN" altLang="en-US" sz="2400" dirty="0"/>
              <a:t>优先判断情况更多的</a:t>
            </a:r>
            <a:r>
              <a:rPr lang="en-US" altLang="zh-CN" sz="2400" dirty="0"/>
              <a:t>case</a:t>
            </a:r>
            <a:r>
              <a:rPr lang="zh-CN" altLang="en-US" sz="2400" dirty="0"/>
              <a:t>，减少总判断次数</a:t>
            </a:r>
            <a:endParaRPr lang="en-US" altLang="zh-CN" sz="2400" dirty="0"/>
          </a:p>
          <a:p>
            <a:pPr lvl="1"/>
            <a:r>
              <a:rPr lang="zh-CN" altLang="en-US" sz="2400" dirty="0"/>
              <a:t>将运算式赋值给单一变量，减少重复运算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OpenMP</a:t>
            </a:r>
            <a:r>
              <a:rPr lang="zh-CN" altLang="en-US" sz="2400" dirty="0"/>
              <a:t>多线程运算</a:t>
            </a:r>
            <a:r>
              <a:rPr lang="en-US" altLang="zh-CN" sz="2400" dirty="0"/>
              <a:t>for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其它优化方法：</a:t>
            </a:r>
            <a:endParaRPr lang="en-US" altLang="zh-CN" sz="2400" dirty="0"/>
          </a:p>
          <a:p>
            <a:pPr lvl="2"/>
            <a:r>
              <a:rPr lang="zh-CN" altLang="en-US" sz="2400" dirty="0"/>
              <a:t>编译时附加优化选项，如</a:t>
            </a:r>
            <a:r>
              <a:rPr lang="en-US" altLang="zh-CN" sz="2400" dirty="0"/>
              <a:t>-O3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2"/>
            <a:r>
              <a:rPr lang="zh-CN" altLang="zh-CN" sz="2400" dirty="0"/>
              <a:t>使用</a:t>
            </a:r>
            <a:r>
              <a:rPr lang="en-US" altLang="zh-CN" sz="2400" dirty="0"/>
              <a:t>SIMD</a:t>
            </a:r>
            <a:r>
              <a:rPr lang="zh-CN" altLang="zh-CN" sz="2400" dirty="0"/>
              <a:t>指令</a:t>
            </a:r>
            <a:r>
              <a:rPr lang="zh-CN" altLang="en-US" sz="2400" dirty="0"/>
              <a:t>，将多个数据放入同一寄存器中进行计算，提高效率。</a:t>
            </a:r>
          </a:p>
        </p:txBody>
      </p:sp>
    </p:spTree>
    <p:extLst>
      <p:ext uri="{BB962C8B-B14F-4D97-AF65-F5344CB8AC3E}">
        <p14:creationId xmlns:p14="http://schemas.microsoft.com/office/powerpoint/2010/main" val="30545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正确性验证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常识验证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demo.py</a:t>
            </a:r>
            <a:r>
              <a:rPr lang="zh-CN" altLang="en-US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82480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收获与总结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01744A-1D9A-4EFC-B9DC-E056C4A1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" y="1302836"/>
            <a:ext cx="8123624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1_Soaring">
  <a:themeElements>
    <a:clrScheme name="Soaring">
      <a:dk1>
        <a:srgbClr val="E6FFCC"/>
      </a:dk1>
      <a:lt1>
        <a:srgbClr val="9933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aring">
  <a:themeElements>
    <a:clrScheme name="Soar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141</Words>
  <Application>Microsoft Office PowerPoint</Application>
  <PresentationFormat>全屏显示(4:3)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1_Soaring</vt:lpstr>
      <vt:lpstr>卷积神经网络（cnn）的实现与优化</vt:lpstr>
      <vt:lpstr>目录</vt:lpstr>
      <vt:lpstr>卷积神经网络的实现 </vt:lpstr>
      <vt:lpstr>卷积神经网络的实现</vt:lpstr>
      <vt:lpstr>三次卷积的不同实现  第一次卷积</vt:lpstr>
      <vt:lpstr>三次卷积的不同实现  第三次卷积</vt:lpstr>
      <vt:lpstr>卷积神经网络的优化</vt:lpstr>
      <vt:lpstr>正确性验证</vt:lpstr>
      <vt:lpstr>收获与总结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Jiang Runzhi</cp:lastModifiedBy>
  <cp:revision>35</cp:revision>
  <dcterms:created xsi:type="dcterms:W3CDTF">2019-11-13T08:19:00Z</dcterms:created>
  <dcterms:modified xsi:type="dcterms:W3CDTF">2021-01-08T06:56:39Z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