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384" r:id="rId5"/>
    <p:sldId id="400" r:id="rId6"/>
    <p:sldId id="401" r:id="rId7"/>
    <p:sldId id="402" r:id="rId8"/>
    <p:sldId id="403" r:id="rId9"/>
    <p:sldId id="404" r:id="rId10"/>
    <p:sldId id="405" r:id="rId11"/>
    <p:sldId id="407" r:id="rId12"/>
    <p:sldId id="406" r:id="rId13"/>
    <p:sldId id="408" r:id="rId14"/>
    <p:sldId id="334" r:id="rId15"/>
    <p:sldId id="392" r:id="rId16"/>
    <p:sldId id="394" r:id="rId17"/>
    <p:sldId id="393" r:id="rId18"/>
    <p:sldId id="397" r:id="rId19"/>
    <p:sldId id="398" r:id="rId20"/>
    <p:sldId id="396" r:id="rId21"/>
    <p:sldId id="395" r:id="rId22"/>
    <p:sldId id="399" r:id="rId23"/>
    <p:sldId id="409" r:id="rId24"/>
    <p:sldId id="410" r:id="rId25"/>
    <p:sldId id="411" r:id="rId26"/>
    <p:sldId id="412" r:id="rId27"/>
    <p:sldId id="372"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 耕" initials="田" lastIdx="1" clrIdx="0">
    <p:extLst>
      <p:ext uri="{19B8F6BF-5375-455C-9EA6-DF929625EA0E}">
        <p15:presenceInfo xmlns:p15="http://schemas.microsoft.com/office/powerpoint/2012/main" userId="838e9fb6e33be139" providerId="Windows Live"/>
      </p:ext>
    </p:extLst>
  </p:cmAuthor>
  <p:cmAuthor id="2" name="浩博 李" initials="浩李" lastIdx="2" clrIdx="1">
    <p:extLst>
      <p:ext uri="{19B8F6BF-5375-455C-9EA6-DF929625EA0E}">
        <p15:presenceInfo xmlns:p15="http://schemas.microsoft.com/office/powerpoint/2012/main" userId="71c29ba1b6f595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E0DD"/>
    <a:srgbClr val="71BAB6"/>
    <a:srgbClr val="438B85"/>
    <a:srgbClr val="FFE0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6" d="100"/>
          <a:sy n="86" d="100"/>
        </p:scale>
        <p:origin x="5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2022-06-08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63005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371135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10</a:t>
            </a:fld>
            <a:endParaRPr lang="zh-CN" altLang="en-US"/>
          </a:p>
        </p:txBody>
      </p:sp>
    </p:spTree>
    <p:extLst>
      <p:ext uri="{BB962C8B-B14F-4D97-AF65-F5344CB8AC3E}">
        <p14:creationId xmlns:p14="http://schemas.microsoft.com/office/powerpoint/2010/main" val="4219422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11</a:t>
            </a:fld>
            <a:endParaRPr lang="zh-CN" altLang="en-US"/>
          </a:p>
        </p:txBody>
      </p:sp>
    </p:spTree>
    <p:extLst>
      <p:ext uri="{BB962C8B-B14F-4D97-AF65-F5344CB8AC3E}">
        <p14:creationId xmlns:p14="http://schemas.microsoft.com/office/powerpoint/2010/main" val="3783207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12</a:t>
            </a:fld>
            <a:endParaRPr lang="zh-CN" altLang="en-US"/>
          </a:p>
        </p:txBody>
      </p:sp>
    </p:spTree>
    <p:extLst>
      <p:ext uri="{BB962C8B-B14F-4D97-AF65-F5344CB8AC3E}">
        <p14:creationId xmlns:p14="http://schemas.microsoft.com/office/powerpoint/2010/main" val="576598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13</a:t>
            </a:fld>
            <a:endParaRPr lang="zh-CN" altLang="en-US"/>
          </a:p>
        </p:txBody>
      </p:sp>
    </p:spTree>
    <p:extLst>
      <p:ext uri="{BB962C8B-B14F-4D97-AF65-F5344CB8AC3E}">
        <p14:creationId xmlns:p14="http://schemas.microsoft.com/office/powerpoint/2010/main" val="37407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970984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15</a:t>
            </a:fld>
            <a:endParaRPr lang="zh-CN" altLang="en-US"/>
          </a:p>
        </p:txBody>
      </p:sp>
    </p:spTree>
    <p:extLst>
      <p:ext uri="{BB962C8B-B14F-4D97-AF65-F5344CB8AC3E}">
        <p14:creationId xmlns:p14="http://schemas.microsoft.com/office/powerpoint/2010/main" val="215984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16</a:t>
            </a:fld>
            <a:endParaRPr lang="zh-CN" altLang="en-US"/>
          </a:p>
        </p:txBody>
      </p:sp>
    </p:spTree>
    <p:extLst>
      <p:ext uri="{BB962C8B-B14F-4D97-AF65-F5344CB8AC3E}">
        <p14:creationId xmlns:p14="http://schemas.microsoft.com/office/powerpoint/2010/main" val="144322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17</a:t>
            </a:fld>
            <a:endParaRPr lang="zh-CN" altLang="en-US"/>
          </a:p>
        </p:txBody>
      </p:sp>
    </p:spTree>
    <p:extLst>
      <p:ext uri="{BB962C8B-B14F-4D97-AF65-F5344CB8AC3E}">
        <p14:creationId xmlns:p14="http://schemas.microsoft.com/office/powerpoint/2010/main" val="163563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305279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19</a:t>
            </a:fld>
            <a:endParaRPr lang="zh-CN" altLang="en-US"/>
          </a:p>
        </p:txBody>
      </p:sp>
    </p:spTree>
    <p:extLst>
      <p:ext uri="{BB962C8B-B14F-4D97-AF65-F5344CB8AC3E}">
        <p14:creationId xmlns:p14="http://schemas.microsoft.com/office/powerpoint/2010/main" val="209110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463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20</a:t>
            </a:fld>
            <a:endParaRPr lang="zh-CN" altLang="en-US"/>
          </a:p>
        </p:txBody>
      </p:sp>
    </p:spTree>
    <p:extLst>
      <p:ext uri="{BB962C8B-B14F-4D97-AF65-F5344CB8AC3E}">
        <p14:creationId xmlns:p14="http://schemas.microsoft.com/office/powerpoint/2010/main" val="1780273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21</a:t>
            </a:fld>
            <a:endParaRPr lang="zh-CN" altLang="en-US"/>
          </a:p>
        </p:txBody>
      </p:sp>
    </p:spTree>
    <p:extLst>
      <p:ext uri="{BB962C8B-B14F-4D97-AF65-F5344CB8AC3E}">
        <p14:creationId xmlns:p14="http://schemas.microsoft.com/office/powerpoint/2010/main" val="3913466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22</a:t>
            </a:fld>
            <a:endParaRPr lang="zh-CN" altLang="en-US"/>
          </a:p>
        </p:txBody>
      </p:sp>
    </p:spTree>
    <p:extLst>
      <p:ext uri="{BB962C8B-B14F-4D97-AF65-F5344CB8AC3E}">
        <p14:creationId xmlns:p14="http://schemas.microsoft.com/office/powerpoint/2010/main" val="1526078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213117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24</a:t>
            </a:fld>
            <a:endParaRPr lang="zh-CN" altLang="en-US"/>
          </a:p>
        </p:txBody>
      </p:sp>
    </p:spTree>
    <p:extLst>
      <p:ext uri="{BB962C8B-B14F-4D97-AF65-F5344CB8AC3E}">
        <p14:creationId xmlns:p14="http://schemas.microsoft.com/office/powerpoint/2010/main" val="3242045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25</a:t>
            </a:fld>
            <a:endParaRPr lang="zh-CN" altLang="en-US"/>
          </a:p>
        </p:txBody>
      </p:sp>
    </p:spTree>
    <p:extLst>
      <p:ext uri="{BB962C8B-B14F-4D97-AF65-F5344CB8AC3E}">
        <p14:creationId xmlns:p14="http://schemas.microsoft.com/office/powerpoint/2010/main" val="3473631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26</a:t>
            </a:fld>
            <a:endParaRPr lang="zh-CN" altLang="en-US"/>
          </a:p>
        </p:txBody>
      </p:sp>
    </p:spTree>
    <p:extLst>
      <p:ext uri="{BB962C8B-B14F-4D97-AF65-F5344CB8AC3E}">
        <p14:creationId xmlns:p14="http://schemas.microsoft.com/office/powerpoint/2010/main" val="103070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99497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4</a:t>
            </a:fld>
            <a:endParaRPr lang="zh-CN" altLang="en-US"/>
          </a:p>
        </p:txBody>
      </p:sp>
    </p:spTree>
    <p:extLst>
      <p:ext uri="{BB962C8B-B14F-4D97-AF65-F5344CB8AC3E}">
        <p14:creationId xmlns:p14="http://schemas.microsoft.com/office/powerpoint/2010/main" val="419582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99497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6</a:t>
            </a:fld>
            <a:endParaRPr lang="zh-CN" altLang="en-US"/>
          </a:p>
        </p:txBody>
      </p:sp>
    </p:spTree>
    <p:extLst>
      <p:ext uri="{BB962C8B-B14F-4D97-AF65-F5344CB8AC3E}">
        <p14:creationId xmlns:p14="http://schemas.microsoft.com/office/powerpoint/2010/main" val="415451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7</a:t>
            </a:fld>
            <a:endParaRPr lang="zh-CN" altLang="en-US"/>
          </a:p>
        </p:txBody>
      </p:sp>
    </p:spTree>
    <p:extLst>
      <p:ext uri="{BB962C8B-B14F-4D97-AF65-F5344CB8AC3E}">
        <p14:creationId xmlns:p14="http://schemas.microsoft.com/office/powerpoint/2010/main" val="1438330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AEDEF2-E75B-4363-87C8-8DC931DAF6C7}" type="slidenum">
              <a:rPr lang="zh-CN" altLang="en-US" smtClean="0"/>
              <a:t>8</a:t>
            </a:fld>
            <a:endParaRPr lang="zh-CN" altLang="en-US"/>
          </a:p>
        </p:txBody>
      </p:sp>
    </p:spTree>
    <p:extLst>
      <p:ext uri="{BB962C8B-B14F-4D97-AF65-F5344CB8AC3E}">
        <p14:creationId xmlns:p14="http://schemas.microsoft.com/office/powerpoint/2010/main" val="259715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08451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56814E0-D4F7-4D99-8874-4752221B3756}" type="datetimeFigureOut">
              <a:rPr lang="zh-CN" altLang="en-US" smtClean="0"/>
              <a:t>2022-06-08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F36973-C813-441D-980C-4A1E4C7C612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6814E0-D4F7-4D99-8874-4752221B3756}" type="datetimeFigureOut">
              <a:rPr lang="zh-CN" altLang="en-US" smtClean="0"/>
              <a:t>2022-06-08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F36973-C813-441D-980C-4A1E4C7C612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6814E0-D4F7-4D99-8874-4752221B3756}" type="datetimeFigureOut">
              <a:rPr lang="zh-CN" altLang="en-US" smtClean="0"/>
              <a:t>2022-06-08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F36973-C813-441D-980C-4A1E4C7C612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l="80000" t="6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814E0-D4F7-4D99-8874-4752221B3756}" type="datetimeFigureOut">
              <a:rPr lang="zh-CN" altLang="en-US" smtClean="0"/>
              <a:t>2022-06-08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36973-C813-441D-980C-4A1E4C7C612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5083349-F7D6-4A0D-A65F-426389DF258E}"/>
              </a:ext>
            </a:extLst>
          </p:cNvPr>
          <p:cNvSpPr txBox="1"/>
          <p:nvPr/>
        </p:nvSpPr>
        <p:spPr>
          <a:xfrm>
            <a:off x="6267634" y="5015572"/>
            <a:ext cx="3505200" cy="132343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11810112    JIANG Runzhi</a:t>
            </a:r>
          </a:p>
          <a:p>
            <a:r>
              <a:rPr lang="en-US" altLang="zh-CN" sz="2000" dirty="0">
                <a:latin typeface="Times New Roman" panose="02020603050405020304" pitchFamily="18" charset="0"/>
                <a:cs typeface="Times New Roman" panose="02020603050405020304" pitchFamily="18" charset="0"/>
              </a:rPr>
              <a:t>11910117    LI </a:t>
            </a:r>
            <a:r>
              <a:rPr lang="en-US" altLang="zh-CN" sz="2000" dirty="0" err="1">
                <a:latin typeface="Times New Roman" panose="02020603050405020304" pitchFamily="18" charset="0"/>
                <a:cs typeface="Times New Roman" panose="02020603050405020304" pitchFamily="18" charset="0"/>
              </a:rPr>
              <a:t>Haobo</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Instructor:   Dr. James</a:t>
            </a:r>
            <a:endParaRPr lang="zh-CN" altLang="en-US" sz="20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6600A0A-81CD-4627-8B3C-7736C6900CFF}"/>
              </a:ext>
            </a:extLst>
          </p:cNvPr>
          <p:cNvSpPr txBox="1"/>
          <p:nvPr/>
        </p:nvSpPr>
        <p:spPr>
          <a:xfrm>
            <a:off x="452762" y="965265"/>
            <a:ext cx="11079331" cy="1754326"/>
          </a:xfrm>
          <a:prstGeom prst="rect">
            <a:avLst/>
          </a:prstGeom>
          <a:noFill/>
        </p:spPr>
        <p:txBody>
          <a:bodyPr wrap="square" rtlCol="0">
            <a:spAutoFit/>
          </a:bodyPr>
          <a:lstStyle/>
          <a:p>
            <a:r>
              <a:rPr lang="en-US" altLang="zh-CN" sz="5400" dirty="0">
                <a:latin typeface="Times New Roman" panose="02020603050405020304" pitchFamily="18" charset="0"/>
                <a:cs typeface="Times New Roman" panose="02020603050405020304" pitchFamily="18" charset="0"/>
              </a:rPr>
              <a:t>Comparative Sentiment Analysis of Mainstream Social Platforms</a:t>
            </a:r>
            <a:endParaRPr lang="zh-CN" altLang="zh-CN" sz="5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310718" y="276667"/>
            <a:ext cx="11363416" cy="830997"/>
          </a:xfrm>
          <a:prstGeom prst="rect">
            <a:avLst/>
          </a:prstGeom>
          <a:noFill/>
        </p:spPr>
        <p:txBody>
          <a:bodyPr wrap="square" rtlCol="0">
            <a:spAutoFit/>
          </a:bodyPr>
          <a:lstStyle/>
          <a:p>
            <a:pPr algn="ctr"/>
            <a:r>
              <a:rPr lang="en-US" altLang="zh-CN" sz="4800" b="1" dirty="0">
                <a:latin typeface="Times New Roman" panose="02020603050405020304" pitchFamily="18" charset="0"/>
                <a:cs typeface="Times New Roman" panose="02020603050405020304" pitchFamily="18" charset="0"/>
              </a:rPr>
              <a:t>Website Platform Design</a:t>
            </a:r>
          </a:p>
        </p:txBody>
      </p:sp>
      <p:sp>
        <p:nvSpPr>
          <p:cNvPr id="17" name="文本框 16">
            <a:extLst>
              <a:ext uri="{FF2B5EF4-FFF2-40B4-BE49-F238E27FC236}">
                <a16:creationId xmlns:a16="http://schemas.microsoft.com/office/drawing/2014/main" id="{D4F5A689-0F38-BC17-15C5-E63623A76FE5}"/>
              </a:ext>
            </a:extLst>
          </p:cNvPr>
          <p:cNvSpPr txBox="1"/>
          <p:nvPr/>
        </p:nvSpPr>
        <p:spPr>
          <a:xfrm>
            <a:off x="582346" y="1423840"/>
            <a:ext cx="11123722"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In order to better display our analysis results with word clouds, we created a web front-end.</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The existence of web platforms is of great importance in helping target customers to more easily view the topics and emotional tendencies of users on different platforms.</a:t>
            </a:r>
          </a:p>
        </p:txBody>
      </p:sp>
    </p:spTree>
    <p:extLst>
      <p:ext uri="{BB962C8B-B14F-4D97-AF65-F5344CB8AC3E}">
        <p14:creationId xmlns:p14="http://schemas.microsoft.com/office/powerpoint/2010/main" val="17255964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400234" y="44884"/>
            <a:ext cx="11363416" cy="830997"/>
          </a:xfrm>
          <a:prstGeom prst="rect">
            <a:avLst/>
          </a:prstGeom>
          <a:noFill/>
        </p:spPr>
        <p:txBody>
          <a:bodyPr wrap="square" rtlCol="0">
            <a:spAutoFit/>
          </a:bodyPr>
          <a:lstStyle/>
          <a:p>
            <a:pPr algn="ctr"/>
            <a:r>
              <a:rPr lang="en-US" altLang="zh-CN" sz="4800" b="1" dirty="0">
                <a:latin typeface="Times New Roman" panose="02020603050405020304" pitchFamily="18" charset="0"/>
                <a:cs typeface="Times New Roman" panose="02020603050405020304" pitchFamily="18" charset="0"/>
              </a:rPr>
              <a:t>Website Platform Design</a:t>
            </a:r>
          </a:p>
        </p:txBody>
      </p:sp>
      <p:pic>
        <p:nvPicPr>
          <p:cNvPr id="4" name="图片 3">
            <a:extLst>
              <a:ext uri="{FF2B5EF4-FFF2-40B4-BE49-F238E27FC236}">
                <a16:creationId xmlns:a16="http://schemas.microsoft.com/office/drawing/2014/main" id="{EDD3412A-EF9D-D9EB-6FEE-F4BF0B3D53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5881"/>
            <a:ext cx="12192000" cy="5982119"/>
          </a:xfrm>
          <a:prstGeom prst="rect">
            <a:avLst/>
          </a:prstGeom>
        </p:spPr>
      </p:pic>
    </p:spTree>
    <p:extLst>
      <p:ext uri="{BB962C8B-B14F-4D97-AF65-F5344CB8AC3E}">
        <p14:creationId xmlns:p14="http://schemas.microsoft.com/office/powerpoint/2010/main" val="388446603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310718" y="276667"/>
            <a:ext cx="11363416" cy="830997"/>
          </a:xfrm>
          <a:prstGeom prst="rect">
            <a:avLst/>
          </a:prstGeom>
          <a:noFill/>
        </p:spPr>
        <p:txBody>
          <a:bodyPr wrap="square" rtlCol="0">
            <a:spAutoFit/>
          </a:bodyPr>
          <a:lstStyle/>
          <a:p>
            <a:pPr algn="ctr"/>
            <a:r>
              <a:rPr lang="en-US" altLang="zh-CN" sz="4800" b="1" dirty="0">
                <a:latin typeface="Times New Roman" panose="02020603050405020304" pitchFamily="18" charset="0"/>
                <a:cs typeface="Times New Roman" panose="02020603050405020304" pitchFamily="18" charset="0"/>
              </a:rPr>
              <a:t>Website Platform Design</a:t>
            </a:r>
          </a:p>
        </p:txBody>
      </p:sp>
      <p:sp>
        <p:nvSpPr>
          <p:cNvPr id="17" name="文本框 16">
            <a:extLst>
              <a:ext uri="{FF2B5EF4-FFF2-40B4-BE49-F238E27FC236}">
                <a16:creationId xmlns:a16="http://schemas.microsoft.com/office/drawing/2014/main" id="{D4F5A689-0F38-BC17-15C5-E63623A76FE5}"/>
              </a:ext>
            </a:extLst>
          </p:cNvPr>
          <p:cNvSpPr txBox="1"/>
          <p:nvPr/>
        </p:nvSpPr>
        <p:spPr>
          <a:xfrm>
            <a:off x="582346" y="1423840"/>
            <a:ext cx="11123722" cy="353943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Home page design should follow the design principles of web page and software engineering design. </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 beautiful and simple design can make users more willing to use the </a:t>
            </a:r>
          </a:p>
          <a:p>
            <a:r>
              <a:rPr lang="en-US" altLang="zh-CN" sz="2800" dirty="0">
                <a:latin typeface="Times New Roman" panose="02020603050405020304" pitchFamily="18" charset="0"/>
                <a:cs typeface="Times New Roman" panose="02020603050405020304" pitchFamily="18" charset="0"/>
              </a:rPr>
              <a:t>platform designed by us. Clear instructions and prompts will be </a:t>
            </a:r>
          </a:p>
          <a:p>
            <a:r>
              <a:rPr lang="en-US" altLang="zh-CN" sz="2800" dirty="0">
                <a:latin typeface="Times New Roman" panose="02020603050405020304" pitchFamily="18" charset="0"/>
                <a:cs typeface="Times New Roman" panose="02020603050405020304" pitchFamily="18" charset="0"/>
              </a:rPr>
              <a:t>easy for users to operate, easy to use.</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The home page also has a “Change the skin” function for users to use.</a:t>
            </a:r>
          </a:p>
        </p:txBody>
      </p:sp>
    </p:spTree>
    <p:extLst>
      <p:ext uri="{BB962C8B-B14F-4D97-AF65-F5344CB8AC3E}">
        <p14:creationId xmlns:p14="http://schemas.microsoft.com/office/powerpoint/2010/main" val="95735865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400234" y="44884"/>
            <a:ext cx="11363416" cy="830997"/>
          </a:xfrm>
          <a:prstGeom prst="rect">
            <a:avLst/>
          </a:prstGeom>
          <a:noFill/>
        </p:spPr>
        <p:txBody>
          <a:bodyPr wrap="square" rtlCol="0">
            <a:spAutoFit/>
          </a:bodyPr>
          <a:lstStyle/>
          <a:p>
            <a:pPr algn="ctr"/>
            <a:r>
              <a:rPr lang="en-US" altLang="zh-CN" sz="4800" b="1" dirty="0">
                <a:latin typeface="Times New Roman" panose="02020603050405020304" pitchFamily="18" charset="0"/>
                <a:cs typeface="Times New Roman" panose="02020603050405020304" pitchFamily="18" charset="0"/>
              </a:rPr>
              <a:t>Website Platform Design</a:t>
            </a:r>
          </a:p>
        </p:txBody>
      </p:sp>
      <p:pic>
        <p:nvPicPr>
          <p:cNvPr id="5" name="图片 4">
            <a:extLst>
              <a:ext uri="{FF2B5EF4-FFF2-40B4-BE49-F238E27FC236}">
                <a16:creationId xmlns:a16="http://schemas.microsoft.com/office/drawing/2014/main" id="{2E90DA0D-9E75-F156-86E7-22FC9B2D1C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73285"/>
            <a:ext cx="12192000" cy="5784715"/>
          </a:xfrm>
          <a:prstGeom prst="rect">
            <a:avLst/>
          </a:prstGeom>
        </p:spPr>
      </p:pic>
    </p:spTree>
    <p:extLst>
      <p:ext uri="{BB962C8B-B14F-4D97-AF65-F5344CB8AC3E}">
        <p14:creationId xmlns:p14="http://schemas.microsoft.com/office/powerpoint/2010/main" val="50797801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4EB988FC-9021-4725-BDF5-B796277C1FB7}"/>
              </a:ext>
            </a:extLst>
          </p:cNvPr>
          <p:cNvCxnSpPr/>
          <p:nvPr/>
        </p:nvCxnSpPr>
        <p:spPr>
          <a:xfrm flipV="1">
            <a:off x="4610928" y="3274677"/>
            <a:ext cx="2970144" cy="22201"/>
          </a:xfrm>
          <a:prstGeom prst="line">
            <a:avLst/>
          </a:prstGeom>
          <a:ln w="3175">
            <a:solidFill>
              <a:schemeClr val="tx1">
                <a:lumMod val="75000"/>
                <a:lumOff val="25000"/>
              </a:schemeClr>
            </a:solidFill>
          </a:ln>
          <a:effectLst>
            <a:outerShdw dist="50800" algn="l" rotWithShape="0">
              <a:srgbClr val="438B85"/>
            </a:outerShdw>
          </a:effectLst>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D54A137-B7DF-4647-8475-D5036AA0A1A9}"/>
              </a:ext>
            </a:extLst>
          </p:cNvPr>
          <p:cNvSpPr txBox="1"/>
          <p:nvPr/>
        </p:nvSpPr>
        <p:spPr>
          <a:xfrm>
            <a:off x="2627790" y="3553423"/>
            <a:ext cx="6818790" cy="769441"/>
          </a:xfrm>
          <a:prstGeom prst="rect">
            <a:avLst/>
          </a:prstGeom>
          <a:noFill/>
        </p:spPr>
        <p:txBody>
          <a:bodyPr wrap="square" rtlCol="0">
            <a:spAutoFit/>
          </a:bodyPr>
          <a:lstStyle/>
          <a:p>
            <a:pPr algn="ctr"/>
            <a:r>
              <a:rPr lang="en-US" altLang="zh-CN" sz="4400" dirty="0">
                <a:latin typeface="Times New Roman" panose="02020603050405020304" pitchFamily="18" charset="0"/>
                <a:cs typeface="Times New Roman" panose="02020603050405020304" pitchFamily="18" charset="0"/>
              </a:rPr>
              <a:t>Systematic Design</a:t>
            </a:r>
          </a:p>
        </p:txBody>
      </p:sp>
      <p:sp>
        <p:nvSpPr>
          <p:cNvPr id="2" name="文本框 1">
            <a:extLst>
              <a:ext uri="{FF2B5EF4-FFF2-40B4-BE49-F238E27FC236}">
                <a16:creationId xmlns:a16="http://schemas.microsoft.com/office/drawing/2014/main" id="{A6440187-C877-438D-AE43-7EEB00EFEC4D}"/>
              </a:ext>
            </a:extLst>
          </p:cNvPr>
          <p:cNvSpPr txBox="1"/>
          <p:nvPr/>
        </p:nvSpPr>
        <p:spPr>
          <a:xfrm>
            <a:off x="5605462" y="1591210"/>
            <a:ext cx="981075" cy="1569660"/>
          </a:xfrm>
          <a:prstGeom prst="rect">
            <a:avLst/>
          </a:prstGeom>
          <a:noFill/>
        </p:spPr>
        <p:txBody>
          <a:bodyPr wrap="square" rtlCol="0">
            <a:spAutoFit/>
          </a:bodyPr>
          <a:lstStyle/>
          <a:p>
            <a:r>
              <a:rPr lang="en-US" altLang="zh-CN" sz="9600" dirty="0">
                <a:latin typeface="Times New Roman" panose="02020603050405020304" pitchFamily="18" charset="0"/>
                <a:cs typeface="Times New Roman" panose="02020603050405020304" pitchFamily="18" charset="0"/>
              </a:rPr>
              <a:t>3</a:t>
            </a:r>
            <a:endParaRPr lang="zh-CN" alt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13091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585926" y="107990"/>
            <a:ext cx="10777491" cy="1107996"/>
          </a:xfrm>
          <a:prstGeom prst="rect">
            <a:avLst/>
          </a:prstGeom>
          <a:noFill/>
        </p:spPr>
        <p:txBody>
          <a:bodyPr wrap="square" rtlCol="0">
            <a:spAutoFit/>
          </a:bodyPr>
          <a:lstStyle/>
          <a:p>
            <a:pPr algn="ctr"/>
            <a:r>
              <a:rPr lang="en-US" altLang="zh-CN" sz="6600" b="1" dirty="0">
                <a:latin typeface="Times New Roman" panose="02020603050405020304" pitchFamily="18" charset="0"/>
                <a:cs typeface="Times New Roman" panose="02020603050405020304" pitchFamily="18" charset="0"/>
              </a:rPr>
              <a:t>Design graph</a:t>
            </a:r>
            <a:endParaRPr lang="zh-CN" altLang="en-US" sz="66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F06C392-8ACB-FAED-1863-4073D85EC23C}"/>
              </a:ext>
            </a:extLst>
          </p:cNvPr>
          <p:cNvPicPr>
            <a:picLocks noChangeAspect="1"/>
          </p:cNvPicPr>
          <p:nvPr/>
        </p:nvPicPr>
        <p:blipFill>
          <a:blip r:embed="rId4"/>
          <a:stretch>
            <a:fillRect/>
          </a:stretch>
        </p:blipFill>
        <p:spPr>
          <a:xfrm>
            <a:off x="2171699" y="1273646"/>
            <a:ext cx="7567217" cy="5347295"/>
          </a:xfrm>
          <a:prstGeom prst="rect">
            <a:avLst/>
          </a:prstGeom>
        </p:spPr>
      </p:pic>
    </p:spTree>
    <p:extLst>
      <p:ext uri="{BB962C8B-B14F-4D97-AF65-F5344CB8AC3E}">
        <p14:creationId xmlns:p14="http://schemas.microsoft.com/office/powerpoint/2010/main" val="231085741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585926" y="107990"/>
            <a:ext cx="10777491" cy="1107996"/>
          </a:xfrm>
          <a:prstGeom prst="rect">
            <a:avLst/>
          </a:prstGeom>
          <a:noFill/>
        </p:spPr>
        <p:txBody>
          <a:bodyPr wrap="square" rtlCol="0">
            <a:spAutoFit/>
          </a:bodyPr>
          <a:lstStyle/>
          <a:p>
            <a:pPr algn="ctr"/>
            <a:r>
              <a:rPr lang="en-US" altLang="zh-CN" sz="6600" b="1" dirty="0">
                <a:latin typeface="Times New Roman" panose="02020603050405020304" pitchFamily="18" charset="0"/>
                <a:cs typeface="Times New Roman" panose="02020603050405020304" pitchFamily="18" charset="0"/>
              </a:rPr>
              <a:t>Database design</a:t>
            </a:r>
            <a:endParaRPr lang="zh-CN" altLang="en-US" sz="66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71D471F-5AA7-19AB-5976-0159FD7A3F59}"/>
              </a:ext>
            </a:extLst>
          </p:cNvPr>
          <p:cNvPicPr>
            <a:picLocks noChangeAspect="1"/>
          </p:cNvPicPr>
          <p:nvPr/>
        </p:nvPicPr>
        <p:blipFill>
          <a:blip r:embed="rId4"/>
          <a:stretch>
            <a:fillRect/>
          </a:stretch>
        </p:blipFill>
        <p:spPr>
          <a:xfrm>
            <a:off x="2475390" y="1334610"/>
            <a:ext cx="6777498" cy="5415400"/>
          </a:xfrm>
          <a:prstGeom prst="rect">
            <a:avLst/>
          </a:prstGeom>
        </p:spPr>
      </p:pic>
    </p:spTree>
    <p:extLst>
      <p:ext uri="{BB962C8B-B14F-4D97-AF65-F5344CB8AC3E}">
        <p14:creationId xmlns:p14="http://schemas.microsoft.com/office/powerpoint/2010/main" val="409158035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585926" y="107990"/>
            <a:ext cx="10777491" cy="1107996"/>
          </a:xfrm>
          <a:prstGeom prst="rect">
            <a:avLst/>
          </a:prstGeom>
          <a:noFill/>
        </p:spPr>
        <p:txBody>
          <a:bodyPr wrap="square" rtlCol="0">
            <a:spAutoFit/>
          </a:bodyPr>
          <a:lstStyle/>
          <a:p>
            <a:pPr algn="ctr"/>
            <a:r>
              <a:rPr lang="en-US" altLang="zh-CN" sz="6600" b="1" dirty="0">
                <a:latin typeface="Times New Roman" panose="02020603050405020304" pitchFamily="18" charset="0"/>
                <a:cs typeface="Times New Roman" panose="02020603050405020304" pitchFamily="18" charset="0"/>
              </a:rPr>
              <a:t>Open API</a:t>
            </a:r>
            <a:endParaRPr lang="zh-CN" altLang="en-US" sz="6600"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62F4207A-5DC0-D7AA-7905-62C86656A7B0}"/>
              </a:ext>
            </a:extLst>
          </p:cNvPr>
          <p:cNvPicPr>
            <a:picLocks noChangeAspect="1"/>
          </p:cNvPicPr>
          <p:nvPr/>
        </p:nvPicPr>
        <p:blipFill>
          <a:blip r:embed="rId4"/>
          <a:stretch>
            <a:fillRect/>
          </a:stretch>
        </p:blipFill>
        <p:spPr>
          <a:xfrm>
            <a:off x="5342015" y="1107967"/>
            <a:ext cx="6581775" cy="2962275"/>
          </a:xfrm>
          <a:prstGeom prst="rect">
            <a:avLst/>
          </a:prstGeom>
        </p:spPr>
      </p:pic>
      <p:pic>
        <p:nvPicPr>
          <p:cNvPr id="9" name="图片 8">
            <a:extLst>
              <a:ext uri="{FF2B5EF4-FFF2-40B4-BE49-F238E27FC236}">
                <a16:creationId xmlns:a16="http://schemas.microsoft.com/office/drawing/2014/main" id="{C68D936F-E47F-8C1D-29A9-D8BD52F53495}"/>
              </a:ext>
            </a:extLst>
          </p:cNvPr>
          <p:cNvPicPr>
            <a:picLocks noChangeAspect="1"/>
          </p:cNvPicPr>
          <p:nvPr/>
        </p:nvPicPr>
        <p:blipFill>
          <a:blip r:embed="rId5"/>
          <a:stretch>
            <a:fillRect/>
          </a:stretch>
        </p:blipFill>
        <p:spPr>
          <a:xfrm>
            <a:off x="409819" y="51426"/>
            <a:ext cx="3017487" cy="6849144"/>
          </a:xfrm>
          <a:prstGeom prst="rect">
            <a:avLst/>
          </a:prstGeom>
        </p:spPr>
      </p:pic>
    </p:spTree>
    <p:extLst>
      <p:ext uri="{BB962C8B-B14F-4D97-AF65-F5344CB8AC3E}">
        <p14:creationId xmlns:p14="http://schemas.microsoft.com/office/powerpoint/2010/main" val="261928281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4EB988FC-9021-4725-BDF5-B796277C1FB7}"/>
              </a:ext>
            </a:extLst>
          </p:cNvPr>
          <p:cNvCxnSpPr/>
          <p:nvPr/>
        </p:nvCxnSpPr>
        <p:spPr>
          <a:xfrm flipV="1">
            <a:off x="4610928" y="3274677"/>
            <a:ext cx="2970144" cy="22201"/>
          </a:xfrm>
          <a:prstGeom prst="line">
            <a:avLst/>
          </a:prstGeom>
          <a:ln w="3175">
            <a:solidFill>
              <a:schemeClr val="tx1">
                <a:lumMod val="75000"/>
                <a:lumOff val="25000"/>
              </a:schemeClr>
            </a:solidFill>
          </a:ln>
          <a:effectLst>
            <a:outerShdw dist="50800" algn="l" rotWithShape="0">
              <a:srgbClr val="438B85"/>
            </a:outerShdw>
          </a:effectLst>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D54A137-B7DF-4647-8475-D5036AA0A1A9}"/>
              </a:ext>
            </a:extLst>
          </p:cNvPr>
          <p:cNvSpPr txBox="1"/>
          <p:nvPr/>
        </p:nvSpPr>
        <p:spPr>
          <a:xfrm>
            <a:off x="2627790" y="3553423"/>
            <a:ext cx="6818790" cy="769441"/>
          </a:xfrm>
          <a:prstGeom prst="rect">
            <a:avLst/>
          </a:prstGeom>
          <a:noFill/>
        </p:spPr>
        <p:txBody>
          <a:bodyPr wrap="square" rtlCol="0">
            <a:spAutoFit/>
          </a:bodyPr>
          <a:lstStyle/>
          <a:p>
            <a:pPr algn="ctr"/>
            <a:r>
              <a:rPr lang="en-US" altLang="zh-CN" sz="4400" dirty="0">
                <a:latin typeface="Times New Roman" panose="02020603050405020304" pitchFamily="18" charset="0"/>
                <a:cs typeface="Times New Roman" panose="02020603050405020304" pitchFamily="18" charset="0"/>
              </a:rPr>
              <a:t>Future Task</a:t>
            </a:r>
          </a:p>
        </p:txBody>
      </p:sp>
      <p:sp>
        <p:nvSpPr>
          <p:cNvPr id="2" name="文本框 1">
            <a:extLst>
              <a:ext uri="{FF2B5EF4-FFF2-40B4-BE49-F238E27FC236}">
                <a16:creationId xmlns:a16="http://schemas.microsoft.com/office/drawing/2014/main" id="{A6440187-C877-438D-AE43-7EEB00EFEC4D}"/>
              </a:ext>
            </a:extLst>
          </p:cNvPr>
          <p:cNvSpPr txBox="1"/>
          <p:nvPr/>
        </p:nvSpPr>
        <p:spPr>
          <a:xfrm>
            <a:off x="5605462" y="1591210"/>
            <a:ext cx="981075" cy="1569660"/>
          </a:xfrm>
          <a:prstGeom prst="rect">
            <a:avLst/>
          </a:prstGeom>
          <a:noFill/>
        </p:spPr>
        <p:txBody>
          <a:bodyPr wrap="square" rtlCol="0">
            <a:spAutoFit/>
          </a:bodyPr>
          <a:lstStyle/>
          <a:p>
            <a:r>
              <a:rPr lang="en-US" altLang="zh-CN" sz="9600" dirty="0">
                <a:latin typeface="Times New Roman" panose="02020603050405020304" pitchFamily="18" charset="0"/>
                <a:cs typeface="Times New Roman" panose="02020603050405020304" pitchFamily="18" charset="0"/>
              </a:rPr>
              <a:t>4</a:t>
            </a:r>
            <a:endParaRPr lang="zh-CN" alt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20663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585926" y="107990"/>
            <a:ext cx="10777491" cy="1107996"/>
          </a:xfrm>
          <a:prstGeom prst="rect">
            <a:avLst/>
          </a:prstGeom>
          <a:noFill/>
        </p:spPr>
        <p:txBody>
          <a:bodyPr wrap="square" rtlCol="0">
            <a:spAutoFit/>
          </a:bodyPr>
          <a:lstStyle/>
          <a:p>
            <a:pPr algn="ctr"/>
            <a:r>
              <a:rPr lang="en-US" altLang="zh-CN" sz="6600" b="1" dirty="0">
                <a:latin typeface="Times New Roman" panose="02020603050405020304" pitchFamily="18" charset="0"/>
                <a:cs typeface="Times New Roman" panose="02020603050405020304" pitchFamily="18" charset="0"/>
              </a:rPr>
              <a:t>Contain More Platforms.</a:t>
            </a:r>
          </a:p>
        </p:txBody>
      </p:sp>
      <p:sp>
        <p:nvSpPr>
          <p:cNvPr id="4" name="文本框 3">
            <a:extLst>
              <a:ext uri="{FF2B5EF4-FFF2-40B4-BE49-F238E27FC236}">
                <a16:creationId xmlns:a16="http://schemas.microsoft.com/office/drawing/2014/main" id="{23D18C9F-3F09-40C2-976E-C7DD352317F9}"/>
              </a:ext>
            </a:extLst>
          </p:cNvPr>
          <p:cNvSpPr txBox="1"/>
          <p:nvPr/>
        </p:nvSpPr>
        <p:spPr>
          <a:xfrm>
            <a:off x="821054" y="2490281"/>
            <a:ext cx="10441722" cy="187743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This semester we have analyzed the sentiment of 6 mainstream Chinese social media platforms, but there are much more than that. Being able to analyze an increasing number of platforms is a way forward.</a:t>
            </a:r>
            <a:br>
              <a:rPr lang="en-US" altLang="zh-CN" sz="3200" dirty="0">
                <a:latin typeface="Times New Roman" panose="02020603050405020304" pitchFamily="18" charset="0"/>
                <a:cs typeface="Times New Roman" panose="02020603050405020304" pitchFamily="18" charset="0"/>
              </a:rPr>
            </a:b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44335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964970" y="4940070"/>
            <a:ext cx="952959" cy="2882900"/>
          </a:xfrm>
          <a:prstGeom prst="rect">
            <a:avLst/>
          </a:prstGeom>
        </p:spPr>
      </p:pic>
      <p:sp>
        <p:nvSpPr>
          <p:cNvPr id="2" name="文本框 1">
            <a:extLst>
              <a:ext uri="{FF2B5EF4-FFF2-40B4-BE49-F238E27FC236}">
                <a16:creationId xmlns:a16="http://schemas.microsoft.com/office/drawing/2014/main" id="{B5EA9881-2B26-44A8-984E-47D892EC06FA}"/>
              </a:ext>
            </a:extLst>
          </p:cNvPr>
          <p:cNvSpPr txBox="1"/>
          <p:nvPr/>
        </p:nvSpPr>
        <p:spPr>
          <a:xfrm>
            <a:off x="4133850" y="790575"/>
            <a:ext cx="3924300" cy="1015663"/>
          </a:xfrm>
          <a:prstGeom prst="rect">
            <a:avLst/>
          </a:prstGeom>
          <a:noFill/>
        </p:spPr>
        <p:txBody>
          <a:bodyPr wrap="square" rtlCol="0">
            <a:spAutoFit/>
          </a:bodyPr>
          <a:lstStyle/>
          <a:p>
            <a:r>
              <a:rPr lang="en-US" altLang="zh-CN" sz="6000" dirty="0">
                <a:latin typeface="Times New Roman" panose="02020603050405020304" pitchFamily="18" charset="0"/>
                <a:cs typeface="Times New Roman" panose="02020603050405020304" pitchFamily="18" charset="0"/>
              </a:rPr>
              <a:t>CONTENT</a:t>
            </a:r>
            <a:endParaRPr lang="zh-CN" altLang="en-US" sz="6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C939B5B-605D-48A5-AAEC-3E1FEAFB4E18}"/>
              </a:ext>
            </a:extLst>
          </p:cNvPr>
          <p:cNvSpPr txBox="1"/>
          <p:nvPr/>
        </p:nvSpPr>
        <p:spPr>
          <a:xfrm>
            <a:off x="542913" y="2906932"/>
            <a:ext cx="997711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01</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Explore Other Platforms</a:t>
            </a:r>
          </a:p>
        </p:txBody>
      </p:sp>
      <p:sp>
        <p:nvSpPr>
          <p:cNvPr id="29" name="文本框 28">
            <a:extLst>
              <a:ext uri="{FF2B5EF4-FFF2-40B4-BE49-F238E27FC236}">
                <a16:creationId xmlns:a16="http://schemas.microsoft.com/office/drawing/2014/main" id="{FC007220-15C6-4E13-8979-BA997F228F0D}"/>
              </a:ext>
            </a:extLst>
          </p:cNvPr>
          <p:cNvSpPr txBox="1"/>
          <p:nvPr/>
        </p:nvSpPr>
        <p:spPr>
          <a:xfrm>
            <a:off x="542912" y="3540273"/>
            <a:ext cx="8450158"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02</a:t>
            </a:r>
            <a:r>
              <a:rPr lang="zh-CN" altLang="en-US" sz="2800" dirty="0">
                <a:latin typeface="Times New Roman" panose="02020603050405020304" pitchFamily="18" charset="0"/>
                <a:cs typeface="Times New Roman" panose="02020603050405020304" pitchFamily="18" charset="0"/>
              </a:rPr>
              <a:t>、</a:t>
            </a:r>
            <a:r>
              <a:rPr lang="en-US" altLang="zh-CN" sz="2800" dirty="0"/>
              <a:t> </a:t>
            </a:r>
            <a:r>
              <a:rPr lang="en-US" altLang="zh-CN" sz="2800" dirty="0">
                <a:latin typeface="Times New Roman" panose="02020603050405020304" pitchFamily="18" charset="0"/>
                <a:cs typeface="Times New Roman" panose="02020603050405020304" pitchFamily="18" charset="0"/>
              </a:rPr>
              <a:t>Website Platform Design</a:t>
            </a:r>
            <a:endParaRPr lang="zh-CN" altLang="en-US" sz="28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2FFE5104-F126-47D8-AE40-27800E07612C}"/>
              </a:ext>
            </a:extLst>
          </p:cNvPr>
          <p:cNvSpPr txBox="1"/>
          <p:nvPr/>
        </p:nvSpPr>
        <p:spPr>
          <a:xfrm>
            <a:off x="542915" y="4173615"/>
            <a:ext cx="555307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03</a:t>
            </a:r>
            <a:r>
              <a:rPr lang="zh-CN" altLang="en-US" sz="2800" dirty="0">
                <a:latin typeface="Times New Roman" panose="02020603050405020304" pitchFamily="18" charset="0"/>
                <a:cs typeface="Times New Roman" panose="02020603050405020304" pitchFamily="18" charset="0"/>
              </a:rPr>
              <a:t>、</a:t>
            </a:r>
            <a:r>
              <a:rPr lang="en-US" altLang="zh-CN" sz="2800" dirty="0"/>
              <a:t> </a:t>
            </a:r>
            <a:r>
              <a:rPr lang="en-US" altLang="zh-CN" sz="2800" dirty="0">
                <a:latin typeface="Times New Roman" panose="02020603050405020304" pitchFamily="18" charset="0"/>
                <a:cs typeface="Times New Roman" panose="02020603050405020304" pitchFamily="18" charset="0"/>
              </a:rPr>
              <a:t>Systematic Design</a:t>
            </a:r>
          </a:p>
        </p:txBody>
      </p:sp>
      <p:sp>
        <p:nvSpPr>
          <p:cNvPr id="11" name="文本框 10">
            <a:extLst>
              <a:ext uri="{FF2B5EF4-FFF2-40B4-BE49-F238E27FC236}">
                <a16:creationId xmlns:a16="http://schemas.microsoft.com/office/drawing/2014/main" id="{12D2C6E0-2468-45A5-87F2-B74D1CD9BC4E}"/>
              </a:ext>
            </a:extLst>
          </p:cNvPr>
          <p:cNvSpPr txBox="1"/>
          <p:nvPr/>
        </p:nvSpPr>
        <p:spPr>
          <a:xfrm>
            <a:off x="542915" y="4806957"/>
            <a:ext cx="5553075"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04</a:t>
            </a:r>
            <a:r>
              <a:rPr lang="zh-CN" altLang="en-US" sz="2800" dirty="0">
                <a:latin typeface="Times New Roman" panose="02020603050405020304" pitchFamily="18" charset="0"/>
                <a:cs typeface="Times New Roman" panose="02020603050405020304" pitchFamily="18" charset="0"/>
              </a:rPr>
              <a:t>、</a:t>
            </a:r>
            <a:r>
              <a:rPr lang="en-US" altLang="zh-CN" sz="2800" dirty="0"/>
              <a:t> </a:t>
            </a:r>
            <a:r>
              <a:rPr lang="en-US" altLang="zh-CN" sz="2800" dirty="0">
                <a:latin typeface="Times New Roman" panose="02020603050405020304" pitchFamily="18" charset="0"/>
                <a:cs typeface="Times New Roman" panose="02020603050405020304" pitchFamily="18" charset="0"/>
              </a:rPr>
              <a:t>Future</a:t>
            </a:r>
          </a:p>
          <a:p>
            <a:endParaRPr lang="zh-CN" altLang="en-US" sz="28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210AB6BC-636E-C4AC-7658-3168BF2549AB}"/>
              </a:ext>
            </a:extLst>
          </p:cNvPr>
          <p:cNvSpPr txBox="1"/>
          <p:nvPr/>
        </p:nvSpPr>
        <p:spPr>
          <a:xfrm>
            <a:off x="542912" y="2241564"/>
            <a:ext cx="997711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00</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Realistic Significance and Applications</a:t>
            </a:r>
          </a:p>
        </p:txBody>
      </p:sp>
      <p:sp>
        <p:nvSpPr>
          <p:cNvPr id="13" name="文本框 12">
            <a:extLst>
              <a:ext uri="{FF2B5EF4-FFF2-40B4-BE49-F238E27FC236}">
                <a16:creationId xmlns:a16="http://schemas.microsoft.com/office/drawing/2014/main" id="{1784B0D6-B932-65D3-E55F-13A69B649164}"/>
              </a:ext>
            </a:extLst>
          </p:cNvPr>
          <p:cNvSpPr txBox="1"/>
          <p:nvPr/>
        </p:nvSpPr>
        <p:spPr>
          <a:xfrm>
            <a:off x="542912" y="5440229"/>
            <a:ext cx="555307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05</a:t>
            </a:r>
            <a:r>
              <a:rPr lang="zh-CN" altLang="en-US" sz="2800" dirty="0">
                <a:latin typeface="Times New Roman" panose="02020603050405020304" pitchFamily="18" charset="0"/>
                <a:cs typeface="Times New Roman" panose="02020603050405020304" pitchFamily="18" charset="0"/>
              </a:rPr>
              <a:t>、</a:t>
            </a:r>
            <a:r>
              <a:rPr lang="en-US" altLang="zh-CN" sz="2800" dirty="0"/>
              <a:t> </a:t>
            </a:r>
            <a:r>
              <a:rPr lang="en-US" altLang="zh-CN" sz="2800" dirty="0">
                <a:latin typeface="Times New Roman" panose="02020603050405020304" pitchFamily="18" charset="0"/>
                <a:cs typeface="Times New Roman" panose="02020603050405020304" pitchFamily="18" charset="0"/>
              </a:rPr>
              <a:t>Some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of</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Overview</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585926" y="107990"/>
            <a:ext cx="10777491" cy="1107996"/>
          </a:xfrm>
          <a:prstGeom prst="rect">
            <a:avLst/>
          </a:prstGeom>
          <a:noFill/>
        </p:spPr>
        <p:txBody>
          <a:bodyPr wrap="square" rtlCol="0">
            <a:spAutoFit/>
          </a:bodyPr>
          <a:lstStyle/>
          <a:p>
            <a:pPr algn="ctr"/>
            <a:r>
              <a:rPr lang="en-US" altLang="zh-CN" sz="6600" b="1" dirty="0">
                <a:latin typeface="Times New Roman" panose="02020603050405020304" pitchFamily="18" charset="0"/>
                <a:cs typeface="Times New Roman" panose="02020603050405020304" pitchFamily="18" charset="0"/>
              </a:rPr>
              <a:t>Optimize Analysis Results</a:t>
            </a:r>
            <a:endParaRPr lang="zh-CN" altLang="en-US" sz="66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3D18C9F-3F09-40C2-976E-C7DD352317F9}"/>
              </a:ext>
            </a:extLst>
          </p:cNvPr>
          <p:cNvSpPr txBox="1"/>
          <p:nvPr/>
        </p:nvSpPr>
        <p:spPr>
          <a:xfrm>
            <a:off x="912484" y="1843950"/>
            <a:ext cx="9720179" cy="317009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We used two Chinese sentiment analysis libraries, </a:t>
            </a:r>
            <a:r>
              <a:rPr lang="en-US" altLang="zh-CN" sz="2800" dirty="0" err="1">
                <a:latin typeface="Times New Roman" panose="02020603050405020304" pitchFamily="18" charset="0"/>
                <a:cs typeface="Times New Roman" panose="02020603050405020304" pitchFamily="18" charset="0"/>
              </a:rPr>
              <a:t>SnowNLP</a:t>
            </a:r>
            <a:r>
              <a:rPr lang="en-US" altLang="zh-CN" sz="2800" dirty="0">
                <a:latin typeface="Times New Roman" panose="02020603050405020304" pitchFamily="18" charset="0"/>
                <a:cs typeface="Times New Roman" panose="02020603050405020304" pitchFamily="18" charset="0"/>
              </a:rPr>
              <a:t> and </a:t>
            </a:r>
            <a:r>
              <a:rPr lang="en-US" altLang="zh-CN" sz="2800" dirty="0" err="1">
                <a:latin typeface="Times New Roman" panose="02020603050405020304" pitchFamily="18" charset="0"/>
                <a:cs typeface="Times New Roman" panose="02020603050405020304" pitchFamily="18" charset="0"/>
              </a:rPr>
              <a:t>Cemotion</a:t>
            </a:r>
            <a:r>
              <a:rPr lang="en-US" altLang="zh-CN" sz="2800" dirty="0">
                <a:latin typeface="Times New Roman" panose="02020603050405020304" pitchFamily="18" charset="0"/>
                <a:cs typeface="Times New Roman" panose="02020603050405020304" pitchFamily="18" charset="0"/>
              </a:rPr>
              <a:t>, for sentiment analysis, but unfortunately the results did not meet expectations.</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Better analysis results can be obtained through more scientific use of the tools in the future.</a:t>
            </a:r>
            <a:br>
              <a:rPr lang="en-US" altLang="zh-CN" sz="3200" dirty="0">
                <a:latin typeface="Times New Roman" panose="02020603050405020304" pitchFamily="18" charset="0"/>
                <a:cs typeface="Times New Roman" panose="02020603050405020304" pitchFamily="18" charset="0"/>
              </a:rPr>
            </a:b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73658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585926" y="107990"/>
            <a:ext cx="10777491" cy="1107996"/>
          </a:xfrm>
          <a:prstGeom prst="rect">
            <a:avLst/>
          </a:prstGeom>
          <a:noFill/>
        </p:spPr>
        <p:txBody>
          <a:bodyPr wrap="square" rtlCol="0">
            <a:spAutoFit/>
          </a:bodyPr>
          <a:lstStyle/>
          <a:p>
            <a:pPr algn="ctr"/>
            <a:r>
              <a:rPr lang="en-US" altLang="zh-CN" sz="6600" b="1" dirty="0">
                <a:latin typeface="Times New Roman" panose="02020603050405020304" pitchFamily="18" charset="0"/>
                <a:cs typeface="Times New Roman" panose="02020603050405020304" pitchFamily="18" charset="0"/>
              </a:rPr>
              <a:t>About Home Page</a:t>
            </a:r>
            <a:endParaRPr lang="zh-CN" altLang="en-US" sz="66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3D18C9F-3F09-40C2-976E-C7DD352317F9}"/>
              </a:ext>
            </a:extLst>
          </p:cNvPr>
          <p:cNvSpPr txBox="1"/>
          <p:nvPr/>
        </p:nvSpPr>
        <p:spPr>
          <a:xfrm>
            <a:off x="406247" y="1517809"/>
            <a:ext cx="11426765" cy="3539430"/>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The homepage still has relatively few features, only being able to view the word cloud for one period per platform.</a:t>
            </a:r>
          </a:p>
          <a:p>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One possible future direction is to view word clouds from different platforms at different times by entering the query time, and another is to query more sentiment analysis results instead of being limited to word clouds</a:t>
            </a:r>
          </a:p>
        </p:txBody>
      </p:sp>
    </p:spTree>
    <p:extLst>
      <p:ext uri="{BB962C8B-B14F-4D97-AF65-F5344CB8AC3E}">
        <p14:creationId xmlns:p14="http://schemas.microsoft.com/office/powerpoint/2010/main" val="379880579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585926" y="107990"/>
            <a:ext cx="10777491" cy="1107996"/>
          </a:xfrm>
          <a:prstGeom prst="rect">
            <a:avLst/>
          </a:prstGeom>
          <a:noFill/>
        </p:spPr>
        <p:txBody>
          <a:bodyPr wrap="square" rtlCol="0">
            <a:spAutoFit/>
          </a:bodyPr>
          <a:lstStyle/>
          <a:p>
            <a:pPr algn="ctr"/>
            <a:r>
              <a:rPr lang="en-US" altLang="zh-CN" sz="6600" b="1" dirty="0">
                <a:latin typeface="Times New Roman" panose="02020603050405020304" pitchFamily="18" charset="0"/>
                <a:cs typeface="Times New Roman" panose="02020603050405020304" pitchFamily="18" charset="0"/>
              </a:rPr>
              <a:t>API optimization</a:t>
            </a:r>
            <a:endParaRPr lang="zh-CN" altLang="en-US" sz="66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3D18C9F-3F09-40C2-976E-C7DD352317F9}"/>
              </a:ext>
            </a:extLst>
          </p:cNvPr>
          <p:cNvSpPr txBox="1"/>
          <p:nvPr/>
        </p:nvSpPr>
        <p:spPr>
          <a:xfrm>
            <a:off x="1386423" y="2073224"/>
            <a:ext cx="9778230" cy="255454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Provide more query interface, for example, can compare the sentiment analysis results of similar topics on different platforms, compare the analysis results of similar topics in different regions.</a:t>
            </a:r>
            <a:br>
              <a:rPr lang="en-US" altLang="zh-CN" sz="3200" dirty="0">
                <a:latin typeface="Times New Roman" panose="02020603050405020304" pitchFamily="18" charset="0"/>
                <a:cs typeface="Times New Roman" panose="02020603050405020304" pitchFamily="18" charset="0"/>
              </a:rPr>
            </a:b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48194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4EB988FC-9021-4725-BDF5-B796277C1FB7}"/>
              </a:ext>
            </a:extLst>
          </p:cNvPr>
          <p:cNvCxnSpPr/>
          <p:nvPr/>
        </p:nvCxnSpPr>
        <p:spPr>
          <a:xfrm flipV="1">
            <a:off x="4610928" y="3274677"/>
            <a:ext cx="2970144" cy="22201"/>
          </a:xfrm>
          <a:prstGeom prst="line">
            <a:avLst/>
          </a:prstGeom>
          <a:ln w="3175">
            <a:solidFill>
              <a:schemeClr val="tx1">
                <a:lumMod val="75000"/>
                <a:lumOff val="25000"/>
              </a:schemeClr>
            </a:solidFill>
          </a:ln>
          <a:effectLst>
            <a:outerShdw dist="50800" algn="l" rotWithShape="0">
              <a:srgbClr val="438B85"/>
            </a:outerShdw>
          </a:effectLst>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D54A137-B7DF-4647-8475-D5036AA0A1A9}"/>
              </a:ext>
            </a:extLst>
          </p:cNvPr>
          <p:cNvSpPr txBox="1"/>
          <p:nvPr/>
        </p:nvSpPr>
        <p:spPr>
          <a:xfrm>
            <a:off x="2627790" y="3553423"/>
            <a:ext cx="6818790" cy="769441"/>
          </a:xfrm>
          <a:prstGeom prst="rect">
            <a:avLst/>
          </a:prstGeom>
          <a:noFill/>
        </p:spPr>
        <p:txBody>
          <a:bodyPr wrap="square" rtlCol="0">
            <a:spAutoFit/>
          </a:bodyPr>
          <a:lstStyle/>
          <a:p>
            <a:pPr algn="ctr"/>
            <a:r>
              <a:rPr lang="en-US" altLang="zh-CN" sz="4400" dirty="0">
                <a:latin typeface="Times New Roman" panose="02020603050405020304" pitchFamily="18" charset="0"/>
                <a:cs typeface="Times New Roman" panose="02020603050405020304" pitchFamily="18" charset="0"/>
              </a:rPr>
              <a:t>Some of Overview</a:t>
            </a:r>
          </a:p>
        </p:txBody>
      </p:sp>
      <p:sp>
        <p:nvSpPr>
          <p:cNvPr id="2" name="文本框 1">
            <a:extLst>
              <a:ext uri="{FF2B5EF4-FFF2-40B4-BE49-F238E27FC236}">
                <a16:creationId xmlns:a16="http://schemas.microsoft.com/office/drawing/2014/main" id="{A6440187-C877-438D-AE43-7EEB00EFEC4D}"/>
              </a:ext>
            </a:extLst>
          </p:cNvPr>
          <p:cNvSpPr txBox="1"/>
          <p:nvPr/>
        </p:nvSpPr>
        <p:spPr>
          <a:xfrm>
            <a:off x="5605462" y="1591210"/>
            <a:ext cx="981075" cy="1569660"/>
          </a:xfrm>
          <a:prstGeom prst="rect">
            <a:avLst/>
          </a:prstGeom>
          <a:noFill/>
        </p:spPr>
        <p:txBody>
          <a:bodyPr wrap="square" rtlCol="0">
            <a:spAutoFit/>
          </a:bodyPr>
          <a:lstStyle/>
          <a:p>
            <a:r>
              <a:rPr lang="en-US" altLang="zh-CN" sz="9600" dirty="0">
                <a:latin typeface="Times New Roman" panose="02020603050405020304" pitchFamily="18" charset="0"/>
                <a:cs typeface="Times New Roman" panose="02020603050405020304" pitchFamily="18" charset="0"/>
              </a:rPr>
              <a:t>5</a:t>
            </a:r>
            <a:endParaRPr lang="zh-CN" alt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1310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704185" y="124252"/>
            <a:ext cx="10777491" cy="1015663"/>
          </a:xfrm>
          <a:prstGeom prst="rect">
            <a:avLst/>
          </a:prstGeom>
          <a:noFill/>
        </p:spPr>
        <p:txBody>
          <a:bodyPr wrap="square" rtlCol="0">
            <a:spAutoFit/>
          </a:bodyPr>
          <a:lstStyle/>
          <a:p>
            <a:pPr algn="ctr"/>
            <a:r>
              <a:rPr lang="en-US" altLang="zh-CN" sz="6000" b="1" dirty="0">
                <a:latin typeface="Times New Roman" panose="02020603050405020304" pitchFamily="18" charset="0"/>
                <a:cs typeface="Times New Roman" panose="02020603050405020304" pitchFamily="18" charset="0"/>
              </a:rPr>
              <a:t>Some of Overview</a:t>
            </a:r>
          </a:p>
        </p:txBody>
      </p:sp>
      <p:sp>
        <p:nvSpPr>
          <p:cNvPr id="4" name="文本框 3">
            <a:extLst>
              <a:ext uri="{FF2B5EF4-FFF2-40B4-BE49-F238E27FC236}">
                <a16:creationId xmlns:a16="http://schemas.microsoft.com/office/drawing/2014/main" id="{23D18C9F-3F09-40C2-976E-C7DD352317F9}"/>
              </a:ext>
            </a:extLst>
          </p:cNvPr>
          <p:cNvSpPr txBox="1"/>
          <p:nvPr/>
        </p:nvSpPr>
        <p:spPr>
          <a:xfrm>
            <a:off x="658928" y="1224548"/>
            <a:ext cx="10511161" cy="5509200"/>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What we learned in this project?</a:t>
            </a:r>
          </a:p>
          <a:p>
            <a:endParaRPr lang="en-US" altLang="zh-CN"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Crawlers.</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Methods of data-clean (e.g. regular expressions, stop words).</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Methods for sentiment analysis (e.g. words clouds, neural networks).</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Website front-end design. (html, </a:t>
            </a:r>
            <a:r>
              <a:rPr lang="en-US" altLang="zh-CN" sz="3200" dirty="0" err="1">
                <a:latin typeface="Times New Roman" panose="02020603050405020304" pitchFamily="18" charset="0"/>
                <a:cs typeface="Times New Roman" panose="02020603050405020304" pitchFamily="18" charset="0"/>
              </a:rPr>
              <a:t>css</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javascript</a:t>
            </a:r>
            <a:r>
              <a:rPr lang="en-US" altLang="zh-CN" sz="32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Systematic Design</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Database</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a:t>
            </a:r>
          </a:p>
          <a:p>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24270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704185" y="124252"/>
            <a:ext cx="10777491" cy="1015663"/>
          </a:xfrm>
          <a:prstGeom prst="rect">
            <a:avLst/>
          </a:prstGeom>
          <a:noFill/>
        </p:spPr>
        <p:txBody>
          <a:bodyPr wrap="square" rtlCol="0">
            <a:spAutoFit/>
          </a:bodyPr>
          <a:lstStyle/>
          <a:p>
            <a:pPr algn="ctr"/>
            <a:r>
              <a:rPr lang="en-US" altLang="zh-CN" sz="6000" b="1" dirty="0">
                <a:latin typeface="Times New Roman" panose="02020603050405020304" pitchFamily="18" charset="0"/>
                <a:cs typeface="Times New Roman" panose="02020603050405020304" pitchFamily="18" charset="0"/>
              </a:rPr>
              <a:t>Some of Overview</a:t>
            </a:r>
          </a:p>
        </p:txBody>
      </p:sp>
      <p:sp>
        <p:nvSpPr>
          <p:cNvPr id="4" name="文本框 3">
            <a:extLst>
              <a:ext uri="{FF2B5EF4-FFF2-40B4-BE49-F238E27FC236}">
                <a16:creationId xmlns:a16="http://schemas.microsoft.com/office/drawing/2014/main" id="{23D18C9F-3F09-40C2-976E-C7DD352317F9}"/>
              </a:ext>
            </a:extLst>
          </p:cNvPr>
          <p:cNvSpPr txBox="1"/>
          <p:nvPr/>
        </p:nvSpPr>
        <p:spPr>
          <a:xfrm>
            <a:off x="658928" y="1183733"/>
            <a:ext cx="10511161" cy="452431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What are difficult in this project?</a:t>
            </a:r>
          </a:p>
          <a:p>
            <a:endParaRPr lang="en-US" altLang="zh-CN"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Crawlers. (hard to design, especially for </a:t>
            </a:r>
            <a:r>
              <a:rPr lang="en-US" altLang="zh-CN" sz="3200" dirty="0" err="1">
                <a:latin typeface="Times New Roman" panose="02020603050405020304" pitchFamily="18" charset="0"/>
                <a:cs typeface="Times New Roman" panose="02020603050405020304" pitchFamily="18" charset="0"/>
              </a:rPr>
              <a:t>Douyin</a:t>
            </a:r>
            <a:r>
              <a:rPr lang="en-US" altLang="zh-CN" sz="3200" dirty="0">
                <a:latin typeface="Times New Roman" panose="02020603050405020304" pitchFamily="18" charset="0"/>
                <a:cs typeface="Times New Roman" panose="02020603050405020304" pitchFamily="18" charset="0"/>
              </a:rPr>
              <a:t>)</a:t>
            </a:r>
          </a:p>
          <a:p>
            <a:endParaRPr lang="en-US" altLang="zh-CN" sz="3200"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Solution:</a:t>
            </a:r>
          </a:p>
          <a:p>
            <a:endParaRPr lang="en-US" altLang="zh-CN"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Try our best to design crawlers.</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Make good use of tools:</a:t>
            </a:r>
          </a:p>
          <a:p>
            <a:r>
              <a:rPr lang="en-US" altLang="zh-CN" sz="3200" dirty="0">
                <a:latin typeface="Times New Roman" panose="02020603050405020304" pitchFamily="18" charset="0"/>
                <a:cs typeface="Times New Roman" panose="02020603050405020304" pitchFamily="18" charset="0"/>
              </a:rPr>
              <a:t>	Use third party crawlers app for help.</a:t>
            </a:r>
          </a:p>
        </p:txBody>
      </p:sp>
    </p:spTree>
    <p:extLst>
      <p:ext uri="{BB962C8B-B14F-4D97-AF65-F5344CB8AC3E}">
        <p14:creationId xmlns:p14="http://schemas.microsoft.com/office/powerpoint/2010/main" val="15251602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704185" y="124252"/>
            <a:ext cx="10777491" cy="1015663"/>
          </a:xfrm>
          <a:prstGeom prst="rect">
            <a:avLst/>
          </a:prstGeom>
          <a:noFill/>
        </p:spPr>
        <p:txBody>
          <a:bodyPr wrap="square" rtlCol="0">
            <a:spAutoFit/>
          </a:bodyPr>
          <a:lstStyle/>
          <a:p>
            <a:pPr algn="ctr"/>
            <a:r>
              <a:rPr lang="en-US" altLang="zh-CN" sz="6000" b="1" dirty="0">
                <a:latin typeface="Times New Roman" panose="02020603050405020304" pitchFamily="18" charset="0"/>
                <a:cs typeface="Times New Roman" panose="02020603050405020304" pitchFamily="18" charset="0"/>
              </a:rPr>
              <a:t>Some of Overview</a:t>
            </a:r>
          </a:p>
        </p:txBody>
      </p:sp>
      <p:sp>
        <p:nvSpPr>
          <p:cNvPr id="4" name="文本框 3">
            <a:extLst>
              <a:ext uri="{FF2B5EF4-FFF2-40B4-BE49-F238E27FC236}">
                <a16:creationId xmlns:a16="http://schemas.microsoft.com/office/drawing/2014/main" id="{23D18C9F-3F09-40C2-976E-C7DD352317F9}"/>
              </a:ext>
            </a:extLst>
          </p:cNvPr>
          <p:cNvSpPr txBox="1"/>
          <p:nvPr/>
        </p:nvSpPr>
        <p:spPr>
          <a:xfrm>
            <a:off x="658928" y="1224548"/>
            <a:ext cx="10511161" cy="2062103"/>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Other things that have been tried but not worked?</a:t>
            </a:r>
          </a:p>
          <a:p>
            <a:endParaRPr lang="en-US" altLang="zh-CN"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Get data via Android emulator + packet capture.</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22996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2CC47A-BA73-4EA0-8DA2-D3A2D4DDBDBB}"/>
              </a:ext>
            </a:extLst>
          </p:cNvPr>
          <p:cNvSpPr txBox="1"/>
          <p:nvPr/>
        </p:nvSpPr>
        <p:spPr>
          <a:xfrm>
            <a:off x="-396039" y="2043465"/>
            <a:ext cx="11896726" cy="1569660"/>
          </a:xfrm>
          <a:prstGeom prst="rect">
            <a:avLst/>
          </a:prstGeom>
          <a:noFill/>
        </p:spPr>
        <p:txBody>
          <a:bodyPr wrap="square" rtlCol="0">
            <a:spAutoFit/>
          </a:bodyPr>
          <a:lstStyle/>
          <a:p>
            <a:pPr algn="ctr"/>
            <a:r>
              <a:rPr lang="en-US" altLang="zh-CN"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8741877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4EB988FC-9021-4725-BDF5-B796277C1FB7}"/>
              </a:ext>
            </a:extLst>
          </p:cNvPr>
          <p:cNvCxnSpPr/>
          <p:nvPr/>
        </p:nvCxnSpPr>
        <p:spPr>
          <a:xfrm flipV="1">
            <a:off x="4545367" y="3280643"/>
            <a:ext cx="2970144" cy="22201"/>
          </a:xfrm>
          <a:prstGeom prst="line">
            <a:avLst/>
          </a:prstGeom>
          <a:ln w="3175">
            <a:solidFill>
              <a:schemeClr val="tx1">
                <a:lumMod val="75000"/>
                <a:lumOff val="25000"/>
              </a:schemeClr>
            </a:solidFill>
          </a:ln>
          <a:effectLst>
            <a:outerShdw dist="50800" algn="l" rotWithShape="0">
              <a:srgbClr val="438B85"/>
            </a:outerShdw>
          </a:effectLst>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D54A137-B7DF-4647-8475-D5036AA0A1A9}"/>
              </a:ext>
            </a:extLst>
          </p:cNvPr>
          <p:cNvSpPr txBox="1"/>
          <p:nvPr/>
        </p:nvSpPr>
        <p:spPr>
          <a:xfrm>
            <a:off x="1686757" y="3411752"/>
            <a:ext cx="11372295"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Realistic Significance and Applications</a:t>
            </a:r>
            <a:endParaRPr lang="zh-CN" altLang="en-US" sz="4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6440187-C877-438D-AE43-7EEB00EFEC4D}"/>
              </a:ext>
            </a:extLst>
          </p:cNvPr>
          <p:cNvSpPr txBox="1"/>
          <p:nvPr/>
        </p:nvSpPr>
        <p:spPr>
          <a:xfrm>
            <a:off x="5605462" y="1648683"/>
            <a:ext cx="981075" cy="1569660"/>
          </a:xfrm>
          <a:prstGeom prst="rect">
            <a:avLst/>
          </a:prstGeom>
          <a:noFill/>
        </p:spPr>
        <p:txBody>
          <a:bodyPr wrap="square" rtlCol="0">
            <a:spAutoFit/>
          </a:bodyPr>
          <a:lstStyle/>
          <a:p>
            <a:r>
              <a:rPr lang="en-US" altLang="zh-CN" sz="9600" dirty="0">
                <a:latin typeface="Times New Roman" panose="02020603050405020304" pitchFamily="18" charset="0"/>
                <a:cs typeface="Times New Roman" panose="02020603050405020304" pitchFamily="18" charset="0"/>
              </a:rPr>
              <a:t>0</a:t>
            </a:r>
            <a:endParaRPr lang="zh-CN" altLang="en-US" sz="9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310718" y="276667"/>
            <a:ext cx="11363416" cy="830997"/>
          </a:xfrm>
          <a:prstGeom prst="rect">
            <a:avLst/>
          </a:prstGeom>
          <a:noFill/>
        </p:spPr>
        <p:txBody>
          <a:bodyPr wrap="square" rtlCol="0">
            <a:spAutoFit/>
          </a:bodyPr>
          <a:lstStyle/>
          <a:p>
            <a:pPr algn="ctr"/>
            <a:r>
              <a:rPr lang="en-US" altLang="zh-CN" sz="4800" b="1" dirty="0">
                <a:latin typeface="Times New Roman" panose="02020603050405020304" pitchFamily="18" charset="0"/>
                <a:cs typeface="Times New Roman" panose="02020603050405020304" pitchFamily="18" charset="0"/>
              </a:rPr>
              <a:t> </a:t>
            </a:r>
            <a:r>
              <a:rPr lang="en-US" altLang="zh-CN" sz="1200" b="1" dirty="0">
                <a:solidFill>
                  <a:srgbClr val="000000"/>
                </a:solidFill>
                <a:effectLst/>
                <a:latin typeface="LMRoman12-Bold"/>
              </a:rPr>
              <a:t> </a:t>
            </a:r>
            <a:r>
              <a:rPr lang="en-US" altLang="zh-CN" sz="4800" b="1" dirty="0">
                <a:latin typeface="Times New Roman" panose="02020603050405020304" pitchFamily="18" charset="0"/>
                <a:cs typeface="Times New Roman" panose="02020603050405020304" pitchFamily="18" charset="0"/>
              </a:rPr>
              <a:t>Realistic Significance and Applications</a:t>
            </a:r>
            <a:endParaRPr lang="zh-CN" altLang="en-US" sz="48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3D18C9F-3F09-40C2-976E-C7DD352317F9}"/>
              </a:ext>
            </a:extLst>
          </p:cNvPr>
          <p:cNvSpPr txBox="1"/>
          <p:nvPr/>
        </p:nvSpPr>
        <p:spPr>
          <a:xfrm>
            <a:off x="525287" y="1711786"/>
            <a:ext cx="11363416" cy="3108543"/>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Provide a basis for the for </a:t>
            </a:r>
            <a:r>
              <a:rPr lang="en-US" altLang="zh-CN" sz="2800" dirty="0" err="1">
                <a:latin typeface="Times New Roman" panose="02020603050405020304" pitchFamily="18" charset="0"/>
                <a:cs typeface="Times New Roman" panose="02020603050405020304" pitchFamily="18" charset="0"/>
              </a:rPr>
              <a:t>mulation</a:t>
            </a:r>
            <a:r>
              <a:rPr lang="en-US" altLang="zh-CN" sz="2800" dirty="0">
                <a:latin typeface="Times New Roman" panose="02020603050405020304" pitchFamily="18" charset="0"/>
                <a:cs typeface="Times New Roman" panose="02020603050405020304" pitchFamily="18" charset="0"/>
              </a:rPr>
              <a:t> and adjustment of relevant policies, thus promoting national development and social progress. </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Achieve more accurate advertising and bring more business value.</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Help individual media operators choose the right platform and content to create.</a:t>
            </a:r>
          </a:p>
        </p:txBody>
      </p:sp>
    </p:spTree>
    <p:extLst>
      <p:ext uri="{BB962C8B-B14F-4D97-AF65-F5344CB8AC3E}">
        <p14:creationId xmlns:p14="http://schemas.microsoft.com/office/powerpoint/2010/main" val="68630863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4EB988FC-9021-4725-BDF5-B796277C1FB7}"/>
              </a:ext>
            </a:extLst>
          </p:cNvPr>
          <p:cNvCxnSpPr/>
          <p:nvPr/>
        </p:nvCxnSpPr>
        <p:spPr>
          <a:xfrm flipV="1">
            <a:off x="4545367" y="3280643"/>
            <a:ext cx="2970144" cy="22201"/>
          </a:xfrm>
          <a:prstGeom prst="line">
            <a:avLst/>
          </a:prstGeom>
          <a:ln w="3175">
            <a:solidFill>
              <a:schemeClr val="tx1">
                <a:lumMod val="75000"/>
                <a:lumOff val="25000"/>
              </a:schemeClr>
            </a:solidFill>
          </a:ln>
          <a:effectLst>
            <a:outerShdw dist="50800" algn="l" rotWithShape="0">
              <a:srgbClr val="438B85"/>
            </a:outerShdw>
          </a:effectLst>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D54A137-B7DF-4647-8475-D5036AA0A1A9}"/>
              </a:ext>
            </a:extLst>
          </p:cNvPr>
          <p:cNvSpPr txBox="1"/>
          <p:nvPr/>
        </p:nvSpPr>
        <p:spPr>
          <a:xfrm>
            <a:off x="3417903" y="3429000"/>
            <a:ext cx="835388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Explore Other Platforms</a:t>
            </a:r>
            <a:endParaRPr lang="zh-CN" altLang="en-US" sz="4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6440187-C877-438D-AE43-7EEB00EFEC4D}"/>
              </a:ext>
            </a:extLst>
          </p:cNvPr>
          <p:cNvSpPr txBox="1"/>
          <p:nvPr/>
        </p:nvSpPr>
        <p:spPr>
          <a:xfrm>
            <a:off x="5605462" y="1648683"/>
            <a:ext cx="981075" cy="1569660"/>
          </a:xfrm>
          <a:prstGeom prst="rect">
            <a:avLst/>
          </a:prstGeom>
          <a:noFill/>
        </p:spPr>
        <p:txBody>
          <a:bodyPr wrap="square" rtlCol="0">
            <a:spAutoFit/>
          </a:bodyPr>
          <a:lstStyle/>
          <a:p>
            <a:r>
              <a:rPr lang="en-US" altLang="zh-CN" sz="9600" dirty="0">
                <a:latin typeface="Times New Roman" panose="02020603050405020304" pitchFamily="18" charset="0"/>
                <a:cs typeface="Times New Roman" panose="02020603050405020304" pitchFamily="18" charset="0"/>
              </a:rPr>
              <a:t>1</a:t>
            </a:r>
            <a:endParaRPr lang="zh-CN" altLang="en-US" sz="9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310718" y="276667"/>
            <a:ext cx="11363416" cy="830997"/>
          </a:xfrm>
          <a:prstGeom prst="rect">
            <a:avLst/>
          </a:prstGeom>
          <a:noFill/>
        </p:spPr>
        <p:txBody>
          <a:bodyPr wrap="square" rtlCol="0">
            <a:spAutoFit/>
          </a:bodyPr>
          <a:lstStyle/>
          <a:p>
            <a:pPr algn="ctr"/>
            <a:r>
              <a:rPr lang="en-US" altLang="zh-CN" sz="4800" b="1" dirty="0">
                <a:latin typeface="Times New Roman" panose="02020603050405020304" pitchFamily="18" charset="0"/>
                <a:cs typeface="Times New Roman" panose="02020603050405020304" pitchFamily="18" charset="0"/>
              </a:rPr>
              <a:t> </a:t>
            </a:r>
            <a:r>
              <a:rPr lang="en-US" altLang="zh-CN" sz="1200" b="1" dirty="0">
                <a:solidFill>
                  <a:srgbClr val="000000"/>
                </a:solidFill>
                <a:effectLst/>
                <a:latin typeface="LMRoman12-Bold"/>
              </a:rPr>
              <a:t> </a:t>
            </a:r>
            <a:r>
              <a:rPr lang="en-US" altLang="zh-CN" sz="4800" b="1" dirty="0">
                <a:latin typeface="Times New Roman" panose="02020603050405020304" pitchFamily="18" charset="0"/>
                <a:cs typeface="Times New Roman" panose="02020603050405020304" pitchFamily="18" charset="0"/>
              </a:rPr>
              <a:t>Explore Other Platforms</a:t>
            </a:r>
            <a:endParaRPr lang="zh-CN" altLang="en-US" sz="48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3D18C9F-3F09-40C2-976E-C7DD352317F9}"/>
              </a:ext>
            </a:extLst>
          </p:cNvPr>
          <p:cNvSpPr txBox="1"/>
          <p:nvPr/>
        </p:nvSpPr>
        <p:spPr>
          <a:xfrm>
            <a:off x="4230669" y="1281797"/>
            <a:ext cx="7789698" cy="353943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Considering that comment data collection is not always done using crawlers and the complexity of crawler design, we started to explore other methods of collecting comments of </a:t>
            </a:r>
            <a:r>
              <a:rPr lang="en-US" altLang="zh-CN" sz="2800" dirty="0" err="1">
                <a:latin typeface="Times New Roman" panose="02020603050405020304" pitchFamily="18" charset="0"/>
                <a:cs typeface="Times New Roman" panose="02020603050405020304" pitchFamily="18" charset="0"/>
              </a:rPr>
              <a:t>Douyin</a:t>
            </a:r>
            <a:r>
              <a:rPr lang="en-US" altLang="zh-CN" sz="2800" dirty="0">
                <a:latin typeface="Times New Roman" panose="02020603050405020304" pitchFamily="18" charset="0"/>
                <a:cs typeface="Times New Roman" panose="02020603050405020304" pitchFamily="18" charset="0"/>
              </a:rPr>
              <a:t> and </a:t>
            </a:r>
            <a:r>
              <a:rPr lang="en-US" altLang="zh-CN" sz="2800" dirty="0" err="1">
                <a:latin typeface="Times New Roman" panose="02020603050405020304" pitchFamily="18" charset="0"/>
                <a:cs typeface="Times New Roman" panose="02020603050405020304" pitchFamily="18" charset="0"/>
              </a:rPr>
              <a:t>Xiaohongshu</a:t>
            </a:r>
            <a:r>
              <a:rPr lang="en-US" altLang="zh-CN" sz="2800" dirty="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We finally used the </a:t>
            </a:r>
            <a:r>
              <a:rPr lang="en-US" altLang="zh-CN" sz="2800" dirty="0" err="1">
                <a:latin typeface="Times New Roman" panose="02020603050405020304" pitchFamily="18" charset="0"/>
                <a:cs typeface="Times New Roman" panose="02020603050405020304" pitchFamily="18" charset="0"/>
              </a:rPr>
              <a:t>thirdparty</a:t>
            </a:r>
            <a:r>
              <a:rPr lang="en-US" altLang="zh-CN" sz="2800" dirty="0">
                <a:latin typeface="Times New Roman" panose="02020603050405020304" pitchFamily="18" charset="0"/>
                <a:cs typeface="Times New Roman" panose="02020603050405020304" pitchFamily="18" charset="0"/>
              </a:rPr>
              <a:t> crawler software ”</a:t>
            </a:r>
            <a:r>
              <a:rPr lang="en-US" altLang="zh-CN" sz="2800" dirty="0" err="1">
                <a:latin typeface="Times New Roman" panose="02020603050405020304" pitchFamily="18" charset="0"/>
                <a:cs typeface="Times New Roman" panose="02020603050405020304" pitchFamily="18" charset="0"/>
              </a:rPr>
              <a:t>Houyi</a:t>
            </a:r>
            <a:r>
              <a:rPr lang="en-US" altLang="zh-CN" sz="2800" dirty="0">
                <a:latin typeface="Times New Roman" panose="02020603050405020304" pitchFamily="18" charset="0"/>
                <a:cs typeface="Times New Roman" panose="02020603050405020304" pitchFamily="18" charset="0"/>
              </a:rPr>
              <a:t> Collector” to successfully crawl the comment information of </a:t>
            </a:r>
            <a:r>
              <a:rPr lang="en-US" altLang="zh-CN" sz="2800" dirty="0" err="1">
                <a:latin typeface="Times New Roman" panose="02020603050405020304" pitchFamily="18" charset="0"/>
                <a:cs typeface="Times New Roman" panose="02020603050405020304" pitchFamily="18" charset="0"/>
              </a:rPr>
              <a:t>Xiaohongshu</a:t>
            </a:r>
            <a:r>
              <a:rPr lang="en-US" altLang="zh-CN" sz="2800" dirty="0">
                <a:latin typeface="Times New Roman" panose="02020603050405020304" pitchFamily="18" charset="0"/>
                <a:cs typeface="Times New Roman" panose="02020603050405020304" pitchFamily="18" charset="0"/>
              </a:rPr>
              <a:t> and </a:t>
            </a:r>
            <a:r>
              <a:rPr lang="en-US" altLang="zh-CN" sz="2800" dirty="0" err="1">
                <a:latin typeface="Times New Roman" panose="02020603050405020304" pitchFamily="18" charset="0"/>
                <a:cs typeface="Times New Roman" panose="02020603050405020304" pitchFamily="18" charset="0"/>
              </a:rPr>
              <a:t>Douyin</a:t>
            </a:r>
            <a:r>
              <a:rPr lang="en-US" altLang="zh-CN" sz="2800" dirty="0">
                <a:latin typeface="Times New Roman" panose="02020603050405020304" pitchFamily="18" charset="0"/>
                <a:cs typeface="Times New Roman" panose="02020603050405020304" pitchFamily="18" charset="0"/>
              </a:rPr>
              <a:t>. </a:t>
            </a:r>
          </a:p>
        </p:txBody>
      </p:sp>
      <p:pic>
        <p:nvPicPr>
          <p:cNvPr id="1026" name="Picture 2">
            <a:extLst>
              <a:ext uri="{FF2B5EF4-FFF2-40B4-BE49-F238E27FC236}">
                <a16:creationId xmlns:a16="http://schemas.microsoft.com/office/drawing/2014/main" id="{A519987B-980E-DD98-6705-82CECA08C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746" y="2686050"/>
            <a:ext cx="304800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94315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310718" y="276667"/>
            <a:ext cx="11363416" cy="830997"/>
          </a:xfrm>
          <a:prstGeom prst="rect">
            <a:avLst/>
          </a:prstGeom>
          <a:noFill/>
        </p:spPr>
        <p:txBody>
          <a:bodyPr wrap="square" rtlCol="0">
            <a:spAutoFit/>
          </a:bodyPr>
          <a:lstStyle/>
          <a:p>
            <a:pPr algn="ctr"/>
            <a:r>
              <a:rPr lang="en-US" altLang="zh-CN" sz="4800" b="1" dirty="0">
                <a:latin typeface="Times New Roman" panose="02020603050405020304" pitchFamily="18" charset="0"/>
                <a:cs typeface="Times New Roman" panose="02020603050405020304" pitchFamily="18" charset="0"/>
              </a:rPr>
              <a:t> </a:t>
            </a:r>
            <a:r>
              <a:rPr lang="en-US" altLang="zh-CN" sz="1200" b="1" dirty="0">
                <a:solidFill>
                  <a:srgbClr val="000000"/>
                </a:solidFill>
                <a:effectLst/>
                <a:latin typeface="LMRoman12-Bold"/>
              </a:rPr>
              <a:t> </a:t>
            </a:r>
            <a:r>
              <a:rPr lang="en-US" altLang="zh-CN" sz="4800" b="1" dirty="0">
                <a:latin typeface="Times New Roman" panose="02020603050405020304" pitchFamily="18" charset="0"/>
                <a:cs typeface="Times New Roman" panose="02020603050405020304" pitchFamily="18" charset="0"/>
              </a:rPr>
              <a:t>Explore Other Platforms</a:t>
            </a:r>
            <a:endParaRPr lang="zh-CN" altLang="en-US" sz="4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2BD4A282-249A-D2B9-7EBD-227ADBE4887B}"/>
              </a:ext>
            </a:extLst>
          </p:cNvPr>
          <p:cNvPicPr>
            <a:picLocks noChangeAspect="1"/>
          </p:cNvPicPr>
          <p:nvPr/>
        </p:nvPicPr>
        <p:blipFill>
          <a:blip r:embed="rId4"/>
          <a:stretch>
            <a:fillRect/>
          </a:stretch>
        </p:blipFill>
        <p:spPr>
          <a:xfrm>
            <a:off x="3041442" y="1107664"/>
            <a:ext cx="5645394" cy="5718711"/>
          </a:xfrm>
          <a:prstGeom prst="rect">
            <a:avLst/>
          </a:prstGeom>
        </p:spPr>
      </p:pic>
    </p:spTree>
    <p:extLst>
      <p:ext uri="{BB962C8B-B14F-4D97-AF65-F5344CB8AC3E}">
        <p14:creationId xmlns:p14="http://schemas.microsoft.com/office/powerpoint/2010/main" val="20533409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5667404" y="6402055"/>
            <a:ext cx="857192" cy="188886"/>
            <a:chOff x="4650349" y="2122155"/>
            <a:chExt cx="2710455" cy="597262"/>
          </a:xfrm>
          <a:solidFill>
            <a:schemeClr val="bg1">
              <a:alpha val="72000"/>
            </a:schemeClr>
          </a:solidFill>
        </p:grpSpPr>
        <p:grpSp>
          <p:nvGrpSpPr>
            <p:cNvPr id="32" name="组合 31"/>
            <p:cNvGrpSpPr/>
            <p:nvPr/>
          </p:nvGrpSpPr>
          <p:grpSpPr>
            <a:xfrm>
              <a:off x="4650349" y="2122155"/>
              <a:ext cx="622079" cy="597262"/>
              <a:chOff x="4650349" y="2122155"/>
              <a:chExt cx="622079" cy="597262"/>
            </a:xfrm>
            <a:grpFill/>
          </p:grpSpPr>
          <p:sp>
            <p:nvSpPr>
              <p:cNvPr id="42" name="Freeform 5"/>
              <p:cNvSpPr/>
              <p:nvPr/>
            </p:nvSpPr>
            <p:spPr bwMode="auto">
              <a:xfrm>
                <a:off x="4650349" y="2122155"/>
                <a:ext cx="332548" cy="597262"/>
              </a:xfrm>
              <a:custGeom>
                <a:avLst/>
                <a:gdLst>
                  <a:gd name="T0" fmla="*/ 0 w 201"/>
                  <a:gd name="T1" fmla="*/ 0 h 361"/>
                  <a:gd name="T2" fmla="*/ 0 w 201"/>
                  <a:gd name="T3" fmla="*/ 361 h 361"/>
                  <a:gd name="T4" fmla="*/ 201 w 201"/>
                  <a:gd name="T5" fmla="*/ 0 h 361"/>
                  <a:gd name="T6" fmla="*/ 0 w 201"/>
                  <a:gd name="T7" fmla="*/ 0 h 361"/>
                </a:gdLst>
                <a:ahLst/>
                <a:cxnLst>
                  <a:cxn ang="0">
                    <a:pos x="T0" y="T1"/>
                  </a:cxn>
                  <a:cxn ang="0">
                    <a:pos x="T2" y="T3"/>
                  </a:cxn>
                  <a:cxn ang="0">
                    <a:pos x="T4" y="T5"/>
                  </a:cxn>
                  <a:cxn ang="0">
                    <a:pos x="T6" y="T7"/>
                  </a:cxn>
                </a:cxnLst>
                <a:rect l="0" t="0" r="r" b="b"/>
                <a:pathLst>
                  <a:path w="201" h="361">
                    <a:moveTo>
                      <a:pt x="0" y="0"/>
                    </a:moveTo>
                    <a:lnTo>
                      <a:pt x="0" y="361"/>
                    </a:lnTo>
                    <a:lnTo>
                      <a:pt x="201"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3" name="Freeform 6"/>
              <p:cNvSpPr/>
              <p:nvPr/>
            </p:nvSpPr>
            <p:spPr bwMode="auto">
              <a:xfrm>
                <a:off x="4797597" y="2163516"/>
                <a:ext cx="474831" cy="555900"/>
              </a:xfrm>
              <a:custGeom>
                <a:avLst/>
                <a:gdLst>
                  <a:gd name="T0" fmla="*/ 167 w 287"/>
                  <a:gd name="T1" fmla="*/ 0 h 336"/>
                  <a:gd name="T2" fmla="*/ 112 w 287"/>
                  <a:gd name="T3" fmla="*/ 98 h 336"/>
                  <a:gd name="T4" fmla="*/ 157 w 287"/>
                  <a:gd name="T5" fmla="*/ 159 h 336"/>
                  <a:gd name="T6" fmla="*/ 64 w 287"/>
                  <a:gd name="T7" fmla="*/ 186 h 336"/>
                  <a:gd name="T8" fmla="*/ 0 w 287"/>
                  <a:gd name="T9" fmla="*/ 299 h 336"/>
                  <a:gd name="T10" fmla="*/ 127 w 287"/>
                  <a:gd name="T11" fmla="*/ 255 h 336"/>
                  <a:gd name="T12" fmla="*/ 186 w 287"/>
                  <a:gd name="T13" fmla="*/ 336 h 336"/>
                  <a:gd name="T14" fmla="*/ 174 w 287"/>
                  <a:gd name="T15" fmla="*/ 240 h 336"/>
                  <a:gd name="T16" fmla="*/ 287 w 287"/>
                  <a:gd name="T17" fmla="*/ 203 h 336"/>
                  <a:gd name="T18" fmla="*/ 167 w 287"/>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336">
                    <a:moveTo>
                      <a:pt x="167" y="0"/>
                    </a:moveTo>
                    <a:lnTo>
                      <a:pt x="112" y="98"/>
                    </a:lnTo>
                    <a:lnTo>
                      <a:pt x="157" y="159"/>
                    </a:lnTo>
                    <a:lnTo>
                      <a:pt x="64" y="186"/>
                    </a:lnTo>
                    <a:lnTo>
                      <a:pt x="0" y="299"/>
                    </a:lnTo>
                    <a:lnTo>
                      <a:pt x="127" y="255"/>
                    </a:lnTo>
                    <a:lnTo>
                      <a:pt x="186" y="336"/>
                    </a:lnTo>
                    <a:lnTo>
                      <a:pt x="174" y="240"/>
                    </a:lnTo>
                    <a:lnTo>
                      <a:pt x="287" y="203"/>
                    </a:lnTo>
                    <a:lnTo>
                      <a:pt x="167"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nvGrpSpPr>
            <p:cNvPr id="33" name="组合 32"/>
            <p:cNvGrpSpPr/>
            <p:nvPr/>
          </p:nvGrpSpPr>
          <p:grpSpPr>
            <a:xfrm>
              <a:off x="5431700" y="2294219"/>
              <a:ext cx="1929104" cy="251479"/>
              <a:chOff x="5340260" y="2294219"/>
              <a:chExt cx="1929104" cy="251479"/>
            </a:xfrm>
            <a:grpFill/>
          </p:grpSpPr>
          <p:sp>
            <p:nvSpPr>
              <p:cNvPr id="34" name="Freeform 7"/>
              <p:cNvSpPr>
                <a:spLocks noEditPoints="1"/>
              </p:cNvSpPr>
              <p:nvPr/>
            </p:nvSpPr>
            <p:spPr bwMode="auto">
              <a:xfrm>
                <a:off x="5340260" y="2297528"/>
                <a:ext cx="259751" cy="246516"/>
              </a:xfrm>
              <a:custGeom>
                <a:avLst/>
                <a:gdLst>
                  <a:gd name="T0" fmla="*/ 12 w 91"/>
                  <a:gd name="T1" fmla="*/ 48 h 88"/>
                  <a:gd name="T2" fmla="*/ 7 w 91"/>
                  <a:gd name="T3" fmla="*/ 36 h 88"/>
                  <a:gd name="T4" fmla="*/ 6 w 91"/>
                  <a:gd name="T5" fmla="*/ 31 h 88"/>
                  <a:gd name="T6" fmla="*/ 0 w 91"/>
                  <a:gd name="T7" fmla="*/ 28 h 88"/>
                  <a:gd name="T8" fmla="*/ 21 w 91"/>
                  <a:gd name="T9" fmla="*/ 2 h 88"/>
                  <a:gd name="T10" fmla="*/ 16 w 91"/>
                  <a:gd name="T11" fmla="*/ 13 h 88"/>
                  <a:gd name="T12" fmla="*/ 31 w 91"/>
                  <a:gd name="T13" fmla="*/ 19 h 88"/>
                  <a:gd name="T14" fmla="*/ 7 w 91"/>
                  <a:gd name="T15" fmla="*/ 29 h 88"/>
                  <a:gd name="T16" fmla="*/ 28 w 91"/>
                  <a:gd name="T17" fmla="*/ 36 h 88"/>
                  <a:gd name="T18" fmla="*/ 19 w 91"/>
                  <a:gd name="T19" fmla="*/ 48 h 88"/>
                  <a:gd name="T20" fmla="*/ 31 w 91"/>
                  <a:gd name="T21" fmla="*/ 54 h 88"/>
                  <a:gd name="T22" fmla="*/ 19 w 91"/>
                  <a:gd name="T23" fmla="*/ 72 h 88"/>
                  <a:gd name="T24" fmla="*/ 31 w 91"/>
                  <a:gd name="T25" fmla="*/ 67 h 88"/>
                  <a:gd name="T26" fmla="*/ 25 w 91"/>
                  <a:gd name="T27" fmla="*/ 76 h 88"/>
                  <a:gd name="T28" fmla="*/ 15 w 91"/>
                  <a:gd name="T29" fmla="*/ 84 h 88"/>
                  <a:gd name="T30" fmla="*/ 12 w 91"/>
                  <a:gd name="T31" fmla="*/ 70 h 88"/>
                  <a:gd name="T32" fmla="*/ 1 w 91"/>
                  <a:gd name="T33" fmla="*/ 54 h 88"/>
                  <a:gd name="T34" fmla="*/ 34 w 91"/>
                  <a:gd name="T35" fmla="*/ 18 h 88"/>
                  <a:gd name="T36" fmla="*/ 71 w 91"/>
                  <a:gd name="T37" fmla="*/ 0 h 88"/>
                  <a:gd name="T38" fmla="*/ 74 w 91"/>
                  <a:gd name="T39" fmla="*/ 10 h 88"/>
                  <a:gd name="T40" fmla="*/ 82 w 91"/>
                  <a:gd name="T41" fmla="*/ 18 h 88"/>
                  <a:gd name="T42" fmla="*/ 69 w 91"/>
                  <a:gd name="T43" fmla="*/ 52 h 88"/>
                  <a:gd name="T44" fmla="*/ 73 w 91"/>
                  <a:gd name="T45" fmla="*/ 79 h 88"/>
                  <a:gd name="T46" fmla="*/ 83 w 91"/>
                  <a:gd name="T47" fmla="*/ 75 h 88"/>
                  <a:gd name="T48" fmla="*/ 85 w 91"/>
                  <a:gd name="T49" fmla="*/ 62 h 88"/>
                  <a:gd name="T50" fmla="*/ 90 w 91"/>
                  <a:gd name="T51" fmla="*/ 74 h 88"/>
                  <a:gd name="T52" fmla="*/ 80 w 91"/>
                  <a:gd name="T53" fmla="*/ 86 h 88"/>
                  <a:gd name="T54" fmla="*/ 63 w 91"/>
                  <a:gd name="T55" fmla="*/ 77 h 88"/>
                  <a:gd name="T56" fmla="*/ 54 w 91"/>
                  <a:gd name="T57" fmla="*/ 52 h 88"/>
                  <a:gd name="T58" fmla="*/ 28 w 91"/>
                  <a:gd name="T59" fmla="*/ 85 h 88"/>
                  <a:gd name="T60" fmla="*/ 47 w 91"/>
                  <a:gd name="T61" fmla="*/ 52 h 88"/>
                  <a:gd name="T62" fmla="*/ 34 w 91"/>
                  <a:gd name="T63" fmla="*/ 18 h 88"/>
                  <a:gd name="T64" fmla="*/ 43 w 91"/>
                  <a:gd name="T65" fmla="*/ 0 h 88"/>
                  <a:gd name="T66" fmla="*/ 54 w 91"/>
                  <a:gd name="T67" fmla="*/ 13 h 88"/>
                  <a:gd name="T68" fmla="*/ 38 w 91"/>
                  <a:gd name="T69" fmla="*/ 3 h 88"/>
                  <a:gd name="T70" fmla="*/ 76 w 91"/>
                  <a:gd name="T71" fmla="*/ 45 h 88"/>
                  <a:gd name="T72" fmla="*/ 41 w 91"/>
                  <a:gd name="T73"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88">
                    <a:moveTo>
                      <a:pt x="1" y="48"/>
                    </a:moveTo>
                    <a:cubicBezTo>
                      <a:pt x="12" y="48"/>
                      <a:pt x="12" y="48"/>
                      <a:pt x="12" y="48"/>
                    </a:cubicBezTo>
                    <a:cubicBezTo>
                      <a:pt x="12" y="36"/>
                      <a:pt x="12" y="36"/>
                      <a:pt x="12" y="36"/>
                    </a:cubicBezTo>
                    <a:cubicBezTo>
                      <a:pt x="7" y="36"/>
                      <a:pt x="7" y="36"/>
                      <a:pt x="7" y="36"/>
                    </a:cubicBezTo>
                    <a:cubicBezTo>
                      <a:pt x="7" y="30"/>
                      <a:pt x="7" y="30"/>
                      <a:pt x="7" y="30"/>
                    </a:cubicBezTo>
                    <a:cubicBezTo>
                      <a:pt x="7" y="31"/>
                      <a:pt x="7" y="31"/>
                      <a:pt x="6" y="31"/>
                    </a:cubicBezTo>
                    <a:cubicBezTo>
                      <a:pt x="5" y="32"/>
                      <a:pt x="5" y="33"/>
                      <a:pt x="4" y="34"/>
                    </a:cubicBezTo>
                    <a:cubicBezTo>
                      <a:pt x="3" y="32"/>
                      <a:pt x="1" y="30"/>
                      <a:pt x="0" y="28"/>
                    </a:cubicBezTo>
                    <a:cubicBezTo>
                      <a:pt x="6" y="20"/>
                      <a:pt x="11" y="11"/>
                      <a:pt x="14" y="0"/>
                    </a:cubicBezTo>
                    <a:cubicBezTo>
                      <a:pt x="21" y="2"/>
                      <a:pt x="21" y="2"/>
                      <a:pt x="21" y="2"/>
                    </a:cubicBezTo>
                    <a:cubicBezTo>
                      <a:pt x="20" y="4"/>
                      <a:pt x="19" y="6"/>
                      <a:pt x="18" y="9"/>
                    </a:cubicBezTo>
                    <a:cubicBezTo>
                      <a:pt x="17" y="11"/>
                      <a:pt x="17" y="12"/>
                      <a:pt x="16" y="13"/>
                    </a:cubicBezTo>
                    <a:cubicBezTo>
                      <a:pt x="31" y="13"/>
                      <a:pt x="31" y="13"/>
                      <a:pt x="31" y="13"/>
                    </a:cubicBezTo>
                    <a:cubicBezTo>
                      <a:pt x="31" y="19"/>
                      <a:pt x="31" y="19"/>
                      <a:pt x="31" y="19"/>
                    </a:cubicBezTo>
                    <a:cubicBezTo>
                      <a:pt x="13" y="19"/>
                      <a:pt x="13" y="19"/>
                      <a:pt x="13" y="19"/>
                    </a:cubicBezTo>
                    <a:cubicBezTo>
                      <a:pt x="12" y="23"/>
                      <a:pt x="10" y="26"/>
                      <a:pt x="7" y="29"/>
                    </a:cubicBezTo>
                    <a:cubicBezTo>
                      <a:pt x="28" y="29"/>
                      <a:pt x="28" y="29"/>
                      <a:pt x="28" y="29"/>
                    </a:cubicBezTo>
                    <a:cubicBezTo>
                      <a:pt x="28" y="36"/>
                      <a:pt x="28" y="36"/>
                      <a:pt x="28" y="36"/>
                    </a:cubicBezTo>
                    <a:cubicBezTo>
                      <a:pt x="19" y="36"/>
                      <a:pt x="19" y="36"/>
                      <a:pt x="19" y="36"/>
                    </a:cubicBezTo>
                    <a:cubicBezTo>
                      <a:pt x="19" y="48"/>
                      <a:pt x="19" y="48"/>
                      <a:pt x="19" y="48"/>
                    </a:cubicBezTo>
                    <a:cubicBezTo>
                      <a:pt x="31" y="48"/>
                      <a:pt x="31" y="48"/>
                      <a:pt x="31" y="48"/>
                    </a:cubicBezTo>
                    <a:cubicBezTo>
                      <a:pt x="31" y="54"/>
                      <a:pt x="31" y="54"/>
                      <a:pt x="31" y="54"/>
                    </a:cubicBezTo>
                    <a:cubicBezTo>
                      <a:pt x="19" y="54"/>
                      <a:pt x="19" y="54"/>
                      <a:pt x="19" y="54"/>
                    </a:cubicBezTo>
                    <a:cubicBezTo>
                      <a:pt x="19" y="72"/>
                      <a:pt x="19" y="72"/>
                      <a:pt x="19" y="72"/>
                    </a:cubicBezTo>
                    <a:cubicBezTo>
                      <a:pt x="23" y="70"/>
                      <a:pt x="26" y="67"/>
                      <a:pt x="30" y="64"/>
                    </a:cubicBezTo>
                    <a:cubicBezTo>
                      <a:pt x="30" y="65"/>
                      <a:pt x="31" y="66"/>
                      <a:pt x="31" y="67"/>
                    </a:cubicBezTo>
                    <a:cubicBezTo>
                      <a:pt x="31" y="69"/>
                      <a:pt x="32" y="71"/>
                      <a:pt x="32" y="72"/>
                    </a:cubicBezTo>
                    <a:cubicBezTo>
                      <a:pt x="30" y="72"/>
                      <a:pt x="28" y="74"/>
                      <a:pt x="25" y="76"/>
                    </a:cubicBezTo>
                    <a:cubicBezTo>
                      <a:pt x="19" y="79"/>
                      <a:pt x="19" y="79"/>
                      <a:pt x="19" y="79"/>
                    </a:cubicBezTo>
                    <a:cubicBezTo>
                      <a:pt x="18" y="80"/>
                      <a:pt x="17" y="82"/>
                      <a:pt x="15" y="84"/>
                    </a:cubicBezTo>
                    <a:cubicBezTo>
                      <a:pt x="9" y="78"/>
                      <a:pt x="9" y="78"/>
                      <a:pt x="9" y="78"/>
                    </a:cubicBezTo>
                    <a:cubicBezTo>
                      <a:pt x="12" y="77"/>
                      <a:pt x="13" y="74"/>
                      <a:pt x="12" y="70"/>
                    </a:cubicBezTo>
                    <a:cubicBezTo>
                      <a:pt x="12" y="54"/>
                      <a:pt x="12" y="54"/>
                      <a:pt x="12" y="54"/>
                    </a:cubicBezTo>
                    <a:cubicBezTo>
                      <a:pt x="1" y="54"/>
                      <a:pt x="1" y="54"/>
                      <a:pt x="1" y="54"/>
                    </a:cubicBezTo>
                    <a:lnTo>
                      <a:pt x="1" y="48"/>
                    </a:lnTo>
                    <a:close/>
                    <a:moveTo>
                      <a:pt x="34" y="18"/>
                    </a:moveTo>
                    <a:cubicBezTo>
                      <a:pt x="62" y="18"/>
                      <a:pt x="62" y="18"/>
                      <a:pt x="62" y="18"/>
                    </a:cubicBezTo>
                    <a:cubicBezTo>
                      <a:pt x="66" y="11"/>
                      <a:pt x="69" y="5"/>
                      <a:pt x="71" y="0"/>
                    </a:cubicBezTo>
                    <a:cubicBezTo>
                      <a:pt x="78" y="3"/>
                      <a:pt x="78" y="3"/>
                      <a:pt x="78" y="3"/>
                    </a:cubicBezTo>
                    <a:cubicBezTo>
                      <a:pt x="77" y="4"/>
                      <a:pt x="76" y="7"/>
                      <a:pt x="74" y="10"/>
                    </a:cubicBezTo>
                    <a:cubicBezTo>
                      <a:pt x="72" y="13"/>
                      <a:pt x="71" y="16"/>
                      <a:pt x="70" y="18"/>
                    </a:cubicBezTo>
                    <a:cubicBezTo>
                      <a:pt x="82" y="18"/>
                      <a:pt x="82" y="18"/>
                      <a:pt x="82" y="18"/>
                    </a:cubicBezTo>
                    <a:cubicBezTo>
                      <a:pt x="82" y="52"/>
                      <a:pt x="82" y="52"/>
                      <a:pt x="82" y="52"/>
                    </a:cubicBezTo>
                    <a:cubicBezTo>
                      <a:pt x="69" y="52"/>
                      <a:pt x="69" y="52"/>
                      <a:pt x="69" y="52"/>
                    </a:cubicBezTo>
                    <a:cubicBezTo>
                      <a:pt x="69" y="76"/>
                      <a:pt x="69" y="76"/>
                      <a:pt x="69" y="76"/>
                    </a:cubicBezTo>
                    <a:cubicBezTo>
                      <a:pt x="69" y="78"/>
                      <a:pt x="71" y="80"/>
                      <a:pt x="73" y="79"/>
                    </a:cubicBezTo>
                    <a:cubicBezTo>
                      <a:pt x="78" y="79"/>
                      <a:pt x="78" y="79"/>
                      <a:pt x="78" y="79"/>
                    </a:cubicBezTo>
                    <a:cubicBezTo>
                      <a:pt x="81" y="79"/>
                      <a:pt x="82" y="78"/>
                      <a:pt x="83" y="75"/>
                    </a:cubicBezTo>
                    <a:cubicBezTo>
                      <a:pt x="84" y="74"/>
                      <a:pt x="84" y="70"/>
                      <a:pt x="84" y="64"/>
                    </a:cubicBezTo>
                    <a:cubicBezTo>
                      <a:pt x="85" y="63"/>
                      <a:pt x="85" y="62"/>
                      <a:pt x="85" y="62"/>
                    </a:cubicBezTo>
                    <a:cubicBezTo>
                      <a:pt x="87" y="63"/>
                      <a:pt x="89" y="64"/>
                      <a:pt x="91" y="64"/>
                    </a:cubicBezTo>
                    <a:cubicBezTo>
                      <a:pt x="91" y="66"/>
                      <a:pt x="90" y="70"/>
                      <a:pt x="90" y="74"/>
                    </a:cubicBezTo>
                    <a:cubicBezTo>
                      <a:pt x="90" y="75"/>
                      <a:pt x="90" y="76"/>
                      <a:pt x="90" y="77"/>
                    </a:cubicBezTo>
                    <a:cubicBezTo>
                      <a:pt x="88" y="83"/>
                      <a:pt x="85" y="86"/>
                      <a:pt x="80" y="86"/>
                    </a:cubicBezTo>
                    <a:cubicBezTo>
                      <a:pt x="72" y="86"/>
                      <a:pt x="72" y="86"/>
                      <a:pt x="72" y="86"/>
                    </a:cubicBezTo>
                    <a:cubicBezTo>
                      <a:pt x="66" y="86"/>
                      <a:pt x="63" y="83"/>
                      <a:pt x="63" y="77"/>
                    </a:cubicBezTo>
                    <a:cubicBezTo>
                      <a:pt x="63" y="52"/>
                      <a:pt x="63" y="52"/>
                      <a:pt x="63" y="52"/>
                    </a:cubicBezTo>
                    <a:cubicBezTo>
                      <a:pt x="54" y="52"/>
                      <a:pt x="54" y="52"/>
                      <a:pt x="54" y="52"/>
                    </a:cubicBezTo>
                    <a:cubicBezTo>
                      <a:pt x="54" y="69"/>
                      <a:pt x="47" y="81"/>
                      <a:pt x="31" y="88"/>
                    </a:cubicBezTo>
                    <a:cubicBezTo>
                      <a:pt x="31" y="88"/>
                      <a:pt x="30" y="87"/>
                      <a:pt x="28" y="85"/>
                    </a:cubicBezTo>
                    <a:cubicBezTo>
                      <a:pt x="28" y="84"/>
                      <a:pt x="27" y="83"/>
                      <a:pt x="27" y="82"/>
                    </a:cubicBezTo>
                    <a:cubicBezTo>
                      <a:pt x="41" y="77"/>
                      <a:pt x="48" y="67"/>
                      <a:pt x="47" y="52"/>
                    </a:cubicBezTo>
                    <a:cubicBezTo>
                      <a:pt x="34" y="52"/>
                      <a:pt x="34" y="52"/>
                      <a:pt x="34" y="52"/>
                    </a:cubicBezTo>
                    <a:lnTo>
                      <a:pt x="34" y="18"/>
                    </a:lnTo>
                    <a:close/>
                    <a:moveTo>
                      <a:pt x="38" y="3"/>
                    </a:moveTo>
                    <a:cubicBezTo>
                      <a:pt x="43" y="0"/>
                      <a:pt x="43" y="0"/>
                      <a:pt x="43" y="0"/>
                    </a:cubicBezTo>
                    <a:cubicBezTo>
                      <a:pt x="46" y="2"/>
                      <a:pt x="49" y="6"/>
                      <a:pt x="52" y="12"/>
                    </a:cubicBezTo>
                    <a:cubicBezTo>
                      <a:pt x="53" y="12"/>
                      <a:pt x="53" y="13"/>
                      <a:pt x="54" y="13"/>
                    </a:cubicBezTo>
                    <a:cubicBezTo>
                      <a:pt x="48" y="17"/>
                      <a:pt x="48" y="17"/>
                      <a:pt x="48" y="17"/>
                    </a:cubicBezTo>
                    <a:cubicBezTo>
                      <a:pt x="44" y="11"/>
                      <a:pt x="41" y="6"/>
                      <a:pt x="38" y="3"/>
                    </a:cubicBezTo>
                    <a:moveTo>
                      <a:pt x="41" y="45"/>
                    </a:moveTo>
                    <a:cubicBezTo>
                      <a:pt x="76" y="45"/>
                      <a:pt x="76" y="45"/>
                      <a:pt x="76" y="45"/>
                    </a:cubicBezTo>
                    <a:cubicBezTo>
                      <a:pt x="76" y="24"/>
                      <a:pt x="76" y="24"/>
                      <a:pt x="76" y="24"/>
                    </a:cubicBezTo>
                    <a:cubicBezTo>
                      <a:pt x="41" y="24"/>
                      <a:pt x="41" y="24"/>
                      <a:pt x="41" y="24"/>
                    </a:cubicBezTo>
                    <a:lnTo>
                      <a:pt x="41" y="4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5" name="Freeform 8"/>
              <p:cNvSpPr>
                <a:spLocks noEditPoints="1"/>
              </p:cNvSpPr>
              <p:nvPr/>
            </p:nvSpPr>
            <p:spPr bwMode="auto">
              <a:xfrm>
                <a:off x="5616555" y="2294219"/>
                <a:ext cx="253133" cy="249825"/>
              </a:xfrm>
              <a:custGeom>
                <a:avLst/>
                <a:gdLst>
                  <a:gd name="T0" fmla="*/ 22 w 89"/>
                  <a:gd name="T1" fmla="*/ 4 h 89"/>
                  <a:gd name="T2" fmla="*/ 27 w 89"/>
                  <a:gd name="T3" fmla="*/ 0 h 89"/>
                  <a:gd name="T4" fmla="*/ 34 w 89"/>
                  <a:gd name="T5" fmla="*/ 7 h 89"/>
                  <a:gd name="T6" fmla="*/ 36 w 89"/>
                  <a:gd name="T7" fmla="*/ 8 h 89"/>
                  <a:gd name="T8" fmla="*/ 32 w 89"/>
                  <a:gd name="T9" fmla="*/ 11 h 89"/>
                  <a:gd name="T10" fmla="*/ 53 w 89"/>
                  <a:gd name="T11" fmla="*/ 11 h 89"/>
                  <a:gd name="T12" fmla="*/ 61 w 89"/>
                  <a:gd name="T13" fmla="*/ 0 h 89"/>
                  <a:gd name="T14" fmla="*/ 68 w 89"/>
                  <a:gd name="T15" fmla="*/ 4 h 89"/>
                  <a:gd name="T16" fmla="*/ 61 w 89"/>
                  <a:gd name="T17" fmla="*/ 11 h 89"/>
                  <a:gd name="T18" fmla="*/ 86 w 89"/>
                  <a:gd name="T19" fmla="*/ 11 h 89"/>
                  <a:gd name="T20" fmla="*/ 86 w 89"/>
                  <a:gd name="T21" fmla="*/ 17 h 89"/>
                  <a:gd name="T22" fmla="*/ 58 w 89"/>
                  <a:gd name="T23" fmla="*/ 17 h 89"/>
                  <a:gd name="T24" fmla="*/ 58 w 89"/>
                  <a:gd name="T25" fmla="*/ 36 h 89"/>
                  <a:gd name="T26" fmla="*/ 89 w 89"/>
                  <a:gd name="T27" fmla="*/ 36 h 89"/>
                  <a:gd name="T28" fmla="*/ 89 w 89"/>
                  <a:gd name="T29" fmla="*/ 42 h 89"/>
                  <a:gd name="T30" fmla="*/ 0 w 89"/>
                  <a:gd name="T31" fmla="*/ 42 h 89"/>
                  <a:gd name="T32" fmla="*/ 0 w 89"/>
                  <a:gd name="T33" fmla="*/ 36 h 89"/>
                  <a:gd name="T34" fmla="*/ 31 w 89"/>
                  <a:gd name="T35" fmla="*/ 36 h 89"/>
                  <a:gd name="T36" fmla="*/ 31 w 89"/>
                  <a:gd name="T37" fmla="*/ 17 h 89"/>
                  <a:gd name="T38" fmla="*/ 3 w 89"/>
                  <a:gd name="T39" fmla="*/ 17 h 89"/>
                  <a:gd name="T40" fmla="*/ 3 w 89"/>
                  <a:gd name="T41" fmla="*/ 11 h 89"/>
                  <a:gd name="T42" fmla="*/ 29 w 89"/>
                  <a:gd name="T43" fmla="*/ 11 h 89"/>
                  <a:gd name="T44" fmla="*/ 26 w 89"/>
                  <a:gd name="T45" fmla="*/ 9 h 89"/>
                  <a:gd name="T46" fmla="*/ 22 w 89"/>
                  <a:gd name="T47" fmla="*/ 4 h 89"/>
                  <a:gd name="T48" fmla="*/ 9 w 89"/>
                  <a:gd name="T49" fmla="*/ 24 h 89"/>
                  <a:gd name="T50" fmla="*/ 14 w 89"/>
                  <a:gd name="T51" fmla="*/ 19 h 89"/>
                  <a:gd name="T52" fmla="*/ 24 w 89"/>
                  <a:gd name="T53" fmla="*/ 30 h 89"/>
                  <a:gd name="T54" fmla="*/ 19 w 89"/>
                  <a:gd name="T55" fmla="*/ 34 h 89"/>
                  <a:gd name="T56" fmla="*/ 14 w 89"/>
                  <a:gd name="T57" fmla="*/ 29 h 89"/>
                  <a:gd name="T58" fmla="*/ 9 w 89"/>
                  <a:gd name="T59" fmla="*/ 24 h 89"/>
                  <a:gd name="T60" fmla="*/ 13 w 89"/>
                  <a:gd name="T61" fmla="*/ 50 h 89"/>
                  <a:gd name="T62" fmla="*/ 76 w 89"/>
                  <a:gd name="T63" fmla="*/ 50 h 89"/>
                  <a:gd name="T64" fmla="*/ 76 w 89"/>
                  <a:gd name="T65" fmla="*/ 89 h 89"/>
                  <a:gd name="T66" fmla="*/ 69 w 89"/>
                  <a:gd name="T67" fmla="*/ 89 h 89"/>
                  <a:gd name="T68" fmla="*/ 69 w 89"/>
                  <a:gd name="T69" fmla="*/ 85 h 89"/>
                  <a:gd name="T70" fmla="*/ 20 w 89"/>
                  <a:gd name="T71" fmla="*/ 85 h 89"/>
                  <a:gd name="T72" fmla="*/ 20 w 89"/>
                  <a:gd name="T73" fmla="*/ 89 h 89"/>
                  <a:gd name="T74" fmla="*/ 13 w 89"/>
                  <a:gd name="T75" fmla="*/ 89 h 89"/>
                  <a:gd name="T76" fmla="*/ 13 w 89"/>
                  <a:gd name="T77" fmla="*/ 50 h 89"/>
                  <a:gd name="T78" fmla="*/ 20 w 89"/>
                  <a:gd name="T79" fmla="*/ 65 h 89"/>
                  <a:gd name="T80" fmla="*/ 69 w 89"/>
                  <a:gd name="T81" fmla="*/ 65 h 89"/>
                  <a:gd name="T82" fmla="*/ 69 w 89"/>
                  <a:gd name="T83" fmla="*/ 56 h 89"/>
                  <a:gd name="T84" fmla="*/ 20 w 89"/>
                  <a:gd name="T85" fmla="*/ 56 h 89"/>
                  <a:gd name="T86" fmla="*/ 20 w 89"/>
                  <a:gd name="T87" fmla="*/ 65 h 89"/>
                  <a:gd name="T88" fmla="*/ 20 w 89"/>
                  <a:gd name="T89" fmla="*/ 79 h 89"/>
                  <a:gd name="T90" fmla="*/ 69 w 89"/>
                  <a:gd name="T91" fmla="*/ 79 h 89"/>
                  <a:gd name="T92" fmla="*/ 69 w 89"/>
                  <a:gd name="T93" fmla="*/ 71 h 89"/>
                  <a:gd name="T94" fmla="*/ 20 w 89"/>
                  <a:gd name="T95" fmla="*/ 71 h 89"/>
                  <a:gd name="T96" fmla="*/ 20 w 89"/>
                  <a:gd name="T97" fmla="*/ 79 h 89"/>
                  <a:gd name="T98" fmla="*/ 38 w 89"/>
                  <a:gd name="T99" fmla="*/ 36 h 89"/>
                  <a:gd name="T100" fmla="*/ 51 w 89"/>
                  <a:gd name="T101" fmla="*/ 36 h 89"/>
                  <a:gd name="T102" fmla="*/ 51 w 89"/>
                  <a:gd name="T103" fmla="*/ 17 h 89"/>
                  <a:gd name="T104" fmla="*/ 38 w 89"/>
                  <a:gd name="T105" fmla="*/ 17 h 89"/>
                  <a:gd name="T106" fmla="*/ 38 w 89"/>
                  <a:gd name="T107" fmla="*/ 36 h 89"/>
                  <a:gd name="T108" fmla="*/ 64 w 89"/>
                  <a:gd name="T109" fmla="*/ 30 h 89"/>
                  <a:gd name="T110" fmla="*/ 74 w 89"/>
                  <a:gd name="T111" fmla="*/ 19 h 89"/>
                  <a:gd name="T112" fmla="*/ 80 w 89"/>
                  <a:gd name="T113" fmla="*/ 23 h 89"/>
                  <a:gd name="T114" fmla="*/ 69 w 89"/>
                  <a:gd name="T115" fmla="*/ 34 h 89"/>
                  <a:gd name="T116" fmla="*/ 64 w 89"/>
                  <a:gd name="T11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 h="89">
                    <a:moveTo>
                      <a:pt x="22" y="4"/>
                    </a:moveTo>
                    <a:cubicBezTo>
                      <a:pt x="27" y="0"/>
                      <a:pt x="27" y="0"/>
                      <a:pt x="27" y="0"/>
                    </a:cubicBezTo>
                    <a:cubicBezTo>
                      <a:pt x="28" y="1"/>
                      <a:pt x="31" y="3"/>
                      <a:pt x="34" y="7"/>
                    </a:cubicBezTo>
                    <a:cubicBezTo>
                      <a:pt x="35" y="8"/>
                      <a:pt x="35" y="8"/>
                      <a:pt x="36" y="8"/>
                    </a:cubicBezTo>
                    <a:cubicBezTo>
                      <a:pt x="32" y="11"/>
                      <a:pt x="32" y="11"/>
                      <a:pt x="32" y="11"/>
                    </a:cubicBezTo>
                    <a:cubicBezTo>
                      <a:pt x="53" y="11"/>
                      <a:pt x="53" y="11"/>
                      <a:pt x="53" y="11"/>
                    </a:cubicBezTo>
                    <a:cubicBezTo>
                      <a:pt x="57" y="6"/>
                      <a:pt x="60" y="3"/>
                      <a:pt x="61" y="0"/>
                    </a:cubicBezTo>
                    <a:cubicBezTo>
                      <a:pt x="68" y="4"/>
                      <a:pt x="68" y="4"/>
                      <a:pt x="68" y="4"/>
                    </a:cubicBezTo>
                    <a:cubicBezTo>
                      <a:pt x="66" y="6"/>
                      <a:pt x="63" y="8"/>
                      <a:pt x="61" y="11"/>
                    </a:cubicBezTo>
                    <a:cubicBezTo>
                      <a:pt x="86" y="11"/>
                      <a:pt x="86" y="11"/>
                      <a:pt x="86" y="11"/>
                    </a:cubicBezTo>
                    <a:cubicBezTo>
                      <a:pt x="86" y="17"/>
                      <a:pt x="86" y="17"/>
                      <a:pt x="86" y="17"/>
                    </a:cubicBezTo>
                    <a:cubicBezTo>
                      <a:pt x="58" y="17"/>
                      <a:pt x="58" y="17"/>
                      <a:pt x="58" y="17"/>
                    </a:cubicBezTo>
                    <a:cubicBezTo>
                      <a:pt x="58" y="36"/>
                      <a:pt x="58" y="36"/>
                      <a:pt x="58" y="36"/>
                    </a:cubicBezTo>
                    <a:cubicBezTo>
                      <a:pt x="89" y="36"/>
                      <a:pt x="89" y="36"/>
                      <a:pt x="89" y="36"/>
                    </a:cubicBezTo>
                    <a:cubicBezTo>
                      <a:pt x="89" y="42"/>
                      <a:pt x="89" y="42"/>
                      <a:pt x="89" y="42"/>
                    </a:cubicBezTo>
                    <a:cubicBezTo>
                      <a:pt x="0" y="42"/>
                      <a:pt x="0" y="42"/>
                      <a:pt x="0" y="42"/>
                    </a:cubicBezTo>
                    <a:cubicBezTo>
                      <a:pt x="0" y="36"/>
                      <a:pt x="0" y="36"/>
                      <a:pt x="0" y="36"/>
                    </a:cubicBezTo>
                    <a:cubicBezTo>
                      <a:pt x="31" y="36"/>
                      <a:pt x="31" y="36"/>
                      <a:pt x="31" y="36"/>
                    </a:cubicBezTo>
                    <a:cubicBezTo>
                      <a:pt x="31" y="17"/>
                      <a:pt x="31" y="17"/>
                      <a:pt x="31" y="17"/>
                    </a:cubicBezTo>
                    <a:cubicBezTo>
                      <a:pt x="3" y="17"/>
                      <a:pt x="3" y="17"/>
                      <a:pt x="3" y="17"/>
                    </a:cubicBezTo>
                    <a:cubicBezTo>
                      <a:pt x="3" y="11"/>
                      <a:pt x="3" y="11"/>
                      <a:pt x="3" y="11"/>
                    </a:cubicBezTo>
                    <a:cubicBezTo>
                      <a:pt x="29" y="11"/>
                      <a:pt x="29" y="11"/>
                      <a:pt x="29" y="11"/>
                    </a:cubicBezTo>
                    <a:cubicBezTo>
                      <a:pt x="28" y="11"/>
                      <a:pt x="27" y="10"/>
                      <a:pt x="26" y="9"/>
                    </a:cubicBezTo>
                    <a:cubicBezTo>
                      <a:pt x="24" y="6"/>
                      <a:pt x="23" y="5"/>
                      <a:pt x="22" y="4"/>
                    </a:cubicBezTo>
                    <a:moveTo>
                      <a:pt x="9" y="24"/>
                    </a:moveTo>
                    <a:cubicBezTo>
                      <a:pt x="14" y="19"/>
                      <a:pt x="14" y="19"/>
                      <a:pt x="14" y="19"/>
                    </a:cubicBezTo>
                    <a:cubicBezTo>
                      <a:pt x="21" y="25"/>
                      <a:pt x="24" y="29"/>
                      <a:pt x="24" y="30"/>
                    </a:cubicBezTo>
                    <a:cubicBezTo>
                      <a:pt x="19" y="34"/>
                      <a:pt x="19" y="34"/>
                      <a:pt x="19" y="34"/>
                    </a:cubicBezTo>
                    <a:cubicBezTo>
                      <a:pt x="19" y="34"/>
                      <a:pt x="17" y="32"/>
                      <a:pt x="14" y="29"/>
                    </a:cubicBezTo>
                    <a:cubicBezTo>
                      <a:pt x="12" y="27"/>
                      <a:pt x="10" y="25"/>
                      <a:pt x="9" y="24"/>
                    </a:cubicBezTo>
                    <a:moveTo>
                      <a:pt x="13" y="50"/>
                    </a:moveTo>
                    <a:cubicBezTo>
                      <a:pt x="76" y="50"/>
                      <a:pt x="76" y="50"/>
                      <a:pt x="76" y="50"/>
                    </a:cubicBezTo>
                    <a:cubicBezTo>
                      <a:pt x="76" y="89"/>
                      <a:pt x="76" y="89"/>
                      <a:pt x="76" y="89"/>
                    </a:cubicBezTo>
                    <a:cubicBezTo>
                      <a:pt x="69" y="89"/>
                      <a:pt x="69" y="89"/>
                      <a:pt x="69" y="89"/>
                    </a:cubicBezTo>
                    <a:cubicBezTo>
                      <a:pt x="69" y="85"/>
                      <a:pt x="69" y="85"/>
                      <a:pt x="69" y="85"/>
                    </a:cubicBezTo>
                    <a:cubicBezTo>
                      <a:pt x="20" y="85"/>
                      <a:pt x="20" y="85"/>
                      <a:pt x="20" y="85"/>
                    </a:cubicBezTo>
                    <a:cubicBezTo>
                      <a:pt x="20" y="89"/>
                      <a:pt x="20" y="89"/>
                      <a:pt x="20" y="89"/>
                    </a:cubicBezTo>
                    <a:cubicBezTo>
                      <a:pt x="13" y="89"/>
                      <a:pt x="13" y="89"/>
                      <a:pt x="13" y="89"/>
                    </a:cubicBezTo>
                    <a:lnTo>
                      <a:pt x="13" y="50"/>
                    </a:lnTo>
                    <a:close/>
                    <a:moveTo>
                      <a:pt x="20" y="65"/>
                    </a:moveTo>
                    <a:cubicBezTo>
                      <a:pt x="69" y="65"/>
                      <a:pt x="69" y="65"/>
                      <a:pt x="69" y="65"/>
                    </a:cubicBezTo>
                    <a:cubicBezTo>
                      <a:pt x="69" y="56"/>
                      <a:pt x="69" y="56"/>
                      <a:pt x="69" y="56"/>
                    </a:cubicBezTo>
                    <a:cubicBezTo>
                      <a:pt x="20" y="56"/>
                      <a:pt x="20" y="56"/>
                      <a:pt x="20" y="56"/>
                    </a:cubicBezTo>
                    <a:lnTo>
                      <a:pt x="20" y="65"/>
                    </a:lnTo>
                    <a:close/>
                    <a:moveTo>
                      <a:pt x="20" y="79"/>
                    </a:moveTo>
                    <a:cubicBezTo>
                      <a:pt x="69" y="79"/>
                      <a:pt x="69" y="79"/>
                      <a:pt x="69" y="79"/>
                    </a:cubicBezTo>
                    <a:cubicBezTo>
                      <a:pt x="69" y="71"/>
                      <a:pt x="69" y="71"/>
                      <a:pt x="69" y="71"/>
                    </a:cubicBezTo>
                    <a:cubicBezTo>
                      <a:pt x="20" y="71"/>
                      <a:pt x="20" y="71"/>
                      <a:pt x="20" y="71"/>
                    </a:cubicBezTo>
                    <a:lnTo>
                      <a:pt x="20" y="79"/>
                    </a:lnTo>
                    <a:close/>
                    <a:moveTo>
                      <a:pt x="38" y="36"/>
                    </a:moveTo>
                    <a:cubicBezTo>
                      <a:pt x="51" y="36"/>
                      <a:pt x="51" y="36"/>
                      <a:pt x="51" y="36"/>
                    </a:cubicBezTo>
                    <a:cubicBezTo>
                      <a:pt x="51" y="17"/>
                      <a:pt x="51" y="17"/>
                      <a:pt x="51" y="17"/>
                    </a:cubicBezTo>
                    <a:cubicBezTo>
                      <a:pt x="38" y="17"/>
                      <a:pt x="38" y="17"/>
                      <a:pt x="38" y="17"/>
                    </a:cubicBezTo>
                    <a:lnTo>
                      <a:pt x="38" y="36"/>
                    </a:lnTo>
                    <a:close/>
                    <a:moveTo>
                      <a:pt x="64" y="30"/>
                    </a:moveTo>
                    <a:cubicBezTo>
                      <a:pt x="68" y="26"/>
                      <a:pt x="71" y="22"/>
                      <a:pt x="74" y="19"/>
                    </a:cubicBezTo>
                    <a:cubicBezTo>
                      <a:pt x="80" y="23"/>
                      <a:pt x="80" y="23"/>
                      <a:pt x="80" y="23"/>
                    </a:cubicBezTo>
                    <a:cubicBezTo>
                      <a:pt x="69" y="34"/>
                      <a:pt x="69" y="34"/>
                      <a:pt x="69" y="34"/>
                    </a:cubicBezTo>
                    <a:lnTo>
                      <a:pt x="64" y="3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6" name="Freeform 9"/>
              <p:cNvSpPr>
                <a:spLocks noEditPoints="1"/>
              </p:cNvSpPr>
              <p:nvPr/>
            </p:nvSpPr>
            <p:spPr bwMode="auto">
              <a:xfrm>
                <a:off x="5904432" y="2314073"/>
                <a:ext cx="162137" cy="210117"/>
              </a:xfrm>
              <a:custGeom>
                <a:avLst/>
                <a:gdLst>
                  <a:gd name="T0" fmla="*/ 31 w 57"/>
                  <a:gd name="T1" fmla="*/ 45 h 75"/>
                  <a:gd name="T2" fmla="*/ 8 w 57"/>
                  <a:gd name="T3" fmla="*/ 45 h 75"/>
                  <a:gd name="T4" fmla="*/ 8 w 57"/>
                  <a:gd name="T5" fmla="*/ 75 h 75"/>
                  <a:gd name="T6" fmla="*/ 0 w 57"/>
                  <a:gd name="T7" fmla="*/ 75 h 75"/>
                  <a:gd name="T8" fmla="*/ 0 w 57"/>
                  <a:gd name="T9" fmla="*/ 0 h 75"/>
                  <a:gd name="T10" fmla="*/ 32 w 57"/>
                  <a:gd name="T11" fmla="*/ 0 h 75"/>
                  <a:gd name="T12" fmla="*/ 57 w 57"/>
                  <a:gd name="T13" fmla="*/ 22 h 75"/>
                  <a:gd name="T14" fmla="*/ 31 w 57"/>
                  <a:gd name="T15" fmla="*/ 45 h 75"/>
                  <a:gd name="T16" fmla="*/ 30 w 57"/>
                  <a:gd name="T17" fmla="*/ 7 h 75"/>
                  <a:gd name="T18" fmla="*/ 8 w 57"/>
                  <a:gd name="T19" fmla="*/ 7 h 75"/>
                  <a:gd name="T20" fmla="*/ 8 w 57"/>
                  <a:gd name="T21" fmla="*/ 37 h 75"/>
                  <a:gd name="T22" fmla="*/ 30 w 57"/>
                  <a:gd name="T23" fmla="*/ 37 h 75"/>
                  <a:gd name="T24" fmla="*/ 48 w 57"/>
                  <a:gd name="T25" fmla="*/ 22 h 75"/>
                  <a:gd name="T26" fmla="*/ 30 w 57"/>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75">
                    <a:moveTo>
                      <a:pt x="31" y="45"/>
                    </a:moveTo>
                    <a:cubicBezTo>
                      <a:pt x="8" y="45"/>
                      <a:pt x="8" y="45"/>
                      <a:pt x="8" y="45"/>
                    </a:cubicBezTo>
                    <a:cubicBezTo>
                      <a:pt x="8" y="75"/>
                      <a:pt x="8" y="75"/>
                      <a:pt x="8" y="75"/>
                    </a:cubicBezTo>
                    <a:cubicBezTo>
                      <a:pt x="0" y="75"/>
                      <a:pt x="0" y="75"/>
                      <a:pt x="0" y="75"/>
                    </a:cubicBezTo>
                    <a:cubicBezTo>
                      <a:pt x="0" y="0"/>
                      <a:pt x="0" y="0"/>
                      <a:pt x="0" y="0"/>
                    </a:cubicBezTo>
                    <a:cubicBezTo>
                      <a:pt x="32" y="0"/>
                      <a:pt x="32" y="0"/>
                      <a:pt x="32" y="0"/>
                    </a:cubicBezTo>
                    <a:cubicBezTo>
                      <a:pt x="47" y="1"/>
                      <a:pt x="55" y="8"/>
                      <a:pt x="57" y="22"/>
                    </a:cubicBezTo>
                    <a:cubicBezTo>
                      <a:pt x="57" y="37"/>
                      <a:pt x="48" y="44"/>
                      <a:pt x="31" y="45"/>
                    </a:cubicBezTo>
                    <a:moveTo>
                      <a:pt x="30" y="7"/>
                    </a:moveTo>
                    <a:cubicBezTo>
                      <a:pt x="8" y="7"/>
                      <a:pt x="8" y="7"/>
                      <a:pt x="8" y="7"/>
                    </a:cubicBezTo>
                    <a:cubicBezTo>
                      <a:pt x="8" y="37"/>
                      <a:pt x="8" y="37"/>
                      <a:pt x="8" y="37"/>
                    </a:cubicBezTo>
                    <a:cubicBezTo>
                      <a:pt x="30" y="37"/>
                      <a:pt x="30" y="37"/>
                      <a:pt x="30" y="37"/>
                    </a:cubicBezTo>
                    <a:cubicBezTo>
                      <a:pt x="42" y="37"/>
                      <a:pt x="48" y="32"/>
                      <a:pt x="48" y="22"/>
                    </a:cubicBezTo>
                    <a:cubicBezTo>
                      <a:pt x="47" y="12"/>
                      <a:pt x="41"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7" name="Freeform 10"/>
              <p:cNvSpPr>
                <a:spLocks noEditPoints="1"/>
              </p:cNvSpPr>
              <p:nvPr/>
            </p:nvSpPr>
            <p:spPr bwMode="auto">
              <a:xfrm>
                <a:off x="6101313" y="2314073"/>
                <a:ext cx="163792" cy="210117"/>
              </a:xfrm>
              <a:custGeom>
                <a:avLst/>
                <a:gdLst>
                  <a:gd name="T0" fmla="*/ 32 w 58"/>
                  <a:gd name="T1" fmla="*/ 45 h 75"/>
                  <a:gd name="T2" fmla="*/ 9 w 58"/>
                  <a:gd name="T3" fmla="*/ 45 h 75"/>
                  <a:gd name="T4" fmla="*/ 9 w 58"/>
                  <a:gd name="T5" fmla="*/ 75 h 75"/>
                  <a:gd name="T6" fmla="*/ 0 w 58"/>
                  <a:gd name="T7" fmla="*/ 75 h 75"/>
                  <a:gd name="T8" fmla="*/ 0 w 58"/>
                  <a:gd name="T9" fmla="*/ 0 h 75"/>
                  <a:gd name="T10" fmla="*/ 33 w 58"/>
                  <a:gd name="T11" fmla="*/ 0 h 75"/>
                  <a:gd name="T12" fmla="*/ 58 w 58"/>
                  <a:gd name="T13" fmla="*/ 22 h 75"/>
                  <a:gd name="T14" fmla="*/ 32 w 58"/>
                  <a:gd name="T15" fmla="*/ 45 h 75"/>
                  <a:gd name="T16" fmla="*/ 30 w 58"/>
                  <a:gd name="T17" fmla="*/ 7 h 75"/>
                  <a:gd name="T18" fmla="*/ 9 w 58"/>
                  <a:gd name="T19" fmla="*/ 7 h 75"/>
                  <a:gd name="T20" fmla="*/ 9 w 58"/>
                  <a:gd name="T21" fmla="*/ 37 h 75"/>
                  <a:gd name="T22" fmla="*/ 30 w 58"/>
                  <a:gd name="T23" fmla="*/ 37 h 75"/>
                  <a:gd name="T24" fmla="*/ 49 w 58"/>
                  <a:gd name="T25" fmla="*/ 22 h 75"/>
                  <a:gd name="T26" fmla="*/ 30 w 58"/>
                  <a:gd name="T2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5">
                    <a:moveTo>
                      <a:pt x="32" y="45"/>
                    </a:moveTo>
                    <a:cubicBezTo>
                      <a:pt x="9" y="45"/>
                      <a:pt x="9" y="45"/>
                      <a:pt x="9" y="45"/>
                    </a:cubicBezTo>
                    <a:cubicBezTo>
                      <a:pt x="9" y="75"/>
                      <a:pt x="9" y="75"/>
                      <a:pt x="9" y="75"/>
                    </a:cubicBezTo>
                    <a:cubicBezTo>
                      <a:pt x="0" y="75"/>
                      <a:pt x="0" y="75"/>
                      <a:pt x="0" y="75"/>
                    </a:cubicBezTo>
                    <a:cubicBezTo>
                      <a:pt x="0" y="0"/>
                      <a:pt x="0" y="0"/>
                      <a:pt x="0" y="0"/>
                    </a:cubicBezTo>
                    <a:cubicBezTo>
                      <a:pt x="33" y="0"/>
                      <a:pt x="33" y="0"/>
                      <a:pt x="33" y="0"/>
                    </a:cubicBezTo>
                    <a:cubicBezTo>
                      <a:pt x="48" y="1"/>
                      <a:pt x="56" y="8"/>
                      <a:pt x="58" y="22"/>
                    </a:cubicBezTo>
                    <a:cubicBezTo>
                      <a:pt x="57" y="37"/>
                      <a:pt x="49" y="44"/>
                      <a:pt x="32" y="45"/>
                    </a:cubicBezTo>
                    <a:moveTo>
                      <a:pt x="30" y="7"/>
                    </a:moveTo>
                    <a:cubicBezTo>
                      <a:pt x="9" y="7"/>
                      <a:pt x="9" y="7"/>
                      <a:pt x="9" y="7"/>
                    </a:cubicBezTo>
                    <a:cubicBezTo>
                      <a:pt x="9" y="37"/>
                      <a:pt x="9" y="37"/>
                      <a:pt x="9" y="37"/>
                    </a:cubicBezTo>
                    <a:cubicBezTo>
                      <a:pt x="30" y="37"/>
                      <a:pt x="30" y="37"/>
                      <a:pt x="30" y="37"/>
                    </a:cubicBezTo>
                    <a:cubicBezTo>
                      <a:pt x="42" y="37"/>
                      <a:pt x="48" y="32"/>
                      <a:pt x="49" y="22"/>
                    </a:cubicBezTo>
                    <a:cubicBezTo>
                      <a:pt x="48" y="12"/>
                      <a:pt x="42" y="8"/>
                      <a:pt x="30" y="7"/>
                    </a:cubicBezTo>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8" name="Freeform 11"/>
              <p:cNvSpPr/>
              <p:nvPr/>
            </p:nvSpPr>
            <p:spPr bwMode="auto">
              <a:xfrm>
                <a:off x="6283304" y="2314073"/>
                <a:ext cx="170410" cy="210117"/>
              </a:xfrm>
              <a:custGeom>
                <a:avLst/>
                <a:gdLst>
                  <a:gd name="T0" fmla="*/ 103 w 103"/>
                  <a:gd name="T1" fmla="*/ 0 h 127"/>
                  <a:gd name="T2" fmla="*/ 103 w 103"/>
                  <a:gd name="T3" fmla="*/ 12 h 127"/>
                  <a:gd name="T4" fmla="*/ 60 w 103"/>
                  <a:gd name="T5" fmla="*/ 12 h 127"/>
                  <a:gd name="T6" fmla="*/ 60 w 103"/>
                  <a:gd name="T7" fmla="*/ 127 h 127"/>
                  <a:gd name="T8" fmla="*/ 44 w 103"/>
                  <a:gd name="T9" fmla="*/ 127 h 127"/>
                  <a:gd name="T10" fmla="*/ 44 w 103"/>
                  <a:gd name="T11" fmla="*/ 12 h 127"/>
                  <a:gd name="T12" fmla="*/ 0 w 103"/>
                  <a:gd name="T13" fmla="*/ 12 h 127"/>
                  <a:gd name="T14" fmla="*/ 0 w 103"/>
                  <a:gd name="T15" fmla="*/ 0 h 127"/>
                  <a:gd name="T16" fmla="*/ 103 w 103"/>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7">
                    <a:moveTo>
                      <a:pt x="103" y="0"/>
                    </a:moveTo>
                    <a:lnTo>
                      <a:pt x="103" y="12"/>
                    </a:lnTo>
                    <a:lnTo>
                      <a:pt x="60" y="12"/>
                    </a:lnTo>
                    <a:lnTo>
                      <a:pt x="60" y="127"/>
                    </a:lnTo>
                    <a:lnTo>
                      <a:pt x="44" y="127"/>
                    </a:lnTo>
                    <a:lnTo>
                      <a:pt x="44" y="12"/>
                    </a:lnTo>
                    <a:lnTo>
                      <a:pt x="0" y="12"/>
                    </a:lnTo>
                    <a:lnTo>
                      <a:pt x="0" y="0"/>
                    </a:lnTo>
                    <a:lnTo>
                      <a:pt x="103"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39" name="Freeform 12"/>
              <p:cNvSpPr>
                <a:spLocks noEditPoints="1"/>
              </p:cNvSpPr>
              <p:nvPr/>
            </p:nvSpPr>
            <p:spPr bwMode="auto">
              <a:xfrm>
                <a:off x="6481840" y="2309109"/>
                <a:ext cx="226662" cy="234934"/>
              </a:xfrm>
              <a:custGeom>
                <a:avLst/>
                <a:gdLst>
                  <a:gd name="T0" fmla="*/ 0 w 137"/>
                  <a:gd name="T1" fmla="*/ 72 h 142"/>
                  <a:gd name="T2" fmla="*/ 58 w 137"/>
                  <a:gd name="T3" fmla="*/ 72 h 142"/>
                  <a:gd name="T4" fmla="*/ 58 w 137"/>
                  <a:gd name="T5" fmla="*/ 142 h 142"/>
                  <a:gd name="T6" fmla="*/ 46 w 137"/>
                  <a:gd name="T7" fmla="*/ 142 h 142"/>
                  <a:gd name="T8" fmla="*/ 46 w 137"/>
                  <a:gd name="T9" fmla="*/ 132 h 142"/>
                  <a:gd name="T10" fmla="*/ 12 w 137"/>
                  <a:gd name="T11" fmla="*/ 132 h 142"/>
                  <a:gd name="T12" fmla="*/ 12 w 137"/>
                  <a:gd name="T13" fmla="*/ 142 h 142"/>
                  <a:gd name="T14" fmla="*/ 0 w 137"/>
                  <a:gd name="T15" fmla="*/ 142 h 142"/>
                  <a:gd name="T16" fmla="*/ 0 w 137"/>
                  <a:gd name="T17" fmla="*/ 72 h 142"/>
                  <a:gd name="T18" fmla="*/ 12 w 137"/>
                  <a:gd name="T19" fmla="*/ 121 h 142"/>
                  <a:gd name="T20" fmla="*/ 46 w 137"/>
                  <a:gd name="T21" fmla="*/ 121 h 142"/>
                  <a:gd name="T22" fmla="*/ 46 w 137"/>
                  <a:gd name="T23" fmla="*/ 83 h 142"/>
                  <a:gd name="T24" fmla="*/ 12 w 137"/>
                  <a:gd name="T25" fmla="*/ 83 h 142"/>
                  <a:gd name="T26" fmla="*/ 12 w 137"/>
                  <a:gd name="T27" fmla="*/ 121 h 142"/>
                  <a:gd name="T28" fmla="*/ 15 w 137"/>
                  <a:gd name="T29" fmla="*/ 0 h 142"/>
                  <a:gd name="T30" fmla="*/ 122 w 137"/>
                  <a:gd name="T31" fmla="*/ 0 h 142"/>
                  <a:gd name="T32" fmla="*/ 122 w 137"/>
                  <a:gd name="T33" fmla="*/ 56 h 142"/>
                  <a:gd name="T34" fmla="*/ 15 w 137"/>
                  <a:gd name="T35" fmla="*/ 56 h 142"/>
                  <a:gd name="T36" fmla="*/ 15 w 137"/>
                  <a:gd name="T37" fmla="*/ 0 h 142"/>
                  <a:gd name="T38" fmla="*/ 27 w 137"/>
                  <a:gd name="T39" fmla="*/ 44 h 142"/>
                  <a:gd name="T40" fmla="*/ 110 w 137"/>
                  <a:gd name="T41" fmla="*/ 44 h 142"/>
                  <a:gd name="T42" fmla="*/ 110 w 137"/>
                  <a:gd name="T43" fmla="*/ 10 h 142"/>
                  <a:gd name="T44" fmla="*/ 27 w 137"/>
                  <a:gd name="T45" fmla="*/ 10 h 142"/>
                  <a:gd name="T46" fmla="*/ 27 w 137"/>
                  <a:gd name="T47" fmla="*/ 44 h 142"/>
                  <a:gd name="T48" fmla="*/ 79 w 137"/>
                  <a:gd name="T49" fmla="*/ 72 h 142"/>
                  <a:gd name="T50" fmla="*/ 137 w 137"/>
                  <a:gd name="T51" fmla="*/ 72 h 142"/>
                  <a:gd name="T52" fmla="*/ 137 w 137"/>
                  <a:gd name="T53" fmla="*/ 142 h 142"/>
                  <a:gd name="T54" fmla="*/ 125 w 137"/>
                  <a:gd name="T55" fmla="*/ 142 h 142"/>
                  <a:gd name="T56" fmla="*/ 125 w 137"/>
                  <a:gd name="T57" fmla="*/ 132 h 142"/>
                  <a:gd name="T58" fmla="*/ 91 w 137"/>
                  <a:gd name="T59" fmla="*/ 132 h 142"/>
                  <a:gd name="T60" fmla="*/ 91 w 137"/>
                  <a:gd name="T61" fmla="*/ 142 h 142"/>
                  <a:gd name="T62" fmla="*/ 79 w 137"/>
                  <a:gd name="T63" fmla="*/ 142 h 142"/>
                  <a:gd name="T64" fmla="*/ 79 w 137"/>
                  <a:gd name="T65" fmla="*/ 72 h 142"/>
                  <a:gd name="T66" fmla="*/ 91 w 137"/>
                  <a:gd name="T67" fmla="*/ 123 h 142"/>
                  <a:gd name="T68" fmla="*/ 125 w 137"/>
                  <a:gd name="T69" fmla="*/ 123 h 142"/>
                  <a:gd name="T70" fmla="*/ 125 w 137"/>
                  <a:gd name="T71" fmla="*/ 83 h 142"/>
                  <a:gd name="T72" fmla="*/ 91 w 137"/>
                  <a:gd name="T73" fmla="*/ 83 h 142"/>
                  <a:gd name="T74" fmla="*/ 91 w 137"/>
                  <a:gd name="T75"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142">
                    <a:moveTo>
                      <a:pt x="0" y="72"/>
                    </a:moveTo>
                    <a:lnTo>
                      <a:pt x="58" y="72"/>
                    </a:lnTo>
                    <a:lnTo>
                      <a:pt x="58" y="142"/>
                    </a:lnTo>
                    <a:lnTo>
                      <a:pt x="46" y="142"/>
                    </a:lnTo>
                    <a:lnTo>
                      <a:pt x="46" y="132"/>
                    </a:lnTo>
                    <a:lnTo>
                      <a:pt x="12" y="132"/>
                    </a:lnTo>
                    <a:lnTo>
                      <a:pt x="12" y="142"/>
                    </a:lnTo>
                    <a:lnTo>
                      <a:pt x="0" y="142"/>
                    </a:lnTo>
                    <a:lnTo>
                      <a:pt x="0" y="72"/>
                    </a:lnTo>
                    <a:close/>
                    <a:moveTo>
                      <a:pt x="12" y="121"/>
                    </a:moveTo>
                    <a:lnTo>
                      <a:pt x="46" y="121"/>
                    </a:lnTo>
                    <a:lnTo>
                      <a:pt x="46" y="83"/>
                    </a:lnTo>
                    <a:lnTo>
                      <a:pt x="12" y="83"/>
                    </a:lnTo>
                    <a:lnTo>
                      <a:pt x="12" y="121"/>
                    </a:lnTo>
                    <a:close/>
                    <a:moveTo>
                      <a:pt x="15" y="0"/>
                    </a:moveTo>
                    <a:lnTo>
                      <a:pt x="122" y="0"/>
                    </a:lnTo>
                    <a:lnTo>
                      <a:pt x="122" y="56"/>
                    </a:lnTo>
                    <a:lnTo>
                      <a:pt x="15" y="56"/>
                    </a:lnTo>
                    <a:lnTo>
                      <a:pt x="15" y="0"/>
                    </a:lnTo>
                    <a:close/>
                    <a:moveTo>
                      <a:pt x="27" y="44"/>
                    </a:moveTo>
                    <a:lnTo>
                      <a:pt x="110" y="44"/>
                    </a:lnTo>
                    <a:lnTo>
                      <a:pt x="110" y="10"/>
                    </a:lnTo>
                    <a:lnTo>
                      <a:pt x="27" y="10"/>
                    </a:lnTo>
                    <a:lnTo>
                      <a:pt x="27" y="44"/>
                    </a:lnTo>
                    <a:close/>
                    <a:moveTo>
                      <a:pt x="79" y="72"/>
                    </a:moveTo>
                    <a:lnTo>
                      <a:pt x="137" y="72"/>
                    </a:lnTo>
                    <a:lnTo>
                      <a:pt x="137" y="142"/>
                    </a:lnTo>
                    <a:lnTo>
                      <a:pt x="125" y="142"/>
                    </a:lnTo>
                    <a:lnTo>
                      <a:pt x="125" y="132"/>
                    </a:lnTo>
                    <a:lnTo>
                      <a:pt x="91" y="132"/>
                    </a:lnTo>
                    <a:lnTo>
                      <a:pt x="91" y="142"/>
                    </a:lnTo>
                    <a:lnTo>
                      <a:pt x="79" y="142"/>
                    </a:lnTo>
                    <a:lnTo>
                      <a:pt x="79" y="72"/>
                    </a:lnTo>
                    <a:close/>
                    <a:moveTo>
                      <a:pt x="91" y="123"/>
                    </a:moveTo>
                    <a:lnTo>
                      <a:pt x="125" y="123"/>
                    </a:lnTo>
                    <a:lnTo>
                      <a:pt x="125" y="83"/>
                    </a:lnTo>
                    <a:lnTo>
                      <a:pt x="91" y="83"/>
                    </a:lnTo>
                    <a:lnTo>
                      <a:pt x="91" y="123"/>
                    </a:lnTo>
                    <a:close/>
                  </a:path>
                </a:pathLst>
              </a:custGeom>
              <a:grpFill/>
              <a:ln>
                <a:noFill/>
              </a:ln>
            </p:spPr>
            <p:txBody>
              <a:bodyPr vert="horz" wrap="square" lIns="91440" tIns="45720" rIns="91440" bIns="45720" numCol="1" anchor="t" anchorCtr="0" compatLnSpc="1"/>
              <a:lstStyle/>
              <a:p>
                <a:endParaRPr lang="zh-CN" altLang="en-US" dirty="0">
                  <a:solidFill>
                    <a:schemeClr val="tx1">
                      <a:lumMod val="75000"/>
                      <a:lumOff val="25000"/>
                    </a:schemeClr>
                  </a:solidFill>
                  <a:cs typeface="+mn-ea"/>
                  <a:sym typeface="+mn-lt"/>
                </a:endParaRPr>
              </a:p>
            </p:txBody>
          </p:sp>
          <p:sp>
            <p:nvSpPr>
              <p:cNvPr id="40" name="Freeform 13"/>
              <p:cNvSpPr>
                <a:spLocks noEditPoints="1"/>
              </p:cNvSpPr>
              <p:nvPr/>
            </p:nvSpPr>
            <p:spPr bwMode="auto">
              <a:xfrm>
                <a:off x="6739936" y="2294219"/>
                <a:ext cx="256442" cy="249825"/>
              </a:xfrm>
              <a:custGeom>
                <a:avLst/>
                <a:gdLst>
                  <a:gd name="T0" fmla="*/ 28 w 90"/>
                  <a:gd name="T1" fmla="*/ 1 h 89"/>
                  <a:gd name="T2" fmla="*/ 35 w 90"/>
                  <a:gd name="T3" fmla="*/ 30 h 89"/>
                  <a:gd name="T4" fmla="*/ 13 w 90"/>
                  <a:gd name="T5" fmla="*/ 36 h 89"/>
                  <a:gd name="T6" fmla="*/ 30 w 90"/>
                  <a:gd name="T7" fmla="*/ 49 h 89"/>
                  <a:gd name="T8" fmla="*/ 24 w 90"/>
                  <a:gd name="T9" fmla="*/ 88 h 89"/>
                  <a:gd name="T10" fmla="*/ 13 w 90"/>
                  <a:gd name="T11" fmla="*/ 55 h 89"/>
                  <a:gd name="T12" fmla="*/ 0 w 90"/>
                  <a:gd name="T13" fmla="*/ 84 h 89"/>
                  <a:gd name="T14" fmla="*/ 6 w 90"/>
                  <a:gd name="T15" fmla="*/ 4 h 89"/>
                  <a:gd name="T16" fmla="*/ 13 w 90"/>
                  <a:gd name="T17" fmla="*/ 30 h 89"/>
                  <a:gd name="T18" fmla="*/ 22 w 90"/>
                  <a:gd name="T19" fmla="*/ 1 h 89"/>
                  <a:gd name="T20" fmla="*/ 43 w 90"/>
                  <a:gd name="T21" fmla="*/ 66 h 89"/>
                  <a:gd name="T22" fmla="*/ 52 w 90"/>
                  <a:gd name="T23" fmla="*/ 52 h 89"/>
                  <a:gd name="T24" fmla="*/ 39 w 90"/>
                  <a:gd name="T25" fmla="*/ 10 h 89"/>
                  <a:gd name="T26" fmla="*/ 57 w 90"/>
                  <a:gd name="T27" fmla="*/ 0 h 89"/>
                  <a:gd name="T28" fmla="*/ 63 w 90"/>
                  <a:gd name="T29" fmla="*/ 4 h 89"/>
                  <a:gd name="T30" fmla="*/ 84 w 90"/>
                  <a:gd name="T31" fmla="*/ 10 h 89"/>
                  <a:gd name="T32" fmla="*/ 60 w 90"/>
                  <a:gd name="T33" fmla="*/ 52 h 89"/>
                  <a:gd name="T34" fmla="*/ 63 w 90"/>
                  <a:gd name="T35" fmla="*/ 66 h 89"/>
                  <a:gd name="T36" fmla="*/ 70 w 90"/>
                  <a:gd name="T37" fmla="*/ 55 h 89"/>
                  <a:gd name="T38" fmla="*/ 90 w 90"/>
                  <a:gd name="T39" fmla="*/ 66 h 89"/>
                  <a:gd name="T40" fmla="*/ 70 w 90"/>
                  <a:gd name="T41" fmla="*/ 72 h 89"/>
                  <a:gd name="T42" fmla="*/ 63 w 90"/>
                  <a:gd name="T43" fmla="*/ 89 h 89"/>
                  <a:gd name="T44" fmla="*/ 33 w 90"/>
                  <a:gd name="T45" fmla="*/ 72 h 89"/>
                  <a:gd name="T46" fmla="*/ 45 w 90"/>
                  <a:gd name="T47" fmla="*/ 28 h 89"/>
                  <a:gd name="T48" fmla="*/ 58 w 90"/>
                  <a:gd name="T49" fmla="*/ 15 h 89"/>
                  <a:gd name="T50" fmla="*/ 45 w 90"/>
                  <a:gd name="T51" fmla="*/ 28 h 89"/>
                  <a:gd name="T52" fmla="*/ 58 w 90"/>
                  <a:gd name="T53" fmla="*/ 34 h 89"/>
                  <a:gd name="T54" fmla="*/ 45 w 90"/>
                  <a:gd name="T55" fmla="*/ 46 h 89"/>
                  <a:gd name="T56" fmla="*/ 64 w 90"/>
                  <a:gd name="T57" fmla="*/ 34 h 89"/>
                  <a:gd name="T58" fmla="*/ 78 w 90"/>
                  <a:gd name="T59" fmla="*/ 46 h 89"/>
                  <a:gd name="T60" fmla="*/ 64 w 90"/>
                  <a:gd name="T61" fmla="*/ 34 h 89"/>
                  <a:gd name="T62" fmla="*/ 64 w 90"/>
                  <a:gd name="T63" fmla="*/ 15 h 89"/>
                  <a:gd name="T64" fmla="*/ 78 w 90"/>
                  <a:gd name="T65"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89">
                    <a:moveTo>
                      <a:pt x="22" y="1"/>
                    </a:moveTo>
                    <a:cubicBezTo>
                      <a:pt x="28" y="1"/>
                      <a:pt x="28" y="1"/>
                      <a:pt x="28" y="1"/>
                    </a:cubicBezTo>
                    <a:cubicBezTo>
                      <a:pt x="28" y="30"/>
                      <a:pt x="28" y="30"/>
                      <a:pt x="28" y="30"/>
                    </a:cubicBezTo>
                    <a:cubicBezTo>
                      <a:pt x="35" y="30"/>
                      <a:pt x="35" y="30"/>
                      <a:pt x="35" y="30"/>
                    </a:cubicBezTo>
                    <a:cubicBezTo>
                      <a:pt x="35" y="36"/>
                      <a:pt x="35" y="36"/>
                      <a:pt x="35" y="36"/>
                    </a:cubicBezTo>
                    <a:cubicBezTo>
                      <a:pt x="13" y="36"/>
                      <a:pt x="13" y="36"/>
                      <a:pt x="13" y="36"/>
                    </a:cubicBezTo>
                    <a:cubicBezTo>
                      <a:pt x="13" y="49"/>
                      <a:pt x="13" y="49"/>
                      <a:pt x="13" y="49"/>
                    </a:cubicBezTo>
                    <a:cubicBezTo>
                      <a:pt x="30" y="49"/>
                      <a:pt x="30" y="49"/>
                      <a:pt x="30" y="49"/>
                    </a:cubicBezTo>
                    <a:cubicBezTo>
                      <a:pt x="30" y="88"/>
                      <a:pt x="30" y="88"/>
                      <a:pt x="30" y="88"/>
                    </a:cubicBezTo>
                    <a:cubicBezTo>
                      <a:pt x="24" y="88"/>
                      <a:pt x="24" y="88"/>
                      <a:pt x="24" y="88"/>
                    </a:cubicBezTo>
                    <a:cubicBezTo>
                      <a:pt x="24" y="55"/>
                      <a:pt x="24" y="55"/>
                      <a:pt x="24" y="55"/>
                    </a:cubicBezTo>
                    <a:cubicBezTo>
                      <a:pt x="13" y="55"/>
                      <a:pt x="13" y="55"/>
                      <a:pt x="13" y="55"/>
                    </a:cubicBezTo>
                    <a:cubicBezTo>
                      <a:pt x="13" y="70"/>
                      <a:pt x="10" y="82"/>
                      <a:pt x="6" y="89"/>
                    </a:cubicBezTo>
                    <a:cubicBezTo>
                      <a:pt x="4" y="88"/>
                      <a:pt x="2" y="86"/>
                      <a:pt x="0" y="84"/>
                    </a:cubicBezTo>
                    <a:cubicBezTo>
                      <a:pt x="4" y="78"/>
                      <a:pt x="7" y="65"/>
                      <a:pt x="6" y="47"/>
                    </a:cubicBezTo>
                    <a:cubicBezTo>
                      <a:pt x="6" y="4"/>
                      <a:pt x="6" y="4"/>
                      <a:pt x="6" y="4"/>
                    </a:cubicBezTo>
                    <a:cubicBezTo>
                      <a:pt x="13" y="4"/>
                      <a:pt x="13" y="4"/>
                      <a:pt x="13" y="4"/>
                    </a:cubicBezTo>
                    <a:cubicBezTo>
                      <a:pt x="13" y="30"/>
                      <a:pt x="13" y="30"/>
                      <a:pt x="13" y="30"/>
                    </a:cubicBezTo>
                    <a:cubicBezTo>
                      <a:pt x="22" y="30"/>
                      <a:pt x="22" y="30"/>
                      <a:pt x="22" y="30"/>
                    </a:cubicBezTo>
                    <a:lnTo>
                      <a:pt x="22" y="1"/>
                    </a:lnTo>
                    <a:close/>
                    <a:moveTo>
                      <a:pt x="33" y="66"/>
                    </a:moveTo>
                    <a:cubicBezTo>
                      <a:pt x="43" y="66"/>
                      <a:pt x="43" y="66"/>
                      <a:pt x="43" y="66"/>
                    </a:cubicBezTo>
                    <a:cubicBezTo>
                      <a:pt x="42" y="64"/>
                      <a:pt x="40" y="63"/>
                      <a:pt x="39" y="62"/>
                    </a:cubicBezTo>
                    <a:cubicBezTo>
                      <a:pt x="45" y="59"/>
                      <a:pt x="49" y="56"/>
                      <a:pt x="52" y="52"/>
                    </a:cubicBezTo>
                    <a:cubicBezTo>
                      <a:pt x="39" y="52"/>
                      <a:pt x="39" y="52"/>
                      <a:pt x="39" y="52"/>
                    </a:cubicBezTo>
                    <a:cubicBezTo>
                      <a:pt x="39" y="10"/>
                      <a:pt x="39" y="10"/>
                      <a:pt x="39" y="10"/>
                    </a:cubicBezTo>
                    <a:cubicBezTo>
                      <a:pt x="54" y="10"/>
                      <a:pt x="54" y="10"/>
                      <a:pt x="54" y="10"/>
                    </a:cubicBezTo>
                    <a:cubicBezTo>
                      <a:pt x="55" y="7"/>
                      <a:pt x="56" y="4"/>
                      <a:pt x="57" y="0"/>
                    </a:cubicBezTo>
                    <a:cubicBezTo>
                      <a:pt x="64" y="1"/>
                      <a:pt x="64" y="1"/>
                      <a:pt x="64" y="1"/>
                    </a:cubicBezTo>
                    <a:cubicBezTo>
                      <a:pt x="64" y="1"/>
                      <a:pt x="64" y="2"/>
                      <a:pt x="63" y="4"/>
                    </a:cubicBezTo>
                    <a:cubicBezTo>
                      <a:pt x="62" y="6"/>
                      <a:pt x="62" y="8"/>
                      <a:pt x="61" y="10"/>
                    </a:cubicBezTo>
                    <a:cubicBezTo>
                      <a:pt x="84" y="10"/>
                      <a:pt x="84" y="10"/>
                      <a:pt x="84" y="10"/>
                    </a:cubicBezTo>
                    <a:cubicBezTo>
                      <a:pt x="84" y="52"/>
                      <a:pt x="84" y="52"/>
                      <a:pt x="84" y="52"/>
                    </a:cubicBezTo>
                    <a:cubicBezTo>
                      <a:pt x="60" y="52"/>
                      <a:pt x="60" y="52"/>
                      <a:pt x="60" y="52"/>
                    </a:cubicBezTo>
                    <a:cubicBezTo>
                      <a:pt x="57" y="57"/>
                      <a:pt x="52" y="62"/>
                      <a:pt x="46" y="66"/>
                    </a:cubicBezTo>
                    <a:cubicBezTo>
                      <a:pt x="63" y="66"/>
                      <a:pt x="63" y="66"/>
                      <a:pt x="63" y="66"/>
                    </a:cubicBezTo>
                    <a:cubicBezTo>
                      <a:pt x="63" y="55"/>
                      <a:pt x="63" y="55"/>
                      <a:pt x="63" y="55"/>
                    </a:cubicBezTo>
                    <a:cubicBezTo>
                      <a:pt x="70" y="55"/>
                      <a:pt x="70" y="55"/>
                      <a:pt x="70" y="55"/>
                    </a:cubicBezTo>
                    <a:cubicBezTo>
                      <a:pt x="70" y="66"/>
                      <a:pt x="70" y="66"/>
                      <a:pt x="70" y="66"/>
                    </a:cubicBezTo>
                    <a:cubicBezTo>
                      <a:pt x="90" y="66"/>
                      <a:pt x="90" y="66"/>
                      <a:pt x="90" y="66"/>
                    </a:cubicBezTo>
                    <a:cubicBezTo>
                      <a:pt x="90" y="72"/>
                      <a:pt x="90" y="72"/>
                      <a:pt x="90" y="72"/>
                    </a:cubicBezTo>
                    <a:cubicBezTo>
                      <a:pt x="70" y="72"/>
                      <a:pt x="70" y="72"/>
                      <a:pt x="70" y="72"/>
                    </a:cubicBezTo>
                    <a:cubicBezTo>
                      <a:pt x="70" y="89"/>
                      <a:pt x="70" y="89"/>
                      <a:pt x="70" y="89"/>
                    </a:cubicBezTo>
                    <a:cubicBezTo>
                      <a:pt x="63" y="89"/>
                      <a:pt x="63" y="89"/>
                      <a:pt x="63" y="89"/>
                    </a:cubicBezTo>
                    <a:cubicBezTo>
                      <a:pt x="63" y="72"/>
                      <a:pt x="63" y="72"/>
                      <a:pt x="63" y="72"/>
                    </a:cubicBezTo>
                    <a:cubicBezTo>
                      <a:pt x="33" y="72"/>
                      <a:pt x="33" y="72"/>
                      <a:pt x="33" y="72"/>
                    </a:cubicBezTo>
                    <a:lnTo>
                      <a:pt x="33" y="66"/>
                    </a:lnTo>
                    <a:close/>
                    <a:moveTo>
                      <a:pt x="45" y="28"/>
                    </a:moveTo>
                    <a:cubicBezTo>
                      <a:pt x="58" y="28"/>
                      <a:pt x="58" y="28"/>
                      <a:pt x="58" y="28"/>
                    </a:cubicBezTo>
                    <a:cubicBezTo>
                      <a:pt x="58" y="15"/>
                      <a:pt x="58" y="15"/>
                      <a:pt x="58" y="15"/>
                    </a:cubicBezTo>
                    <a:cubicBezTo>
                      <a:pt x="45" y="15"/>
                      <a:pt x="45" y="15"/>
                      <a:pt x="45" y="15"/>
                    </a:cubicBezTo>
                    <a:lnTo>
                      <a:pt x="45" y="28"/>
                    </a:lnTo>
                    <a:close/>
                    <a:moveTo>
                      <a:pt x="55" y="46"/>
                    </a:moveTo>
                    <a:cubicBezTo>
                      <a:pt x="57" y="43"/>
                      <a:pt x="58" y="39"/>
                      <a:pt x="58" y="34"/>
                    </a:cubicBezTo>
                    <a:cubicBezTo>
                      <a:pt x="45" y="34"/>
                      <a:pt x="45" y="34"/>
                      <a:pt x="45" y="34"/>
                    </a:cubicBezTo>
                    <a:cubicBezTo>
                      <a:pt x="45" y="46"/>
                      <a:pt x="45" y="46"/>
                      <a:pt x="45" y="46"/>
                    </a:cubicBezTo>
                    <a:lnTo>
                      <a:pt x="55" y="46"/>
                    </a:lnTo>
                    <a:close/>
                    <a:moveTo>
                      <a:pt x="64" y="34"/>
                    </a:moveTo>
                    <a:cubicBezTo>
                      <a:pt x="64" y="38"/>
                      <a:pt x="63" y="43"/>
                      <a:pt x="62" y="46"/>
                    </a:cubicBezTo>
                    <a:cubicBezTo>
                      <a:pt x="78" y="46"/>
                      <a:pt x="78" y="46"/>
                      <a:pt x="78" y="46"/>
                    </a:cubicBezTo>
                    <a:cubicBezTo>
                      <a:pt x="78" y="34"/>
                      <a:pt x="78" y="34"/>
                      <a:pt x="78" y="34"/>
                    </a:cubicBezTo>
                    <a:lnTo>
                      <a:pt x="64" y="34"/>
                    </a:lnTo>
                    <a:close/>
                    <a:moveTo>
                      <a:pt x="78" y="15"/>
                    </a:moveTo>
                    <a:cubicBezTo>
                      <a:pt x="64" y="15"/>
                      <a:pt x="64" y="15"/>
                      <a:pt x="64" y="15"/>
                    </a:cubicBezTo>
                    <a:cubicBezTo>
                      <a:pt x="64" y="28"/>
                      <a:pt x="64" y="28"/>
                      <a:pt x="64" y="28"/>
                    </a:cubicBezTo>
                    <a:cubicBezTo>
                      <a:pt x="78" y="28"/>
                      <a:pt x="78" y="28"/>
                      <a:pt x="78" y="28"/>
                    </a:cubicBezTo>
                    <a:lnTo>
                      <a:pt x="78" y="1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41" name="Freeform 14"/>
              <p:cNvSpPr>
                <a:spLocks noEditPoints="1"/>
              </p:cNvSpPr>
              <p:nvPr/>
            </p:nvSpPr>
            <p:spPr bwMode="auto">
              <a:xfrm>
                <a:off x="7011268" y="2294219"/>
                <a:ext cx="258096" cy="251479"/>
              </a:xfrm>
              <a:custGeom>
                <a:avLst/>
                <a:gdLst>
                  <a:gd name="T0" fmla="*/ 44 w 91"/>
                  <a:gd name="T1" fmla="*/ 1 h 90"/>
                  <a:gd name="T2" fmla="*/ 52 w 91"/>
                  <a:gd name="T3" fmla="*/ 0 h 90"/>
                  <a:gd name="T4" fmla="*/ 55 w 91"/>
                  <a:gd name="T5" fmla="*/ 11 h 90"/>
                  <a:gd name="T6" fmla="*/ 91 w 91"/>
                  <a:gd name="T7" fmla="*/ 11 h 90"/>
                  <a:gd name="T8" fmla="*/ 91 w 91"/>
                  <a:gd name="T9" fmla="*/ 18 h 90"/>
                  <a:gd name="T10" fmla="*/ 17 w 91"/>
                  <a:gd name="T11" fmla="*/ 18 h 90"/>
                  <a:gd name="T12" fmla="*/ 17 w 91"/>
                  <a:gd name="T13" fmla="*/ 38 h 90"/>
                  <a:gd name="T14" fmla="*/ 5 w 91"/>
                  <a:gd name="T15" fmla="*/ 90 h 90"/>
                  <a:gd name="T16" fmla="*/ 0 w 91"/>
                  <a:gd name="T17" fmla="*/ 85 h 90"/>
                  <a:gd name="T18" fmla="*/ 10 w 91"/>
                  <a:gd name="T19" fmla="*/ 39 h 90"/>
                  <a:gd name="T20" fmla="*/ 10 w 91"/>
                  <a:gd name="T21" fmla="*/ 11 h 90"/>
                  <a:gd name="T22" fmla="*/ 47 w 91"/>
                  <a:gd name="T23" fmla="*/ 11 h 90"/>
                  <a:gd name="T24" fmla="*/ 44 w 91"/>
                  <a:gd name="T25" fmla="*/ 1 h 90"/>
                  <a:gd name="T26" fmla="*/ 46 w 91"/>
                  <a:gd name="T27" fmla="*/ 21 h 90"/>
                  <a:gd name="T28" fmla="*/ 53 w 91"/>
                  <a:gd name="T29" fmla="*/ 21 h 90"/>
                  <a:gd name="T30" fmla="*/ 53 w 91"/>
                  <a:gd name="T31" fmla="*/ 32 h 90"/>
                  <a:gd name="T32" fmla="*/ 88 w 91"/>
                  <a:gd name="T33" fmla="*/ 32 h 90"/>
                  <a:gd name="T34" fmla="*/ 88 w 91"/>
                  <a:gd name="T35" fmla="*/ 38 h 90"/>
                  <a:gd name="T36" fmla="*/ 53 w 91"/>
                  <a:gd name="T37" fmla="*/ 38 h 90"/>
                  <a:gd name="T38" fmla="*/ 53 w 91"/>
                  <a:gd name="T39" fmla="*/ 51 h 90"/>
                  <a:gd name="T40" fmla="*/ 81 w 91"/>
                  <a:gd name="T41" fmla="*/ 51 h 90"/>
                  <a:gd name="T42" fmla="*/ 81 w 91"/>
                  <a:gd name="T43" fmla="*/ 89 h 90"/>
                  <a:gd name="T44" fmla="*/ 74 w 91"/>
                  <a:gd name="T45" fmla="*/ 89 h 90"/>
                  <a:gd name="T46" fmla="*/ 74 w 91"/>
                  <a:gd name="T47" fmla="*/ 83 h 90"/>
                  <a:gd name="T48" fmla="*/ 33 w 91"/>
                  <a:gd name="T49" fmla="*/ 83 h 90"/>
                  <a:gd name="T50" fmla="*/ 33 w 91"/>
                  <a:gd name="T51" fmla="*/ 89 h 90"/>
                  <a:gd name="T52" fmla="*/ 26 w 91"/>
                  <a:gd name="T53" fmla="*/ 89 h 90"/>
                  <a:gd name="T54" fmla="*/ 26 w 91"/>
                  <a:gd name="T55" fmla="*/ 51 h 90"/>
                  <a:gd name="T56" fmla="*/ 46 w 91"/>
                  <a:gd name="T57" fmla="*/ 51 h 90"/>
                  <a:gd name="T58" fmla="*/ 46 w 91"/>
                  <a:gd name="T59" fmla="*/ 21 h 90"/>
                  <a:gd name="T60" fmla="*/ 33 w 91"/>
                  <a:gd name="T61" fmla="*/ 77 h 90"/>
                  <a:gd name="T62" fmla="*/ 74 w 91"/>
                  <a:gd name="T63" fmla="*/ 77 h 90"/>
                  <a:gd name="T64" fmla="*/ 74 w 91"/>
                  <a:gd name="T65" fmla="*/ 57 h 90"/>
                  <a:gd name="T66" fmla="*/ 33 w 91"/>
                  <a:gd name="T67" fmla="*/ 57 h 90"/>
                  <a:gd name="T68" fmla="*/ 33 w 91"/>
                  <a:gd name="T6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0">
                    <a:moveTo>
                      <a:pt x="44" y="1"/>
                    </a:moveTo>
                    <a:cubicBezTo>
                      <a:pt x="52" y="0"/>
                      <a:pt x="52" y="0"/>
                      <a:pt x="52" y="0"/>
                    </a:cubicBezTo>
                    <a:cubicBezTo>
                      <a:pt x="53" y="3"/>
                      <a:pt x="54" y="7"/>
                      <a:pt x="55" y="11"/>
                    </a:cubicBezTo>
                    <a:cubicBezTo>
                      <a:pt x="91" y="11"/>
                      <a:pt x="91" y="11"/>
                      <a:pt x="91" y="11"/>
                    </a:cubicBezTo>
                    <a:cubicBezTo>
                      <a:pt x="91" y="18"/>
                      <a:pt x="91" y="18"/>
                      <a:pt x="91" y="18"/>
                    </a:cubicBezTo>
                    <a:cubicBezTo>
                      <a:pt x="17" y="18"/>
                      <a:pt x="17" y="18"/>
                      <a:pt x="17" y="18"/>
                    </a:cubicBezTo>
                    <a:cubicBezTo>
                      <a:pt x="17" y="38"/>
                      <a:pt x="17" y="38"/>
                      <a:pt x="17" y="38"/>
                    </a:cubicBezTo>
                    <a:cubicBezTo>
                      <a:pt x="17" y="62"/>
                      <a:pt x="13" y="80"/>
                      <a:pt x="5" y="90"/>
                    </a:cubicBezTo>
                    <a:cubicBezTo>
                      <a:pt x="2" y="87"/>
                      <a:pt x="1" y="86"/>
                      <a:pt x="0" y="85"/>
                    </a:cubicBezTo>
                    <a:cubicBezTo>
                      <a:pt x="7" y="77"/>
                      <a:pt x="10" y="61"/>
                      <a:pt x="10" y="39"/>
                    </a:cubicBezTo>
                    <a:cubicBezTo>
                      <a:pt x="10" y="11"/>
                      <a:pt x="10" y="11"/>
                      <a:pt x="10" y="11"/>
                    </a:cubicBezTo>
                    <a:cubicBezTo>
                      <a:pt x="47" y="11"/>
                      <a:pt x="47" y="11"/>
                      <a:pt x="47" y="11"/>
                    </a:cubicBezTo>
                    <a:cubicBezTo>
                      <a:pt x="47" y="8"/>
                      <a:pt x="46" y="5"/>
                      <a:pt x="44" y="1"/>
                    </a:cubicBezTo>
                    <a:moveTo>
                      <a:pt x="46" y="21"/>
                    </a:moveTo>
                    <a:cubicBezTo>
                      <a:pt x="53" y="21"/>
                      <a:pt x="53" y="21"/>
                      <a:pt x="53" y="21"/>
                    </a:cubicBezTo>
                    <a:cubicBezTo>
                      <a:pt x="53" y="32"/>
                      <a:pt x="53" y="32"/>
                      <a:pt x="53" y="32"/>
                    </a:cubicBezTo>
                    <a:cubicBezTo>
                      <a:pt x="88" y="32"/>
                      <a:pt x="88" y="32"/>
                      <a:pt x="88" y="32"/>
                    </a:cubicBezTo>
                    <a:cubicBezTo>
                      <a:pt x="88" y="38"/>
                      <a:pt x="88" y="38"/>
                      <a:pt x="88" y="38"/>
                    </a:cubicBezTo>
                    <a:cubicBezTo>
                      <a:pt x="53" y="38"/>
                      <a:pt x="53" y="38"/>
                      <a:pt x="53" y="38"/>
                    </a:cubicBezTo>
                    <a:cubicBezTo>
                      <a:pt x="53" y="51"/>
                      <a:pt x="53" y="51"/>
                      <a:pt x="53" y="51"/>
                    </a:cubicBezTo>
                    <a:cubicBezTo>
                      <a:pt x="81" y="51"/>
                      <a:pt x="81" y="51"/>
                      <a:pt x="81" y="51"/>
                    </a:cubicBezTo>
                    <a:cubicBezTo>
                      <a:pt x="81" y="89"/>
                      <a:pt x="81" y="89"/>
                      <a:pt x="81" y="89"/>
                    </a:cubicBezTo>
                    <a:cubicBezTo>
                      <a:pt x="74" y="89"/>
                      <a:pt x="74" y="89"/>
                      <a:pt x="74" y="89"/>
                    </a:cubicBezTo>
                    <a:cubicBezTo>
                      <a:pt x="74" y="83"/>
                      <a:pt x="74" y="83"/>
                      <a:pt x="74" y="83"/>
                    </a:cubicBezTo>
                    <a:cubicBezTo>
                      <a:pt x="33" y="83"/>
                      <a:pt x="33" y="83"/>
                      <a:pt x="33" y="83"/>
                    </a:cubicBezTo>
                    <a:cubicBezTo>
                      <a:pt x="33" y="89"/>
                      <a:pt x="33" y="89"/>
                      <a:pt x="33" y="89"/>
                    </a:cubicBezTo>
                    <a:cubicBezTo>
                      <a:pt x="26" y="89"/>
                      <a:pt x="26" y="89"/>
                      <a:pt x="26" y="89"/>
                    </a:cubicBezTo>
                    <a:cubicBezTo>
                      <a:pt x="26" y="51"/>
                      <a:pt x="26" y="51"/>
                      <a:pt x="26" y="51"/>
                    </a:cubicBezTo>
                    <a:cubicBezTo>
                      <a:pt x="46" y="51"/>
                      <a:pt x="46" y="51"/>
                      <a:pt x="46" y="51"/>
                    </a:cubicBezTo>
                    <a:lnTo>
                      <a:pt x="46" y="21"/>
                    </a:lnTo>
                    <a:close/>
                    <a:moveTo>
                      <a:pt x="33" y="77"/>
                    </a:moveTo>
                    <a:cubicBezTo>
                      <a:pt x="74" y="77"/>
                      <a:pt x="74" y="77"/>
                      <a:pt x="74" y="77"/>
                    </a:cubicBezTo>
                    <a:cubicBezTo>
                      <a:pt x="74" y="57"/>
                      <a:pt x="74" y="57"/>
                      <a:pt x="74" y="57"/>
                    </a:cubicBezTo>
                    <a:cubicBezTo>
                      <a:pt x="33" y="57"/>
                      <a:pt x="33" y="57"/>
                      <a:pt x="33" y="57"/>
                    </a:cubicBezTo>
                    <a:lnTo>
                      <a:pt x="33" y="7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grpSp>
      </p:grpSp>
      <p:sp>
        <p:nvSpPr>
          <p:cNvPr id="3" name="文本框 2">
            <a:extLst>
              <a:ext uri="{FF2B5EF4-FFF2-40B4-BE49-F238E27FC236}">
                <a16:creationId xmlns:a16="http://schemas.microsoft.com/office/drawing/2014/main" id="{E5A865AB-0890-4C27-B5AA-0BC46E1E0A08}"/>
              </a:ext>
            </a:extLst>
          </p:cNvPr>
          <p:cNvSpPr txBox="1"/>
          <p:nvPr/>
        </p:nvSpPr>
        <p:spPr>
          <a:xfrm>
            <a:off x="310718" y="276667"/>
            <a:ext cx="11363416" cy="830997"/>
          </a:xfrm>
          <a:prstGeom prst="rect">
            <a:avLst/>
          </a:prstGeom>
          <a:noFill/>
        </p:spPr>
        <p:txBody>
          <a:bodyPr wrap="square" rtlCol="0">
            <a:spAutoFit/>
          </a:bodyPr>
          <a:lstStyle/>
          <a:p>
            <a:pPr algn="ctr"/>
            <a:r>
              <a:rPr lang="en-US" altLang="zh-CN" sz="4800" b="1" dirty="0">
                <a:latin typeface="Times New Roman" panose="02020603050405020304" pitchFamily="18" charset="0"/>
                <a:cs typeface="Times New Roman" panose="02020603050405020304" pitchFamily="18" charset="0"/>
              </a:rPr>
              <a:t> </a:t>
            </a:r>
            <a:r>
              <a:rPr lang="en-US" altLang="zh-CN" sz="1200" b="1" dirty="0">
                <a:solidFill>
                  <a:srgbClr val="000000"/>
                </a:solidFill>
                <a:effectLst/>
                <a:latin typeface="LMRoman12-Bold"/>
              </a:rPr>
              <a:t> </a:t>
            </a:r>
            <a:r>
              <a:rPr lang="en-US" altLang="zh-CN" sz="4800" b="1" dirty="0">
                <a:latin typeface="Times New Roman" panose="02020603050405020304" pitchFamily="18" charset="0"/>
                <a:cs typeface="Times New Roman" panose="02020603050405020304" pitchFamily="18" charset="0"/>
              </a:rPr>
              <a:t>Explore Other Platforms</a:t>
            </a:r>
            <a:endParaRPr lang="zh-CN" altLang="en-US" sz="4800"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3CA73D44-6BEA-729B-C728-6887AD0AE59C}"/>
              </a:ext>
            </a:extLst>
          </p:cNvPr>
          <p:cNvPicPr>
            <a:picLocks noChangeAspect="1"/>
          </p:cNvPicPr>
          <p:nvPr/>
        </p:nvPicPr>
        <p:blipFill>
          <a:blip r:embed="rId4"/>
          <a:stretch>
            <a:fillRect/>
          </a:stretch>
        </p:blipFill>
        <p:spPr>
          <a:xfrm>
            <a:off x="966930" y="1265611"/>
            <a:ext cx="10303277" cy="5592389"/>
          </a:xfrm>
          <a:prstGeom prst="rect">
            <a:avLst/>
          </a:prstGeom>
        </p:spPr>
      </p:pic>
    </p:spTree>
    <p:extLst>
      <p:ext uri="{BB962C8B-B14F-4D97-AF65-F5344CB8AC3E}">
        <p14:creationId xmlns:p14="http://schemas.microsoft.com/office/powerpoint/2010/main" val="408607526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4EB988FC-9021-4725-BDF5-B796277C1FB7}"/>
              </a:ext>
            </a:extLst>
          </p:cNvPr>
          <p:cNvCxnSpPr/>
          <p:nvPr/>
        </p:nvCxnSpPr>
        <p:spPr>
          <a:xfrm flipV="1">
            <a:off x="4545367" y="3280643"/>
            <a:ext cx="2970144" cy="22201"/>
          </a:xfrm>
          <a:prstGeom prst="line">
            <a:avLst/>
          </a:prstGeom>
          <a:ln w="3175">
            <a:solidFill>
              <a:schemeClr val="tx1">
                <a:lumMod val="75000"/>
                <a:lumOff val="25000"/>
              </a:schemeClr>
            </a:solidFill>
          </a:ln>
          <a:effectLst>
            <a:outerShdw dist="50800" algn="l" rotWithShape="0">
              <a:srgbClr val="438B85"/>
            </a:outerShdw>
          </a:effectLst>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D54A137-B7DF-4647-8475-D5036AA0A1A9}"/>
              </a:ext>
            </a:extLst>
          </p:cNvPr>
          <p:cNvSpPr txBox="1"/>
          <p:nvPr/>
        </p:nvSpPr>
        <p:spPr>
          <a:xfrm>
            <a:off x="3417903" y="3429000"/>
            <a:ext cx="8353887"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Website Platform Design</a:t>
            </a:r>
            <a:endParaRPr lang="zh-CN" altLang="en-US" sz="4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6440187-C877-438D-AE43-7EEB00EFEC4D}"/>
              </a:ext>
            </a:extLst>
          </p:cNvPr>
          <p:cNvSpPr txBox="1"/>
          <p:nvPr/>
        </p:nvSpPr>
        <p:spPr>
          <a:xfrm>
            <a:off x="5605462" y="1648683"/>
            <a:ext cx="981075" cy="1569660"/>
          </a:xfrm>
          <a:prstGeom prst="rect">
            <a:avLst/>
          </a:prstGeom>
          <a:noFill/>
        </p:spPr>
        <p:txBody>
          <a:bodyPr wrap="square" rtlCol="0">
            <a:spAutoFit/>
          </a:bodyPr>
          <a:lstStyle/>
          <a:p>
            <a:r>
              <a:rPr lang="en-US" altLang="zh-CN" sz="9600" dirty="0">
                <a:latin typeface="Times New Roman" panose="02020603050405020304" pitchFamily="18" charset="0"/>
                <a:cs typeface="Times New Roman" panose="02020603050405020304" pitchFamily="18" charset="0"/>
              </a:rPr>
              <a:t>2</a:t>
            </a:r>
            <a:endParaRPr lang="zh-CN" alt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40669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MBE风格微立体几何清新个人汇报ppt模板"/>
</p:tagLst>
</file>

<file path=ppt/tags/tag10.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11.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12.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13.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14.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15.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16.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17.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18.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19.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2.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3.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4.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5.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6.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7.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8.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ags/tag9.xml><?xml version="1.0" encoding="utf-8"?>
<p:tagLst xmlns:a="http://schemas.openxmlformats.org/drawingml/2006/main" xmlns:r="http://schemas.openxmlformats.org/officeDocument/2006/relationships" xmlns:p="http://schemas.openxmlformats.org/presentationml/2006/main">
  <p:tag name="ISLIDE.ADDREMOVEWATERMARK" val="e188346VWy"/>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F59FB2"/>
      </a:accent1>
      <a:accent2>
        <a:srgbClr val="70B9B5"/>
      </a:accent2>
      <a:accent3>
        <a:srgbClr val="FFDF81"/>
      </a:accent3>
      <a:accent4>
        <a:srgbClr val="2A9C96"/>
      </a:accent4>
      <a:accent5>
        <a:srgbClr val="DA6FA8"/>
      </a:accent5>
      <a:accent6>
        <a:srgbClr val="F6799B"/>
      </a:accent6>
      <a:hlink>
        <a:srgbClr val="0563C1"/>
      </a:hlink>
      <a:folHlink>
        <a:srgbClr val="954D72"/>
      </a:folHlink>
    </a:clrScheme>
    <a:fontScheme name="u42cx44c">
      <a:majorFont>
        <a:latin typeface="Agency FB"/>
        <a:ea typeface="Microsoft YaHei"/>
        <a:cs typeface=""/>
      </a:majorFont>
      <a:minorFont>
        <a:latin typeface="Agency FB"/>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TotalTime>
  <Words>653</Words>
  <Application>Microsoft Office PowerPoint</Application>
  <PresentationFormat>宽屏</PresentationFormat>
  <Paragraphs>117</Paragraphs>
  <Slides>27</Slides>
  <Notes>26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LMRoman12-Bold</vt:lpstr>
      <vt:lpstr>Agency FB</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MBE风格微立体几何清新个人汇报ppt模板</dc:title>
  <dc:creator>Administrator</dc:creator>
  <cp:lastModifiedBy>Jiang Runzhi</cp:lastModifiedBy>
  <cp:revision>82</cp:revision>
  <dcterms:created xsi:type="dcterms:W3CDTF">2018-06-06T03:51:00Z</dcterms:created>
  <dcterms:modified xsi:type="dcterms:W3CDTF">2022-06-08T08:32:14Z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