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03" r:id="rId2"/>
    <p:sldId id="315" r:id="rId3"/>
    <p:sldId id="304" r:id="rId4"/>
    <p:sldId id="316" r:id="rId5"/>
    <p:sldId id="307" r:id="rId6"/>
    <p:sldId id="306" r:id="rId7"/>
    <p:sldId id="317" r:id="rId8"/>
    <p:sldId id="320" r:id="rId9"/>
    <p:sldId id="319" r:id="rId10"/>
    <p:sldId id="318" r:id="rId11"/>
    <p:sldId id="323" r:id="rId12"/>
    <p:sldId id="322" r:id="rId13"/>
    <p:sldId id="321" r:id="rId14"/>
    <p:sldId id="324" r:id="rId15"/>
    <p:sldId id="326" r:id="rId16"/>
    <p:sldId id="325" r:id="rId17"/>
    <p:sldId id="328" r:id="rId18"/>
    <p:sldId id="327" r:id="rId19"/>
    <p:sldId id="329" r:id="rId20"/>
    <p:sldId id="330" r:id="rId21"/>
    <p:sldId id="331" r:id="rId22"/>
    <p:sldId id="333" r:id="rId23"/>
    <p:sldId id="332" r:id="rId24"/>
    <p:sldId id="305"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1pPr>
    <a:lvl2pPr marL="0" marR="0" indent="457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2pPr>
    <a:lvl3pPr marL="0" marR="0" indent="914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3pPr>
    <a:lvl4pPr marL="0" marR="0" indent="1371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4pPr>
    <a:lvl5pPr marL="0" marR="0" indent="18288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5pPr>
    <a:lvl6pPr marL="0" marR="0" indent="22860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6pPr>
    <a:lvl7pPr marL="0" marR="0" indent="2743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7pPr>
    <a:lvl8pPr marL="0" marR="0" indent="3200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8pPr>
    <a:lvl9pPr marL="0" marR="0" indent="3657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79915" autoAdjust="0"/>
  </p:normalViewPr>
  <p:slideViewPr>
    <p:cSldViewPr snapToGrid="0" snapToObjects="1">
      <p:cViewPr varScale="1">
        <p:scale>
          <a:sx n="69" d="100"/>
          <a:sy n="69" d="100"/>
        </p:scale>
        <p:origin x="1858" y="53"/>
      </p:cViewPr>
      <p:guideLst>
        <p:guide orient="horz" pos="2160"/>
        <p:guide pos="2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panose="02020603050405020304"/>
      </a:defRPr>
    </a:lvl1pPr>
    <a:lvl2pPr indent="228600" latinLnBrk="0">
      <a:spcBef>
        <a:spcPts val="400"/>
      </a:spcBef>
      <a:defRPr sz="1200">
        <a:latin typeface="+mn-lt"/>
        <a:ea typeface="+mn-ea"/>
        <a:cs typeface="+mn-cs"/>
        <a:sym typeface="Times New Roman" panose="02020603050405020304"/>
      </a:defRPr>
    </a:lvl2pPr>
    <a:lvl3pPr indent="457200" latinLnBrk="0">
      <a:spcBef>
        <a:spcPts val="400"/>
      </a:spcBef>
      <a:defRPr sz="1200">
        <a:latin typeface="+mn-lt"/>
        <a:ea typeface="+mn-ea"/>
        <a:cs typeface="+mn-cs"/>
        <a:sym typeface="Times New Roman" panose="02020603050405020304"/>
      </a:defRPr>
    </a:lvl3pPr>
    <a:lvl4pPr indent="685800" latinLnBrk="0">
      <a:spcBef>
        <a:spcPts val="400"/>
      </a:spcBef>
      <a:defRPr sz="1200">
        <a:latin typeface="+mn-lt"/>
        <a:ea typeface="+mn-ea"/>
        <a:cs typeface="+mn-cs"/>
        <a:sym typeface="Times New Roman" panose="02020603050405020304"/>
      </a:defRPr>
    </a:lvl4pPr>
    <a:lvl5pPr indent="914400" latinLnBrk="0">
      <a:spcBef>
        <a:spcPts val="400"/>
      </a:spcBef>
      <a:defRPr sz="1200">
        <a:latin typeface="+mn-lt"/>
        <a:ea typeface="+mn-ea"/>
        <a:cs typeface="+mn-cs"/>
        <a:sym typeface="Times New Roman" panose="02020603050405020304"/>
      </a:defRPr>
    </a:lvl5pPr>
    <a:lvl6pPr indent="1143000" latinLnBrk="0">
      <a:spcBef>
        <a:spcPts val="400"/>
      </a:spcBef>
      <a:defRPr sz="1200">
        <a:latin typeface="+mn-lt"/>
        <a:ea typeface="+mn-ea"/>
        <a:cs typeface="+mn-cs"/>
        <a:sym typeface="Times New Roman" panose="02020603050405020304"/>
      </a:defRPr>
    </a:lvl6pPr>
    <a:lvl7pPr indent="1371600" latinLnBrk="0">
      <a:spcBef>
        <a:spcPts val="400"/>
      </a:spcBef>
      <a:defRPr sz="1200">
        <a:latin typeface="+mn-lt"/>
        <a:ea typeface="+mn-ea"/>
        <a:cs typeface="+mn-cs"/>
        <a:sym typeface="Times New Roman" panose="02020603050405020304"/>
      </a:defRPr>
    </a:lvl7pPr>
    <a:lvl8pPr indent="1600200" latinLnBrk="0">
      <a:spcBef>
        <a:spcPts val="400"/>
      </a:spcBef>
      <a:defRPr sz="1200">
        <a:latin typeface="+mn-lt"/>
        <a:ea typeface="+mn-ea"/>
        <a:cs typeface="+mn-cs"/>
        <a:sym typeface="Times New Roman" panose="02020603050405020304"/>
      </a:defRPr>
    </a:lvl8pPr>
    <a:lvl9pPr indent="1828800" latinLnBrk="0">
      <a:spcBef>
        <a:spcPts val="400"/>
      </a:spcBef>
      <a:defRPr sz="1200">
        <a:latin typeface="+mn-lt"/>
        <a:ea typeface="+mn-ea"/>
        <a:cs typeface="+mn-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0146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14" name="图片 3" descr="图片 3"/>
          <p:cNvPicPr>
            <a:picLocks noChangeAspect="1"/>
          </p:cNvPicPr>
          <p:nvPr/>
        </p:nvPicPr>
        <p:blipFill>
          <a:blip r:embed="rId2"/>
          <a:stretch>
            <a:fillRect/>
          </a:stretch>
        </p:blipFill>
        <p:spPr>
          <a:xfrm>
            <a:off x="3704263" y="6318060"/>
            <a:ext cx="2016001" cy="591933"/>
          </a:xfrm>
          <a:prstGeom prst="rect">
            <a:avLst/>
          </a:prstGeom>
          <a:ln w="12700">
            <a:miter lim="400000"/>
            <a:headEnd/>
            <a:tailEnd/>
          </a:ln>
        </p:spPr>
      </p:pic>
      <p:sp>
        <p:nvSpPr>
          <p:cNvPr id="15" name="Title Text"/>
          <p:cNvSpPr txBox="1">
            <a:spLocks noGrp="1"/>
          </p:cNvSpPr>
          <p:nvPr>
            <p:ph type="title" hasCustomPrompt="1"/>
          </p:nvPr>
        </p:nvSpPr>
        <p:spPr>
          <a:xfrm>
            <a:off x="1066800" y="1143000"/>
            <a:ext cx="7469189" cy="1565921"/>
          </a:xfrm>
          <a:prstGeom prst="rect">
            <a:avLst/>
          </a:prstGeom>
        </p:spPr>
        <p:txBody>
          <a:bodyPr lIns="46037" tIns="46037" rIns="46037" bIns="46037" anchor="b"/>
          <a:lstStyle>
            <a:lvl1pPr>
              <a:defRPr sz="4000">
                <a:solidFill>
                  <a:srgbClr val="8B4500"/>
                </a:solidFill>
              </a:defRPr>
            </a:lvl1pPr>
          </a:lstStyle>
          <a:p>
            <a:r>
              <a:t>Title Text</a:t>
            </a:r>
          </a:p>
        </p:txBody>
      </p:sp>
      <p:sp>
        <p:nvSpPr>
          <p:cNvPr id="16" name="Body Level One…"/>
          <p:cNvSpPr txBox="1">
            <a:spLocks noGrp="1"/>
          </p:cNvSpPr>
          <p:nvPr>
            <p:ph type="body" sz="quarter" idx="1" hasCustomPrompt="1"/>
          </p:nvPr>
        </p:nvSpPr>
        <p:spPr>
          <a:xfrm>
            <a:off x="1619671" y="3501008"/>
            <a:ext cx="6400801" cy="1752601"/>
          </a:xfrm>
          <a:prstGeom prst="rect">
            <a:avLst/>
          </a:prstGeom>
        </p:spPr>
        <p:txBody>
          <a:bodyPr lIns="46037" tIns="46037" rIns="46037" bIns="46037" anchor="ctr"/>
          <a:lstStyle>
            <a:lvl1pPr marL="0" indent="0" algn="ctr">
              <a:spcBef>
                <a:spcPts val="700"/>
              </a:spcBef>
              <a:buSzTx/>
              <a:buNone/>
              <a:defRPr sz="3200"/>
            </a:lvl1pPr>
            <a:lvl2pPr marL="783590" indent="-326390" algn="ctr">
              <a:spcBef>
                <a:spcPts val="700"/>
              </a:spcBef>
              <a:defRPr sz="3200"/>
            </a:lvl2pPr>
            <a:lvl3pPr marL="1219200" indent="-304800" algn="ctr">
              <a:spcBef>
                <a:spcPts val="700"/>
              </a:spcBef>
              <a:defRPr sz="3200"/>
            </a:lvl3pPr>
            <a:lvl4pPr marL="1737360" indent="-365760" algn="ctr">
              <a:spcBef>
                <a:spcPts val="700"/>
              </a:spcBef>
              <a:defRPr sz="3200"/>
            </a:lvl4pPr>
            <a:lvl5pPr marL="2194560" indent="-365760" algn="ct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7" name="矩形 7"/>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18" name="矩形 8"/>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0" name="图片 2" descr="图片 2"/>
          <p:cNvPicPr>
            <a:picLocks noChangeAspect="1"/>
          </p:cNvPicPr>
          <p:nvPr/>
        </p:nvPicPr>
        <p:blipFill>
          <a:blip r:embed="rId3"/>
          <a:stretch>
            <a:fillRect/>
          </a:stretch>
        </p:blipFill>
        <p:spPr>
          <a:xfrm>
            <a:off x="16453" y="37250"/>
            <a:ext cx="3115387" cy="1231511"/>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文本与内容">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8" name="Title Text"/>
          <p:cNvSpPr txBox="1">
            <a:spLocks noGrp="1"/>
          </p:cNvSpPr>
          <p:nvPr>
            <p:ph type="title" hasCustomPrompt="1"/>
          </p:nvPr>
        </p:nvSpPr>
        <p:spPr>
          <a:xfrm>
            <a:off x="307340" y="319831"/>
            <a:ext cx="8529319" cy="381001"/>
          </a:xfrm>
          <a:prstGeom prst="rect">
            <a:avLst/>
          </a:prstGeom>
        </p:spPr>
        <p:txBody>
          <a:bodyPr lIns="0" tIns="0" rIns="0" bIns="0"/>
          <a:lstStyle>
            <a:lvl1pPr>
              <a:defRPr sz="2800" b="1">
                <a:solidFill>
                  <a:schemeClr val="accent3">
                    <a:lumOff val="44000"/>
                  </a:schemeClr>
                </a:solidFill>
                <a:latin typeface="Arial" panose="020B0604020202020204"/>
                <a:ea typeface="Arial" panose="020B0604020202020204"/>
                <a:cs typeface="Arial" panose="020B0604020202020204"/>
                <a:sym typeface="Arial" panose="020B0604020202020204"/>
              </a:defRPr>
            </a:lvl1pPr>
          </a:lstStyle>
          <a:p>
            <a:r>
              <a:t>Title Text</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6" name="Title Text"/>
          <p:cNvSpPr txBox="1">
            <a:spLocks noGrp="1"/>
          </p:cNvSpPr>
          <p:nvPr>
            <p:ph type="title" hasCustomPrompt="1"/>
          </p:nvPr>
        </p:nvSpPr>
        <p:spPr>
          <a:xfrm>
            <a:off x="457200" y="274639"/>
            <a:ext cx="8229600" cy="821304"/>
          </a:xfrm>
          <a:prstGeom prst="rect">
            <a:avLst/>
          </a:prstGeom>
        </p:spPr>
        <p:txBody>
          <a:bodyPr/>
          <a:lstStyle>
            <a:lvl1pPr>
              <a:defRPr sz="2800">
                <a:solidFill>
                  <a:srgbClr val="009F83"/>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67" name="Body Level One…"/>
          <p:cNvSpPr txBox="1">
            <a:spLocks noGrp="1"/>
          </p:cNvSpPr>
          <p:nvPr>
            <p:ph type="body" idx="1" hasCustomPrompt="1"/>
          </p:nvPr>
        </p:nvSpPr>
        <p:spPr>
          <a:xfrm>
            <a:off x="457471" y="1034950"/>
            <a:ext cx="8363172" cy="5301938"/>
          </a:xfrm>
          <a:prstGeom prst="rect">
            <a:avLst/>
          </a:prstGeom>
        </p:spPr>
        <p:txBody>
          <a:bodyPr/>
          <a:lstStyle>
            <a:lvl1pPr marL="342900" indent="-342900">
              <a:spcBef>
                <a:spcPts val="700"/>
              </a:spcBef>
              <a:defRPr sz="3200"/>
            </a:lvl1pPr>
            <a:lvl2pPr marL="783590" indent="-326390">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Off val="44000"/>
              </a:schemeClr>
            </a:gs>
            <a:gs pos="50000">
              <a:srgbClr val="F3FAFF"/>
            </a:gs>
            <a:gs pos="100000">
              <a:schemeClr val="accent3">
                <a:lumOff val="44000"/>
              </a:schemeClr>
            </a:gs>
          </a:gsLst>
          <a:lin ang="5400000" scaled="0"/>
        </a:gradFill>
        <a:effectLst/>
      </p:bgPr>
    </p:bg>
    <p:spTree>
      <p:nvGrpSpPr>
        <p:cNvPr id="1" name=""/>
        <p:cNvGrpSpPr/>
        <p:nvPr/>
      </p:nvGrpSpPr>
      <p:grpSpPr>
        <a:xfrm>
          <a:off x="0" y="0"/>
          <a:ext cx="0" cy="0"/>
          <a:chOff x="0" y="0"/>
          <a:chExt cx="0" cy="0"/>
        </a:xfrm>
      </p:grpSpPr>
      <p:sp>
        <p:nvSpPr>
          <p:cNvPr id="2" name="矩形 10"/>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3" name="矩形 11"/>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4" name="Slide Number"/>
          <p:cNvSpPr txBox="1">
            <a:spLocks noGrp="1"/>
          </p:cNvSpPr>
          <p:nvPr>
            <p:ph type="sldNum" sz="quarter" idx="2"/>
          </p:nvPr>
        </p:nvSpPr>
        <p:spPr>
          <a:xfrm>
            <a:off x="8599364" y="6506962"/>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a:p>
        </p:txBody>
      </p:sp>
      <p:pic>
        <p:nvPicPr>
          <p:cNvPr id="5" name="图片 6" descr="图片 6"/>
          <p:cNvPicPr>
            <a:picLocks noChangeAspect="1"/>
          </p:cNvPicPr>
          <p:nvPr/>
        </p:nvPicPr>
        <p:blipFill>
          <a:blip r:embed="rId10"/>
          <a:stretch>
            <a:fillRect/>
          </a:stretch>
        </p:blipFill>
        <p:spPr>
          <a:xfrm>
            <a:off x="3704263" y="6318060"/>
            <a:ext cx="2016001" cy="591933"/>
          </a:xfrm>
          <a:prstGeom prst="rect">
            <a:avLst/>
          </a:prstGeom>
          <a:ln w="12700">
            <a:miter lim="400000"/>
            <a:headEnd/>
            <a:tailEnd/>
          </a:ln>
        </p:spPr>
      </p:pic>
      <p:sp>
        <p:nvSpPr>
          <p:cNvPr id="6" name="Title Text"/>
          <p:cNvSpPr txBox="1">
            <a:spLocks noGrp="1"/>
          </p:cNvSpPr>
          <p:nvPr>
            <p:ph type="title"/>
          </p:nvPr>
        </p:nvSpPr>
        <p:spPr>
          <a:xfrm>
            <a:off x="457200" y="274639"/>
            <a:ext cx="8229600" cy="778097"/>
          </a:xfrm>
          <a:prstGeom prst="rect">
            <a:avLst/>
          </a:prstGeom>
          <a:ln w="12700">
            <a:miter lim="400000"/>
          </a:ln>
        </p:spPr>
        <p:txBody>
          <a:bodyPr lIns="45719" rIns="45719">
            <a:normAutofit/>
          </a:bodyPr>
          <a:lstStyle/>
          <a:p>
            <a:r>
              <a:t>Title Text</a:t>
            </a:r>
          </a:p>
        </p:txBody>
      </p:sp>
      <p:sp>
        <p:nvSpPr>
          <p:cNvPr id="7" name="Body Level One…"/>
          <p:cNvSpPr txBox="1">
            <a:spLocks noGrp="1"/>
          </p:cNvSpPr>
          <p:nvPr>
            <p:ph type="body" idx="1"/>
          </p:nvPr>
        </p:nvSpPr>
        <p:spPr>
          <a:xfrm>
            <a:off x="452927" y="1196977"/>
            <a:ext cx="8255238" cy="518477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5pPr>
      <a:lvl6pPr marL="0" marR="0" indent="4572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6pPr>
      <a:lvl7pPr marL="0" marR="0" indent="9144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7pPr>
      <a:lvl8pPr marL="0" marR="0" indent="13716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8pPr>
      <a:lvl9pPr marL="0" marR="0" indent="18288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914400" rtl="0" latinLnBrk="0">
        <a:lnSpc>
          <a:spcPct val="100000"/>
        </a:lnSpc>
        <a:spcBef>
          <a:spcPts val="600"/>
        </a:spcBef>
        <a:spcAft>
          <a:spcPts val="0"/>
        </a:spcAft>
        <a:buClrTx/>
        <a:buSzPct val="8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1pPr>
      <a:lvl2pPr marL="790575" marR="0" indent="-333375" algn="l" defTabSz="914400" rtl="0" latinLnBrk="0">
        <a:lnSpc>
          <a:spcPct val="100000"/>
        </a:lnSpc>
        <a:spcBef>
          <a:spcPts val="600"/>
        </a:spcBef>
        <a:spcAft>
          <a:spcPts val="0"/>
        </a:spcAft>
        <a:buClrTx/>
        <a:buSzPct val="9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2pPr>
      <a:lvl3pPr marL="1234440" marR="0" indent="-320040" algn="l" defTabSz="914400" rtl="0" latinLnBrk="0">
        <a:lnSpc>
          <a:spcPct val="100000"/>
        </a:lnSpc>
        <a:spcBef>
          <a:spcPts val="600"/>
        </a:spcBef>
        <a:spcAft>
          <a:spcPts val="0"/>
        </a:spcAft>
        <a:buClrTx/>
        <a:buSzPct val="6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3pPr>
      <a:lvl4pPr marL="17272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4pPr>
      <a:lvl5pPr marL="21844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5pPr>
      <a:lvl6pPr marL="26060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6pPr>
      <a:lvl7pPr marL="30632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7pPr>
      <a:lvl8pPr marL="35204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8pPr>
      <a:lvl9pPr marL="39776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r>
              <a:rPr lang="en-US" altLang="zh-CN" dirty="0"/>
              <a:t>Treasure Can Dream: Magical Journey</a:t>
            </a:r>
            <a:br>
              <a:rPr lang="en-US" altLang="zh-CN" dirty="0"/>
            </a:br>
            <a:br>
              <a:rPr lang="en-US" altLang="zh-CN" dirty="0"/>
            </a:br>
            <a:r>
              <a:rPr lang="en-US" altLang="zh-CN" dirty="0"/>
              <a:t>Project Part A Pre</a:t>
            </a:r>
            <a:endParaRPr lang="zh-CN" altLang="en-US" dirty="0"/>
          </a:p>
        </p:txBody>
      </p:sp>
      <p:sp>
        <p:nvSpPr>
          <p:cNvPr id="3" name="文本占位符 2"/>
          <p:cNvSpPr>
            <a:spLocks noGrp="1"/>
          </p:cNvSpPr>
          <p:nvPr>
            <p:ph type="body" sz="quarter" idx="1"/>
          </p:nvPr>
        </p:nvSpPr>
        <p:spPr>
          <a:xfrm>
            <a:off x="4572000" y="3501008"/>
            <a:ext cx="3448472" cy="1752601"/>
          </a:xfrm>
        </p:spPr>
        <p:txBody>
          <a:bodyPr>
            <a:normAutofit fontScale="55000" lnSpcReduction="20000"/>
          </a:bodyPr>
          <a:lstStyle/>
          <a:p>
            <a:pPr algn="l"/>
            <a:r>
              <a:rPr lang="en-US" altLang="zh-CN" sz="3600" dirty="0">
                <a:solidFill>
                  <a:srgbClr val="8B4500"/>
                </a:solidFill>
                <a:effectLst>
                  <a:outerShdw blurRad="38100" dist="38100" dir="2700000" rotWithShape="0">
                    <a:srgbClr val="C0C0C0"/>
                  </a:outerShdw>
                </a:effectLst>
              </a:rPr>
              <a:t>11810417 </a:t>
            </a:r>
            <a:r>
              <a:rPr lang="zh-CN" altLang="en-US" sz="3600" dirty="0">
                <a:solidFill>
                  <a:srgbClr val="8B4500"/>
                </a:solidFill>
                <a:effectLst>
                  <a:outerShdw blurRad="38100" dist="38100" dir="2700000" rotWithShape="0">
                    <a:srgbClr val="C0C0C0"/>
                  </a:outerShdw>
                </a:effectLst>
              </a:rPr>
              <a:t>田耕 </a:t>
            </a:r>
            <a:endParaRPr lang="en-US" altLang="zh-CN" sz="3600" dirty="0">
              <a:solidFill>
                <a:srgbClr val="8B4500"/>
              </a:solidFill>
              <a:effectLst>
                <a:outerShdw blurRad="38100" dist="38100" dir="2700000" rotWithShape="0">
                  <a:srgbClr val="C0C0C0"/>
                </a:outerShdw>
              </a:effectLst>
            </a:endParaRPr>
          </a:p>
          <a:p>
            <a:pPr algn="l"/>
            <a:r>
              <a:rPr lang="en-US" altLang="zh-CN" sz="3600" dirty="0">
                <a:solidFill>
                  <a:srgbClr val="8B4500"/>
                </a:solidFill>
                <a:effectLst>
                  <a:outerShdw blurRad="38100" dist="38100" dir="2700000" rotWithShape="0">
                    <a:srgbClr val="C0C0C0"/>
                  </a:outerShdw>
                </a:effectLst>
              </a:rPr>
              <a:t>11810112 </a:t>
            </a:r>
            <a:r>
              <a:rPr lang="zh-CN" altLang="en-US" sz="3600" dirty="0">
                <a:solidFill>
                  <a:srgbClr val="8B4500"/>
                </a:solidFill>
                <a:effectLst>
                  <a:outerShdw blurRad="38100" dist="38100" dir="2700000" rotWithShape="0">
                    <a:srgbClr val="C0C0C0"/>
                  </a:outerShdw>
                </a:effectLst>
              </a:rPr>
              <a:t>姜润智 </a:t>
            </a:r>
            <a:endParaRPr lang="en-US" altLang="zh-CN" sz="3600" dirty="0">
              <a:solidFill>
                <a:srgbClr val="8B4500"/>
              </a:solidFill>
              <a:effectLst>
                <a:outerShdw blurRad="38100" dist="38100" dir="2700000" rotWithShape="0">
                  <a:srgbClr val="C0C0C0"/>
                </a:outerShdw>
              </a:effectLst>
            </a:endParaRPr>
          </a:p>
          <a:p>
            <a:pPr algn="l"/>
            <a:r>
              <a:rPr lang="en-US" altLang="zh-CN" sz="3600" dirty="0">
                <a:solidFill>
                  <a:srgbClr val="8B4500"/>
                </a:solidFill>
                <a:effectLst>
                  <a:outerShdw blurRad="38100" dist="38100" dir="2700000" rotWithShape="0">
                    <a:srgbClr val="C0C0C0"/>
                  </a:outerShdw>
                </a:effectLst>
              </a:rPr>
              <a:t>11910117 </a:t>
            </a:r>
            <a:r>
              <a:rPr lang="zh-CN" altLang="en-US" sz="3600" dirty="0">
                <a:solidFill>
                  <a:srgbClr val="8B4500"/>
                </a:solidFill>
                <a:effectLst>
                  <a:outerShdw blurRad="38100" dist="38100" dir="2700000" rotWithShape="0">
                    <a:srgbClr val="C0C0C0"/>
                  </a:outerShdw>
                </a:effectLst>
              </a:rPr>
              <a:t>李浩博 </a:t>
            </a:r>
            <a:endParaRPr lang="en-US" altLang="zh-CN" sz="3600" dirty="0">
              <a:solidFill>
                <a:srgbClr val="8B4500"/>
              </a:solidFill>
              <a:effectLst>
                <a:outerShdw blurRad="38100" dist="38100" dir="2700000" rotWithShape="0">
                  <a:srgbClr val="C0C0C0"/>
                </a:outerShdw>
              </a:effectLst>
            </a:endParaRPr>
          </a:p>
          <a:p>
            <a:pPr algn="l"/>
            <a:r>
              <a:rPr lang="en-US" altLang="zh-CN" sz="3600" dirty="0">
                <a:solidFill>
                  <a:srgbClr val="8B4500"/>
                </a:solidFill>
                <a:effectLst>
                  <a:outerShdw blurRad="38100" dist="38100" dir="2700000" rotWithShape="0">
                    <a:srgbClr val="C0C0C0"/>
                  </a:outerShdw>
                </a:effectLst>
              </a:rPr>
              <a:t>11810418 </a:t>
            </a:r>
            <a:r>
              <a:rPr lang="zh-CN" altLang="en-US" sz="3600" dirty="0">
                <a:solidFill>
                  <a:srgbClr val="8B4500"/>
                </a:solidFill>
                <a:effectLst>
                  <a:outerShdw blurRad="38100" dist="38100" dir="2700000" rotWithShape="0">
                    <a:srgbClr val="C0C0C0"/>
                  </a:outerShdw>
                </a:effectLst>
              </a:rPr>
              <a:t>田野 </a:t>
            </a:r>
            <a:endParaRPr lang="en-US" altLang="zh-CN" sz="3600" dirty="0">
              <a:solidFill>
                <a:srgbClr val="8B4500"/>
              </a:solidFill>
              <a:effectLst>
                <a:outerShdw blurRad="38100" dist="38100" dir="2700000" rotWithShape="0">
                  <a:srgbClr val="C0C0C0"/>
                </a:outerShdw>
              </a:effectLst>
            </a:endParaRPr>
          </a:p>
          <a:p>
            <a:pPr algn="l"/>
            <a:r>
              <a:rPr lang="en-US" altLang="zh-CN" sz="3600" dirty="0">
                <a:solidFill>
                  <a:srgbClr val="8B4500"/>
                </a:solidFill>
                <a:effectLst>
                  <a:outerShdw blurRad="38100" dist="38100" dir="2700000" rotWithShape="0">
                    <a:srgbClr val="C0C0C0"/>
                  </a:outerShdw>
                </a:effectLst>
              </a:rPr>
              <a:t>11910421 </a:t>
            </a:r>
            <a:r>
              <a:rPr lang="zh-CN" altLang="en-US" sz="3600" dirty="0">
                <a:solidFill>
                  <a:srgbClr val="8B4500"/>
                </a:solidFill>
                <a:effectLst>
                  <a:outerShdw blurRad="38100" dist="38100" dir="2700000" rotWithShape="0">
                    <a:srgbClr val="C0C0C0"/>
                  </a:outerShdw>
                </a:effectLst>
              </a:rPr>
              <a:t>刘仝 </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Mockups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sz="4000" dirty="0"/>
              <a:t>· </a:t>
            </a:r>
            <a:r>
              <a:rPr lang="en-US" altLang="zh-CN" dirty="0"/>
              <a:t>We use </a:t>
            </a:r>
            <a:r>
              <a:rPr lang="en-US" altLang="zh-CN" dirty="0" err="1"/>
              <a:t>processon</a:t>
            </a:r>
            <a:r>
              <a:rPr lang="en-US" altLang="zh-CN" dirty="0"/>
              <a:t> and </a:t>
            </a:r>
            <a:r>
              <a:rPr lang="en-US" altLang="zh-CN" dirty="0" err="1"/>
              <a:t>datagrip</a:t>
            </a:r>
            <a:r>
              <a:rPr lang="en-US" altLang="zh-CN" dirty="0"/>
              <a:t> to create our diagrams.</a:t>
            </a:r>
            <a:endParaRPr lang="zh-CN" altLang="en-US" dirty="0"/>
          </a:p>
        </p:txBody>
      </p:sp>
    </p:spTree>
    <p:extLst>
      <p:ext uri="{BB962C8B-B14F-4D97-AF65-F5344CB8AC3E}">
        <p14:creationId xmlns:p14="http://schemas.microsoft.com/office/powerpoint/2010/main" val="18784430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4:</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Requirements</a:t>
            </a:r>
          </a:p>
        </p:txBody>
      </p:sp>
    </p:spTree>
    <p:extLst>
      <p:ext uri="{BB962C8B-B14F-4D97-AF65-F5344CB8AC3E}">
        <p14:creationId xmlns:p14="http://schemas.microsoft.com/office/powerpoint/2010/main" val="234121384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err="1">
                <a:solidFill>
                  <a:srgbClr val="8B4500"/>
                </a:solidFill>
              </a:rPr>
              <a:t>Pokemon</a:t>
            </a:r>
            <a:r>
              <a:rPr lang="en-US" altLang="zh-CN" sz="3600" dirty="0">
                <a:solidFill>
                  <a:srgbClr val="8B4500"/>
                </a:solidFill>
              </a:rPr>
              <a:t> Storage and Cultivation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dirty="0"/>
              <a:t>We will have a built-in </a:t>
            </a:r>
            <a:r>
              <a:rPr lang="en-US" altLang="zh-CN" dirty="0" err="1"/>
              <a:t>Pokemon</a:t>
            </a:r>
            <a:r>
              <a:rPr lang="en-US" altLang="zh-CN" dirty="0"/>
              <a:t> Home system to store and display the elves captured in battle. You can cultivate your own </a:t>
            </a:r>
            <a:r>
              <a:rPr lang="en-US" altLang="zh-CN" dirty="0" err="1"/>
              <a:t>Pokemon</a:t>
            </a:r>
            <a:r>
              <a:rPr lang="en-US" altLang="zh-CN" dirty="0"/>
              <a:t> in the garden, interact with them and give them minor stats.</a:t>
            </a:r>
            <a:endParaRPr lang="zh-CN" altLang="en-US" dirty="0"/>
          </a:p>
        </p:txBody>
      </p:sp>
    </p:spTree>
    <p:extLst>
      <p:ext uri="{BB962C8B-B14F-4D97-AF65-F5344CB8AC3E}">
        <p14:creationId xmlns:p14="http://schemas.microsoft.com/office/powerpoint/2010/main" val="2811723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err="1">
                <a:solidFill>
                  <a:srgbClr val="8B4500"/>
                </a:solidFill>
              </a:rPr>
              <a:t>Warchess</a:t>
            </a:r>
            <a:r>
              <a:rPr lang="en-US" altLang="zh-CN" sz="3600" dirty="0">
                <a:solidFill>
                  <a:srgbClr val="8B4500"/>
                </a:solidFill>
              </a:rPr>
              <a:t> turn-based combat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dirty="0"/>
              <a:t>1V1 turn-based battles, complete with terrain and climate, </a:t>
            </a:r>
            <a:r>
              <a:rPr lang="en-US" altLang="zh-CN" dirty="0" err="1"/>
              <a:t>pokemon</a:t>
            </a:r>
            <a:r>
              <a:rPr lang="en-US" altLang="zh-CN" dirty="0"/>
              <a:t> can move around the six-square map and use skills to fight.</a:t>
            </a:r>
            <a:endParaRPr lang="zh-CN" altLang="en-US" dirty="0"/>
          </a:p>
        </p:txBody>
      </p:sp>
    </p:spTree>
    <p:extLst>
      <p:ext uri="{BB962C8B-B14F-4D97-AF65-F5344CB8AC3E}">
        <p14:creationId xmlns:p14="http://schemas.microsoft.com/office/powerpoint/2010/main" val="197939132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98A24-D953-48A7-AFE1-C2A8C99A68ED}"/>
              </a:ext>
            </a:extLst>
          </p:cNvPr>
          <p:cNvSpPr>
            <a:spLocks noGrp="1"/>
          </p:cNvSpPr>
          <p:nvPr>
            <p:ph type="title"/>
          </p:nvPr>
        </p:nvSpPr>
        <p:spPr/>
        <p:txBody>
          <a:bodyPr/>
          <a:lstStyle/>
          <a:p>
            <a:r>
              <a:rPr lang="en-US" altLang="zh-CN" sz="3600" dirty="0">
                <a:solidFill>
                  <a:srgbClr val="8B4500"/>
                </a:solidFill>
              </a:rPr>
              <a:t>Shops and props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6645C62A-3F3A-4A77-8A3A-6139B2B4BBAE}"/>
              </a:ext>
            </a:extLst>
          </p:cNvPr>
          <p:cNvSpPr>
            <a:spLocks noGrp="1"/>
          </p:cNvSpPr>
          <p:nvPr>
            <p:ph type="body" idx="1"/>
          </p:nvPr>
        </p:nvSpPr>
        <p:spPr/>
        <p:txBody>
          <a:bodyPr/>
          <a:lstStyle/>
          <a:p>
            <a:pPr marL="0" indent="0">
              <a:buNone/>
            </a:pPr>
            <a:r>
              <a:rPr lang="en-US" altLang="zh-CN" dirty="0"/>
              <a:t>In order to diversify combat, we added shopping malls and item systems. First of all, you can buy or acquire various kinds of elf balls through events to capture elves, and then there are recovery drugs, antidotes and other combat AIDS to use in battle, and </a:t>
            </a:r>
            <a:r>
              <a:rPr lang="en-US" altLang="zh-CN" dirty="0" err="1"/>
              <a:t>Pokemon</a:t>
            </a:r>
            <a:r>
              <a:rPr lang="en-US" altLang="zh-CN" dirty="0"/>
              <a:t> possession items to improve their stats or change their combat disadvantages.</a:t>
            </a:r>
            <a:endParaRPr lang="zh-CN" altLang="en-US" dirty="0"/>
          </a:p>
        </p:txBody>
      </p:sp>
    </p:spTree>
    <p:extLst>
      <p:ext uri="{BB962C8B-B14F-4D97-AF65-F5344CB8AC3E}">
        <p14:creationId xmlns:p14="http://schemas.microsoft.com/office/powerpoint/2010/main" val="21140085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91F4B-6723-457D-A98C-65B1FE28FDE3}"/>
              </a:ext>
            </a:extLst>
          </p:cNvPr>
          <p:cNvSpPr>
            <a:spLocks noGrp="1"/>
          </p:cNvSpPr>
          <p:nvPr>
            <p:ph type="title"/>
          </p:nvPr>
        </p:nvSpPr>
        <p:spPr/>
        <p:txBody>
          <a:bodyPr/>
          <a:lstStyle/>
          <a:p>
            <a:r>
              <a:rPr lang="en-US" altLang="zh-CN" sz="3600" dirty="0">
                <a:solidFill>
                  <a:srgbClr val="8B4500"/>
                </a:solidFill>
              </a:rPr>
              <a:t>Character, attributes and state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4D8684-0C5D-4EF9-9D79-678505194899}"/>
              </a:ext>
            </a:extLst>
          </p:cNvPr>
          <p:cNvSpPr>
            <a:spLocks noGrp="1"/>
          </p:cNvSpPr>
          <p:nvPr>
            <p:ph type="body" idx="1"/>
          </p:nvPr>
        </p:nvSpPr>
        <p:spPr/>
        <p:txBody>
          <a:bodyPr/>
          <a:lstStyle/>
          <a:p>
            <a:pPr marL="0" indent="0">
              <a:buNone/>
            </a:pPr>
            <a:r>
              <a:rPr lang="en-US" altLang="zh-CN" dirty="0"/>
              <a:t>Each </a:t>
            </a:r>
            <a:r>
              <a:rPr lang="en-US" altLang="zh-CN" dirty="0" err="1"/>
              <a:t>Pokemon</a:t>
            </a:r>
            <a:r>
              <a:rPr lang="en-US" altLang="zh-CN" dirty="0"/>
              <a:t> has its own unique attributes, personality and current status. There is a restraint relationship between different attributes, which can change the situation of disadvantage. Personality affects </a:t>
            </a:r>
            <a:r>
              <a:rPr lang="en-US" altLang="zh-CN" dirty="0" err="1"/>
              <a:t>Pokemon’s</a:t>
            </a:r>
            <a:r>
              <a:rPr lang="en-US" altLang="zh-CN" dirty="0"/>
              <a:t> own attack and defense stats, and to a certain extent causes </a:t>
            </a:r>
            <a:r>
              <a:rPr lang="en-US" altLang="zh-CN" dirty="0" err="1"/>
              <a:t>Pokemon</a:t>
            </a:r>
            <a:r>
              <a:rPr lang="en-US" altLang="zh-CN" dirty="0"/>
              <a:t> not to listen to their trainers. The states, the negative states of intoxication, paralysis, parasitism or the positive states of inspiration, ascension, can have different effects. </a:t>
            </a:r>
            <a:endParaRPr lang="zh-CN" altLang="en-US" dirty="0"/>
          </a:p>
        </p:txBody>
      </p:sp>
    </p:spTree>
    <p:extLst>
      <p:ext uri="{BB962C8B-B14F-4D97-AF65-F5344CB8AC3E}">
        <p14:creationId xmlns:p14="http://schemas.microsoft.com/office/powerpoint/2010/main" val="269581120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2AFFC-6928-4C72-98C5-6248D7DE25DE}"/>
              </a:ext>
            </a:extLst>
          </p:cNvPr>
          <p:cNvSpPr>
            <a:spLocks noGrp="1"/>
          </p:cNvSpPr>
          <p:nvPr>
            <p:ph type="title"/>
          </p:nvPr>
        </p:nvSpPr>
        <p:spPr/>
        <p:txBody>
          <a:bodyPr/>
          <a:lstStyle/>
          <a:p>
            <a:r>
              <a:rPr lang="en-US" altLang="zh-CN" sz="3600" dirty="0">
                <a:solidFill>
                  <a:srgbClr val="8B4500"/>
                </a:solidFill>
              </a:rPr>
              <a:t>Multiplayer mode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07443903-4AB3-424A-9836-8D8343468D34}"/>
              </a:ext>
            </a:extLst>
          </p:cNvPr>
          <p:cNvSpPr>
            <a:spLocks noGrp="1"/>
          </p:cNvSpPr>
          <p:nvPr>
            <p:ph type="body" idx="1"/>
          </p:nvPr>
        </p:nvSpPr>
        <p:spPr/>
        <p:txBody>
          <a:bodyPr/>
          <a:lstStyle/>
          <a:p>
            <a:pPr marL="0" indent="0">
              <a:buNone/>
            </a:pPr>
            <a:r>
              <a:rPr lang="en-US" altLang="zh-CN" dirty="0"/>
              <a:t>Tired of fighting wild elves alone? Want to compete with your fellow players? We are launching an online battle system where you can accept invitations to duel with other players and play against their sprites in real time. </a:t>
            </a:r>
            <a:endParaRPr lang="zh-CN" altLang="en-US" dirty="0"/>
          </a:p>
        </p:txBody>
      </p:sp>
    </p:spTree>
    <p:extLst>
      <p:ext uri="{BB962C8B-B14F-4D97-AF65-F5344CB8AC3E}">
        <p14:creationId xmlns:p14="http://schemas.microsoft.com/office/powerpoint/2010/main" val="10264312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5:</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Design Document</a:t>
            </a:r>
          </a:p>
        </p:txBody>
      </p:sp>
    </p:spTree>
    <p:extLst>
      <p:ext uri="{BB962C8B-B14F-4D97-AF65-F5344CB8AC3E}">
        <p14:creationId xmlns:p14="http://schemas.microsoft.com/office/powerpoint/2010/main" val="302524641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6C51D-C5F2-4900-83E5-F3ED0926C36F}"/>
              </a:ext>
            </a:extLst>
          </p:cNvPr>
          <p:cNvSpPr>
            <a:spLocks noGrp="1"/>
          </p:cNvSpPr>
          <p:nvPr>
            <p:ph type="title"/>
          </p:nvPr>
        </p:nvSpPr>
        <p:spPr/>
        <p:txBody>
          <a:bodyPr/>
          <a:lstStyle/>
          <a:p>
            <a:r>
              <a:rPr lang="en-US" altLang="zh-CN" sz="3600" dirty="0">
                <a:solidFill>
                  <a:srgbClr val="8B4500"/>
                </a:solidFill>
              </a:rPr>
              <a:t>Architecture : Class diagram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57B83B6-ED53-4A5E-8C2D-9719B63CC2D5}"/>
              </a:ext>
            </a:extLst>
          </p:cNvPr>
          <p:cNvSpPr>
            <a:spLocks noGrp="1"/>
          </p:cNvSpPr>
          <p:nvPr>
            <p:ph type="body" idx="1"/>
          </p:nvPr>
        </p:nvSpPr>
        <p:spPr/>
        <p:txBody>
          <a:bodyPr/>
          <a:lstStyle/>
          <a:p>
            <a:endParaRPr lang="zh-CN" altLang="en-US" dirty="0"/>
          </a:p>
        </p:txBody>
      </p:sp>
      <p:pic>
        <p:nvPicPr>
          <p:cNvPr id="5" name="图片 4">
            <a:extLst>
              <a:ext uri="{FF2B5EF4-FFF2-40B4-BE49-F238E27FC236}">
                <a16:creationId xmlns:a16="http://schemas.microsoft.com/office/drawing/2014/main" id="{C0221154-4BCF-40B9-93C8-85EFF5F77442}"/>
              </a:ext>
            </a:extLst>
          </p:cNvPr>
          <p:cNvPicPr>
            <a:picLocks noChangeAspect="1"/>
          </p:cNvPicPr>
          <p:nvPr/>
        </p:nvPicPr>
        <p:blipFill>
          <a:blip r:embed="rId2"/>
          <a:stretch>
            <a:fillRect/>
          </a:stretch>
        </p:blipFill>
        <p:spPr>
          <a:xfrm>
            <a:off x="60594" y="822924"/>
            <a:ext cx="9022812" cy="6035076"/>
          </a:xfrm>
          <a:prstGeom prst="rect">
            <a:avLst/>
          </a:prstGeom>
        </p:spPr>
      </p:pic>
    </p:spTree>
    <p:extLst>
      <p:ext uri="{BB962C8B-B14F-4D97-AF65-F5344CB8AC3E}">
        <p14:creationId xmlns:p14="http://schemas.microsoft.com/office/powerpoint/2010/main" val="15068372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9B75D-4C90-466E-B2BF-D6C9C03B59BC}"/>
              </a:ext>
            </a:extLst>
          </p:cNvPr>
          <p:cNvSpPr>
            <a:spLocks noGrp="1"/>
          </p:cNvSpPr>
          <p:nvPr>
            <p:ph type="title"/>
          </p:nvPr>
        </p:nvSpPr>
        <p:spPr/>
        <p:txBody>
          <a:bodyPr/>
          <a:lstStyle/>
          <a:p>
            <a:r>
              <a:rPr lang="en-US" altLang="zh-CN" sz="3600" dirty="0">
                <a:solidFill>
                  <a:srgbClr val="8B4500"/>
                </a:solidFill>
              </a:rPr>
              <a:t>Architecture : Database schema</a:t>
            </a:r>
            <a:endParaRPr lang="zh-CN" altLang="en-US" sz="3600" dirty="0">
              <a:solidFill>
                <a:srgbClr val="8B4500"/>
              </a:solidFill>
            </a:endParaRPr>
          </a:p>
        </p:txBody>
      </p:sp>
      <p:pic>
        <p:nvPicPr>
          <p:cNvPr id="5" name="图片 4">
            <a:extLst>
              <a:ext uri="{FF2B5EF4-FFF2-40B4-BE49-F238E27FC236}">
                <a16:creationId xmlns:a16="http://schemas.microsoft.com/office/drawing/2014/main" id="{CB1DF5D4-40CF-4AA7-A27C-0C93262DFA10}"/>
              </a:ext>
            </a:extLst>
          </p:cNvPr>
          <p:cNvPicPr>
            <a:picLocks noChangeAspect="1"/>
          </p:cNvPicPr>
          <p:nvPr/>
        </p:nvPicPr>
        <p:blipFill>
          <a:blip r:embed="rId2"/>
          <a:stretch>
            <a:fillRect/>
          </a:stretch>
        </p:blipFill>
        <p:spPr>
          <a:xfrm>
            <a:off x="1670569" y="917692"/>
            <a:ext cx="5445848" cy="5464061"/>
          </a:xfrm>
          <a:prstGeom prst="rect">
            <a:avLst/>
          </a:prstGeom>
        </p:spPr>
      </p:pic>
    </p:spTree>
    <p:extLst>
      <p:ext uri="{BB962C8B-B14F-4D97-AF65-F5344CB8AC3E}">
        <p14:creationId xmlns:p14="http://schemas.microsoft.com/office/powerpoint/2010/main" val="34334766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1:</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Abstract</a:t>
            </a:r>
          </a:p>
        </p:txBody>
      </p:sp>
    </p:spTree>
    <p:extLst>
      <p:ext uri="{BB962C8B-B14F-4D97-AF65-F5344CB8AC3E}">
        <p14:creationId xmlns:p14="http://schemas.microsoft.com/office/powerpoint/2010/main" val="616218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A1A2C-9A07-416D-8F35-4FBE7A3DE86F}"/>
              </a:ext>
            </a:extLst>
          </p:cNvPr>
          <p:cNvSpPr>
            <a:spLocks noGrp="1"/>
          </p:cNvSpPr>
          <p:nvPr>
            <p:ph type="title"/>
          </p:nvPr>
        </p:nvSpPr>
        <p:spPr/>
        <p:txBody>
          <a:bodyPr/>
          <a:lstStyle/>
          <a:p>
            <a:r>
              <a:rPr lang="en-US" altLang="zh-CN" sz="3600" dirty="0">
                <a:solidFill>
                  <a:srgbClr val="8B4500"/>
                </a:solidFill>
              </a:rPr>
              <a:t>Timeline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87152D91-F192-4D40-81F1-8B267030550B}"/>
              </a:ext>
            </a:extLst>
          </p:cNvPr>
          <p:cNvSpPr>
            <a:spLocks noGrp="1"/>
          </p:cNvSpPr>
          <p:nvPr>
            <p:ph type="body" idx="1"/>
          </p:nvPr>
        </p:nvSpPr>
        <p:spPr/>
        <p:txBody>
          <a:bodyPr/>
          <a:lstStyle/>
          <a:p>
            <a:r>
              <a:rPr lang="en-US" altLang="zh-CN" dirty="0"/>
              <a:t>10.1-10.7 holiday: looked for material, completed the opening report, created the project on </a:t>
            </a:r>
            <a:r>
              <a:rPr lang="en-US" altLang="zh-CN" dirty="0" err="1"/>
              <a:t>Github</a:t>
            </a:r>
            <a:r>
              <a:rPr lang="en-US" altLang="zh-CN" dirty="0"/>
              <a:t> </a:t>
            </a:r>
          </a:p>
          <a:p>
            <a:r>
              <a:rPr lang="en-US" altLang="zh-CN" dirty="0"/>
              <a:t>10.14: opening presentation </a:t>
            </a:r>
          </a:p>
          <a:p>
            <a:r>
              <a:rPr lang="en-US" altLang="zh-CN" dirty="0"/>
              <a:t>10.14-10.24: establishment of </a:t>
            </a:r>
            <a:r>
              <a:rPr lang="en-US" altLang="zh-CN" dirty="0" err="1"/>
              <a:t>pokemons</a:t>
            </a:r>
            <a:r>
              <a:rPr lang="en-US" altLang="zh-CN" dirty="0"/>
              <a:t>’ models, design the combat process</a:t>
            </a:r>
          </a:p>
          <a:p>
            <a:r>
              <a:rPr lang="en-US" altLang="zh-CN" dirty="0"/>
              <a:t>10.25-11.7: design NPC and player system </a:t>
            </a:r>
          </a:p>
          <a:p>
            <a:r>
              <a:rPr lang="en-US" altLang="zh-CN" dirty="0"/>
              <a:t>11.7 half of November: enrich the game and debug</a:t>
            </a:r>
            <a:endParaRPr lang="zh-CN" altLang="en-US" dirty="0"/>
          </a:p>
        </p:txBody>
      </p:sp>
    </p:spTree>
    <p:extLst>
      <p:ext uri="{BB962C8B-B14F-4D97-AF65-F5344CB8AC3E}">
        <p14:creationId xmlns:p14="http://schemas.microsoft.com/office/powerpoint/2010/main" val="22435078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5B00F-3B67-42AA-9E25-BB170652256A}"/>
              </a:ext>
            </a:extLst>
          </p:cNvPr>
          <p:cNvSpPr>
            <a:spLocks noGrp="1"/>
          </p:cNvSpPr>
          <p:nvPr>
            <p:ph type="title"/>
          </p:nvPr>
        </p:nvSpPr>
        <p:spPr/>
        <p:txBody>
          <a:bodyPr/>
          <a:lstStyle/>
          <a:p>
            <a:r>
              <a:rPr lang="en-US" altLang="zh-CN" sz="3600" dirty="0">
                <a:solidFill>
                  <a:srgbClr val="8B4500"/>
                </a:solidFill>
              </a:rPr>
              <a:t>APIs, services</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0FC60A6B-95A5-4C5E-8150-8BD7631917EC}"/>
              </a:ext>
            </a:extLst>
          </p:cNvPr>
          <p:cNvSpPr>
            <a:spLocks noGrp="1"/>
          </p:cNvSpPr>
          <p:nvPr>
            <p:ph type="body" idx="1"/>
          </p:nvPr>
        </p:nvSpPr>
        <p:spPr/>
        <p:txBody>
          <a:bodyPr/>
          <a:lstStyle/>
          <a:p>
            <a:pPr marL="0" indent="0">
              <a:buNone/>
            </a:pPr>
            <a:r>
              <a:rPr lang="en-US" altLang="zh-CN" dirty="0"/>
              <a:t>We use some packages that come with Unity, which have ready-made materials. These materials can help us build the game platform better and faster.</a:t>
            </a:r>
            <a:endParaRPr lang="zh-CN" altLang="en-US" dirty="0"/>
          </a:p>
        </p:txBody>
      </p:sp>
    </p:spTree>
    <p:extLst>
      <p:ext uri="{BB962C8B-B14F-4D97-AF65-F5344CB8AC3E}">
        <p14:creationId xmlns:p14="http://schemas.microsoft.com/office/powerpoint/2010/main" val="214674585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6:</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Feasibility</a:t>
            </a:r>
          </a:p>
        </p:txBody>
      </p:sp>
    </p:spTree>
    <p:extLst>
      <p:ext uri="{BB962C8B-B14F-4D97-AF65-F5344CB8AC3E}">
        <p14:creationId xmlns:p14="http://schemas.microsoft.com/office/powerpoint/2010/main" val="13335900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68811-1A8D-435D-B584-1679F17E16EF}"/>
              </a:ext>
            </a:extLst>
          </p:cNvPr>
          <p:cNvSpPr>
            <a:spLocks noGrp="1"/>
          </p:cNvSpPr>
          <p:nvPr>
            <p:ph type="title"/>
          </p:nvPr>
        </p:nvSpPr>
        <p:spPr/>
        <p:txBody>
          <a:bodyPr>
            <a:normAutofit fontScale="90000"/>
          </a:bodyPr>
          <a:lstStyle/>
          <a:p>
            <a:r>
              <a:rPr lang="en-US" altLang="zh-CN" sz="3600" dirty="0">
                <a:solidFill>
                  <a:srgbClr val="8B4500"/>
                </a:solidFill>
              </a:rPr>
              <a:t>Feasibility</a:t>
            </a:r>
            <a:br>
              <a:rPr lang="en-US" altLang="zh-CN" sz="3600" dirty="0">
                <a:solidFill>
                  <a:srgbClr val="8B4500"/>
                </a:solidFill>
              </a:rPr>
            </a:b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7352C4BA-15DF-4FAD-9222-B6EA1E2D508C}"/>
              </a:ext>
            </a:extLst>
          </p:cNvPr>
          <p:cNvSpPr>
            <a:spLocks noGrp="1"/>
          </p:cNvSpPr>
          <p:nvPr>
            <p:ph type="body" idx="1"/>
          </p:nvPr>
        </p:nvSpPr>
        <p:spPr>
          <a:xfrm>
            <a:off x="109375" y="1196977"/>
            <a:ext cx="8925249" cy="5184776"/>
          </a:xfrm>
        </p:spPr>
        <p:txBody>
          <a:bodyPr>
            <a:normAutofit/>
          </a:bodyPr>
          <a:lstStyle/>
          <a:p>
            <a:pPr marL="0" indent="0">
              <a:buNone/>
            </a:pPr>
            <a:r>
              <a:rPr lang="en-US" altLang="zh-CN" dirty="0"/>
              <a:t>· Unfamiliarity with software,</a:t>
            </a:r>
            <a:r>
              <a:rPr lang="zh-CN" altLang="en-US" dirty="0"/>
              <a:t> </a:t>
            </a:r>
            <a:r>
              <a:rPr lang="en-US" altLang="zh-CN" dirty="0"/>
              <a:t>such</a:t>
            </a:r>
            <a:r>
              <a:rPr lang="zh-CN" altLang="en-US" dirty="0"/>
              <a:t> </a:t>
            </a:r>
            <a:r>
              <a:rPr lang="en-US" altLang="zh-CN" dirty="0"/>
              <a:t>as</a:t>
            </a:r>
            <a:r>
              <a:rPr lang="zh-CN" altLang="en-US" dirty="0"/>
              <a:t> </a:t>
            </a:r>
            <a:r>
              <a:rPr lang="en-US" altLang="zh-CN" dirty="0"/>
              <a:t>Rider, Unity, and so on.</a:t>
            </a:r>
          </a:p>
          <a:p>
            <a:pPr marL="0" indent="0">
              <a:buNone/>
            </a:pPr>
            <a:r>
              <a:rPr lang="en-US" altLang="zh-CN" dirty="0"/>
              <a:t>· Unreasonable division of labor, resulting in the project can not be completed within the specified time.</a:t>
            </a:r>
          </a:p>
          <a:p>
            <a:pPr marL="0" indent="0">
              <a:buNone/>
            </a:pPr>
            <a:r>
              <a:rPr lang="en-US" altLang="zh-CN" dirty="0"/>
              <a:t>· The code is bloated and the game experience is poor.</a:t>
            </a:r>
            <a:endParaRPr lang="zh-CN" altLang="en-US" dirty="0"/>
          </a:p>
        </p:txBody>
      </p:sp>
    </p:spTree>
    <p:extLst>
      <p:ext uri="{BB962C8B-B14F-4D97-AF65-F5344CB8AC3E}">
        <p14:creationId xmlns:p14="http://schemas.microsoft.com/office/powerpoint/2010/main" val="3447065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16692"/>
            <a:ext cx="8229600" cy="1063830"/>
          </a:xfrm>
        </p:spPr>
        <p:txBody>
          <a:bodyPr>
            <a:normAutofit/>
          </a:bodyPr>
          <a:lstStyle/>
          <a:p>
            <a:r>
              <a:rPr lang="en-US" altLang="zh-CN" sz="6000" dirty="0"/>
              <a:t>Thank You</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8B4500"/>
                </a:solidFill>
              </a:rPr>
              <a:t>Abstract</a:t>
            </a:r>
            <a:endParaRPr lang="zh-CN" altLang="en-US" sz="3600" dirty="0">
              <a:solidFill>
                <a:srgbClr val="8B4500"/>
              </a:solidFill>
            </a:endParaRPr>
          </a:p>
        </p:txBody>
      </p:sp>
      <p:sp>
        <p:nvSpPr>
          <p:cNvPr id="3" name="文本占位符 2"/>
          <p:cNvSpPr>
            <a:spLocks noGrp="1"/>
          </p:cNvSpPr>
          <p:nvPr>
            <p:ph type="body" idx="1"/>
          </p:nvPr>
        </p:nvSpPr>
        <p:spPr/>
        <p:txBody>
          <a:bodyPr>
            <a:normAutofit/>
          </a:bodyPr>
          <a:lstStyle/>
          <a:p>
            <a:pPr marL="0" indent="0">
              <a:buNone/>
            </a:pPr>
            <a:r>
              <a:rPr lang="en-US" altLang="zh-CN" dirty="0" err="1"/>
              <a:t>Pokemon</a:t>
            </a:r>
            <a:r>
              <a:rPr lang="en-US" altLang="zh-CN" dirty="0"/>
              <a:t> games are classic and fun, and we were very interested in making one. This project aims at completing a complete </a:t>
            </a:r>
            <a:r>
              <a:rPr lang="en-US" altLang="zh-CN" dirty="0" err="1"/>
              <a:t>pokemon</a:t>
            </a:r>
            <a:r>
              <a:rPr lang="en-US" altLang="zh-CN" dirty="0"/>
              <a:t> game, using Unity, Rider, PostgreSQL and other development tools, using C# and other programming languages for design. We have already designed UML use case diagrams, class diagrams, and other documents. We will continue fighting for a better project and make more efforts for this project.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2:</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Motivation</a:t>
            </a:r>
          </a:p>
        </p:txBody>
      </p:sp>
    </p:spTree>
    <p:extLst>
      <p:ext uri="{BB962C8B-B14F-4D97-AF65-F5344CB8AC3E}">
        <p14:creationId xmlns:p14="http://schemas.microsoft.com/office/powerpoint/2010/main" val="11496911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4852A-2970-4318-8BF4-7924CE5D79CA}"/>
              </a:ext>
            </a:extLst>
          </p:cNvPr>
          <p:cNvSpPr>
            <a:spLocks noGrp="1"/>
          </p:cNvSpPr>
          <p:nvPr>
            <p:ph type="title"/>
          </p:nvPr>
        </p:nvSpPr>
        <p:spPr/>
        <p:txBody>
          <a:bodyPr/>
          <a:lstStyle/>
          <a:p>
            <a:r>
              <a:rPr lang="en-US" altLang="zh-CN" sz="3600" dirty="0">
                <a:solidFill>
                  <a:srgbClr val="8B4500"/>
                </a:solidFill>
              </a:rPr>
              <a:t>What is the problem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59B4454-BAE1-49E5-A468-B231AE115D67}"/>
              </a:ext>
            </a:extLst>
          </p:cNvPr>
          <p:cNvSpPr>
            <a:spLocks noGrp="1"/>
          </p:cNvSpPr>
          <p:nvPr>
            <p:ph type="body" idx="1"/>
          </p:nvPr>
        </p:nvSpPr>
        <p:spPr/>
        <p:txBody>
          <a:bodyPr/>
          <a:lstStyle/>
          <a:p>
            <a:r>
              <a:rPr lang="en-US" altLang="zh-CN" dirty="0"/>
              <a:t>How does C sharp work? </a:t>
            </a:r>
          </a:p>
          <a:p>
            <a:r>
              <a:rPr lang="en-US" altLang="zh-CN" dirty="0"/>
              <a:t>How does Unity work? </a:t>
            </a:r>
          </a:p>
          <a:p>
            <a:r>
              <a:rPr lang="en-US" altLang="zh-CN" dirty="0"/>
              <a:t>How does Unity and C sharp work together? </a:t>
            </a:r>
          </a:p>
          <a:p>
            <a:r>
              <a:rPr lang="en-US" altLang="zh-CN" dirty="0"/>
              <a:t>Where do we find the 3D model of </a:t>
            </a:r>
            <a:r>
              <a:rPr lang="en-US" altLang="zh-CN" dirty="0" err="1"/>
              <a:t>Pokemon</a:t>
            </a:r>
            <a:r>
              <a:rPr lang="en-US" altLang="zh-CN" dirty="0"/>
              <a:t>? (With the action </a:t>
            </a:r>
          </a:p>
          <a:p>
            <a:r>
              <a:rPr lang="en-US" altLang="zh-CN" dirty="0"/>
              <a:t>Which design patterns to use? </a:t>
            </a:r>
            <a:endParaRPr lang="zh-CN" altLang="en-US" dirty="0"/>
          </a:p>
        </p:txBody>
      </p:sp>
    </p:spTree>
    <p:extLst>
      <p:ext uri="{BB962C8B-B14F-4D97-AF65-F5344CB8AC3E}">
        <p14:creationId xmlns:p14="http://schemas.microsoft.com/office/powerpoint/2010/main" val="12302356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56587-57E8-4DA5-B402-FB6634DD2EB0}"/>
              </a:ext>
            </a:extLst>
          </p:cNvPr>
          <p:cNvSpPr>
            <a:spLocks noGrp="1"/>
          </p:cNvSpPr>
          <p:nvPr>
            <p:ph type="title"/>
          </p:nvPr>
        </p:nvSpPr>
        <p:spPr/>
        <p:txBody>
          <a:bodyPr/>
          <a:lstStyle/>
          <a:p>
            <a:r>
              <a:rPr lang="en-US" altLang="zh-CN" sz="3600" dirty="0">
                <a:solidFill>
                  <a:srgbClr val="8B4500"/>
                </a:solidFill>
              </a:rPr>
              <a:t>Vision for Solving the Problem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34EE9D0D-9BE7-4117-83A6-F80917015189}"/>
              </a:ext>
            </a:extLst>
          </p:cNvPr>
          <p:cNvSpPr>
            <a:spLocks noGrp="1"/>
          </p:cNvSpPr>
          <p:nvPr>
            <p:ph type="body" idx="1"/>
          </p:nvPr>
        </p:nvSpPr>
        <p:spPr/>
        <p:txBody>
          <a:bodyPr/>
          <a:lstStyle/>
          <a:p>
            <a:pPr marL="0" indent="0">
              <a:buNone/>
            </a:pPr>
            <a:r>
              <a:rPr lang="en-US" altLang="zh-CN" dirty="0"/>
              <a:t>Some problem can solved by searching online, and some can solved by reading textbook. </a:t>
            </a:r>
            <a:endParaRPr lang="zh-CN" altLang="en-US" dirty="0"/>
          </a:p>
        </p:txBody>
      </p:sp>
    </p:spTree>
    <p:extLst>
      <p:ext uri="{BB962C8B-B14F-4D97-AF65-F5344CB8AC3E}">
        <p14:creationId xmlns:p14="http://schemas.microsoft.com/office/powerpoint/2010/main" val="11748932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Solutions</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r>
              <a:rPr lang="en-US" altLang="zh-CN" dirty="0"/>
              <a:t>C sharp is very similar to Java, so it’s easy to learn. </a:t>
            </a:r>
          </a:p>
          <a:p>
            <a:r>
              <a:rPr lang="en-US" altLang="zh-CN" dirty="0"/>
              <a:t>We find some Unity tutorial on </a:t>
            </a:r>
            <a:r>
              <a:rPr lang="en-US" altLang="zh-CN" dirty="0" err="1"/>
              <a:t>Bilibili</a:t>
            </a:r>
            <a:r>
              <a:rPr lang="en-US" altLang="zh-CN" dirty="0"/>
              <a:t>. </a:t>
            </a:r>
          </a:p>
          <a:p>
            <a:r>
              <a:rPr lang="en-US" altLang="zh-CN" dirty="0"/>
              <a:t>We get some free 3D model of </a:t>
            </a:r>
            <a:r>
              <a:rPr lang="en-US" altLang="zh-CN" dirty="0" err="1"/>
              <a:t>Pokemon</a:t>
            </a:r>
            <a:r>
              <a:rPr lang="en-US" altLang="zh-CN" dirty="0"/>
              <a:t> in some websites. </a:t>
            </a:r>
          </a:p>
          <a:p>
            <a:r>
              <a:rPr lang="en-US" altLang="zh-CN" dirty="0"/>
              <a:t>We decided to use the observer mode, and we will exercise more. </a:t>
            </a:r>
            <a:endParaRPr lang="zh-CN" altLang="en-US" dirty="0"/>
          </a:p>
        </p:txBody>
      </p:sp>
    </p:spTree>
    <p:extLst>
      <p:ext uri="{BB962C8B-B14F-4D97-AF65-F5344CB8AC3E}">
        <p14:creationId xmlns:p14="http://schemas.microsoft.com/office/powerpoint/2010/main" val="272050185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3:</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Feature Description</a:t>
            </a:r>
          </a:p>
        </p:txBody>
      </p:sp>
    </p:spTree>
    <p:extLst>
      <p:ext uri="{BB962C8B-B14F-4D97-AF65-F5344CB8AC3E}">
        <p14:creationId xmlns:p14="http://schemas.microsoft.com/office/powerpoint/2010/main" val="33794786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Use Case Diagram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endParaRPr lang="zh-CN" altLang="en-US" dirty="0"/>
          </a:p>
        </p:txBody>
      </p:sp>
      <p:pic>
        <p:nvPicPr>
          <p:cNvPr id="5" name="图片 4">
            <a:extLst>
              <a:ext uri="{FF2B5EF4-FFF2-40B4-BE49-F238E27FC236}">
                <a16:creationId xmlns:a16="http://schemas.microsoft.com/office/drawing/2014/main" id="{BAE38BB5-CE7B-486A-8E2A-13BF1002D0D4}"/>
              </a:ext>
            </a:extLst>
          </p:cNvPr>
          <p:cNvPicPr>
            <a:picLocks noChangeAspect="1"/>
          </p:cNvPicPr>
          <p:nvPr/>
        </p:nvPicPr>
        <p:blipFill>
          <a:blip r:embed="rId2"/>
          <a:stretch>
            <a:fillRect/>
          </a:stretch>
        </p:blipFill>
        <p:spPr>
          <a:xfrm>
            <a:off x="147690" y="777713"/>
            <a:ext cx="8996309" cy="5391077"/>
          </a:xfrm>
          <a:prstGeom prst="rect">
            <a:avLst/>
          </a:prstGeom>
        </p:spPr>
      </p:pic>
    </p:spTree>
    <p:extLst>
      <p:ext uri="{BB962C8B-B14F-4D97-AF65-F5344CB8AC3E}">
        <p14:creationId xmlns:p14="http://schemas.microsoft.com/office/powerpoint/2010/main" val="20194651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heme/theme1.xml><?xml version="1.0" encoding="utf-8"?>
<a:theme xmlns:a="http://schemas.openxmlformats.org/drawingml/2006/main" name="1_Soaring">
  <a:themeElements>
    <a:clrScheme name="Soaring">
      <a:dk1>
        <a:srgbClr val="E6FFCC"/>
      </a:dk1>
      <a:lt1>
        <a:srgbClr val="9933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a:dk1>
        <a:srgbClr val="000000"/>
      </a:dk1>
      <a:lt1>
        <a:srgbClr val="FFFF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666</Words>
  <Application>Microsoft Office PowerPoint</Application>
  <PresentationFormat>全屏显示(4:3)</PresentationFormat>
  <Paragraphs>61</Paragraphs>
  <Slides>24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Calibri</vt:lpstr>
      <vt:lpstr>Times New Roman</vt:lpstr>
      <vt:lpstr>1_Soaring</vt:lpstr>
      <vt:lpstr> Treasure Can Dream: Magical Journey  Project Part A Pre</vt:lpstr>
      <vt:lpstr>PowerPoint 演示文稿</vt:lpstr>
      <vt:lpstr>Abstract</vt:lpstr>
      <vt:lpstr>PowerPoint 演示文稿</vt:lpstr>
      <vt:lpstr>What is the problem</vt:lpstr>
      <vt:lpstr>Vision for Solving the Problem</vt:lpstr>
      <vt:lpstr>Our Solutions</vt:lpstr>
      <vt:lpstr>PowerPoint 演示文稿</vt:lpstr>
      <vt:lpstr>Our Use Case Diagram </vt:lpstr>
      <vt:lpstr>Our Mockups </vt:lpstr>
      <vt:lpstr>PowerPoint 演示文稿</vt:lpstr>
      <vt:lpstr>Pokemon Storage and Cultivation </vt:lpstr>
      <vt:lpstr>Warchess turn-based combat </vt:lpstr>
      <vt:lpstr>Shops and props </vt:lpstr>
      <vt:lpstr>Character, attributes and state</vt:lpstr>
      <vt:lpstr>Multiplayer mode</vt:lpstr>
      <vt:lpstr>PowerPoint 演示文稿</vt:lpstr>
      <vt:lpstr>Architecture : Class diagram</vt:lpstr>
      <vt:lpstr>Architecture : Database schema</vt:lpstr>
      <vt:lpstr>Timeline</vt:lpstr>
      <vt:lpstr>APIs, services</vt:lpstr>
      <vt:lpstr>PowerPoint 演示文稿</vt:lpstr>
      <vt:lpstr>Feasibility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田 耕</cp:lastModifiedBy>
  <cp:revision>30</cp:revision>
  <dcterms:created xsi:type="dcterms:W3CDTF">2019-11-13T08:19:00Z</dcterms:created>
  <dcterms:modified xsi:type="dcterms:W3CDTF">2021-10-14T09:18:46Z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