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7" r:id="rId4"/>
    <p:sldId id="268" r:id="rId5"/>
    <p:sldId id="260" r:id="rId6"/>
    <p:sldId id="269" r:id="rId7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1pPr>
    <a:lvl2pPr marL="431800" indent="-2159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2pPr>
    <a:lvl3pPr marL="647700" indent="-2159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3pPr>
    <a:lvl4pPr marL="863600" indent="-2159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4pPr>
    <a:lvl5pPr marL="1079500" indent="-2159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gothic" charset="0"/>
        <a:cs typeface="ms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97" autoAdjust="0"/>
  </p:normalViewPr>
  <p:slideViewPr>
    <p:cSldViewPr>
      <p:cViewPr varScale="1">
        <p:scale>
          <a:sx n="49" d="100"/>
          <a:sy n="49" d="100"/>
        </p:scale>
        <p:origin x="-174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29502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This slide is from: http://www.google.com/url?sa=t&amp;rct=j&amp;q=&amp;esrc=s&amp;frm=1&amp;source=web&amp;cd=14&amp;cad=rja&amp;ved=0CDUQFjADOAo&amp;url=http%3A%2F%2Fcourses.bio.unc.edu%2F2011Spring%2FBiol205Section6%2FReed%2520lecture%2520slides%25202011%2FLecture%252016%2520-%2520Drosophila%2520A-P%2520axis.ppt&amp;ei=t20_UvrZDfGj4AOKpYDYCg&amp;usg=AFQjCNEgJBq6L_3tUTUHJiLcRD-YsT8VuA&amp;bvm=bv.52434380,d.dmg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627063"/>
            <a:ext cx="2151063" cy="623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2375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68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5925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2101850"/>
            <a:ext cx="4227513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5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18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58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583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8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9pPr>
    </p:titleStyle>
    <p:bodyStyle>
      <a:lvl1pPr marL="431800" indent="-323850" algn="l" defTabSz="457200" rtl="0" eaLnBrk="0" fontAlgn="base" hangingPunct="0">
        <a:lnSpc>
          <a:spcPct val="93000"/>
        </a:lnSpc>
        <a:spcBef>
          <a:spcPct val="0"/>
        </a:spcBef>
        <a:spcAft>
          <a:spcPts val="888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163638"/>
            <a:ext cx="2489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3106738" y="304800"/>
            <a:ext cx="40227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2000"/>
              <a:t>Bicoid dictates the head development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7053263" y="7132638"/>
            <a:ext cx="2971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zh-CN" sz="1400">
                <a:ea typeface="宋体" charset="-122"/>
              </a:rPr>
              <a:t>Driever and Nusslein-Volhard, 1988</a:t>
            </a: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194175" y="5751513"/>
            <a:ext cx="690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zh-CN" sz="1800">
                <a:ea typeface="宋体" charset="-122"/>
              </a:rPr>
              <a:t>wt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421313" y="5746750"/>
            <a:ext cx="11430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zh-CN" sz="1800" i="1">
                <a:ea typeface="宋体" charset="-122"/>
              </a:rPr>
              <a:t>bcdE1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2228850" y="336550"/>
            <a:ext cx="59420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2000"/>
              <a:t>Bicoid morphogen gradient and the embryonic fate map</a:t>
            </a: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640513" y="6465888"/>
            <a:ext cx="2432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300"/>
              <a:t>Driver &amp; Nusslein-Volhard, 1988</a:t>
            </a:r>
          </a:p>
        </p:txBody>
      </p:sp>
      <p:grpSp>
        <p:nvGrpSpPr>
          <p:cNvPr id="4100" name="Group 1"/>
          <p:cNvGrpSpPr>
            <a:grpSpLocks/>
          </p:cNvGrpSpPr>
          <p:nvPr/>
        </p:nvGrpSpPr>
        <p:grpSpPr bwMode="auto">
          <a:xfrm>
            <a:off x="4964113" y="1112838"/>
            <a:ext cx="4446587" cy="5321300"/>
            <a:chOff x="2651125" y="896938"/>
            <a:chExt cx="5205413" cy="5972175"/>
          </a:xfrm>
        </p:grpSpPr>
        <p:grpSp>
          <p:nvGrpSpPr>
            <p:cNvPr id="4103" name="Group 1"/>
            <p:cNvGrpSpPr>
              <a:grpSpLocks/>
            </p:cNvGrpSpPr>
            <p:nvPr/>
          </p:nvGrpSpPr>
          <p:grpSpPr bwMode="auto">
            <a:xfrm>
              <a:off x="2651125" y="896938"/>
              <a:ext cx="5205413" cy="5972175"/>
              <a:chOff x="2688167" y="1007957"/>
              <a:chExt cx="4596919" cy="5039783"/>
            </a:xfrm>
          </p:grpSpPr>
          <p:pic>
            <p:nvPicPr>
              <p:cNvPr id="410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167" y="1007957"/>
                <a:ext cx="4596919" cy="503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2765110" y="2024244"/>
                <a:ext cx="705297" cy="316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r>
                  <a:rPr lang="en-US" altLang="en-US" sz="1500"/>
                  <a:t>1xBcd</a:t>
                </a:r>
              </a:p>
            </p:txBody>
          </p:sp>
          <p:sp>
            <p:nvSpPr>
              <p:cNvPr id="4107" name="TextBox 9"/>
              <p:cNvSpPr txBox="1">
                <a:spLocks noChangeArrowheads="1"/>
              </p:cNvSpPr>
              <p:nvPr/>
            </p:nvSpPr>
            <p:spPr bwMode="auto">
              <a:xfrm>
                <a:off x="2765110" y="3275860"/>
                <a:ext cx="705297" cy="316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r>
                  <a:rPr lang="en-US" altLang="en-US" sz="1500"/>
                  <a:t>2xBcd</a:t>
                </a:r>
              </a:p>
            </p:txBody>
          </p:sp>
          <p:sp>
            <p:nvSpPr>
              <p:cNvPr id="4108" name="TextBox 10"/>
              <p:cNvSpPr txBox="1">
                <a:spLocks noChangeArrowheads="1"/>
              </p:cNvSpPr>
              <p:nvPr/>
            </p:nvSpPr>
            <p:spPr bwMode="auto">
              <a:xfrm>
                <a:off x="2765110" y="4451809"/>
                <a:ext cx="705297" cy="316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r>
                  <a:rPr lang="en-US" altLang="en-US" sz="1500"/>
                  <a:t>3xBcd</a:t>
                </a:r>
              </a:p>
            </p:txBody>
          </p:sp>
          <p:sp>
            <p:nvSpPr>
              <p:cNvPr id="4109" name="TextBox 11"/>
              <p:cNvSpPr txBox="1">
                <a:spLocks noChangeArrowheads="1"/>
              </p:cNvSpPr>
              <p:nvPr/>
            </p:nvSpPr>
            <p:spPr bwMode="auto">
              <a:xfrm>
                <a:off x="2765110" y="5703170"/>
                <a:ext cx="705297" cy="316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r>
                  <a:rPr lang="en-US" altLang="en-US" sz="1500"/>
                  <a:t>4xBcd</a:t>
                </a:r>
              </a:p>
            </p:txBody>
          </p:sp>
        </p:grpSp>
        <p:sp>
          <p:nvSpPr>
            <p:cNvPr id="4104" name="TextBox 12"/>
            <p:cNvSpPr txBox="1">
              <a:spLocks noChangeArrowheads="1"/>
            </p:cNvSpPr>
            <p:nvPr/>
          </p:nvSpPr>
          <p:spPr bwMode="auto">
            <a:xfrm>
              <a:off x="7226300" y="6489700"/>
              <a:ext cx="4683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r>
                <a:rPr lang="en-US" altLang="en-US" sz="1500"/>
                <a:t>eve</a:t>
              </a:r>
            </a:p>
          </p:txBody>
        </p:sp>
      </p:grpSp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730375"/>
            <a:ext cx="418623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Box 12"/>
          <p:cNvSpPr txBox="1">
            <a:spLocks noChangeArrowheads="1"/>
          </p:cNvSpPr>
          <p:nvPr/>
        </p:nvSpPr>
        <p:spPr bwMode="auto">
          <a:xfrm>
            <a:off x="2830513" y="4784725"/>
            <a:ext cx="1695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zh-CN" sz="1100">
                <a:ea typeface="宋体" charset="-122"/>
              </a:rPr>
              <a:t>Porcher &amp; Dostatni, 2010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896938"/>
            <a:ext cx="7181850" cy="575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77975" y="6786563"/>
            <a:ext cx="148907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b="1"/>
              <a:t>Wild type</a:t>
            </a:r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594100" y="6804025"/>
            <a:ext cx="12303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b="1" i="1"/>
              <a:t>Krüppel</a:t>
            </a:r>
            <a:endParaRPr lang="en-US" altLang="en-US" b="1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040313" y="6804025"/>
            <a:ext cx="16240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b="1" i="1"/>
              <a:t>hunchback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123113" y="6786563"/>
            <a:ext cx="10080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b="1" i="1"/>
              <a:t>knirps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03238" y="252413"/>
            <a:ext cx="9240837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3500" b="1" i="1"/>
              <a:t>Gap</a:t>
            </a:r>
            <a:r>
              <a:rPr lang="en-US" altLang="en-US" sz="3500" b="1"/>
              <a:t> gene mutants lack different body</a:t>
            </a:r>
            <a:r>
              <a:rPr lang="en-US" altLang="en-US" sz="3500"/>
              <a:t> </a:t>
            </a:r>
            <a:r>
              <a:rPr lang="en-US" altLang="en-US" sz="3500" b="1"/>
              <a:t>regions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874713"/>
            <a:ext cx="447675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595688" y="198438"/>
            <a:ext cx="3017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2000"/>
              <a:t>Nanos- posterior patterning</a:t>
            </a: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6613525" y="7245350"/>
            <a:ext cx="26543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300"/>
              <a:t>Lehman and Nusslein-Volhard, 1991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884238"/>
            <a:ext cx="69437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3025775" y="198438"/>
            <a:ext cx="41560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2000"/>
              <a:t>Torso signaling- terminal specification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363913" y="6043613"/>
            <a:ext cx="3825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/>
              <a:t>wt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7523163" y="6027738"/>
            <a:ext cx="7604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/>
              <a:t>torGOF</a:t>
            </a:r>
            <a:endParaRPr lang="en-US" altLang="en-US" sz="1600"/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103813" y="6043613"/>
            <a:ext cx="7413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/>
              <a:t>torLOF</a:t>
            </a:r>
            <a:endParaRPr lang="en-US" altLang="en-US" sz="1600"/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7783513" y="7245350"/>
            <a:ext cx="1962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300"/>
              <a:t>Duffy and Perrimon, 1994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smtClean="0">
                <a:latin typeface="Arial" charset="0"/>
                <a:ea typeface="宋体" charset="-122"/>
                <a:cs typeface="Arial" charset="0"/>
              </a:rPr>
              <a:t>Acknowledgement</a:t>
            </a:r>
            <a:endParaRPr lang="zh-CN" altLang="en-US" sz="3200" b="0" smtClean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Arial" charset="0"/>
              <a:buNone/>
            </a:pPr>
            <a:r>
              <a:rPr lang="en-US" altLang="zh-CN" b="1" smtClean="0">
                <a:ea typeface="宋体" charset="-122"/>
              </a:rPr>
              <a:t>	</a:t>
            </a:r>
            <a:r>
              <a:rPr lang="zh-CN" altLang="en-US" b="1" smtClean="0">
                <a:ea typeface="宋体" charset="-122"/>
              </a:rPr>
              <a:t>中科院生物物理所 </a:t>
            </a:r>
            <a:endParaRPr lang="en-US" altLang="zh-CN" b="1" smtClean="0">
              <a:ea typeface="宋体" charset="-122"/>
            </a:endParaRPr>
          </a:p>
          <a:p>
            <a:pPr marL="107950" indent="0"/>
            <a:endParaRPr lang="en-US" altLang="zh-CN" smtClean="0">
              <a:ea typeface="宋体" charset="-122"/>
            </a:endParaRPr>
          </a:p>
          <a:p>
            <a:pPr marL="107950" indent="0">
              <a:buFont typeface="Arial" charset="0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zh-CN" altLang="en-US" smtClean="0">
                <a:ea typeface="宋体" charset="-122"/>
              </a:rPr>
              <a:t>焦仁杰 研究员</a:t>
            </a:r>
            <a:endParaRPr lang="en-US" altLang="zh-CN" smtClean="0">
              <a:ea typeface="宋体" charset="-122"/>
            </a:endParaRPr>
          </a:p>
          <a:p>
            <a:pPr marL="107950" indent="0"/>
            <a:endParaRPr lang="en-US" altLang="zh-CN" smtClean="0">
              <a:ea typeface="宋体" charset="-122"/>
            </a:endParaRPr>
          </a:p>
          <a:p>
            <a:pPr marL="107950" indent="0">
              <a:buFont typeface="Arial" charset="0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zh-CN" altLang="en-US" smtClean="0">
                <a:ea typeface="宋体" charset="-122"/>
              </a:rPr>
              <a:t>伍洪刚 博士</a:t>
            </a:r>
            <a:endParaRPr lang="en-US" altLang="zh-CN" smtClean="0">
              <a:ea typeface="宋体" charset="-122"/>
            </a:endParaRPr>
          </a:p>
          <a:p>
            <a:pPr marL="107950" indent="0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gothic"/>
        <a:cs typeface="msgothic"/>
      </a:majorFont>
      <a:minorFont>
        <a:latin typeface="Times New Roman"/>
        <a:ea typeface="msgothic"/>
        <a:cs typeface="ms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</Words>
  <Application>Microsoft Office PowerPoint</Application>
  <PresentationFormat>自定义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Times New Roman</vt:lpstr>
      <vt:lpstr>msgothic</vt:lpstr>
      <vt:lpstr>Arial</vt:lpstr>
      <vt:lpstr>Wingdings</vt:lpstr>
      <vt:lpstr>Symbol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Honggang</dc:creator>
  <cp:lastModifiedBy>nbkuser</cp:lastModifiedBy>
  <cp:revision>14</cp:revision>
  <dcterms:modified xsi:type="dcterms:W3CDTF">2015-11-18T04:45:16Z</dcterms:modified>
</cp:coreProperties>
</file>