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22" r:id="rId3"/>
    <p:sldId id="423" r:id="rId4"/>
  </p:sldIdLst>
  <p:sldSz cx="9144000" cy="6858000" type="screen4x3"/>
  <p:notesSz cx="6812280" cy="994600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FBD"/>
    <a:srgbClr val="FF99CC"/>
    <a:srgbClr val="E9EDF4"/>
    <a:srgbClr val="D0D8E8"/>
    <a:srgbClr val="0080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92" y="-84"/>
      </p:cViewPr>
      <p:guideLst>
        <p:guide orient="horz" pos="2139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2750" cy="498475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52750" cy="498475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7625" y="9445625"/>
            <a:ext cx="2952750" cy="498475"/>
          </a:xfrm>
          <a:prstGeom prst="rect">
            <a:avLst/>
          </a:prstGeom>
        </p:spPr>
        <p:txBody>
          <a:bodyPr vert="horz" lIns="91614" tIns="45807" rIns="91614" bIns="45807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14" tIns="45807" rIns="91614" bIns="45807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14" tIns="45807" rIns="91614" bIns="45807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49888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14" tIns="45807" rIns="91614" bIns="4580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14" tIns="45807" rIns="91614" bIns="45807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5625"/>
            <a:ext cx="29527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14" tIns="45807" rIns="91614" bIns="45807" numCol="1" anchor="b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1775" y="107950"/>
            <a:ext cx="2009775" cy="58356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9275" y="107950"/>
            <a:ext cx="5880100" cy="58356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629275" y="627538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bg-BG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265113" y="6275388"/>
            <a:ext cx="484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bg-BG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7813" y="6275388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algn="r" fontAlgn="base">
              <a:buChar char="•"/>
            </a:pPr>
            <a:fld id="{9A0DB2DC-4C9A-4742-B13C-FB6460FD3503}" type="slidenum">
              <a:rPr lang="bg-BG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bg-BG" alt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9275" y="1600200"/>
            <a:ext cx="3944938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9449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925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 indent="-336550"/>
            <a:r>
              <a:rPr lang="zh-CN" altLang="en-US" dirty="0"/>
              <a:t>二级</a:t>
            </a:r>
            <a:endParaRPr lang="en-US" altLang="zh-CN" dirty="0"/>
          </a:p>
          <a:p>
            <a:pPr lvl="2" indent="-282575"/>
            <a:r>
              <a:rPr lang="zh-CN" altLang="en-US" dirty="0"/>
              <a:t>三级</a:t>
            </a:r>
            <a:endParaRPr lang="en-US" altLang="zh-CN" dirty="0"/>
          </a:p>
          <a:p>
            <a:pPr lvl="3" indent="-295275"/>
            <a:r>
              <a:rPr lang="zh-CN" altLang="en-US" dirty="0"/>
              <a:t>四级</a:t>
            </a:r>
            <a:endParaRPr lang="en-US" altLang="zh-CN" dirty="0"/>
          </a:p>
          <a:p>
            <a:pPr lvl="4" indent="-282575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028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29275" y="627538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113" y="6275388"/>
            <a:ext cx="484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97813" y="6275388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宋体" panose="02010600030101010101" pitchFamily="2" charset="-122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 sz="2400">
          <a:solidFill>
            <a:srgbClr val="595959"/>
          </a:solidFill>
          <a:latin typeface="+mn-lt"/>
          <a:ea typeface="+mn-ea"/>
          <a:cs typeface="宋体" panose="02010600030101010101" pitchFamily="2" charset="-122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 sz="2200">
          <a:solidFill>
            <a:srgbClr val="595959"/>
          </a:solidFill>
          <a:latin typeface="+mn-lt"/>
          <a:ea typeface="+mn-ea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 sz="2000">
          <a:solidFill>
            <a:srgbClr val="595959"/>
          </a:solidFill>
          <a:latin typeface="+mn-lt"/>
          <a:ea typeface="+mn-ea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>
          <a:solidFill>
            <a:srgbClr val="595959"/>
          </a:solidFill>
          <a:latin typeface="+mn-lt"/>
          <a:ea typeface="+mn-ea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>
          <a:solidFill>
            <a:srgbClr val="595959"/>
          </a:solidFill>
          <a:latin typeface="+mn-lt"/>
          <a:ea typeface="+mn-ea"/>
        </a:defRPr>
      </a:lvl5pPr>
      <a:lvl6pPr marL="20034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>
          <a:solidFill>
            <a:srgbClr val="595959"/>
          </a:solidFill>
          <a:latin typeface="+mn-lt"/>
          <a:ea typeface="+mn-ea"/>
        </a:defRPr>
      </a:lvl6pPr>
      <a:lvl7pPr marL="24606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>
          <a:solidFill>
            <a:srgbClr val="595959"/>
          </a:solidFill>
          <a:latin typeface="+mn-lt"/>
          <a:ea typeface="+mn-ea"/>
        </a:defRPr>
      </a:lvl7pPr>
      <a:lvl8pPr marL="29178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>
          <a:solidFill>
            <a:srgbClr val="595959"/>
          </a:solidFill>
          <a:latin typeface="+mn-lt"/>
          <a:ea typeface="+mn-ea"/>
        </a:defRPr>
      </a:lvl8pPr>
      <a:lvl9pPr marL="33750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>
          <a:solidFill>
            <a:srgbClr val="59595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688" y="176213"/>
            <a:ext cx="8047037" cy="650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Box 3"/>
          <p:cNvSpPr txBox="1"/>
          <p:nvPr/>
        </p:nvSpPr>
        <p:spPr>
          <a:xfrm>
            <a:off x="2554288" y="474663"/>
            <a:ext cx="4037012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 Unicode MS" charset="-122"/>
              </a:rPr>
              <a:t>Presentation Topics</a:t>
            </a:r>
            <a:endParaRPr lang="en-US" altLang="zh-CN" sz="3200" b="1" dirty="0">
              <a:solidFill>
                <a:srgbClr val="7030A0"/>
              </a:solidFill>
              <a:latin typeface="Times New Roman" panose="02020603050405020304" pitchFamily="18" charset="0"/>
              <a:ea typeface="Arial Unicode MS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23838" y="1191260"/>
          <a:ext cx="8569325" cy="5006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39"/>
                <a:gridCol w="5517266"/>
                <a:gridCol w="807103"/>
                <a:gridCol w="807004"/>
              </a:tblGrid>
              <a:tr h="2552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Class</a:t>
                      </a:r>
                      <a:endParaRPr lang="en-US" altLang="en-US" sz="1400" b="1"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Experiments</a:t>
                      </a:r>
                      <a:endParaRPr lang="en-US" altLang="en-US" sz="1400" b="1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1"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Monday</a:t>
                      </a:r>
                      <a:endParaRPr lang="en-US" altLang="en-US" sz="1400" b="1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1"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Tuesday</a:t>
                      </a:r>
                      <a:endParaRPr lang="en-US" altLang="en-US" sz="1400" b="1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 and Lab Safety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Exp. 1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 Morphology Observation and Determination of Cell Culture Density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G10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G7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Exp. 2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 Culture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(Subculture, Freezing Cells,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  <a:sym typeface="+mn-ea"/>
                        </a:rPr>
                        <a:t>Thawing and Recovering Cells)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G11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G2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Exp.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Determination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Blood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Membrane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Permeability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G4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G11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+mn-ea"/>
                        </a:rPr>
                        <a:t>Exp.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  <a:sym typeface="+mn-ea"/>
                        </a:rPr>
                        <a:t>4 Red Blood Cell Lysis and Flow Cytometry Analysis of White Blood Cell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G9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 5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ransfection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G9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G8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 6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Chromosome Observation of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U-937 Cell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G8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G4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8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 7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 Differentiation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G2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G5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Exp. 8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Cell Proliferation and Cell Cycle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G7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G1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Exp.9 Phagocytosis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G6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G3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Exp.10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of Cell Apoptosis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G1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G6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6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Exp.11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Cytoprotein Extraction and Quantification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G3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G10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altLang="en-US" sz="1400" b="0"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Exp.12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Western Blot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ting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I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G5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G12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Exp.12 Western Blotting II</a:t>
                      </a:r>
                      <a:endParaRPr 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charset="-122"/>
                          <a:cs typeface="Calibri" panose="020F0502020204030204" pitchFamily="34" charset="0"/>
                        </a:rPr>
                        <a:t>    Experimental Skills Examination</a:t>
                      </a:r>
                      <a:endParaRPr lang="en-US" sz="1400" b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Arial Unicode MS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</a:t>
                      </a: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8_微风">
  <a:themeElements>
    <a:clrScheme name="8_微风 1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FFFFFF"/>
      </a:accent3>
      <a:accent4>
        <a:srgbClr val="000000"/>
      </a:accent4>
      <a:accent5>
        <a:srgbClr val="ACBFCD"/>
      </a:accent5>
      <a:accent6>
        <a:srgbClr val="20424F"/>
      </a:accent6>
      <a:hlink>
        <a:srgbClr val="7030A0"/>
      </a:hlink>
      <a:folHlink>
        <a:srgbClr val="00B0F0"/>
      </a:folHlink>
    </a:clrScheme>
    <a:fontScheme name="8_微风">
      <a:majorFont>
        <a:latin typeface="News Gothic MT"/>
        <a:ea typeface="宋体"/>
        <a:cs typeface=""/>
      </a:majorFont>
      <a:minorFont>
        <a:latin typeface="News Gothic M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78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78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微风 1">
        <a:dk1>
          <a:srgbClr val="000000"/>
        </a:dk1>
        <a:lt1>
          <a:srgbClr val="FFFFFF"/>
        </a:lt1>
        <a:dk2>
          <a:srgbClr val="09213B"/>
        </a:dk2>
        <a:lt2>
          <a:srgbClr val="D5EDF4"/>
        </a:lt2>
        <a:accent1>
          <a:srgbClr val="2C7C9F"/>
        </a:accent1>
        <a:accent2>
          <a:srgbClr val="244A58"/>
        </a:accent2>
        <a:accent3>
          <a:srgbClr val="FFFFFF"/>
        </a:accent3>
        <a:accent4>
          <a:srgbClr val="000000"/>
        </a:accent4>
        <a:accent5>
          <a:srgbClr val="ACBFCD"/>
        </a:accent5>
        <a:accent6>
          <a:srgbClr val="20424F"/>
        </a:accent6>
        <a:hlink>
          <a:srgbClr val="7030A0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全屏显示(4:3)</PresentationFormat>
  <Paragraphs>121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News Gothic MT</vt:lpstr>
      <vt:lpstr>Wingdings 2</vt:lpstr>
      <vt:lpstr>Calibri</vt:lpstr>
      <vt:lpstr>Times New Roman</vt:lpstr>
      <vt:lpstr>Symbol</vt:lpstr>
      <vt:lpstr>MS PGothic</vt:lpstr>
      <vt:lpstr>楷体</vt:lpstr>
      <vt:lpstr>微软雅黑</vt:lpstr>
      <vt:lpstr>Arial Unicode MS</vt:lpstr>
      <vt:lpstr>Wingdings</vt:lpstr>
      <vt:lpstr>Arial Unicode MS</vt:lpstr>
      <vt:lpstr>8_微风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159</cp:revision>
  <cp:lastPrinted>2016-11-02T03:19:00Z</cp:lastPrinted>
  <dcterms:created xsi:type="dcterms:W3CDTF">2015-03-02T01:07:00Z</dcterms:created>
  <dcterms:modified xsi:type="dcterms:W3CDTF">2018-12-14T02:22:37Z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