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ommentAuthors.xml" ContentType="application/vnd.openxmlformats-officedocument.presentationml.commentAuthors+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0.xml" ContentType="application/vnd.openxmlformats-officedocument.presentationml.comments+xml"/>
  <Override PartName="/ppt/media/image32.jpeg" ContentType="image/jpeg"/>
  <Override PartName="/ppt/media/image31.jpeg" ContentType="image/jpeg"/>
  <Override PartName="/ppt/media/image30.jpeg" ContentType="image/jpeg"/>
  <Override PartName="/ppt/media/image29.jpeg" ContentType="image/jpeg"/>
  <Override PartName="/ppt/media/image25.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7.png" ContentType="image/png"/>
  <Override PartName="/ppt/media/image8.png" ContentType="image/png"/>
  <Override PartName="/ppt/media/image33.png" ContentType="image/png"/>
  <Override PartName="/ppt/media/image28.png" ContentType="image/png"/>
  <Override PartName="/ppt/media/image27.png" ContentType="image/png"/>
  <Override PartName="/ppt/media/image26.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5.png" ContentType="image/png"/>
  <Override PartName="/ppt/media/image2.jpeg" ContentType="image/jpeg"/>
  <Override PartName="/ppt/media/image9.jpeg" ContentType="image/jpeg"/>
  <Override PartName="/ppt/media/image17.jpeg" ContentType="image/jpeg"/>
  <Override PartName="/ppt/media/image14.jpeg" ContentType="image/jpeg"/>
  <Override PartName="/ppt/media/image16.jpeg" ContentType="image/jpeg"/>
  <Override PartName="/ppt/media/image10.jpeg" ContentType="image/jpeg"/>
  <Override PartName="/ppt/media/image11.jpeg" ContentType="image/jpeg"/>
  <Override PartName="/ppt/media/image12.jpeg" ContentType="image/jpeg"/>
  <Override PartName="/ppt/media/image13.jpeg" ContentType="image/jpe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presentation>
</file>

<file path=ppt/commentAuthors.xml><?xml version="1.0" encoding="utf-8"?>
<p:cmAuthorLst xmlns:p="http://schemas.openxmlformats.org/presentationml/2006/main">
  <p:cmAuthor id="0" name="Yuejian Mo" initials="YM"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commentAuthors" Target="commentAuthors.xml"/>
</Relationships>
</file>

<file path=ppt/comments/comment10.xml><?xml version="1.0" encoding="utf-8"?>
<p:cmLst xmlns:p="http://schemas.openxmlformats.org/presentationml/2006/main">
  <p:cm authorId="0" dt="2018-05-16T00:05:45.000000000" idx="1">
    <p:pos x="0" y="0"/>
    <p:text/>
  </p:cm>
</p:cmLst>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DejaVu Sans"/>
              </a:rPr>
              <a:t>Click to move the slide</a:t>
            </a:r>
            <a:endParaRPr b="0" lang="en-US" sz="4400" spc="-1" strike="noStrike">
              <a:latin typeface="DejaVu Sans"/>
            </a:endParaRPr>
          </a:p>
        </p:txBody>
      </p:sp>
      <p:sp>
        <p:nvSpPr>
          <p:cNvPr id="153"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DejaVu Sans"/>
              </a:rPr>
              <a:t>Click to edit the notes format</a:t>
            </a:r>
            <a:endParaRPr b="0" lang="en-US" sz="2000" spc="-1" strike="noStrike">
              <a:latin typeface="DejaVu Sans"/>
            </a:endParaRPr>
          </a:p>
        </p:txBody>
      </p:sp>
      <p:sp>
        <p:nvSpPr>
          <p:cNvPr id="154"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DejaVu Serif"/>
              </a:rPr>
              <a:t> </a:t>
            </a:r>
            <a:endParaRPr b="0" lang="en-US" sz="1400" spc="-1" strike="noStrike">
              <a:latin typeface="DejaVu Serif"/>
            </a:endParaRPr>
          </a:p>
        </p:txBody>
      </p:sp>
      <p:sp>
        <p:nvSpPr>
          <p:cNvPr id="155"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DejaVu Serif"/>
              </a:rPr>
              <a:t> </a:t>
            </a:r>
            <a:endParaRPr b="0" lang="en-US" sz="1400" spc="-1" strike="noStrike">
              <a:latin typeface="DejaVu Serif"/>
            </a:endParaRPr>
          </a:p>
        </p:txBody>
      </p:sp>
      <p:sp>
        <p:nvSpPr>
          <p:cNvPr id="156"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DejaVu Serif"/>
              </a:rPr>
              <a:t> </a:t>
            </a:r>
            <a:endParaRPr b="0" lang="en-US" sz="1400" spc="-1" strike="noStrike">
              <a:latin typeface="DejaVu Serif"/>
            </a:endParaRPr>
          </a:p>
        </p:txBody>
      </p:sp>
      <p:sp>
        <p:nvSpPr>
          <p:cNvPr id="157" name="PlaceHolder 6"/>
          <p:cNvSpPr>
            <a:spLocks noGrp="1"/>
          </p:cNvSpPr>
          <p:nvPr>
            <p:ph type="sldNum"/>
          </p:nvPr>
        </p:nvSpPr>
        <p:spPr>
          <a:xfrm>
            <a:off x="4399200" y="9555480"/>
            <a:ext cx="3372840" cy="502560"/>
          </a:xfrm>
          <a:prstGeom prst="rect">
            <a:avLst/>
          </a:prstGeom>
        </p:spPr>
        <p:txBody>
          <a:bodyPr lIns="0" rIns="0" tIns="0" bIns="0" anchor="b"/>
          <a:p>
            <a:pPr algn="r"/>
            <a:fld id="{DD11E780-9E5B-4FD1-AA6D-A25960C50033}" type="slidenum">
              <a:rPr b="0" lang="en-US" sz="1400" spc="-1" strike="noStrike">
                <a:latin typeface="DejaVu Serif"/>
              </a:rPr>
              <a:t>1</a:t>
            </a:fld>
            <a:endParaRPr b="0" lang="en-US" sz="1400" spc="-1" strike="noStrike">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685800" y="1143000"/>
            <a:ext cx="5485320" cy="3085200"/>
          </a:xfrm>
          <a:prstGeom prst="rect">
            <a:avLst/>
          </a:prstGeom>
        </p:spPr>
      </p:sp>
      <p:sp>
        <p:nvSpPr>
          <p:cNvPr id="317"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18"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54852028-28D2-41A1-89A5-945E8C9AFF0D}" type="slidenum">
              <a:rPr b="0" lang="en-US" sz="1200" spc="-1" strike="noStrike">
                <a:solidFill>
                  <a:srgbClr val="000000"/>
                </a:solidFill>
                <a:latin typeface="+mn-lt"/>
                <a:ea typeface="+mn-ea"/>
              </a:rPr>
              <a:t>1</a:t>
            </a:fld>
            <a:endParaRPr b="0" lang="en-US" sz="1200" spc="-1" strike="noStrike">
              <a:latin typeface="DejaVu Sans"/>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685800" y="1143000"/>
            <a:ext cx="5485320" cy="3085200"/>
          </a:xfrm>
          <a:prstGeom prst="rect">
            <a:avLst/>
          </a:prstGeom>
        </p:spPr>
      </p:sp>
      <p:sp>
        <p:nvSpPr>
          <p:cNvPr id="320"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a:t>
            </a:r>
            <a:r>
              <a:rPr b="0" lang="en-US" sz="2000" spc="-1" strike="noStrike">
                <a:latin typeface="DejaVu Sans"/>
              </a:rPr>
              <a:t>寸的较硬物体在一定压力的作用下压入被测材</a:t>
            </a:r>
            <a:r>
              <a:rPr b="0" lang="en-US" sz="2000" spc="-1" strike="noStrike">
                <a:latin typeface="DejaVu Sans"/>
              </a:rPr>
              <a:t>料，保持一段时间后卸载，再根据总施加载荷</a:t>
            </a:r>
            <a:r>
              <a:rPr b="0" lang="en-US" sz="2000" spc="-1" strike="noStrike">
                <a:latin typeface="DejaVu Sans"/>
              </a:rPr>
              <a:t>与所产生压痕面积或深度之间的关系，得到材</a:t>
            </a:r>
            <a:r>
              <a:rPr b="0" lang="en-US" sz="2000" spc="-1" strike="noStrike">
                <a:latin typeface="DejaVu Sans"/>
              </a:rPr>
              <a:t>料的硬度值。纳米压痕基于弹性接触力学，根</a:t>
            </a:r>
            <a:r>
              <a:rPr b="0" lang="en-US" sz="2000" spc="-1" strike="noStrike">
                <a:latin typeface="DejaVu Sans"/>
              </a:rPr>
              <a:t>据实验所测得的载荷</a:t>
            </a:r>
            <a:r>
              <a:rPr b="0" lang="en-US" sz="2000" spc="-1" strike="noStrike">
                <a:latin typeface="DejaVu Sans"/>
              </a:rPr>
              <a:t>-</a:t>
            </a:r>
            <a:r>
              <a:rPr b="0" lang="en-US" sz="2000" spc="-1" strike="noStrike">
                <a:latin typeface="DejaVu Sans"/>
              </a:rPr>
              <a:t>位移曲线，从卸载曲线</a:t>
            </a:r>
            <a:r>
              <a:rPr b="0" lang="en-US" sz="2000" spc="-1" strike="noStrike">
                <a:latin typeface="DejaVu Sans"/>
              </a:rPr>
              <a:t>开始部分的斜率求出弹性模量，并由最大加载</a:t>
            </a:r>
            <a:r>
              <a:rPr b="0" lang="en-US" sz="2000" spc="-1" strike="noStrike">
                <a:latin typeface="DejaVu Sans"/>
              </a:rPr>
              <a:t>载荷和压痕的接触投影面积的比值计算出硬度</a:t>
            </a:r>
            <a:r>
              <a:rPr b="0" lang="en-US" sz="2000" spc="-1" strike="noStrike">
                <a:latin typeface="DejaVu Sans"/>
              </a:rPr>
              <a:t>值。</a:t>
            </a:r>
            <a:endParaRPr b="0" lang="en-US" sz="2000" spc="-1" strike="noStrike">
              <a:latin typeface="DejaVu Sans"/>
            </a:endParaRPr>
          </a:p>
        </p:txBody>
      </p:sp>
      <p:sp>
        <p:nvSpPr>
          <p:cNvPr id="321"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DA639A7F-1E80-4F09-B6FE-61511D24A369}" type="slidenum">
              <a:rPr b="0" lang="en-US" sz="1200" spc="-1" strike="noStrike">
                <a:solidFill>
                  <a:srgbClr val="000000"/>
                </a:solidFill>
                <a:latin typeface="+mn-lt"/>
                <a:ea typeface="+mn-ea"/>
              </a:rPr>
              <a:t>1</a:t>
            </a:fld>
            <a:endParaRPr b="0" lang="en-US" sz="1200" spc="-1" strike="noStrike">
              <a:latin typeface="DejaVu Sans"/>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5320" cy="3085200"/>
          </a:xfrm>
          <a:prstGeom prst="rect">
            <a:avLst/>
          </a:prstGeom>
        </p:spPr>
      </p:sp>
      <p:sp>
        <p:nvSpPr>
          <p:cNvPr id="323"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24"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C6BBF193-E823-4778-9206-84F238AAF839}" type="slidenum">
              <a:rPr b="0" lang="en-US" sz="1200" spc="-1" strike="noStrike">
                <a:solidFill>
                  <a:srgbClr val="000000"/>
                </a:solidFill>
                <a:latin typeface="+mn-lt"/>
                <a:ea typeface="+mn-ea"/>
              </a:rPr>
              <a:t>1</a:t>
            </a:fld>
            <a:endParaRPr b="0" lang="en-US" sz="1200" spc="-1" strike="noStrike">
              <a:latin typeface="DejaVu Sans"/>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685800" y="1143000"/>
            <a:ext cx="5485320" cy="3085200"/>
          </a:xfrm>
          <a:prstGeom prst="rect">
            <a:avLst/>
          </a:prstGeom>
        </p:spPr>
      </p:sp>
      <p:sp>
        <p:nvSpPr>
          <p:cNvPr id="326"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27"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C4E2FB9F-A620-493B-8FEF-4942506245EB}" type="slidenum">
              <a:rPr b="0" lang="en-US" sz="1200" spc="-1" strike="noStrike">
                <a:solidFill>
                  <a:srgbClr val="000000"/>
                </a:solidFill>
                <a:latin typeface="+mn-lt"/>
                <a:ea typeface="+mn-ea"/>
              </a:rPr>
              <a:t>1</a:t>
            </a:fld>
            <a:endParaRPr b="0" lang="en-US" sz="1200" spc="-1" strike="noStrike">
              <a:latin typeface="DejaVu Sans"/>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685800" y="1143000"/>
            <a:ext cx="5485320" cy="3085200"/>
          </a:xfrm>
          <a:prstGeom prst="rect">
            <a:avLst/>
          </a:prstGeom>
        </p:spPr>
      </p:sp>
      <p:sp>
        <p:nvSpPr>
          <p:cNvPr id="329"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30"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8514A69-BD1B-4F67-926D-AAF700167607}" type="slidenum">
              <a:rPr b="0" lang="en-US" sz="1200" spc="-1" strike="noStrike">
                <a:solidFill>
                  <a:srgbClr val="000000"/>
                </a:solidFill>
                <a:latin typeface="+mn-lt"/>
                <a:ea typeface="+mn-ea"/>
              </a:rPr>
              <a:t>&lt;number&gt;</a:t>
            </a:fld>
            <a:endParaRPr b="0" lang="en-US" sz="1200" spc="-1" strike="noStrike">
              <a:latin typeface="DejaVu Sans"/>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685800" y="1143000"/>
            <a:ext cx="5485320" cy="3085200"/>
          </a:xfrm>
          <a:prstGeom prst="rect">
            <a:avLst/>
          </a:prstGeom>
        </p:spPr>
      </p:sp>
      <p:sp>
        <p:nvSpPr>
          <p:cNvPr id="332"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33"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D631768-4911-44B9-9202-18965DF62242}" type="slidenum">
              <a:rPr b="0" lang="en-US" sz="1200" spc="-1" strike="noStrike">
                <a:solidFill>
                  <a:srgbClr val="000000"/>
                </a:solidFill>
                <a:latin typeface="+mn-lt"/>
                <a:ea typeface="+mn-ea"/>
              </a:rPr>
              <a:t>&lt;number&gt;</a:t>
            </a:fld>
            <a:endParaRPr b="0" lang="en-US" sz="1200" spc="-1" strike="noStrike">
              <a:latin typeface="DejaVu Sans"/>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685800" y="1143000"/>
            <a:ext cx="5485320" cy="3085200"/>
          </a:xfrm>
          <a:prstGeom prst="rect">
            <a:avLst/>
          </a:prstGeom>
        </p:spPr>
      </p:sp>
      <p:sp>
        <p:nvSpPr>
          <p:cNvPr id="335"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3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51D5AD3D-AFC0-4AC6-A75D-A25283C2DBD0}" type="slidenum">
              <a:rPr b="0" lang="en-US" sz="1200" spc="-1" strike="noStrike">
                <a:solidFill>
                  <a:srgbClr val="000000"/>
                </a:solidFill>
                <a:latin typeface="+mn-lt"/>
                <a:ea typeface="+mn-ea"/>
              </a:rPr>
              <a:t>&lt;number&gt;</a:t>
            </a:fld>
            <a:endParaRPr b="0" lang="en-US" sz="1200" spc="-1" strike="noStrike">
              <a:latin typeface="DejaVu Sans"/>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685800" y="1143000"/>
            <a:ext cx="5485320" cy="3085200"/>
          </a:xfrm>
          <a:prstGeom prst="rect">
            <a:avLst/>
          </a:prstGeom>
        </p:spPr>
      </p:sp>
      <p:sp>
        <p:nvSpPr>
          <p:cNvPr id="338"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39"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FA202E39-D532-4D5C-AE6E-9C6C5BE8FF0F}" type="slidenum">
              <a:rPr b="0" lang="en-US" sz="1200" spc="-1" strike="noStrike">
                <a:solidFill>
                  <a:srgbClr val="000000"/>
                </a:solidFill>
                <a:latin typeface="+mn-lt"/>
                <a:ea typeface="+mn-ea"/>
              </a:rPr>
              <a:t>&lt;number&gt;</a:t>
            </a:fld>
            <a:endParaRPr b="0" lang="en-US" sz="1200" spc="-1" strike="noStrike">
              <a:latin typeface="DejaVu Sans"/>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685800" y="1143000"/>
            <a:ext cx="5485320" cy="3085200"/>
          </a:xfrm>
          <a:prstGeom prst="rect">
            <a:avLst/>
          </a:prstGeom>
        </p:spPr>
      </p:sp>
      <p:sp>
        <p:nvSpPr>
          <p:cNvPr id="296" name="PlaceHolder 2"/>
          <p:cNvSpPr>
            <a:spLocks noGrp="1"/>
          </p:cNvSpPr>
          <p:nvPr>
            <p:ph type="body"/>
          </p:nvPr>
        </p:nvSpPr>
        <p:spPr>
          <a:xfrm>
            <a:off x="685800" y="4400640"/>
            <a:ext cx="5485320" cy="3599280"/>
          </a:xfrm>
          <a:prstGeom prst="rect">
            <a:avLst/>
          </a:prstGeom>
        </p:spPr>
        <p:txBody>
          <a:bodyPr lIns="0" rIns="0" tIns="0" bIns="0"/>
          <a:p>
            <a:pPr marL="216000" indent="-215640">
              <a:lnSpc>
                <a:spcPct val="100000"/>
              </a:lnSpc>
            </a:pPr>
            <a:r>
              <a:rPr b="0" lang="en-US" sz="2000" spc="-1" strike="noStrike">
                <a:latin typeface="DejaVu Sans"/>
              </a:rPr>
              <a:t>The water content of healthy cartilage is finely balanced by compressive force driving water out and hydrostatic and osmotic pressure drawing water in.</a:t>
            </a:r>
            <a:endParaRPr b="0" lang="en-US" sz="2000" spc="-1" strike="noStrike">
              <a:latin typeface="DejaVu Sans"/>
            </a:endParaRPr>
          </a:p>
          <a:p>
            <a:pPr marL="216000" indent="-215640">
              <a:lnSpc>
                <a:spcPct val="100000"/>
              </a:lnSpc>
            </a:pPr>
            <a:endParaRPr b="0" lang="en-US" sz="2000" spc="-1" strike="noStrike">
              <a:latin typeface="DejaVu Sans"/>
            </a:endParaRPr>
          </a:p>
          <a:p>
            <a:pPr marL="216000" indent="-215640">
              <a:lnSpc>
                <a:spcPct val="100000"/>
              </a:lnSpc>
            </a:pPr>
            <a:r>
              <a:rPr b="0" lang="en-US" sz="1200" spc="-1" strike="noStrike">
                <a:solidFill>
                  <a:srgbClr val="000000"/>
                </a:solidFill>
                <a:latin typeface="+mn-lt"/>
                <a:ea typeface="+mn-ea"/>
              </a:rPr>
              <a:t>However, during onset of osteoarthritis, the collagen matrix becomes more disorganized and there is a decrease in proteoglycan content within cartilage. The breakdown of collagen fibers results in a net increase in water content.</a:t>
            </a:r>
            <a:endParaRPr b="0" lang="en-US" sz="1200" spc="-1" strike="noStrike">
              <a:latin typeface="DejaVu Sans"/>
            </a:endParaRPr>
          </a:p>
          <a:p>
            <a:pPr marL="216000" indent="-215640">
              <a:lnSpc>
                <a:spcPct val="100000"/>
              </a:lnSpc>
            </a:pPr>
            <a:endParaRPr b="0" lang="en-US" sz="1200" spc="-1" strike="noStrike">
              <a:latin typeface="DejaVu Sans"/>
            </a:endParaRPr>
          </a:p>
          <a:p>
            <a:pPr marL="216000" indent="-215640">
              <a:lnSpc>
                <a:spcPct val="100000"/>
              </a:lnSpc>
            </a:pPr>
            <a:endParaRPr b="0" lang="en-US" sz="1200" spc="-1" strike="noStrike">
              <a:latin typeface="DejaVu Sans"/>
            </a:endParaRPr>
          </a:p>
          <a:p>
            <a:pPr marL="216000" indent="-215640">
              <a:lnSpc>
                <a:spcPct val="100000"/>
              </a:lnSpc>
            </a:pPr>
            <a:endParaRPr b="0" lang="en-US" sz="1200" spc="-1" strike="noStrike">
              <a:latin typeface="DejaVu Sans"/>
            </a:endParaRPr>
          </a:p>
        </p:txBody>
      </p:sp>
      <p:sp>
        <p:nvSpPr>
          <p:cNvPr id="297"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93FBBC6B-5E1F-4946-94BB-44E398D02715}" type="slidenum">
              <a:rPr b="0" lang="en-US" sz="1200" spc="-1" strike="noStrike">
                <a:solidFill>
                  <a:srgbClr val="000000"/>
                </a:solidFill>
                <a:latin typeface="+mn-lt"/>
                <a:ea typeface="+mn-ea"/>
              </a:rPr>
              <a:t>1</a:t>
            </a:fld>
            <a:endParaRPr b="0" lang="en-US" sz="1200" spc="-1" strike="noStrike">
              <a:latin typeface="DejaVu Sans"/>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685800" y="1143000"/>
            <a:ext cx="5485320" cy="3085200"/>
          </a:xfrm>
          <a:prstGeom prst="rect">
            <a:avLst/>
          </a:prstGeom>
        </p:spPr>
      </p:sp>
      <p:sp>
        <p:nvSpPr>
          <p:cNvPr id="299"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The response of OA cartilage to changes in tonicity could indirectly give us information about the relationship between the structure and properties of cartilage, because the porous hydrated matrix with its negatively charged GAGs ad fibrillar collagen macromolecules is responsible for cartilage’s biomechanical behavior.</a:t>
            </a:r>
            <a:endParaRPr b="0" lang="en-US" sz="2000" spc="-1" strike="noStrike">
              <a:latin typeface="DejaVu Sans"/>
            </a:endParaRPr>
          </a:p>
        </p:txBody>
      </p:sp>
      <p:sp>
        <p:nvSpPr>
          <p:cNvPr id="300"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D9FAA47D-0EAC-467B-9D83-25739A3CDBCF}" type="slidenum">
              <a:rPr b="0" lang="en-US" sz="1200" spc="-1" strike="noStrike">
                <a:solidFill>
                  <a:srgbClr val="000000"/>
                </a:solidFill>
                <a:latin typeface="+mn-lt"/>
                <a:ea typeface="+mn-ea"/>
              </a:rPr>
              <a:t>1</a:t>
            </a:fld>
            <a:endParaRPr b="0" lang="en-US" sz="1200" spc="-1" strike="noStrike">
              <a:latin typeface="DejaVu Sans"/>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685800" y="1143000"/>
            <a:ext cx="5485320" cy="3085200"/>
          </a:xfrm>
          <a:prstGeom prst="rect">
            <a:avLst/>
          </a:prstGeom>
        </p:spPr>
      </p:sp>
      <p:sp>
        <p:nvSpPr>
          <p:cNvPr id="302"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03"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2577A2DB-3BA9-4300-A1A2-44690608989C}" type="slidenum">
              <a:rPr b="0" lang="en-US" sz="1200" spc="-1" strike="noStrike">
                <a:solidFill>
                  <a:srgbClr val="000000"/>
                </a:solidFill>
                <a:latin typeface="+mn-lt"/>
                <a:ea typeface="+mn-ea"/>
              </a:rPr>
              <a:t>1</a:t>
            </a:fld>
            <a:endParaRPr b="0" lang="en-US" sz="1200" spc="-1" strike="noStrike">
              <a:latin typeface="DejaVu Sans"/>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685800" y="1143000"/>
            <a:ext cx="5485320" cy="3085200"/>
          </a:xfrm>
          <a:prstGeom prst="rect">
            <a:avLst/>
          </a:prstGeom>
        </p:spPr>
      </p:sp>
      <p:sp>
        <p:nvSpPr>
          <p:cNvPr id="305"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06"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74DA685A-08AC-48BE-8F16-BA88073F6BD4}" type="slidenum">
              <a:rPr b="0" lang="en-US" sz="1200" spc="-1" strike="noStrike">
                <a:solidFill>
                  <a:srgbClr val="000000"/>
                </a:solidFill>
                <a:latin typeface="+mn-lt"/>
                <a:ea typeface="+mn-ea"/>
              </a:rPr>
              <a:t>1</a:t>
            </a:fld>
            <a:endParaRPr b="0" lang="en-US" sz="1200" spc="-1" strike="noStrike">
              <a:latin typeface="DejaVu Sans"/>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685800" y="1143000"/>
            <a:ext cx="5485320" cy="3085200"/>
          </a:xfrm>
          <a:prstGeom prst="rect">
            <a:avLst/>
          </a:prstGeom>
        </p:spPr>
      </p:sp>
      <p:sp>
        <p:nvSpPr>
          <p:cNvPr id="308"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09"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A422788E-9622-4D4A-BA24-61A938402A39}" type="slidenum">
              <a:rPr b="0" lang="en-US" sz="1200" spc="-1" strike="noStrike">
                <a:solidFill>
                  <a:srgbClr val="000000"/>
                </a:solidFill>
                <a:latin typeface="+mn-lt"/>
                <a:ea typeface="+mn-ea"/>
              </a:rPr>
              <a:t>1</a:t>
            </a:fld>
            <a:endParaRPr b="0" lang="en-US" sz="1200" spc="-1" strike="noStrike">
              <a:latin typeface="DejaVu Sans"/>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685800" y="1143000"/>
            <a:ext cx="5485320" cy="3085200"/>
          </a:xfrm>
          <a:prstGeom prst="rect">
            <a:avLst/>
          </a:prstGeom>
        </p:spPr>
      </p:sp>
      <p:sp>
        <p:nvSpPr>
          <p:cNvPr id="311"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12"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773B3203-0EA6-4AF1-B5C6-D3BCC558DEBD}" type="slidenum">
              <a:rPr b="0" lang="en-US" sz="1200" spc="-1" strike="noStrike">
                <a:solidFill>
                  <a:srgbClr val="000000"/>
                </a:solidFill>
                <a:latin typeface="+mn-lt"/>
                <a:ea typeface="+mn-ea"/>
              </a:rPr>
              <a:t>1</a:t>
            </a:fld>
            <a:endParaRPr b="0" lang="en-US" sz="1200" spc="-1" strike="noStrike">
              <a:latin typeface="DejaVu Sans"/>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685800" y="1143000"/>
            <a:ext cx="5485320" cy="3085200"/>
          </a:xfrm>
          <a:prstGeom prst="rect">
            <a:avLst/>
          </a:prstGeom>
        </p:spPr>
      </p:sp>
      <p:sp>
        <p:nvSpPr>
          <p:cNvPr id="314" name="PlaceHolder 2"/>
          <p:cNvSpPr>
            <a:spLocks noGrp="1"/>
          </p:cNvSpPr>
          <p:nvPr>
            <p:ph type="body"/>
          </p:nvPr>
        </p:nvSpPr>
        <p:spPr>
          <a:xfrm>
            <a:off x="685800" y="4400640"/>
            <a:ext cx="5485320" cy="3599280"/>
          </a:xfrm>
          <a:prstGeom prst="rect">
            <a:avLst/>
          </a:prstGeom>
        </p:spPr>
        <p:txBody>
          <a:bodyPr lIns="0" rIns="0" tIns="0" bIns="0"/>
          <a:p>
            <a:pPr marL="216000" indent="-215280">
              <a:lnSpc>
                <a:spcPct val="100000"/>
              </a:lnSpc>
            </a:pPr>
            <a:r>
              <a:rPr b="0" lang="en-US" sz="2000" spc="-1" strike="noStrike">
                <a:latin typeface="DejaVu Sans"/>
              </a:rPr>
              <a:t>压痕实验最早用于 硬度的测试，将一定形状和尺寸的较硬物体在一定压力的作用下压入被测材料，保持一段时间后卸载，再根据总施加载荷与所产生压痕面积或深度之间的关系，得到材料的硬度值。纳米压痕基于弹性接触力学，根据实验所测得的载荷</a:t>
            </a:r>
            <a:r>
              <a:rPr b="0" lang="en-US" sz="2000" spc="-1" strike="noStrike">
                <a:latin typeface="DejaVu Sans"/>
              </a:rPr>
              <a:t>-</a:t>
            </a:r>
            <a:r>
              <a:rPr b="0" lang="en-US" sz="2000" spc="-1" strike="noStrike">
                <a:latin typeface="DejaVu Sans"/>
              </a:rPr>
              <a:t>位移曲线，从卸载曲线开始部分的斜率求出弹性模量，并由最大加载载荷和压痕的接触投影面积的比值计算出硬度值。</a:t>
            </a:r>
            <a:endParaRPr b="0" lang="en-US" sz="2000" spc="-1" strike="noStrike">
              <a:latin typeface="DejaVu Sans"/>
            </a:endParaRPr>
          </a:p>
        </p:txBody>
      </p:sp>
      <p:sp>
        <p:nvSpPr>
          <p:cNvPr id="315"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4493C679-D320-4694-B071-451DCC178B5B}" type="slidenum">
              <a:rPr b="0" lang="en-US" sz="1200" spc="-1" strike="noStrike">
                <a:solidFill>
                  <a:srgbClr val="000000"/>
                </a:solidFill>
                <a:latin typeface="+mn-lt"/>
                <a:ea typeface="+mn-ea"/>
              </a:rPr>
              <a:t>1</a:t>
            </a:fld>
            <a:endParaRPr b="0" lang="en-US" sz="1200" spc="-1" strike="noStrike">
              <a:latin typeface="DejaVu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DejaVu Sans"/>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DejaVu Sans"/>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DejaVu Sans"/>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DejaVu Sans"/>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DejaVu Sans"/>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DejaVu Sans"/>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DejaVu Sans"/>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DejaVu Sans"/>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DejaVu Sans"/>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DejaVu Sans"/>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DejaVu Sans"/>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DejaVu Sans"/>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DejaVu Sans"/>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DejaVu Sans"/>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DejaVu Sans"/>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DejaVu Sans"/>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DejaVu Sans"/>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DejaVu Sans"/>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DejaVu Sans"/>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DejaVu Sans"/>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DejaVu Sans"/>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DejaVu Sans"/>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DejaVu Sans"/>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DejaVu Sans"/>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DejaVu Sans"/>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DejaVu Sans"/>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DejaVu Sans"/>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DejaVu Sans"/>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DejaVu Sans"/>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DejaVu Sans"/>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DejaVu Sans"/>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DejaVu Sans"/>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DejaVu Sans"/>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DejaVu Sans"/>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DejaVu Sans"/>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DejaVu Sans"/>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DejaVu Sans"/>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DejaVu Sans"/>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DejaVu Sans"/>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DejaVu Sans"/>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DejaVu Sans"/>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DejaVu Sans"/>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DejaVu Sans"/>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1720" cy="1144080"/>
          </a:xfrm>
          <a:prstGeom prst="rect">
            <a:avLst/>
          </a:prstGeom>
        </p:spPr>
        <p:txBody>
          <a:bodyPr lIns="0" rIns="0" tIns="0" bIns="0" anchor="ctr"/>
          <a:p>
            <a:r>
              <a:rPr b="0" lang="en-US" sz="1800" spc="-1" strike="noStrike">
                <a:latin typeface="DejaVu Sans"/>
              </a:rPr>
              <a:t>Click to edit the title text format</a:t>
            </a:r>
            <a:endParaRPr b="0" lang="en-US" sz="1800" spc="-1" strike="noStrike">
              <a:latin typeface="DejaVu Sans"/>
            </a:endParaRPr>
          </a:p>
        </p:txBody>
      </p:sp>
      <p:sp>
        <p:nvSpPr>
          <p:cNvPr id="1" name="PlaceHolder 2"/>
          <p:cNvSpPr>
            <a:spLocks noGrp="1"/>
          </p:cNvSpPr>
          <p:nvPr>
            <p:ph type="body"/>
          </p:nvPr>
        </p:nvSpPr>
        <p:spPr>
          <a:xfrm>
            <a:off x="609480" y="1604520"/>
            <a:ext cx="10971720" cy="3976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DejaVu Sans"/>
              </a:rPr>
              <a:t>Click to edit the outline text format</a:t>
            </a:r>
            <a:endParaRPr b="0" lang="en-US" sz="1800" spc="-1" strike="noStrike">
              <a:latin typeface="DejaVu Sans"/>
            </a:endParaRPr>
          </a:p>
          <a:p>
            <a:pPr lvl="1" marL="864000" indent="-324000">
              <a:spcBef>
                <a:spcPts val="1134"/>
              </a:spcBef>
              <a:buClr>
                <a:srgbClr val="000000"/>
              </a:buClr>
              <a:buSzPct val="75000"/>
              <a:buFont typeface="Symbol" charset="2"/>
              <a:buChar char=""/>
            </a:pPr>
            <a:r>
              <a:rPr b="0" lang="en-US" sz="1800" spc="-1" strike="noStrike">
                <a:latin typeface="DejaVu Sans"/>
              </a:rPr>
              <a:t>Second Outline Level</a:t>
            </a:r>
            <a:endParaRPr b="0" lang="en-US" sz="1800" spc="-1" strike="noStrike">
              <a:latin typeface="DejaVu Sans"/>
            </a:endParaRPr>
          </a:p>
          <a:p>
            <a:pPr lvl="2" marL="1296000" indent="-288000">
              <a:spcBef>
                <a:spcPts val="850"/>
              </a:spcBef>
              <a:buClr>
                <a:srgbClr val="000000"/>
              </a:buClr>
              <a:buSzPct val="45000"/>
              <a:buFont typeface="Wingdings" charset="2"/>
              <a:buChar char=""/>
            </a:pPr>
            <a:r>
              <a:rPr b="0" lang="en-US" sz="1800" spc="-1" strike="noStrike">
                <a:latin typeface="DejaVu Sans"/>
              </a:rPr>
              <a:t>Third Outline Level</a:t>
            </a:r>
            <a:endParaRPr b="0" lang="en-US" sz="1800" spc="-1" strike="noStrike">
              <a:latin typeface="DejaVu Sans"/>
            </a:endParaRPr>
          </a:p>
          <a:p>
            <a:pPr lvl="3" marL="1728000" indent="-216000">
              <a:spcBef>
                <a:spcPts val="567"/>
              </a:spcBef>
              <a:buClr>
                <a:srgbClr val="000000"/>
              </a:buClr>
              <a:buSzPct val="75000"/>
              <a:buFont typeface="Symbol" charset="2"/>
              <a:buChar char=""/>
            </a:pPr>
            <a:r>
              <a:rPr b="0" lang="en-US" sz="1800" spc="-1" strike="noStrike">
                <a:latin typeface="DejaVu Sans"/>
              </a:rPr>
              <a:t>Fourth Outline Level</a:t>
            </a:r>
            <a:endParaRPr b="0" lang="en-US" sz="1800" spc="-1" strike="noStrike">
              <a:latin typeface="DejaVu Sans"/>
            </a:endParaRPr>
          </a:p>
          <a:p>
            <a:pPr lvl="4" marL="2160000" indent="-216000">
              <a:spcBef>
                <a:spcPts val="283"/>
              </a:spcBef>
              <a:buClr>
                <a:srgbClr val="000000"/>
              </a:buClr>
              <a:buSzPct val="45000"/>
              <a:buFont typeface="Wingdings" charset="2"/>
              <a:buChar char=""/>
            </a:pPr>
            <a:r>
              <a:rPr b="0" lang="en-US" sz="1800" spc="-1" strike="noStrike">
                <a:latin typeface="DejaVu Sans"/>
              </a:rPr>
              <a:t>Fifth Outline Level</a:t>
            </a:r>
            <a:endParaRPr b="0" lang="en-US" sz="1800" spc="-1" strike="noStrike">
              <a:latin typeface="DejaVu Sans"/>
            </a:endParaRPr>
          </a:p>
          <a:p>
            <a:pPr lvl="5" marL="2592000" indent="-216000">
              <a:spcBef>
                <a:spcPts val="283"/>
              </a:spcBef>
              <a:buClr>
                <a:srgbClr val="000000"/>
              </a:buClr>
              <a:buSzPct val="45000"/>
              <a:buFont typeface="Wingdings" charset="2"/>
              <a:buChar char=""/>
            </a:pPr>
            <a:r>
              <a:rPr b="0" lang="en-US" sz="1800" spc="-1" strike="noStrike">
                <a:latin typeface="DejaVu Sans"/>
              </a:rPr>
              <a:t>Sixth Outline Level</a:t>
            </a:r>
            <a:endParaRPr b="0" lang="en-US" sz="1800" spc="-1" strike="noStrike">
              <a:latin typeface="DejaVu Sans"/>
            </a:endParaRPr>
          </a:p>
          <a:p>
            <a:pPr lvl="6" marL="3024000" indent="-216000">
              <a:spcBef>
                <a:spcPts val="283"/>
              </a:spcBef>
              <a:buClr>
                <a:srgbClr val="000000"/>
              </a:buClr>
              <a:buSzPct val="45000"/>
              <a:buFont typeface="Wingdings" charset="2"/>
              <a:buChar char=""/>
            </a:pPr>
            <a:r>
              <a:rPr b="0" lang="en-US" sz="1800" spc="-1" strike="noStrike">
                <a:latin typeface="DejaVu Sans"/>
              </a:rPr>
              <a:t>Seventh Outline Level</a:t>
            </a:r>
            <a:endParaRPr b="0" lang="en-US" sz="18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DejaVu Sans"/>
              </a:rPr>
              <a:t>Click to edit the title text format</a:t>
            </a:r>
            <a:endParaRPr b="0" lang="en-US" sz="4400" spc="-1" strike="noStrike">
              <a:latin typeface="DejaVu Sans"/>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DejaVu Sans"/>
              </a:rPr>
              <a:t>Click to edit the title text format</a:t>
            </a:r>
            <a:endParaRPr b="0" lang="en-US" sz="4400" spc="-1" strike="noStrike">
              <a:latin typeface="DejaVu Sans"/>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DejaVu Sans"/>
              </a:rPr>
              <a:t>Click to edit </a:t>
            </a:r>
            <a:r>
              <a:rPr b="0" lang="en-US" sz="4400" spc="-1" strike="noStrike">
                <a:latin typeface="DejaVu Sans"/>
              </a:rPr>
              <a:t>the title text </a:t>
            </a:r>
            <a:r>
              <a:rPr b="0" lang="en-US" sz="4400" spc="-1" strike="noStrike">
                <a:latin typeface="DejaVu Sans"/>
              </a:rPr>
              <a:t>format</a:t>
            </a:r>
            <a:endParaRPr b="0" lang="en-US" sz="4400" spc="-1" strike="noStrike">
              <a:latin typeface="DejaVu Sans"/>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Relationship Id="rId5" Type="http://schemas.openxmlformats.org/officeDocument/2006/relationships/comments" Target="../comments/comment10.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image" Target="../media/image15.png"/><Relationship Id="rId4" Type="http://schemas.openxmlformats.org/officeDocument/2006/relationships/slideLayout" Target="../slideLayouts/slideLayout13.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3.xml"/><Relationship Id="rId6"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Relationship Id="rId6"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jpeg"/><Relationship Id="rId3" Type="http://schemas.openxmlformats.org/officeDocument/2006/relationships/slideLayout" Target="../slideLayouts/slideLayout13.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hyperlink" Target="https://www.hysitron.com/techniques-properties/mechanical-properties/creep" TargetMode="External"/><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0" y="495000"/>
            <a:ext cx="11859840" cy="2660040"/>
          </a:xfrm>
          <a:prstGeom prst="rect">
            <a:avLst/>
          </a:prstGeom>
          <a:noFill/>
          <a:ln>
            <a:noFill/>
          </a:ln>
        </p:spPr>
        <p:style>
          <a:lnRef idx="0"/>
          <a:fillRef idx="0"/>
          <a:effectRef idx="0"/>
          <a:fontRef idx="minor"/>
        </p:style>
        <p:txBody>
          <a:bodyPr lIns="90000" rIns="90000" tIns="45000" bIns="45000" anchor="b">
            <a:normAutofit/>
          </a:bodyPr>
          <a:p>
            <a:pPr algn="r">
              <a:lnSpc>
                <a:spcPct val="90000"/>
              </a:lnSpc>
            </a:pPr>
            <a:r>
              <a:rPr b="0" lang="en-US" sz="4000" spc="-1" strike="noStrike">
                <a:solidFill>
                  <a:srgbClr val="000000"/>
                </a:solidFill>
                <a:latin typeface="Times New Roman"/>
                <a:ea typeface="DejaVu Sans"/>
              </a:rPr>
              <a:t>Micro- and nano-mechanics of osteoarthritic cartilage: The effects of tonicity and disease severity</a:t>
            </a:r>
            <a:endParaRPr b="0" lang="en-US" sz="4000" spc="-1" strike="noStrike">
              <a:latin typeface="DejaVu Sans"/>
            </a:endParaRPr>
          </a:p>
        </p:txBody>
      </p:sp>
      <p:sp>
        <p:nvSpPr>
          <p:cNvPr id="159" name="CustomShape 2"/>
          <p:cNvSpPr/>
          <p:nvPr/>
        </p:nvSpPr>
        <p:spPr>
          <a:xfrm>
            <a:off x="2412000" y="3821760"/>
            <a:ext cx="9142920" cy="1654560"/>
          </a:xfrm>
          <a:prstGeom prst="rect">
            <a:avLst/>
          </a:prstGeom>
          <a:noFill/>
          <a:ln>
            <a:noFill/>
          </a:ln>
        </p:spPr>
        <p:style>
          <a:lnRef idx="0"/>
          <a:fillRef idx="0"/>
          <a:effectRef idx="0"/>
          <a:fontRef idx="minor"/>
        </p:style>
        <p:txBody>
          <a:bodyPr lIns="90000" rIns="90000" tIns="45000" bIns="45000">
            <a:normAutofit/>
          </a:bodyPr>
          <a:p>
            <a:pPr algn="r">
              <a:lnSpc>
                <a:spcPct val="90000"/>
              </a:lnSpc>
              <a:spcBef>
                <a:spcPts val="1001"/>
              </a:spcBef>
            </a:pPr>
            <a:r>
              <a:rPr b="0" lang="en-US" sz="2400" spc="-1" strike="noStrike">
                <a:solidFill>
                  <a:srgbClr val="000000"/>
                </a:solidFill>
                <a:latin typeface="等线"/>
                <a:ea typeface="DejaVu Sans"/>
              </a:rPr>
              <a:t>---Presented by </a:t>
            </a:r>
            <a:endParaRPr b="0" lang="en-US" sz="2400" spc="-1" strike="noStrike">
              <a:latin typeface="DejaVu Sans"/>
            </a:endParaRPr>
          </a:p>
          <a:p>
            <a:pPr algn="r">
              <a:lnSpc>
                <a:spcPct val="90000"/>
              </a:lnSpc>
              <a:spcBef>
                <a:spcPts val="1001"/>
              </a:spcBef>
            </a:pPr>
            <a:r>
              <a:rPr b="0" lang="en-US" sz="2400" spc="-1" strike="noStrike">
                <a:solidFill>
                  <a:srgbClr val="000000"/>
                </a:solidFill>
                <a:latin typeface="等线"/>
                <a:ea typeface="DejaVu Sans"/>
              </a:rPr>
              <a:t>Wang Shiyi</a:t>
            </a:r>
            <a:endParaRPr b="0" lang="en-US" sz="2400" spc="-1" strike="noStrike">
              <a:latin typeface="DejaVu Sans"/>
            </a:endParaRPr>
          </a:p>
          <a:p>
            <a:pPr algn="r">
              <a:lnSpc>
                <a:spcPct val="90000"/>
              </a:lnSpc>
              <a:spcBef>
                <a:spcPts val="1001"/>
              </a:spcBef>
            </a:pPr>
            <a:r>
              <a:rPr b="0" lang="en-US" sz="2400" spc="-1" strike="noStrike">
                <a:solidFill>
                  <a:srgbClr val="000000"/>
                </a:solidFill>
                <a:latin typeface="等线"/>
                <a:ea typeface="DejaVu Sans"/>
              </a:rPr>
              <a:t>Mo Yuejian</a:t>
            </a:r>
            <a:endParaRPr b="0" lang="en-US" sz="2400" spc="-1" strike="noStrike">
              <a:latin typeface="DejaVu Sans"/>
            </a:endParaRPr>
          </a:p>
          <a:p>
            <a:pPr algn="r">
              <a:lnSpc>
                <a:spcPct val="90000"/>
              </a:lnSpc>
              <a:spcBef>
                <a:spcPts val="1001"/>
              </a:spcBef>
            </a:pPr>
            <a:r>
              <a:rPr b="0" lang="en-US" sz="2400" spc="-1" strike="noStrike">
                <a:solidFill>
                  <a:srgbClr val="000000"/>
                </a:solidFill>
                <a:latin typeface="等线"/>
                <a:ea typeface="DejaVu Sans"/>
              </a:rPr>
              <a:t>Li Yuxin</a:t>
            </a:r>
            <a:endParaRPr b="0" lang="en-US" sz="2400" spc="-1" strike="noStrike">
              <a:latin typeface="DejaVu Sans"/>
            </a:endParaRPr>
          </a:p>
          <a:p>
            <a:pPr algn="r">
              <a:lnSpc>
                <a:spcPct val="90000"/>
              </a:lnSpc>
              <a:spcBef>
                <a:spcPts val="1001"/>
              </a:spcBef>
            </a:pPr>
            <a:r>
              <a:rPr b="0" lang="en-US" sz="2400" spc="-1" strike="noStrike">
                <a:solidFill>
                  <a:srgbClr val="000000"/>
                </a:solidFill>
                <a:latin typeface="等线"/>
                <a:ea typeface="DejaVu Sans"/>
              </a:rPr>
              <a:t>Wang Mengqi</a:t>
            </a:r>
            <a:endParaRPr b="0" lang="en-US" sz="2400" spc="-1" strike="noStrike">
              <a:latin typeface="DejaVu Sans"/>
            </a:endParaRPr>
          </a:p>
        </p:txBody>
      </p:sp>
      <p:sp>
        <p:nvSpPr>
          <p:cNvPr id="160" name="CustomShape 3"/>
          <p:cNvSpPr/>
          <p:nvPr/>
        </p:nvSpPr>
        <p:spPr>
          <a:xfrm>
            <a:off x="510120" y="4519080"/>
            <a:ext cx="4124520" cy="638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imes New Roman"/>
                <a:ea typeface="DejaVu Sans"/>
              </a:rPr>
              <a:t>osteoarthritic cartilage</a:t>
            </a:r>
            <a:r>
              <a:rPr b="0" lang="en-US" sz="1800" spc="-1" strike="noStrike">
                <a:solidFill>
                  <a:srgbClr val="000000"/>
                </a:solidFill>
                <a:latin typeface="Times New Roman"/>
                <a:ea typeface="DejaVu Sans"/>
              </a:rPr>
              <a:t>：骨性关节炎软骨</a:t>
            </a:r>
            <a:endParaRPr b="0" lang="en-US" sz="1800" spc="-1" strike="noStrike">
              <a:latin typeface="DejaVu Sans"/>
            </a:endParaRPr>
          </a:p>
          <a:p>
            <a:pPr>
              <a:lnSpc>
                <a:spcPct val="100000"/>
              </a:lnSpc>
            </a:pPr>
            <a:r>
              <a:rPr b="0" lang="en-US" sz="1800" spc="-1" strike="noStrike">
                <a:solidFill>
                  <a:srgbClr val="000000"/>
                </a:solidFill>
                <a:latin typeface="Times New Roman"/>
                <a:ea typeface="DejaVu Sans"/>
              </a:rPr>
              <a:t>Tonicity</a:t>
            </a:r>
            <a:r>
              <a:rPr b="0" lang="en-US" sz="1800" spc="-1" strike="noStrike">
                <a:solidFill>
                  <a:srgbClr val="000000"/>
                </a:solidFill>
                <a:latin typeface="Times New Roman"/>
                <a:ea typeface="DejaVu Sans"/>
              </a:rPr>
              <a:t>：肌肉弹性</a:t>
            </a:r>
            <a:endParaRPr b="0" lang="en-US" sz="1800" spc="-1" strike="noStrike">
              <a:latin typeface="DejaVu Sans"/>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0" y="365040"/>
            <a:ext cx="1209528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Micro-scale Indentation experiment ---Method</a:t>
            </a:r>
            <a:endParaRPr b="0" lang="en-US" sz="4400" spc="-1" strike="noStrike">
              <a:latin typeface="DejaVu Sans"/>
            </a:endParaRPr>
          </a:p>
        </p:txBody>
      </p:sp>
      <p:pic>
        <p:nvPicPr>
          <p:cNvPr id="201" name="" descr=""/>
          <p:cNvPicPr/>
          <p:nvPr/>
        </p:nvPicPr>
        <p:blipFill>
          <a:blip r:embed="rId1"/>
          <a:stretch/>
        </p:blipFill>
        <p:spPr>
          <a:xfrm>
            <a:off x="648000" y="1802880"/>
            <a:ext cx="3570840" cy="2732760"/>
          </a:xfrm>
          <a:prstGeom prst="rect">
            <a:avLst/>
          </a:prstGeom>
          <a:ln>
            <a:noFill/>
          </a:ln>
        </p:spPr>
      </p:pic>
      <p:pic>
        <p:nvPicPr>
          <p:cNvPr id="202" name="" descr=""/>
          <p:cNvPicPr/>
          <p:nvPr/>
        </p:nvPicPr>
        <p:blipFill>
          <a:blip r:embed="rId2"/>
          <a:stretch/>
        </p:blipFill>
        <p:spPr>
          <a:xfrm>
            <a:off x="4400280" y="1907280"/>
            <a:ext cx="3447000" cy="2628000"/>
          </a:xfrm>
          <a:prstGeom prst="rect">
            <a:avLst/>
          </a:prstGeom>
          <a:ln>
            <a:noFill/>
          </a:ln>
        </p:spPr>
      </p:pic>
      <p:pic>
        <p:nvPicPr>
          <p:cNvPr id="203" name="" descr=""/>
          <p:cNvPicPr/>
          <p:nvPr/>
        </p:nvPicPr>
        <p:blipFill>
          <a:blip r:embed="rId3"/>
          <a:stretch/>
        </p:blipFill>
        <p:spPr>
          <a:xfrm>
            <a:off x="8871480" y="1584000"/>
            <a:ext cx="2360160" cy="3244320"/>
          </a:xfrm>
          <a:prstGeom prst="rect">
            <a:avLst/>
          </a:prstGeom>
          <a:ln>
            <a:noFill/>
          </a:ln>
        </p:spPr>
      </p:pic>
      <p:sp>
        <p:nvSpPr>
          <p:cNvPr id="204" name="CustomShape 2"/>
          <p:cNvSpPr/>
          <p:nvPr/>
        </p:nvSpPr>
        <p:spPr>
          <a:xfrm>
            <a:off x="8726040" y="1515960"/>
            <a:ext cx="3153240" cy="355320"/>
          </a:xfrm>
          <a:prstGeom prst="rect">
            <a:avLst/>
          </a:prstGeom>
          <a:noFill/>
          <a:ln>
            <a:noFill/>
          </a:ln>
        </p:spPr>
        <p:style>
          <a:lnRef idx="0"/>
          <a:fillRef idx="0"/>
          <a:effectRef idx="0"/>
          <a:fontRef idx="minor"/>
        </p:style>
      </p:sp>
      <p:sp>
        <p:nvSpPr>
          <p:cNvPr id="205" name="CustomShape 3"/>
          <p:cNvSpPr/>
          <p:nvPr/>
        </p:nvSpPr>
        <p:spPr>
          <a:xfrm>
            <a:off x="1512000" y="4896000"/>
            <a:ext cx="2951640" cy="1439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DejaVu Sans"/>
              </a:rPr>
              <a:t>Assumption:</a:t>
            </a:r>
            <a:endParaRPr b="0" lang="en-US" sz="1800" spc="-1" strike="noStrike">
              <a:latin typeface="DejaVu Sans"/>
            </a:endParaRPr>
          </a:p>
          <a:p>
            <a:pPr>
              <a:lnSpc>
                <a:spcPct val="100000"/>
              </a:lnSpc>
            </a:pPr>
            <a:r>
              <a:rPr b="0" lang="en-US" sz="1800" spc="-1" strike="noStrike">
                <a:latin typeface="DejaVu Sans"/>
              </a:rPr>
              <a:t>Viscoelastic creep</a:t>
            </a:r>
            <a:endParaRPr b="0" lang="en-US" sz="1800" spc="-1" strike="noStrike">
              <a:latin typeface="DejaVu Sans"/>
            </a:endParaRPr>
          </a:p>
          <a:p>
            <a:pPr>
              <a:lnSpc>
                <a:spcPct val="100000"/>
              </a:lnSpc>
            </a:pPr>
            <a:r>
              <a:rPr b="0" lang="en-US" sz="1800" spc="-1" strike="noStrike">
                <a:latin typeface="DejaVu Sans"/>
              </a:rPr>
              <a:t>Poisson’s rate = 0.5</a:t>
            </a:r>
            <a:endParaRPr b="0" lang="en-US" sz="1800" spc="-1" strike="noStrike">
              <a:latin typeface="DejaVu Sans"/>
            </a:endParaRPr>
          </a:p>
          <a:p>
            <a:pPr>
              <a:lnSpc>
                <a:spcPct val="100000"/>
              </a:lnSpc>
            </a:pPr>
            <a:r>
              <a:rPr b="0" lang="en-US" sz="1800" spc="-1" strike="noStrike">
                <a:latin typeface="DejaVu Sans"/>
              </a:rPr>
              <a:t>Incompressibility</a:t>
            </a:r>
            <a:endParaRPr b="0" lang="en-US" sz="1800" spc="-1" strike="noStrike">
              <a:latin typeface="DejaVu Sans"/>
            </a:endParaRPr>
          </a:p>
          <a:p>
            <a:pPr>
              <a:lnSpc>
                <a:spcPct val="100000"/>
              </a:lnSpc>
            </a:pPr>
            <a:endParaRPr b="0" lang="en-US" sz="1800" spc="-1" strike="noStrike">
              <a:latin typeface="DejaVu Sans"/>
            </a:endParaRPr>
          </a:p>
        </p:txBody>
      </p:sp>
      <p:sp>
        <p:nvSpPr>
          <p:cNvPr id="206" name="CustomShape 4"/>
          <p:cNvSpPr/>
          <p:nvPr/>
        </p:nvSpPr>
        <p:spPr>
          <a:xfrm>
            <a:off x="6984000" y="5112000"/>
            <a:ext cx="2303640" cy="88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DejaVu Sans"/>
              </a:rPr>
              <a:t>Young’s Modulus</a:t>
            </a:r>
            <a:endParaRPr b="0" lang="en-US" sz="1800" spc="-1" strike="noStrike">
              <a:latin typeface="DejaVu Sans"/>
            </a:endParaRPr>
          </a:p>
          <a:p>
            <a:pPr>
              <a:lnSpc>
                <a:spcPct val="100000"/>
              </a:lnSpc>
            </a:pPr>
            <a:r>
              <a:rPr b="0" lang="en-US" sz="1800" spc="-1" strike="noStrike">
                <a:latin typeface="DejaVu Sans"/>
              </a:rPr>
              <a:t>--&gt;</a:t>
            </a:r>
            <a:endParaRPr b="0" lang="en-US" sz="1800" spc="-1" strike="noStrike">
              <a:latin typeface="DejaVu Sans"/>
            </a:endParaRPr>
          </a:p>
          <a:p>
            <a:pPr>
              <a:lnSpc>
                <a:spcPct val="100000"/>
              </a:lnSpc>
            </a:pPr>
            <a:r>
              <a:rPr b="0" lang="en-US" sz="1800" spc="-1" strike="noStrike">
                <a:latin typeface="DejaVu Sans"/>
              </a:rPr>
              <a:t>Mircro-stiffness</a:t>
            </a:r>
            <a:endParaRPr b="0" lang="en-US" sz="1800" spc="-1" strike="noStrike">
              <a:latin typeface="DejaVu Sans"/>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216000" y="365040"/>
            <a:ext cx="1159128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Micro-Scale Indentation experiments ---Result</a:t>
            </a:r>
            <a:endParaRPr b="0" lang="en-US" sz="4400" spc="-1" strike="noStrike">
              <a:latin typeface="DejaVu Sans"/>
            </a:endParaRPr>
          </a:p>
        </p:txBody>
      </p:sp>
      <p:pic>
        <p:nvPicPr>
          <p:cNvPr id="208" name="图像" descr=""/>
          <p:cNvPicPr/>
          <p:nvPr/>
        </p:nvPicPr>
        <p:blipFill>
          <a:blip r:embed="rId1"/>
          <a:stretch/>
        </p:blipFill>
        <p:spPr>
          <a:xfrm>
            <a:off x="432000" y="1708560"/>
            <a:ext cx="7848000" cy="2971440"/>
          </a:xfrm>
          <a:prstGeom prst="rect">
            <a:avLst/>
          </a:prstGeom>
          <a:ln w="12600">
            <a:noFill/>
          </a:ln>
        </p:spPr>
      </p:pic>
      <p:sp>
        <p:nvSpPr>
          <p:cNvPr id="209" name="TextShape 2"/>
          <p:cNvSpPr txBox="1"/>
          <p:nvPr/>
        </p:nvSpPr>
        <p:spPr>
          <a:xfrm>
            <a:off x="8640000" y="2002320"/>
            <a:ext cx="3298680" cy="445680"/>
          </a:xfrm>
          <a:prstGeom prst="rect">
            <a:avLst/>
          </a:prstGeom>
          <a:noFill/>
          <a:ln>
            <a:noFill/>
          </a:ln>
        </p:spPr>
        <p:txBody>
          <a:bodyPr lIns="90000" rIns="90000" tIns="45000" bIns="45000"/>
          <a:p>
            <a:r>
              <a:rPr b="0" lang="en-US" sz="2400" spc="-1" strike="noStrike">
                <a:solidFill>
                  <a:srgbClr val="000000"/>
                </a:solidFill>
                <a:latin typeface="Helvetica Neue"/>
                <a:ea typeface="Helvetica Neue"/>
              </a:rPr>
              <a:t>tonicity dependence</a:t>
            </a:r>
            <a:endParaRPr b="0" lang="en-US" sz="2400" spc="-1" strike="noStrike">
              <a:latin typeface="DejaVu Sans"/>
            </a:endParaRPr>
          </a:p>
        </p:txBody>
      </p:sp>
      <p:pic>
        <p:nvPicPr>
          <p:cNvPr id="210" name="图像" descr=""/>
          <p:cNvPicPr/>
          <p:nvPr/>
        </p:nvPicPr>
        <p:blipFill>
          <a:blip r:embed="rId2"/>
          <a:stretch/>
        </p:blipFill>
        <p:spPr>
          <a:xfrm>
            <a:off x="553320" y="4824000"/>
            <a:ext cx="4700880" cy="1872000"/>
          </a:xfrm>
          <a:prstGeom prst="rect">
            <a:avLst/>
          </a:prstGeom>
          <a:ln w="12600">
            <a:noFill/>
          </a:ln>
        </p:spPr>
      </p:pic>
      <p:sp>
        <p:nvSpPr>
          <p:cNvPr id="211" name="CustomShape 3"/>
          <p:cNvSpPr/>
          <p:nvPr/>
        </p:nvSpPr>
        <p:spPr>
          <a:xfrm>
            <a:off x="6264000" y="4824000"/>
            <a:ext cx="5664600" cy="156312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400" spc="-1" strike="noStrike">
                <a:solidFill>
                  <a:srgbClr val="000000"/>
                </a:solidFill>
                <a:latin typeface="Helvetica Neue"/>
                <a:ea typeface="Helvetica Neue"/>
              </a:rPr>
              <a:t>micro-scale elastic modulus decrease in  hypertonic solution</a:t>
            </a:r>
            <a:endParaRPr b="0" lang="en-US" sz="2400" spc="-1" strike="noStrike">
              <a:latin typeface="DejaVu Sans"/>
            </a:endParaRPr>
          </a:p>
          <a:p>
            <a:pPr>
              <a:lnSpc>
                <a:spcPct val="100000"/>
              </a:lnSpc>
            </a:pPr>
            <a:r>
              <a:rPr b="0" lang="en-US" sz="2400" spc="-1" strike="noStrike">
                <a:solidFill>
                  <a:srgbClr val="000000"/>
                </a:solidFill>
                <a:latin typeface="Helvetica Neue"/>
                <a:ea typeface="Helvetica Neue"/>
              </a:rPr>
              <a:t>Each sample has its own dynamic behavior response to tonicity.</a:t>
            </a:r>
            <a:endParaRPr b="0" lang="en-US" sz="2400" spc="-1" strike="noStrike">
              <a:latin typeface="DejaVu Sans"/>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0" y="365040"/>
            <a:ext cx="1209528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Nano-scale Indentation experiment ---Method</a:t>
            </a:r>
            <a:endParaRPr b="0" lang="en-US" sz="4400" spc="-1" strike="noStrike">
              <a:latin typeface="DejaVu Sans"/>
            </a:endParaRPr>
          </a:p>
        </p:txBody>
      </p:sp>
      <p:sp>
        <p:nvSpPr>
          <p:cNvPr id="213" name="CustomShape 2"/>
          <p:cNvSpPr/>
          <p:nvPr/>
        </p:nvSpPr>
        <p:spPr>
          <a:xfrm>
            <a:off x="1800000" y="2088000"/>
            <a:ext cx="1511280" cy="935280"/>
          </a:xfrm>
          <a:custGeom>
            <a:avLst/>
            <a:gdLst/>
            <a:ahLst/>
            <a:rect l="l" t="t" r="r" b="b"/>
            <a:pathLst>
              <a:path w="4202" h="2602">
                <a:moveTo>
                  <a:pt x="0" y="650"/>
                </a:moveTo>
                <a:lnTo>
                  <a:pt x="3150" y="650"/>
                </a:lnTo>
                <a:lnTo>
                  <a:pt x="3150" y="0"/>
                </a:lnTo>
                <a:lnTo>
                  <a:pt x="4201" y="1300"/>
                </a:lnTo>
                <a:lnTo>
                  <a:pt x="3150" y="2601"/>
                </a:lnTo>
                <a:lnTo>
                  <a:pt x="3150" y="1950"/>
                </a:lnTo>
                <a:lnTo>
                  <a:pt x="0" y="1950"/>
                </a:lnTo>
                <a:lnTo>
                  <a:pt x="0" y="65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600" spc="-1" strike="noStrike">
                <a:solidFill>
                  <a:srgbClr val="000000"/>
                </a:solidFill>
                <a:latin typeface="DejaVu Sans"/>
                <a:ea typeface="DejaVu Sans"/>
              </a:rPr>
              <a:t>2h in</a:t>
            </a:r>
            <a:endParaRPr b="0" lang="en-US" sz="1600" spc="-1" strike="noStrike">
              <a:latin typeface="DejaVu Sans"/>
            </a:endParaRPr>
          </a:p>
          <a:p>
            <a:pPr algn="ctr">
              <a:lnSpc>
                <a:spcPct val="100000"/>
              </a:lnSpc>
            </a:pPr>
            <a:r>
              <a:rPr b="0" lang="en-US" sz="1600" spc="-1" strike="noStrike">
                <a:solidFill>
                  <a:srgbClr val="000000"/>
                </a:solidFill>
                <a:latin typeface="DejaVu Sans"/>
                <a:ea typeface="DejaVu Sans"/>
              </a:rPr>
              <a:t>Isotonic PBS</a:t>
            </a:r>
            <a:endParaRPr b="0" lang="en-US" sz="1600" spc="-1" strike="noStrike">
              <a:latin typeface="DejaVu Sans"/>
            </a:endParaRPr>
          </a:p>
        </p:txBody>
      </p:sp>
      <p:pic>
        <p:nvPicPr>
          <p:cNvPr id="214" name="图片 13" descr=""/>
          <p:cNvPicPr/>
          <p:nvPr/>
        </p:nvPicPr>
        <p:blipFill>
          <a:blip r:embed="rId1"/>
          <a:stretch/>
        </p:blipFill>
        <p:spPr>
          <a:xfrm>
            <a:off x="3600000" y="1719360"/>
            <a:ext cx="2184120" cy="2023920"/>
          </a:xfrm>
          <a:prstGeom prst="rect">
            <a:avLst/>
          </a:prstGeom>
          <a:ln>
            <a:noFill/>
          </a:ln>
        </p:spPr>
      </p:pic>
      <p:sp>
        <p:nvSpPr>
          <p:cNvPr id="215" name="CustomShape 3"/>
          <p:cNvSpPr/>
          <p:nvPr/>
        </p:nvSpPr>
        <p:spPr>
          <a:xfrm>
            <a:off x="216000" y="2016000"/>
            <a:ext cx="1367280" cy="1151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OA Sample</a:t>
            </a:r>
            <a:endParaRPr b="0" lang="en-US" sz="1800" spc="-1" strike="noStrike">
              <a:latin typeface="DejaVu Sans"/>
            </a:endParaRPr>
          </a:p>
        </p:txBody>
      </p:sp>
      <p:sp>
        <p:nvSpPr>
          <p:cNvPr id="216" name="CustomShape 4"/>
          <p:cNvSpPr/>
          <p:nvPr/>
        </p:nvSpPr>
        <p:spPr>
          <a:xfrm>
            <a:off x="5904000" y="2088000"/>
            <a:ext cx="1511280" cy="935280"/>
          </a:xfrm>
          <a:custGeom>
            <a:avLst/>
            <a:gdLst/>
            <a:ahLst/>
            <a:rect l="l" t="t" r="r" b="b"/>
            <a:pathLst>
              <a:path w="4202" h="2602">
                <a:moveTo>
                  <a:pt x="0" y="650"/>
                </a:moveTo>
                <a:lnTo>
                  <a:pt x="3150" y="650"/>
                </a:lnTo>
                <a:lnTo>
                  <a:pt x="3150" y="0"/>
                </a:lnTo>
                <a:lnTo>
                  <a:pt x="4201" y="1300"/>
                </a:lnTo>
                <a:lnTo>
                  <a:pt x="3150" y="2601"/>
                </a:lnTo>
                <a:lnTo>
                  <a:pt x="3150" y="1950"/>
                </a:lnTo>
                <a:lnTo>
                  <a:pt x="0" y="1950"/>
                </a:lnTo>
                <a:lnTo>
                  <a:pt x="0" y="65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400" spc="-1" strike="noStrike">
                <a:solidFill>
                  <a:srgbClr val="000000"/>
                </a:solidFill>
                <a:latin typeface="DejaVu Sans"/>
                <a:ea typeface="DejaVu Sans"/>
              </a:rPr>
              <a:t>2h in</a:t>
            </a:r>
            <a:endParaRPr b="0" lang="en-US" sz="1400" spc="-1" strike="noStrike">
              <a:latin typeface="DejaVu Sans"/>
            </a:endParaRPr>
          </a:p>
          <a:p>
            <a:pPr algn="ctr">
              <a:lnSpc>
                <a:spcPct val="100000"/>
              </a:lnSpc>
            </a:pPr>
            <a:r>
              <a:rPr b="0" lang="en-US" sz="1400" spc="-1" strike="noStrike">
                <a:solidFill>
                  <a:srgbClr val="000000"/>
                </a:solidFill>
                <a:latin typeface="DejaVu Sans"/>
                <a:ea typeface="DejaVu Sans"/>
              </a:rPr>
              <a:t>Hypertonic PBS</a:t>
            </a:r>
            <a:endParaRPr b="0" lang="en-US" sz="1400" spc="-1" strike="noStrike">
              <a:latin typeface="DejaVu Sans"/>
            </a:endParaRPr>
          </a:p>
        </p:txBody>
      </p:sp>
      <p:pic>
        <p:nvPicPr>
          <p:cNvPr id="217" name="图片 13" descr=""/>
          <p:cNvPicPr/>
          <p:nvPr/>
        </p:nvPicPr>
        <p:blipFill>
          <a:blip r:embed="rId2"/>
          <a:stretch/>
        </p:blipFill>
        <p:spPr>
          <a:xfrm>
            <a:off x="7704000" y="1719360"/>
            <a:ext cx="2184120" cy="20239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0" y="365040"/>
            <a:ext cx="1209528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Nano-scale Indentation experiment ---Method</a:t>
            </a:r>
            <a:endParaRPr b="0" lang="en-US" sz="4400" spc="-1" strike="noStrike">
              <a:latin typeface="DejaVu Sans"/>
            </a:endParaRPr>
          </a:p>
        </p:txBody>
      </p:sp>
      <p:sp>
        <p:nvSpPr>
          <p:cNvPr id="219" name="CustomShape 2"/>
          <p:cNvSpPr/>
          <p:nvPr/>
        </p:nvSpPr>
        <p:spPr>
          <a:xfrm>
            <a:off x="1800000" y="2088000"/>
            <a:ext cx="1511280" cy="935280"/>
          </a:xfrm>
          <a:custGeom>
            <a:avLst/>
            <a:gdLst/>
            <a:ahLst/>
            <a:rect l="l" t="t" r="r" b="b"/>
            <a:pathLst>
              <a:path w="4202" h="2602">
                <a:moveTo>
                  <a:pt x="0" y="650"/>
                </a:moveTo>
                <a:lnTo>
                  <a:pt x="3150" y="650"/>
                </a:lnTo>
                <a:lnTo>
                  <a:pt x="3150" y="0"/>
                </a:lnTo>
                <a:lnTo>
                  <a:pt x="4201" y="1300"/>
                </a:lnTo>
                <a:lnTo>
                  <a:pt x="3150" y="2601"/>
                </a:lnTo>
                <a:lnTo>
                  <a:pt x="3150" y="1950"/>
                </a:lnTo>
                <a:lnTo>
                  <a:pt x="0" y="1950"/>
                </a:lnTo>
                <a:lnTo>
                  <a:pt x="0" y="65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600" spc="-1" strike="noStrike">
                <a:solidFill>
                  <a:srgbClr val="000000"/>
                </a:solidFill>
                <a:latin typeface="DejaVu Sans"/>
                <a:ea typeface="DejaVu Sans"/>
              </a:rPr>
              <a:t>2h in</a:t>
            </a:r>
            <a:endParaRPr b="0" lang="en-US" sz="1600" spc="-1" strike="noStrike">
              <a:latin typeface="DejaVu Sans"/>
            </a:endParaRPr>
          </a:p>
          <a:p>
            <a:pPr algn="ctr">
              <a:lnSpc>
                <a:spcPct val="100000"/>
              </a:lnSpc>
            </a:pPr>
            <a:r>
              <a:rPr b="0" lang="en-US" sz="1600" spc="-1" strike="noStrike">
                <a:solidFill>
                  <a:srgbClr val="000000"/>
                </a:solidFill>
                <a:latin typeface="DejaVu Sans"/>
                <a:ea typeface="DejaVu Sans"/>
              </a:rPr>
              <a:t>Isotonic PBS</a:t>
            </a:r>
            <a:endParaRPr b="0" lang="en-US" sz="1600" spc="-1" strike="noStrike">
              <a:latin typeface="DejaVu Sans"/>
            </a:endParaRPr>
          </a:p>
        </p:txBody>
      </p:sp>
      <p:pic>
        <p:nvPicPr>
          <p:cNvPr id="220" name="图片 13" descr=""/>
          <p:cNvPicPr/>
          <p:nvPr/>
        </p:nvPicPr>
        <p:blipFill>
          <a:blip r:embed="rId1"/>
          <a:stretch/>
        </p:blipFill>
        <p:spPr>
          <a:xfrm>
            <a:off x="3600000" y="1719360"/>
            <a:ext cx="2184120" cy="2023920"/>
          </a:xfrm>
          <a:prstGeom prst="rect">
            <a:avLst/>
          </a:prstGeom>
          <a:ln>
            <a:noFill/>
          </a:ln>
        </p:spPr>
      </p:pic>
      <p:sp>
        <p:nvSpPr>
          <p:cNvPr id="221" name="CustomShape 3"/>
          <p:cNvSpPr/>
          <p:nvPr/>
        </p:nvSpPr>
        <p:spPr>
          <a:xfrm>
            <a:off x="216000" y="2016000"/>
            <a:ext cx="1367280" cy="1151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OA Sample</a:t>
            </a:r>
            <a:endParaRPr b="0" lang="en-US" sz="1800" spc="-1" strike="noStrike">
              <a:latin typeface="DejaVu Sans"/>
            </a:endParaRPr>
          </a:p>
        </p:txBody>
      </p:sp>
      <p:sp>
        <p:nvSpPr>
          <p:cNvPr id="222" name="CustomShape 4"/>
          <p:cNvSpPr/>
          <p:nvPr/>
        </p:nvSpPr>
        <p:spPr>
          <a:xfrm>
            <a:off x="5904000" y="2088000"/>
            <a:ext cx="1511280" cy="935280"/>
          </a:xfrm>
          <a:custGeom>
            <a:avLst/>
            <a:gdLst/>
            <a:ahLst/>
            <a:rect l="l" t="t" r="r" b="b"/>
            <a:pathLst>
              <a:path w="4202" h="2602">
                <a:moveTo>
                  <a:pt x="0" y="650"/>
                </a:moveTo>
                <a:lnTo>
                  <a:pt x="3150" y="650"/>
                </a:lnTo>
                <a:lnTo>
                  <a:pt x="3150" y="0"/>
                </a:lnTo>
                <a:lnTo>
                  <a:pt x="4201" y="1300"/>
                </a:lnTo>
                <a:lnTo>
                  <a:pt x="3150" y="2601"/>
                </a:lnTo>
                <a:lnTo>
                  <a:pt x="3150" y="1950"/>
                </a:lnTo>
                <a:lnTo>
                  <a:pt x="0" y="1950"/>
                </a:lnTo>
                <a:lnTo>
                  <a:pt x="0" y="65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400" spc="-1" strike="noStrike">
                <a:solidFill>
                  <a:srgbClr val="000000"/>
                </a:solidFill>
                <a:latin typeface="DejaVu Sans"/>
                <a:ea typeface="DejaVu Sans"/>
              </a:rPr>
              <a:t>2h in</a:t>
            </a:r>
            <a:endParaRPr b="0" lang="en-US" sz="1400" spc="-1" strike="noStrike">
              <a:latin typeface="DejaVu Sans"/>
            </a:endParaRPr>
          </a:p>
          <a:p>
            <a:pPr algn="ctr">
              <a:lnSpc>
                <a:spcPct val="100000"/>
              </a:lnSpc>
            </a:pPr>
            <a:r>
              <a:rPr b="0" lang="en-US" sz="1400" spc="-1" strike="noStrike">
                <a:solidFill>
                  <a:srgbClr val="000000"/>
                </a:solidFill>
                <a:latin typeface="DejaVu Sans"/>
                <a:ea typeface="DejaVu Sans"/>
              </a:rPr>
              <a:t>Hypertonic PBS</a:t>
            </a:r>
            <a:endParaRPr b="0" lang="en-US" sz="1400" spc="-1" strike="noStrike">
              <a:latin typeface="DejaVu Sans"/>
            </a:endParaRPr>
          </a:p>
        </p:txBody>
      </p:sp>
      <p:pic>
        <p:nvPicPr>
          <p:cNvPr id="223" name="图片 13" descr=""/>
          <p:cNvPicPr/>
          <p:nvPr/>
        </p:nvPicPr>
        <p:blipFill>
          <a:blip r:embed="rId2"/>
          <a:stretch/>
        </p:blipFill>
        <p:spPr>
          <a:xfrm>
            <a:off x="7704000" y="1719360"/>
            <a:ext cx="2184120" cy="2023920"/>
          </a:xfrm>
          <a:prstGeom prst="rect">
            <a:avLst/>
          </a:prstGeom>
          <a:ln>
            <a:noFill/>
          </a:ln>
        </p:spPr>
      </p:pic>
      <p:pic>
        <p:nvPicPr>
          <p:cNvPr id="224" name="" descr=""/>
          <p:cNvPicPr/>
          <p:nvPr/>
        </p:nvPicPr>
        <p:blipFill>
          <a:blip r:embed="rId3"/>
          <a:stretch/>
        </p:blipFill>
        <p:spPr>
          <a:xfrm>
            <a:off x="1584000" y="3816000"/>
            <a:ext cx="3504240" cy="27514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0" y="365040"/>
            <a:ext cx="1209528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Nano-scale Indentation experiment ---Method</a:t>
            </a:r>
            <a:endParaRPr b="0" lang="en-US" sz="4400" spc="-1" strike="noStrike">
              <a:latin typeface="DejaVu Sans"/>
            </a:endParaRPr>
          </a:p>
        </p:txBody>
      </p:sp>
      <p:sp>
        <p:nvSpPr>
          <p:cNvPr id="226" name="CustomShape 2"/>
          <p:cNvSpPr/>
          <p:nvPr/>
        </p:nvSpPr>
        <p:spPr>
          <a:xfrm>
            <a:off x="1800000" y="2088000"/>
            <a:ext cx="1511280" cy="935280"/>
          </a:xfrm>
          <a:custGeom>
            <a:avLst/>
            <a:gdLst/>
            <a:ahLst/>
            <a:rect l="l" t="t" r="r" b="b"/>
            <a:pathLst>
              <a:path w="4202" h="2602">
                <a:moveTo>
                  <a:pt x="0" y="650"/>
                </a:moveTo>
                <a:lnTo>
                  <a:pt x="3150" y="650"/>
                </a:lnTo>
                <a:lnTo>
                  <a:pt x="3150" y="0"/>
                </a:lnTo>
                <a:lnTo>
                  <a:pt x="4201" y="1300"/>
                </a:lnTo>
                <a:lnTo>
                  <a:pt x="3150" y="2601"/>
                </a:lnTo>
                <a:lnTo>
                  <a:pt x="3150" y="1950"/>
                </a:lnTo>
                <a:lnTo>
                  <a:pt x="0" y="1950"/>
                </a:lnTo>
                <a:lnTo>
                  <a:pt x="0" y="65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600" spc="-1" strike="noStrike">
                <a:solidFill>
                  <a:srgbClr val="000000"/>
                </a:solidFill>
                <a:latin typeface="DejaVu Sans"/>
                <a:ea typeface="DejaVu Sans"/>
              </a:rPr>
              <a:t>2h in</a:t>
            </a:r>
            <a:endParaRPr b="0" lang="en-US" sz="1600" spc="-1" strike="noStrike">
              <a:latin typeface="DejaVu Sans"/>
            </a:endParaRPr>
          </a:p>
          <a:p>
            <a:pPr algn="ctr">
              <a:lnSpc>
                <a:spcPct val="100000"/>
              </a:lnSpc>
            </a:pPr>
            <a:r>
              <a:rPr b="0" lang="en-US" sz="1600" spc="-1" strike="noStrike">
                <a:solidFill>
                  <a:srgbClr val="000000"/>
                </a:solidFill>
                <a:latin typeface="DejaVu Sans"/>
                <a:ea typeface="DejaVu Sans"/>
              </a:rPr>
              <a:t>Isotonic PBS</a:t>
            </a:r>
            <a:endParaRPr b="0" lang="en-US" sz="1600" spc="-1" strike="noStrike">
              <a:latin typeface="DejaVu Sans"/>
            </a:endParaRPr>
          </a:p>
        </p:txBody>
      </p:sp>
      <p:pic>
        <p:nvPicPr>
          <p:cNvPr id="227" name="图片 13" descr=""/>
          <p:cNvPicPr/>
          <p:nvPr/>
        </p:nvPicPr>
        <p:blipFill>
          <a:blip r:embed="rId1"/>
          <a:stretch/>
        </p:blipFill>
        <p:spPr>
          <a:xfrm>
            <a:off x="3600000" y="1719360"/>
            <a:ext cx="2184120" cy="2023920"/>
          </a:xfrm>
          <a:prstGeom prst="rect">
            <a:avLst/>
          </a:prstGeom>
          <a:ln>
            <a:noFill/>
          </a:ln>
        </p:spPr>
      </p:pic>
      <p:sp>
        <p:nvSpPr>
          <p:cNvPr id="228" name="CustomShape 3"/>
          <p:cNvSpPr/>
          <p:nvPr/>
        </p:nvSpPr>
        <p:spPr>
          <a:xfrm>
            <a:off x="216000" y="2016000"/>
            <a:ext cx="1367280" cy="1151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OA Sample</a:t>
            </a:r>
            <a:endParaRPr b="0" lang="en-US" sz="1800" spc="-1" strike="noStrike">
              <a:latin typeface="DejaVu Sans"/>
            </a:endParaRPr>
          </a:p>
        </p:txBody>
      </p:sp>
      <p:sp>
        <p:nvSpPr>
          <p:cNvPr id="229" name="CustomShape 4"/>
          <p:cNvSpPr/>
          <p:nvPr/>
        </p:nvSpPr>
        <p:spPr>
          <a:xfrm>
            <a:off x="5904000" y="2088000"/>
            <a:ext cx="1511280" cy="935280"/>
          </a:xfrm>
          <a:custGeom>
            <a:avLst/>
            <a:gdLst/>
            <a:ahLst/>
            <a:rect l="l" t="t" r="r" b="b"/>
            <a:pathLst>
              <a:path w="4202" h="2602">
                <a:moveTo>
                  <a:pt x="0" y="650"/>
                </a:moveTo>
                <a:lnTo>
                  <a:pt x="3150" y="650"/>
                </a:lnTo>
                <a:lnTo>
                  <a:pt x="3150" y="0"/>
                </a:lnTo>
                <a:lnTo>
                  <a:pt x="4201" y="1300"/>
                </a:lnTo>
                <a:lnTo>
                  <a:pt x="3150" y="2601"/>
                </a:lnTo>
                <a:lnTo>
                  <a:pt x="3150" y="1950"/>
                </a:lnTo>
                <a:lnTo>
                  <a:pt x="0" y="1950"/>
                </a:lnTo>
                <a:lnTo>
                  <a:pt x="0" y="65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400" spc="-1" strike="noStrike">
                <a:solidFill>
                  <a:srgbClr val="000000"/>
                </a:solidFill>
                <a:latin typeface="DejaVu Sans"/>
                <a:ea typeface="DejaVu Sans"/>
              </a:rPr>
              <a:t>2h in</a:t>
            </a:r>
            <a:endParaRPr b="0" lang="en-US" sz="1400" spc="-1" strike="noStrike">
              <a:latin typeface="DejaVu Sans"/>
            </a:endParaRPr>
          </a:p>
          <a:p>
            <a:pPr algn="ctr">
              <a:lnSpc>
                <a:spcPct val="100000"/>
              </a:lnSpc>
            </a:pPr>
            <a:r>
              <a:rPr b="0" lang="en-US" sz="1400" spc="-1" strike="noStrike">
                <a:solidFill>
                  <a:srgbClr val="000000"/>
                </a:solidFill>
                <a:latin typeface="DejaVu Sans"/>
                <a:ea typeface="DejaVu Sans"/>
              </a:rPr>
              <a:t>Hypertonic PBS</a:t>
            </a:r>
            <a:endParaRPr b="0" lang="en-US" sz="1400" spc="-1" strike="noStrike">
              <a:latin typeface="DejaVu Sans"/>
            </a:endParaRPr>
          </a:p>
        </p:txBody>
      </p:sp>
      <p:pic>
        <p:nvPicPr>
          <p:cNvPr id="230" name="图片 13" descr=""/>
          <p:cNvPicPr/>
          <p:nvPr/>
        </p:nvPicPr>
        <p:blipFill>
          <a:blip r:embed="rId2"/>
          <a:stretch/>
        </p:blipFill>
        <p:spPr>
          <a:xfrm>
            <a:off x="7704000" y="1719360"/>
            <a:ext cx="2184120" cy="2023920"/>
          </a:xfrm>
          <a:prstGeom prst="rect">
            <a:avLst/>
          </a:prstGeom>
          <a:ln>
            <a:noFill/>
          </a:ln>
        </p:spPr>
      </p:pic>
      <p:pic>
        <p:nvPicPr>
          <p:cNvPr id="231" name="" descr=""/>
          <p:cNvPicPr/>
          <p:nvPr/>
        </p:nvPicPr>
        <p:blipFill>
          <a:blip r:embed="rId3"/>
          <a:stretch/>
        </p:blipFill>
        <p:spPr>
          <a:xfrm>
            <a:off x="1584000" y="3816000"/>
            <a:ext cx="3504240" cy="2751480"/>
          </a:xfrm>
          <a:prstGeom prst="rect">
            <a:avLst/>
          </a:prstGeom>
          <a:ln>
            <a:noFill/>
          </a:ln>
        </p:spPr>
      </p:pic>
      <p:pic>
        <p:nvPicPr>
          <p:cNvPr id="232" name="" descr=""/>
          <p:cNvPicPr/>
          <p:nvPr/>
        </p:nvPicPr>
        <p:blipFill>
          <a:blip r:embed="rId4"/>
          <a:stretch/>
        </p:blipFill>
        <p:spPr>
          <a:xfrm>
            <a:off x="5616000" y="4680000"/>
            <a:ext cx="3231720" cy="1160640"/>
          </a:xfrm>
          <a:prstGeom prst="rect">
            <a:avLst/>
          </a:prstGeom>
          <a:ln>
            <a:noFill/>
          </a:ln>
        </p:spPr>
      </p:pic>
      <p:sp>
        <p:nvSpPr>
          <p:cNvPr id="233" name="CustomShape 5"/>
          <p:cNvSpPr/>
          <p:nvPr/>
        </p:nvSpPr>
        <p:spPr>
          <a:xfrm>
            <a:off x="9072000" y="4392000"/>
            <a:ext cx="2591640" cy="427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DejaVu Sans"/>
              </a:rPr>
              <a:t>Elastic moduli</a:t>
            </a:r>
            <a:endParaRPr b="0" lang="en-US" sz="1800" spc="-1" strike="noStrike">
              <a:latin typeface="DejaVu Sans"/>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0" y="365040"/>
            <a:ext cx="1209528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Nano-scale Indentation experiment ---Method</a:t>
            </a:r>
            <a:endParaRPr b="0" lang="en-US" sz="4400" spc="-1" strike="noStrike">
              <a:latin typeface="DejaVu Sans"/>
            </a:endParaRPr>
          </a:p>
        </p:txBody>
      </p:sp>
      <p:pic>
        <p:nvPicPr>
          <p:cNvPr id="235" name="" descr=""/>
          <p:cNvPicPr/>
          <p:nvPr/>
        </p:nvPicPr>
        <p:blipFill>
          <a:blip r:embed="rId1"/>
          <a:stretch/>
        </p:blipFill>
        <p:spPr>
          <a:xfrm>
            <a:off x="1463040" y="1783800"/>
            <a:ext cx="3504240" cy="2751480"/>
          </a:xfrm>
          <a:prstGeom prst="rect">
            <a:avLst/>
          </a:prstGeom>
          <a:ln>
            <a:noFill/>
          </a:ln>
        </p:spPr>
      </p:pic>
      <p:pic>
        <p:nvPicPr>
          <p:cNvPr id="236" name="" descr=""/>
          <p:cNvPicPr/>
          <p:nvPr/>
        </p:nvPicPr>
        <p:blipFill>
          <a:blip r:embed="rId2"/>
          <a:stretch/>
        </p:blipFill>
        <p:spPr>
          <a:xfrm>
            <a:off x="2232000" y="2088000"/>
            <a:ext cx="1827720" cy="656280"/>
          </a:xfrm>
          <a:prstGeom prst="rect">
            <a:avLst/>
          </a:prstGeom>
          <a:ln>
            <a:noFill/>
          </a:ln>
        </p:spPr>
      </p:pic>
      <p:pic>
        <p:nvPicPr>
          <p:cNvPr id="237" name="" descr=""/>
          <p:cNvPicPr/>
          <p:nvPr/>
        </p:nvPicPr>
        <p:blipFill>
          <a:blip r:embed="rId3"/>
          <a:stretch/>
        </p:blipFill>
        <p:spPr>
          <a:xfrm>
            <a:off x="6664680" y="1812600"/>
            <a:ext cx="4494600" cy="3370680"/>
          </a:xfrm>
          <a:prstGeom prst="rect">
            <a:avLst/>
          </a:prstGeom>
          <a:ln>
            <a:noFill/>
          </a:ln>
        </p:spPr>
      </p:pic>
      <p:pic>
        <p:nvPicPr>
          <p:cNvPr id="238" name="" descr=""/>
          <p:cNvPicPr/>
          <p:nvPr/>
        </p:nvPicPr>
        <p:blipFill>
          <a:blip r:embed="rId4"/>
          <a:stretch/>
        </p:blipFill>
        <p:spPr>
          <a:xfrm>
            <a:off x="8928000" y="3096000"/>
            <a:ext cx="1713600" cy="675360"/>
          </a:xfrm>
          <a:prstGeom prst="rect">
            <a:avLst/>
          </a:prstGeom>
          <a:ln>
            <a:noFill/>
          </a:ln>
        </p:spPr>
      </p:pic>
      <p:sp>
        <p:nvSpPr>
          <p:cNvPr id="239" name="CustomShape 2"/>
          <p:cNvSpPr/>
          <p:nvPr/>
        </p:nvSpPr>
        <p:spPr>
          <a:xfrm>
            <a:off x="432000" y="2160000"/>
            <a:ext cx="759240" cy="354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DejaVu Sans"/>
                <a:ea typeface="DejaVu Sans"/>
              </a:rPr>
              <a:t>5000</a:t>
            </a:r>
            <a:endParaRPr b="0" lang="en-US" sz="1800" spc="-1" strike="noStrike">
              <a:latin typeface="DejaVu Sans"/>
            </a:endParaRPr>
          </a:p>
        </p:txBody>
      </p:sp>
      <p:sp>
        <p:nvSpPr>
          <p:cNvPr id="240" name="TextShape 3"/>
          <p:cNvSpPr txBox="1"/>
          <p:nvPr/>
        </p:nvSpPr>
        <p:spPr>
          <a:xfrm>
            <a:off x="6552000" y="5256000"/>
            <a:ext cx="5040000" cy="909360"/>
          </a:xfrm>
          <a:prstGeom prst="rect">
            <a:avLst/>
          </a:prstGeom>
          <a:noFill/>
          <a:ln>
            <a:noFill/>
          </a:ln>
        </p:spPr>
        <p:txBody>
          <a:bodyPr lIns="90000" rIns="90000" tIns="45000" bIns="45000"/>
          <a:p>
            <a:r>
              <a:rPr b="0" lang="en-US" sz="1800" spc="-1" strike="noStrike">
                <a:latin typeface="DejaVu Sans"/>
              </a:rPr>
              <a:t>4-Components Gaussian mixture model with Long-Likehood Criterion</a:t>
            </a:r>
            <a:endParaRPr b="0" lang="en-US" sz="1800" spc="-1" strike="noStrike">
              <a:latin typeface="DejaVu Sans"/>
            </a:endParaRPr>
          </a:p>
          <a:p>
            <a:endParaRPr b="0" lang="en-US" sz="1800" spc="-1" strike="noStrike">
              <a:latin typeface="DejaVu Sans"/>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0800" y="74520"/>
            <a:ext cx="12095280" cy="789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000" spc="-1" strike="noStrike">
                <a:solidFill>
                  <a:srgbClr val="000000"/>
                </a:solidFill>
                <a:latin typeface="等线 Light"/>
                <a:ea typeface="DejaVu Sans"/>
              </a:rPr>
              <a:t>Nano-scale Indentation experiment ---Result</a:t>
            </a:r>
            <a:endParaRPr b="0" lang="en-US" sz="4000" spc="-1" strike="noStrike">
              <a:latin typeface="DejaVu Sans"/>
            </a:endParaRPr>
          </a:p>
        </p:txBody>
      </p:sp>
      <p:pic>
        <p:nvPicPr>
          <p:cNvPr id="242" name="图像" descr=""/>
          <p:cNvPicPr/>
          <p:nvPr/>
        </p:nvPicPr>
        <p:blipFill>
          <a:blip r:embed="rId1"/>
          <a:srcRect l="0" t="0" r="1454" b="12664"/>
          <a:stretch/>
        </p:blipFill>
        <p:spPr>
          <a:xfrm>
            <a:off x="272520" y="907560"/>
            <a:ext cx="5487480" cy="3484440"/>
          </a:xfrm>
          <a:prstGeom prst="rect">
            <a:avLst/>
          </a:prstGeom>
          <a:ln w="12600">
            <a:noFill/>
          </a:ln>
        </p:spPr>
      </p:pic>
      <p:pic>
        <p:nvPicPr>
          <p:cNvPr id="243" name="图像" descr=""/>
          <p:cNvPicPr/>
          <p:nvPr/>
        </p:nvPicPr>
        <p:blipFill>
          <a:blip r:embed="rId2"/>
          <a:stretch/>
        </p:blipFill>
        <p:spPr>
          <a:xfrm>
            <a:off x="432000" y="4536000"/>
            <a:ext cx="5904000" cy="1695960"/>
          </a:xfrm>
          <a:prstGeom prst="rect">
            <a:avLst/>
          </a:prstGeom>
          <a:ln w="12600">
            <a:noFill/>
          </a:ln>
        </p:spPr>
      </p:pic>
      <p:sp>
        <p:nvSpPr>
          <p:cNvPr id="244" name="CustomShape 2"/>
          <p:cNvSpPr/>
          <p:nvPr/>
        </p:nvSpPr>
        <p:spPr>
          <a:xfrm>
            <a:off x="6501240" y="1080000"/>
            <a:ext cx="5738760" cy="119736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200" spc="-1" strike="noStrike">
                <a:solidFill>
                  <a:srgbClr val="000000"/>
                </a:solidFill>
                <a:latin typeface="Helvetica Neue"/>
                <a:ea typeface="Helvetica Neue"/>
              </a:rPr>
              <a:t>1st peak: </a:t>
            </a:r>
            <a:r>
              <a:rPr b="0" lang="en-US" sz="2200" spc="-1" strike="noStrike">
                <a:solidFill>
                  <a:srgbClr val="ee230c"/>
                </a:solidFill>
                <a:latin typeface="Helvetica Neue"/>
                <a:ea typeface="Helvetica Neue"/>
              </a:rPr>
              <a:t>associated</a:t>
            </a:r>
            <a:r>
              <a:rPr b="0" lang="en-US" sz="2200" spc="-1" strike="noStrike">
                <a:solidFill>
                  <a:srgbClr val="000000"/>
                </a:solidFill>
                <a:latin typeface="Helvetica Neue"/>
                <a:ea typeface="Helvetica Neue"/>
              </a:rPr>
              <a:t> with GAGs</a:t>
            </a:r>
            <a:endParaRPr b="0" lang="en-US" sz="2200" spc="-1" strike="noStrike">
              <a:latin typeface="DejaVu Sans"/>
            </a:endParaRPr>
          </a:p>
          <a:p>
            <a:pPr>
              <a:lnSpc>
                <a:spcPct val="100000"/>
              </a:lnSpc>
            </a:pPr>
            <a:r>
              <a:rPr b="0" lang="en-US" sz="2200" spc="-1" strike="noStrike">
                <a:solidFill>
                  <a:srgbClr val="000000"/>
                </a:solidFill>
                <a:latin typeface="Helvetica Neue"/>
                <a:ea typeface="Helvetica Neue"/>
              </a:rPr>
              <a:t>3nd peak:</a:t>
            </a:r>
            <a:r>
              <a:rPr b="0" lang="en-US" sz="2200" spc="-1" strike="noStrike">
                <a:solidFill>
                  <a:srgbClr val="ee230c"/>
                </a:solidFill>
                <a:latin typeface="Helvetica Neue"/>
                <a:ea typeface="Helvetica Neue"/>
              </a:rPr>
              <a:t>associated </a:t>
            </a:r>
            <a:r>
              <a:rPr b="0" lang="en-US" sz="2200" spc="-1" strike="noStrike">
                <a:solidFill>
                  <a:srgbClr val="000000"/>
                </a:solidFill>
                <a:latin typeface="Helvetica Neue"/>
                <a:ea typeface="Helvetica Neue"/>
              </a:rPr>
              <a:t>with collagen network</a:t>
            </a:r>
            <a:endParaRPr b="0" lang="en-US" sz="2200" spc="-1" strike="noStrike">
              <a:latin typeface="DejaVu Sans"/>
            </a:endParaRPr>
          </a:p>
        </p:txBody>
      </p:sp>
      <p:sp>
        <p:nvSpPr>
          <p:cNvPr id="245" name="CustomShape 3"/>
          <p:cNvSpPr/>
          <p:nvPr/>
        </p:nvSpPr>
        <p:spPr>
          <a:xfrm rot="16176600">
            <a:off x="8202960" y="2522880"/>
            <a:ext cx="936720" cy="1226880"/>
          </a:xfrm>
          <a:custGeom>
            <a:avLst/>
            <a:gdLst/>
            <a:ahLst/>
            <a:rect l="l" t="t" r="r" b="b"/>
            <a:pathLst>
              <a:path w="21600" h="21600">
                <a:moveTo>
                  <a:pt x="11712" y="6716"/>
                </a:moveTo>
                <a:lnTo>
                  <a:pt x="11712" y="0"/>
                </a:lnTo>
                <a:lnTo>
                  <a:pt x="0" y="10800"/>
                </a:lnTo>
                <a:lnTo>
                  <a:pt x="11712" y="21600"/>
                </a:lnTo>
                <a:lnTo>
                  <a:pt x="11712" y="14884"/>
                </a:lnTo>
                <a:lnTo>
                  <a:pt x="21600" y="14884"/>
                </a:lnTo>
                <a:lnTo>
                  <a:pt x="21600" y="6716"/>
                </a:lnTo>
                <a:close/>
              </a:path>
            </a:pathLst>
          </a:custGeom>
          <a:solidFill>
            <a:schemeClr val="accent1"/>
          </a:solidFill>
          <a:ln w="12600">
            <a:noFill/>
          </a:ln>
        </p:spPr>
        <p:style>
          <a:lnRef idx="0"/>
          <a:fillRef idx="0"/>
          <a:effectRef idx="0"/>
          <a:fontRef idx="minor"/>
        </p:style>
      </p:sp>
      <p:sp>
        <p:nvSpPr>
          <p:cNvPr id="246" name="CustomShape 4"/>
          <p:cNvSpPr/>
          <p:nvPr/>
        </p:nvSpPr>
        <p:spPr>
          <a:xfrm>
            <a:off x="6336000" y="4032000"/>
            <a:ext cx="5882760" cy="2012400"/>
          </a:xfrm>
          <a:prstGeom prst="rect">
            <a:avLst/>
          </a:prstGeom>
          <a:noFill/>
          <a:ln w="12600">
            <a:noFill/>
          </a:ln>
        </p:spPr>
        <p:style>
          <a:lnRef idx="0"/>
          <a:fillRef idx="0"/>
          <a:effectRef idx="0"/>
          <a:fontRef idx="minor"/>
        </p:style>
        <p:txBody>
          <a:bodyPr lIns="50760" rIns="50760" tIns="50760" bIns="50760" anchor="ctr"/>
          <a:p>
            <a:pPr>
              <a:lnSpc>
                <a:spcPct val="100000"/>
              </a:lnSpc>
            </a:pPr>
            <a:r>
              <a:rPr b="0" lang="en-US" sz="2200" spc="-1" strike="noStrike">
                <a:solidFill>
                  <a:srgbClr val="000000"/>
                </a:solidFill>
                <a:latin typeface="Helvetica Neue"/>
                <a:ea typeface="Helvetica Neue"/>
              </a:rPr>
              <a:t>Finite Gaussian components </a:t>
            </a:r>
            <a:r>
              <a:rPr b="0" lang="en-US" sz="2200" spc="-1" strike="noStrike">
                <a:solidFill>
                  <a:srgbClr val="ee230c"/>
                </a:solidFill>
                <a:latin typeface="Helvetica Neue"/>
                <a:ea typeface="Helvetica Neue"/>
              </a:rPr>
              <a:t>represent</a:t>
            </a:r>
            <a:r>
              <a:rPr b="0" lang="en-US" sz="2200" spc="-1" strike="noStrike">
                <a:solidFill>
                  <a:srgbClr val="000000"/>
                </a:solidFill>
                <a:latin typeface="Helvetica Neue"/>
                <a:ea typeface="Helvetica Neue"/>
              </a:rPr>
              <a:t> the nano-scale mechanical properties of the collagen network</a:t>
            </a:r>
            <a:endParaRPr b="0" lang="en-US" sz="2200" spc="-1" strike="noStrike">
              <a:latin typeface="DejaVu Sans"/>
            </a:endParaRPr>
          </a:p>
          <a:p>
            <a:pPr>
              <a:lnSpc>
                <a:spcPct val="100000"/>
              </a:lnSpc>
            </a:pPr>
            <a:r>
              <a:rPr b="0" lang="en-US" sz="2200" spc="-1" strike="noStrike">
                <a:solidFill>
                  <a:srgbClr val="ee230c"/>
                </a:solidFill>
                <a:latin typeface="Helvetica Neue"/>
                <a:ea typeface="Helvetica Neue"/>
              </a:rPr>
              <a:t>no direct evidence</a:t>
            </a:r>
            <a:r>
              <a:rPr b="0" lang="en-US" sz="2200" spc="-1" strike="noStrike">
                <a:solidFill>
                  <a:srgbClr val="000000"/>
                </a:solidFill>
                <a:latin typeface="Helvetica Neue"/>
                <a:ea typeface="Helvetica Neue"/>
              </a:rPr>
              <a:t> for first mixture component represents the nano-scale mechanical properties of GAGs</a:t>
            </a:r>
            <a:endParaRPr b="0" lang="en-US" sz="2200" spc="-1" strike="noStrike">
              <a:latin typeface="DejaVu Sans"/>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0" y="365040"/>
            <a:ext cx="1209528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000" spc="-1" strike="noStrike">
                <a:solidFill>
                  <a:srgbClr val="000000"/>
                </a:solidFill>
                <a:latin typeface="等线 Light"/>
                <a:ea typeface="DejaVu Sans"/>
              </a:rPr>
              <a:t>Contranst enhanced micro-CT(EPIC-μCT)---Method</a:t>
            </a:r>
            <a:endParaRPr b="0" lang="en-US" sz="4000" spc="-1" strike="noStrike">
              <a:latin typeface="DejaVu Sans"/>
            </a:endParaRPr>
          </a:p>
        </p:txBody>
      </p:sp>
      <p:pic>
        <p:nvPicPr>
          <p:cNvPr id="248" name="" descr=""/>
          <p:cNvPicPr/>
          <p:nvPr/>
        </p:nvPicPr>
        <p:blipFill>
          <a:blip r:embed="rId1"/>
          <a:stretch/>
        </p:blipFill>
        <p:spPr>
          <a:xfrm>
            <a:off x="3024000" y="2886120"/>
            <a:ext cx="5556960" cy="1073880"/>
          </a:xfrm>
          <a:prstGeom prst="rect">
            <a:avLst/>
          </a:prstGeom>
          <a:ln>
            <a:noFill/>
          </a:ln>
        </p:spPr>
      </p:pic>
      <p:sp>
        <p:nvSpPr>
          <p:cNvPr id="249" name="TextShape 2"/>
          <p:cNvSpPr txBox="1"/>
          <p:nvPr/>
        </p:nvSpPr>
        <p:spPr>
          <a:xfrm>
            <a:off x="3168000" y="4032000"/>
            <a:ext cx="4824000" cy="355680"/>
          </a:xfrm>
          <a:prstGeom prst="rect">
            <a:avLst/>
          </a:prstGeom>
          <a:noFill/>
          <a:ln>
            <a:noFill/>
          </a:ln>
        </p:spPr>
        <p:txBody>
          <a:bodyPr lIns="90000" rIns="90000" tIns="45000" bIns="45000"/>
          <a:p>
            <a:r>
              <a:rPr b="0" lang="en-US" sz="1800" spc="-1" strike="noStrike">
                <a:latin typeface="DejaVu Sans"/>
              </a:rPr>
              <a:t>Just the mean in whole CT image</a:t>
            </a:r>
            <a:endParaRPr b="0" lang="en-US" sz="1800" spc="-1" strike="noStrike">
              <a:latin typeface="DejaVu Sans"/>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0" name="图像" descr=""/>
          <p:cNvPicPr/>
          <p:nvPr/>
        </p:nvPicPr>
        <p:blipFill>
          <a:blip r:embed="rId1"/>
          <a:stretch/>
        </p:blipFill>
        <p:spPr>
          <a:xfrm>
            <a:off x="585360" y="569880"/>
            <a:ext cx="3711600" cy="3121920"/>
          </a:xfrm>
          <a:prstGeom prst="rect">
            <a:avLst/>
          </a:prstGeom>
          <a:ln w="12600">
            <a:noFill/>
          </a:ln>
        </p:spPr>
      </p:pic>
      <p:sp>
        <p:nvSpPr>
          <p:cNvPr id="251" name="CustomShape 1"/>
          <p:cNvSpPr/>
          <p:nvPr/>
        </p:nvSpPr>
        <p:spPr>
          <a:xfrm>
            <a:off x="4265640" y="514800"/>
            <a:ext cx="7482240" cy="74016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2100" spc="-1" strike="noStrike">
                <a:solidFill>
                  <a:srgbClr val="000000"/>
                </a:solidFill>
                <a:latin typeface="Helvetica Neue"/>
                <a:ea typeface="Helvetica Neue"/>
              </a:rPr>
              <a:t>average of mean gray values</a:t>
            </a:r>
            <a:endParaRPr b="0" lang="en-US" sz="2100" spc="-1" strike="noStrike">
              <a:latin typeface="DejaVu Sans"/>
            </a:endParaRPr>
          </a:p>
          <a:p>
            <a:pPr>
              <a:lnSpc>
                <a:spcPct val="100000"/>
              </a:lnSpc>
            </a:pPr>
            <a:r>
              <a:rPr b="0" lang="en-US" sz="2100" spc="-1" strike="noStrike">
                <a:solidFill>
                  <a:srgbClr val="000000"/>
                </a:solidFill>
                <a:latin typeface="Helvetica Neue"/>
                <a:ea typeface="Helvetica Neue"/>
              </a:rPr>
              <a:t>severe OA group: 335±57&gt;&gt;mild OA group </a:t>
            </a:r>
            <a:r>
              <a:rPr b="0" lang="en-US" sz="2100" spc="-1" strike="noStrike">
                <a:solidFill>
                  <a:srgbClr val="000000"/>
                </a:solidFill>
                <a:latin typeface="Helvetica Neue"/>
                <a:ea typeface="Helvetica Neue"/>
              </a:rPr>
              <a:t>：</a:t>
            </a:r>
            <a:r>
              <a:rPr b="0" lang="en-US" sz="2100" spc="-1" strike="noStrike">
                <a:solidFill>
                  <a:srgbClr val="000000"/>
                </a:solidFill>
                <a:latin typeface="Helvetica Neue"/>
                <a:ea typeface="Helvetica Neue"/>
              </a:rPr>
              <a:t>252±19</a:t>
            </a:r>
            <a:endParaRPr b="0" lang="en-US" sz="2100" spc="-1" strike="noStrike">
              <a:latin typeface="DejaVu Sans"/>
            </a:endParaRPr>
          </a:p>
        </p:txBody>
      </p:sp>
      <p:sp>
        <p:nvSpPr>
          <p:cNvPr id="252" name="CustomShape 2"/>
          <p:cNvSpPr/>
          <p:nvPr/>
        </p:nvSpPr>
        <p:spPr>
          <a:xfrm>
            <a:off x="5797440" y="2588400"/>
            <a:ext cx="4189320" cy="46584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2400" spc="-1" strike="noStrike">
                <a:solidFill>
                  <a:srgbClr val="000000"/>
                </a:solidFill>
                <a:latin typeface="Helvetica Neue"/>
                <a:ea typeface="Helvetica Neue"/>
              </a:rPr>
              <a:t>GAG: mild OA &gt; severe OA</a:t>
            </a:r>
            <a:endParaRPr b="0" lang="en-US" sz="2400" spc="-1" strike="noStrike">
              <a:latin typeface="DejaVu Sans"/>
            </a:endParaRPr>
          </a:p>
        </p:txBody>
      </p:sp>
      <p:sp>
        <p:nvSpPr>
          <p:cNvPr id="253" name="CustomShape 3"/>
          <p:cNvSpPr/>
          <p:nvPr/>
        </p:nvSpPr>
        <p:spPr>
          <a:xfrm rot="16176600">
            <a:off x="7423920" y="1295640"/>
            <a:ext cx="936720" cy="1226880"/>
          </a:xfrm>
          <a:custGeom>
            <a:avLst/>
            <a:gdLst/>
            <a:ahLst/>
            <a:rect l="l" t="t" r="r" b="b"/>
            <a:pathLst>
              <a:path w="21600" h="21600">
                <a:moveTo>
                  <a:pt x="11712" y="6716"/>
                </a:moveTo>
                <a:lnTo>
                  <a:pt x="11712" y="0"/>
                </a:lnTo>
                <a:lnTo>
                  <a:pt x="0" y="10800"/>
                </a:lnTo>
                <a:lnTo>
                  <a:pt x="11712" y="21600"/>
                </a:lnTo>
                <a:lnTo>
                  <a:pt x="11712" y="14884"/>
                </a:lnTo>
                <a:lnTo>
                  <a:pt x="21600" y="14884"/>
                </a:lnTo>
                <a:lnTo>
                  <a:pt x="21600" y="6716"/>
                </a:lnTo>
                <a:close/>
              </a:path>
            </a:pathLst>
          </a:custGeom>
          <a:solidFill>
            <a:schemeClr val="accent1"/>
          </a:solidFill>
          <a:ln w="12600">
            <a:noFill/>
          </a:ln>
        </p:spPr>
        <p:style>
          <a:lnRef idx="0"/>
          <a:fillRef idx="0"/>
          <a:effectRef idx="0"/>
          <a:fontRef idx="minor"/>
        </p:style>
      </p:sp>
      <p:sp>
        <p:nvSpPr>
          <p:cNvPr id="254" name="CustomShape 4"/>
          <p:cNvSpPr/>
          <p:nvPr/>
        </p:nvSpPr>
        <p:spPr>
          <a:xfrm>
            <a:off x="799560" y="109080"/>
            <a:ext cx="2304000" cy="46584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2400" spc="-1" strike="noStrike">
                <a:solidFill>
                  <a:srgbClr val="000000"/>
                </a:solidFill>
                <a:latin typeface="Helvetica Neue"/>
                <a:ea typeface="Helvetica Neue"/>
              </a:rPr>
              <a:t>3.2 EPIC-μCT</a:t>
            </a:r>
            <a:endParaRPr b="0" lang="en-US" sz="2400" spc="-1" strike="noStrike">
              <a:latin typeface="DejaVu Sans"/>
            </a:endParaRPr>
          </a:p>
        </p:txBody>
      </p:sp>
      <p:sp>
        <p:nvSpPr>
          <p:cNvPr id="255" name="CustomShape 5"/>
          <p:cNvSpPr/>
          <p:nvPr/>
        </p:nvSpPr>
        <p:spPr>
          <a:xfrm>
            <a:off x="453960" y="3761280"/>
            <a:ext cx="2372760" cy="46584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2400" spc="-1" strike="noStrike">
                <a:solidFill>
                  <a:srgbClr val="000000"/>
                </a:solidFill>
                <a:latin typeface="Helvetica Neue"/>
                <a:ea typeface="Helvetica Neue"/>
              </a:rPr>
              <a:t>3.3 Histology</a:t>
            </a:r>
            <a:endParaRPr b="0" lang="en-US" sz="2400" spc="-1" strike="noStrike">
              <a:latin typeface="DejaVu Sans"/>
            </a:endParaRPr>
          </a:p>
        </p:txBody>
      </p:sp>
      <p:pic>
        <p:nvPicPr>
          <p:cNvPr id="256" name="图像" descr=""/>
          <p:cNvPicPr/>
          <p:nvPr/>
        </p:nvPicPr>
        <p:blipFill>
          <a:blip r:embed="rId2"/>
          <a:stretch/>
        </p:blipFill>
        <p:spPr>
          <a:xfrm>
            <a:off x="412920" y="4296240"/>
            <a:ext cx="4623840" cy="2156040"/>
          </a:xfrm>
          <a:prstGeom prst="rect">
            <a:avLst/>
          </a:prstGeom>
          <a:ln w="12600">
            <a:noFill/>
          </a:ln>
        </p:spPr>
      </p:pic>
      <p:sp>
        <p:nvSpPr>
          <p:cNvPr id="257" name="CustomShape 6"/>
          <p:cNvSpPr/>
          <p:nvPr/>
        </p:nvSpPr>
        <p:spPr>
          <a:xfrm>
            <a:off x="5040360" y="3935520"/>
            <a:ext cx="4431240" cy="8316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2400" spc="-1" strike="noStrike">
                <a:solidFill>
                  <a:srgbClr val="000000"/>
                </a:solidFill>
                <a:latin typeface="Helvetica Neue"/>
                <a:ea typeface="Helvetica Neue"/>
              </a:rPr>
              <a:t>mild OA: nicely distributed high concentration of GAG</a:t>
            </a:r>
            <a:endParaRPr b="0" lang="en-US" sz="2400" spc="-1" strike="noStrike">
              <a:latin typeface="DejaVu Sans"/>
            </a:endParaRPr>
          </a:p>
        </p:txBody>
      </p:sp>
      <p:sp>
        <p:nvSpPr>
          <p:cNvPr id="258" name="CustomShape 7"/>
          <p:cNvSpPr/>
          <p:nvPr/>
        </p:nvSpPr>
        <p:spPr>
          <a:xfrm>
            <a:off x="4656240" y="4958640"/>
            <a:ext cx="6471720" cy="83160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2400" spc="-1" strike="noStrike">
                <a:solidFill>
                  <a:srgbClr val="000000"/>
                </a:solidFill>
                <a:latin typeface="Helvetica Neue"/>
                <a:ea typeface="Helvetica Neue"/>
              </a:rPr>
              <a:t>severe OA: less GAGs content, noticeable surface fibrillation and irregularity</a:t>
            </a:r>
            <a:endParaRPr b="0" lang="en-US" sz="2400" spc="-1" strike="noStrike">
              <a:latin typeface="DejaVu Sans"/>
            </a:endParaRPr>
          </a:p>
        </p:txBody>
      </p:sp>
      <p:sp>
        <p:nvSpPr>
          <p:cNvPr id="259" name="CustomShape 8"/>
          <p:cNvSpPr/>
          <p:nvPr/>
        </p:nvSpPr>
        <p:spPr>
          <a:xfrm>
            <a:off x="3901680" y="3192120"/>
            <a:ext cx="8764560" cy="46584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2400" spc="-1" strike="noStrike">
                <a:solidFill>
                  <a:srgbClr val="000000"/>
                </a:solidFill>
                <a:latin typeface="Helvetica Neue"/>
                <a:ea typeface="Helvetica Neue"/>
              </a:rPr>
              <a:t>dependency of the indentation assay to the test location</a:t>
            </a:r>
            <a:endParaRPr b="0" lang="en-US" sz="2400" spc="-1" strike="noStrike">
              <a:latin typeface="DejaVu Sans"/>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9800" y="651600"/>
            <a:ext cx="5477040" cy="55692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3000" spc="-1" strike="noStrike">
                <a:solidFill>
                  <a:srgbClr val="454545"/>
                </a:solidFill>
                <a:latin typeface="Times New Roman"/>
                <a:ea typeface="Times New Roman"/>
              </a:rPr>
              <a:t>Micro-mechanics of OA cartilage</a:t>
            </a:r>
            <a:endParaRPr b="0" lang="en-US" sz="3000" spc="-1" strike="noStrike">
              <a:latin typeface="DejaVu Sans"/>
            </a:endParaRPr>
          </a:p>
        </p:txBody>
      </p:sp>
      <p:sp>
        <p:nvSpPr>
          <p:cNvPr id="261" name="CustomShape 2"/>
          <p:cNvSpPr/>
          <p:nvPr/>
        </p:nvSpPr>
        <p:spPr>
          <a:xfrm>
            <a:off x="-572400" y="-27000"/>
            <a:ext cx="5878800" cy="859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6000" spc="-1" strike="noStrike">
                <a:solidFill>
                  <a:srgbClr val="000000"/>
                </a:solidFill>
                <a:latin typeface="Helvetica Neue Medium"/>
                <a:ea typeface="Helvetica Neue Medium"/>
              </a:rPr>
              <a:t>DISCUSSION</a:t>
            </a:r>
            <a:endParaRPr b="0" lang="en-US" sz="6000" spc="-1" strike="noStrike">
              <a:latin typeface="DejaVu Sans"/>
            </a:endParaRPr>
          </a:p>
        </p:txBody>
      </p:sp>
      <p:pic>
        <p:nvPicPr>
          <p:cNvPr id="262" name="1-s2.0-S1063458409002441-gr1_lrg.jpg" descr=""/>
          <p:cNvPicPr/>
          <p:nvPr/>
        </p:nvPicPr>
        <p:blipFill>
          <a:blip r:embed="rId1"/>
          <a:stretch/>
        </p:blipFill>
        <p:spPr>
          <a:xfrm>
            <a:off x="230400" y="1470600"/>
            <a:ext cx="9587880" cy="2690280"/>
          </a:xfrm>
          <a:prstGeom prst="rect">
            <a:avLst/>
          </a:prstGeom>
          <a:ln w="12600">
            <a:noFill/>
          </a:ln>
        </p:spPr>
      </p:pic>
      <p:sp>
        <p:nvSpPr>
          <p:cNvPr id="263" name="CustomShape 3"/>
          <p:cNvSpPr/>
          <p:nvPr/>
        </p:nvSpPr>
        <p:spPr>
          <a:xfrm>
            <a:off x="52920" y="3688560"/>
            <a:ext cx="9447120" cy="3299040"/>
          </a:xfrm>
          <a:prstGeom prst="rect">
            <a:avLst/>
          </a:prstGeom>
          <a:noFill/>
          <a:ln w="12600">
            <a:noFill/>
          </a:ln>
        </p:spPr>
        <p:style>
          <a:lnRef idx="0"/>
          <a:fillRef idx="0"/>
          <a:effectRef idx="0"/>
          <a:fontRef idx="minor"/>
        </p:style>
        <p:txBody>
          <a:bodyPr wrap="none" lIns="50760" rIns="50760" tIns="50760" bIns="50760" anchor="ctr"/>
          <a:p>
            <a:pPr>
              <a:lnSpc>
                <a:spcPct val="200000"/>
              </a:lnSpc>
            </a:pPr>
            <a:r>
              <a:rPr b="0" lang="en-US" sz="3000" spc="-1" strike="noStrike">
                <a:solidFill>
                  <a:srgbClr val="454545"/>
                </a:solidFill>
                <a:latin typeface="Times New Roman"/>
                <a:ea typeface="Times New Roman"/>
              </a:rPr>
              <a:t>Decrease in semi-equilibrium modulus due to osmotic effects</a:t>
            </a:r>
            <a:endParaRPr b="0" lang="en-US" sz="3000" spc="-1" strike="noStrike">
              <a:latin typeface="DejaVu Sans"/>
            </a:endParaRPr>
          </a:p>
          <a:p>
            <a:pPr marL="127080" indent="-126000">
              <a:lnSpc>
                <a:spcPct val="200000"/>
              </a:lnSpc>
              <a:buClr>
                <a:srgbClr val="454545"/>
              </a:buClr>
              <a:buFont typeface="Symbol"/>
              <a:buChar char=""/>
            </a:pPr>
            <a:r>
              <a:rPr b="0" lang="en-US" sz="2500" spc="-1" strike="noStrike">
                <a:solidFill>
                  <a:srgbClr val="454545"/>
                </a:solidFill>
                <a:latin typeface="Times New Roman"/>
                <a:ea typeface="Times New Roman"/>
              </a:rPr>
              <a:t>Samples with same </a:t>
            </a:r>
            <a:r>
              <a:rPr b="1" lang="en-US" sz="2500" spc="-1" strike="noStrike">
                <a:solidFill>
                  <a:srgbClr val="454545"/>
                </a:solidFill>
                <a:latin typeface="Times New Roman"/>
                <a:ea typeface="Times New Roman"/>
              </a:rPr>
              <a:t>significant decrease</a:t>
            </a:r>
            <a:endParaRPr b="0" lang="en-US" sz="2500" spc="-1" strike="noStrike">
              <a:latin typeface="DejaVu Sans"/>
            </a:endParaRPr>
          </a:p>
          <a:p>
            <a:pPr marL="127080" indent="-126000">
              <a:lnSpc>
                <a:spcPct val="200000"/>
              </a:lnSpc>
              <a:buClr>
                <a:srgbClr val="454545"/>
              </a:buClr>
              <a:buFont typeface="Symbol"/>
              <a:buChar char=""/>
            </a:pPr>
            <a:r>
              <a:rPr b="1" lang="en-US" sz="2500" spc="-1" strike="noStrike">
                <a:solidFill>
                  <a:srgbClr val="454545"/>
                </a:solidFill>
                <a:latin typeface="Times New Roman"/>
                <a:ea typeface="Times New Roman"/>
              </a:rPr>
              <a:t>Threshold</a:t>
            </a:r>
            <a:r>
              <a:rPr b="0" lang="en-US" sz="2500" spc="-1" strike="noStrike">
                <a:solidFill>
                  <a:srgbClr val="454545"/>
                </a:solidFill>
                <a:latin typeface="Times New Roman"/>
                <a:ea typeface="Times New Roman"/>
              </a:rPr>
              <a:t> to equilibrium is different </a:t>
            </a:r>
            <a:endParaRPr b="0" lang="en-US" sz="2500" spc="-1" strike="noStrike">
              <a:latin typeface="DejaVu Sans"/>
            </a:endParaRPr>
          </a:p>
          <a:p>
            <a:pPr marL="127080" indent="-126000">
              <a:lnSpc>
                <a:spcPct val="200000"/>
              </a:lnSpc>
              <a:buClr>
                <a:srgbClr val="454545"/>
              </a:buClr>
              <a:buFont typeface="Symbol"/>
              <a:buChar char=""/>
            </a:pPr>
            <a:r>
              <a:rPr b="0" lang="en-US" sz="2500" spc="-1" strike="noStrike">
                <a:solidFill>
                  <a:srgbClr val="454545"/>
                </a:solidFill>
                <a:latin typeface="Times New Roman"/>
                <a:ea typeface="Times New Roman"/>
              </a:rPr>
              <a:t>Each sample has </a:t>
            </a:r>
            <a:r>
              <a:rPr b="1" lang="en-US" sz="2500" spc="-1" strike="noStrike">
                <a:solidFill>
                  <a:srgbClr val="454545"/>
                </a:solidFill>
                <a:latin typeface="Times New Roman"/>
                <a:ea typeface="Times New Roman"/>
              </a:rPr>
              <a:t>own dynamics in osmotic change response </a:t>
            </a:r>
            <a:endParaRPr b="0" lang="en-US" sz="2500" spc="-1" strike="noStrike">
              <a:latin typeface="DejaVu Sans"/>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Contents</a:t>
            </a:r>
            <a:endParaRPr b="0" lang="en-US" sz="4400" spc="-1" strike="noStrike">
              <a:latin typeface="DejaVu Sans"/>
            </a:endParaRPr>
          </a:p>
        </p:txBody>
      </p:sp>
      <p:sp>
        <p:nvSpPr>
          <p:cNvPr id="162"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等线"/>
                <a:ea typeface="DejaVu Sans"/>
              </a:rPr>
              <a:t>Introduction</a:t>
            </a:r>
            <a:endParaRPr b="0" lang="en-US" sz="2800" spc="-1" strike="noStrike">
              <a:latin typeface="DejaVu Sans"/>
            </a:endParaRPr>
          </a:p>
          <a:p>
            <a:pPr>
              <a:lnSpc>
                <a:spcPct val="90000"/>
              </a:lnSpc>
              <a:spcBef>
                <a:spcPts val="1001"/>
              </a:spcBef>
            </a:pPr>
            <a:endParaRPr b="0" lang="en-US" sz="2800" spc="-1" strike="noStrike">
              <a:latin typeface="DejaVu Sans"/>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等线"/>
                <a:ea typeface="DejaVu Sans"/>
              </a:rPr>
              <a:t>Materials &amp; Methods</a:t>
            </a:r>
            <a:endParaRPr b="0" lang="en-US" sz="2800" spc="-1" strike="noStrike">
              <a:latin typeface="DejaVu Sans"/>
            </a:endParaRPr>
          </a:p>
          <a:p>
            <a:pPr>
              <a:lnSpc>
                <a:spcPct val="90000"/>
              </a:lnSpc>
              <a:spcBef>
                <a:spcPts val="1001"/>
              </a:spcBef>
            </a:pPr>
            <a:endParaRPr b="0" lang="en-US" sz="2800" spc="-1" strike="noStrike">
              <a:latin typeface="DejaVu Sans"/>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等线"/>
                <a:ea typeface="DejaVu Sans"/>
              </a:rPr>
              <a:t>Results</a:t>
            </a:r>
            <a:endParaRPr b="0" lang="en-US" sz="2800" spc="-1" strike="noStrike">
              <a:latin typeface="DejaVu Sans"/>
            </a:endParaRPr>
          </a:p>
          <a:p>
            <a:pPr>
              <a:lnSpc>
                <a:spcPct val="90000"/>
              </a:lnSpc>
              <a:spcBef>
                <a:spcPts val="1001"/>
              </a:spcBef>
            </a:pPr>
            <a:endParaRPr b="0" lang="en-US" sz="2800" spc="-1" strike="noStrike">
              <a:latin typeface="DejaVu Sans"/>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等线"/>
                <a:ea typeface="DejaVu Sans"/>
              </a:rPr>
              <a:t>Discussion</a:t>
            </a:r>
            <a:endParaRPr b="0" lang="en-US" sz="2800" spc="-1" strike="noStrike">
              <a:latin typeface="DejaVu Sans"/>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86400" y="651600"/>
            <a:ext cx="10164960" cy="55692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3000" spc="-1" strike="noStrike">
                <a:solidFill>
                  <a:srgbClr val="454545"/>
                </a:solidFill>
                <a:latin typeface="Times New Roman"/>
                <a:ea typeface="Times New Roman"/>
              </a:rPr>
              <a:t>Micro-mechanics of OA cartilage (swelling is driven by GAGs)</a:t>
            </a:r>
            <a:endParaRPr b="0" lang="en-US" sz="3000" spc="-1" strike="noStrike">
              <a:latin typeface="DejaVu Sans"/>
            </a:endParaRPr>
          </a:p>
        </p:txBody>
      </p:sp>
      <p:sp>
        <p:nvSpPr>
          <p:cNvPr id="265" name="CustomShape 2"/>
          <p:cNvSpPr/>
          <p:nvPr/>
        </p:nvSpPr>
        <p:spPr>
          <a:xfrm>
            <a:off x="-572400" y="-27000"/>
            <a:ext cx="5878800" cy="859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6000" spc="-1" strike="noStrike">
                <a:solidFill>
                  <a:srgbClr val="000000"/>
                </a:solidFill>
                <a:latin typeface="Helvetica Neue Medium"/>
                <a:ea typeface="Helvetica Neue Medium"/>
              </a:rPr>
              <a:t>DISCUSSION</a:t>
            </a:r>
            <a:endParaRPr b="0" lang="en-US" sz="6000" spc="-1" strike="noStrike">
              <a:latin typeface="DejaVu Sans"/>
            </a:endParaRPr>
          </a:p>
        </p:txBody>
      </p:sp>
      <p:pic>
        <p:nvPicPr>
          <p:cNvPr id="266" name="1-s2.0-S1063458409002441-gr1_lrg.jpg" descr=""/>
          <p:cNvPicPr/>
          <p:nvPr/>
        </p:nvPicPr>
        <p:blipFill>
          <a:blip r:embed="rId1"/>
          <a:stretch/>
        </p:blipFill>
        <p:spPr>
          <a:xfrm>
            <a:off x="207720" y="1331640"/>
            <a:ext cx="9587880" cy="2690280"/>
          </a:xfrm>
          <a:prstGeom prst="rect">
            <a:avLst/>
          </a:prstGeom>
          <a:ln w="12600">
            <a:noFill/>
          </a:ln>
        </p:spPr>
      </p:pic>
      <p:sp>
        <p:nvSpPr>
          <p:cNvPr id="267" name="CustomShape 3"/>
          <p:cNvSpPr/>
          <p:nvPr/>
        </p:nvSpPr>
        <p:spPr>
          <a:xfrm>
            <a:off x="164520" y="3832920"/>
            <a:ext cx="5837400" cy="2537280"/>
          </a:xfrm>
          <a:prstGeom prst="rect">
            <a:avLst/>
          </a:prstGeom>
          <a:noFill/>
          <a:ln w="12600">
            <a:noFill/>
          </a:ln>
        </p:spPr>
        <p:style>
          <a:lnRef idx="0"/>
          <a:fillRef idx="0"/>
          <a:effectRef idx="0"/>
          <a:fontRef idx="minor"/>
        </p:style>
        <p:txBody>
          <a:bodyPr wrap="none" lIns="50760" rIns="50760" tIns="50760" bIns="50760" anchor="ctr"/>
          <a:p>
            <a:pPr>
              <a:lnSpc>
                <a:spcPct val="200000"/>
              </a:lnSpc>
            </a:pPr>
            <a:r>
              <a:rPr b="0" lang="en-US" sz="3000" spc="-1" strike="noStrike">
                <a:solidFill>
                  <a:srgbClr val="454545"/>
                </a:solidFill>
                <a:latin typeface="Times New Roman"/>
                <a:ea typeface="Times New Roman"/>
              </a:rPr>
              <a:t>Explanation</a:t>
            </a:r>
            <a:endParaRPr b="0" lang="en-US" sz="3000" spc="-1" strike="noStrike">
              <a:latin typeface="DejaVu Sans"/>
            </a:endParaRPr>
          </a:p>
          <a:p>
            <a:pPr marL="127080" indent="-126000">
              <a:lnSpc>
                <a:spcPct val="200000"/>
              </a:lnSpc>
              <a:buClr>
                <a:srgbClr val="454545"/>
              </a:buClr>
              <a:buFont typeface="Symbol"/>
              <a:buChar char=""/>
            </a:pPr>
            <a:r>
              <a:rPr b="1" lang="en-US" sz="2500" spc="-1" strike="noStrike">
                <a:solidFill>
                  <a:srgbClr val="454545"/>
                </a:solidFill>
                <a:latin typeface="Times New Roman"/>
                <a:ea typeface="Times New Roman"/>
              </a:rPr>
              <a:t>Intra</a:t>
            </a:r>
            <a:r>
              <a:rPr b="0" lang="en-US" sz="2500" spc="-1" strike="noStrike">
                <a:solidFill>
                  <a:srgbClr val="454545"/>
                </a:solidFill>
                <a:latin typeface="Times New Roman"/>
                <a:ea typeface="Times New Roman"/>
              </a:rPr>
              <a:t> specimen variation due to multi-phase</a:t>
            </a:r>
            <a:endParaRPr b="0" lang="en-US" sz="2500" spc="-1" strike="noStrike">
              <a:latin typeface="DejaVu Sans"/>
            </a:endParaRPr>
          </a:p>
          <a:p>
            <a:pPr marL="127080" indent="-126000">
              <a:lnSpc>
                <a:spcPct val="200000"/>
              </a:lnSpc>
              <a:buClr>
                <a:srgbClr val="454545"/>
              </a:buClr>
              <a:buFont typeface="Symbol"/>
              <a:buChar char=""/>
            </a:pPr>
            <a:r>
              <a:rPr b="1" lang="en-US" sz="2500" spc="-1" strike="noStrike">
                <a:solidFill>
                  <a:srgbClr val="454545"/>
                </a:solidFill>
                <a:latin typeface="Times New Roman"/>
                <a:ea typeface="Times New Roman"/>
              </a:rPr>
              <a:t>Inter</a:t>
            </a:r>
            <a:r>
              <a:rPr b="0" lang="en-US" sz="2500" spc="-1" strike="noStrike">
                <a:solidFill>
                  <a:srgbClr val="454545"/>
                </a:solidFill>
                <a:latin typeface="Times New Roman"/>
                <a:ea typeface="Times New Roman"/>
              </a:rPr>
              <a:t> specimen variation</a:t>
            </a:r>
            <a:endParaRPr b="0" lang="en-US" sz="2500" spc="-1" strike="noStrike">
              <a:latin typeface="DejaVu Sans"/>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86400" y="651600"/>
            <a:ext cx="10164960" cy="55692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3000" spc="-1" strike="noStrike">
                <a:solidFill>
                  <a:srgbClr val="454545"/>
                </a:solidFill>
                <a:latin typeface="Times New Roman"/>
                <a:ea typeface="Times New Roman"/>
              </a:rPr>
              <a:t>Micro-mechanics of OA cartilage (swelling is driven by GAGs)</a:t>
            </a:r>
            <a:endParaRPr b="0" lang="en-US" sz="3000" spc="-1" strike="noStrike">
              <a:latin typeface="DejaVu Sans"/>
            </a:endParaRPr>
          </a:p>
        </p:txBody>
      </p:sp>
      <p:sp>
        <p:nvSpPr>
          <p:cNvPr id="269" name="CustomShape 2"/>
          <p:cNvSpPr/>
          <p:nvPr/>
        </p:nvSpPr>
        <p:spPr>
          <a:xfrm>
            <a:off x="-572400" y="-27000"/>
            <a:ext cx="5878800" cy="859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6000" spc="-1" strike="noStrike">
                <a:solidFill>
                  <a:srgbClr val="000000"/>
                </a:solidFill>
                <a:latin typeface="Helvetica Neue Medium"/>
                <a:ea typeface="Helvetica Neue Medium"/>
              </a:rPr>
              <a:t>DISCUSSION</a:t>
            </a:r>
            <a:endParaRPr b="0" lang="en-US" sz="6000" spc="-1" strike="noStrike">
              <a:latin typeface="DejaVu Sans"/>
            </a:endParaRPr>
          </a:p>
        </p:txBody>
      </p:sp>
      <p:pic>
        <p:nvPicPr>
          <p:cNvPr id="270" name="1-s2.0-S1063458409002441-gr1_lrg.jpg" descr=""/>
          <p:cNvPicPr/>
          <p:nvPr/>
        </p:nvPicPr>
        <p:blipFill>
          <a:blip r:embed="rId1"/>
          <a:stretch/>
        </p:blipFill>
        <p:spPr>
          <a:xfrm>
            <a:off x="207720" y="1331640"/>
            <a:ext cx="9587880" cy="2690280"/>
          </a:xfrm>
          <a:prstGeom prst="rect">
            <a:avLst/>
          </a:prstGeom>
          <a:ln w="12600">
            <a:noFill/>
          </a:ln>
        </p:spPr>
      </p:pic>
      <p:sp>
        <p:nvSpPr>
          <p:cNvPr id="271" name="CustomShape 3"/>
          <p:cNvSpPr/>
          <p:nvPr/>
        </p:nvSpPr>
        <p:spPr>
          <a:xfrm>
            <a:off x="230040" y="3757320"/>
            <a:ext cx="11730600" cy="318456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3000" spc="-1" strike="noStrike">
                <a:solidFill>
                  <a:srgbClr val="454545"/>
                </a:solidFill>
                <a:latin typeface="Times New Roman"/>
                <a:ea typeface="Times New Roman"/>
              </a:rPr>
              <a:t>Explanation</a:t>
            </a:r>
            <a:r>
              <a:rPr b="0" lang="en-US" sz="3000" spc="-1" strike="noStrike">
                <a:solidFill>
                  <a:srgbClr val="454545"/>
                </a:solidFill>
                <a:latin typeface="Times New Roman"/>
                <a:ea typeface="Times New Roman"/>
              </a:rPr>
              <a:t> (Intra specimen variation due to multi-phase)-Two transport time scales</a:t>
            </a:r>
            <a:endParaRPr b="0" lang="en-US" sz="3000" spc="-1" strike="noStrike">
              <a:latin typeface="DejaVu Sans"/>
            </a:endParaRPr>
          </a:p>
          <a:p>
            <a:pPr>
              <a:lnSpc>
                <a:spcPct val="100000"/>
              </a:lnSpc>
            </a:pPr>
            <a:endParaRPr b="0" lang="en-US" sz="3000" spc="-1" strike="noStrike">
              <a:latin typeface="DejaVu Sans"/>
            </a:endParaRPr>
          </a:p>
          <a:p>
            <a:pPr marL="347400" indent="-346320">
              <a:lnSpc>
                <a:spcPct val="150000"/>
              </a:lnSpc>
              <a:buClr>
                <a:srgbClr val="454545"/>
              </a:buClr>
              <a:buFont typeface="Symbol"/>
              <a:buChar char=""/>
            </a:pPr>
            <a:r>
              <a:rPr b="1" lang="en-US" sz="2500" spc="-1" strike="noStrike">
                <a:solidFill>
                  <a:srgbClr val="454545"/>
                </a:solidFill>
                <a:latin typeface="Times New Roman"/>
                <a:ea typeface="Times New Roman"/>
              </a:rPr>
              <a:t>Movement of the water to tissues</a:t>
            </a:r>
            <a:endParaRPr b="0" lang="en-US" sz="2500" spc="-1" strike="noStrike">
              <a:latin typeface="DejaVu Sans"/>
            </a:endParaRPr>
          </a:p>
          <a:p>
            <a:pPr marL="347400" indent="-346320">
              <a:lnSpc>
                <a:spcPct val="150000"/>
              </a:lnSpc>
              <a:buClr>
                <a:srgbClr val="454545"/>
              </a:buClr>
              <a:buFont typeface="Symbol"/>
              <a:buChar char=""/>
            </a:pPr>
            <a:r>
              <a:rPr b="1" lang="en-US" sz="2500" spc="-1" strike="noStrike">
                <a:solidFill>
                  <a:srgbClr val="454545"/>
                </a:solidFill>
                <a:latin typeface="Times New Roman"/>
                <a:ea typeface="Times New Roman"/>
              </a:rPr>
              <a:t>Diffusion of macromolecular</a:t>
            </a:r>
            <a:r>
              <a:rPr b="0" lang="en-US" sz="2500" spc="-1" strike="noStrike">
                <a:solidFill>
                  <a:srgbClr val="454545"/>
                </a:solidFill>
                <a:latin typeface="Times New Roman"/>
                <a:ea typeface="Times New Roman"/>
              </a:rPr>
              <a:t>: such as PGs degradation products or intact molecules freed from the swollen collagen matrix out of the tissue </a:t>
            </a:r>
            <a:endParaRPr b="0" lang="en-US" sz="2500" spc="-1" strike="noStrike">
              <a:latin typeface="DejaVu Sans"/>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86400" y="651600"/>
            <a:ext cx="10164960" cy="55692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3000" spc="-1" strike="noStrike">
                <a:solidFill>
                  <a:srgbClr val="454545"/>
                </a:solidFill>
                <a:latin typeface="Times New Roman"/>
                <a:ea typeface="Times New Roman"/>
              </a:rPr>
              <a:t>Micro-mechanics of OA cartilage (swelling is driven by GAGs)</a:t>
            </a:r>
            <a:endParaRPr b="0" lang="en-US" sz="3000" spc="-1" strike="noStrike">
              <a:latin typeface="DejaVu Sans"/>
            </a:endParaRPr>
          </a:p>
        </p:txBody>
      </p:sp>
      <p:sp>
        <p:nvSpPr>
          <p:cNvPr id="273" name="CustomShape 2"/>
          <p:cNvSpPr/>
          <p:nvPr/>
        </p:nvSpPr>
        <p:spPr>
          <a:xfrm>
            <a:off x="-572400" y="-27000"/>
            <a:ext cx="5878800" cy="859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6000" spc="-1" strike="noStrike">
                <a:solidFill>
                  <a:srgbClr val="000000"/>
                </a:solidFill>
                <a:latin typeface="Helvetica Neue Medium"/>
                <a:ea typeface="Helvetica Neue Medium"/>
              </a:rPr>
              <a:t>DISCUSSION</a:t>
            </a:r>
            <a:endParaRPr b="0" lang="en-US" sz="6000" spc="-1" strike="noStrike">
              <a:latin typeface="DejaVu Sans"/>
            </a:endParaRPr>
          </a:p>
        </p:txBody>
      </p:sp>
      <p:pic>
        <p:nvPicPr>
          <p:cNvPr id="274" name="1-s2.0-S1063458409002441-gr1_lrg.jpg" descr=""/>
          <p:cNvPicPr/>
          <p:nvPr/>
        </p:nvPicPr>
        <p:blipFill>
          <a:blip r:embed="rId1"/>
          <a:stretch/>
        </p:blipFill>
        <p:spPr>
          <a:xfrm>
            <a:off x="207720" y="1331640"/>
            <a:ext cx="9587880" cy="2690280"/>
          </a:xfrm>
          <a:prstGeom prst="rect">
            <a:avLst/>
          </a:prstGeom>
          <a:ln w="12600">
            <a:noFill/>
          </a:ln>
        </p:spPr>
      </p:pic>
      <p:sp>
        <p:nvSpPr>
          <p:cNvPr id="275" name="CustomShape 3"/>
          <p:cNvSpPr/>
          <p:nvPr/>
        </p:nvSpPr>
        <p:spPr>
          <a:xfrm>
            <a:off x="230040" y="3201840"/>
            <a:ext cx="11730600" cy="4668480"/>
          </a:xfrm>
          <a:prstGeom prst="rect">
            <a:avLst/>
          </a:prstGeom>
          <a:noFill/>
          <a:ln w="12600">
            <a:noFill/>
          </a:ln>
        </p:spPr>
        <p:style>
          <a:lnRef idx="0"/>
          <a:fillRef idx="0"/>
          <a:effectRef idx="0"/>
          <a:fontRef idx="minor"/>
        </p:style>
        <p:txBody>
          <a:bodyPr lIns="50760" rIns="50760" tIns="50760" bIns="50760" anchor="ctr"/>
          <a:p>
            <a:pPr>
              <a:lnSpc>
                <a:spcPct val="100000"/>
              </a:lnSpc>
            </a:pPr>
            <a:r>
              <a:rPr b="1" lang="en-US" sz="3000" spc="-1" strike="noStrike">
                <a:solidFill>
                  <a:srgbClr val="454545"/>
                </a:solidFill>
                <a:latin typeface="Times New Roman"/>
                <a:ea typeface="Times New Roman"/>
              </a:rPr>
              <a:t>Explanation</a:t>
            </a:r>
            <a:r>
              <a:rPr b="0" lang="en-US" sz="3000" spc="-1" strike="noStrike">
                <a:solidFill>
                  <a:srgbClr val="454545"/>
                </a:solidFill>
                <a:latin typeface="Times New Roman"/>
                <a:ea typeface="Times New Roman"/>
              </a:rPr>
              <a:t> (Inter specimen variation)</a:t>
            </a:r>
            <a:endParaRPr b="0" lang="en-US" sz="3000" spc="-1" strike="noStrike">
              <a:latin typeface="DejaVu Sans"/>
            </a:endParaRPr>
          </a:p>
          <a:p>
            <a:pPr>
              <a:lnSpc>
                <a:spcPct val="100000"/>
              </a:lnSpc>
            </a:pPr>
            <a:endParaRPr b="0" lang="en-US" sz="3000" spc="-1" strike="noStrike">
              <a:latin typeface="DejaVu Sans"/>
            </a:endParaRPr>
          </a:p>
          <a:p>
            <a:pPr marL="416880" indent="-415800">
              <a:lnSpc>
                <a:spcPct val="200000"/>
              </a:lnSpc>
              <a:buClr>
                <a:srgbClr val="454545"/>
              </a:buClr>
              <a:buFont typeface="Symbol"/>
              <a:buChar char=""/>
            </a:pPr>
            <a:r>
              <a:rPr b="0" lang="en-US" sz="3000" spc="-1" strike="noStrike">
                <a:solidFill>
                  <a:srgbClr val="454545"/>
                </a:solidFill>
                <a:latin typeface="Times New Roman"/>
                <a:ea typeface="Times New Roman"/>
              </a:rPr>
              <a:t>Samples from </a:t>
            </a:r>
            <a:r>
              <a:rPr b="1" lang="en-US" sz="3000" spc="-1" strike="noStrike">
                <a:solidFill>
                  <a:srgbClr val="454545"/>
                </a:solidFill>
                <a:latin typeface="Times New Roman"/>
                <a:ea typeface="Times New Roman"/>
              </a:rPr>
              <a:t>different</a:t>
            </a:r>
            <a:r>
              <a:rPr b="0" lang="en-US" sz="3000" spc="-1" strike="noStrike">
                <a:solidFill>
                  <a:srgbClr val="454545"/>
                </a:solidFill>
                <a:latin typeface="Times New Roman"/>
                <a:ea typeface="Times New Roman"/>
              </a:rPr>
              <a:t> patients, </a:t>
            </a:r>
            <a:r>
              <a:rPr b="1" lang="en-US" sz="3000" spc="-1" strike="noStrike">
                <a:solidFill>
                  <a:srgbClr val="454545"/>
                </a:solidFill>
                <a:latin typeface="Times New Roman"/>
                <a:ea typeface="Times New Roman"/>
              </a:rPr>
              <a:t>different</a:t>
            </a:r>
            <a:r>
              <a:rPr b="0" lang="en-US" sz="3000" spc="-1" strike="noStrike">
                <a:solidFill>
                  <a:srgbClr val="454545"/>
                </a:solidFill>
                <a:latin typeface="Times New Roman"/>
                <a:ea typeface="Times New Roman"/>
              </a:rPr>
              <a:t> stages, different level of GAGs</a:t>
            </a:r>
            <a:endParaRPr b="0" lang="en-US" sz="3000" spc="-1" strike="noStrike">
              <a:latin typeface="DejaVu Sans"/>
            </a:endParaRPr>
          </a:p>
          <a:p>
            <a:pPr marL="416880" indent="-415800">
              <a:lnSpc>
                <a:spcPct val="200000"/>
              </a:lnSpc>
              <a:buClr>
                <a:srgbClr val="454545"/>
              </a:buClr>
              <a:buFont typeface="Symbol"/>
              <a:buChar char=""/>
            </a:pPr>
            <a:r>
              <a:rPr b="1" lang="en-US" sz="3000" spc="-1" strike="noStrike">
                <a:solidFill>
                  <a:srgbClr val="454545"/>
                </a:solidFill>
                <a:latin typeface="Times New Roman"/>
                <a:ea typeface="Times New Roman"/>
              </a:rPr>
              <a:t>Mechanical properties</a:t>
            </a:r>
            <a:r>
              <a:rPr b="0" lang="en-US" sz="3000" spc="-1" strike="noStrike">
                <a:solidFill>
                  <a:srgbClr val="454545"/>
                </a:solidFill>
                <a:latin typeface="Times New Roman"/>
                <a:ea typeface="Times New Roman"/>
              </a:rPr>
              <a:t> of articular cartilage </a:t>
            </a:r>
            <a:r>
              <a:rPr b="1" lang="en-US" sz="3000" spc="-1" strike="noStrike">
                <a:solidFill>
                  <a:srgbClr val="454545"/>
                </a:solidFill>
                <a:latin typeface="Times New Roman"/>
                <a:ea typeface="Times New Roman"/>
              </a:rPr>
              <a:t>sensitive to topographic location</a:t>
            </a:r>
            <a:endParaRPr b="0" lang="en-US" sz="3000" spc="-1" strike="noStrike">
              <a:latin typeface="DejaVu Sans"/>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572400" y="-27000"/>
            <a:ext cx="5878800" cy="859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6000" spc="-1" strike="noStrike">
                <a:solidFill>
                  <a:srgbClr val="000000"/>
                </a:solidFill>
                <a:latin typeface="Helvetica Neue Medium"/>
                <a:ea typeface="Helvetica Neue Medium"/>
              </a:rPr>
              <a:t>DISCUSSION</a:t>
            </a:r>
            <a:endParaRPr b="0" lang="en-US" sz="6000" spc="-1" strike="noStrike">
              <a:latin typeface="DejaVu Sans"/>
            </a:endParaRPr>
          </a:p>
        </p:txBody>
      </p:sp>
      <p:sp>
        <p:nvSpPr>
          <p:cNvPr id="277" name="CustomShape 2"/>
          <p:cNvSpPr/>
          <p:nvPr/>
        </p:nvSpPr>
        <p:spPr>
          <a:xfrm>
            <a:off x="-161640" y="651600"/>
            <a:ext cx="11294280" cy="55692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3000" spc="-1" strike="noStrike">
                <a:solidFill>
                  <a:srgbClr val="454545"/>
                </a:solidFill>
                <a:latin typeface="Times New Roman"/>
                <a:ea typeface="Times New Roman"/>
              </a:rPr>
              <a:t>Nano Mechanics of OA cartilage: separate constituents with stimulus</a:t>
            </a:r>
            <a:endParaRPr b="0" lang="en-US" sz="3000" spc="-1" strike="noStrike">
              <a:latin typeface="DejaVu Sans"/>
            </a:endParaRPr>
          </a:p>
        </p:txBody>
      </p:sp>
      <p:pic>
        <p:nvPicPr>
          <p:cNvPr id="278" name="Screen Shot 2018-05-15 at 4.34.31 PM.png" descr=""/>
          <p:cNvPicPr/>
          <p:nvPr/>
        </p:nvPicPr>
        <p:blipFill>
          <a:blip r:embed="rId1"/>
          <a:srcRect l="0" t="8274" r="0" b="0"/>
          <a:stretch/>
        </p:blipFill>
        <p:spPr>
          <a:xfrm>
            <a:off x="112680" y="2005920"/>
            <a:ext cx="10068480" cy="3207600"/>
          </a:xfrm>
          <a:prstGeom prst="rect">
            <a:avLst/>
          </a:prstGeom>
          <a:ln w="12600">
            <a:noFill/>
          </a:ln>
        </p:spPr>
      </p:pic>
      <p:sp>
        <p:nvSpPr>
          <p:cNvPr id="279" name="CustomShape 3"/>
          <p:cNvSpPr/>
          <p:nvPr/>
        </p:nvSpPr>
        <p:spPr>
          <a:xfrm>
            <a:off x="426240" y="4921560"/>
            <a:ext cx="3971520" cy="2284560"/>
          </a:xfrm>
          <a:prstGeom prst="rect">
            <a:avLst/>
          </a:prstGeom>
          <a:noFill/>
          <a:ln w="12600">
            <a:noFill/>
          </a:ln>
        </p:spPr>
        <p:style>
          <a:lnRef idx="0"/>
          <a:fillRef idx="0"/>
          <a:effectRef idx="0"/>
          <a:fontRef idx="minor"/>
        </p:style>
        <p:txBody>
          <a:bodyPr lIns="50760" rIns="50760" tIns="50760" bIns="50760" anchor="ctr"/>
          <a:p>
            <a:pPr>
              <a:lnSpc>
                <a:spcPts val="4300"/>
              </a:lnSpc>
              <a:spcBef>
                <a:spcPts val="1199"/>
              </a:spcBef>
            </a:pPr>
            <a:r>
              <a:rPr b="0" lang="en-US" sz="2500" spc="-1" strike="noStrike">
                <a:solidFill>
                  <a:srgbClr val="000000"/>
                </a:solidFill>
                <a:latin typeface="Times New Roman"/>
                <a:ea typeface="Times New Roman"/>
              </a:rPr>
              <a:t>Micro: Hard borosilicate glass spheres, were glued onto tipless rectangular cantilevers with nominal spring </a:t>
            </a:r>
            <a:endParaRPr b="0" lang="en-US" sz="2500" spc="-1" strike="noStrike">
              <a:latin typeface="DejaVu Sans"/>
            </a:endParaRPr>
          </a:p>
        </p:txBody>
      </p:sp>
      <p:sp>
        <p:nvSpPr>
          <p:cNvPr id="280" name="CustomShape 4"/>
          <p:cNvSpPr/>
          <p:nvPr/>
        </p:nvSpPr>
        <p:spPr>
          <a:xfrm>
            <a:off x="5703480" y="4921560"/>
            <a:ext cx="3971520" cy="2284560"/>
          </a:xfrm>
          <a:prstGeom prst="rect">
            <a:avLst/>
          </a:prstGeom>
          <a:noFill/>
          <a:ln w="12600">
            <a:noFill/>
          </a:ln>
        </p:spPr>
        <p:style>
          <a:lnRef idx="0"/>
          <a:fillRef idx="0"/>
          <a:effectRef idx="0"/>
          <a:fontRef idx="minor"/>
        </p:style>
        <p:txBody>
          <a:bodyPr lIns="50760" rIns="50760" tIns="50760" bIns="50760" anchor="ctr"/>
          <a:p>
            <a:pPr>
              <a:lnSpc>
                <a:spcPts val="4300"/>
              </a:lnSpc>
              <a:spcBef>
                <a:spcPts val="1199"/>
              </a:spcBef>
            </a:pPr>
            <a:r>
              <a:rPr b="0" lang="en-US" sz="2500" spc="-1" strike="noStrike">
                <a:solidFill>
                  <a:srgbClr val="000000"/>
                </a:solidFill>
                <a:latin typeface="Times New Roman"/>
                <a:ea typeface="Times New Roman"/>
              </a:rPr>
              <a:t>Nano: Pyramidal tips with a nominal tip on V-shaped cantilevers with a nominal spring constant </a:t>
            </a:r>
            <a:endParaRPr b="0" lang="en-US" sz="2500" spc="-1" strike="noStrike">
              <a:latin typeface="DejaVu Sans"/>
            </a:endParaRPr>
          </a:p>
        </p:txBody>
      </p:sp>
      <p:sp>
        <p:nvSpPr>
          <p:cNvPr id="281" name="CustomShape 5"/>
          <p:cNvSpPr/>
          <p:nvPr/>
        </p:nvSpPr>
        <p:spPr>
          <a:xfrm>
            <a:off x="-4030200" y="1303200"/>
            <a:ext cx="19827000" cy="55692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454545"/>
                </a:solidFill>
                <a:latin typeface="Times New Roman"/>
                <a:ea typeface="Times New Roman"/>
              </a:rPr>
              <a:t>Previous </a:t>
            </a:r>
            <a:r>
              <a:rPr b="1" lang="en-US" sz="3000" spc="-1" strike="noStrike">
                <a:solidFill>
                  <a:srgbClr val="454545"/>
                </a:solidFill>
                <a:latin typeface="Times New Roman"/>
                <a:ea typeface="Times New Roman"/>
              </a:rPr>
              <a:t>A</a:t>
            </a:r>
            <a:r>
              <a:rPr b="0" lang="en-US" sz="3000" spc="-1" strike="noStrike">
                <a:solidFill>
                  <a:srgbClr val="454545"/>
                </a:solidFill>
                <a:latin typeface="Times New Roman"/>
                <a:ea typeface="Times New Roman"/>
              </a:rPr>
              <a:t>tomic </a:t>
            </a:r>
            <a:r>
              <a:rPr b="1" lang="en-US" sz="3000" spc="-1" strike="noStrike">
                <a:solidFill>
                  <a:srgbClr val="454545"/>
                </a:solidFill>
                <a:latin typeface="Times New Roman"/>
                <a:ea typeface="Times New Roman"/>
              </a:rPr>
              <a:t>F</a:t>
            </a:r>
            <a:r>
              <a:rPr b="0" lang="en-US" sz="3000" spc="-1" strike="noStrike">
                <a:solidFill>
                  <a:srgbClr val="454545"/>
                </a:solidFill>
                <a:latin typeface="Times New Roman"/>
                <a:ea typeface="Times New Roman"/>
              </a:rPr>
              <a:t>orce </a:t>
            </a:r>
            <a:r>
              <a:rPr b="1" lang="en-US" sz="3000" spc="-1" strike="noStrike">
                <a:solidFill>
                  <a:srgbClr val="454545"/>
                </a:solidFill>
                <a:latin typeface="Times New Roman"/>
                <a:ea typeface="Times New Roman"/>
              </a:rPr>
              <a:t>M</a:t>
            </a:r>
            <a:r>
              <a:rPr b="0" lang="en-US" sz="3000" spc="-1" strike="noStrike">
                <a:solidFill>
                  <a:srgbClr val="454545"/>
                </a:solidFill>
                <a:latin typeface="Times New Roman"/>
                <a:ea typeface="Times New Roman"/>
              </a:rPr>
              <a:t>icroscopy: </a:t>
            </a:r>
            <a:r>
              <a:rPr b="1" lang="en-US" sz="3000" spc="-1" strike="noStrike">
                <a:solidFill>
                  <a:srgbClr val="454545"/>
                </a:solidFill>
                <a:latin typeface="Times New Roman"/>
                <a:ea typeface="Times New Roman"/>
              </a:rPr>
              <a:t>Two</a:t>
            </a:r>
            <a:r>
              <a:rPr b="0" lang="en-US" sz="3000" spc="-1" strike="noStrike">
                <a:solidFill>
                  <a:srgbClr val="454545"/>
                </a:solidFill>
                <a:latin typeface="Times New Roman"/>
                <a:ea typeface="Times New Roman"/>
              </a:rPr>
              <a:t> very clear peaks, associated with the nano-scale elastic modulus of GAGs and collagen.</a:t>
            </a:r>
            <a:endParaRPr b="0" lang="en-US" sz="3000" spc="-1" strike="noStrike">
              <a:latin typeface="DejaVu Sans"/>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72400" y="-27000"/>
            <a:ext cx="5878800" cy="859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6000" spc="-1" strike="noStrike">
                <a:solidFill>
                  <a:srgbClr val="000000"/>
                </a:solidFill>
                <a:latin typeface="Helvetica Neue Medium"/>
                <a:ea typeface="Helvetica Neue Medium"/>
              </a:rPr>
              <a:t>DISCUSSION</a:t>
            </a:r>
            <a:endParaRPr b="0" lang="en-US" sz="6000" spc="-1" strike="noStrike">
              <a:latin typeface="DejaVu Sans"/>
            </a:endParaRPr>
          </a:p>
        </p:txBody>
      </p:sp>
      <p:sp>
        <p:nvSpPr>
          <p:cNvPr id="283" name="CustomShape 2"/>
          <p:cNvSpPr/>
          <p:nvPr/>
        </p:nvSpPr>
        <p:spPr>
          <a:xfrm>
            <a:off x="-161640" y="651600"/>
            <a:ext cx="11294280" cy="55692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3000" spc="-1" strike="noStrike">
                <a:solidFill>
                  <a:srgbClr val="454545"/>
                </a:solidFill>
                <a:latin typeface="Times New Roman"/>
                <a:ea typeface="Times New Roman"/>
              </a:rPr>
              <a:t>Nano Mechanics of OA cartilage: separate constituents with stimulus</a:t>
            </a:r>
            <a:endParaRPr b="0" lang="en-US" sz="3000" spc="-1" strike="noStrike">
              <a:latin typeface="DejaVu Sans"/>
            </a:endParaRPr>
          </a:p>
        </p:txBody>
      </p:sp>
      <p:sp>
        <p:nvSpPr>
          <p:cNvPr id="284" name="CustomShape 3"/>
          <p:cNvSpPr/>
          <p:nvPr/>
        </p:nvSpPr>
        <p:spPr>
          <a:xfrm>
            <a:off x="-3985200" y="1788480"/>
            <a:ext cx="19827000" cy="55692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454545"/>
                </a:solidFill>
                <a:latin typeface="Times New Roman"/>
                <a:ea typeface="Times New Roman"/>
              </a:rPr>
              <a:t>Previous </a:t>
            </a:r>
            <a:r>
              <a:rPr b="1" lang="en-US" sz="3000" spc="-1" strike="noStrike">
                <a:solidFill>
                  <a:srgbClr val="454545"/>
                </a:solidFill>
                <a:latin typeface="Times New Roman"/>
                <a:ea typeface="Times New Roman"/>
              </a:rPr>
              <a:t>A</a:t>
            </a:r>
            <a:r>
              <a:rPr b="0" lang="en-US" sz="3000" spc="-1" strike="noStrike">
                <a:solidFill>
                  <a:srgbClr val="454545"/>
                </a:solidFill>
                <a:latin typeface="Times New Roman"/>
                <a:ea typeface="Times New Roman"/>
              </a:rPr>
              <a:t>tomic </a:t>
            </a:r>
            <a:r>
              <a:rPr b="1" lang="en-US" sz="3000" spc="-1" strike="noStrike">
                <a:solidFill>
                  <a:srgbClr val="454545"/>
                </a:solidFill>
                <a:latin typeface="Times New Roman"/>
                <a:ea typeface="Times New Roman"/>
              </a:rPr>
              <a:t>F</a:t>
            </a:r>
            <a:r>
              <a:rPr b="0" lang="en-US" sz="3000" spc="-1" strike="noStrike">
                <a:solidFill>
                  <a:srgbClr val="454545"/>
                </a:solidFill>
                <a:latin typeface="Times New Roman"/>
                <a:ea typeface="Times New Roman"/>
              </a:rPr>
              <a:t>orce </a:t>
            </a:r>
            <a:r>
              <a:rPr b="1" lang="en-US" sz="3000" spc="-1" strike="noStrike">
                <a:solidFill>
                  <a:srgbClr val="454545"/>
                </a:solidFill>
                <a:latin typeface="Times New Roman"/>
                <a:ea typeface="Times New Roman"/>
              </a:rPr>
              <a:t>M</a:t>
            </a:r>
            <a:r>
              <a:rPr b="0" lang="en-US" sz="3000" spc="-1" strike="noStrike">
                <a:solidFill>
                  <a:srgbClr val="454545"/>
                </a:solidFill>
                <a:latin typeface="Times New Roman"/>
                <a:ea typeface="Times New Roman"/>
              </a:rPr>
              <a:t>icroscopy: </a:t>
            </a:r>
            <a:r>
              <a:rPr b="1" lang="en-US" sz="3000" spc="-1" strike="noStrike">
                <a:solidFill>
                  <a:srgbClr val="454545"/>
                </a:solidFill>
                <a:latin typeface="Times New Roman"/>
                <a:ea typeface="Times New Roman"/>
              </a:rPr>
              <a:t>Two</a:t>
            </a:r>
            <a:r>
              <a:rPr b="0" lang="en-US" sz="3000" spc="-1" strike="noStrike">
                <a:solidFill>
                  <a:srgbClr val="454545"/>
                </a:solidFill>
                <a:latin typeface="Times New Roman"/>
                <a:ea typeface="Times New Roman"/>
              </a:rPr>
              <a:t> very clear peaks, associated with the nano-scale elastic modulus of GAGs and collagen.</a:t>
            </a:r>
            <a:endParaRPr b="0" lang="en-US" sz="3000" spc="-1" strike="noStrike">
              <a:latin typeface="DejaVu Sans"/>
            </a:endParaRPr>
          </a:p>
        </p:txBody>
      </p:sp>
      <p:sp>
        <p:nvSpPr>
          <p:cNvPr id="285" name="CustomShape 4"/>
          <p:cNvSpPr/>
          <p:nvPr/>
        </p:nvSpPr>
        <p:spPr>
          <a:xfrm>
            <a:off x="-277920" y="2551680"/>
            <a:ext cx="13254120" cy="253728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0" lang="en-US" sz="3000" spc="-1" strike="noStrike">
                <a:solidFill>
                  <a:srgbClr val="454545"/>
                </a:solidFill>
                <a:latin typeface="Times New Roman"/>
                <a:ea typeface="Times New Roman"/>
              </a:rPr>
              <a:t>This paper: Several differences</a:t>
            </a:r>
            <a:endParaRPr b="0" lang="en-US" sz="3000" spc="-1" strike="noStrike">
              <a:latin typeface="DejaVu Sans"/>
            </a:endParaRPr>
          </a:p>
          <a:p>
            <a:pPr>
              <a:lnSpc>
                <a:spcPct val="100000"/>
              </a:lnSpc>
            </a:pPr>
            <a:endParaRPr b="0" lang="en-US" sz="3000" spc="-1" strike="noStrike">
              <a:latin typeface="DejaVu Sans"/>
            </a:endParaRPr>
          </a:p>
          <a:p>
            <a:pPr marL="347400" indent="-346320">
              <a:lnSpc>
                <a:spcPct val="200000"/>
              </a:lnSpc>
              <a:buClr>
                <a:srgbClr val="454545"/>
              </a:buClr>
              <a:buFont typeface="Symbol"/>
              <a:buChar char=""/>
            </a:pPr>
            <a:r>
              <a:rPr b="1" lang="en-US" sz="2500" spc="-1" strike="noStrike">
                <a:solidFill>
                  <a:srgbClr val="454545"/>
                </a:solidFill>
                <a:latin typeface="Times New Roman"/>
                <a:ea typeface="Times New Roman"/>
              </a:rPr>
              <a:t>Four components</a:t>
            </a:r>
            <a:r>
              <a:rPr b="0" lang="en-US" sz="2500" spc="-1" strike="noStrike">
                <a:solidFill>
                  <a:srgbClr val="454545"/>
                </a:solidFill>
                <a:latin typeface="Times New Roman"/>
                <a:ea typeface="Times New Roman"/>
              </a:rPr>
              <a:t> are needed to described, first and third peak: GAG and collagen   </a:t>
            </a:r>
            <a:endParaRPr b="0" lang="en-US" sz="2500" spc="-1" strike="noStrike">
              <a:latin typeface="DejaVu Sans"/>
            </a:endParaRPr>
          </a:p>
          <a:p>
            <a:pPr marL="347400" indent="-346320">
              <a:lnSpc>
                <a:spcPct val="200000"/>
              </a:lnSpc>
              <a:buClr>
                <a:srgbClr val="454545"/>
              </a:buClr>
              <a:buFont typeface="Symbol"/>
              <a:buChar char=""/>
            </a:pPr>
            <a:r>
              <a:rPr b="0" lang="en-US" sz="2500" spc="-1" strike="noStrike">
                <a:solidFill>
                  <a:srgbClr val="454545"/>
                </a:solidFill>
                <a:latin typeface="Times New Roman"/>
                <a:ea typeface="Times New Roman"/>
              </a:rPr>
              <a:t>Additional constituent with </a:t>
            </a:r>
            <a:r>
              <a:rPr b="1" lang="en-US" sz="2500" spc="-1" strike="noStrike">
                <a:solidFill>
                  <a:srgbClr val="454545"/>
                </a:solidFill>
                <a:latin typeface="Times New Roman"/>
                <a:ea typeface="Times New Roman"/>
              </a:rPr>
              <a:t>distinct mechanical properties</a:t>
            </a:r>
            <a:r>
              <a:rPr b="0" lang="en-US" sz="2500" spc="-1" strike="noStrike">
                <a:solidFill>
                  <a:srgbClr val="454545"/>
                </a:solidFill>
                <a:latin typeface="Times New Roman"/>
                <a:ea typeface="Times New Roman"/>
              </a:rPr>
              <a:t>, make change in polymer conformation  </a:t>
            </a:r>
            <a:endParaRPr b="0" lang="en-US" sz="2500" spc="-1" strike="noStrike">
              <a:latin typeface="DejaVu Sans"/>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572400" y="-27000"/>
            <a:ext cx="5878800" cy="859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6000" spc="-1" strike="noStrike">
                <a:solidFill>
                  <a:srgbClr val="000000"/>
                </a:solidFill>
                <a:latin typeface="Helvetica Neue Medium"/>
                <a:ea typeface="Helvetica Neue Medium"/>
              </a:rPr>
              <a:t>DISCUSSION</a:t>
            </a:r>
            <a:endParaRPr b="0" lang="en-US" sz="6000" spc="-1" strike="noStrike">
              <a:latin typeface="DejaVu Sans"/>
            </a:endParaRPr>
          </a:p>
        </p:txBody>
      </p:sp>
      <p:sp>
        <p:nvSpPr>
          <p:cNvPr id="287" name="CustomShape 2"/>
          <p:cNvSpPr/>
          <p:nvPr/>
        </p:nvSpPr>
        <p:spPr>
          <a:xfrm>
            <a:off x="-5079960" y="1411920"/>
            <a:ext cx="22015440" cy="6336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3500" spc="-1" strike="noStrike">
                <a:solidFill>
                  <a:srgbClr val="454545"/>
                </a:solidFill>
                <a:latin typeface="Times New Roman"/>
                <a:ea typeface="Times New Roman"/>
              </a:rPr>
              <a:t>Point out: nano-scale elastic modulus of cartilage depends on the ionic and non-ionic portions of the cartilage tissue </a:t>
            </a:r>
            <a:endParaRPr b="0" lang="en-US" sz="3500" spc="-1" strike="noStrike">
              <a:latin typeface="DejaVu Sans"/>
            </a:endParaRPr>
          </a:p>
        </p:txBody>
      </p:sp>
      <p:sp>
        <p:nvSpPr>
          <p:cNvPr id="288" name="CustomShape 3"/>
          <p:cNvSpPr/>
          <p:nvPr/>
        </p:nvSpPr>
        <p:spPr>
          <a:xfrm>
            <a:off x="9000" y="1112040"/>
            <a:ext cx="9915480" cy="5968800"/>
          </a:xfrm>
          <a:prstGeom prst="rect">
            <a:avLst/>
          </a:prstGeom>
          <a:noFill/>
          <a:ln w="12600">
            <a:noFill/>
          </a:ln>
        </p:spPr>
        <p:style>
          <a:lnRef idx="0"/>
          <a:fillRef idx="0"/>
          <a:effectRef idx="0"/>
          <a:fontRef idx="minor"/>
        </p:style>
        <p:txBody>
          <a:bodyPr lIns="50760" rIns="50760" tIns="50760" bIns="50760" anchor="ctr"/>
          <a:p>
            <a:pPr>
              <a:lnSpc>
                <a:spcPct val="100000"/>
              </a:lnSpc>
            </a:pPr>
            <a:endParaRPr b="0" lang="en-US" sz="1800" spc="-1" strike="noStrike">
              <a:latin typeface="DejaVu Sans"/>
            </a:endParaRPr>
          </a:p>
          <a:p>
            <a:pPr marL="347400" indent="-346320">
              <a:lnSpc>
                <a:spcPct val="200000"/>
              </a:lnSpc>
              <a:buClr>
                <a:srgbClr val="454545"/>
              </a:buClr>
              <a:buFont typeface="Symbol"/>
              <a:buChar char=""/>
            </a:pPr>
            <a:r>
              <a:rPr b="1" lang="en-US" sz="3500" spc="-1" strike="noStrike">
                <a:solidFill>
                  <a:srgbClr val="454545"/>
                </a:solidFill>
                <a:latin typeface="Times New Roman"/>
                <a:ea typeface="Times New Roman"/>
              </a:rPr>
              <a:t>Ionic:</a:t>
            </a:r>
            <a:r>
              <a:rPr b="0" lang="en-US" sz="3500" spc="-1" strike="noStrike">
                <a:solidFill>
                  <a:srgbClr val="454545"/>
                </a:solidFill>
                <a:latin typeface="Times New Roman"/>
                <a:ea typeface="Times New Roman"/>
              </a:rPr>
              <a:t> GAG chains with their </a:t>
            </a:r>
            <a:r>
              <a:rPr b="1" lang="en-US" sz="3500" spc="-1" strike="noStrike">
                <a:solidFill>
                  <a:srgbClr val="454545"/>
                </a:solidFill>
                <a:latin typeface="Times New Roman"/>
                <a:ea typeface="Times New Roman"/>
              </a:rPr>
              <a:t>negative charge</a:t>
            </a:r>
            <a:r>
              <a:rPr b="0" lang="en-US" sz="3500" spc="-1" strike="noStrike">
                <a:solidFill>
                  <a:srgbClr val="454545"/>
                </a:solidFill>
                <a:latin typeface="Times New Roman"/>
                <a:ea typeface="Times New Roman"/>
              </a:rPr>
              <a:t> can interact with </a:t>
            </a:r>
            <a:r>
              <a:rPr b="1" lang="en-US" sz="3500" spc="-1" strike="noStrike">
                <a:solidFill>
                  <a:srgbClr val="454545"/>
                </a:solidFill>
                <a:latin typeface="Times New Roman"/>
                <a:ea typeface="Times New Roman"/>
              </a:rPr>
              <a:t>positive</a:t>
            </a:r>
            <a:r>
              <a:rPr b="0" lang="en-US" sz="3500" spc="-1" strike="noStrike">
                <a:solidFill>
                  <a:srgbClr val="454545"/>
                </a:solidFill>
                <a:latin typeface="Times New Roman"/>
                <a:ea typeface="Times New Roman"/>
              </a:rPr>
              <a:t> ions from the environment and distinguish themselves in certain ways</a:t>
            </a:r>
            <a:endParaRPr b="0" lang="en-US" sz="3500" spc="-1" strike="noStrike">
              <a:latin typeface="DejaVu Sans"/>
            </a:endParaRPr>
          </a:p>
          <a:p>
            <a:pPr marL="347400" indent="-346320">
              <a:lnSpc>
                <a:spcPct val="200000"/>
              </a:lnSpc>
              <a:buClr>
                <a:srgbClr val="454545"/>
              </a:buClr>
              <a:buFont typeface="Symbol"/>
              <a:buChar char=""/>
            </a:pPr>
            <a:r>
              <a:rPr b="1" lang="en-US" sz="3500" spc="-1" strike="noStrike">
                <a:solidFill>
                  <a:srgbClr val="454545"/>
                </a:solidFill>
                <a:latin typeface="Times New Roman"/>
                <a:ea typeface="Times New Roman"/>
              </a:rPr>
              <a:t>Non-ionic</a:t>
            </a:r>
            <a:r>
              <a:rPr b="0" lang="en-US" sz="3500" spc="-1" strike="noStrike">
                <a:solidFill>
                  <a:srgbClr val="454545"/>
                </a:solidFill>
                <a:latin typeface="Times New Roman"/>
                <a:ea typeface="Times New Roman"/>
              </a:rPr>
              <a:t>: Collagen fibers not contain ionic part on their chains</a:t>
            </a:r>
            <a:endParaRPr b="0" lang="en-US" sz="3500" spc="-1" strike="noStrike">
              <a:latin typeface="DejaVu Sans"/>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572400" y="-27000"/>
            <a:ext cx="5878800" cy="859680"/>
          </a:xfrm>
          <a:prstGeom prst="rect">
            <a:avLst/>
          </a:prstGeom>
          <a:noFill/>
          <a:ln w="12600">
            <a:noFill/>
          </a:ln>
        </p:spPr>
        <p:style>
          <a:lnRef idx="0"/>
          <a:fillRef idx="0"/>
          <a:effectRef idx="0"/>
          <a:fontRef idx="minor"/>
        </p:style>
        <p:txBody>
          <a:bodyPr lIns="50760" rIns="50760" tIns="50760" bIns="50760" anchor="ctr"/>
          <a:p>
            <a:pPr algn="ctr">
              <a:lnSpc>
                <a:spcPct val="100000"/>
              </a:lnSpc>
            </a:pPr>
            <a:r>
              <a:rPr b="0" lang="en-US" sz="6000" spc="-1" strike="noStrike">
                <a:solidFill>
                  <a:srgbClr val="000000"/>
                </a:solidFill>
                <a:latin typeface="Helvetica Neue Medium"/>
                <a:ea typeface="Helvetica Neue Medium"/>
              </a:rPr>
              <a:t>DISCUSSION</a:t>
            </a:r>
            <a:endParaRPr b="0" lang="en-US" sz="6000" spc="-1" strike="noStrike">
              <a:latin typeface="DejaVu Sans"/>
            </a:endParaRPr>
          </a:p>
        </p:txBody>
      </p:sp>
      <p:sp>
        <p:nvSpPr>
          <p:cNvPr id="290" name="CustomShape 2"/>
          <p:cNvSpPr/>
          <p:nvPr/>
        </p:nvSpPr>
        <p:spPr>
          <a:xfrm>
            <a:off x="125640" y="704880"/>
            <a:ext cx="2121120" cy="633600"/>
          </a:xfrm>
          <a:prstGeom prst="rect">
            <a:avLst/>
          </a:prstGeom>
          <a:noFill/>
          <a:ln w="12600">
            <a:noFill/>
          </a:ln>
        </p:spPr>
        <p:style>
          <a:lnRef idx="0"/>
          <a:fillRef idx="0"/>
          <a:effectRef idx="0"/>
          <a:fontRef idx="minor"/>
        </p:style>
        <p:txBody>
          <a:bodyPr wrap="none" lIns="50760" rIns="50760" tIns="50760" bIns="50760" anchor="ctr"/>
          <a:p>
            <a:pPr>
              <a:lnSpc>
                <a:spcPct val="100000"/>
              </a:lnSpc>
            </a:pPr>
            <a:r>
              <a:rPr b="1" lang="en-US" sz="3500" spc="-1" strike="noStrike">
                <a:solidFill>
                  <a:srgbClr val="454545"/>
                </a:solidFill>
                <a:latin typeface="Times New Roman"/>
                <a:ea typeface="Times New Roman"/>
              </a:rPr>
              <a:t>Limitation</a:t>
            </a:r>
            <a:endParaRPr b="0" lang="en-US" sz="3500" spc="-1" strike="noStrike">
              <a:latin typeface="DejaVu Sans"/>
            </a:endParaRPr>
          </a:p>
        </p:txBody>
      </p:sp>
      <p:sp>
        <p:nvSpPr>
          <p:cNvPr id="291" name="CustomShape 3"/>
          <p:cNvSpPr/>
          <p:nvPr/>
        </p:nvSpPr>
        <p:spPr>
          <a:xfrm>
            <a:off x="131400" y="118440"/>
            <a:ext cx="9915480" cy="5968800"/>
          </a:xfrm>
          <a:prstGeom prst="rect">
            <a:avLst/>
          </a:prstGeom>
          <a:noFill/>
          <a:ln w="12600">
            <a:noFill/>
          </a:ln>
        </p:spPr>
        <p:style>
          <a:lnRef idx="0"/>
          <a:fillRef idx="0"/>
          <a:effectRef idx="0"/>
          <a:fontRef idx="minor"/>
        </p:style>
        <p:txBody>
          <a:bodyPr lIns="50760" rIns="50760" tIns="50760" bIns="50760" anchor="ctr"/>
          <a:p>
            <a:pPr>
              <a:lnSpc>
                <a:spcPct val="100000"/>
              </a:lnSpc>
            </a:pPr>
            <a:endParaRPr b="0" lang="en-US" sz="1800" spc="-1" strike="noStrike">
              <a:latin typeface="DejaVu Sans"/>
            </a:endParaRPr>
          </a:p>
          <a:p>
            <a:pPr marL="347400" indent="-346320">
              <a:lnSpc>
                <a:spcPct val="200000"/>
              </a:lnSpc>
              <a:buClr>
                <a:srgbClr val="454545"/>
              </a:buClr>
              <a:buFont typeface="Symbol"/>
              <a:buChar char=""/>
            </a:pPr>
            <a:r>
              <a:rPr b="1" lang="en-US" sz="3500" spc="-1" strike="noStrike">
                <a:solidFill>
                  <a:srgbClr val="454545"/>
                </a:solidFill>
                <a:latin typeface="Times New Roman"/>
                <a:ea typeface="Times New Roman"/>
              </a:rPr>
              <a:t>Neglect intrinsic interaction</a:t>
            </a:r>
            <a:endParaRPr b="0" lang="en-US" sz="3500" spc="-1" strike="noStrike">
              <a:latin typeface="DejaVu Sans"/>
            </a:endParaRPr>
          </a:p>
          <a:p>
            <a:pPr marL="347400" indent="-346320">
              <a:lnSpc>
                <a:spcPct val="200000"/>
              </a:lnSpc>
              <a:buClr>
                <a:srgbClr val="454545"/>
              </a:buClr>
              <a:buFont typeface="Symbol"/>
              <a:buChar char=""/>
            </a:pPr>
            <a:r>
              <a:rPr b="1" lang="en-US" sz="3500" spc="-1" strike="noStrike">
                <a:solidFill>
                  <a:srgbClr val="454545"/>
                </a:solidFill>
                <a:latin typeface="Times New Roman"/>
                <a:ea typeface="Times New Roman"/>
              </a:rPr>
              <a:t>Inaccurate due to nano indentation techniques themselves</a:t>
            </a:r>
            <a:endParaRPr b="0" lang="en-US" sz="3500" spc="-1" strike="noStrike">
              <a:latin typeface="DejaVu Sans"/>
            </a:endParaRPr>
          </a:p>
          <a:p>
            <a:pPr marL="347400" indent="-346320">
              <a:lnSpc>
                <a:spcPct val="200000"/>
              </a:lnSpc>
              <a:buClr>
                <a:srgbClr val="454545"/>
              </a:buClr>
              <a:buFont typeface="Symbol"/>
              <a:buChar char=""/>
            </a:pPr>
            <a:r>
              <a:rPr b="1" lang="en-US" sz="3500" spc="-1" strike="noStrike">
                <a:solidFill>
                  <a:srgbClr val="454545"/>
                </a:solidFill>
                <a:latin typeface="Times New Roman"/>
                <a:ea typeface="Times New Roman"/>
              </a:rPr>
              <a:t>Measure at surface, not represent bulk (surface are proved to be good indicators of OA ) </a:t>
            </a:r>
            <a:endParaRPr b="0" lang="en-US" sz="3500" spc="-1" strike="noStrike">
              <a:latin typeface="DejaVu Sans"/>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938600" y="1854720"/>
            <a:ext cx="8314920" cy="3148200"/>
          </a:xfrm>
          <a:prstGeom prst="rect">
            <a:avLst/>
          </a:prstGeom>
          <a:noFill/>
          <a:ln w="12600">
            <a:noFill/>
          </a:ln>
        </p:spPr>
        <p:style>
          <a:lnRef idx="0"/>
          <a:fillRef idx="0"/>
          <a:effectRef idx="0"/>
          <a:fontRef idx="minor"/>
        </p:style>
        <p:txBody>
          <a:bodyPr wrap="none" lIns="50760" rIns="50760" tIns="50760" bIns="50760" anchor="ctr"/>
          <a:p>
            <a:pPr algn="ctr">
              <a:lnSpc>
                <a:spcPct val="100000"/>
              </a:lnSpc>
            </a:pPr>
            <a:r>
              <a:rPr b="1" lang="en-US" sz="20000" spc="-1" strike="noStrike">
                <a:solidFill>
                  <a:srgbClr val="000000"/>
                </a:solidFill>
                <a:latin typeface="Times New Roman"/>
                <a:ea typeface="Times New Roman"/>
              </a:rPr>
              <a:t>Thanks</a:t>
            </a:r>
            <a:endParaRPr b="0" lang="en-US" sz="20000" spc="-1" strike="noStrike">
              <a:latin typeface="DejaVu Sans"/>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609480" y="273600"/>
            <a:ext cx="10971720" cy="1144080"/>
          </a:xfrm>
          <a:prstGeom prst="rect">
            <a:avLst/>
          </a:prstGeom>
          <a:noFill/>
          <a:ln>
            <a:noFill/>
          </a:ln>
        </p:spPr>
        <p:style>
          <a:lnRef idx="0"/>
          <a:fillRef idx="0"/>
          <a:effectRef idx="0"/>
          <a:fontRef idx="minor"/>
        </p:style>
        <p:txBody>
          <a:bodyPr lIns="0" rIns="0" tIns="0" bIns="0" anchor="ctr"/>
          <a:p>
            <a:pPr algn="ctr">
              <a:lnSpc>
                <a:spcPct val="100000"/>
              </a:lnSpc>
            </a:pPr>
            <a:r>
              <a:rPr b="0" lang="en-US" sz="1530" spc="-1" strike="noStrike">
                <a:solidFill>
                  <a:srgbClr val="000000"/>
                </a:solidFill>
                <a:latin typeface="Helvetica Neue"/>
                <a:ea typeface="DejaVu Sans"/>
              </a:rPr>
              <a:t>Reference</a:t>
            </a:r>
            <a:r>
              <a:rPr b="0" lang="en-US" sz="1530" spc="-1" strike="noStrike">
                <a:solidFill>
                  <a:srgbClr val="000000"/>
                </a:solidFill>
                <a:latin typeface="Helvetica Neue"/>
                <a:ea typeface="DejaVu Sans"/>
              </a:rPr>
              <a:t>	</a:t>
            </a:r>
            <a:endParaRPr b="0" lang="en-US" sz="1530" spc="-1" strike="noStrike">
              <a:latin typeface="DejaVu Sans"/>
            </a:endParaRPr>
          </a:p>
        </p:txBody>
      </p:sp>
      <p:sp>
        <p:nvSpPr>
          <p:cNvPr id="294" name="CustomShape 2"/>
          <p:cNvSpPr/>
          <p:nvPr/>
        </p:nvSpPr>
        <p:spPr>
          <a:xfrm>
            <a:off x="609480" y="1604520"/>
            <a:ext cx="10971720" cy="397656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995"/>
              </a:spcBef>
              <a:buClr>
                <a:srgbClr val="000000"/>
              </a:buClr>
              <a:buSzPct val="45000"/>
              <a:buFont typeface="Wingdings" charset="2"/>
              <a:buChar char=""/>
            </a:pPr>
            <a:r>
              <a:rPr b="0" lang="en-US" sz="2250" spc="-1" strike="noStrike" u="sng">
                <a:solidFill>
                  <a:srgbClr val="0563c1"/>
                </a:solidFill>
                <a:uFillTx/>
                <a:latin typeface="Helvetica Neue"/>
                <a:ea typeface="DejaVu Sans"/>
                <a:hlinkClick r:id="rId1"/>
              </a:rPr>
              <a:t>https://www.hysitron.com/techniques-properties/mechanical-properties/creep</a:t>
            </a:r>
            <a:endParaRPr b="0" lang="en-US" sz="2250" spc="-1" strike="noStrike">
              <a:latin typeface="DejaVu Sans"/>
            </a:endParaRPr>
          </a:p>
          <a:p>
            <a:pPr marL="432000" indent="-323280">
              <a:lnSpc>
                <a:spcPct val="100000"/>
              </a:lnSpc>
              <a:spcBef>
                <a:spcPts val="995"/>
              </a:spcBef>
              <a:buClr>
                <a:srgbClr val="000000"/>
              </a:buClr>
              <a:buSzPct val="45000"/>
              <a:buFont typeface="Wingdings" charset="2"/>
              <a:buChar char=""/>
            </a:pPr>
            <a:r>
              <a:rPr b="0" lang="en-US" sz="2250" spc="-1" strike="noStrike">
                <a:solidFill>
                  <a:srgbClr val="000000"/>
                </a:solidFill>
                <a:latin typeface="Helvetica Neue"/>
                <a:ea typeface="DejaVu Sans"/>
              </a:rPr>
              <a:t> </a:t>
            </a:r>
            <a:endParaRPr b="0" lang="en-US" sz="2250" spc="-1" strike="noStrike">
              <a:latin typeface="DejaVu Sans"/>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OA (osteoarthritics)</a:t>
            </a:r>
            <a:endParaRPr b="0" lang="en-US" sz="4400" spc="-1" strike="noStrike">
              <a:latin typeface="DejaVu Sans"/>
            </a:endParaRPr>
          </a:p>
        </p:txBody>
      </p:sp>
      <p:sp>
        <p:nvSpPr>
          <p:cNvPr id="164" name="CustomShape 2"/>
          <p:cNvSpPr/>
          <p:nvPr/>
        </p:nvSpPr>
        <p:spPr>
          <a:xfrm>
            <a:off x="838080" y="1825560"/>
            <a:ext cx="7898400" cy="420156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000000"/>
              </a:buClr>
              <a:buFont typeface="Arial"/>
              <a:buChar char="•"/>
            </a:pPr>
            <a:r>
              <a:rPr b="0" lang="en-US" sz="2800" spc="-1" strike="noStrike">
                <a:solidFill>
                  <a:srgbClr val="000000"/>
                </a:solidFill>
                <a:latin typeface="等线"/>
                <a:ea typeface="DejaVu Sans"/>
              </a:rPr>
              <a:t>A type of joint disease that results from breakdown of joint cartilage and underlying bone. </a:t>
            </a:r>
            <a:endParaRPr b="0" lang="en-US" sz="2800" spc="-1" strike="noStrike">
              <a:latin typeface="DejaVu Sans"/>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等线"/>
                <a:ea typeface="DejaVu Sans"/>
              </a:rPr>
              <a:t>The most common symptoms are joint pain and stiffness. Other symptoms include joint swelling, decreased range of motion.</a:t>
            </a:r>
            <a:endParaRPr b="0" lang="en-US" sz="2800" spc="-1" strike="noStrike">
              <a:latin typeface="DejaVu Sans"/>
            </a:endParaRPr>
          </a:p>
          <a:p>
            <a:pPr marL="228600" indent="-227520">
              <a:lnSpc>
                <a:spcPct val="90000"/>
              </a:lnSpc>
              <a:spcBef>
                <a:spcPts val="1001"/>
              </a:spcBef>
              <a:buClr>
                <a:srgbClr val="000000"/>
              </a:buClr>
              <a:buFont typeface="Arial"/>
              <a:buChar char="•"/>
            </a:pPr>
            <a:r>
              <a:rPr b="0" lang="en-US" sz="2800" spc="-1" strike="noStrike">
                <a:solidFill>
                  <a:srgbClr val="000000"/>
                </a:solidFill>
                <a:latin typeface="等线"/>
                <a:ea typeface="DejaVu Sans"/>
              </a:rPr>
              <a:t>It is characterized by the loss of proteoglycans(PGs) and hence GAG content via enzymes as well as failure of the collagen network and subsequently loss of cartilage stiffness.</a:t>
            </a:r>
            <a:endParaRPr b="0" lang="en-US" sz="2800" spc="-1" strike="noStrike">
              <a:latin typeface="DejaVu Sans"/>
            </a:endParaRPr>
          </a:p>
        </p:txBody>
      </p:sp>
      <p:pic>
        <p:nvPicPr>
          <p:cNvPr id="165" name="图片 3" descr=""/>
          <p:cNvPicPr/>
          <p:nvPr/>
        </p:nvPicPr>
        <p:blipFill>
          <a:blip r:embed="rId1"/>
          <a:stretch/>
        </p:blipFill>
        <p:spPr>
          <a:xfrm>
            <a:off x="8889840" y="178560"/>
            <a:ext cx="2996280" cy="6499440"/>
          </a:xfrm>
          <a:prstGeom prst="rect">
            <a:avLst/>
          </a:prstGeom>
          <a:ln>
            <a:noFill/>
          </a:ln>
        </p:spPr>
      </p:pic>
      <p:sp>
        <p:nvSpPr>
          <p:cNvPr id="166" name="CustomShape 3"/>
          <p:cNvSpPr/>
          <p:nvPr/>
        </p:nvSpPr>
        <p:spPr>
          <a:xfrm>
            <a:off x="-423000" y="6488640"/>
            <a:ext cx="6489720" cy="363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等线"/>
                <a:ea typeface="DejaVu Sans"/>
              </a:rPr>
              <a:t>Cited from : https://en.wikipedia.org/wiki/Osteoarthritis</a:t>
            </a:r>
            <a:endParaRPr b="0" lang="en-US" sz="1800" spc="-1" strike="noStrike">
              <a:latin typeface="DejaVu Sans"/>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Objectives</a:t>
            </a:r>
            <a:endParaRPr b="0" lang="en-US" sz="4400" spc="-1" strike="noStrike">
              <a:latin typeface="DejaVu Sans"/>
            </a:endParaRPr>
          </a:p>
        </p:txBody>
      </p:sp>
      <p:sp>
        <p:nvSpPr>
          <p:cNvPr id="16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等线"/>
                <a:ea typeface="DejaVu Sans"/>
              </a:rPr>
              <a:t>Understand the response of OA cartilage to changes in ionic strength (tonicity) and correlate it with</a:t>
            </a:r>
            <a:endParaRPr b="0" lang="en-US" sz="2800" spc="-1" strike="noStrike">
              <a:latin typeface="DejaVu Sans"/>
            </a:endParaRPr>
          </a:p>
          <a:p>
            <a:pPr>
              <a:lnSpc>
                <a:spcPct val="90000"/>
              </a:lnSpc>
              <a:spcBef>
                <a:spcPts val="1001"/>
              </a:spcBef>
            </a:pPr>
            <a:endParaRPr b="0" lang="en-US" sz="2800" spc="-1" strike="noStrike">
              <a:latin typeface="DejaVu Sans"/>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等线"/>
                <a:ea typeface="DejaVu Sans"/>
              </a:rPr>
              <a:t>The mechanical properties of cartilage </a:t>
            </a:r>
            <a:endParaRPr b="0" lang="en-US" sz="2400" spc="-1" strike="noStrike">
              <a:latin typeface="DejaVu Sans"/>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等线"/>
                <a:ea typeface="DejaVu Sans"/>
              </a:rPr>
              <a:t>measured at the micro- and nano-scale </a:t>
            </a:r>
            <a:endParaRPr b="0" lang="en-US" sz="2400" spc="-1" strike="noStrike">
              <a:latin typeface="DejaVu Sans"/>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等线"/>
                <a:ea typeface="DejaVu Sans"/>
              </a:rPr>
              <a:t>from indentation experiment;</a:t>
            </a:r>
            <a:endParaRPr b="0" lang="en-US" sz="2400" spc="-1" strike="noStrike">
              <a:latin typeface="DejaVu Sans"/>
            </a:endParaRPr>
          </a:p>
          <a:p>
            <a:pPr>
              <a:lnSpc>
                <a:spcPct val="100000"/>
              </a:lnSpc>
            </a:pPr>
            <a:endParaRPr b="0" lang="en-US" sz="2400" spc="-1" strike="noStrike">
              <a:latin typeface="DejaVu Sans"/>
            </a:endParaRPr>
          </a:p>
          <a:p>
            <a:pPr lvl="1" marL="685800" indent="-227520">
              <a:lnSpc>
                <a:spcPct val="90000"/>
              </a:lnSpc>
              <a:spcBef>
                <a:spcPts val="499"/>
              </a:spcBef>
              <a:buClr>
                <a:srgbClr val="000000"/>
              </a:buClr>
              <a:buFont typeface="Arial"/>
              <a:buChar char="•"/>
            </a:pPr>
            <a:r>
              <a:rPr b="0" lang="en-US" sz="2400" spc="-1" strike="noStrike">
                <a:solidFill>
                  <a:srgbClr val="000000"/>
                </a:solidFill>
                <a:latin typeface="等线"/>
                <a:ea typeface="DejaVu Sans"/>
              </a:rPr>
              <a:t>The severity of the disease</a:t>
            </a:r>
            <a:endParaRPr b="0" lang="en-US" sz="2400" spc="-1" strike="noStrike">
              <a:latin typeface="DejaVu Sans"/>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Nanoindentation(</a:t>
            </a:r>
            <a:r>
              <a:rPr b="0" lang="en-US" sz="4400" spc="-1" strike="noStrike">
                <a:solidFill>
                  <a:srgbClr val="000000"/>
                </a:solidFill>
                <a:latin typeface="等线 Light"/>
                <a:ea typeface="DejaVu Sans"/>
              </a:rPr>
              <a:t>纳米压痕</a:t>
            </a:r>
            <a:r>
              <a:rPr b="0" lang="en-US" sz="4400" spc="-1" strike="noStrike">
                <a:solidFill>
                  <a:srgbClr val="000000"/>
                </a:solidFill>
                <a:latin typeface="等线 Light"/>
                <a:ea typeface="DejaVu Sans"/>
              </a:rPr>
              <a:t>)</a:t>
            </a:r>
            <a:endParaRPr b="0" lang="en-US" sz="4400" spc="-1" strike="noStrike">
              <a:latin typeface="DejaVu Sans"/>
            </a:endParaRPr>
          </a:p>
        </p:txBody>
      </p:sp>
      <p:sp>
        <p:nvSpPr>
          <p:cNvPr id="170"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228600" indent="-227520">
              <a:lnSpc>
                <a:spcPct val="90000"/>
              </a:lnSpc>
              <a:spcBef>
                <a:spcPts val="1001"/>
              </a:spcBef>
              <a:buClr>
                <a:srgbClr val="000000"/>
              </a:buClr>
              <a:buFont typeface="Arial"/>
              <a:buChar char="•"/>
            </a:pPr>
            <a:r>
              <a:rPr b="0" lang="en-US" sz="2800" spc="-1" strike="noStrike">
                <a:solidFill>
                  <a:srgbClr val="000000"/>
                </a:solidFill>
                <a:latin typeface="等线"/>
                <a:ea typeface="DejaVu Sans"/>
              </a:rPr>
              <a:t>Nanoindentation is a variety of indentation hardness tests applied to small volumes. Indentation is perhaps the most commonly applied means of testing the mechanical properties of materials;</a:t>
            </a:r>
            <a:endParaRPr b="0" lang="en-US" sz="2800" spc="-1" strike="noStrike">
              <a:latin typeface="DejaVu Sans"/>
            </a:endParaRPr>
          </a:p>
        </p:txBody>
      </p:sp>
      <p:pic>
        <p:nvPicPr>
          <p:cNvPr id="171" name="图片 13" descr=""/>
          <p:cNvPicPr/>
          <p:nvPr/>
        </p:nvPicPr>
        <p:blipFill>
          <a:blip r:embed="rId1"/>
          <a:stretch/>
        </p:blipFill>
        <p:spPr>
          <a:xfrm>
            <a:off x="483120" y="3591360"/>
            <a:ext cx="3282120" cy="3041280"/>
          </a:xfrm>
          <a:prstGeom prst="rect">
            <a:avLst/>
          </a:prstGeom>
          <a:ln>
            <a:noFill/>
          </a:ln>
        </p:spPr>
      </p:pic>
      <p:pic>
        <p:nvPicPr>
          <p:cNvPr id="172" name="图片 14" descr=""/>
          <p:cNvPicPr/>
          <p:nvPr/>
        </p:nvPicPr>
        <p:blipFill>
          <a:blip r:embed="rId2"/>
          <a:stretch/>
        </p:blipFill>
        <p:spPr>
          <a:xfrm>
            <a:off x="4011480" y="3617640"/>
            <a:ext cx="8117640" cy="28623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Speciemens Preparation</a:t>
            </a:r>
            <a:endParaRPr b="0" lang="en-US" sz="4400" spc="-1" strike="noStrike">
              <a:latin typeface="DejaVu Sans"/>
            </a:endParaRPr>
          </a:p>
        </p:txBody>
      </p:sp>
      <p:sp>
        <p:nvSpPr>
          <p:cNvPr id="174"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等线"/>
                <a:ea typeface="DejaVu Sans"/>
              </a:rPr>
              <a:t>Source: Total knee which was replaced in surgeries</a:t>
            </a:r>
            <a:endParaRPr b="0" lang="en-US" sz="2800" spc="-1" strike="noStrike">
              <a:latin typeface="DejaVu Sans"/>
            </a:endParaRPr>
          </a:p>
          <a:p>
            <a:pPr>
              <a:lnSpc>
                <a:spcPct val="100000"/>
              </a:lnSpc>
              <a:spcBef>
                <a:spcPts val="1417"/>
              </a:spcBef>
            </a:pPr>
            <a:endParaRPr b="0" lang="en-US" sz="2800" spc="-1" strike="noStrike">
              <a:latin typeface="DejaVu Sans"/>
            </a:endParaRPr>
          </a:p>
        </p:txBody>
      </p:sp>
      <p:sp>
        <p:nvSpPr>
          <p:cNvPr id="175" name="CustomShape 3"/>
          <p:cNvSpPr/>
          <p:nvPr/>
        </p:nvSpPr>
        <p:spPr>
          <a:xfrm>
            <a:off x="1872000" y="2592000"/>
            <a:ext cx="2303280" cy="1151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5 mild OA</a:t>
            </a:r>
            <a:endParaRPr b="0" lang="en-US" sz="1800" spc="-1" strike="noStrike">
              <a:latin typeface="DejaVu Sans"/>
            </a:endParaRPr>
          </a:p>
        </p:txBody>
      </p:sp>
      <p:sp>
        <p:nvSpPr>
          <p:cNvPr id="176" name="CustomShape 4"/>
          <p:cNvSpPr/>
          <p:nvPr/>
        </p:nvSpPr>
        <p:spPr>
          <a:xfrm>
            <a:off x="6408000" y="2520000"/>
            <a:ext cx="2303280" cy="1151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5 severe OA</a:t>
            </a:r>
            <a:endParaRPr b="0" lang="en-US" sz="1800" spc="-1" strike="noStrike">
              <a:latin typeface="DejaVu Sans"/>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Speciemens Preparation</a:t>
            </a:r>
            <a:endParaRPr b="0" lang="en-US" sz="4400" spc="-1" strike="noStrike">
              <a:latin typeface="DejaVu Sans"/>
            </a:endParaRPr>
          </a:p>
        </p:txBody>
      </p:sp>
      <p:sp>
        <p:nvSpPr>
          <p:cNvPr id="178"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p>
            <a:pPr marL="432000" indent="-323280">
              <a:lnSpc>
                <a:spcPct val="100000"/>
              </a:lnSpc>
              <a:spcBef>
                <a:spcPts val="1417"/>
              </a:spcBef>
              <a:buClr>
                <a:srgbClr val="000000"/>
              </a:buClr>
              <a:buSzPct val="45000"/>
              <a:buFont typeface="Wingdings" charset="2"/>
              <a:buChar char=""/>
            </a:pPr>
            <a:r>
              <a:rPr b="0" lang="en-US" sz="2800" spc="-1" strike="noStrike">
                <a:solidFill>
                  <a:srgbClr val="000000"/>
                </a:solidFill>
                <a:latin typeface="等线"/>
                <a:ea typeface="DejaVu Sans"/>
              </a:rPr>
              <a:t>Source: Total knee which was replaced in surgeries</a:t>
            </a:r>
            <a:endParaRPr b="0" lang="en-US" sz="2800" spc="-1" strike="noStrike">
              <a:latin typeface="DejaVu Sans"/>
            </a:endParaRPr>
          </a:p>
          <a:p>
            <a:pPr>
              <a:lnSpc>
                <a:spcPct val="100000"/>
              </a:lnSpc>
              <a:spcBef>
                <a:spcPts val="1417"/>
              </a:spcBef>
            </a:pPr>
            <a:endParaRPr b="0" lang="en-US" sz="2800" spc="-1" strike="noStrike">
              <a:latin typeface="DejaVu Sans"/>
            </a:endParaRPr>
          </a:p>
        </p:txBody>
      </p:sp>
      <p:sp>
        <p:nvSpPr>
          <p:cNvPr id="179" name="CustomShape 3"/>
          <p:cNvSpPr/>
          <p:nvPr/>
        </p:nvSpPr>
        <p:spPr>
          <a:xfrm>
            <a:off x="1872000" y="2592000"/>
            <a:ext cx="2303280" cy="1151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5 mild OA</a:t>
            </a:r>
            <a:endParaRPr b="0" lang="en-US" sz="1800" spc="-1" strike="noStrike">
              <a:latin typeface="DejaVu Sans"/>
            </a:endParaRPr>
          </a:p>
        </p:txBody>
      </p:sp>
      <p:sp>
        <p:nvSpPr>
          <p:cNvPr id="180" name="CustomShape 4"/>
          <p:cNvSpPr/>
          <p:nvPr/>
        </p:nvSpPr>
        <p:spPr>
          <a:xfrm>
            <a:off x="6408000" y="2520000"/>
            <a:ext cx="2303280" cy="1151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5 severe OA</a:t>
            </a:r>
            <a:endParaRPr b="0" lang="en-US" sz="1800" spc="-1" strike="noStrike">
              <a:latin typeface="DejaVu Sans"/>
            </a:endParaRPr>
          </a:p>
        </p:txBody>
      </p:sp>
      <p:sp>
        <p:nvSpPr>
          <p:cNvPr id="181" name="CustomShape 5"/>
          <p:cNvSpPr/>
          <p:nvPr/>
        </p:nvSpPr>
        <p:spPr>
          <a:xfrm>
            <a:off x="6463440" y="5244480"/>
            <a:ext cx="2519280" cy="1295280"/>
          </a:xfrm>
          <a:prstGeom prst="can">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Hypertonic PBS</a:t>
            </a:r>
            <a:endParaRPr b="0" lang="en-US" sz="1800" spc="-1" strike="noStrike">
              <a:latin typeface="DejaVu Sans"/>
            </a:endParaRPr>
          </a:p>
        </p:txBody>
      </p:sp>
      <p:sp>
        <p:nvSpPr>
          <p:cNvPr id="182" name="CustomShape 6"/>
          <p:cNvSpPr/>
          <p:nvPr/>
        </p:nvSpPr>
        <p:spPr>
          <a:xfrm>
            <a:off x="1872000" y="5184000"/>
            <a:ext cx="2519280" cy="1295280"/>
          </a:xfrm>
          <a:prstGeom prst="can">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Isotonic PBS</a:t>
            </a:r>
            <a:endParaRPr b="0" lang="en-US" sz="1800" spc="-1" strike="noStrike">
              <a:latin typeface="DejaVu Sans"/>
            </a:endParaRPr>
          </a:p>
        </p:txBody>
      </p:sp>
      <p:sp>
        <p:nvSpPr>
          <p:cNvPr id="183" name="CustomShape 7"/>
          <p:cNvSpPr/>
          <p:nvPr/>
        </p:nvSpPr>
        <p:spPr>
          <a:xfrm>
            <a:off x="2808000" y="3816000"/>
            <a:ext cx="359280" cy="1223280"/>
          </a:xfrm>
          <a:custGeom>
            <a:avLst/>
            <a:gdLst/>
            <a:ahLst/>
            <a:rect l="l" t="t" r="r" b="b"/>
            <a:pathLst>
              <a:path w="1002" h="3402">
                <a:moveTo>
                  <a:pt x="250" y="0"/>
                </a:moveTo>
                <a:lnTo>
                  <a:pt x="250" y="2550"/>
                </a:lnTo>
                <a:lnTo>
                  <a:pt x="0" y="2550"/>
                </a:lnTo>
                <a:lnTo>
                  <a:pt x="500" y="3401"/>
                </a:lnTo>
                <a:lnTo>
                  <a:pt x="1001" y="2550"/>
                </a:lnTo>
                <a:lnTo>
                  <a:pt x="750" y="2550"/>
                </a:lnTo>
                <a:lnTo>
                  <a:pt x="750" y="0"/>
                </a:lnTo>
                <a:lnTo>
                  <a:pt x="250" y="0"/>
                </a:lnTo>
              </a:path>
            </a:pathLst>
          </a:custGeom>
          <a:solidFill>
            <a:srgbClr val="729fcf"/>
          </a:solidFill>
          <a:ln>
            <a:solidFill>
              <a:srgbClr val="3465a4"/>
            </a:solidFill>
          </a:ln>
        </p:spPr>
        <p:style>
          <a:lnRef idx="0"/>
          <a:fillRef idx="0"/>
          <a:effectRef idx="0"/>
          <a:fontRef idx="minor"/>
        </p:style>
      </p:sp>
      <p:sp>
        <p:nvSpPr>
          <p:cNvPr id="184" name="CustomShape 8"/>
          <p:cNvSpPr/>
          <p:nvPr/>
        </p:nvSpPr>
        <p:spPr>
          <a:xfrm>
            <a:off x="7416000" y="3888000"/>
            <a:ext cx="359280" cy="1223280"/>
          </a:xfrm>
          <a:custGeom>
            <a:avLst/>
            <a:gdLst/>
            <a:ahLst/>
            <a:rect l="l" t="t" r="r" b="b"/>
            <a:pathLst>
              <a:path w="1002" h="3402">
                <a:moveTo>
                  <a:pt x="250" y="0"/>
                </a:moveTo>
                <a:lnTo>
                  <a:pt x="250" y="2550"/>
                </a:lnTo>
                <a:lnTo>
                  <a:pt x="0" y="2550"/>
                </a:lnTo>
                <a:lnTo>
                  <a:pt x="500" y="3401"/>
                </a:lnTo>
                <a:lnTo>
                  <a:pt x="1001" y="2550"/>
                </a:lnTo>
                <a:lnTo>
                  <a:pt x="750" y="2550"/>
                </a:lnTo>
                <a:lnTo>
                  <a:pt x="750" y="0"/>
                </a:lnTo>
                <a:lnTo>
                  <a:pt x="250" y="0"/>
                </a:lnTo>
              </a:path>
            </a:pathLst>
          </a:custGeom>
          <a:solidFill>
            <a:srgbClr val="729fcf"/>
          </a:solidFill>
          <a:ln>
            <a:solidFill>
              <a:srgbClr val="3465a4"/>
            </a:solidFill>
          </a:ln>
        </p:spPr>
        <p:style>
          <a:lnRef idx="0"/>
          <a:fillRef idx="0"/>
          <a:effectRef idx="0"/>
          <a:fontRef idx="minor"/>
        </p:style>
      </p:sp>
      <p:sp>
        <p:nvSpPr>
          <p:cNvPr id="185" name="CustomShape 9"/>
          <p:cNvSpPr/>
          <p:nvPr/>
        </p:nvSpPr>
        <p:spPr>
          <a:xfrm rot="17989200">
            <a:off x="5180040" y="3059280"/>
            <a:ext cx="397800" cy="2645280"/>
          </a:xfrm>
          <a:custGeom>
            <a:avLst/>
            <a:gdLst/>
            <a:ahLst/>
            <a:rect l="l" t="t" r="r" b="b"/>
            <a:pathLst>
              <a:path w="1109" h="7353">
                <a:moveTo>
                  <a:pt x="269" y="2"/>
                </a:moveTo>
                <a:lnTo>
                  <a:pt x="278" y="5514"/>
                </a:lnTo>
                <a:lnTo>
                  <a:pt x="0" y="5515"/>
                </a:lnTo>
                <a:lnTo>
                  <a:pt x="557" y="7352"/>
                </a:lnTo>
                <a:lnTo>
                  <a:pt x="1108" y="5513"/>
                </a:lnTo>
                <a:lnTo>
                  <a:pt x="831" y="5513"/>
                </a:lnTo>
                <a:lnTo>
                  <a:pt x="824" y="0"/>
                </a:lnTo>
                <a:lnTo>
                  <a:pt x="269" y="2"/>
                </a:lnTo>
              </a:path>
            </a:pathLst>
          </a:custGeom>
          <a:solidFill>
            <a:srgbClr val="729fcf"/>
          </a:solidFill>
          <a:ln>
            <a:solidFill>
              <a:srgbClr val="3465a4"/>
            </a:solidFill>
          </a:ln>
        </p:spPr>
        <p:style>
          <a:lnRef idx="0"/>
          <a:fillRef idx="0"/>
          <a:effectRef idx="0"/>
          <a:fontRef idx="minor"/>
        </p:style>
      </p:sp>
      <p:sp>
        <p:nvSpPr>
          <p:cNvPr id="186" name="CustomShape 10"/>
          <p:cNvSpPr/>
          <p:nvPr/>
        </p:nvSpPr>
        <p:spPr>
          <a:xfrm rot="3395400">
            <a:off x="5180400" y="3015720"/>
            <a:ext cx="397800" cy="2645280"/>
          </a:xfrm>
          <a:custGeom>
            <a:avLst/>
            <a:gdLst/>
            <a:ahLst/>
            <a:rect l="l" t="t" r="r" b="b"/>
            <a:pathLst>
              <a:path w="1109" h="7352">
                <a:moveTo>
                  <a:pt x="275" y="0"/>
                </a:moveTo>
                <a:lnTo>
                  <a:pt x="276" y="5513"/>
                </a:lnTo>
                <a:lnTo>
                  <a:pt x="0" y="5513"/>
                </a:lnTo>
                <a:lnTo>
                  <a:pt x="553" y="7351"/>
                </a:lnTo>
                <a:lnTo>
                  <a:pt x="1108" y="5513"/>
                </a:lnTo>
                <a:lnTo>
                  <a:pt x="830" y="5513"/>
                </a:lnTo>
                <a:lnTo>
                  <a:pt x="829" y="0"/>
                </a:lnTo>
                <a:lnTo>
                  <a:pt x="275" y="0"/>
                </a:lnTo>
              </a:path>
            </a:pathLst>
          </a:custGeom>
          <a:solidFill>
            <a:srgbClr val="729fcf"/>
          </a:solidFill>
          <a:ln>
            <a:solidFill>
              <a:srgbClr val="3465a4"/>
            </a:solidFill>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0" y="365040"/>
            <a:ext cx="1209528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Micro-scale Indentation experiment ---Method</a:t>
            </a:r>
            <a:endParaRPr b="0" lang="en-US" sz="4400" spc="-1" strike="noStrike">
              <a:latin typeface="DejaVu Sans"/>
            </a:endParaRPr>
          </a:p>
        </p:txBody>
      </p:sp>
      <p:sp>
        <p:nvSpPr>
          <p:cNvPr id="188" name="CustomShape 2"/>
          <p:cNvSpPr/>
          <p:nvPr/>
        </p:nvSpPr>
        <p:spPr>
          <a:xfrm>
            <a:off x="2376000" y="2952000"/>
            <a:ext cx="1511280" cy="935280"/>
          </a:xfrm>
          <a:custGeom>
            <a:avLst/>
            <a:gdLst/>
            <a:ahLst/>
            <a:rect l="l" t="t" r="r" b="b"/>
            <a:pathLst>
              <a:path w="4202" h="2602">
                <a:moveTo>
                  <a:pt x="0" y="650"/>
                </a:moveTo>
                <a:lnTo>
                  <a:pt x="3150" y="650"/>
                </a:lnTo>
                <a:lnTo>
                  <a:pt x="3150" y="0"/>
                </a:lnTo>
                <a:lnTo>
                  <a:pt x="4201" y="1300"/>
                </a:lnTo>
                <a:lnTo>
                  <a:pt x="3150" y="2601"/>
                </a:lnTo>
                <a:lnTo>
                  <a:pt x="3150" y="1950"/>
                </a:lnTo>
                <a:lnTo>
                  <a:pt x="0" y="1950"/>
                </a:lnTo>
                <a:lnTo>
                  <a:pt x="0" y="65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600" spc="-1" strike="noStrike">
                <a:solidFill>
                  <a:srgbClr val="000000"/>
                </a:solidFill>
                <a:latin typeface="DejaVu Sans"/>
                <a:ea typeface="DejaVu Sans"/>
              </a:rPr>
              <a:t>1h  </a:t>
            </a:r>
            <a:endParaRPr b="0" lang="en-US" sz="1600" spc="-1" strike="noStrike">
              <a:latin typeface="DejaVu Sans"/>
            </a:endParaRPr>
          </a:p>
          <a:p>
            <a:pPr algn="ctr">
              <a:lnSpc>
                <a:spcPct val="100000"/>
              </a:lnSpc>
            </a:pPr>
            <a:r>
              <a:rPr b="0" lang="en-US" sz="1600" spc="-1" strike="noStrike">
                <a:solidFill>
                  <a:srgbClr val="000000"/>
                </a:solidFill>
                <a:latin typeface="DejaVu Sans"/>
                <a:ea typeface="DejaVu Sans"/>
              </a:rPr>
              <a:t>Isotonic PBS</a:t>
            </a:r>
            <a:endParaRPr b="0" lang="en-US" sz="1600" spc="-1" strike="noStrike">
              <a:latin typeface="DejaVu Sans"/>
            </a:endParaRPr>
          </a:p>
        </p:txBody>
      </p:sp>
      <p:sp>
        <p:nvSpPr>
          <p:cNvPr id="189" name="CustomShape 3"/>
          <p:cNvSpPr/>
          <p:nvPr/>
        </p:nvSpPr>
        <p:spPr>
          <a:xfrm>
            <a:off x="6264000" y="2952000"/>
            <a:ext cx="2735280" cy="935280"/>
          </a:xfrm>
          <a:custGeom>
            <a:avLst/>
            <a:gdLst/>
            <a:ahLst/>
            <a:rect l="l" t="t" r="r" b="b"/>
            <a:pathLst>
              <a:path w="7601" h="2602">
                <a:moveTo>
                  <a:pt x="0" y="758"/>
                </a:moveTo>
                <a:lnTo>
                  <a:pt x="5809" y="758"/>
                </a:lnTo>
                <a:lnTo>
                  <a:pt x="5809" y="0"/>
                </a:lnTo>
                <a:lnTo>
                  <a:pt x="7600" y="1300"/>
                </a:lnTo>
                <a:lnTo>
                  <a:pt x="5809" y="2601"/>
                </a:lnTo>
                <a:lnTo>
                  <a:pt x="5809" y="1843"/>
                </a:lnTo>
                <a:lnTo>
                  <a:pt x="0" y="1843"/>
                </a:lnTo>
                <a:lnTo>
                  <a:pt x="0" y="758"/>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300" spc="-1" strike="noStrike">
                <a:solidFill>
                  <a:srgbClr val="000000"/>
                </a:solidFill>
                <a:latin typeface="DejaVu Sans"/>
                <a:ea typeface="DejaVu Sans"/>
              </a:rPr>
              <a:t>20, 40, 60, 120 min  </a:t>
            </a:r>
            <a:endParaRPr b="0" lang="en-US" sz="1300" spc="-1" strike="noStrike">
              <a:latin typeface="DejaVu Sans"/>
            </a:endParaRPr>
          </a:p>
          <a:p>
            <a:pPr algn="ctr">
              <a:lnSpc>
                <a:spcPct val="100000"/>
              </a:lnSpc>
            </a:pPr>
            <a:r>
              <a:rPr b="0" lang="en-US" sz="1300" spc="-1" strike="noStrike">
                <a:solidFill>
                  <a:srgbClr val="000000"/>
                </a:solidFill>
                <a:latin typeface="DejaVu Sans"/>
                <a:ea typeface="DejaVu Sans"/>
              </a:rPr>
              <a:t>Hypertonic PBS</a:t>
            </a:r>
            <a:endParaRPr b="0" lang="en-US" sz="1300" spc="-1" strike="noStrike">
              <a:latin typeface="DejaVu Sans"/>
            </a:endParaRPr>
          </a:p>
        </p:txBody>
      </p:sp>
      <p:sp>
        <p:nvSpPr>
          <p:cNvPr id="190" name="CustomShape 4"/>
          <p:cNvSpPr/>
          <p:nvPr/>
        </p:nvSpPr>
        <p:spPr>
          <a:xfrm>
            <a:off x="3888000" y="2664000"/>
            <a:ext cx="2159280" cy="1655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Creep Experment</a:t>
            </a:r>
            <a:endParaRPr b="0" lang="en-US" sz="1800" spc="-1" strike="noStrike">
              <a:latin typeface="DejaVu Sans"/>
            </a:endParaRPr>
          </a:p>
        </p:txBody>
      </p:sp>
      <p:sp>
        <p:nvSpPr>
          <p:cNvPr id="191" name="CustomShape 5"/>
          <p:cNvSpPr/>
          <p:nvPr/>
        </p:nvSpPr>
        <p:spPr>
          <a:xfrm>
            <a:off x="9288000" y="2664000"/>
            <a:ext cx="2159280" cy="1655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Creep Experment</a:t>
            </a:r>
            <a:endParaRPr b="0" lang="en-US" sz="1800" spc="-1" strike="noStrike">
              <a:latin typeface="DejaVu Sans"/>
            </a:endParaRPr>
          </a:p>
        </p:txBody>
      </p:sp>
      <p:pic>
        <p:nvPicPr>
          <p:cNvPr id="192" name="" descr=""/>
          <p:cNvPicPr/>
          <p:nvPr/>
        </p:nvPicPr>
        <p:blipFill>
          <a:blip r:embed="rId1"/>
          <a:stretch/>
        </p:blipFill>
        <p:spPr>
          <a:xfrm>
            <a:off x="538920" y="2376000"/>
            <a:ext cx="1332360" cy="21135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0" y="365040"/>
            <a:ext cx="12095280" cy="13244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等线 Light"/>
                <a:ea typeface="DejaVu Sans"/>
              </a:rPr>
              <a:t>Micro-scale Indentation experiment ---Method</a:t>
            </a:r>
            <a:endParaRPr b="0" lang="en-US" sz="4400" spc="-1" strike="noStrike">
              <a:latin typeface="DejaVu Sans"/>
            </a:endParaRPr>
          </a:p>
        </p:txBody>
      </p:sp>
      <p:sp>
        <p:nvSpPr>
          <p:cNvPr id="194" name="CustomShape 2"/>
          <p:cNvSpPr/>
          <p:nvPr/>
        </p:nvSpPr>
        <p:spPr>
          <a:xfrm>
            <a:off x="2376000" y="2952000"/>
            <a:ext cx="1511280" cy="935280"/>
          </a:xfrm>
          <a:custGeom>
            <a:avLst/>
            <a:gdLst/>
            <a:ahLst/>
            <a:rect l="l" t="t" r="r" b="b"/>
            <a:pathLst>
              <a:path w="4202" h="2602">
                <a:moveTo>
                  <a:pt x="0" y="650"/>
                </a:moveTo>
                <a:lnTo>
                  <a:pt x="3150" y="650"/>
                </a:lnTo>
                <a:lnTo>
                  <a:pt x="3150" y="0"/>
                </a:lnTo>
                <a:lnTo>
                  <a:pt x="4201" y="1300"/>
                </a:lnTo>
                <a:lnTo>
                  <a:pt x="3150" y="2601"/>
                </a:lnTo>
                <a:lnTo>
                  <a:pt x="3150" y="1950"/>
                </a:lnTo>
                <a:lnTo>
                  <a:pt x="0" y="1950"/>
                </a:lnTo>
                <a:lnTo>
                  <a:pt x="0" y="650"/>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600" spc="-1" strike="noStrike">
                <a:solidFill>
                  <a:srgbClr val="000000"/>
                </a:solidFill>
                <a:latin typeface="DejaVu Sans"/>
                <a:ea typeface="DejaVu Sans"/>
              </a:rPr>
              <a:t>1h  </a:t>
            </a:r>
            <a:endParaRPr b="0" lang="en-US" sz="1600" spc="-1" strike="noStrike">
              <a:latin typeface="DejaVu Sans"/>
            </a:endParaRPr>
          </a:p>
          <a:p>
            <a:pPr algn="ctr">
              <a:lnSpc>
                <a:spcPct val="100000"/>
              </a:lnSpc>
            </a:pPr>
            <a:r>
              <a:rPr b="0" lang="en-US" sz="1600" spc="-1" strike="noStrike">
                <a:solidFill>
                  <a:srgbClr val="000000"/>
                </a:solidFill>
                <a:latin typeface="DejaVu Sans"/>
                <a:ea typeface="DejaVu Sans"/>
              </a:rPr>
              <a:t>Isotonic PBS</a:t>
            </a:r>
            <a:endParaRPr b="0" lang="en-US" sz="1600" spc="-1" strike="noStrike">
              <a:latin typeface="DejaVu Sans"/>
            </a:endParaRPr>
          </a:p>
        </p:txBody>
      </p:sp>
      <p:sp>
        <p:nvSpPr>
          <p:cNvPr id="195" name="CustomShape 3"/>
          <p:cNvSpPr/>
          <p:nvPr/>
        </p:nvSpPr>
        <p:spPr>
          <a:xfrm>
            <a:off x="6264000" y="2952000"/>
            <a:ext cx="2735280" cy="935280"/>
          </a:xfrm>
          <a:custGeom>
            <a:avLst/>
            <a:gdLst/>
            <a:ahLst/>
            <a:rect l="l" t="t" r="r" b="b"/>
            <a:pathLst>
              <a:path w="7601" h="2602">
                <a:moveTo>
                  <a:pt x="0" y="758"/>
                </a:moveTo>
                <a:lnTo>
                  <a:pt x="5809" y="758"/>
                </a:lnTo>
                <a:lnTo>
                  <a:pt x="5809" y="0"/>
                </a:lnTo>
                <a:lnTo>
                  <a:pt x="7600" y="1300"/>
                </a:lnTo>
                <a:lnTo>
                  <a:pt x="5809" y="2601"/>
                </a:lnTo>
                <a:lnTo>
                  <a:pt x="5809" y="1843"/>
                </a:lnTo>
                <a:lnTo>
                  <a:pt x="0" y="1843"/>
                </a:lnTo>
                <a:lnTo>
                  <a:pt x="0" y="758"/>
                </a:lnTo>
              </a:path>
            </a:pathLst>
          </a:cu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300" spc="-1" strike="noStrike">
                <a:solidFill>
                  <a:srgbClr val="000000"/>
                </a:solidFill>
                <a:latin typeface="DejaVu Sans"/>
                <a:ea typeface="DejaVu Sans"/>
              </a:rPr>
              <a:t>20, 40, 60, 120 min  </a:t>
            </a:r>
            <a:endParaRPr b="0" lang="en-US" sz="1300" spc="-1" strike="noStrike">
              <a:latin typeface="DejaVu Sans"/>
            </a:endParaRPr>
          </a:p>
          <a:p>
            <a:pPr algn="ctr">
              <a:lnSpc>
                <a:spcPct val="100000"/>
              </a:lnSpc>
            </a:pPr>
            <a:r>
              <a:rPr b="0" lang="en-US" sz="1300" spc="-1" strike="noStrike">
                <a:solidFill>
                  <a:srgbClr val="000000"/>
                </a:solidFill>
                <a:latin typeface="DejaVu Sans"/>
                <a:ea typeface="DejaVu Sans"/>
              </a:rPr>
              <a:t>Hypertonic PBS</a:t>
            </a:r>
            <a:endParaRPr b="0" lang="en-US" sz="1300" spc="-1" strike="noStrike">
              <a:latin typeface="DejaVu Sans"/>
            </a:endParaRPr>
          </a:p>
        </p:txBody>
      </p:sp>
      <p:sp>
        <p:nvSpPr>
          <p:cNvPr id="196" name="CustomShape 4"/>
          <p:cNvSpPr/>
          <p:nvPr/>
        </p:nvSpPr>
        <p:spPr>
          <a:xfrm>
            <a:off x="3888000" y="2664000"/>
            <a:ext cx="2159280" cy="1655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Creep Experment</a:t>
            </a:r>
            <a:endParaRPr b="0" lang="en-US" sz="1800" spc="-1" strike="noStrike">
              <a:latin typeface="DejaVu Sans"/>
            </a:endParaRPr>
          </a:p>
        </p:txBody>
      </p:sp>
      <p:sp>
        <p:nvSpPr>
          <p:cNvPr id="197" name="CustomShape 5"/>
          <p:cNvSpPr/>
          <p:nvPr/>
        </p:nvSpPr>
        <p:spPr>
          <a:xfrm>
            <a:off x="9288000" y="2664000"/>
            <a:ext cx="2159280" cy="1655280"/>
          </a:xfrm>
          <a:prstGeom prst="ellipse">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US" sz="1800" spc="-1" strike="noStrike">
                <a:solidFill>
                  <a:srgbClr val="000000"/>
                </a:solidFill>
                <a:latin typeface="DejaVu Sans"/>
                <a:ea typeface="DejaVu Sans"/>
              </a:rPr>
              <a:t>Creep Experment</a:t>
            </a:r>
            <a:endParaRPr b="0" lang="en-US" sz="1800" spc="-1" strike="noStrike">
              <a:latin typeface="DejaVu Sans"/>
            </a:endParaRPr>
          </a:p>
        </p:txBody>
      </p:sp>
      <p:sp>
        <p:nvSpPr>
          <p:cNvPr id="198" name="CustomShape 6"/>
          <p:cNvSpPr/>
          <p:nvPr/>
        </p:nvSpPr>
        <p:spPr>
          <a:xfrm>
            <a:off x="2880000" y="5328000"/>
            <a:ext cx="5039280" cy="908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DejaVu Sans"/>
                <a:ea typeface="DejaVu Sans"/>
              </a:rPr>
              <a:t>Two or more locations each sample</a:t>
            </a:r>
            <a:endParaRPr b="0" lang="en-US" sz="1800" spc="-1" strike="noStrike">
              <a:latin typeface="DejaVu Sans"/>
            </a:endParaRPr>
          </a:p>
          <a:p>
            <a:pPr>
              <a:lnSpc>
                <a:spcPct val="100000"/>
              </a:lnSpc>
            </a:pPr>
            <a:r>
              <a:rPr b="0" lang="en-US" sz="1800" spc="-1" strike="noStrike">
                <a:solidFill>
                  <a:srgbClr val="000000"/>
                </a:solidFill>
                <a:latin typeface="DejaVu Sans"/>
                <a:ea typeface="DejaVu Sans"/>
              </a:rPr>
              <a:t>Every location measure 3 times</a:t>
            </a:r>
            <a:endParaRPr b="0" lang="en-US" sz="1800" spc="-1" strike="noStrike">
              <a:latin typeface="DejaVu Sans"/>
            </a:endParaRPr>
          </a:p>
          <a:p>
            <a:pPr>
              <a:lnSpc>
                <a:spcPct val="100000"/>
              </a:lnSpc>
            </a:pPr>
            <a:endParaRPr b="0" lang="en-US" sz="1800" spc="-1" strike="noStrike">
              <a:latin typeface="DejaVu Sans"/>
            </a:endParaRPr>
          </a:p>
        </p:txBody>
      </p:sp>
      <p:pic>
        <p:nvPicPr>
          <p:cNvPr id="199" name="" descr=""/>
          <p:cNvPicPr/>
          <p:nvPr/>
        </p:nvPicPr>
        <p:blipFill>
          <a:blip r:embed="rId1"/>
          <a:stretch/>
        </p:blipFill>
        <p:spPr>
          <a:xfrm>
            <a:off x="539280" y="2376360"/>
            <a:ext cx="1332360" cy="21135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441</TotalTime>
  <Application>LibreOffice/6.0.4.2$Linux_X86_64 LibreOffice_project/00m0$Build-2</Application>
  <Words>422</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2018-05-15T06:22:16Z</dcterms:created>
  <dc:creator>1849728148@qq.com</dc:creator>
  <dc:description/>
  <dc:language>zh-CN</dc:language>
  <cp:lastModifiedBy>Yuejian Mo</cp:lastModifiedBy>
  <dcterms:modified xsi:type="dcterms:W3CDTF">2018-05-16T07:38:42Z</dcterms:modified>
  <cp:revision>140</cp:revision>
  <dc:subject/>
  <dc:title>Micro- and nano-mechanics of osteoarthritic cartilage: The effects of tonicity and disease severity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