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1270000" y="4216400"/>
            <a:ext cx="10464800" cy="711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3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标题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0" name="正文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6288" y="1606550"/>
            <a:ext cx="8623301" cy="3251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4452" y="5798183"/>
            <a:ext cx="5168901" cy="2311401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Result"/>
          <p:cNvSpPr txBox="1"/>
          <p:nvPr>
            <p:ph type="title" idx="4294967295"/>
          </p:nvPr>
        </p:nvSpPr>
        <p:spPr>
          <a:xfrm>
            <a:off x="952500" y="254000"/>
            <a:ext cx="4852641" cy="610593"/>
          </a:xfrm>
          <a:prstGeom prst="rect">
            <a:avLst/>
          </a:prstGeom>
        </p:spPr>
        <p:txBody>
          <a:bodyPr/>
          <a:lstStyle>
            <a:lvl1pPr algn="l" defTabSz="239522">
              <a:defRPr sz="3280"/>
            </a:lvl1pPr>
          </a:lstStyle>
          <a:p>
            <a:pPr/>
            <a:r>
              <a:t>Result</a:t>
            </a:r>
          </a:p>
        </p:txBody>
      </p:sp>
      <p:sp>
        <p:nvSpPr>
          <p:cNvPr id="125" name="3.1.1 micro-scale of indentation experiment"/>
          <p:cNvSpPr txBox="1"/>
          <p:nvPr/>
        </p:nvSpPr>
        <p:spPr>
          <a:xfrm>
            <a:off x="1003198" y="942291"/>
            <a:ext cx="6411774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3.1.1 micro-scale of indentation experiment</a:t>
            </a:r>
          </a:p>
        </p:txBody>
      </p:sp>
      <p:sp>
        <p:nvSpPr>
          <p:cNvPr id="126" name="micro-scale elastic modulus decrease in  hypertonic solution…"/>
          <p:cNvSpPr txBox="1"/>
          <p:nvPr/>
        </p:nvSpPr>
        <p:spPr>
          <a:xfrm>
            <a:off x="6325192" y="5827519"/>
            <a:ext cx="6043267" cy="1934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/>
            </a:pPr>
            <a:r>
              <a:t>micro-scale elastic modulus decrease in  hypertonic solution</a:t>
            </a:r>
          </a:p>
          <a:p>
            <a:pPr algn="l">
              <a:defRPr b="0"/>
            </a:pPr>
            <a:r>
              <a:t>Each sample has its own dynamic behavior response to tonicity.</a:t>
            </a:r>
          </a:p>
        </p:txBody>
      </p:sp>
      <p:sp>
        <p:nvSpPr>
          <p:cNvPr id="127" name="tonicity dependence"/>
          <p:cNvSpPr txBox="1"/>
          <p:nvPr/>
        </p:nvSpPr>
        <p:spPr>
          <a:xfrm>
            <a:off x="7903597" y="941984"/>
            <a:ext cx="288645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pPr/>
            <a:r>
              <a:t>tonicity dependence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3936" y="909558"/>
            <a:ext cx="6349918" cy="48547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7250" y="5956300"/>
            <a:ext cx="10198100" cy="3060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3.1.2 nano-scale of indentation experiment"/>
          <p:cNvSpPr txBox="1"/>
          <p:nvPr/>
        </p:nvSpPr>
        <p:spPr>
          <a:xfrm>
            <a:off x="1053998" y="256491"/>
            <a:ext cx="6305399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3.1.2 nano-scale of indentation experiment</a:t>
            </a:r>
          </a:p>
        </p:txBody>
      </p:sp>
      <p:sp>
        <p:nvSpPr>
          <p:cNvPr id="132" name="first peak: associated with GAGs…"/>
          <p:cNvSpPr txBox="1"/>
          <p:nvPr/>
        </p:nvSpPr>
        <p:spPr>
          <a:xfrm>
            <a:off x="6767804" y="1055948"/>
            <a:ext cx="6122409" cy="829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/>
            </a:pPr>
            <a:r>
              <a:t>first peak: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associated</a:t>
            </a:r>
            <a:r>
              <a:t> with GAGs</a:t>
            </a:r>
          </a:p>
          <a:p>
            <a:pPr algn="l">
              <a:defRPr b="0"/>
            </a:pPr>
            <a:r>
              <a:t>third peak: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associated </a:t>
            </a:r>
            <a:r>
              <a:t>with collagen network</a:t>
            </a:r>
          </a:p>
        </p:txBody>
      </p:sp>
      <p:sp>
        <p:nvSpPr>
          <p:cNvPr id="133" name="箭头"/>
          <p:cNvSpPr/>
          <p:nvPr/>
        </p:nvSpPr>
        <p:spPr>
          <a:xfrm rot="16176821">
            <a:off x="8430524" y="1975281"/>
            <a:ext cx="1333550" cy="13096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712" y="6716"/>
                </a:moveTo>
                <a:lnTo>
                  <a:pt x="11712" y="0"/>
                </a:lnTo>
                <a:lnTo>
                  <a:pt x="0" y="10800"/>
                </a:lnTo>
                <a:lnTo>
                  <a:pt x="11712" y="21600"/>
                </a:lnTo>
                <a:lnTo>
                  <a:pt x="11712" y="14884"/>
                </a:lnTo>
                <a:lnTo>
                  <a:pt x="21600" y="14884"/>
                </a:lnTo>
                <a:lnTo>
                  <a:pt x="21600" y="6716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4" name="Third Gaussian components represent the nano-scale mechanical properties of the collagen network…"/>
          <p:cNvSpPr txBox="1"/>
          <p:nvPr/>
        </p:nvSpPr>
        <p:spPr>
          <a:xfrm>
            <a:off x="6644144" y="3418289"/>
            <a:ext cx="6122409" cy="2302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/>
            </a:pPr>
            <a:r>
              <a:t>Third Gaussian components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represent</a:t>
            </a:r>
            <a:r>
              <a:t> the nano-scale mechanical properties of the collagen network</a:t>
            </a:r>
          </a:p>
          <a:p>
            <a:pPr algn="l">
              <a:defRPr b="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no direct evidence</a:t>
            </a:r>
            <a:r>
              <a:t> for first mixture component represents the nano-scale mechanical properties of GAGs</a:t>
            </a:r>
          </a:p>
        </p:txBody>
      </p:sp>
      <p:sp>
        <p:nvSpPr>
          <p:cNvPr id="135" name="tonicity dependence"/>
          <p:cNvSpPr txBox="1"/>
          <p:nvPr/>
        </p:nvSpPr>
        <p:spPr>
          <a:xfrm>
            <a:off x="8006810" y="390443"/>
            <a:ext cx="288645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pPr/>
            <a:r>
              <a:t>tonicity dependence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4517" y="810670"/>
            <a:ext cx="3960160" cy="4441195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average of mean gray values…"/>
          <p:cNvSpPr txBox="1"/>
          <p:nvPr/>
        </p:nvSpPr>
        <p:spPr>
          <a:xfrm>
            <a:off x="5315089" y="865745"/>
            <a:ext cx="6451626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 sz="2100"/>
            </a:pPr>
            <a:r>
              <a:t>average of mean gray values</a:t>
            </a:r>
          </a:p>
          <a:p>
            <a:pPr algn="l">
              <a:defRPr b="0" sz="2100"/>
            </a:pPr>
            <a:r>
              <a:t>severe OA group: 335±57&gt;&gt;mild OA group ：252±19</a:t>
            </a:r>
          </a:p>
        </p:txBody>
      </p:sp>
      <p:sp>
        <p:nvSpPr>
          <p:cNvPr id="139" name="GAG: mild OA &gt; severe OA"/>
          <p:cNvSpPr txBox="1"/>
          <p:nvPr/>
        </p:nvSpPr>
        <p:spPr>
          <a:xfrm>
            <a:off x="6522656" y="3782323"/>
            <a:ext cx="3792017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pPr/>
            <a:r>
              <a:t>GAG: mild OA &gt; severe OA</a:t>
            </a:r>
          </a:p>
        </p:txBody>
      </p:sp>
      <p:sp>
        <p:nvSpPr>
          <p:cNvPr id="140" name="箭头"/>
          <p:cNvSpPr/>
          <p:nvPr/>
        </p:nvSpPr>
        <p:spPr>
          <a:xfrm rot="16176821">
            <a:off x="7752269" y="2063749"/>
            <a:ext cx="1333551" cy="13096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712" y="6716"/>
                </a:moveTo>
                <a:lnTo>
                  <a:pt x="11712" y="0"/>
                </a:lnTo>
                <a:lnTo>
                  <a:pt x="0" y="10800"/>
                </a:lnTo>
                <a:lnTo>
                  <a:pt x="11712" y="21600"/>
                </a:lnTo>
                <a:lnTo>
                  <a:pt x="11712" y="14884"/>
                </a:lnTo>
                <a:lnTo>
                  <a:pt x="21600" y="14884"/>
                </a:lnTo>
                <a:lnTo>
                  <a:pt x="21600" y="6716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1" name="3.2 EPIC-μCT"/>
          <p:cNvSpPr txBox="1"/>
          <p:nvPr/>
        </p:nvSpPr>
        <p:spPr>
          <a:xfrm>
            <a:off x="1053998" y="256491"/>
            <a:ext cx="2056182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3.2 EPIC-μCT</a:t>
            </a:r>
          </a:p>
        </p:txBody>
      </p:sp>
      <p:sp>
        <p:nvSpPr>
          <p:cNvPr id="142" name="3.3 Histology"/>
          <p:cNvSpPr txBox="1"/>
          <p:nvPr/>
        </p:nvSpPr>
        <p:spPr>
          <a:xfrm>
            <a:off x="753402" y="5450690"/>
            <a:ext cx="199369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3.3 Histology</a:t>
            </a:r>
          </a:p>
        </p:txBody>
      </p:sp>
      <p:pic>
        <p:nvPicPr>
          <p:cNvPr id="143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0655" y="6110575"/>
            <a:ext cx="4932996" cy="3067453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mild OA: nicely distributed high concentration of GAG"/>
          <p:cNvSpPr txBox="1"/>
          <p:nvPr/>
        </p:nvSpPr>
        <p:spPr>
          <a:xfrm>
            <a:off x="5376501" y="5774242"/>
            <a:ext cx="4727348" cy="82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mild OA: nicely distributed high concentration of GAG</a:t>
            </a:r>
          </a:p>
        </p:txBody>
      </p:sp>
      <p:sp>
        <p:nvSpPr>
          <p:cNvPr id="145" name="severe OA: less GAGs content, noticeable surface fibrillation and irregularity"/>
          <p:cNvSpPr txBox="1"/>
          <p:nvPr/>
        </p:nvSpPr>
        <p:spPr>
          <a:xfrm>
            <a:off x="4966680" y="7229468"/>
            <a:ext cx="6903968" cy="82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severe OA: less GAGs content, noticeable surface fibrillation and irregularity</a:t>
            </a:r>
          </a:p>
        </p:txBody>
      </p:sp>
      <p:sp>
        <p:nvSpPr>
          <p:cNvPr id="146" name="dependency of the indentation assay to the test location"/>
          <p:cNvSpPr txBox="1"/>
          <p:nvPr/>
        </p:nvSpPr>
        <p:spPr>
          <a:xfrm>
            <a:off x="4954018" y="4640683"/>
            <a:ext cx="7764477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pPr/>
            <a:r>
              <a:t>dependency of the indentation assay to the test location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