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0071100" cy="5664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457200" rtl="0" fontAlgn="auto" latinLnBrk="0" hangingPunct="0">
      <a:lnSpc>
        <a:spcPct val="98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755332" y="1759573"/>
            <a:ext cx="8560436" cy="121413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10665" y="3209713"/>
            <a:ext cx="7049770" cy="144751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</a:lvl1pPr>
            <a:lvl2pPr algn="ctr">
              <a:spcBef>
                <a:spcPts val="0"/>
              </a:spcBef>
            </a:lvl2pPr>
            <a:lvl3pPr algn="ctr">
              <a:spcBef>
                <a:spcPts val="0"/>
              </a:spcBef>
            </a:lvl3pPr>
            <a:lvl4pPr algn="ctr">
              <a:spcBef>
                <a:spcPts val="0"/>
              </a:spcBef>
            </a:lvl4pPr>
            <a:lvl5pPr algn="ctr">
              <a:spcBef>
                <a:spcPts val="0"/>
              </a:spcBef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503237" y="225425"/>
            <a:ext cx="9069388" cy="944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503237" y="1327150"/>
            <a:ext cx="9069388" cy="3286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9363744" y="5165725"/>
            <a:ext cx="210469" cy="2159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1pPr>
      <a:lvl2pPr marL="0" marR="0" indent="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2pPr>
      <a:lvl3pPr marL="0" marR="0" indent="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3pPr>
      <a:lvl4pPr marL="0" marR="0" indent="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4pPr>
      <a:lvl5pPr marL="0" marR="0" indent="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5pPr>
      <a:lvl6pPr marL="0" marR="0" indent="45720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6pPr>
      <a:lvl7pPr marL="0" marR="0" indent="91440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7pPr>
      <a:lvl8pPr marL="0" marR="0" indent="137160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8pPr>
      <a:lvl9pPr marL="0" marR="0" indent="1828800" algn="ct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9pPr>
    </p:titleStyle>
    <p:bodyStyle>
      <a:lvl1pPr marL="342900" marR="0" indent="-3429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1pPr>
      <a:lvl2pPr marL="342900" marR="0" indent="1143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2pPr>
      <a:lvl3pPr marL="342900" marR="0" indent="5715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3pPr>
      <a:lvl4pPr marL="342900" marR="0" indent="10287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4pPr>
      <a:lvl5pPr marL="342900" marR="0" indent="14859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5pPr>
      <a:lvl6pPr marL="342900" marR="0" indent="19431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6pPr>
      <a:lvl7pPr marL="342900" marR="0" indent="24003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7pPr>
      <a:lvl8pPr marL="342900" marR="0" indent="28575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8pPr>
      <a:lvl9pPr marL="342900" marR="0" indent="3314700" algn="l" defTabSz="457200" rtl="0" latinLnBrk="0">
        <a:lnSpc>
          <a:spcPct val="98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DejaVu Sans"/>
          <a:ea typeface="DejaVu Sans"/>
          <a:cs typeface="DejaVu Sans"/>
          <a:sym typeface="DejaVu Sans"/>
        </a:defRPr>
      </a:lvl9pPr>
    </p:bodyStyle>
    <p:otherStyle>
      <a:lvl1pPr marL="0" marR="0" indent="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1pPr>
      <a:lvl2pPr marL="0" marR="0" indent="45720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2pPr>
      <a:lvl3pPr marL="0" marR="0" indent="91440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3pPr>
      <a:lvl4pPr marL="0" marR="0" indent="137160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4pPr>
      <a:lvl5pPr marL="0" marR="0" indent="182880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5pPr>
      <a:lvl6pPr marL="0" marR="0" indent="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6pPr>
      <a:lvl7pPr marL="0" marR="0" indent="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7pPr>
      <a:lvl8pPr marL="0" marR="0" indent="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8pPr>
      <a:lvl9pPr marL="0" marR="0" indent="0" algn="r" defTabSz="457200" rtl="0" latinLnBrk="0">
        <a:lnSpc>
          <a:spcPct val="98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jaVu Serif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2.png"/><Relationship Id="rId5" Type="http://schemas.openxmlformats.org/officeDocument/2006/relationships/video" Target="../media/media2.mp4"/><Relationship Id="rId6" Type="http://schemas.microsoft.com/office/2007/relationships/media" Target="../media/media2.mp4"/><Relationship Id="rId7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psilateral RGCs Are Repelled by Contralateral RGCs…"/>
          <p:cNvSpPr txBox="1"/>
          <p:nvPr/>
        </p:nvSpPr>
        <p:spPr>
          <a:xfrm>
            <a:off x="1050188" y="773430"/>
            <a:ext cx="1516743" cy="2440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Ipsilateral RGCs Are Repelled by Contralateral RGCs</a:t>
            </a:r>
          </a:p>
          <a:p>
            <a:pPr/>
            <a:r>
              <a:t>In Vitro in a Boc- and Smo-Dependent Manner</a:t>
            </a:r>
          </a:p>
        </p:txBody>
      </p:sp>
      <p:pic>
        <p:nvPicPr>
          <p:cNvPr id="32" name="屏幕快照 2018-03-27 下午2.17.12.png" descr="屏幕快照 2018-03-27 下午2.17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4852" y="0"/>
            <a:ext cx="6770010" cy="566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mmc2.mp4" descr="mmc2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464071" y="152400"/>
            <a:ext cx="3200401" cy="535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mmc3.mp4" descr="mmc3.mp4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6441380" y="889000"/>
            <a:ext cx="2336801" cy="38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0000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400000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1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video fullScrn="0">
              <p:cMediaNode mute="0" showWhenStopped="1" numSld="1" vol="100000">
                <p:cTn id="12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屏幕快照 2018-03-27 下午2.17.42.png" descr="屏幕快照 2018-03-27 下午2.17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9011" y="0"/>
            <a:ext cx="5573169" cy="56642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psilateral RGCs Are Repelled by Contralateral RGCs…"/>
          <p:cNvSpPr txBox="1"/>
          <p:nvPr/>
        </p:nvSpPr>
        <p:spPr>
          <a:xfrm>
            <a:off x="1647088" y="1002030"/>
            <a:ext cx="1516743" cy="2440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Ipsilateral RGCs Are Repelled by Contralateral RGCs</a:t>
            </a:r>
          </a:p>
          <a:p>
            <a:pPr/>
            <a:r>
              <a:t>In Vitro in a Boc- and Smo-Dependent Manner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Knockdown…"/>
          <p:cNvSpPr txBox="1"/>
          <p:nvPr>
            <p:ph type="ctrTitle"/>
          </p:nvPr>
        </p:nvSpPr>
        <p:spPr>
          <a:xfrm>
            <a:off x="800100" y="201612"/>
            <a:ext cx="2560638" cy="49704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/>
            </a:pPr>
            <a:r>
              <a:t>Knockdown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/>
            </a:pPr>
            <a:r>
              <a:t>of Shh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/>
            </a:pPr>
            <a:r>
              <a:t>in the Retina Reduces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/>
            </a:pPr>
            <a:r>
              <a:t>the Proportion</a:t>
            </a:r>
            <a:br/>
            <a:r>
              <a:t>of Ipsilateral Axons in a Non-cell-autonomous Manner</a:t>
            </a:r>
          </a:p>
        </p:txBody>
      </p:sp>
      <p:pic>
        <p:nvPicPr>
          <p:cNvPr id="4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687" y="0"/>
            <a:ext cx="5349876" cy="5668963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文本"/>
          <p:cNvSpPr txBox="1"/>
          <p:nvPr/>
        </p:nvSpPr>
        <p:spPr>
          <a:xfrm>
            <a:off x="4500880" y="2627630"/>
            <a:ext cx="561340" cy="4089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8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8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8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8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