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755332" y="1759573"/>
            <a:ext cx="8560436" cy="121413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10665" y="3209713"/>
            <a:ext cx="7049770" cy="144751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503237" y="225425"/>
            <a:ext cx="9069388" cy="94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503237" y="1327150"/>
            <a:ext cx="9069388" cy="328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9363744" y="5165725"/>
            <a:ext cx="210469" cy="2159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1pPr>
      <a:lvl2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2pPr>
      <a:lvl3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3pPr>
      <a:lvl4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4pPr>
      <a:lvl5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5pPr>
      <a:lvl6pPr marL="0" marR="0" indent="4572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6pPr>
      <a:lvl7pPr marL="0" marR="0" indent="9144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7pPr>
      <a:lvl8pPr marL="0" marR="0" indent="13716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8pPr>
      <a:lvl9pPr marL="0" marR="0" indent="18288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9pPr>
    </p:titleStyle>
    <p:bodyStyle>
      <a:lvl1pPr marL="342900" marR="0" indent="-3429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1pPr>
      <a:lvl2pPr marL="342900" marR="0" indent="1143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2pPr>
      <a:lvl3pPr marL="342900" marR="0" indent="5715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3pPr>
      <a:lvl4pPr marL="342900" marR="0" indent="10287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4pPr>
      <a:lvl5pPr marL="342900" marR="0" indent="14859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5pPr>
      <a:lvl6pPr marL="342900" marR="0" indent="19431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6pPr>
      <a:lvl7pPr marL="342900" marR="0" indent="24003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7pPr>
      <a:lvl8pPr marL="342900" marR="0" indent="28575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8pPr>
      <a:lvl9pPr marL="342900" marR="0" indent="33147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9pPr>
    </p:bodyStyle>
    <p:otherStyle>
      <a:lvl1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1pPr>
      <a:lvl2pPr marL="0" marR="0" indent="4572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2pPr>
      <a:lvl3pPr marL="0" marR="0" indent="9144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3pPr>
      <a:lvl4pPr marL="0" marR="0" indent="13716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4pPr>
      <a:lvl5pPr marL="0" marR="0" indent="18288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5pPr>
      <a:lvl6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6pPr>
      <a:lvl7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7pPr>
      <a:lvl8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8pPr>
      <a:lvl9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psilateral RGCs Are Repelled by Contralateral RGCs…"/>
          <p:cNvSpPr txBox="1"/>
          <p:nvPr/>
        </p:nvSpPr>
        <p:spPr>
          <a:xfrm>
            <a:off x="1050188" y="773430"/>
            <a:ext cx="1516743" cy="244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Ipsilateral RGCs Are Repelled by Contralateral RGCs</a:t>
            </a:r>
          </a:p>
          <a:p>
            <a:pPr/>
            <a:r>
              <a:t>In Vitro in a Boc- and Smo-Dependent Manner</a:t>
            </a:r>
          </a:p>
        </p:txBody>
      </p:sp>
      <p:pic>
        <p:nvPicPr>
          <p:cNvPr id="32" name="屏幕快照 2018-03-27 下午2.17.12.png" descr="屏幕快照 2018-03-27 下午2.1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4852" y="0"/>
            <a:ext cx="6770010" cy="566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mc2.mp4" descr="mmc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14871" y="-32395"/>
            <a:ext cx="3200401" cy="535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mmc3.mp4" descr="mmc3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6365180" y="704205"/>
            <a:ext cx="2336801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000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40000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1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video fullScrn="0">
              <p:cMediaNode mute="0" showWhenStopped="1" numSld="1" vol="100000">
                <p:cTn id="12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屏幕快照 2018-03-27 下午2.17.42.png" descr="屏幕快照 2018-03-27 下午2.1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9011" y="0"/>
            <a:ext cx="5573169" cy="566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psilateral RGCs Are Repelled by Contralateral RGCs…"/>
          <p:cNvSpPr txBox="1"/>
          <p:nvPr/>
        </p:nvSpPr>
        <p:spPr>
          <a:xfrm>
            <a:off x="1647088" y="1002030"/>
            <a:ext cx="1516743" cy="244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Ipsilateral RGCs Are Repelled by Contralateral RGCs</a:t>
            </a:r>
          </a:p>
          <a:p>
            <a:pPr/>
            <a:r>
              <a:t>In Vitro in a Boc- and Smo-Dependent Manner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Knockdown of Shh in the Retina Reduces the Proportion of Ipsilateral Axons in a Non-cell-autonomous Manner"/>
          <p:cNvSpPr txBox="1"/>
          <p:nvPr>
            <p:ph type="ctrTitle"/>
          </p:nvPr>
        </p:nvSpPr>
        <p:spPr>
          <a:xfrm>
            <a:off x="457200" y="150812"/>
            <a:ext cx="2560638" cy="49704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/>
            </a:pPr>
            <a:r>
              <a:t>Knockdown of Shh in the Retina Reduces the Proportion</a:t>
            </a:r>
            <a:br/>
            <a:r>
              <a:t>of Ipsilateral Axons in a Non-cell-autonomous Manner</a:t>
            </a:r>
          </a:p>
        </p:txBody>
      </p:sp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0"/>
            <a:ext cx="5349876" cy="566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文本"/>
          <p:cNvSpPr txBox="1"/>
          <p:nvPr/>
        </p:nvSpPr>
        <p:spPr>
          <a:xfrm>
            <a:off x="4500880" y="2627630"/>
            <a:ext cx="561340" cy="4089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43" name="文本"/>
          <p:cNvSpPr txBox="1"/>
          <p:nvPr/>
        </p:nvSpPr>
        <p:spPr>
          <a:xfrm>
            <a:off x="4627880" y="2754630"/>
            <a:ext cx="561340" cy="4089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