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9" r:id="rId5"/>
    <p:sldId id="261" r:id="rId6"/>
    <p:sldId id="266" r:id="rId7"/>
    <p:sldId id="271" r:id="rId8"/>
    <p:sldId id="273" r:id="rId9"/>
    <p:sldId id="272" r:id="rId10"/>
    <p:sldId id="274" r:id="rId11"/>
    <p:sldId id="270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E6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5" y="758953"/>
            <a:ext cx="7063751" cy="4041654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46405" y="4800607"/>
            <a:ext cx="7063751" cy="1691642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6B705DE-C36C-4B9F-BC10-A976B0A68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E88D707-35CA-4320-B340-0B95EBA56F37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1" cy="6858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05DE-C36C-4B9F-BC10-A976B0A68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D707-35CA-4320-B340-0B95EBA56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35" y="381001"/>
            <a:ext cx="1857378" cy="58975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71501" y="381001"/>
            <a:ext cx="5800734" cy="589757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05DE-C36C-4B9F-BC10-A976B0A68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D707-35CA-4320-B340-0B95EBA56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05DE-C36C-4B9F-BC10-A976B0A68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D707-35CA-4320-B340-0B95EBA56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5" y="758953"/>
            <a:ext cx="7063751" cy="4041654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405" y="4800607"/>
            <a:ext cx="7063751" cy="1691642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05DE-C36C-4B9F-BC10-A976B0A68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D707-35CA-4320-B340-0B95EBA56F37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1" cy="6858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405" y="1828803"/>
            <a:ext cx="3360425" cy="435134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4867" y="1828803"/>
            <a:ext cx="3360425" cy="435134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05DE-C36C-4B9F-BC10-A976B0A68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D707-35CA-4320-B340-0B95EBA56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405" y="1713657"/>
            <a:ext cx="3360425" cy="73152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46405" y="2507554"/>
            <a:ext cx="3360425" cy="366465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94867" y="1713657"/>
            <a:ext cx="3360425" cy="731521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94867" y="2507554"/>
            <a:ext cx="3360425" cy="366465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05DE-C36C-4B9F-BC10-A976B0A68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D707-35CA-4320-B340-0B95EBA56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05DE-C36C-4B9F-BC10-A976B0A68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D707-35CA-4320-B340-0B95EBA56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05DE-C36C-4B9F-BC10-A976B0A68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D707-35CA-4320-B340-0B95EBA56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7" y="457201"/>
            <a:ext cx="2400304" cy="1600199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78205" y="685801"/>
            <a:ext cx="4559306" cy="548640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30937" y="2099737"/>
            <a:ext cx="2400304" cy="3810007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05DE-C36C-4B9F-BC10-A976B0A68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D707-35CA-4320-B340-0B95EBA56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7"/>
            <a:ext cx="8469643" cy="175260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257808"/>
            <a:ext cx="7486661" cy="914401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469643" cy="5128930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5801" y="6108598"/>
            <a:ext cx="7486661" cy="5970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05DE-C36C-4B9F-BC10-A976B0A68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D707-35CA-4320-B340-0B95EBA56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43" y="0"/>
            <a:ext cx="685801" cy="685801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5" y="365761"/>
            <a:ext cx="7269491" cy="1325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5" y="1828803"/>
            <a:ext cx="6446530" cy="4351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69" y="998538"/>
            <a:ext cx="1428751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6B705DE-C36C-4B9F-BC10-A976B0A68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17" y="4046543"/>
            <a:ext cx="2686054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43" y="6172209"/>
            <a:ext cx="685801" cy="593726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E88D707-35CA-4320-B340-0B95EBA56F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anose="0208060402020202020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70541" y="1646271"/>
            <a:ext cx="6480010" cy="2160003"/>
          </a:xfrm>
        </p:spPr>
        <p:txBody>
          <a:bodyPr>
            <a:noAutofit/>
          </a:bodyPr>
          <a:lstStyle/>
          <a:p>
            <a:r>
              <a:rPr lang="en-US" altLang="zh-CN" sz="3300" dirty="0">
                <a:latin typeface="黑体" panose="02010609060101010101" pitchFamily="49" charset="-122"/>
                <a:ea typeface="黑体" panose="02010609060101010101" pitchFamily="49" charset="-122"/>
              </a:rPr>
              <a:t>The WAVE Regulatory Complex</a:t>
            </a:r>
            <a:br>
              <a:rPr lang="en-US" altLang="zh-CN" sz="33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300" dirty="0">
                <a:latin typeface="黑体" panose="02010609060101010101" pitchFamily="49" charset="-122"/>
                <a:ea typeface="黑体" panose="02010609060101010101" pitchFamily="49" charset="-122"/>
              </a:rPr>
              <a:t>Links Diverse Receptors</a:t>
            </a:r>
            <a:br>
              <a:rPr lang="en-US" altLang="zh-CN" sz="33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300" dirty="0">
                <a:latin typeface="黑体" panose="02010609060101010101" pitchFamily="49" charset="-122"/>
                <a:ea typeface="黑体" panose="02010609060101010101" pitchFamily="49" charset="-122"/>
              </a:rPr>
              <a:t>to the Actin Cytoskeleton</a:t>
            </a:r>
            <a:endParaRPr lang="zh-CN" altLang="en-US" sz="3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0541" y="3806274"/>
            <a:ext cx="5297813" cy="1268732"/>
          </a:xfrm>
        </p:spPr>
        <p:txBody>
          <a:bodyPr>
            <a:normAutofit fontScale="70000"/>
          </a:bodyPr>
          <a:lstStyle/>
          <a:p>
            <a:pPr algn="l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11510390	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谭耶真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x-none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11510511 莫悦剑</a:t>
            </a:r>
            <a:endParaRPr lang="x-none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4716" y="1163224"/>
            <a:ext cx="6480010" cy="1080002"/>
          </a:xfrm>
        </p:spPr>
        <p:txBody>
          <a:bodyPr anchor="t">
            <a:normAutofit fontScale="90000"/>
          </a:bodyPr>
          <a:lstStyle/>
          <a:p>
            <a:r>
              <a:rPr lang="en-US" altLang="zh-CN" sz="4950" dirty="0">
                <a:latin typeface="黑体" panose="02010609060101010101" pitchFamily="49" charset="-122"/>
                <a:ea typeface="黑体" panose="02010609060101010101" pitchFamily="49" charset="-122"/>
              </a:rPr>
              <a:t>Discussion</a:t>
            </a:r>
            <a:br>
              <a:rPr lang="en-US" altLang="zh-CN" sz="495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sz="2325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232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4716" y="2243226"/>
            <a:ext cx="5940009" cy="326350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2"/>
              <a:buChar char="l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XXX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1314716" y="1163224"/>
            <a:ext cx="6480010" cy="1080002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4950" dirty="0">
                <a:latin typeface="黑体" panose="02010609060101010101" pitchFamily="49" charset="-122"/>
                <a:ea typeface="黑体" panose="02010609060101010101" pitchFamily="49" charset="-122"/>
              </a:rPr>
              <a:t>references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1314716" y="2243226"/>
            <a:ext cx="6480010" cy="32635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80604020202020204" charset="0"/>
              <a:buNone/>
              <a:defRPr sz="2000" kern="1200" spc="10" baseline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XXX</a:t>
            </a:r>
            <a:endParaRPr lang="en-US" altLang="zh-CN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623" y="1026064"/>
            <a:ext cx="8100012" cy="810001"/>
          </a:xfrm>
        </p:spPr>
        <p:txBody>
          <a:bodyPr>
            <a:normAutofit fontScale="90000"/>
          </a:bodyPr>
          <a:lstStyle/>
          <a:p>
            <a:r>
              <a:rPr lang="en-US" altLang="zh-CN" sz="495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Outline</a:t>
            </a:r>
            <a:endParaRPr lang="zh-CN" altLang="en-US" sz="495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4716" y="1836066"/>
            <a:ext cx="6480010" cy="3263508"/>
          </a:xfrm>
        </p:spPr>
        <p:txBody>
          <a:bodyPr>
            <a:normAutofit/>
          </a:bodyPr>
          <a:lstStyle/>
          <a:p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Introduction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Methods and Results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Discussion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Reference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56623" y="1026064"/>
            <a:ext cx="8100012" cy="810001"/>
          </a:xfrm>
        </p:spPr>
        <p:txBody>
          <a:bodyPr>
            <a:normAutofit fontScale="90000"/>
          </a:bodyPr>
          <a:lstStyle/>
          <a:p>
            <a:r>
              <a:rPr lang="en-US" altLang="zh-CN" sz="495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Introduction</a:t>
            </a:r>
            <a:endParaRPr lang="zh-CN" altLang="en-US" sz="495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56623" y="1836066"/>
            <a:ext cx="8100012" cy="326350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2"/>
              <a:buNone/>
            </a:pPr>
            <a:endParaRPr lang="en-US" altLang="zh-CN" sz="270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x-none" altLang="en-US" sz="135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The WASP family verprolin homologous protein(WAVE)</a:t>
            </a:r>
            <a:endParaRPr lang="x-none" altLang="en-US" sz="135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x-none" altLang="en-US" sz="11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  <a:sym typeface="+mn-ea"/>
              </a:rPr>
              <a:t>Celluar Processes: Adhesion, migration, division, and fusion</a:t>
            </a:r>
            <a:endParaRPr lang="x-none" altLang="en-US" sz="110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  <a:sym typeface="+mn-ea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x-none" altLang="en-US" sz="11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  <a:sym typeface="+mn-ea"/>
              </a:rPr>
              <a:t>In animals: embryogenesis, nuron morphogenesis and plasticity, immune cell activaton and chemotaxis, cancer invasion and metastasis</a:t>
            </a:r>
            <a:endParaRPr lang="x-none" altLang="en-US" sz="118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x-none" altLang="en-US" sz="135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WAVE is regulated by WAVE regulatory complex (WRC)</a:t>
            </a:r>
            <a:endParaRPr lang="x-none" altLang="en-US" sz="135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x-none" altLang="en-US" sz="118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Sra1/Cyfip1</a:t>
            </a:r>
            <a:endParaRPr lang="x-none" altLang="en-US" sz="118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endParaRPr lang="x-none" altLang="en-US" sz="110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  <a:sym typeface="+mn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endParaRPr lang="x-none" altLang="en-US" sz="118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endParaRPr lang="x-none" altLang="en-US" sz="118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endParaRPr lang="x-none" altLang="en-US" sz="118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endParaRPr lang="en-US" altLang="zh-CN" sz="135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2"/>
              <a:buChar char="l"/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endParaRPr lang="en-US" altLang="zh-CN" sz="2250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endParaRPr lang="en-US" altLang="zh-CN" sz="2250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6151" y="2989169"/>
            <a:ext cx="6480010" cy="1080002"/>
          </a:xfrm>
        </p:spPr>
        <p:txBody>
          <a:bodyPr anchor="t">
            <a:normAutofit fontScale="90000"/>
          </a:bodyPr>
          <a:lstStyle/>
          <a:p>
            <a:r>
              <a:rPr lang="en-US" altLang="zh-CN" sz="495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Methods and Results</a:t>
            </a:r>
            <a:br>
              <a:rPr lang="en-US" altLang="zh-CN" sz="495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29718" y="2243225"/>
            <a:ext cx="4050006" cy="3284312"/>
            <a:chOff x="1855626" y="1854063"/>
            <a:chExt cx="5043078" cy="4379076"/>
          </a:xfrm>
        </p:grpSpPr>
        <p:sp>
          <p:nvSpPr>
            <p:cNvPr id="9" name="圆角矩形 8"/>
            <p:cNvSpPr/>
            <p:nvPr/>
          </p:nvSpPr>
          <p:spPr>
            <a:xfrm>
              <a:off x="1858704" y="2815064"/>
              <a:ext cx="5040000" cy="1440000"/>
            </a:xfrm>
            <a:prstGeom prst="roundRect">
              <a:avLst>
                <a:gd name="adj" fmla="val 175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b="1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Criterion 1</a:t>
              </a:r>
              <a:r>
                <a:rPr lang="en-US" altLang="zh-CN" sz="1050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: search for </a:t>
              </a:r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proteins </a:t>
              </a:r>
              <a:r>
                <a:rPr lang="en-US" altLang="zh-CN" sz="1050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resembling PCDH10—membrane </a:t>
              </a:r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or membrane-associated proteins</a:t>
              </a:r>
              <a:r>
                <a:rPr lang="en-US" altLang="zh-CN" sz="1050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80604020202020204" charset="0"/>
                </a:rPr>
                <a:t>.</a:t>
              </a:r>
              <a:r>
                <a:rPr lang="en-US" altLang="zh-CN" sz="1050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endParaRPr lang="en-US" altLang="zh-CN" sz="1050" dirty="0" smtClean="0">
                <a:solidFill>
                  <a:schemeClr val="bg2">
                    <a:lumMod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r>
                <a:rPr lang="en-US" altLang="zh-CN" sz="1050" b="1" dirty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Criterion </a:t>
              </a:r>
              <a:r>
                <a:rPr lang="en-US" altLang="zh-CN" sz="1050" b="1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2</a:t>
              </a:r>
              <a:r>
                <a:rPr lang="en-US" altLang="zh-CN" sz="1050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: remove </a:t>
              </a:r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ligands whose WIRS motifs were found in </a:t>
              </a:r>
              <a:r>
                <a:rPr lang="en-US" altLang="zh-CN" sz="1050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less than </a:t>
              </a:r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four of the seven species: human, mouse, chicken, </a:t>
              </a:r>
              <a:r>
                <a:rPr lang="en-US" altLang="zh-CN" sz="1050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frog, zebrafish</a:t>
              </a:r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, Drosophila, and C. </a:t>
              </a:r>
              <a:r>
                <a:rPr lang="en-US" altLang="zh-CN" sz="1050" dirty="0" err="1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elegans</a:t>
              </a:r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.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右箭头 10"/>
            <p:cNvSpPr/>
            <p:nvPr/>
          </p:nvSpPr>
          <p:spPr>
            <a:xfrm rot="5400000">
              <a:off x="4087626" y="2495215"/>
              <a:ext cx="360000" cy="216000"/>
            </a:xfrm>
            <a:prstGeom prst="rightArrow">
              <a:avLst/>
            </a:prstGeom>
            <a:solidFill>
              <a:srgbClr val="F4B18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858704" y="4734835"/>
              <a:ext cx="5040000" cy="540000"/>
            </a:xfrm>
            <a:prstGeom prst="roundRect">
              <a:avLst>
                <a:gd name="adj" fmla="val 175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b="1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Result: </a:t>
              </a:r>
              <a:endParaRPr lang="en-US" altLang="zh-CN" sz="1050" b="1" dirty="0" smtClean="0">
                <a:solidFill>
                  <a:schemeClr val="bg2">
                    <a:lumMod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Obtained 115 </a:t>
              </a:r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potential </a:t>
              </a:r>
              <a:r>
                <a:rPr lang="en-US" altLang="zh-CN" sz="1050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WIRS-containing WRC </a:t>
              </a:r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ligands. 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855626" y="1854063"/>
              <a:ext cx="5040000" cy="540000"/>
            </a:xfrm>
            <a:prstGeom prst="roundRect">
              <a:avLst>
                <a:gd name="adj" fmla="val 175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search the Swiss-</a:t>
              </a:r>
              <a:r>
                <a:rPr lang="en-US" altLang="zh-CN" sz="1050" dirty="0" err="1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Prot</a:t>
              </a:r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database to find other human proteins.   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855626" y="5693139"/>
              <a:ext cx="5040000" cy="540000"/>
            </a:xfrm>
            <a:prstGeom prst="roundRect">
              <a:avLst>
                <a:gd name="adj" fmla="val 175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b="1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Analyze</a:t>
              </a:r>
              <a:r>
                <a:rPr lang="en-US" altLang="zh-CN" sz="1050" b="1" dirty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: </a:t>
              </a:r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Most of these are cell-cell </a:t>
              </a:r>
              <a:r>
                <a:rPr lang="en-US" altLang="zh-CN" sz="1050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adhesion proteins </a:t>
              </a:r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or receptors, but some are ion channels or </a:t>
              </a:r>
              <a:r>
                <a:rPr lang="en-US" altLang="zh-CN" sz="1050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scaffolding proteins</a:t>
              </a:r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.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右箭头 24"/>
            <p:cNvSpPr/>
            <p:nvPr/>
          </p:nvSpPr>
          <p:spPr>
            <a:xfrm rot="5400000">
              <a:off x="4087626" y="4417546"/>
              <a:ext cx="360000" cy="216000"/>
            </a:xfrm>
            <a:prstGeom prst="rightArrow">
              <a:avLst/>
            </a:prstGeom>
            <a:solidFill>
              <a:srgbClr val="F4B18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右箭头 25"/>
            <p:cNvSpPr/>
            <p:nvPr/>
          </p:nvSpPr>
          <p:spPr>
            <a:xfrm rot="5400000">
              <a:off x="4093264" y="5375987"/>
              <a:ext cx="360000" cy="216000"/>
            </a:xfrm>
            <a:prstGeom prst="rightArrow">
              <a:avLst/>
            </a:prstGeom>
            <a:solidFill>
              <a:srgbClr val="F4B18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256623" y="1026064"/>
            <a:ext cx="8100012" cy="810001"/>
          </a:xfrm>
        </p:spPr>
        <p:txBody>
          <a:bodyPr>
            <a:normAutofit fontScale="90000"/>
          </a:bodyPr>
          <a:lstStyle/>
          <a:p>
            <a:r>
              <a:rPr lang="en-US" altLang="zh-CN" sz="2700" dirty="0">
                <a:latin typeface="黑体" panose="02010609060101010101" pitchFamily="49" charset="-122"/>
                <a:ea typeface="黑体" panose="02010609060101010101" pitchFamily="49" charset="-122"/>
              </a:rPr>
              <a:t>Many Membrane Proteins Contain a WIRS in Their Cytoplasmic Regions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38844" y="2865669"/>
            <a:ext cx="6319167" cy="1322616"/>
          </a:xfrm>
          <a:prstGeom prst="roundRect">
            <a:avLst>
              <a:gd name="adj" fmla="val 4815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624689" y="3411559"/>
            <a:ext cx="1713230" cy="282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 avoid false positives.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256623" y="1026064"/>
            <a:ext cx="8100012" cy="810001"/>
          </a:xfrm>
        </p:spPr>
        <p:txBody>
          <a:bodyPr>
            <a:normAutofit fontScale="90000"/>
          </a:bodyPr>
          <a:lstStyle/>
          <a:p>
            <a:r>
              <a:rPr lang="en-US" altLang="zh-CN" sz="2700" dirty="0">
                <a:latin typeface="黑体" panose="02010609060101010101" pitchFamily="49" charset="-122"/>
                <a:ea typeface="黑体" panose="02010609060101010101" pitchFamily="49" charset="-122"/>
              </a:rPr>
              <a:t>Many Membrane Proteins Contain a WIRS in Their Cytoplasmic Regions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t="35573"/>
          <a:stretch>
            <a:fillRect/>
          </a:stretch>
        </p:blipFill>
        <p:spPr>
          <a:xfrm>
            <a:off x="3673648" y="1509442"/>
            <a:ext cx="4764898" cy="4320006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615134" y="2590189"/>
            <a:ext cx="2700004" cy="2485136"/>
            <a:chOff x="1855626" y="5259629"/>
            <a:chExt cx="3362052" cy="3313510"/>
          </a:xfrm>
        </p:grpSpPr>
        <p:sp>
          <p:nvSpPr>
            <p:cNvPr id="23" name="圆角矩形 22"/>
            <p:cNvSpPr/>
            <p:nvPr/>
          </p:nvSpPr>
          <p:spPr>
            <a:xfrm>
              <a:off x="1855626" y="5693139"/>
              <a:ext cx="3362052" cy="2880000"/>
            </a:xfrm>
            <a:prstGeom prst="roundRect">
              <a:avLst>
                <a:gd name="adj" fmla="val 175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b="1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Verify: </a:t>
              </a:r>
              <a:endParaRPr lang="en-US" altLang="zh-CN" sz="1050" b="1" dirty="0" smtClean="0">
                <a:solidFill>
                  <a:schemeClr val="bg2">
                    <a:lumMod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endParaRPr lang="en-US" altLang="zh-CN" sz="1050" b="1" dirty="0" smtClean="0">
                <a:solidFill>
                  <a:schemeClr val="bg2">
                    <a:lumMod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Choose 18 </a:t>
              </a:r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of these potential </a:t>
              </a:r>
              <a:r>
                <a:rPr lang="en-US" altLang="zh-CN" sz="1050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ligands and </a:t>
              </a:r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examined </a:t>
              </a:r>
              <a:r>
                <a:rPr lang="en-US" altLang="zh-CN" sz="1050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their interactions </a:t>
              </a:r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with the WRC using pull-down </a:t>
              </a:r>
              <a:r>
                <a:rPr lang="en-US" altLang="zh-CN" sz="1050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assays.</a:t>
              </a:r>
              <a:endParaRPr lang="en-US" altLang="zh-CN" sz="1050" dirty="0" smtClean="0">
                <a:solidFill>
                  <a:schemeClr val="bg2">
                    <a:lumMod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endParaRPr lang="en-US" altLang="zh-CN" sz="1050" dirty="0" smtClean="0">
                <a:solidFill>
                  <a:schemeClr val="bg2">
                    <a:lumMod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Disrupting </a:t>
              </a:r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the WIRS binding surface did </a:t>
              </a:r>
              <a:r>
                <a:rPr lang="en-US" altLang="zh-CN" sz="1050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not affect </a:t>
              </a:r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WRC binding to Rac1, suggesting that the point mutations</a:t>
              </a:r>
              <a:endParaRPr lang="en-US" altLang="zh-CN" sz="1050" dirty="0">
                <a:solidFill>
                  <a:schemeClr val="bg2">
                    <a:lumMod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only locally disrupted the WIRS-binding site.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右箭头 26"/>
            <p:cNvSpPr/>
            <p:nvPr/>
          </p:nvSpPr>
          <p:spPr>
            <a:xfrm rot="5400000">
              <a:off x="3356651" y="5331629"/>
              <a:ext cx="360000" cy="216000"/>
            </a:xfrm>
            <a:prstGeom prst="rightArrow">
              <a:avLst/>
            </a:prstGeom>
            <a:solidFill>
              <a:srgbClr val="F4B18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256623" y="1026064"/>
            <a:ext cx="8100012" cy="810001"/>
          </a:xfrm>
        </p:spPr>
        <p:txBody>
          <a:bodyPr>
            <a:normAutofit fontScale="90000"/>
          </a:bodyPr>
          <a:lstStyle/>
          <a:p>
            <a:r>
              <a:rPr lang="en-US" altLang="zh-CN" sz="2700" dirty="0">
                <a:latin typeface="黑体" panose="02010609060101010101" pitchFamily="49" charset="-122"/>
                <a:ea typeface="黑体" panose="02010609060101010101" pitchFamily="49" charset="-122"/>
              </a:rPr>
              <a:t>WIRS-Containing Tails Have </a:t>
            </a:r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Various Effects </a:t>
            </a:r>
            <a:r>
              <a:rPr lang="en-US" altLang="zh-CN" sz="2700" dirty="0">
                <a:latin typeface="黑体" panose="02010609060101010101" pitchFamily="49" charset="-122"/>
                <a:ea typeface="黑体" panose="02010609060101010101" pitchFamily="49" charset="-122"/>
              </a:rPr>
              <a:t>on WRC Activity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6623" y="1836065"/>
            <a:ext cx="3780006" cy="405000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2"/>
              <a:buChar char="l"/>
            </a:pPr>
            <a:endParaRPr lang="en-US" altLang="zh-CN" b="1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2"/>
              <a:buChar char="l"/>
            </a:pPr>
            <a:r>
              <a:rPr lang="en-US" altLang="zh-CN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Minimal activation on its own: </a:t>
            </a:r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neither 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the WIRS peptide nor </a:t>
            </a:r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the PCDH10 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CT increased activity of </a:t>
            </a:r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the WRC 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toward the Arp2/3 </a:t>
            </a:r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complex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.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2"/>
              <a:buChar char="l"/>
            </a:pP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2"/>
              <a:buChar char="l"/>
            </a:pPr>
            <a:r>
              <a:rPr lang="en-US" altLang="zh-CN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Cooperation with Rac1: </a:t>
            </a:r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in 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the presence of </a:t>
            </a:r>
            <a:r>
              <a:rPr lang="en-US" altLang="zh-CN" sz="12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subsaturating</a:t>
            </a:r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 concentrations 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of Rac1, PCDH10 </a:t>
            </a:r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CT enhanced 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the ability of Rac1 to </a:t>
            </a:r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stimulate WRC activity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.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2"/>
              <a:buChar char="l"/>
            </a:pP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2"/>
              <a:buChar char="l"/>
            </a:pPr>
            <a:r>
              <a:rPr lang="en-US" altLang="zh-CN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WIRS motif only mediates binding: </a:t>
            </a:r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the 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minimal WIRS peptide had no effect </a:t>
            </a:r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on Rac1 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stimulation, indicating that flanking sequences in </a:t>
            </a:r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the PCDH10 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CT are needed for this </a:t>
            </a:r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activity.</a:t>
            </a:r>
            <a:endParaRPr lang="en-US" altLang="zh-CN" sz="1350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endParaRPr lang="en-US" altLang="zh-CN" sz="1350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r="51720" b="68301"/>
          <a:stretch>
            <a:fillRect/>
          </a:stretch>
        </p:blipFill>
        <p:spPr>
          <a:xfrm>
            <a:off x="4036628" y="2078281"/>
            <a:ext cx="4024567" cy="154057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/>
          <a:srcRect l="47768" b="68757"/>
          <a:stretch>
            <a:fillRect/>
          </a:stretch>
        </p:blipFill>
        <p:spPr>
          <a:xfrm>
            <a:off x="4036628" y="3861068"/>
            <a:ext cx="4353973" cy="151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256623" y="1026064"/>
            <a:ext cx="8100012" cy="810001"/>
          </a:xfrm>
        </p:spPr>
        <p:txBody>
          <a:bodyPr>
            <a:normAutofit fontScale="90000"/>
          </a:bodyPr>
          <a:lstStyle/>
          <a:p>
            <a:r>
              <a:rPr lang="en-US" altLang="zh-CN" sz="2700" dirty="0">
                <a:latin typeface="黑体" panose="02010609060101010101" pitchFamily="49" charset="-122"/>
                <a:ea typeface="黑体" panose="02010609060101010101" pitchFamily="49" charset="-122"/>
              </a:rPr>
              <a:t>WIRS-Containing Tails Have </a:t>
            </a:r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Various Effects </a:t>
            </a:r>
            <a:r>
              <a:rPr lang="en-US" altLang="zh-CN" sz="2700" dirty="0">
                <a:latin typeface="黑体" panose="02010609060101010101" pitchFamily="49" charset="-122"/>
                <a:ea typeface="黑体" panose="02010609060101010101" pitchFamily="49" charset="-122"/>
              </a:rPr>
              <a:t>on WRC Activity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6623" y="1836065"/>
            <a:ext cx="3780006" cy="405000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2"/>
              <a:buChar char="l"/>
            </a:pPr>
            <a:endParaRPr lang="en-US" altLang="zh-CN" b="1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2"/>
              <a:buChar char="l"/>
            </a:pPr>
            <a:r>
              <a:rPr lang="en-US" altLang="zh-CN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The 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activity of WIRS ligands is variable</a:t>
            </a:r>
            <a:endParaRPr lang="en-US" altLang="zh-CN" b="1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endParaRPr lang="en-US" altLang="zh-CN" sz="1350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endParaRPr lang="en-US" altLang="zh-CN" sz="1350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t="32077" r="6817"/>
          <a:stretch>
            <a:fillRect/>
          </a:stretch>
        </p:blipFill>
        <p:spPr>
          <a:xfrm>
            <a:off x="422817" y="2462960"/>
            <a:ext cx="7767624" cy="33010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256623" y="1026064"/>
            <a:ext cx="8100012" cy="810001"/>
          </a:xfrm>
        </p:spPr>
        <p:txBody>
          <a:bodyPr>
            <a:normAutofit/>
          </a:bodyPr>
          <a:lstStyle/>
          <a:p>
            <a:r>
              <a:rPr lang="en-US" altLang="zh-CN" sz="2700" dirty="0">
                <a:latin typeface="黑体" panose="02010609060101010101" pitchFamily="49" charset="-122"/>
                <a:ea typeface="黑体" panose="02010609060101010101" pitchFamily="49" charset="-122"/>
              </a:rPr>
              <a:t>WIRS Ligands Bind the WRC In Vivo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6623" y="1836065"/>
            <a:ext cx="3780006" cy="405000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2"/>
              <a:buChar char="l"/>
            </a:pPr>
            <a:endParaRPr lang="en-US" altLang="zh-CN" b="1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2"/>
              <a:buChar char="l"/>
            </a:pPr>
            <a:r>
              <a:rPr lang="en-US" altLang="zh-CN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The 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activity of WIRS ligands is variable</a:t>
            </a:r>
            <a:endParaRPr lang="en-US" altLang="zh-CN" b="1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endParaRPr lang="en-US" altLang="zh-CN" sz="1350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endParaRPr lang="en-US" altLang="zh-CN" sz="1350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视图</Template>
  <TotalTime>0</TotalTime>
  <Words>2128</Words>
  <Application>Kingsoft Office WPP</Application>
  <PresentationFormat>宽屏</PresentationFormat>
  <Paragraphs>85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View</vt:lpstr>
      <vt:lpstr>The WAVE Regulatory Complex Links Diverse Receptors to the Actin Cytoskeleton</vt:lpstr>
      <vt:lpstr>	Outline</vt:lpstr>
      <vt:lpstr>	Introduction</vt:lpstr>
      <vt:lpstr>Methods and Results </vt:lpstr>
      <vt:lpstr>Many Membrane Proteins Contain a WIRS in Their Cytoplasmic Regions</vt:lpstr>
      <vt:lpstr>Many Membrane Proteins Contain a WIRS in Their Cytoplasmic Regions</vt:lpstr>
      <vt:lpstr>WIRS-Containing Tails Have Various Effects on WRC Activity</vt:lpstr>
      <vt:lpstr>WIRS-Containing Tails Have Various Effects on WRC Activity</vt:lpstr>
      <vt:lpstr>WIRS Ligands Bind the WRC In Vivo</vt:lpstr>
      <vt:lpstr>Discussion 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谭耶真</dc:creator>
  <cp:lastModifiedBy>hf</cp:lastModifiedBy>
  <cp:revision>64</cp:revision>
  <dcterms:created xsi:type="dcterms:W3CDTF">2018-04-12T16:29:00Z</dcterms:created>
  <dcterms:modified xsi:type="dcterms:W3CDTF">2018-04-12T16:29:00Z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