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80" r:id="rId6"/>
    <p:sldId id="261" r:id="rId7"/>
    <p:sldId id="278" r:id="rId8"/>
    <p:sldId id="282" r:id="rId9"/>
    <p:sldId id="266" r:id="rId10"/>
    <p:sldId id="271" r:id="rId11"/>
    <p:sldId id="273" r:id="rId12"/>
    <p:sldId id="272" r:id="rId13"/>
    <p:sldId id="274" r:id="rId14"/>
    <p:sldId id="270" r:id="rId15"/>
    <p:sldId id="279" r:id="rId16"/>
    <p:sldId id="262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5" y="758953"/>
            <a:ext cx="7063751" cy="404165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6405" y="4800607"/>
            <a:ext cx="7063751" cy="1691642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1" cy="685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35" y="381001"/>
            <a:ext cx="1857378" cy="58975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71501" y="381001"/>
            <a:ext cx="5800734" cy="589757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5" y="758953"/>
            <a:ext cx="7063751" cy="4041654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405" y="4800607"/>
            <a:ext cx="7063751" cy="1691642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1" cy="685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405" y="1828803"/>
            <a:ext cx="3360425" cy="43513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4867" y="1828803"/>
            <a:ext cx="3360425" cy="43513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405" y="1713657"/>
            <a:ext cx="3360425" cy="73152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6405" y="2507554"/>
            <a:ext cx="3360425" cy="36646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94867" y="1713657"/>
            <a:ext cx="3360425" cy="731521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4867" y="2507554"/>
            <a:ext cx="3360425" cy="36646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" y="457201"/>
            <a:ext cx="2400304" cy="1600199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8205" y="685801"/>
            <a:ext cx="4559306" cy="54864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7" y="2099737"/>
            <a:ext cx="2400304" cy="3810007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7"/>
            <a:ext cx="8469643" cy="17526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257808"/>
            <a:ext cx="7486661" cy="914401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469643" cy="5128930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6108598"/>
            <a:ext cx="7486661" cy="5970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43" y="0"/>
            <a:ext cx="685801" cy="68580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5" y="365761"/>
            <a:ext cx="7269491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5" y="1828803"/>
            <a:ext cx="6446530" cy="4351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69" y="998538"/>
            <a:ext cx="142875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B705DE-C36C-4B9F-BC10-A976B0A686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17" y="4046543"/>
            <a:ext cx="268605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43" y="6172209"/>
            <a:ext cx="685801" cy="59372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88D707-35CA-4320-B340-0B95EBA56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8060402020202020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0541" y="1646271"/>
            <a:ext cx="6480010" cy="2160003"/>
          </a:xfrm>
        </p:spPr>
        <p:txBody>
          <a:bodyPr>
            <a:noAutofit/>
          </a:bodyPr>
          <a:lstStyle/>
          <a:p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The WAVE Regulatory Complex</a:t>
            </a:r>
            <a:b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Links Diverse Receptors</a:t>
            </a:r>
            <a:b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to the Actin Cytoskeleton</a:t>
            </a:r>
            <a:endParaRPr lang="zh-CN" altLang="en-US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0541" y="3806274"/>
            <a:ext cx="5297813" cy="1268732"/>
          </a:xfrm>
        </p:spPr>
        <p:txBody>
          <a:bodyPr>
            <a:normAutofit fontScale="70000"/>
          </a:bodyPr>
          <a:lstStyle/>
          <a:p>
            <a:pPr algn="l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11510390	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谭耶真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x-none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11510511 莫悦剑</a:t>
            </a:r>
            <a:endParaRPr lang="x-none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WIRS-Containing Tails Have 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Various Effects </a:t>
            </a:r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on WRC Activity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23" y="1836065"/>
            <a:ext cx="3780006" cy="40500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Minimal activation on its own: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neither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WIRS peptide nor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PCDH10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CT increased activity of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WRC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toward the Arp2/3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complex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.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Cooperation with Rac1: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in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presence of </a:t>
            </a:r>
            <a:r>
              <a:rPr lang="en-US" altLang="zh-CN" sz="1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subsaturating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 concentrations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of Rac1, PCDH10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CT enhanced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ability of Rac1 to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stimulate WRC activity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.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WIRS motif only mediates binding: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minimal WIRS peptide had no effect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on Rac1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stimulation, indicating that flanking sequences in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PCDH10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CT are needed for this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activity.</a:t>
            </a: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1720" b="68301"/>
          <a:stretch>
            <a:fillRect/>
          </a:stretch>
        </p:blipFill>
        <p:spPr>
          <a:xfrm>
            <a:off x="4036628" y="2078281"/>
            <a:ext cx="4024567" cy="15405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47768" b="68757"/>
          <a:stretch>
            <a:fillRect/>
          </a:stretch>
        </p:blipFill>
        <p:spPr>
          <a:xfrm>
            <a:off x="4036628" y="3861068"/>
            <a:ext cx="4353973" cy="151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WIRS-Containing Tails Have 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Various Effects </a:t>
            </a:r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on WRC Activity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23" y="1836065"/>
            <a:ext cx="3780006" cy="40500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activity of WIRS ligands is variable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32077" r="6817"/>
          <a:stretch>
            <a:fillRect/>
          </a:stretch>
        </p:blipFill>
        <p:spPr>
          <a:xfrm>
            <a:off x="422817" y="2462960"/>
            <a:ext cx="7767624" cy="3301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WIRS Ligands Bind the WRC In Vivo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6623" y="1836065"/>
            <a:ext cx="3780006" cy="40500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activity of WIRS ligands is variable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4716" y="1163224"/>
            <a:ext cx="6480010" cy="1080002"/>
          </a:xfrm>
        </p:spPr>
        <p:txBody>
          <a:bodyPr anchor="t">
            <a:normAutofit fontScale="90000"/>
          </a:bodyPr>
          <a:lstStyle/>
          <a:p>
            <a: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  <a:t>Discussion</a:t>
            </a:r>
            <a:b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325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3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716" y="2243226"/>
            <a:ext cx="5940009" cy="32635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Highlights Summary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Highlights</a:t>
            </a:r>
            <a:endParaRPr lang="zh-CN" altLang="en-US"/>
          </a:p>
          <a:p>
            <a:r>
              <a:rPr lang="zh-CN" altLang="en-US"/>
              <a:t>•</a:t>
            </a:r>
            <a:endParaRPr lang="zh-CN" altLang="en-US"/>
          </a:p>
          <a:p>
            <a:r>
              <a:rPr lang="zh-CN" altLang="en-US"/>
              <a:t>Many potential WRC ligands defined by a peptide motif (WIRS) were identified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</a:t>
            </a:r>
            <a:endParaRPr lang="zh-CN" altLang="en-US"/>
          </a:p>
          <a:p>
            <a:r>
              <a:rPr lang="zh-CN" altLang="en-US"/>
              <a:t>Motif binds to a conserved WRC surface formed by Sra and Abi subunits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</a:t>
            </a:r>
            <a:endParaRPr lang="zh-CN" altLang="en-US"/>
          </a:p>
          <a:p>
            <a:r>
              <a:rPr lang="zh-CN" altLang="en-US"/>
              <a:t>WIRS/WRC interaction regulates oogenesis in flies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314716" y="1163224"/>
            <a:ext cx="6480010" cy="108000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  <a:t>references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314716" y="2243226"/>
            <a:ext cx="6480010" cy="32635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8060402020202020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XXX</a:t>
            </a:r>
            <a:endParaRPr lang="en-US" altLang="zh-CN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940" y="141605"/>
            <a:ext cx="6939915" cy="1202055"/>
          </a:xfrm>
        </p:spPr>
        <p:txBody>
          <a:bodyPr>
            <a:noAutofit/>
          </a:bodyPr>
          <a:p>
            <a:r>
              <a:rPr lang="x-none" altLang="zh-CN" sz="2400"/>
              <a:t>Appendix 1</a:t>
            </a:r>
            <a:br>
              <a:rPr lang="x-none" altLang="zh-CN" sz="2400"/>
            </a:br>
            <a:r>
              <a:rPr lang="x-none" altLang="zh-CN" sz="2400"/>
              <a:t>PCDH10 Cytoplasmic Tail Directly Interacts with the WRC</a:t>
            </a:r>
            <a:endParaRPr lang="x-none" altLang="zh-CN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180" y="1725930"/>
            <a:ext cx="594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49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Outline</a:t>
            </a:r>
            <a:endParaRPr lang="zh-CN" altLang="en-US" sz="49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716" y="1836066"/>
            <a:ext cx="6480010" cy="3263508"/>
          </a:xfrm>
        </p:spPr>
        <p:txBody>
          <a:bodyPr>
            <a:normAutofit/>
          </a:bodyPr>
          <a:lstStyle/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Introduction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Methods and Results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Discussion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Reference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49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Introduction</a:t>
            </a:r>
            <a:endParaRPr lang="zh-CN" altLang="en-US" sz="49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6783" y="1846226"/>
            <a:ext cx="8100012" cy="3263508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None/>
            </a:pPr>
            <a:endParaRPr lang="en-US" altLang="zh-CN" sz="27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The WASP family verprolin homologous protein(WAVE)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Celluar Processes: Adhesion, migration, division, and fusion</a:t>
            </a:r>
            <a:endParaRPr lang="x-none" altLang="en-US" sz="11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In animals: embryogenesis, nuron morphogenesis and plasticity, immune cell activaton and chemotaxis, cancer invasion and metastasis</a:t>
            </a: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WAVE is regulated by WAVE regulatory complex (WRC)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Sra1/Cyfip1</a:t>
            </a:r>
            <a:endParaRPr lang="x-none" altLang="en-US" sz="13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Nap1/Hem2/Kette</a:t>
            </a:r>
            <a:endParaRPr lang="x-none" altLang="en-US" sz="13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Abi2</a:t>
            </a:r>
            <a:endParaRPr lang="x-none" altLang="en-US" sz="13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HSPC300/Brick1</a:t>
            </a:r>
            <a:endParaRPr lang="x-none" altLang="en-US" sz="13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WAVE1/SCAR</a:t>
            </a:r>
            <a:endParaRPr lang="x-none" altLang="en-US" sz="13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marL="54864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None/>
            </a:pPr>
            <a:r>
              <a:rPr lang="x-none" altLang="en-US" sz="13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Different WRC isoforms can be assembled from combinations of different orthologs of each component.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With the WRC, the activity of WAVE toward the Arp2/3 complex is inhibited by intracomplex sequenstration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3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But PCDH10 and PCDH19 do not belong to the four class</a:t>
            </a:r>
            <a:endParaRPr lang="x-none" altLang="en-US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8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Wonder whether they might represent a new calss</a:t>
            </a: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8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</a:rPr>
              <a:t>Biochemimical studies of the PCDH10/WRC interaction</a:t>
            </a: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x-none" altLang="en-US" sz="11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80604020202020204" charset="0"/>
                <a:sym typeface="+mn-ea"/>
              </a:rPr>
              <a:t>A conserved peptide motif, the WRC interacting receptor sequence(WIRS)</a:t>
            </a:r>
            <a:endParaRPr lang="x-none" altLang="en-US" sz="11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x-none" altLang="en-US" sz="118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3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2"/>
              <a:buChar char="l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3155" y="2218055"/>
            <a:ext cx="35718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151" y="2989169"/>
            <a:ext cx="6480010" cy="1080002"/>
          </a:xfrm>
        </p:spPr>
        <p:txBody>
          <a:bodyPr anchor="t">
            <a:normAutofit fontScale="90000"/>
          </a:bodyPr>
          <a:lstStyle/>
          <a:p>
            <a:r>
              <a:rPr lang="en-US" altLang="zh-CN" sz="49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Methods and Results</a:t>
            </a:r>
            <a:br>
              <a:rPr lang="en-US" altLang="zh-CN" sz="495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630" y="74295"/>
            <a:ext cx="8131175" cy="913130"/>
          </a:xfrm>
        </p:spPr>
        <p:txBody>
          <a:bodyPr>
            <a:normAutofit fontScale="90000"/>
          </a:bodyPr>
          <a:p>
            <a:r>
              <a:rPr lang="x-none" altLang="zh-CN"/>
              <a:t>WRC Binds to a Motif in PCDH10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Whether the interation was direct</a:t>
            </a:r>
            <a:endParaRPr lang="x-none" altLang="zh-CN"/>
          </a:p>
          <a:p>
            <a:pPr lvl="1"/>
            <a:r>
              <a:rPr lang="x-none" altLang="zh-CN" sz="1600"/>
              <a:t>ITC</a:t>
            </a:r>
            <a:r>
              <a:rPr lang="x-none" altLang="zh-CN"/>
              <a:t>---Yes</a:t>
            </a:r>
            <a:endParaRPr lang="x-none" altLang="zh-CN"/>
          </a:p>
          <a:p>
            <a:r>
              <a:rPr lang="x-none" altLang="zh-CN"/>
              <a:t>Which sequence(s) were responsible</a:t>
            </a:r>
            <a:endParaRPr lang="x-none" altLang="zh-CN"/>
          </a:p>
          <a:p>
            <a:pPr lvl="1"/>
            <a:r>
              <a:rPr lang="x-none" altLang="zh-CN" sz="1600"/>
              <a:t>Point Mutations</a:t>
            </a:r>
            <a:r>
              <a:rPr lang="x-none" altLang="zh-CN"/>
              <a:t>---WIRS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220085"/>
            <a:ext cx="7247890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180" y="335280"/>
            <a:ext cx="7269480" cy="791210"/>
          </a:xfrm>
        </p:spPr>
        <p:txBody>
          <a:bodyPr>
            <a:normAutofit/>
          </a:bodyPr>
          <a:p>
            <a:r>
              <a:rPr lang="x-none" altLang="zh-CN" sz="2400"/>
              <a:t>Reveals Binding Mechanism from Crystal Structure</a:t>
            </a:r>
            <a:endParaRPr lang="x-none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Where WIRS motif binds to the WRC?</a:t>
            </a:r>
            <a:endParaRPr lang="x-none" altLang="zh-CN"/>
          </a:p>
          <a:p>
            <a:r>
              <a:rPr lang="x-none" altLang="zh-CN"/>
              <a:t>How WIRS motif binds to the WRC?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29718" y="2243225"/>
            <a:ext cx="4050006" cy="3284312"/>
            <a:chOff x="1855626" y="1854063"/>
            <a:chExt cx="5043078" cy="4379076"/>
          </a:xfrm>
        </p:grpSpPr>
        <p:sp>
          <p:nvSpPr>
            <p:cNvPr id="9" name="圆角矩形 8"/>
            <p:cNvSpPr/>
            <p:nvPr/>
          </p:nvSpPr>
          <p:spPr>
            <a:xfrm>
              <a:off x="1858704" y="2815064"/>
              <a:ext cx="5040000" cy="14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Criterion 1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: search for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proteins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resembling PCDH10—membrane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or membrane-associated proteins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80604020202020204" charset="0"/>
                </a:rPr>
                <a:t>.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Criterion </a:t>
              </a:r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: remove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ligands whose WIRS motifs were found in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less than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four of the seven species: human, mouse, chicken,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frog, zebrafish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, Drosophila, and C. </a:t>
              </a:r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elegans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5400000">
              <a:off x="4087626" y="2495215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858704" y="4734835"/>
              <a:ext cx="5040000" cy="5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Result: </a:t>
              </a:r>
              <a:endParaRPr lang="en-US" altLang="zh-CN" sz="1050" b="1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Obtained 115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potential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WIRS-containing WRC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ligands. 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855626" y="1854063"/>
              <a:ext cx="5040000" cy="5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search the Swiss-</a:t>
              </a:r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Prot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database to find other human proteins.   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855626" y="5693139"/>
              <a:ext cx="5040000" cy="54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Analyze</a:t>
              </a:r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: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Most of these are cell-cell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adhesion proteins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or receptors, but some are ion channels or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scaffolding proteins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4087626" y="4417546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右箭头 25"/>
            <p:cNvSpPr/>
            <p:nvPr/>
          </p:nvSpPr>
          <p:spPr>
            <a:xfrm rot="5400000">
              <a:off x="4093264" y="5375987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Many Membrane Proteins Contain a WIRS in Their Cytoplasmic Regions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38844" y="2865669"/>
            <a:ext cx="6319167" cy="1322616"/>
          </a:xfrm>
          <a:prstGeom prst="roundRect">
            <a:avLst>
              <a:gd name="adj" fmla="val 481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624689" y="3411559"/>
            <a:ext cx="1713230" cy="28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avoid false positives.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6623" y="1026064"/>
            <a:ext cx="8100012" cy="810001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Many Membrane Proteins Contain a WIRS in Their Cytoplasmic Regions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35573"/>
          <a:stretch>
            <a:fillRect/>
          </a:stretch>
        </p:blipFill>
        <p:spPr>
          <a:xfrm>
            <a:off x="3673648" y="1509442"/>
            <a:ext cx="4764898" cy="432000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15134" y="2590189"/>
            <a:ext cx="2700004" cy="2485136"/>
            <a:chOff x="1855626" y="5259629"/>
            <a:chExt cx="3362052" cy="3313510"/>
          </a:xfrm>
        </p:grpSpPr>
        <p:sp>
          <p:nvSpPr>
            <p:cNvPr id="23" name="圆角矩形 22"/>
            <p:cNvSpPr/>
            <p:nvPr/>
          </p:nvSpPr>
          <p:spPr>
            <a:xfrm>
              <a:off x="1855626" y="5693139"/>
              <a:ext cx="3362052" cy="2880000"/>
            </a:xfrm>
            <a:prstGeom prst="roundRect">
              <a:avLst>
                <a:gd name="adj" fmla="val 17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Verify: </a:t>
              </a:r>
              <a:endParaRPr lang="en-US" altLang="zh-CN" sz="1050" b="1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endParaRPr lang="en-US" altLang="zh-CN" sz="1050" b="1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Choose 18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of these potential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ligands and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examined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their interactions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with the WRC using pull-down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assays.</a:t>
              </a:r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Disrupting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the WIRS binding surface did </a:t>
              </a:r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not affect </a:t>
              </a:r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WRC binding to Rac1, suggesting that the point mutations</a:t>
              </a:r>
              <a:endParaRPr lang="en-US" altLang="zh-CN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only locally disrupted the WIRS-binding site.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5400000">
              <a:off x="3356651" y="5331629"/>
              <a:ext cx="360000" cy="216000"/>
            </a:xfrm>
            <a:prstGeom prst="rightArrow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0</TotalTime>
  <Words>3128</Words>
  <Application>Kingsoft Office WPP</Application>
  <PresentationFormat>宽屏</PresentationFormat>
  <Paragraphs>121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View</vt:lpstr>
      <vt:lpstr>The WAVE Regulatory Complex Links Diverse Receptors to the Actin Cytoskeleton</vt:lpstr>
      <vt:lpstr>	Outline</vt:lpstr>
      <vt:lpstr>	Introduction</vt:lpstr>
      <vt:lpstr>PowerPoint 演示文稿</vt:lpstr>
      <vt:lpstr>Methods and Results </vt:lpstr>
      <vt:lpstr>PowerPoint 演示文稿</vt:lpstr>
      <vt:lpstr>PowerPoint 演示文稿</vt:lpstr>
      <vt:lpstr>Many Membrane Proteins Contain a WIRS in Their Cytoplasmic Regions</vt:lpstr>
      <vt:lpstr>Many Membrane Proteins Contain a WIRS in Their Cytoplasmic Regions</vt:lpstr>
      <vt:lpstr>WIRS-Containing Tails Have Various Effects on WRC Activity</vt:lpstr>
      <vt:lpstr>WIRS-Containing Tails Have Various Effects on WRC Activity</vt:lpstr>
      <vt:lpstr>WIRS Ligands Bind the WRC In Vivo</vt:lpstr>
      <vt:lpstr>Discussion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谭耶真</dc:creator>
  <cp:lastModifiedBy>hf</cp:lastModifiedBy>
  <cp:revision>95</cp:revision>
  <dcterms:created xsi:type="dcterms:W3CDTF">2018-04-13T01:39:19Z</dcterms:created>
  <dcterms:modified xsi:type="dcterms:W3CDTF">2018-04-13T01:39:19Z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