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496" r:id="rId2"/>
    <p:sldId id="502" r:id="rId3"/>
    <p:sldId id="503" r:id="rId4"/>
    <p:sldId id="504" r:id="rId5"/>
    <p:sldId id="505" r:id="rId6"/>
    <p:sldId id="507" r:id="rId7"/>
    <p:sldId id="508" r:id="rId8"/>
    <p:sldId id="509" r:id="rId9"/>
    <p:sldId id="510" r:id="rId10"/>
    <p:sldId id="512" r:id="rId11"/>
    <p:sldId id="518" r:id="rId12"/>
    <p:sldId id="519" r:id="rId13"/>
    <p:sldId id="520" r:id="rId14"/>
    <p:sldId id="511" r:id="rId15"/>
    <p:sldId id="513" r:id="rId16"/>
    <p:sldId id="514" r:id="rId17"/>
    <p:sldId id="515" r:id="rId18"/>
    <p:sldId id="516" r:id="rId19"/>
    <p:sldId id="517" r:id="rId20"/>
    <p:sldId id="521" r:id="rId21"/>
    <p:sldId id="533" r:id="rId22"/>
    <p:sldId id="534" r:id="rId23"/>
    <p:sldId id="532" r:id="rId24"/>
    <p:sldId id="522" r:id="rId25"/>
    <p:sldId id="523" r:id="rId26"/>
    <p:sldId id="524" r:id="rId27"/>
    <p:sldId id="527" r:id="rId28"/>
    <p:sldId id="528" r:id="rId29"/>
    <p:sldId id="529" r:id="rId30"/>
    <p:sldId id="530" r:id="rId31"/>
    <p:sldId id="531" r:id="rId32"/>
    <p:sldId id="52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FFFF"/>
    <a:srgbClr val="FF0000"/>
    <a:srgbClr val="0000CC"/>
    <a:srgbClr val="FFFF00"/>
    <a:srgbClr val="CC6600"/>
    <a:srgbClr val="0099CC"/>
    <a:srgbClr val="3333FF"/>
    <a:srgbClr val="66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85801" autoAdjust="0"/>
  </p:normalViewPr>
  <p:slideViewPr>
    <p:cSldViewPr>
      <p:cViewPr varScale="1">
        <p:scale>
          <a:sx n="213" d="100"/>
          <a:sy n="213" d="100"/>
        </p:scale>
        <p:origin x="-4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生物化学 II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637AC0-E98C-44A1-AFA8-7E75007DB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13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生物化学 II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E80695-F390-416E-BAA1-25421608CF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4050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即使大数据，也很难预测一个月的天气。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生物化学 II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80695-F390-416E-BAA1-25421608CF8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3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817 h 1906"/>
                <a:gd name="T4" fmla="*/ 5959 w 5740"/>
                <a:gd name="T5" fmla="*/ 817 h 1906"/>
                <a:gd name="T6" fmla="*/ 5959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1D5B-E80A-4904-B669-17BFB50A9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08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97987-22A3-4C20-9693-9EAB16724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3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C5683-CC3B-4E9A-A190-BF9CA6D96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21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F5255-3CC9-46FE-8971-791B27CEFA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67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3E04-4439-43FA-97D7-AF13754D8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82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AB0B7-C6CB-40AE-8251-7C63C0E70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4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CF3FD-A859-4432-AFEA-AC71A5ED8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32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640F5-182E-41A0-8A29-E740EDD33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6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35003-4AAC-49C6-BAFB-436ABF073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4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4935B-CBFF-4075-8902-B8EBECC23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5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A5C6F-C673-4E2F-87F2-D6027A2FFB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8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B794-792D-40DD-8061-BD2B8834B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6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B5D081F-51BA-4966-B05C-A41A5C059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8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8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58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817 h 1906"/>
                <a:gd name="T4" fmla="*/ 5959 w 5740"/>
                <a:gd name="T5" fmla="*/ 817 h 1906"/>
                <a:gd name="T6" fmla="*/ 5959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gy@sustc.edu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5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9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800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10.png"/><Relationship Id="rId7" Type="http://schemas.openxmlformats.org/officeDocument/2006/relationships/image" Target="../media/image82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5" Type="http://schemas.openxmlformats.org/officeDocument/2006/relationships/image" Target="../media/image640.png"/><Relationship Id="rId4" Type="http://schemas.openxmlformats.org/officeDocument/2006/relationships/image" Target="../media/image8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Image result for dynamical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52" y="4255713"/>
            <a:ext cx="9160052" cy="26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88315" y="-228600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6600" kern="0" dirty="0" smtClean="0">
                <a:solidFill>
                  <a:schemeClr val="hlink"/>
                </a:solidFill>
                <a:ea typeface="宋体" pitchFamily="2" charset="-122"/>
              </a:rPr>
              <a:t>生物动力系统模拟</a:t>
            </a:r>
            <a:endParaRPr lang="en-US" altLang="zh-CN" sz="6600" kern="0" dirty="0" smtClean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07474" y="3424716"/>
            <a:ext cx="1960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/>
            <a:r>
              <a:rPr lang="zh-CN" altLang="en-US" sz="1600" dirty="0">
                <a:ea typeface="宋体" pitchFamily="2" charset="-122"/>
                <a:cs typeface="Times New Roman" pitchFamily="18" charset="0"/>
                <a:hlinkClick r:id="rId3"/>
              </a:rPr>
              <a:t>王冠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  <a:hlinkClick r:id="rId3"/>
              </a:rPr>
              <a:t>宇  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18665955633</a:t>
            </a:r>
          </a:p>
          <a:p>
            <a:pPr algn="ctr"/>
            <a:r>
              <a:rPr lang="en-US" altLang="zh-CN" sz="1600" dirty="0" smtClean="0">
                <a:ea typeface="宋体" pitchFamily="2" charset="-122"/>
                <a:cs typeface="Times New Roman" pitchFamily="18" charset="0"/>
                <a:hlinkClick r:id="rId3"/>
              </a:rPr>
              <a:t>wanggy@sustc.edu.cn</a:t>
            </a:r>
            <a:endParaRPr lang="en-US" altLang="zh-CN" sz="1600" dirty="0">
              <a:ea typeface="宋体" pitchFamily="2" charset="-122"/>
              <a:cs typeface="Times New Roman" pitchFamily="18" charset="0"/>
            </a:endParaRPr>
          </a:p>
          <a:p>
            <a:pPr algn="ctr"/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2" descr="http://bio.sustc.edu.cn/images/shizi/fujiaoshou_08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0519"/>
            <a:ext cx="2828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78" y="25400"/>
            <a:ext cx="492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Application to weak signal detection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462577"/>
                <a:ext cx="144853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2577"/>
                <a:ext cx="1448538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1332328"/>
                <a:ext cx="6046847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l-G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signal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32328"/>
                <a:ext cx="6046847" cy="793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649" y="2421523"/>
                <a:ext cx="3445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signal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ε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9" y="2421523"/>
                <a:ext cx="344523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6800" y="2421523"/>
                <a:ext cx="2083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signal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421523"/>
                <a:ext cx="208313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56112" y="289334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Contains useful signal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2893348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Sheer noise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91" y="3352800"/>
            <a:ext cx="2571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08" y="3361055"/>
            <a:ext cx="2571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5209455" y="1690366"/>
            <a:ext cx="127167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08" y="4800600"/>
            <a:ext cx="2571750" cy="201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22" y="4863467"/>
            <a:ext cx="2437688" cy="188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9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60" y="246071"/>
            <a:ext cx="680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The technique was developed in last century, by …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990598"/>
            <a:ext cx="8934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476373"/>
            <a:ext cx="13144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3364188"/>
            <a:ext cx="315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Successfully applied to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3" name="Picture 5" descr="Image result for seismic waves for ki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038600"/>
            <a:ext cx="2192628" cy="18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29" y="4038600"/>
            <a:ext cx="5434013" cy="190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6172200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many other fields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Including radar signal detection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218" name="Picture 2" descr="Image result for radar sig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4" y="685800"/>
            <a:ext cx="2595703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406" y="3124200"/>
            <a:ext cx="7295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 was invited </a:t>
            </a:r>
            <a:r>
              <a:rPr lang="en-US" b="1" dirty="0" smtClean="0">
                <a:solidFill>
                  <a:srgbClr val="FFC000"/>
                </a:solidFill>
              </a:rPr>
              <a:t>by … to help with radar </a:t>
            </a:r>
            <a:r>
              <a:rPr lang="en-US" b="1" dirty="0" smtClean="0">
                <a:solidFill>
                  <a:srgbClr val="FFC000"/>
                </a:solidFill>
              </a:rPr>
              <a:t>detection </a:t>
            </a:r>
            <a:r>
              <a:rPr lang="en-US" altLang="zh-CN" b="1" dirty="0">
                <a:solidFill>
                  <a:srgbClr val="FFC000"/>
                </a:solidFill>
              </a:rPr>
              <a:t>design 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55141"/>
            <a:ext cx="13716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2" y="3810000"/>
            <a:ext cx="366016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69217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Dynamical systems theory are useful,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The application to biology would be fruitful.</a:t>
            </a:r>
            <a:endParaRPr 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44195"/>
            <a:ext cx="2981325" cy="1533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79829" y="2691833"/>
            <a:ext cx="23030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Arrhythmia</a:t>
            </a:r>
          </a:p>
          <a:p>
            <a:endParaRPr lang="en-US" dirty="0"/>
          </a:p>
          <a:p>
            <a:r>
              <a:rPr lang="en-US" altLang="zh-CN" dirty="0" smtClean="0"/>
              <a:t>Controlling chaos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78" y="25400"/>
            <a:ext cx="544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Duffing equation is related to pendulum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2053" name="Picture 5" descr="Image result for Pendulum force de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5" y="685800"/>
            <a:ext cx="282062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7" y="734575"/>
            <a:ext cx="27908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69" y="1567519"/>
            <a:ext cx="2381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94" y="2524782"/>
            <a:ext cx="2590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27" y="2339701"/>
            <a:ext cx="154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52" y="4724400"/>
            <a:ext cx="3238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7" y="3367580"/>
            <a:ext cx="2276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16216"/>
            <a:ext cx="4371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2276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8822" y="2263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oscillator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2225746">
            <a:off x="1180707" y="721308"/>
            <a:ext cx="342900" cy="45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200" y="2133600"/>
                <a:ext cx="3070008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2"/>
                          </a:solidFill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133600"/>
                <a:ext cx="3070008" cy="8334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43578"/>
            <a:ext cx="4648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3952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07676" y="5407967"/>
            <a:ext cx="335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 we make them closer?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8200" y="1066800"/>
                <a:ext cx="1609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a:rPr lang="el-GR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160973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619124"/>
            <a:ext cx="2790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3238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77" y="2743200"/>
            <a:ext cx="3257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26957" y="3946952"/>
            <a:ext cx="3861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We succeed in converting it 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loser to the Duffing equation!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09460" y="1466851"/>
                <a:ext cx="1609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r>
                        <a:rPr lang="el-GR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𝝅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460" y="1466851"/>
                <a:ext cx="160973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60" y="2533651"/>
            <a:ext cx="3238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8485" y="4362451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It is also </a:t>
            </a:r>
            <a:r>
              <a:rPr lang="en-US" altLang="zh-CN" dirty="0" smtClean="0">
                <a:solidFill>
                  <a:schemeClr val="bg2"/>
                </a:solidFill>
              </a:rPr>
              <a:t>OK!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91" y="226367"/>
            <a:ext cx="303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Let’s try the following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0" y="1066800"/>
            <a:ext cx="3143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35" y="3429000"/>
            <a:ext cx="3362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78" y="25400"/>
            <a:ext cx="253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Now let’s convert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94995" y="784854"/>
                <a:ext cx="2519664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>
                          <a:latin typeface="Cambria Math"/>
                        </a:rPr>
                        <m:t>θ</m:t>
                      </m:r>
                      <m:r>
                        <a:rPr lang="en-US" b="0" i="0" smtClean="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95" y="784854"/>
                <a:ext cx="2519664" cy="8334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161828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into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7395" y="2197104"/>
                <a:ext cx="1899301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5" y="2197104"/>
                <a:ext cx="1899301" cy="793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5995" y="3625645"/>
                <a:ext cx="118930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95" y="3625645"/>
                <a:ext cx="1189300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995" y="4692445"/>
                <a:ext cx="206454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95" y="4692445"/>
                <a:ext cx="2064540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0101"/>
            <a:ext cx="2533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7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78" y="25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Steady state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0" y="1143000"/>
            <a:ext cx="2533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064" y="4354175"/>
                <a:ext cx="1004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4354175"/>
                <a:ext cx="100450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42264" y="5039975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64" y="5039975"/>
                <a:ext cx="100848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9162" y="1371600"/>
                <a:ext cx="118930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62" y="1371600"/>
                <a:ext cx="1189300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9162" y="2438400"/>
                <a:ext cx="206454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62" y="2438400"/>
                <a:ext cx="2064540" cy="7935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64037" y="4303375"/>
                <a:ext cx="1087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37" y="4303375"/>
                <a:ext cx="1087862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40237" y="4989175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37" y="4989175"/>
                <a:ext cx="100848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H="1">
            <a:off x="437371" y="5039975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63158" y="6411575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080748" y="4104947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006535" y="3952547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33600" y="-35560"/>
                <a:ext cx="246939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-35560"/>
                <a:ext cx="2469394" cy="7935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1" grpId="0"/>
      <p:bldP spid="12" grpId="0"/>
      <p:bldP spid="13" grpId="0"/>
      <p:bldP spid="14" grpId="0"/>
      <p:bldP spid="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381000"/>
            <a:ext cx="8305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分子动力学模拟</a:t>
            </a:r>
            <a:endParaRPr lang="en-US" altLang="zh-CN" b="1" dirty="0">
              <a:solidFill>
                <a:srgbClr val="FFC000"/>
              </a:solidFill>
            </a:endParaRPr>
          </a:p>
          <a:p>
            <a:pPr lvl="0"/>
            <a:endParaRPr lang="en-US" altLang="zh-CN" dirty="0" smtClean="0">
              <a:solidFill>
                <a:srgbClr val="FFC000"/>
              </a:solidFill>
            </a:endParaRPr>
          </a:p>
          <a:p>
            <a:pPr lvl="0"/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b="1" dirty="0">
                <a:solidFill>
                  <a:srgbClr val="FFC000"/>
                </a:solidFill>
              </a:rPr>
              <a:t>系统层次动力学</a:t>
            </a:r>
            <a:r>
              <a:rPr lang="zh-CN" altLang="en-US" b="1" dirty="0" smtClean="0">
                <a:solidFill>
                  <a:srgbClr val="FFC000"/>
                </a:solidFill>
              </a:rPr>
              <a:t>模拟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FFC000"/>
                </a:solidFill>
              </a:rPr>
              <a:t>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动力系统</a:t>
            </a:r>
            <a:r>
              <a:rPr lang="zh-CN" altLang="en-US" sz="2000" b="1" dirty="0">
                <a:solidFill>
                  <a:srgbClr val="FF0000"/>
                </a:solidFill>
              </a:rPr>
              <a:t>基本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概念</a:t>
            </a:r>
            <a:r>
              <a:rPr lang="zh-CN" altLang="en-US" sz="2000" dirty="0" smtClean="0"/>
              <a:t>：状态空间</a:t>
            </a:r>
            <a:r>
              <a:rPr lang="zh-CN" altLang="en-US" sz="2000" dirty="0"/>
              <a:t>、连续及离散系统、稳定性、</a:t>
            </a:r>
            <a:r>
              <a:rPr lang="zh-CN" altLang="en-US" sz="2000" dirty="0" smtClean="0"/>
              <a:t>系统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</a:t>
            </a:r>
            <a:r>
              <a:rPr lang="zh-CN" altLang="en-US" sz="2000" dirty="0" smtClean="0"/>
              <a:t>                       终态</a:t>
            </a:r>
            <a:r>
              <a:rPr lang="zh-CN" altLang="en-US" sz="2000" dirty="0"/>
              <a:t>的分类</a:t>
            </a:r>
            <a:endParaRPr lang="en-US" sz="2000" dirty="0"/>
          </a:p>
          <a:p>
            <a:r>
              <a:rPr lang="en-US" dirty="0"/>
              <a:t> </a:t>
            </a:r>
          </a:p>
          <a:p>
            <a:pPr lvl="0"/>
            <a:r>
              <a:rPr lang="zh-CN" altLang="en-US" sz="2000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线性系统理论</a:t>
            </a:r>
            <a:r>
              <a:rPr lang="zh-CN" altLang="en-US" sz="2000" dirty="0" smtClean="0"/>
              <a:t>： 线性系统</a:t>
            </a:r>
            <a:r>
              <a:rPr lang="zh-CN" altLang="en-US" sz="2000" dirty="0"/>
              <a:t>的解析解，脉冲响应</a:t>
            </a:r>
            <a:r>
              <a:rPr lang="zh-CN" altLang="en-US" sz="2000" dirty="0" smtClean="0"/>
              <a:t>函数， 拉普拉斯变</a:t>
            </a:r>
            <a:endParaRPr lang="en-US" altLang="zh-CN" sz="2000" dirty="0" smtClean="0"/>
          </a:p>
          <a:p>
            <a:pPr lvl="0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</a:t>
            </a:r>
            <a:r>
              <a:rPr lang="zh-CN" altLang="en-US" sz="2000" dirty="0" smtClean="0"/>
              <a:t> 换，控制理论</a:t>
            </a:r>
            <a:r>
              <a:rPr lang="zh-CN" altLang="en-US" sz="2000" dirty="0"/>
              <a:t>初步</a:t>
            </a:r>
            <a:endParaRPr lang="en-US" sz="2000" dirty="0"/>
          </a:p>
          <a:p>
            <a:r>
              <a:rPr lang="en-US" dirty="0"/>
              <a:t> </a:t>
            </a:r>
          </a:p>
          <a:p>
            <a:pPr lvl="0"/>
            <a:r>
              <a:rPr lang="zh-CN" altLang="en-US" sz="2000" b="1" dirty="0" smtClean="0">
                <a:solidFill>
                  <a:srgbClr val="FF0000"/>
                </a:solidFill>
              </a:rPr>
              <a:t>            生物网络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基因调控、信号传导、蛋白相互作用的网络</a:t>
            </a:r>
            <a:r>
              <a:rPr lang="zh-CN" altLang="en-US" sz="2000" dirty="0" smtClean="0"/>
              <a:t>建模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                       实例分析</a:t>
            </a:r>
            <a:endParaRPr lang="en-US" sz="2000" dirty="0"/>
          </a:p>
          <a:p>
            <a:r>
              <a:rPr lang="en-US" dirty="0"/>
              <a:t> </a:t>
            </a:r>
          </a:p>
          <a:p>
            <a:pPr lvl="0"/>
            <a:r>
              <a:rPr lang="zh-CN" altLang="en-US" b="1" dirty="0" smtClean="0">
                <a:solidFill>
                  <a:srgbClr val="FFC000"/>
                </a:solidFill>
              </a:rPr>
              <a:t>机体层次上的动力学模拟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58" y="256232"/>
            <a:ext cx="157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Stability of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518" y="1511926"/>
            <a:ext cx="398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the Jacobian matrix 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0555" y="27944"/>
                <a:ext cx="1899301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55" y="27944"/>
                <a:ext cx="1899301" cy="793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19600" y="1506846"/>
                <a:ext cx="1159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06846"/>
                <a:ext cx="115929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4250" y="4727247"/>
            <a:ext cx="379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Then calculate the eigenvalues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514600"/>
            <a:ext cx="3486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688" y="5486400"/>
                <a:ext cx="2833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88" y="5486400"/>
                <a:ext cx="283327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55" y="1279248"/>
                <a:ext cx="16959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&lt;0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" y="1279248"/>
                <a:ext cx="1695977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07" y="964288"/>
            <a:ext cx="3387619" cy="168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6" y="1056725"/>
            <a:ext cx="1524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9395" y="2902035"/>
                <a:ext cx="16607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0     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902035"/>
                <a:ext cx="1660711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6" y="2903484"/>
            <a:ext cx="14478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01" y="2868651"/>
            <a:ext cx="2261866" cy="14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4815" y="4612493"/>
                <a:ext cx="16607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0     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" y="4612493"/>
                <a:ext cx="1660711" cy="12003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8" y="4669822"/>
            <a:ext cx="1590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27" y="4669822"/>
            <a:ext cx="2586094" cy="14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TextBox 2061"/>
              <p:cNvSpPr txBox="1"/>
              <p:nvPr/>
            </p:nvSpPr>
            <p:spPr>
              <a:xfrm>
                <a:off x="259395" y="304800"/>
                <a:ext cx="2312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C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C000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b="1" dirty="0" smtClean="0">
                    <a:solidFill>
                      <a:srgbClr val="FFC000"/>
                    </a:solidFill>
                  </a:rPr>
                  <a:t>  are real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62" name="Text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04800"/>
                <a:ext cx="2312236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222" t="-10526" r="-26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3" name="TextBox 2062"/>
          <p:cNvSpPr txBox="1"/>
          <p:nvPr/>
        </p:nvSpPr>
        <p:spPr>
          <a:xfrm>
            <a:off x="8153400" y="1648579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sink</a:t>
            </a:r>
            <a:endParaRPr lang="en-US" dirty="0"/>
          </a:p>
        </p:txBody>
      </p:sp>
      <p:sp>
        <p:nvSpPr>
          <p:cNvPr id="2064" name="TextBox 2063"/>
          <p:cNvSpPr txBox="1"/>
          <p:nvPr/>
        </p:nvSpPr>
        <p:spPr>
          <a:xfrm>
            <a:off x="7820526" y="359568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65" name="TextBox 2064"/>
          <p:cNvSpPr txBox="1"/>
          <p:nvPr/>
        </p:nvSpPr>
        <p:spPr>
          <a:xfrm>
            <a:off x="7893714" y="521265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9395" y="304800"/>
                <a:ext cx="3964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C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FFC000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b="1" dirty="0" smtClean="0">
                    <a:solidFill>
                      <a:srgbClr val="FFC000"/>
                    </a:solidFill>
                  </a:rPr>
                  <a:t>  have imaginary part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04800"/>
                <a:ext cx="396448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462" t="-10526" r="-15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524000"/>
                <a:ext cx="20090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20090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3048000"/>
                <a:ext cx="18046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48000"/>
                <a:ext cx="1804661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1609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0"/>
            <a:ext cx="1276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8711" y="5257800"/>
                <a:ext cx="17863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&lt;0  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1" y="5257800"/>
                <a:ext cx="1786386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5105400"/>
            <a:ext cx="1524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2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58" y="256232"/>
            <a:ext cx="157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Stability of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654926"/>
            <a:ext cx="5353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2518" y="1511926"/>
            <a:ext cx="398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the Jacobian matrix of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214120"/>
            <a:ext cx="30956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8" y="54601"/>
            <a:ext cx="113833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6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first evaluate Jacobian at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438400"/>
                <a:ext cx="1087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108786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4400" y="3124200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1008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 flipH="1">
            <a:off x="659734" y="167640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85521" y="1554172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71675"/>
            <a:ext cx="3400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30935"/>
            <a:ext cx="1371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61656" y="3810615"/>
            <a:ext cx="203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Eigenvalues are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2456" y="4734560"/>
            <a:ext cx="493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long as there is a positive eigenvalue,</a:t>
            </a:r>
          </a:p>
          <a:p>
            <a:r>
              <a:rPr lang="en-US" dirty="0"/>
              <a:t>i</a:t>
            </a:r>
            <a:r>
              <a:rPr lang="en-US" dirty="0" smtClean="0"/>
              <a:t>t is unstable.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2136" y="5865167"/>
            <a:ext cx="40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steady state is thus </a:t>
            </a:r>
            <a:r>
              <a:rPr lang="en-US" dirty="0" smtClean="0">
                <a:solidFill>
                  <a:srgbClr val="FF0000"/>
                </a:solidFill>
              </a:rPr>
              <a:t>unstable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0" y="4539638"/>
            <a:ext cx="2163063" cy="122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1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6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then evaluate Jacobian at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7998" y="1600199"/>
                <a:ext cx="1004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98" y="1600199"/>
                <a:ext cx="100450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74198" y="2285999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98" y="2285999"/>
                <a:ext cx="1008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H="1">
            <a:off x="762000" y="215646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87787" y="3528060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199"/>
            <a:ext cx="36385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05200" y="3449627"/>
            <a:ext cx="203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Eigenvalues are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5680" y="5504179"/>
            <a:ext cx="447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steady state is </a:t>
            </a:r>
            <a:r>
              <a:rPr lang="en-US" dirty="0" smtClean="0">
                <a:solidFill>
                  <a:srgbClr val="FFFF00"/>
                </a:solidFill>
              </a:rPr>
              <a:t>marginally stable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70910"/>
            <a:ext cx="1076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35680" y="4343400"/>
            <a:ext cx="3284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real part is 0, </a:t>
            </a:r>
          </a:p>
          <a:p>
            <a:r>
              <a:rPr lang="en-US" dirty="0" smtClean="0"/>
              <a:t>not positive nor negative.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4" y="4489469"/>
            <a:ext cx="1276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8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066800"/>
            <a:ext cx="60388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256232"/>
            <a:ext cx="201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Phase portrait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78" y="25400"/>
            <a:ext cx="253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Now let’s convert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94995" y="784854"/>
                <a:ext cx="3436197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/>
                            </a:rPr>
                            <m:t>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δ</m:t>
                      </m:r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/>
                            </a:rPr>
                            <m:t>θ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>
                          <a:latin typeface="Cambria Math"/>
                        </a:rPr>
                        <m:t>θ</m:t>
                      </m:r>
                      <m:r>
                        <a:rPr lang="en-US" b="0" i="0" smtClean="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95" y="784854"/>
                <a:ext cx="3436197" cy="8334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161828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into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7395" y="2197104"/>
                <a:ext cx="1899301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95" y="2197104"/>
                <a:ext cx="1899301" cy="793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5995" y="3625645"/>
                <a:ext cx="118930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95" y="3625645"/>
                <a:ext cx="1189300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995" y="4692445"/>
                <a:ext cx="276928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95" y="4692445"/>
                <a:ext cx="2769284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065"/>
            <a:ext cx="2276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1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78" y="25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Steady state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5893" y="4091940"/>
                <a:ext cx="1004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93" y="4091940"/>
                <a:ext cx="100450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62093" y="4777740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93" y="4777740"/>
                <a:ext cx="1008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838199"/>
                <a:ext cx="118930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38199"/>
                <a:ext cx="1189300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866" y="4041140"/>
                <a:ext cx="1087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66" y="4041140"/>
                <a:ext cx="108786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60066" y="4726940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66" y="4726940"/>
                <a:ext cx="100848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H="1">
            <a:off x="457200" y="477774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82987" y="6149340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105400" y="327914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031187" y="3156912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22397" y="1828800"/>
                <a:ext cx="276928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97" y="1828800"/>
                <a:ext cx="2769284" cy="7935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065"/>
            <a:ext cx="2276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1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1" grpId="0"/>
      <p:bldP spid="13" grpId="0"/>
      <p:bldP spid="14" grpId="0"/>
      <p:bldP spid="6" grpId="0" animBg="1"/>
      <p:bldP spid="17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58" y="256232"/>
            <a:ext cx="157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Stability of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518" y="1511926"/>
            <a:ext cx="398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 the Jacobian matrix 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0555" y="27944"/>
                <a:ext cx="1899301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55" y="27944"/>
                <a:ext cx="1899301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23645"/>
            <a:ext cx="36480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19400"/>
            <a:ext cx="5886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1418" y="0"/>
            <a:ext cx="5340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altLang="zh-CN" sz="3600" b="1" dirty="0" smtClean="0">
                <a:solidFill>
                  <a:schemeClr val="hlink"/>
                </a:solidFill>
                <a:ea typeface="宋体" pitchFamily="2" charset="-122"/>
                <a:cs typeface="Times New Roman" pitchFamily="18" charset="0"/>
              </a:rPr>
              <a:t>Dynamical systems theory</a:t>
            </a:r>
            <a:endParaRPr lang="zh-CN" altLang="en-US" sz="3600" b="1" dirty="0">
              <a:solidFill>
                <a:schemeClr val="hlink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646331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area of mathematics used to describe the behavior of complex dynamical systems, usually by employing differential equations or difference 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6068" y="3045767"/>
                <a:ext cx="213122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𝐩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68" y="3045767"/>
                <a:ext cx="2131224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5806" y="6187281"/>
                <a:ext cx="3011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06" y="6187281"/>
                <a:ext cx="301140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98108" y="2433934"/>
            <a:ext cx="17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Continuous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5156" y="5725616"/>
            <a:ext cx="1277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Discrete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7314" y="4036367"/>
                <a:ext cx="20970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= [ x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 x</a:t>
                </a:r>
                <a:r>
                  <a:rPr lang="en-US" altLang="zh-CN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, …]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14" y="4036367"/>
                <a:ext cx="209704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34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276" name="Picture 4" descr="Image result for dynamical syste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97" y="4186956"/>
            <a:ext cx="3301076" cy="24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/>
          <p:cNvSpPr/>
          <p:nvPr/>
        </p:nvSpPr>
        <p:spPr>
          <a:xfrm flipV="1">
            <a:off x="6792230" y="6514616"/>
            <a:ext cx="110490" cy="1154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 flipV="1">
            <a:off x="7047500" y="6514616"/>
            <a:ext cx="110490" cy="1154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/>
          <p:nvPr/>
        </p:nvSpPr>
        <p:spPr>
          <a:xfrm flipV="1">
            <a:off x="6487430" y="6443514"/>
            <a:ext cx="110490" cy="1154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imulation ru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70" y="2030410"/>
            <a:ext cx="345634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8480463" y="6212681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58714" y="4108911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407314" y="4627264"/>
                <a:ext cx="21547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B050"/>
                        </a:solidFill>
                        <a:latin typeface="Cambria Math"/>
                      </a:rPr>
                      <m:t>𝐩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= [ p</a:t>
                </a:r>
                <a:r>
                  <a:rPr lang="en-US" altLang="zh-CN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, p</a:t>
                </a:r>
                <a:r>
                  <a:rPr lang="en-US" altLang="zh-CN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 , …]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14" y="4627264"/>
                <a:ext cx="215475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33" t="-10526" r="-339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419600" y="2014214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0451" y="357470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23" name="矩形 22"/>
          <p:cNvSpPr/>
          <p:nvPr/>
        </p:nvSpPr>
        <p:spPr>
          <a:xfrm>
            <a:off x="4419600" y="2475879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>
            <a:stCxn id="22" idx="3"/>
          </p:cNvCxnSpPr>
          <p:nvPr/>
        </p:nvCxnSpPr>
        <p:spPr>
          <a:xfrm flipV="1">
            <a:off x="4841510" y="2245046"/>
            <a:ext cx="416290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841510" y="2706711"/>
            <a:ext cx="41629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6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first evaluate Jacobian at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438400"/>
                <a:ext cx="1087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108786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4400" y="3124200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1008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 flipH="1">
            <a:off x="659734" y="167640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85521" y="1554172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6260" y="3819435"/>
            <a:ext cx="256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can check that </a:t>
            </a:r>
          </a:p>
          <a:p>
            <a:r>
              <a:rPr lang="en-US" dirty="0" smtClean="0"/>
              <a:t>one eigenvalue &gt;0</a:t>
            </a:r>
          </a:p>
          <a:p>
            <a:r>
              <a:rPr lang="en-US" dirty="0" smtClean="0"/>
              <a:t>the other &lt;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5620" y="5634334"/>
            <a:ext cx="40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steady state is thus </a:t>
            </a:r>
            <a:r>
              <a:rPr lang="en-US" dirty="0" smtClean="0">
                <a:solidFill>
                  <a:srgbClr val="FF0000"/>
                </a:solidFill>
              </a:rPr>
              <a:t>unstable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924050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0" y="4539638"/>
            <a:ext cx="2163063" cy="122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6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then evaluate Jacobian at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97998" y="1600199"/>
                <a:ext cx="1004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98" y="1600199"/>
                <a:ext cx="100450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74198" y="2285999"/>
                <a:ext cx="1008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98" y="2285999"/>
                <a:ext cx="10084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H="1">
            <a:off x="762000" y="2156460"/>
            <a:ext cx="1987" cy="14478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87787" y="3528060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6000" y="4800600"/>
            <a:ext cx="3174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steady state is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11931"/>
            <a:ext cx="3705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35680" y="3517175"/>
            <a:ext cx="4781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can check that </a:t>
            </a:r>
          </a:p>
          <a:p>
            <a:r>
              <a:rPr lang="en-US" dirty="0" smtClean="0"/>
              <a:t>All the real part of eigenvalues are &lt; 0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8" y="4495502"/>
            <a:ext cx="1524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686800" cy="488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56232"/>
            <a:ext cx="201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Phase portrait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6367"/>
            <a:ext cx="481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Deterministic vs stochastic systems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320" y="1584960"/>
                <a:ext cx="213122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𝐩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1584960"/>
                <a:ext cx="2131224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simulation r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15720"/>
            <a:ext cx="345634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3261360"/>
                <a:ext cx="3053015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l-GR" b="1" i="1" smtClean="0">
                          <a:latin typeface="Cambria Math"/>
                        </a:rPr>
                        <m:t>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1360"/>
                <a:ext cx="3053015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66596" y="4054911"/>
            <a:ext cx="145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 term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4575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7935" y="4724400"/>
            <a:ext cx="1386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Random()</a:t>
            </a:r>
          </a:p>
          <a:p>
            <a:r>
              <a:rPr lang="en-US" dirty="0" smtClean="0"/>
              <a:t>Rand()</a:t>
            </a:r>
          </a:p>
        </p:txBody>
      </p:sp>
    </p:spTree>
    <p:extLst>
      <p:ext uri="{BB962C8B-B14F-4D97-AF65-F5344CB8AC3E}">
        <p14:creationId xmlns:p14="http://schemas.microsoft.com/office/powerpoint/2010/main" val="40555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6367"/>
            <a:ext cx="783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Can a deterministic system manifests stochastic behavior? 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287720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312862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dward loren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3152"/>
            <a:ext cx="1714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42850" y="914400"/>
            <a:ext cx="22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Lorenz attractor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921" y="3514418"/>
            <a:ext cx="167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MIT professor</a:t>
            </a:r>
          </a:p>
          <a:p>
            <a:r>
              <a:rPr lang="en-US" sz="1800" b="1" dirty="0" smtClean="0"/>
              <a:t>Mathematician</a:t>
            </a:r>
          </a:p>
          <a:p>
            <a:r>
              <a:rPr lang="en-US" sz="1800" b="1" dirty="0"/>
              <a:t>M</a:t>
            </a:r>
            <a:r>
              <a:rPr lang="en-US" sz="1800" b="1" dirty="0" smtClean="0"/>
              <a:t>eteorologist</a:t>
            </a:r>
            <a:endParaRPr lang="en-US" sz="1800" b="1" dirty="0"/>
          </a:p>
        </p:txBody>
      </p:sp>
      <p:sp>
        <p:nvSpPr>
          <p:cNvPr id="14" name="矩形 13"/>
          <p:cNvSpPr/>
          <p:nvPr/>
        </p:nvSpPr>
        <p:spPr>
          <a:xfrm>
            <a:off x="459127" y="4606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During the 1950s, Lorenz became skeptical of the appropriateness of </a:t>
            </a:r>
            <a:r>
              <a:rPr lang="en-US" sz="1200" dirty="0" smtClean="0"/>
              <a:t>the linear</a:t>
            </a:r>
            <a:r>
              <a:rPr lang="en-US" sz="1200" dirty="0"/>
              <a:t> statistical models in meteorology, as most atmospheric </a:t>
            </a:r>
            <a:r>
              <a:rPr lang="en-US" sz="1200" dirty="0" smtClean="0"/>
              <a:t>phenomena involved </a:t>
            </a:r>
            <a:r>
              <a:rPr lang="en-US" sz="1200" dirty="0"/>
              <a:t>in weather forecasting are </a:t>
            </a:r>
            <a:r>
              <a:rPr lang="en-US" sz="1200" u="sng" dirty="0"/>
              <a:t>non-linear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0424" y="5709920"/>
            <a:ext cx="548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Long-term weather forecasting is 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utterfly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0160"/>
            <a:ext cx="9154160" cy="715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Butterfly effect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660400"/>
            <a:ext cx="43601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mall </a:t>
            </a:r>
            <a:r>
              <a:rPr lang="en-US" sz="2000" dirty="0"/>
              <a:t>causes can have large </a:t>
            </a:r>
            <a:r>
              <a:rPr lang="en-US" sz="2000" dirty="0" smtClean="0"/>
              <a:t>effects</a:t>
            </a:r>
          </a:p>
          <a:p>
            <a:endParaRPr lang="en-US" sz="2000" dirty="0"/>
          </a:p>
          <a:p>
            <a:r>
              <a:rPr lang="en-US" sz="2000" dirty="0" smtClean="0"/>
              <a:t>Sensitive dependence on initial conditions</a:t>
            </a:r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71600" y="1752600"/>
            <a:ext cx="5781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small change in one state of a deterministic nonlinear system can result in large differences in a later state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0" y="3129280"/>
            <a:ext cx="4306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The butterfly effect is most familiar in terms of weather; it can easily be demonstrated in standard weather prediction models, for example. The climate scientists James Annan and William </a:t>
            </a:r>
            <a:r>
              <a:rPr lang="en-US" sz="1200" b="1" dirty="0" err="1">
                <a:solidFill>
                  <a:srgbClr val="FF0000"/>
                </a:solidFill>
              </a:rPr>
              <a:t>Connolley</a:t>
            </a:r>
            <a:r>
              <a:rPr lang="en-US" sz="1200" b="1" dirty="0">
                <a:solidFill>
                  <a:srgbClr val="FF0000"/>
                </a:solidFill>
              </a:rPr>
              <a:t> explain that chaos is important in the development of weather prediction methods; models are sensitive to initial conditions. They add the caveat: "Of course the existence of an unknown butterfly flapping its wings has no direct bearing on weather forecasts, since it will take far too long for such a small perturbation to grow to a significant size, and we have many more immediate uncertainties to worry about. So the direct impact of this phenomenon on weather prediction is often somewhat overstated</a:t>
            </a:r>
          </a:p>
        </p:txBody>
      </p:sp>
    </p:spTree>
    <p:extLst>
      <p:ext uri="{BB962C8B-B14F-4D97-AF65-F5344CB8AC3E}">
        <p14:creationId xmlns:p14="http://schemas.microsoft.com/office/powerpoint/2010/main" val="32705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584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Sensitivity dependence on parameter values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761998"/>
                <a:ext cx="2142445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761998"/>
                <a:ext cx="2142445" cy="7935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3952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352799"/>
            <a:ext cx="549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anyone write it into the following form?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52" y="4038599"/>
            <a:ext cx="2676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84692" y="4997649"/>
                <a:ext cx="144853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692" y="4997649"/>
                <a:ext cx="1448538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84692" y="5867400"/>
                <a:ext cx="4653646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692" y="5867400"/>
                <a:ext cx="4653646" cy="7935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24600" y="2125484"/>
            <a:ext cx="2053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</a:t>
            </a:r>
          </a:p>
          <a:p>
            <a:r>
              <a:rPr lang="en-US" sz="2000" b="1" dirty="0" smtClean="0"/>
              <a:t>Duffing equation</a:t>
            </a:r>
            <a:endParaRPr lang="en-US" sz="2000" b="1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747622" y="1447800"/>
            <a:ext cx="376578" cy="838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200400" y="1447800"/>
            <a:ext cx="1600200" cy="990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581400" y="1295400"/>
            <a:ext cx="1905000" cy="1143000"/>
          </a:xfrm>
          <a:prstGeom prst="straightConnector1">
            <a:avLst/>
          </a:prstGeom>
          <a:ln w="19050">
            <a:solidFill>
              <a:srgbClr val="00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549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anyone write it into the following form?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4400"/>
            <a:ext cx="287720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2870200"/>
                <a:ext cx="144853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70200"/>
                <a:ext cx="1448538" cy="793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3810000"/>
                <a:ext cx="4827411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10000"/>
                <a:ext cx="4827411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8100" y="4683224"/>
                <a:ext cx="132247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00" y="4683224"/>
                <a:ext cx="1322478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38800" y="1128291"/>
                <a:ext cx="1899302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128291"/>
                <a:ext cx="1899302" cy="7935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63" y="2478206"/>
            <a:ext cx="38766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213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Phase diagram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63" y="2468046"/>
            <a:ext cx="38576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6478" y="552176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 &lt;</a:t>
            </a:r>
            <a:r>
              <a:rPr lang="el-GR" dirty="0"/>
              <a:t> </a:t>
            </a:r>
            <a:r>
              <a:rPr lang="el-GR" dirty="0" smtClean="0"/>
              <a:t>γ</a:t>
            </a:r>
            <a:r>
              <a:rPr lang="en-US" baseline="-250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1063" y="552176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r>
              <a:rPr lang="en-US" dirty="0" smtClean="0"/>
              <a:t> &gt;</a:t>
            </a:r>
            <a:r>
              <a:rPr lang="el-GR" dirty="0" smtClean="0"/>
              <a:t> γ</a:t>
            </a:r>
            <a:r>
              <a:rPr lang="en-US" baseline="-250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3989" y="522625"/>
                <a:ext cx="144853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989" y="522625"/>
                <a:ext cx="1448538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43989" y="1392376"/>
                <a:ext cx="4653646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989" y="1392376"/>
                <a:ext cx="4653646" cy="7935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2350" y="6190286"/>
            <a:ext cx="834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This “sensitivity dependence on parameters” can be exploited!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33321</TotalTime>
  <Words>1047</Words>
  <Application>Microsoft Office PowerPoint</Application>
  <PresentationFormat>全屏显示(4:3)</PresentationFormat>
  <Paragraphs>181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Stream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Analysis of Complex Diseases</dc:title>
  <dc:creator>MC SYSTEM</dc:creator>
  <cp:lastModifiedBy>GW</cp:lastModifiedBy>
  <cp:revision>3058</cp:revision>
  <dcterms:created xsi:type="dcterms:W3CDTF">2012-01-24T08:29:35Z</dcterms:created>
  <dcterms:modified xsi:type="dcterms:W3CDTF">2017-11-01T15:46:49Z</dcterms:modified>
</cp:coreProperties>
</file>