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96" r:id="rId11"/>
    <p:sldId id="297" r:id="rId12"/>
    <p:sldId id="299" r:id="rId13"/>
    <p:sldId id="300" r:id="rId14"/>
    <p:sldId id="301" r:id="rId15"/>
    <p:sldId id="298" r:id="rId16"/>
    <p:sldId id="266" r:id="rId17"/>
    <p:sldId id="265" r:id="rId18"/>
    <p:sldId id="267" r:id="rId19"/>
    <p:sldId id="272" r:id="rId20"/>
    <p:sldId id="288" r:id="rId21"/>
    <p:sldId id="268" r:id="rId22"/>
    <p:sldId id="269" r:id="rId23"/>
    <p:sldId id="270" r:id="rId24"/>
    <p:sldId id="271" r:id="rId25"/>
    <p:sldId id="273" r:id="rId26"/>
    <p:sldId id="274" r:id="rId27"/>
    <p:sldId id="275" r:id="rId28"/>
    <p:sldId id="276" r:id="rId29"/>
    <p:sldId id="289" r:id="rId30"/>
    <p:sldId id="290" r:id="rId31"/>
    <p:sldId id="292" r:id="rId32"/>
    <p:sldId id="293" r:id="rId33"/>
    <p:sldId id="294" r:id="rId34"/>
    <p:sldId id="277" r:id="rId35"/>
    <p:sldId id="279" r:id="rId36"/>
    <p:sldId id="278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D4AEF-7674-4AC1-B2DB-65A102D7C236}" type="datetimeFigureOut">
              <a:rPr lang="en-US" smtClean="0"/>
              <a:pPr/>
              <a:t>2/22/2011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38336-2A01-4CF0-B09B-EBDC8B533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38336-2A01-4CF0-B09B-EBDC8B53324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38336-2A01-4CF0-B09B-EBDC8B53324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E8B2F-9D5D-47AA-A4D6-3B7DEAB4F16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Our proof deals with these difficulties by formulating an equivalent</a:t>
            </a:r>
          </a:p>
          <a:p>
            <a:pPr>
              <a:lnSpc>
                <a:spcPct val="90000"/>
              </a:lnSpc>
            </a:pPr>
            <a:r>
              <a:rPr lang="en-US" altLang="zh-CN"/>
              <a:t>view of the process, which makes it easier to see that there</a:t>
            </a:r>
          </a:p>
          <a:p>
            <a:pPr>
              <a:lnSpc>
                <a:spcPct val="90000"/>
              </a:lnSpc>
            </a:pPr>
            <a:r>
              <a:rPr lang="en-US" altLang="zh-CN"/>
              <a:t>is an order-independent outcome, and which provides an alternate</a:t>
            </a:r>
          </a:p>
          <a:p>
            <a:pPr>
              <a:lnSpc>
                <a:spcPct val="90000"/>
              </a:lnSpc>
            </a:pPr>
            <a:r>
              <a:rPr lang="en-US" altLang="zh-CN"/>
              <a:t>way to reason about the submodularity property.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From the point of view of the process, it clearly does not matter whether the</a:t>
            </a:r>
          </a:p>
          <a:p>
            <a:pPr>
              <a:lnSpc>
                <a:spcPct val="90000"/>
              </a:lnSpc>
            </a:pPr>
            <a:r>
              <a:rPr lang="en-US" altLang="zh-CN"/>
              <a:t>coin was flipped at the moment that v became active, or whether it</a:t>
            </a:r>
          </a:p>
          <a:p>
            <a:pPr>
              <a:lnSpc>
                <a:spcPct val="90000"/>
              </a:lnSpc>
            </a:pPr>
            <a:r>
              <a:rPr lang="en-US" altLang="zh-CN"/>
              <a:t>was flipped at the very beginning of the whole process and is only</a:t>
            </a:r>
          </a:p>
          <a:p>
            <a:pPr>
              <a:lnSpc>
                <a:spcPct val="90000"/>
              </a:lnSpc>
            </a:pPr>
            <a:r>
              <a:rPr lang="en-US" altLang="zh-CN"/>
              <a:t>being revealed now. With all the coins flipped in advance, the process can be viewed</a:t>
            </a:r>
          </a:p>
          <a:p>
            <a:pPr>
              <a:lnSpc>
                <a:spcPct val="90000"/>
              </a:lnSpc>
            </a:pPr>
            <a:r>
              <a:rPr lang="en-US" altLang="zh-CN"/>
              <a:t>as follows. The edges in G for which the coin flip indicated an</a:t>
            </a:r>
          </a:p>
          <a:p>
            <a:pPr>
              <a:lnSpc>
                <a:spcPct val="90000"/>
              </a:lnSpc>
            </a:pPr>
            <a:r>
              <a:rPr lang="en-US" altLang="zh-CN"/>
              <a:t>activation will be successful are declared to be </a:t>
            </a:r>
            <a:r>
              <a:rPr lang="en-US" altLang="zh-CN" i="1"/>
              <a:t>live</a:t>
            </a:r>
            <a:r>
              <a:rPr lang="en-US" altLang="zh-CN"/>
              <a:t>; the remaining</a:t>
            </a:r>
          </a:p>
          <a:p>
            <a:pPr>
              <a:lnSpc>
                <a:spcPct val="90000"/>
              </a:lnSpc>
            </a:pPr>
            <a:r>
              <a:rPr lang="en-US" altLang="zh-CN"/>
              <a:t>edges are declared to be </a:t>
            </a:r>
            <a:r>
              <a:rPr lang="en-US" altLang="zh-CN" i="1"/>
              <a:t>blocked</a:t>
            </a:r>
            <a:r>
              <a:rPr lang="en-US" altLang="zh-CN"/>
              <a:t>. If we fix the outcomes of the coin</a:t>
            </a:r>
          </a:p>
          <a:p>
            <a:pPr>
              <a:lnSpc>
                <a:spcPct val="90000"/>
              </a:lnSpc>
            </a:pPr>
            <a:r>
              <a:rPr lang="en-US" altLang="zh-CN"/>
              <a:t>flips and then initially activate a set A, it is clear how to determine</a:t>
            </a:r>
          </a:p>
          <a:p>
            <a:pPr>
              <a:lnSpc>
                <a:spcPct val="90000"/>
              </a:lnSpc>
            </a:pPr>
            <a:r>
              <a:rPr lang="en-US" altLang="zh-CN"/>
              <a:t>the full set of active nodes at the end of the cascade process:</a:t>
            </a:r>
          </a:p>
          <a:p>
            <a:pPr>
              <a:lnSpc>
                <a:spcPct val="90000"/>
              </a:lnSpc>
            </a:pPr>
            <a:r>
              <a:rPr lang="en-US" altLang="zh-CN"/>
              <a:t>CLAIM 2.3. </a:t>
            </a:r>
            <a:r>
              <a:rPr lang="en-US" altLang="zh-CN" i="1"/>
              <a:t>A node </a:t>
            </a:r>
            <a:r>
              <a:rPr lang="en-US" altLang="zh-CN"/>
              <a:t>x </a:t>
            </a:r>
            <a:r>
              <a:rPr lang="en-US" altLang="zh-CN" i="1"/>
              <a:t>ends up active if and only if there is a</a:t>
            </a:r>
          </a:p>
          <a:p>
            <a:pPr>
              <a:lnSpc>
                <a:spcPct val="90000"/>
              </a:lnSpc>
            </a:pPr>
            <a:r>
              <a:rPr lang="en-US" altLang="zh-CN" i="1"/>
              <a:t>path from some node in </a:t>
            </a:r>
            <a:r>
              <a:rPr lang="en-US" altLang="zh-CN"/>
              <a:t>A </a:t>
            </a:r>
            <a:r>
              <a:rPr lang="en-US" altLang="zh-CN" i="1"/>
              <a:t>to </a:t>
            </a:r>
            <a:r>
              <a:rPr lang="en-US" altLang="zh-CN"/>
              <a:t>x </a:t>
            </a:r>
            <a:r>
              <a:rPr lang="en-US" altLang="zh-CN" i="1"/>
              <a:t>consisting entirely of live edges.</a:t>
            </a:r>
          </a:p>
          <a:p>
            <a:pPr>
              <a:lnSpc>
                <a:spcPct val="90000"/>
              </a:lnSpc>
            </a:pPr>
            <a:r>
              <a:rPr lang="en-US" altLang="zh-CN" i="1"/>
              <a:t>(We will call such a path a </a:t>
            </a:r>
            <a:r>
              <a:rPr lang="en-US" altLang="zh-CN"/>
              <a:t>live-edge path</a:t>
            </a:r>
            <a:r>
              <a:rPr lang="en-US" altLang="zh-CN" i="1"/>
              <a:t>.)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0CAEC-3713-417C-8655-BBB0A811DF3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/>
              <a:t>g(S +v) - g(S): </a:t>
            </a:r>
            <a:r>
              <a:rPr lang="en-US" altLang="zh-CN"/>
              <a:t>Exactly nodes reachable from v, but not from S.</a:t>
            </a:r>
            <a:endParaRPr lang="en-US" altLang="zh-CN" i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5390-A1A8-4CE2-A5C2-A5ACEBCA22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5EC47FF-A295-416F-8618-1593BE7F6CD4}" type="datetime1">
              <a:rPr lang="en-US" smtClean="0"/>
              <a:t>2/22/2011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AA1B-3AB3-4998-9228-CAFF18D45B14}" type="datetime1">
              <a:rPr lang="en-US" smtClean="0"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D863EE6-0BD2-4239-82A4-70E7050DB6AA}" type="datetime1">
              <a:rPr lang="en-US" smtClean="0"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C0BB84-7136-4A24-906F-63C5BB830118}" type="datetime1">
              <a:rPr lang="en-US" altLang="en-US" smtClean="0"/>
              <a:t>2/22/2011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96C9B14-F9BD-4DA2-900D-43C74D53E7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11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371600"/>
            <a:ext cx="8229600" cy="4495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3D1EF6B-946F-4724-87EB-BD3CF7E33161}" type="datetime1">
              <a:rPr lang="en-US" altLang="zh-CN" smtClean="0"/>
              <a:t>2/22/2011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075" y="6526213"/>
            <a:ext cx="381000" cy="304800"/>
          </a:xfrm>
        </p:spPr>
        <p:txBody>
          <a:bodyPr/>
          <a:lstStyle>
            <a:lvl1pPr>
              <a:defRPr/>
            </a:lvl1pPr>
          </a:lstStyle>
          <a:p>
            <a:fld id="{2D35B5A2-3E39-4472-B502-55A3745F00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8F2F-FED1-46DE-86FD-DC3FDC592F22}" type="datetime1">
              <a:rPr lang="en-US" smtClean="0"/>
              <a:t>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DD9F-0B0C-4BF2-9A61-34D4AED85C9D}" type="datetime1">
              <a:rPr lang="en-US" smtClean="0"/>
              <a:t>2/22/2011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E4AF84-4449-45FA-9E67-D561FF2A1F36}" type="datetime1">
              <a:rPr lang="en-US" smtClean="0"/>
              <a:t>2/22/2011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5F5CC5-E7E4-43BE-87BB-942E532DA52C}" type="datetime1">
              <a:rPr lang="en-US" smtClean="0"/>
              <a:t>2/22/2011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D0C2-6AEB-44C5-A842-6E25BCB59AC9}" type="datetime1">
              <a:rPr lang="en-US" smtClean="0"/>
              <a:t>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C889-B5D5-49AF-A4C6-8CEBA0DFB7D7}" type="datetime1">
              <a:rPr lang="en-US" smtClean="0"/>
              <a:t>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2AD8-9108-4240-A52B-0E90A0F3D24D}" type="datetime1">
              <a:rPr lang="en-US" smtClean="0"/>
              <a:t>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B653357-32A2-4161-9590-31906D1ABBE5}" type="datetime1">
              <a:rPr lang="en-US" smtClean="0"/>
              <a:t>2/22/2011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5EB413-DAD1-409B-8E44-7263D755DCD6}" type="datetime1">
              <a:rPr lang="en-US" smtClean="0"/>
              <a:t>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723510-1C3F-4014-AC82-12C345B3E8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 621U Week 3</a:t>
            </a:r>
            <a:br>
              <a:rPr lang="en-US" dirty="0" smtClean="0"/>
            </a:br>
            <a:r>
              <a:rPr lang="en-US" dirty="0" smtClean="0"/>
              <a:t>Social </a:t>
            </a:r>
            <a:r>
              <a:rPr lang="en-US" dirty="0" smtClean="0"/>
              <a:t>Influence and Information Diffusion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Nathan Liu (nliu@cse.ust.hk)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A196-A7C5-4D2B-92EB-6E6F46CE7AA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ea typeface="宋体" charset="-122"/>
              </a:rPr>
              <a:t>Dynamics of Viral </a:t>
            </a:r>
            <a:r>
              <a:rPr lang="en-US" altLang="zh-CN" sz="3600" dirty="0" smtClean="0">
                <a:ea typeface="宋体" charset="-122"/>
              </a:rPr>
              <a:t>Marketing (</a:t>
            </a:r>
            <a:r>
              <a:rPr lang="en-US" altLang="zh-CN" sz="3600" dirty="0" err="1" smtClean="0">
                <a:ea typeface="宋体" charset="-122"/>
              </a:rPr>
              <a:t>Leskovec</a:t>
            </a:r>
            <a:r>
              <a:rPr lang="en-US" altLang="zh-CN" sz="3600" dirty="0" smtClean="0">
                <a:ea typeface="宋体" charset="-122"/>
              </a:rPr>
              <a:t> 07)</a:t>
            </a:r>
            <a:endParaRPr lang="en-US" altLang="zh-CN" sz="3600" dirty="0">
              <a:ea typeface="宋体" charset="-122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153400" cy="1143000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Senders and followers of recommendations receive discounts on products</a:t>
            </a:r>
          </a:p>
        </p:txBody>
      </p:sp>
      <p:graphicFrame>
        <p:nvGraphicFramePr>
          <p:cNvPr id="320522" name="Object 10"/>
          <p:cNvGraphicFramePr>
            <a:graphicFrameLocks noChangeAspect="1"/>
          </p:cNvGraphicFramePr>
          <p:nvPr/>
        </p:nvGraphicFramePr>
        <p:xfrm>
          <a:off x="1524000" y="3429000"/>
          <a:ext cx="1676400" cy="1474788"/>
        </p:xfrm>
        <a:graphic>
          <a:graphicData uri="http://schemas.openxmlformats.org/presentationml/2006/ole">
            <p:oleObj spid="_x0000_s55298" name="Image" r:id="rId3" imgW="1356133" imgH="1191569" progId="">
              <p:embed/>
            </p:oleObj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943601" y="2209938"/>
            <a:ext cx="2036491" cy="1295262"/>
            <a:chOff x="3696" y="1883"/>
            <a:chExt cx="1378" cy="853"/>
          </a:xfrm>
        </p:grpSpPr>
        <p:graphicFrame>
          <p:nvGraphicFramePr>
            <p:cNvPr id="320525" name="Object 13"/>
            <p:cNvGraphicFramePr>
              <a:graphicFrameLocks noChangeAspect="1"/>
            </p:cNvGraphicFramePr>
            <p:nvPr/>
          </p:nvGraphicFramePr>
          <p:xfrm>
            <a:off x="4212" y="1883"/>
            <a:ext cx="862" cy="843"/>
          </p:xfrm>
          <a:graphic>
            <a:graphicData uri="http://schemas.openxmlformats.org/presentationml/2006/ole">
              <p:oleObj spid="_x0000_s55302" name="Image" r:id="rId4" imgW="1368323" imgH="1337735" progId="">
                <p:embed/>
              </p:oleObj>
            </a:graphicData>
          </a:graphic>
        </p:graphicFrame>
        <p:sp>
          <p:nvSpPr>
            <p:cNvPr id="320527" name="Freeform 15"/>
            <p:cNvSpPr>
              <a:spLocks/>
            </p:cNvSpPr>
            <p:nvPr/>
          </p:nvSpPr>
          <p:spPr bwMode="auto">
            <a:xfrm>
              <a:off x="3696" y="2160"/>
              <a:ext cx="432" cy="576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44" y="144"/>
                </a:cxn>
                <a:cxn ang="0">
                  <a:pos x="432" y="0"/>
                </a:cxn>
              </a:cxnLst>
              <a:rect l="0" t="0" r="r" b="b"/>
              <a:pathLst>
                <a:path w="432" h="576">
                  <a:moveTo>
                    <a:pt x="0" y="576"/>
                  </a:moveTo>
                  <a:cubicBezTo>
                    <a:pt x="36" y="408"/>
                    <a:pt x="72" y="240"/>
                    <a:pt x="144" y="144"/>
                  </a:cubicBezTo>
                  <a:cubicBezTo>
                    <a:pt x="216" y="48"/>
                    <a:pt x="324" y="24"/>
                    <a:pt x="432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981200" y="2667000"/>
            <a:ext cx="1627188" cy="533400"/>
            <a:chOff x="1090" y="2064"/>
            <a:chExt cx="1025" cy="336"/>
          </a:xfrm>
        </p:grpSpPr>
        <p:pic>
          <p:nvPicPr>
            <p:cNvPr id="320532" name="Picture 2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72" y="2064"/>
              <a:ext cx="243" cy="33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sp>
          <p:nvSpPr>
            <p:cNvPr id="320535" name="Text Box 23"/>
            <p:cNvSpPr txBox="1">
              <a:spLocks noChangeArrowheads="1"/>
            </p:cNvSpPr>
            <p:nvPr/>
          </p:nvSpPr>
          <p:spPr bwMode="auto">
            <a:xfrm>
              <a:off x="1090" y="2135"/>
              <a:ext cx="796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10% credit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267200" y="2743200"/>
            <a:ext cx="1474788" cy="533400"/>
            <a:chOff x="1186" y="2064"/>
            <a:chExt cx="929" cy="336"/>
          </a:xfrm>
        </p:grpSpPr>
        <p:pic>
          <p:nvPicPr>
            <p:cNvPr id="320539" name="Picture 2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72" y="2064"/>
              <a:ext cx="243" cy="33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</p:pic>
        <p:sp>
          <p:nvSpPr>
            <p:cNvPr id="320540" name="Text Box 28"/>
            <p:cNvSpPr txBox="1">
              <a:spLocks noChangeArrowheads="1"/>
            </p:cNvSpPr>
            <p:nvPr/>
          </p:nvSpPr>
          <p:spPr bwMode="auto">
            <a:xfrm>
              <a:off x="1186" y="2135"/>
              <a:ext cx="604" cy="2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ea typeface="宋体" charset="-122"/>
                </a:rPr>
                <a:t>10% off</a:t>
              </a:r>
            </a:p>
          </p:txBody>
        </p:sp>
      </p:grpSp>
      <p:sp>
        <p:nvSpPr>
          <p:cNvPr id="320542" name="Rectangle 30"/>
          <p:cNvSpPr>
            <a:spLocks noChangeArrowheads="1"/>
          </p:cNvSpPr>
          <p:nvPr/>
        </p:nvSpPr>
        <p:spPr bwMode="auto">
          <a:xfrm>
            <a:off x="609600" y="51054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bg2"/>
              </a:buClr>
              <a:buSzPct val="90000"/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Recommendations are made to any number of people at the time of purchase</a:t>
            </a:r>
          </a:p>
          <a:p>
            <a:pPr marL="342900" indent="-342900">
              <a:buClr>
                <a:schemeClr val="bg2"/>
              </a:buClr>
              <a:buSzPct val="90000"/>
              <a:buFont typeface="Wingdings" pitchFamily="2" charset="2"/>
              <a:buChar char="n"/>
            </a:pPr>
            <a:r>
              <a:rPr lang="en-US" altLang="zh-CN" sz="2400">
                <a:ea typeface="宋体" charset="-122"/>
              </a:rPr>
              <a:t>Only the recipient who buys first gets a discount</a:t>
            </a:r>
          </a:p>
        </p:txBody>
      </p:sp>
      <p:pic>
        <p:nvPicPr>
          <p:cNvPr id="320537" name="Picture 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4419600"/>
            <a:ext cx="476250" cy="7143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124200" y="3505200"/>
            <a:ext cx="2895600" cy="1447800"/>
            <a:chOff x="1968" y="2208"/>
            <a:chExt cx="1826" cy="881"/>
          </a:xfrm>
        </p:grpSpPr>
        <p:graphicFrame>
          <p:nvGraphicFramePr>
            <p:cNvPr id="320518" name="Object 6"/>
            <p:cNvGraphicFramePr>
              <a:graphicFrameLocks noChangeAspect="1"/>
            </p:cNvGraphicFramePr>
            <p:nvPr/>
          </p:nvGraphicFramePr>
          <p:xfrm>
            <a:off x="3024" y="2208"/>
            <a:ext cx="770" cy="881"/>
          </p:xfrm>
          <a:graphic>
            <a:graphicData uri="http://schemas.openxmlformats.org/presentationml/2006/ole">
              <p:oleObj spid="_x0000_s55301" name="Image" r:id="rId7" imgW="1222250" imgH="1398916" progId="">
                <p:embed/>
              </p:oleObj>
            </a:graphicData>
          </a:graphic>
        </p:graphicFrame>
        <p:sp>
          <p:nvSpPr>
            <p:cNvPr id="320524" name="Freeform 12"/>
            <p:cNvSpPr>
              <a:spLocks/>
            </p:cNvSpPr>
            <p:nvPr/>
          </p:nvSpPr>
          <p:spPr bwMode="auto">
            <a:xfrm>
              <a:off x="1968" y="2496"/>
              <a:ext cx="864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864" y="144"/>
                </a:cxn>
              </a:cxnLst>
              <a:rect l="0" t="0" r="r" b="b"/>
              <a:pathLst>
                <a:path w="864" h="144">
                  <a:moveTo>
                    <a:pt x="0" y="144"/>
                  </a:moveTo>
                  <a:cubicBezTo>
                    <a:pt x="120" y="72"/>
                    <a:pt x="240" y="0"/>
                    <a:pt x="384" y="0"/>
                  </a:cubicBezTo>
                  <a:cubicBezTo>
                    <a:pt x="528" y="0"/>
                    <a:pt x="696" y="72"/>
                    <a:pt x="864" y="144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600200" y="3505200"/>
            <a:ext cx="4264025" cy="1374775"/>
            <a:chOff x="1056" y="2208"/>
            <a:chExt cx="2686" cy="866"/>
          </a:xfrm>
        </p:grpSpPr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056" y="2208"/>
              <a:ext cx="1104" cy="833"/>
              <a:chOff x="1056" y="2592"/>
              <a:chExt cx="1104" cy="833"/>
            </a:xfrm>
          </p:grpSpPr>
          <p:graphicFrame>
            <p:nvGraphicFramePr>
              <p:cNvPr id="320528" name="Object 16"/>
              <p:cNvGraphicFramePr>
                <a:graphicFrameLocks noChangeAspect="1"/>
              </p:cNvGraphicFramePr>
              <p:nvPr/>
            </p:nvGraphicFramePr>
            <p:xfrm>
              <a:off x="1056" y="2592"/>
              <a:ext cx="1104" cy="833"/>
            </p:xfrm>
            <a:graphic>
              <a:graphicData uri="http://schemas.openxmlformats.org/presentationml/2006/ole">
                <p:oleObj spid="_x0000_s55300" name="Image" r:id="rId8" imgW="1423057" imgH="1072807" progId="">
                  <p:embed/>
                </p:oleObj>
              </a:graphicData>
            </a:graphic>
          </p:graphicFrame>
          <p:sp>
            <p:nvSpPr>
              <p:cNvPr id="320530" name="Rectangle 18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336" cy="480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20543" name="Object 31"/>
            <p:cNvGraphicFramePr>
              <a:graphicFrameLocks noChangeAspect="1"/>
            </p:cNvGraphicFramePr>
            <p:nvPr/>
          </p:nvGraphicFramePr>
          <p:xfrm>
            <a:off x="3072" y="2208"/>
            <a:ext cx="670" cy="866"/>
          </p:xfrm>
          <a:graphic>
            <a:graphicData uri="http://schemas.openxmlformats.org/presentationml/2006/ole">
              <p:oleObj spid="_x0000_s55299" name="Image" r:id="rId9" imgW="1063484" imgH="1374534" progId="">
                <p:embed/>
              </p:oleObj>
            </a:graphicData>
          </a:graphic>
        </p:graphicFrame>
      </p:grpSp>
      <p:pic>
        <p:nvPicPr>
          <p:cNvPr id="320534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3352800"/>
            <a:ext cx="476250" cy="7143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sp>
        <p:nvSpPr>
          <p:cNvPr id="26" name="Slide Number Placeholder 85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23510-1C3F-4014-AC82-12C345B3E8D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8213-15F9-4238-AA49-485DF324709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5696" name="Rectangle 6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charset="-122"/>
              </a:rPr>
              <a:t>Statistics </a:t>
            </a:r>
            <a:r>
              <a:rPr lang="en-US" altLang="zh-CN" dirty="0">
                <a:ea typeface="宋体" charset="-122"/>
              </a:rPr>
              <a:t>by </a:t>
            </a:r>
            <a:r>
              <a:rPr lang="en-US" altLang="zh-CN" dirty="0" smtClean="0">
                <a:ea typeface="宋体" charset="-122"/>
              </a:rPr>
              <a:t>Product Group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326063" name="Group 431"/>
          <p:cNvGraphicFramePr>
            <a:graphicFrameLocks noGrp="1"/>
          </p:cNvGraphicFramePr>
          <p:nvPr>
            <p:ph type="tbl" idx="1"/>
          </p:nvPr>
        </p:nvGraphicFramePr>
        <p:xfrm>
          <a:off x="533400" y="1828800"/>
          <a:ext cx="8229600" cy="2436051"/>
        </p:xfrm>
        <a:graphic>
          <a:graphicData uri="http://schemas.openxmlformats.org/drawingml/2006/table">
            <a:tbl>
              <a:tblPr/>
              <a:tblGrid>
                <a:gridCol w="838200"/>
                <a:gridCol w="1219200"/>
                <a:gridCol w="1295400"/>
                <a:gridCol w="1447800"/>
                <a:gridCol w="1219200"/>
                <a:gridCol w="1033463"/>
                <a:gridCol w="1176337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products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customers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recommenda-tions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edges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buy + get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discount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buy + no discount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Book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103,161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2,863,977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5,741,611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2,097,809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65,344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17,769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DVD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19,829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805,285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8,180,393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962,341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17,232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58,189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Music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393,598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794,148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1,443,847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585,738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7,837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2,739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Video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26,131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239,583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280,270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160,683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Full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542,719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3,943,084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15,646,121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3,153,676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91,322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79,164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5974" name="Text Box 342"/>
          <p:cNvSpPr txBox="1">
            <a:spLocks noChangeArrowheads="1"/>
          </p:cNvSpPr>
          <p:nvPr/>
        </p:nvSpPr>
        <p:spPr bwMode="auto">
          <a:xfrm>
            <a:off x="628650" y="5715000"/>
            <a:ext cx="666750" cy="6969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CC0066"/>
                </a:solidFill>
                <a:ea typeface="宋体" charset="-122"/>
              </a:rPr>
              <a:t>high</a:t>
            </a:r>
          </a:p>
          <a:p>
            <a:pPr algn="ctr"/>
            <a:r>
              <a:rPr lang="en-US" altLang="zh-CN" b="1">
                <a:solidFill>
                  <a:srgbClr val="333399"/>
                </a:solidFill>
                <a:ea typeface="宋体" charset="-122"/>
              </a:rPr>
              <a:t>low</a:t>
            </a:r>
          </a:p>
        </p:txBody>
      </p:sp>
      <p:sp>
        <p:nvSpPr>
          <p:cNvPr id="326059" name="Line 427"/>
          <p:cNvSpPr>
            <a:spLocks noChangeShapeType="1"/>
          </p:cNvSpPr>
          <p:nvPr/>
        </p:nvSpPr>
        <p:spPr bwMode="auto">
          <a:xfrm>
            <a:off x="530225" y="3900488"/>
            <a:ext cx="8229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26060" name="Line 428"/>
          <p:cNvSpPr>
            <a:spLocks noChangeShapeType="1"/>
          </p:cNvSpPr>
          <p:nvPr/>
        </p:nvSpPr>
        <p:spPr bwMode="auto">
          <a:xfrm>
            <a:off x="533400" y="2451100"/>
            <a:ext cx="8270875" cy="158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432"/>
          <p:cNvGrpSpPr>
            <a:grpSpLocks/>
          </p:cNvGrpSpPr>
          <p:nvPr/>
        </p:nvGrpSpPr>
        <p:grpSpPr bwMode="auto">
          <a:xfrm>
            <a:off x="4495800" y="5029200"/>
            <a:ext cx="1447800" cy="1371600"/>
            <a:chOff x="1104" y="2736"/>
            <a:chExt cx="912" cy="864"/>
          </a:xfrm>
        </p:grpSpPr>
        <p:sp>
          <p:nvSpPr>
            <p:cNvPr id="326065" name="Line 433"/>
            <p:cNvSpPr>
              <a:spLocks noChangeShapeType="1"/>
            </p:cNvSpPr>
            <p:nvPr/>
          </p:nvSpPr>
          <p:spPr bwMode="auto">
            <a:xfrm>
              <a:off x="1200" y="297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66" name="Line 434"/>
            <p:cNvSpPr>
              <a:spLocks noChangeShapeType="1"/>
            </p:cNvSpPr>
            <p:nvPr/>
          </p:nvSpPr>
          <p:spPr bwMode="auto">
            <a:xfrm flipV="1">
              <a:off x="1488" y="292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67" name="Line 435"/>
            <p:cNvSpPr>
              <a:spLocks noChangeShapeType="1"/>
            </p:cNvSpPr>
            <p:nvPr/>
          </p:nvSpPr>
          <p:spPr bwMode="auto">
            <a:xfrm flipV="1">
              <a:off x="1776" y="2832"/>
              <a:ext cx="192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68" name="Line 436"/>
            <p:cNvSpPr>
              <a:spLocks noChangeShapeType="1"/>
            </p:cNvSpPr>
            <p:nvPr/>
          </p:nvSpPr>
          <p:spPr bwMode="auto">
            <a:xfrm>
              <a:off x="1488" y="31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69" name="Line 437"/>
            <p:cNvSpPr>
              <a:spLocks noChangeShapeType="1"/>
            </p:cNvSpPr>
            <p:nvPr/>
          </p:nvSpPr>
          <p:spPr bwMode="auto">
            <a:xfrm flipV="1">
              <a:off x="1152" y="3120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70" name="Line 438"/>
            <p:cNvSpPr>
              <a:spLocks noChangeShapeType="1"/>
            </p:cNvSpPr>
            <p:nvPr/>
          </p:nvSpPr>
          <p:spPr bwMode="auto">
            <a:xfrm>
              <a:off x="1152" y="326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71" name="Line 439"/>
            <p:cNvSpPr>
              <a:spLocks noChangeShapeType="1"/>
            </p:cNvSpPr>
            <p:nvPr/>
          </p:nvSpPr>
          <p:spPr bwMode="auto">
            <a:xfrm flipV="1">
              <a:off x="1200" y="2784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72" name="Line 440"/>
            <p:cNvSpPr>
              <a:spLocks noChangeShapeType="1"/>
            </p:cNvSpPr>
            <p:nvPr/>
          </p:nvSpPr>
          <p:spPr bwMode="auto">
            <a:xfrm>
              <a:off x="1488" y="2784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73" name="Line 441"/>
            <p:cNvSpPr>
              <a:spLocks noChangeShapeType="1"/>
            </p:cNvSpPr>
            <p:nvPr/>
          </p:nvSpPr>
          <p:spPr bwMode="auto">
            <a:xfrm>
              <a:off x="1488" y="3408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74" name="Line 442"/>
            <p:cNvSpPr>
              <a:spLocks noChangeShapeType="1"/>
            </p:cNvSpPr>
            <p:nvPr/>
          </p:nvSpPr>
          <p:spPr bwMode="auto">
            <a:xfrm>
              <a:off x="1776" y="2928"/>
              <a:ext cx="4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75" name="Oval 443"/>
            <p:cNvSpPr>
              <a:spLocks noChangeArrowheads="1"/>
            </p:cNvSpPr>
            <p:nvPr/>
          </p:nvSpPr>
          <p:spPr bwMode="auto">
            <a:xfrm>
              <a:off x="1152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076" name="Oval 444"/>
            <p:cNvSpPr>
              <a:spLocks noChangeArrowheads="1"/>
            </p:cNvSpPr>
            <p:nvPr/>
          </p:nvSpPr>
          <p:spPr bwMode="auto">
            <a:xfrm>
              <a:off x="1104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077" name="Oval 445"/>
            <p:cNvSpPr>
              <a:spLocks noChangeArrowheads="1"/>
            </p:cNvSpPr>
            <p:nvPr/>
          </p:nvSpPr>
          <p:spPr bwMode="auto">
            <a:xfrm>
              <a:off x="1440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078" name="Oval 446"/>
            <p:cNvSpPr>
              <a:spLocks noChangeArrowheads="1"/>
            </p:cNvSpPr>
            <p:nvPr/>
          </p:nvSpPr>
          <p:spPr bwMode="auto">
            <a:xfrm>
              <a:off x="1440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079" name="Oval 447"/>
            <p:cNvSpPr>
              <a:spLocks noChangeArrowheads="1"/>
            </p:cNvSpPr>
            <p:nvPr/>
          </p:nvSpPr>
          <p:spPr bwMode="auto">
            <a:xfrm>
              <a:off x="1728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080" name="Oval 448"/>
            <p:cNvSpPr>
              <a:spLocks noChangeArrowheads="1"/>
            </p:cNvSpPr>
            <p:nvPr/>
          </p:nvSpPr>
          <p:spPr bwMode="auto">
            <a:xfrm>
              <a:off x="1776" y="32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081" name="Oval 449"/>
            <p:cNvSpPr>
              <a:spLocks noChangeArrowheads="1"/>
            </p:cNvSpPr>
            <p:nvPr/>
          </p:nvSpPr>
          <p:spPr bwMode="auto">
            <a:xfrm>
              <a:off x="1440" y="27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082" name="Oval 450"/>
            <p:cNvSpPr>
              <a:spLocks noChangeArrowheads="1"/>
            </p:cNvSpPr>
            <p:nvPr/>
          </p:nvSpPr>
          <p:spPr bwMode="auto">
            <a:xfrm>
              <a:off x="1728" y="35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083" name="Oval 451"/>
            <p:cNvSpPr>
              <a:spLocks noChangeArrowheads="1"/>
            </p:cNvSpPr>
            <p:nvPr/>
          </p:nvSpPr>
          <p:spPr bwMode="auto">
            <a:xfrm>
              <a:off x="1920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6084" name="Text Box 452"/>
          <p:cNvSpPr txBox="1">
            <a:spLocks noChangeArrowheads="1"/>
          </p:cNvSpPr>
          <p:nvPr/>
        </p:nvSpPr>
        <p:spPr bwMode="auto">
          <a:xfrm>
            <a:off x="3184525" y="4989513"/>
            <a:ext cx="86995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people</a:t>
            </a:r>
          </a:p>
        </p:txBody>
      </p:sp>
      <p:sp>
        <p:nvSpPr>
          <p:cNvPr id="326085" name="Line 453"/>
          <p:cNvSpPr>
            <a:spLocks noChangeShapeType="1"/>
          </p:cNvSpPr>
          <p:nvPr/>
        </p:nvSpPr>
        <p:spPr bwMode="auto">
          <a:xfrm>
            <a:off x="3733800" y="5334000"/>
            <a:ext cx="685800" cy="457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6087" name="Line 455"/>
          <p:cNvSpPr>
            <a:spLocks noChangeShapeType="1"/>
          </p:cNvSpPr>
          <p:nvPr/>
        </p:nvSpPr>
        <p:spPr bwMode="auto">
          <a:xfrm>
            <a:off x="4038600" y="5219700"/>
            <a:ext cx="4572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6088" name="Text Box 456"/>
          <p:cNvSpPr txBox="1">
            <a:spLocks noChangeArrowheads="1"/>
          </p:cNvSpPr>
          <p:nvPr/>
        </p:nvSpPr>
        <p:spPr bwMode="auto">
          <a:xfrm>
            <a:off x="6384925" y="5218113"/>
            <a:ext cx="2000250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folHlink"/>
                </a:solidFill>
                <a:ea typeface="宋体" charset="-122"/>
              </a:rPr>
              <a:t>recommendations</a:t>
            </a:r>
          </a:p>
        </p:txBody>
      </p:sp>
      <p:sp>
        <p:nvSpPr>
          <p:cNvPr id="326089" name="Line 457"/>
          <p:cNvSpPr>
            <a:spLocks noChangeShapeType="1"/>
          </p:cNvSpPr>
          <p:nvPr/>
        </p:nvSpPr>
        <p:spPr bwMode="auto">
          <a:xfrm flipH="1">
            <a:off x="5715000" y="5486400"/>
            <a:ext cx="6858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6090" name="Line 458"/>
          <p:cNvSpPr>
            <a:spLocks noChangeShapeType="1"/>
          </p:cNvSpPr>
          <p:nvPr/>
        </p:nvSpPr>
        <p:spPr bwMode="auto">
          <a:xfrm flipH="1">
            <a:off x="5410200" y="5562600"/>
            <a:ext cx="13716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4" name="Slide Number Placeholder 85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23510-1C3F-4014-AC82-12C345B3E8D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ea typeface="宋体" charset="-122"/>
              </a:rPr>
              <a:t>Does </a:t>
            </a:r>
            <a:r>
              <a:rPr lang="en-US" altLang="zh-CN" sz="2800" dirty="0">
                <a:ea typeface="宋体" charset="-122"/>
              </a:rPr>
              <a:t>receiving more recommendations</a:t>
            </a:r>
            <a:br>
              <a:rPr lang="en-US" altLang="zh-CN" sz="2800" dirty="0"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increase the likelihood of buying?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2133600" y="1600200"/>
            <a:ext cx="9969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BOOKS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6400800" y="1524000"/>
            <a:ext cx="7810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DVDs</a:t>
            </a:r>
          </a:p>
        </p:txBody>
      </p:sp>
      <p:pic>
        <p:nvPicPr>
          <p:cNvPr id="357383" name="Picture 7" descr="dvd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4862513" cy="3656013"/>
          </a:xfrm>
          <a:prstGeom prst="rect">
            <a:avLst/>
          </a:prstGeom>
          <a:noFill/>
        </p:spPr>
      </p:pic>
      <p:pic>
        <p:nvPicPr>
          <p:cNvPr id="357384" name="Picture 8" descr="dvd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1487" y="2133600"/>
            <a:ext cx="4862513" cy="3654425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ea typeface="宋体" charset="-122"/>
              </a:rPr>
              <a:t>Does </a:t>
            </a:r>
            <a:r>
              <a:rPr lang="en-US" altLang="zh-CN" sz="2800" dirty="0">
                <a:ea typeface="宋体" charset="-122"/>
              </a:rPr>
              <a:t>sending more recommendations</a:t>
            </a:r>
            <a:br>
              <a:rPr lang="en-US" altLang="zh-CN" sz="2800" dirty="0">
                <a:ea typeface="宋体" charset="-122"/>
              </a:rPr>
            </a:br>
            <a:r>
              <a:rPr lang="en-US" altLang="zh-CN" sz="2800" dirty="0">
                <a:ea typeface="宋体" charset="-122"/>
              </a:rPr>
              <a:t>influence more purchases?</a:t>
            </a:r>
          </a:p>
        </p:txBody>
      </p:sp>
      <p:pic>
        <p:nvPicPr>
          <p:cNvPr id="484355" name="Picture 3" descr="bookoutandpurch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4862513" cy="3656013"/>
          </a:xfrm>
          <a:prstGeom prst="rect">
            <a:avLst/>
          </a:prstGeom>
          <a:noFill/>
        </p:spPr>
      </p:pic>
      <p:pic>
        <p:nvPicPr>
          <p:cNvPr id="484356" name="Picture 4" descr="dvdoutandpurch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1487" y="1905000"/>
            <a:ext cx="4862513" cy="3656013"/>
          </a:xfrm>
          <a:prstGeom prst="rect">
            <a:avLst/>
          </a:prstGeom>
          <a:noFill/>
        </p:spPr>
      </p:pic>
      <p:sp>
        <p:nvSpPr>
          <p:cNvPr id="484357" name="Text Box 5"/>
          <p:cNvSpPr txBox="1">
            <a:spLocks noChangeArrowheads="1"/>
          </p:cNvSpPr>
          <p:nvPr/>
        </p:nvSpPr>
        <p:spPr bwMode="auto">
          <a:xfrm>
            <a:off x="2133600" y="1600200"/>
            <a:ext cx="9969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BOOKS</a:t>
            </a:r>
          </a:p>
        </p:txBody>
      </p:sp>
      <p:sp>
        <p:nvSpPr>
          <p:cNvPr id="484358" name="Text Box 6"/>
          <p:cNvSpPr txBox="1">
            <a:spLocks noChangeArrowheads="1"/>
          </p:cNvSpPr>
          <p:nvPr/>
        </p:nvSpPr>
        <p:spPr bwMode="auto">
          <a:xfrm>
            <a:off x="6781800" y="1524000"/>
            <a:ext cx="7810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DVDs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B23273-BF5F-4273-959E-9327F9C38A5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dirty="0">
                <a:ea typeface="宋体" charset="-122"/>
              </a:rPr>
              <a:t>probability that the sender gets a credit with increasing numbers of recommendations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ea typeface="宋体" charset="-122"/>
              </a:rPr>
              <a:t>consider whether sender has at least one successful recommendation</a:t>
            </a:r>
          </a:p>
          <a:p>
            <a:r>
              <a:rPr lang="en-US" altLang="zh-CN" sz="2000">
                <a:ea typeface="宋体" charset="-122"/>
              </a:rPr>
              <a:t>controls for sender getting credit for purchase that resulted from others recommending the same product to the same person</a:t>
            </a:r>
          </a:p>
        </p:txBody>
      </p:sp>
      <p:pic>
        <p:nvPicPr>
          <p:cNvPr id="485380" name="Picture 4" descr="probabilityofcred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288" y="2819400"/>
            <a:ext cx="4862512" cy="3654425"/>
          </a:xfrm>
          <a:prstGeom prst="rect">
            <a:avLst/>
          </a:prstGeom>
          <a:noFill/>
        </p:spPr>
      </p:pic>
      <p:sp>
        <p:nvSpPr>
          <p:cNvPr id="485381" name="Line 5"/>
          <p:cNvSpPr>
            <a:spLocks noChangeShapeType="1"/>
          </p:cNvSpPr>
          <p:nvPr/>
        </p:nvSpPr>
        <p:spPr bwMode="auto">
          <a:xfrm flipH="1">
            <a:off x="6477000" y="3886200"/>
            <a:ext cx="9144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7391400" y="3505200"/>
            <a:ext cx="1539875" cy="11906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probability of receiving a credit levels off for DVDs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911225"/>
          </a:xfrm>
        </p:spPr>
        <p:txBody>
          <a:bodyPr/>
          <a:lstStyle/>
          <a:p>
            <a:r>
              <a:rPr lang="en-US" altLang="zh-CN" sz="2400">
                <a:ea typeface="宋体" charset="-122"/>
              </a:rPr>
              <a:t>Multiple recommendations between two individuals weaken the impact of the bond on purchases</a:t>
            </a:r>
          </a:p>
        </p:txBody>
      </p:sp>
      <p:pic>
        <p:nvPicPr>
          <p:cNvPr id="358407" name="Picture 7" descr="intrs_bo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088" y="2209800"/>
            <a:ext cx="4862512" cy="3656013"/>
          </a:xfrm>
          <a:prstGeom prst="rect">
            <a:avLst/>
          </a:prstGeom>
          <a:noFill/>
        </p:spPr>
      </p:pic>
      <p:pic>
        <p:nvPicPr>
          <p:cNvPr id="358408" name="Picture 8" descr="intrs_dv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09800"/>
            <a:ext cx="4862513" cy="3654425"/>
          </a:xfrm>
          <a:prstGeom prst="rect">
            <a:avLst/>
          </a:prstGeom>
          <a:noFill/>
        </p:spPr>
      </p:pic>
      <p:sp>
        <p:nvSpPr>
          <p:cNvPr id="358409" name="Text Box 9"/>
          <p:cNvSpPr txBox="1">
            <a:spLocks noChangeArrowheads="1"/>
          </p:cNvSpPr>
          <p:nvPr/>
        </p:nvSpPr>
        <p:spPr bwMode="auto">
          <a:xfrm>
            <a:off x="2133600" y="1600200"/>
            <a:ext cx="9969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BOOKS</a:t>
            </a:r>
          </a:p>
        </p:txBody>
      </p:sp>
      <p:sp>
        <p:nvSpPr>
          <p:cNvPr id="358410" name="Text Box 10"/>
          <p:cNvSpPr txBox="1">
            <a:spLocks noChangeArrowheads="1"/>
          </p:cNvSpPr>
          <p:nvPr/>
        </p:nvSpPr>
        <p:spPr bwMode="auto">
          <a:xfrm>
            <a:off x="6400800" y="1524000"/>
            <a:ext cx="781050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DVDs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Influence (Diffusion, Cascade):</a:t>
            </a:r>
          </a:p>
          <a:p>
            <a:pPr lvl="1"/>
            <a:r>
              <a:rPr lang="en-US" dirty="0" smtClean="0"/>
              <a:t>Each node get to make decisions based on which and how many of its neighbors adopted a new idea or innovation.</a:t>
            </a:r>
          </a:p>
          <a:p>
            <a:pPr lvl="1"/>
            <a:r>
              <a:rPr lang="en-US" dirty="0" smtClean="0"/>
              <a:t>Rational decision making process.</a:t>
            </a:r>
          </a:p>
          <a:p>
            <a:pPr lvl="1"/>
            <a:r>
              <a:rPr lang="en-US" dirty="0" smtClean="0"/>
              <a:t>Known mechanics.</a:t>
            </a:r>
          </a:p>
          <a:p>
            <a:r>
              <a:rPr lang="en-US" dirty="0" smtClean="0"/>
              <a:t> Infection (Contagion, Propagation):</a:t>
            </a:r>
          </a:p>
          <a:p>
            <a:pPr lvl="1"/>
            <a:r>
              <a:rPr lang="en-US" dirty="0" smtClean="0"/>
              <a:t>Randomly occur as a result of social contact. </a:t>
            </a:r>
          </a:p>
          <a:p>
            <a:pPr lvl="1"/>
            <a:r>
              <a:rPr lang="en-US" dirty="0" smtClean="0"/>
              <a:t>No decision making involved.</a:t>
            </a:r>
          </a:p>
          <a:p>
            <a:pPr lvl="1"/>
            <a:r>
              <a:rPr lang="en-US" dirty="0" smtClean="0"/>
              <a:t>Unknown mechanics.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Models of </a:t>
            </a:r>
            <a:r>
              <a:rPr lang="en-US" dirty="0" smtClean="0"/>
              <a:t>Influence [Easley10a</a:t>
            </a:r>
            <a:r>
              <a:rPr lang="en-US" dirty="0" smtClean="0"/>
              <a:t>]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Independent Cascade Model</a:t>
            </a:r>
          </a:p>
          <a:p>
            <a:pPr lvl="1"/>
            <a:r>
              <a:rPr lang="en-US" dirty="0" smtClean="0"/>
              <a:t>Threshold Model</a:t>
            </a:r>
          </a:p>
          <a:p>
            <a:pPr lvl="1"/>
            <a:r>
              <a:rPr lang="en-US" dirty="0" smtClean="0"/>
              <a:t>Questions:</a:t>
            </a:r>
          </a:p>
          <a:p>
            <a:pPr lvl="2"/>
            <a:r>
              <a:rPr lang="en-US" dirty="0" smtClean="0"/>
              <a:t>Who are the most influential nodes?</a:t>
            </a:r>
          </a:p>
          <a:p>
            <a:pPr lvl="2"/>
            <a:r>
              <a:rPr lang="en-US" dirty="0" smtClean="0"/>
              <a:t>How to detect cascade?</a:t>
            </a:r>
          </a:p>
          <a:p>
            <a:r>
              <a:rPr lang="en-US" dirty="0" smtClean="0"/>
              <a:t>Models of </a:t>
            </a:r>
            <a:r>
              <a:rPr lang="en-US" dirty="0" smtClean="0"/>
              <a:t>Infection [Easley 10b]:</a:t>
            </a:r>
            <a:endParaRPr lang="en-US" dirty="0" smtClean="0"/>
          </a:p>
          <a:p>
            <a:pPr lvl="1"/>
            <a:r>
              <a:rPr lang="en-US" dirty="0" smtClean="0"/>
              <a:t>SIS: Susceptible-Infective-Susceptible (e.g., flu)</a:t>
            </a:r>
          </a:p>
          <a:p>
            <a:pPr lvl="1"/>
            <a:r>
              <a:rPr lang="en-US" dirty="0" smtClean="0"/>
              <a:t>SIR: Susceptible-Infective-Recovered (e.g., chickenpox)</a:t>
            </a:r>
          </a:p>
          <a:p>
            <a:pPr lvl="1"/>
            <a:r>
              <a:rPr lang="en-US" dirty="0" smtClean="0"/>
              <a:t>Questions:</a:t>
            </a:r>
          </a:p>
          <a:p>
            <a:pPr lvl="2"/>
            <a:r>
              <a:rPr lang="en-US" dirty="0" smtClean="0"/>
              <a:t>Will the virus take over the network?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 Properties of Influence 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 social network is represented a </a:t>
            </a:r>
            <a:r>
              <a:rPr lang="en-US" i="1" dirty="0" smtClean="0"/>
              <a:t>directed graph, with each actor being one node;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Each node is started as active or inactive;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A node, once activated, will activate his neighboring nodes;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Once a node is activated, this node cannot be deactivated.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Basis for models:</a:t>
            </a:r>
          </a:p>
          <a:p>
            <a:pPr lvl="1"/>
            <a:r>
              <a:rPr lang="en-US" dirty="0" smtClean="0"/>
              <a:t>Probability of adopting new behavior depends on the number of friends who already adopted</a:t>
            </a:r>
          </a:p>
          <a:p>
            <a:r>
              <a:rPr lang="en-US" dirty="0" smtClean="0"/>
              <a:t>What is the dependence?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shapes has consequences for models of diffusion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429000"/>
            <a:ext cx="6029326" cy="231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Social Influences?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Influence: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eople </a:t>
            </a:r>
            <a:r>
              <a:rPr lang="en-US" dirty="0" smtClean="0"/>
              <a:t>make decisions sequentially</a:t>
            </a:r>
          </a:p>
          <a:p>
            <a:pPr lvl="1"/>
            <a:r>
              <a:rPr lang="en-US" dirty="0" smtClean="0"/>
              <a:t>Actions of earlier people affect that of later people</a:t>
            </a:r>
          </a:p>
          <a:p>
            <a:r>
              <a:rPr lang="en-US" dirty="0" smtClean="0"/>
              <a:t>Two class of rational reasons for influence:</a:t>
            </a:r>
          </a:p>
          <a:p>
            <a:pPr lvl="1"/>
            <a:r>
              <a:rPr lang="en-US" dirty="0" smtClean="0"/>
              <a:t>Direct benefit:</a:t>
            </a:r>
          </a:p>
          <a:p>
            <a:pPr lvl="2"/>
            <a:r>
              <a:rPr lang="en-US" dirty="0" smtClean="0"/>
              <a:t>Phone becomes </a:t>
            </a:r>
            <a:r>
              <a:rPr lang="en-US" dirty="0" smtClean="0"/>
              <a:t>more useful if more people use it</a:t>
            </a:r>
          </a:p>
          <a:p>
            <a:pPr lvl="1"/>
            <a:r>
              <a:rPr lang="en-US" dirty="0" smtClean="0"/>
              <a:t>Informational:</a:t>
            </a:r>
          </a:p>
          <a:p>
            <a:pPr lvl="2"/>
            <a:r>
              <a:rPr lang="en-US" dirty="0" smtClean="0"/>
              <a:t>Choosing restaurants</a:t>
            </a:r>
          </a:p>
          <a:p>
            <a:r>
              <a:rPr lang="en-US" dirty="0" smtClean="0"/>
              <a:t>Influences are the results of rational inferences from limited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 World Diffusion Curves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DVD recommendation and </a:t>
            </a:r>
            <a:r>
              <a:rPr lang="en-US" altLang="zh-CN" dirty="0" err="1" smtClean="0"/>
              <a:t>LiveJournal</a:t>
            </a:r>
            <a:r>
              <a:rPr lang="en-US" altLang="zh-CN" dirty="0" smtClean="0"/>
              <a:t> community membership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200400"/>
            <a:ext cx="451689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0400"/>
            <a:ext cx="4191000" cy="321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Threshold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4763">
              <a:buNone/>
            </a:pPr>
            <a:r>
              <a:rPr lang="en-US" sz="2800" dirty="0" smtClean="0"/>
              <a:t>An actor would take an action if the number of his friends who have taken the action exceeds (reaches) a certain threshold</a:t>
            </a:r>
          </a:p>
          <a:p>
            <a:r>
              <a:rPr lang="en-US" sz="2800" dirty="0" smtClean="0"/>
              <a:t>Each node </a:t>
            </a:r>
            <a:r>
              <a:rPr lang="en-US" sz="2800" i="1" dirty="0" smtClean="0"/>
              <a:t>v chooses a threshold </a:t>
            </a:r>
            <a:r>
              <a:rPr lang="el-GR" sz="2800" i="1" dirty="0" smtClean="0"/>
              <a:t>ϴ</a:t>
            </a:r>
            <a:r>
              <a:rPr lang="en-US" sz="2800" i="1" baseline="-25000" dirty="0" smtClean="0"/>
              <a:t>v</a:t>
            </a:r>
            <a:r>
              <a:rPr lang="en-US" sz="2800" i="1" dirty="0" smtClean="0"/>
              <a:t> randomly from a uniform </a:t>
            </a:r>
            <a:r>
              <a:rPr lang="en-US" sz="2800" dirty="0" smtClean="0"/>
              <a:t>distribution in an interval between 0 and 1.</a:t>
            </a:r>
          </a:p>
          <a:p>
            <a:r>
              <a:rPr lang="en-US" sz="2800" dirty="0" smtClean="0"/>
              <a:t>In each discrete step, all nodes that were active in the previous step remain active</a:t>
            </a:r>
          </a:p>
          <a:p>
            <a:r>
              <a:rPr lang="en-US" sz="2800" dirty="0" smtClean="0"/>
              <a:t>The nodes satisfying the following condition will be activated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5715000"/>
            <a:ext cx="3305676" cy="76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Threshold Diffusion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8304" y="2286000"/>
            <a:ext cx="81534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905000"/>
            <a:ext cx="284567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1905000"/>
            <a:ext cx="28858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1905000"/>
            <a:ext cx="281744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562" y="4572000"/>
            <a:ext cx="353692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2286" y="4572000"/>
            <a:ext cx="3574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Cascade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4763">
              <a:buNone/>
            </a:pPr>
            <a:r>
              <a:rPr lang="en-US" dirty="0" smtClean="0"/>
              <a:t>The independent cascade model focuses on the sender’s rather than the receiver’s view</a:t>
            </a:r>
          </a:p>
          <a:p>
            <a:r>
              <a:rPr lang="en-US" dirty="0" smtClean="0"/>
              <a:t>A node </a:t>
            </a:r>
            <a:r>
              <a:rPr lang="en-US" i="1" dirty="0" smtClean="0"/>
              <a:t>w, once activated </a:t>
            </a:r>
            <a:r>
              <a:rPr lang="en-US" dirty="0" smtClean="0"/>
              <a:t>at step </a:t>
            </a:r>
            <a:r>
              <a:rPr lang="en-US" i="1" dirty="0" smtClean="0"/>
              <a:t>t , has one chance to activate each of its neighbors </a:t>
            </a:r>
            <a:r>
              <a:rPr lang="en-US" i="1" dirty="0" smtClean="0">
                <a:solidFill>
                  <a:srgbClr val="FF0000"/>
                </a:solidFill>
              </a:rPr>
              <a:t>randomly</a:t>
            </a:r>
          </a:p>
          <a:p>
            <a:pPr lvl="1"/>
            <a:r>
              <a:rPr lang="en-US" dirty="0" smtClean="0"/>
              <a:t>For a neighboring node (say, </a:t>
            </a:r>
            <a:r>
              <a:rPr lang="en-US" i="1" dirty="0" smtClean="0"/>
              <a:t>v), the activation </a:t>
            </a:r>
            <a:r>
              <a:rPr lang="en-US" dirty="0" smtClean="0"/>
              <a:t>succeeds with probability </a:t>
            </a:r>
            <a:r>
              <a:rPr lang="en-US" i="1" dirty="0" err="1" smtClean="0"/>
              <a:t>p</a:t>
            </a:r>
            <a:r>
              <a:rPr lang="en-US" sz="2400" i="1" baseline="-25000" dirty="0" err="1" smtClean="0"/>
              <a:t>w,v</a:t>
            </a:r>
            <a:r>
              <a:rPr lang="en-US" sz="2400" i="1" baseline="-25000" dirty="0" smtClean="0"/>
              <a:t> </a:t>
            </a:r>
            <a:r>
              <a:rPr lang="en-US" dirty="0" smtClean="0"/>
              <a:t>(e.g. p = 0.5</a:t>
            </a:r>
            <a:r>
              <a:rPr lang="en-US" i="1" dirty="0" smtClean="0"/>
              <a:t>)</a:t>
            </a:r>
            <a:endParaRPr lang="en-US" baseline="-25000" dirty="0" smtClean="0"/>
          </a:p>
          <a:p>
            <a:r>
              <a:rPr lang="en-US" dirty="0" smtClean="0"/>
              <a:t>If the activation succeeds, then </a:t>
            </a:r>
            <a:r>
              <a:rPr lang="en-US" i="1" dirty="0" smtClean="0"/>
              <a:t>v will become active at step t + 1</a:t>
            </a:r>
          </a:p>
          <a:p>
            <a:r>
              <a:rPr lang="en-US" dirty="0" smtClean="0"/>
              <a:t>In the subsequent rounds, </a:t>
            </a:r>
            <a:r>
              <a:rPr lang="en-US" i="1" dirty="0" smtClean="0"/>
              <a:t>w will not attempt to activate v anymore. </a:t>
            </a:r>
          </a:p>
          <a:p>
            <a:r>
              <a:rPr lang="en-US" i="1" dirty="0" smtClean="0"/>
              <a:t>The diffusion process, </a:t>
            </a:r>
            <a:r>
              <a:rPr lang="en-US" dirty="0" smtClean="0"/>
              <a:t>starts with an initial activated set of nodes, then continues until no further activation is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Independent Cascade Model Diffusion Process</a:t>
            </a:r>
            <a:endParaRPr lang="en-US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981200"/>
            <a:ext cx="289094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981200"/>
            <a:ext cx="290835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5003" y="1981200"/>
            <a:ext cx="285899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5942" y="4724400"/>
            <a:ext cx="27744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40312" y="4724400"/>
            <a:ext cx="27816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7197" y="4724400"/>
            <a:ext cx="281414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we organize revolt?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live an in oppressive society</a:t>
            </a:r>
          </a:p>
          <a:p>
            <a:r>
              <a:rPr lang="en-US" dirty="0" smtClean="0"/>
              <a:t>You know of a demonstration against the government planned tomorrow</a:t>
            </a:r>
          </a:p>
          <a:p>
            <a:r>
              <a:rPr lang="en-US" dirty="0" smtClean="0"/>
              <a:t>If a lot of people show up, the government will fall</a:t>
            </a:r>
          </a:p>
          <a:p>
            <a:r>
              <a:rPr lang="en-US" dirty="0" smtClean="0"/>
              <a:t>If only a few people show up, the demonstrators will be arrested and it would have been better had everyone stayed at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Pluralistic Ignorance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should do something if you believe you are in the majority!</a:t>
            </a:r>
          </a:p>
          <a:p>
            <a:r>
              <a:rPr lang="en-US" dirty="0" smtClean="0"/>
              <a:t>Dictator tip: Pluralistic ignorance – erroneous estimates about the prevalence of certain opinions in the population</a:t>
            </a:r>
          </a:p>
          <a:p>
            <a:pPr lvl="1"/>
            <a:r>
              <a:rPr lang="en-US" dirty="0" smtClean="0"/>
              <a:t>Survey conducted in the U.S. in 1970 showed that while a clear minority of white Americans at that point favored racial segregation, significantly more than 50% believed it was favored by a majority of white Americans in their region of the country.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the Revolt: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Personal threshold k: “I will show up if am sure at least k people in total (including myself) will show up”</a:t>
            </a:r>
          </a:p>
          <a:p>
            <a:r>
              <a:rPr lang="en-US" dirty="0" smtClean="0"/>
              <a:t>Each node only knows the thresholds and attitudes of all their direct friends.</a:t>
            </a:r>
          </a:p>
          <a:p>
            <a:r>
              <a:rPr lang="en-US" dirty="0" smtClean="0"/>
              <a:t>Can we predict if a revolt can happened based on the network structure?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Network Can Have a Revolt?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304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209800"/>
            <a:ext cx="283399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2209800"/>
            <a:ext cx="2667000" cy="24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Influence </a:t>
            </a:r>
            <a:r>
              <a:rPr lang="en-US" altLang="zh-CN" dirty="0" smtClean="0"/>
              <a:t>Maximization (Kempe03)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If S is initial active set let </a:t>
            </a:r>
            <a:r>
              <a:rPr lang="en-US" altLang="zh-CN" i="1" dirty="0" smtClean="0">
                <a:latin typeface="Arial"/>
                <a:cs typeface="Arial"/>
              </a:rPr>
              <a:t>σ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) denote expected size of final active set</a:t>
            </a:r>
          </a:p>
          <a:p>
            <a:r>
              <a:rPr lang="en-US" altLang="zh-CN" dirty="0" smtClean="0"/>
              <a:t>Most influential set of size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: the set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of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nodes producing largest expected cascade size </a:t>
            </a:r>
            <a:r>
              <a:rPr lang="en-US" altLang="zh-CN" i="1" dirty="0" smtClean="0">
                <a:latin typeface="Arial"/>
                <a:cs typeface="Arial"/>
              </a:rPr>
              <a:t>σ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) if activated.</a:t>
            </a:r>
          </a:p>
          <a:p>
            <a:r>
              <a:rPr lang="en-US" altLang="zh-CN" dirty="0" smtClean="0"/>
              <a:t>A discrete optimization problem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NP-Hard and highly </a:t>
            </a:r>
            <a:r>
              <a:rPr lang="en-US" altLang="zh-CN" dirty="0" err="1" smtClean="0"/>
              <a:t>inapproximable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52600" y="4267200"/>
          <a:ext cx="3962400" cy="869795"/>
        </p:xfrm>
        <a:graphic>
          <a:graphicData uri="http://schemas.openxmlformats.org/presentationml/2006/ole">
            <p:oleObj spid="_x0000_s5122" name="Equation" r:id="rId3" imgW="1041120" imgH="2286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Herding: Simple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an urn with 3 ball. It can be either:</a:t>
            </a:r>
          </a:p>
          <a:p>
            <a:pPr lvl="1"/>
            <a:r>
              <a:rPr lang="en-US" dirty="0" smtClean="0"/>
              <a:t>Majority-blue: 2 blue 1 red </a:t>
            </a:r>
          </a:p>
          <a:p>
            <a:pPr lvl="1"/>
            <a:r>
              <a:rPr lang="en-US" dirty="0" smtClean="0"/>
              <a:t>Majority-red: 2 red, 1 blue</a:t>
            </a:r>
          </a:p>
          <a:p>
            <a:r>
              <a:rPr lang="en-US" dirty="0" smtClean="0"/>
              <a:t>Each person wants to best guess whether the urn is majority is majority-blue or majority-red:</a:t>
            </a:r>
          </a:p>
          <a:p>
            <a:r>
              <a:rPr lang="en-US" dirty="0" smtClean="0"/>
              <a:t>Experiment: One by one each person:</a:t>
            </a:r>
          </a:p>
          <a:p>
            <a:pPr lvl="1"/>
            <a:r>
              <a:rPr lang="en-US" dirty="0" smtClean="0"/>
              <a:t>Draws a ball</a:t>
            </a:r>
          </a:p>
          <a:p>
            <a:pPr lvl="1"/>
            <a:r>
              <a:rPr lang="en-US" dirty="0" smtClean="0"/>
              <a:t>Privately looks at its color ad puts it back</a:t>
            </a:r>
          </a:p>
          <a:p>
            <a:pPr lvl="1"/>
            <a:r>
              <a:rPr lang="en-US" dirty="0" smtClean="0"/>
              <a:t>Publicly announces his guess</a:t>
            </a:r>
          </a:p>
          <a:p>
            <a:r>
              <a:rPr lang="en-US" dirty="0" smtClean="0"/>
              <a:t>Everyone see all the guesses beforehand</a:t>
            </a:r>
          </a:p>
          <a:p>
            <a:r>
              <a:rPr lang="en-US" dirty="0" smtClean="0"/>
              <a:t>How should you guess?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Approximation Result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Diminishing returns: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Hill-climbing: repeatedly select node with maximum marginal gain</a:t>
            </a:r>
          </a:p>
          <a:p>
            <a:r>
              <a:rPr lang="en-US" altLang="zh-CN" dirty="0" smtClean="0"/>
              <a:t>Analysis: diminishing returns at individual nodes cascade size </a:t>
            </a:r>
            <a:r>
              <a:rPr lang="en-US" altLang="zh-CN" i="1" dirty="0" smtClean="0">
                <a:latin typeface="Arial"/>
                <a:cs typeface="Arial"/>
              </a:rPr>
              <a:t>σ </a:t>
            </a:r>
            <a:r>
              <a:rPr lang="en-US" altLang="zh-CN" dirty="0" smtClean="0"/>
              <a:t>(S) grows slower and slower with S (i.e. f is </a:t>
            </a:r>
            <a:r>
              <a:rPr lang="en-US" altLang="zh-CN" dirty="0" err="1" smtClean="0"/>
              <a:t>submodular</a:t>
            </a:r>
            <a:r>
              <a:rPr lang="en-US" altLang="zh-CN" dirty="0" smtClean="0"/>
              <a:t>)</a:t>
            </a:r>
            <a:endParaRPr lang="en-US" altLang="zh-CN" i="1" dirty="0" smtClean="0"/>
          </a:p>
          <a:p>
            <a:pPr lvl="1"/>
            <a:endParaRPr lang="en-US" altLang="zh-CN" i="1" dirty="0" smtClean="0"/>
          </a:p>
          <a:p>
            <a:r>
              <a:rPr lang="en-US" altLang="zh-CN" dirty="0" smtClean="0"/>
              <a:t>Theorem: if f is a monotonic </a:t>
            </a:r>
            <a:r>
              <a:rPr lang="en-US" altLang="zh-CN" dirty="0" err="1" smtClean="0"/>
              <a:t>submodular</a:t>
            </a:r>
            <a:r>
              <a:rPr lang="en-US" altLang="zh-CN" dirty="0" smtClean="0"/>
              <a:t> function, the k-step hill climbing produces set S for which </a:t>
            </a:r>
            <a:r>
              <a:rPr lang="en-US" altLang="zh-CN" i="1" dirty="0" smtClean="0">
                <a:latin typeface="Arial"/>
                <a:cs typeface="Arial"/>
              </a:rPr>
              <a:t>σ </a:t>
            </a:r>
            <a:r>
              <a:rPr lang="en-US" altLang="zh-CN" dirty="0" smtClean="0"/>
              <a:t>(S) is within    (1-1/e) of optimal</a:t>
            </a:r>
          </a:p>
          <a:p>
            <a:r>
              <a:rPr lang="en-US" altLang="zh-CN" i="1" dirty="0" smtClean="0">
                <a:latin typeface="Arial"/>
                <a:cs typeface="Arial"/>
              </a:rPr>
              <a:t>σ</a:t>
            </a:r>
            <a:r>
              <a:rPr lang="en-US" altLang="zh-CN" i="1" dirty="0" smtClean="0"/>
              <a:t>(S)</a:t>
            </a:r>
            <a:r>
              <a:rPr lang="en-US" altLang="zh-CN" dirty="0" smtClean="0"/>
              <a:t> for both threshold and independent cascade model are </a:t>
            </a:r>
            <a:r>
              <a:rPr lang="en-US" altLang="zh-CN" dirty="0" err="1" smtClean="0"/>
              <a:t>submodular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1981200"/>
          <a:ext cx="4800600" cy="600075"/>
        </p:xfrm>
        <a:graphic>
          <a:graphicData uri="http://schemas.openxmlformats.org/presentationml/2006/ole">
            <p:oleObj spid="_x0000_s6146" name="Equation" r:id="rId4" imgW="171432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3488" y="4191000"/>
          <a:ext cx="7372350" cy="457200"/>
        </p:xfrm>
        <a:graphic>
          <a:graphicData uri="http://schemas.openxmlformats.org/presentationml/2006/ole">
            <p:oleObj spid="_x0000_s6147" name="Equation" r:id="rId5" imgW="3276360" imgH="20304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839200" cy="639762"/>
          </a:xfrm>
        </p:spPr>
        <p:txBody>
          <a:bodyPr>
            <a:normAutofit fontScale="90000"/>
          </a:bodyPr>
          <a:lstStyle/>
          <a:p>
            <a:r>
              <a:rPr lang="en-US" altLang="zh-CN" sz="3800">
                <a:ea typeface="宋体" charset="-122"/>
              </a:rPr>
              <a:t>Submodularity for Independent Cascade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3962400" cy="35052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Coins for edges are flipped during activation attempts.</a:t>
            </a:r>
          </a:p>
          <a:p>
            <a:r>
              <a:rPr lang="en-US" altLang="zh-CN" dirty="0">
                <a:ea typeface="宋体" charset="-122"/>
              </a:rPr>
              <a:t>Can pre-flip all coins and reveal results immediately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01733" name="Oval 5"/>
          <p:cNvSpPr>
            <a:spLocks noChangeArrowheads="1"/>
          </p:cNvSpPr>
          <p:nvPr/>
        </p:nvSpPr>
        <p:spPr bwMode="auto">
          <a:xfrm>
            <a:off x="6170613" y="4371975"/>
            <a:ext cx="366712" cy="334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>
            <a:off x="6518275" y="4522788"/>
            <a:ext cx="1919288" cy="14287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1735" name="Line 7"/>
          <p:cNvSpPr>
            <a:spLocks noChangeShapeType="1"/>
          </p:cNvSpPr>
          <p:nvPr/>
        </p:nvSpPr>
        <p:spPr bwMode="auto">
          <a:xfrm flipV="1">
            <a:off x="6530975" y="3276600"/>
            <a:ext cx="1979613" cy="1150938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 flipH="1" flipV="1">
            <a:off x="6323013" y="3294063"/>
            <a:ext cx="28575" cy="1042987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1737" name="Line 9"/>
          <p:cNvSpPr>
            <a:spLocks noChangeShapeType="1"/>
          </p:cNvSpPr>
          <p:nvPr/>
        </p:nvSpPr>
        <p:spPr bwMode="auto">
          <a:xfrm flipH="1">
            <a:off x="6553200" y="3124200"/>
            <a:ext cx="191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1738" name="Line 10"/>
          <p:cNvSpPr>
            <a:spLocks noChangeShapeType="1"/>
          </p:cNvSpPr>
          <p:nvPr/>
        </p:nvSpPr>
        <p:spPr bwMode="auto">
          <a:xfrm>
            <a:off x="4779963" y="1765300"/>
            <a:ext cx="1447800" cy="2662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>
            <a:off x="4899025" y="1719263"/>
            <a:ext cx="1254125" cy="1312862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1740" name="Line 12"/>
          <p:cNvSpPr>
            <a:spLocks noChangeShapeType="1"/>
          </p:cNvSpPr>
          <p:nvPr/>
        </p:nvSpPr>
        <p:spPr bwMode="auto">
          <a:xfrm flipV="1">
            <a:off x="6453188" y="1774825"/>
            <a:ext cx="1154112" cy="1169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1741" name="Line 13"/>
          <p:cNvSpPr>
            <a:spLocks noChangeShapeType="1"/>
          </p:cNvSpPr>
          <p:nvPr/>
        </p:nvSpPr>
        <p:spPr bwMode="auto">
          <a:xfrm flipV="1">
            <a:off x="4953000" y="1597025"/>
            <a:ext cx="2590800" cy="317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1742" name="Line 14"/>
          <p:cNvSpPr>
            <a:spLocks noChangeShapeType="1"/>
          </p:cNvSpPr>
          <p:nvPr/>
        </p:nvSpPr>
        <p:spPr bwMode="auto">
          <a:xfrm>
            <a:off x="7780338" y="1762125"/>
            <a:ext cx="749300" cy="1211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1743" name="Line 15"/>
          <p:cNvSpPr>
            <a:spLocks noChangeShapeType="1"/>
          </p:cNvSpPr>
          <p:nvPr/>
        </p:nvSpPr>
        <p:spPr bwMode="auto">
          <a:xfrm flipH="1">
            <a:off x="8616950" y="3338513"/>
            <a:ext cx="14288" cy="10445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7102475" y="4194175"/>
            <a:ext cx="614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0.5</a:t>
            </a: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7062788" y="3582988"/>
            <a:ext cx="614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0.3</a:t>
            </a: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6305550" y="3570288"/>
            <a:ext cx="614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0.5</a:t>
            </a: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7162800" y="2813050"/>
            <a:ext cx="614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0.1</a:t>
            </a: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4976813" y="2954338"/>
            <a:ext cx="614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0.4</a:t>
            </a:r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5421313" y="2027238"/>
            <a:ext cx="614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0.3</a:t>
            </a:r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6508750" y="1943100"/>
            <a:ext cx="614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0.2</a:t>
            </a:r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6051550" y="1143000"/>
            <a:ext cx="614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0.6</a:t>
            </a:r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8123238" y="1957388"/>
            <a:ext cx="614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0.2</a:t>
            </a:r>
          </a:p>
        </p:txBody>
      </p:sp>
      <p:sp>
        <p:nvSpPr>
          <p:cNvPr id="201753" name="Oval 25"/>
          <p:cNvSpPr>
            <a:spLocks noChangeArrowheads="1"/>
          </p:cNvSpPr>
          <p:nvPr/>
        </p:nvSpPr>
        <p:spPr bwMode="auto">
          <a:xfrm>
            <a:off x="8448675" y="4384675"/>
            <a:ext cx="366713" cy="334963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4" name="Oval 26"/>
          <p:cNvSpPr>
            <a:spLocks noChangeArrowheads="1"/>
          </p:cNvSpPr>
          <p:nvPr/>
        </p:nvSpPr>
        <p:spPr bwMode="auto">
          <a:xfrm>
            <a:off x="4572000" y="1409700"/>
            <a:ext cx="366713" cy="3349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5" name="Oval 27"/>
          <p:cNvSpPr>
            <a:spLocks noChangeArrowheads="1"/>
          </p:cNvSpPr>
          <p:nvPr/>
        </p:nvSpPr>
        <p:spPr bwMode="auto">
          <a:xfrm>
            <a:off x="7516813" y="1422400"/>
            <a:ext cx="366712" cy="3349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6" name="Oval 28"/>
          <p:cNvSpPr>
            <a:spLocks noChangeArrowheads="1"/>
          </p:cNvSpPr>
          <p:nvPr/>
        </p:nvSpPr>
        <p:spPr bwMode="auto">
          <a:xfrm>
            <a:off x="6137275" y="2959100"/>
            <a:ext cx="366713" cy="3349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7" name="Oval 29"/>
          <p:cNvSpPr>
            <a:spLocks noChangeArrowheads="1"/>
          </p:cNvSpPr>
          <p:nvPr/>
        </p:nvSpPr>
        <p:spPr bwMode="auto">
          <a:xfrm>
            <a:off x="8456613" y="3000375"/>
            <a:ext cx="366712" cy="334963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9" name="Rectangle 31"/>
          <p:cNvSpPr>
            <a:spLocks noChangeArrowheads="1"/>
          </p:cNvSpPr>
          <p:nvPr/>
        </p:nvSpPr>
        <p:spPr bwMode="auto">
          <a:xfrm>
            <a:off x="304800" y="4572000"/>
            <a:ext cx="7620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900" dirty="0" smtClean="0">
                <a:ea typeface="宋体" charset="-122"/>
              </a:rPr>
              <a:t>Active nodes in the end are reachable via green paths from initially targeted nodes.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900" dirty="0" smtClean="0">
                <a:ea typeface="宋体" charset="-122"/>
              </a:rPr>
              <a:t>Study </a:t>
            </a:r>
            <a:r>
              <a:rPr lang="en-US" altLang="zh-CN" sz="2900" dirty="0" err="1" smtClean="0">
                <a:ea typeface="宋体" charset="-122"/>
              </a:rPr>
              <a:t>reachability</a:t>
            </a:r>
            <a:r>
              <a:rPr lang="en-US" altLang="zh-CN" sz="2900" dirty="0" smtClean="0">
                <a:ea typeface="宋体" charset="-122"/>
              </a:rPr>
              <a:t> in green graphs</a:t>
            </a:r>
            <a:endParaRPr lang="en-US" altLang="zh-CN" sz="2900" dirty="0">
              <a:ea typeface="宋体" charset="-122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Submodularity, Fixed Graph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38600" cy="2760663"/>
          </a:xfrm>
        </p:spPr>
        <p:txBody>
          <a:bodyPr/>
          <a:lstStyle/>
          <a:p>
            <a:r>
              <a:rPr lang="en-US" altLang="zh-CN" sz="2600">
                <a:ea typeface="宋体" charset="-122"/>
              </a:rPr>
              <a:t>Fix “green graph”  </a:t>
            </a:r>
            <a:r>
              <a:rPr lang="en-US" altLang="zh-CN" sz="2600" i="1">
                <a:ea typeface="宋体" charset="-122"/>
              </a:rPr>
              <a:t>G. g(S)</a:t>
            </a:r>
            <a:r>
              <a:rPr lang="en-US" altLang="zh-CN" sz="2600">
                <a:ea typeface="宋体" charset="-122"/>
              </a:rPr>
              <a:t> are nodes reachable from </a:t>
            </a:r>
            <a:r>
              <a:rPr lang="en-US" altLang="zh-CN" sz="2600" i="1">
                <a:ea typeface="宋体" charset="-122"/>
              </a:rPr>
              <a:t>S</a:t>
            </a:r>
            <a:r>
              <a:rPr lang="en-US" altLang="zh-CN" sz="2600">
                <a:ea typeface="宋体" charset="-122"/>
              </a:rPr>
              <a:t> in </a:t>
            </a:r>
            <a:r>
              <a:rPr lang="en-US" altLang="zh-CN" sz="2600" i="1">
                <a:ea typeface="宋体" charset="-122"/>
              </a:rPr>
              <a:t>G</a:t>
            </a:r>
            <a:r>
              <a:rPr lang="en-US" altLang="zh-CN" sz="2600">
                <a:ea typeface="宋体" charset="-122"/>
              </a:rPr>
              <a:t>.</a:t>
            </a:r>
          </a:p>
          <a:p>
            <a:r>
              <a:rPr lang="en-US" altLang="zh-CN" sz="2600">
                <a:ea typeface="宋体" charset="-122"/>
              </a:rPr>
              <a:t>Submodularity: </a:t>
            </a:r>
            <a:r>
              <a:rPr lang="en-US" altLang="zh-CN" sz="2600" i="1">
                <a:ea typeface="宋体" charset="-122"/>
              </a:rPr>
              <a:t>g(T +v) - g(T)     g(S +v) - g(S) </a:t>
            </a:r>
            <a:r>
              <a:rPr lang="en-US" altLang="zh-CN" sz="2600">
                <a:ea typeface="宋体" charset="-122"/>
              </a:rPr>
              <a:t>when</a:t>
            </a:r>
            <a:r>
              <a:rPr lang="en-US" altLang="zh-CN" sz="2600" i="1">
                <a:ea typeface="宋体" charset="-122"/>
              </a:rPr>
              <a:t> S    T</a:t>
            </a:r>
            <a:r>
              <a:rPr lang="en-US" altLang="zh-CN" sz="2600">
                <a:ea typeface="宋体" charset="-122"/>
              </a:rPr>
              <a:t>.</a:t>
            </a:r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495800" y="1800225"/>
          <a:ext cx="4267200" cy="2085975"/>
        </p:xfrm>
        <a:graphic>
          <a:graphicData uri="http://schemas.openxmlformats.org/presentationml/2006/ole">
            <p:oleObj spid="_x0000_s53250" name="Visio" r:id="rId4" imgW="4201357" imgH="1855072" progId="">
              <p:embed/>
            </p:oleObj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/>
        </p:nvGraphicFramePr>
        <p:xfrm>
          <a:off x="1447800" y="3200400"/>
          <a:ext cx="381000" cy="352425"/>
        </p:xfrm>
        <a:graphic>
          <a:graphicData uri="http://schemas.openxmlformats.org/presentationml/2006/ole">
            <p:oleObj spid="_x0000_s53251" name="Equation" r:id="rId5" imgW="164880" imgH="152280" progId="">
              <p:embed/>
            </p:oleObj>
          </a:graphicData>
        </a:graphic>
      </p:graphicFrame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457200" y="4114800"/>
            <a:ext cx="8077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600" i="1" dirty="0">
                <a:latin typeface="Times New Roman" pitchFamily="18" charset="0"/>
                <a:ea typeface="宋体" charset="-122"/>
              </a:rPr>
              <a:t>g(S +v) - g(S):</a:t>
            </a:r>
            <a:r>
              <a:rPr lang="en-US" altLang="zh-CN" sz="2600" dirty="0">
                <a:latin typeface="Times New Roman" pitchFamily="18" charset="0"/>
                <a:ea typeface="宋体" charset="-122"/>
              </a:rPr>
              <a:t> nodes reachable from </a:t>
            </a:r>
            <a:r>
              <a:rPr lang="en-US" altLang="zh-CN" sz="2600" i="1" dirty="0">
                <a:latin typeface="Times New Roman" pitchFamily="18" charset="0"/>
                <a:ea typeface="宋体" charset="-122"/>
              </a:rPr>
              <a:t>S + v</a:t>
            </a:r>
            <a:r>
              <a:rPr lang="en-US" altLang="zh-CN" sz="2600" dirty="0">
                <a:latin typeface="Times New Roman" pitchFamily="18" charset="0"/>
                <a:ea typeface="宋体" charset="-122"/>
              </a:rPr>
              <a:t>, but not from </a:t>
            </a:r>
            <a:r>
              <a:rPr lang="en-US" altLang="zh-CN" sz="2600" i="1" dirty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600" dirty="0">
                <a:latin typeface="Times New Roman" pitchFamily="18" charset="0"/>
                <a:ea typeface="宋体" charset="-122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2600" dirty="0">
                <a:latin typeface="Times New Roman" pitchFamily="18" charset="0"/>
                <a:ea typeface="宋体" charset="-122"/>
              </a:rPr>
              <a:t>From the picture: </a:t>
            </a:r>
            <a:r>
              <a:rPr lang="en-US" altLang="zh-CN" sz="2600" i="1" dirty="0">
                <a:latin typeface="Times New Roman" pitchFamily="18" charset="0"/>
                <a:ea typeface="宋体" charset="-122"/>
              </a:rPr>
              <a:t>g(T +v) - g(T)     g(S +v) - g(S) </a:t>
            </a:r>
            <a:r>
              <a:rPr lang="en-US" altLang="zh-CN" sz="2600" dirty="0">
                <a:latin typeface="Times New Roman" pitchFamily="18" charset="0"/>
                <a:ea typeface="宋体" charset="-122"/>
              </a:rPr>
              <a:t>when</a:t>
            </a:r>
            <a:r>
              <a:rPr lang="en-US" altLang="zh-CN" sz="2600" i="1" dirty="0">
                <a:latin typeface="Times New Roman" pitchFamily="18" charset="0"/>
                <a:ea typeface="宋体" charset="-122"/>
              </a:rPr>
              <a:t> S       	T (indeed!)</a:t>
            </a:r>
            <a:r>
              <a:rPr lang="en-US" altLang="zh-CN" sz="2600" dirty="0">
                <a:latin typeface="Times New Roman" pitchFamily="18" charset="0"/>
                <a:ea typeface="宋体" charset="-122"/>
              </a:rPr>
              <a:t>.</a:t>
            </a:r>
          </a:p>
        </p:txBody>
      </p:sp>
      <p:graphicFrame>
        <p:nvGraphicFramePr>
          <p:cNvPr id="191499" name="Object 11"/>
          <p:cNvGraphicFramePr>
            <a:graphicFrameLocks noChangeAspect="1"/>
          </p:cNvGraphicFramePr>
          <p:nvPr/>
        </p:nvGraphicFramePr>
        <p:xfrm>
          <a:off x="1828800" y="3581400"/>
          <a:ext cx="381000" cy="352425"/>
        </p:xfrm>
        <a:graphic>
          <a:graphicData uri="http://schemas.openxmlformats.org/presentationml/2006/ole">
            <p:oleObj spid="_x0000_s53252" name="Equation" r:id="rId6" imgW="164880" imgH="152280" progId="">
              <p:embed/>
            </p:oleObj>
          </a:graphicData>
        </a:graphic>
      </p:graphicFrame>
      <p:graphicFrame>
        <p:nvGraphicFramePr>
          <p:cNvPr id="191500" name="Object 12"/>
          <p:cNvGraphicFramePr>
            <a:graphicFrameLocks noChangeAspect="1"/>
          </p:cNvGraphicFramePr>
          <p:nvPr/>
        </p:nvGraphicFramePr>
        <p:xfrm>
          <a:off x="5181600" y="5105400"/>
          <a:ext cx="381000" cy="352425"/>
        </p:xfrm>
        <a:graphic>
          <a:graphicData uri="http://schemas.openxmlformats.org/presentationml/2006/ole">
            <p:oleObj spid="_x0000_s53253" name="Equation" r:id="rId7" imgW="164880" imgH="152280" progId="">
              <p:embed/>
            </p:oleObj>
          </a:graphicData>
        </a:graphic>
      </p:graphicFrame>
      <p:graphicFrame>
        <p:nvGraphicFramePr>
          <p:cNvPr id="191501" name="Object 13"/>
          <p:cNvGraphicFramePr>
            <a:graphicFrameLocks noChangeAspect="1"/>
          </p:cNvGraphicFramePr>
          <p:nvPr/>
        </p:nvGraphicFramePr>
        <p:xfrm>
          <a:off x="990600" y="5486400"/>
          <a:ext cx="381000" cy="352425"/>
        </p:xfrm>
        <a:graphic>
          <a:graphicData uri="http://schemas.openxmlformats.org/presentationml/2006/ole">
            <p:oleObj spid="_x0000_s53254" name="Equation" r:id="rId8" imgW="164880" imgH="152280" progId="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9B14-F9BD-4DA2-900D-43C74D53E74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  <p:bldP spid="19149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Submodularity of the Function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962400"/>
            <a:ext cx="7696200" cy="2316163"/>
          </a:xfrm>
        </p:spPr>
        <p:txBody>
          <a:bodyPr/>
          <a:lstStyle/>
          <a:p>
            <a:r>
              <a:rPr lang="en-US" altLang="zh-CN" sz="2600">
                <a:ea typeface="宋体" charset="-122"/>
              </a:rPr>
              <a:t>g</a:t>
            </a:r>
            <a:r>
              <a:rPr lang="en-US" altLang="zh-CN" sz="2600" baseline="-25000">
                <a:ea typeface="宋体" charset="-122"/>
              </a:rPr>
              <a:t>G</a:t>
            </a:r>
            <a:r>
              <a:rPr lang="en-US" altLang="zh-CN" sz="2600">
                <a:ea typeface="宋体" charset="-122"/>
              </a:rPr>
              <a:t>(S): nodes reachable from S in G.</a:t>
            </a:r>
          </a:p>
          <a:p>
            <a:r>
              <a:rPr lang="en-US" altLang="zh-CN" sz="2600">
                <a:ea typeface="宋体" charset="-122"/>
              </a:rPr>
              <a:t>Each g</a:t>
            </a:r>
            <a:r>
              <a:rPr lang="en-US" altLang="zh-CN" sz="2600" baseline="-25000">
                <a:ea typeface="宋体" charset="-122"/>
              </a:rPr>
              <a:t>G</a:t>
            </a:r>
            <a:r>
              <a:rPr lang="en-US" altLang="zh-CN" sz="2600">
                <a:ea typeface="宋体" charset="-122"/>
              </a:rPr>
              <a:t>(S): is submodular (previous slide).</a:t>
            </a:r>
          </a:p>
          <a:p>
            <a:r>
              <a:rPr lang="en-US" altLang="zh-CN" sz="2600">
                <a:ea typeface="宋体" charset="-122"/>
              </a:rPr>
              <a:t>Probabilities are non-negative.</a:t>
            </a:r>
          </a:p>
          <a:p>
            <a:endParaRPr lang="en-US" altLang="zh-CN" sz="2600">
              <a:ea typeface="宋体" charset="-122"/>
            </a:endParaRP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905000" y="1676400"/>
            <a:ext cx="4800600" cy="1371600"/>
          </a:xfrm>
          <a:solidFill>
            <a:srgbClr val="FFCC99"/>
          </a:solidFill>
          <a:ln w="19050">
            <a:solidFill>
              <a:srgbClr val="FF6600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600">
                <a:latin typeface="Goudy Old Style" pitchFamily="18" charset="0"/>
                <a:ea typeface="宋体" charset="-122"/>
              </a:rPr>
              <a:t>Fact: A non-negative linear combination of submodular functions is submodular</a:t>
            </a:r>
          </a:p>
        </p:txBody>
      </p:sp>
      <p:graphicFrame>
        <p:nvGraphicFramePr>
          <p:cNvPr id="193544" name="Object 8"/>
          <p:cNvGraphicFramePr>
            <a:graphicFrameLocks noChangeAspect="1"/>
          </p:cNvGraphicFramePr>
          <p:nvPr/>
        </p:nvGraphicFramePr>
        <p:xfrm>
          <a:off x="1447800" y="3124200"/>
          <a:ext cx="6248400" cy="838200"/>
        </p:xfrm>
        <a:graphic>
          <a:graphicData uri="http://schemas.openxmlformats.org/presentationml/2006/ole">
            <p:oleObj spid="_x0000_s54274" name="Equation" r:id="rId4" imgW="2616120" imgH="342720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Models of Infection (Virus Propagation)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virus/rumors propagate?</a:t>
            </a:r>
          </a:p>
          <a:p>
            <a:r>
              <a:rPr lang="en-US" dirty="0" smtClean="0"/>
              <a:t>Will a flu-like virus linger or will it die out soon?</a:t>
            </a:r>
          </a:p>
          <a:p>
            <a:r>
              <a:rPr lang="en-US" dirty="0" smtClean="0"/>
              <a:t>(Virus) birth rate </a:t>
            </a:r>
            <a:r>
              <a:rPr lang="el-GR" dirty="0" smtClean="0"/>
              <a:t>β</a:t>
            </a:r>
            <a:r>
              <a:rPr lang="en-US" dirty="0" smtClean="0"/>
              <a:t> : probability that an infected neighbor attacks</a:t>
            </a:r>
          </a:p>
          <a:p>
            <a:r>
              <a:rPr lang="en-US" dirty="0" smtClean="0"/>
              <a:t>(Virus) death rate </a:t>
            </a:r>
            <a:r>
              <a:rPr lang="el-GR" dirty="0" smtClean="0"/>
              <a:t>δ</a:t>
            </a:r>
            <a:r>
              <a:rPr lang="en-US" dirty="0" smtClean="0"/>
              <a:t> : probability that an infected neighbor recovers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486275"/>
            <a:ext cx="50673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44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6106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Susceptible-Infected-Recovered (SIR)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Initially, some nodes are in the </a:t>
            </a:r>
            <a:r>
              <a:rPr lang="en-US" b="1" i="1" dirty="0" smtClean="0"/>
              <a:t>I</a:t>
            </a:r>
            <a:r>
              <a:rPr lang="en-US" dirty="0" smtClean="0"/>
              <a:t> state and all others in the </a:t>
            </a:r>
            <a:r>
              <a:rPr lang="en-US" b="1" i="1" dirty="0" smtClean="0"/>
              <a:t>S</a:t>
            </a:r>
            <a:r>
              <a:rPr lang="en-US" dirty="0" smtClean="0"/>
              <a:t> state.</a:t>
            </a:r>
          </a:p>
          <a:p>
            <a:pPr lvl="1"/>
            <a:r>
              <a:rPr lang="en-US" dirty="0" smtClean="0"/>
              <a:t>Each node </a:t>
            </a:r>
            <a:r>
              <a:rPr lang="en-US" b="1" dirty="0" smtClean="0"/>
              <a:t>v</a:t>
            </a:r>
            <a:r>
              <a:rPr lang="en-US" dirty="0" smtClean="0"/>
              <a:t> in the </a:t>
            </a:r>
            <a:r>
              <a:rPr lang="en-US" b="1" i="1" dirty="0" smtClean="0"/>
              <a:t>I</a:t>
            </a:r>
            <a:r>
              <a:rPr lang="en-US" dirty="0" smtClean="0"/>
              <a:t> state remains infectious for a fixed number of steps </a:t>
            </a:r>
            <a:r>
              <a:rPr lang="en-US" b="1" i="1" dirty="0" smtClean="0"/>
              <a:t>t</a:t>
            </a:r>
          </a:p>
          <a:p>
            <a:pPr lvl="1"/>
            <a:r>
              <a:rPr lang="en-US" dirty="0" smtClean="0"/>
              <a:t>During each of the </a:t>
            </a:r>
            <a:r>
              <a:rPr lang="en-US" b="1" i="1" dirty="0" smtClean="0"/>
              <a:t>t</a:t>
            </a:r>
            <a:r>
              <a:rPr lang="en-US" dirty="0" smtClean="0"/>
              <a:t> steps, node </a:t>
            </a:r>
            <a:r>
              <a:rPr lang="en-US" b="1" i="1" dirty="0" smtClean="0"/>
              <a:t>v</a:t>
            </a:r>
            <a:r>
              <a:rPr lang="en-US" dirty="0" smtClean="0"/>
              <a:t> can infect each of its susceptible neighbors with probability </a:t>
            </a:r>
            <a:r>
              <a:rPr lang="en-US" b="1" i="1" dirty="0" smtClean="0"/>
              <a:t>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After </a:t>
            </a:r>
            <a:r>
              <a:rPr lang="en-US" b="1" i="1" dirty="0" smtClean="0"/>
              <a:t>t</a:t>
            </a:r>
            <a:r>
              <a:rPr lang="en-US" dirty="0" smtClean="0"/>
              <a:t> steps, </a:t>
            </a:r>
            <a:r>
              <a:rPr lang="en-US" b="1" i="1" dirty="0" smtClean="0"/>
              <a:t>v</a:t>
            </a:r>
            <a:r>
              <a:rPr lang="en-US" dirty="0" smtClean="0"/>
              <a:t> is no longer infectious or susceptible to further infections and enters state </a:t>
            </a:r>
            <a:r>
              <a:rPr lang="en-US" b="1" i="1" dirty="0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SIR is suitable for modeling a disease that each individual can only catches once during their life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SIR epidemic, t=1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586828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026040"/>
            <a:ext cx="5334000" cy="283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Cured nodes immediately become susceptible again.</a:t>
            </a:r>
          </a:p>
          <a:p>
            <a:r>
              <a:rPr lang="en-US" dirty="0" smtClean="0"/>
              <a:t>Virus “strength”: s=</a:t>
            </a:r>
            <a:r>
              <a:rPr lang="el-GR" dirty="0" smtClean="0"/>
              <a:t> β</a:t>
            </a:r>
            <a:r>
              <a:rPr lang="en-US" dirty="0" smtClean="0"/>
              <a:t>/</a:t>
            </a:r>
            <a:r>
              <a:rPr lang="el-GR" dirty="0" smtClean="0"/>
              <a:t> δ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Susceptible-Infected-Susceptible (SIS) Model</a:t>
            </a:r>
            <a:endParaRPr lang="en-US" sz="3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52800"/>
            <a:ext cx="5257800" cy="235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SIS Epidemic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50576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Herding: What happens?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happens?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person: guess the color drawn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person: guess the color drawn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person: </a:t>
            </a:r>
          </a:p>
          <a:p>
            <a:pPr lvl="2"/>
            <a:r>
              <a:rPr lang="en-US" dirty="0" smtClean="0"/>
              <a:t>If the two before made different guesses, then go with his own color</a:t>
            </a:r>
          </a:p>
          <a:p>
            <a:pPr lvl="2"/>
            <a:r>
              <a:rPr lang="en-US" dirty="0" smtClean="0"/>
              <a:t>Else: just go with their guess (regardless of the color you see)</a:t>
            </a:r>
          </a:p>
          <a:p>
            <a:r>
              <a:rPr lang="en-US" dirty="0" smtClean="0"/>
              <a:t>Can be modeled Bayesian rule(the first two guesses may bias the prior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R|rrb</a:t>
            </a:r>
            <a:r>
              <a:rPr lang="en-US" dirty="0" smtClean="0"/>
              <a:t>)=P(</a:t>
            </a:r>
            <a:r>
              <a:rPr lang="en-US" dirty="0" err="1" smtClean="0"/>
              <a:t>rrb|R</a:t>
            </a:r>
            <a:r>
              <a:rPr lang="en-US" dirty="0" smtClean="0"/>
              <a:t>)P(R)/P(</a:t>
            </a:r>
            <a:r>
              <a:rPr lang="en-US" dirty="0" err="1" smtClean="0"/>
              <a:t>rrb</a:t>
            </a:r>
            <a:r>
              <a:rPr lang="en-US" dirty="0" smtClean="0"/>
              <a:t>)=2/3</a:t>
            </a:r>
            <a:endParaRPr lang="en-US" dirty="0" smtClean="0"/>
          </a:p>
          <a:p>
            <a:r>
              <a:rPr lang="en-US" dirty="0" smtClean="0"/>
              <a:t>Non-optimal outcome: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prob</a:t>
            </a:r>
            <a:r>
              <a:rPr lang="en-US" dirty="0" smtClean="0"/>
              <a:t> 1/3×1/3=1/9, the first two would see the wrong color, from then on the whole population would guess wrong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between SIS and SIR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52600"/>
            <a:ext cx="65532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12954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1524000" y="25908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SIS model with t=1 can be represented as an SIS model by creating a separate copy of each node for each time step.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Epidemic Threshold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epidemic threshold of a graph is a value of </a:t>
            </a:r>
            <a:r>
              <a:rPr lang="el-GR" sz="2400" dirty="0" smtClean="0"/>
              <a:t>τ</a:t>
            </a:r>
            <a:r>
              <a:rPr lang="en-US" sz="2400" dirty="0" smtClean="0"/>
              <a:t>, such that</a:t>
            </a:r>
          </a:p>
          <a:p>
            <a:pPr lvl="1"/>
            <a:r>
              <a:rPr lang="en-US" sz="2400" dirty="0" smtClean="0"/>
              <a:t>If strength s=</a:t>
            </a:r>
            <a:r>
              <a:rPr lang="el-GR" sz="2400" dirty="0" smtClean="0"/>
              <a:t> β</a:t>
            </a:r>
            <a:r>
              <a:rPr lang="en-US" sz="2400" dirty="0" smtClean="0"/>
              <a:t>/</a:t>
            </a:r>
            <a:r>
              <a:rPr lang="el-GR" sz="2400" dirty="0" smtClean="0"/>
              <a:t> δ</a:t>
            </a:r>
            <a:r>
              <a:rPr lang="en-US" sz="2400" dirty="0" smtClean="0"/>
              <a:t>&lt;</a:t>
            </a:r>
            <a:r>
              <a:rPr lang="el-GR" sz="2400" dirty="0" smtClean="0"/>
              <a:t> τ</a:t>
            </a:r>
            <a:r>
              <a:rPr lang="en-US" sz="2400" dirty="0" smtClean="0"/>
              <a:t>, then an epidemic can not happen</a:t>
            </a:r>
          </a:p>
          <a:p>
            <a:r>
              <a:rPr lang="en-US" sz="2400" dirty="0" smtClean="0"/>
              <a:t>What should </a:t>
            </a:r>
            <a:r>
              <a:rPr lang="el-GR" sz="2400" dirty="0" smtClean="0"/>
              <a:t>τ</a:t>
            </a:r>
            <a:r>
              <a:rPr lang="en-US" sz="2400" dirty="0" smtClean="0"/>
              <a:t> depend on?</a:t>
            </a:r>
          </a:p>
          <a:p>
            <a:pPr lvl="1"/>
            <a:r>
              <a:rPr lang="en-US" sz="2400" dirty="0" smtClean="0"/>
              <a:t>Avg. degree? And/or highest degree?</a:t>
            </a:r>
          </a:p>
          <a:p>
            <a:pPr lvl="1"/>
            <a:r>
              <a:rPr lang="en-US" sz="2400" dirty="0" smtClean="0"/>
              <a:t>And/or variance of degree?</a:t>
            </a:r>
          </a:p>
          <a:p>
            <a:pPr lvl="1"/>
            <a:r>
              <a:rPr lang="en-US" sz="2400" dirty="0" smtClean="0"/>
              <a:t>And/or diameter?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648200"/>
            <a:ext cx="73818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Epidemic threshold in 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no epidemic if: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0" y="3200400"/>
          <a:ext cx="4724399" cy="1156576"/>
        </p:xfrm>
        <a:graphic>
          <a:graphicData uri="http://schemas.openxmlformats.org/presentationml/2006/ole">
            <p:oleObj spid="_x0000_s1026" name="Equation" r:id="rId3" imgW="1054080" imgH="2412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2438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Death rate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419600"/>
            <a:ext cx="1324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Birth rate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2286000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Epidemic threshold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4724400"/>
            <a:ext cx="2833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Largest </a:t>
            </a:r>
            <a:r>
              <a:rPr lang="en-US" altLang="zh-CN" sz="2400" dirty="0" err="1" smtClean="0"/>
              <a:t>eigenvalue</a:t>
            </a:r>
            <a:r>
              <a:rPr lang="en-US" altLang="zh-CN" sz="2400" dirty="0" smtClean="0"/>
              <a:t> of</a:t>
            </a:r>
          </a:p>
          <a:p>
            <a:r>
              <a:rPr lang="en-US" altLang="zh-CN" sz="2400" dirty="0" smtClean="0"/>
              <a:t>adjacency matrix A</a:t>
            </a:r>
            <a:endParaRPr lang="zh-CN" alt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90800" y="2819400"/>
            <a:ext cx="914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rot="5400000" flipH="1" flipV="1">
            <a:off x="1816984" y="3874385"/>
            <a:ext cx="381000" cy="7094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4648200" y="2819400"/>
            <a:ext cx="7620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rot="16200000" flipV="1">
            <a:off x="6613899" y="4206501"/>
            <a:ext cx="533400" cy="5023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 Studies: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754211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Experiments: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7180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1752600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Does it matter how many people are initially infected?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[Kempe03] D. </a:t>
            </a:r>
            <a:r>
              <a:rPr lang="en-US" dirty="0" err="1" smtClean="0"/>
              <a:t>Kempe</a:t>
            </a:r>
            <a:r>
              <a:rPr lang="en-US" dirty="0" smtClean="0"/>
              <a:t>, J. Kleinberg, E. </a:t>
            </a:r>
            <a:r>
              <a:rPr lang="en-US" dirty="0" err="1" smtClean="0"/>
              <a:t>Tardos</a:t>
            </a:r>
            <a:r>
              <a:rPr lang="en-US" dirty="0" smtClean="0"/>
              <a:t>. Maximizing the Spread of Influence Through a Social Network. KDD’03</a:t>
            </a:r>
          </a:p>
          <a:p>
            <a:r>
              <a:rPr lang="en-US" dirty="0" smtClean="0"/>
              <a:t>[Leskovec06] J. </a:t>
            </a:r>
            <a:r>
              <a:rPr lang="en-US" dirty="0" err="1" smtClean="0"/>
              <a:t>Leskovec</a:t>
            </a:r>
            <a:r>
              <a:rPr lang="en-US" dirty="0" smtClean="0"/>
              <a:t>, L. </a:t>
            </a:r>
            <a:r>
              <a:rPr lang="en-US" dirty="0" err="1" smtClean="0"/>
              <a:t>Adamic</a:t>
            </a:r>
            <a:r>
              <a:rPr lang="en-US" dirty="0" smtClean="0"/>
              <a:t>, B. </a:t>
            </a:r>
            <a:r>
              <a:rPr lang="en-US" dirty="0" err="1" smtClean="0"/>
              <a:t>Huberman</a:t>
            </a:r>
            <a:r>
              <a:rPr lang="en-US" dirty="0" smtClean="0"/>
              <a:t>. The Dynamics of Viral Marketing. EC’06</a:t>
            </a:r>
          </a:p>
          <a:p>
            <a:r>
              <a:rPr lang="en-US" dirty="0" smtClean="0"/>
              <a:t>[Easley10a] D. Easley, J. Kleinberg. Networks, Crowds and Markets, Ch19</a:t>
            </a:r>
          </a:p>
          <a:p>
            <a:r>
              <a:rPr lang="en-US" dirty="0" smtClean="0"/>
              <a:t>[</a:t>
            </a:r>
            <a:r>
              <a:rPr lang="en-US" dirty="0" smtClean="0"/>
              <a:t>Easley10b] </a:t>
            </a:r>
            <a:r>
              <a:rPr lang="en-US" dirty="0" smtClean="0"/>
              <a:t>D. Easley, J. Kleinberg. Networks, Crowds and Markets, </a:t>
            </a:r>
            <a:r>
              <a:rPr lang="en-US" dirty="0" smtClean="0"/>
              <a:t>Ch20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Information Diffusion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156" y="1600200"/>
            <a:ext cx="70826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Viral Propagation</a:t>
            </a:r>
            <a:endParaRPr lang="en-US" dirty="0"/>
          </a:p>
        </p:txBody>
      </p:sp>
      <p:grpSp>
        <p:nvGrpSpPr>
          <p:cNvPr id="4" name="Group 203"/>
          <p:cNvGrpSpPr>
            <a:grpSpLocks/>
          </p:cNvGrpSpPr>
          <p:nvPr/>
        </p:nvGrpSpPr>
        <p:grpSpPr bwMode="auto">
          <a:xfrm>
            <a:off x="3011488" y="1754187"/>
            <a:ext cx="2670175" cy="4267200"/>
            <a:chOff x="720" y="1344"/>
            <a:chExt cx="1682" cy="2688"/>
          </a:xfrm>
        </p:grpSpPr>
        <p:sp>
          <p:nvSpPr>
            <p:cNvPr id="5" name="Line 202"/>
            <p:cNvSpPr>
              <a:spLocks noChangeShapeType="1"/>
            </p:cNvSpPr>
            <p:nvPr/>
          </p:nvSpPr>
          <p:spPr bwMode="auto">
            <a:xfrm flipH="1">
              <a:off x="1412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97"/>
            <p:cNvSpPr>
              <a:spLocks noChangeShapeType="1"/>
            </p:cNvSpPr>
            <p:nvPr/>
          </p:nvSpPr>
          <p:spPr bwMode="auto">
            <a:xfrm flipH="1" flipV="1">
              <a:off x="1296" y="220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11"/>
            <p:cNvSpPr>
              <a:spLocks noChangeShapeType="1"/>
            </p:cNvSpPr>
            <p:nvPr/>
          </p:nvSpPr>
          <p:spPr bwMode="auto">
            <a:xfrm>
              <a:off x="1392" y="254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6"/>
            <p:cNvSpPr>
              <a:spLocks noChangeShapeType="1"/>
            </p:cNvSpPr>
            <p:nvPr/>
          </p:nvSpPr>
          <p:spPr bwMode="auto">
            <a:xfrm flipV="1">
              <a:off x="1728" y="28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9"/>
            <p:cNvSpPr>
              <a:spLocks noChangeShapeType="1"/>
            </p:cNvSpPr>
            <p:nvPr/>
          </p:nvSpPr>
          <p:spPr bwMode="auto">
            <a:xfrm>
              <a:off x="1872" y="235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0"/>
            <p:cNvSpPr>
              <a:spLocks noChangeShapeType="1"/>
            </p:cNvSpPr>
            <p:nvPr/>
          </p:nvSpPr>
          <p:spPr bwMode="auto">
            <a:xfrm flipV="1">
              <a:off x="1872" y="211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2"/>
            <p:cNvSpPr>
              <a:spLocks noChangeShapeType="1"/>
            </p:cNvSpPr>
            <p:nvPr/>
          </p:nvSpPr>
          <p:spPr bwMode="auto">
            <a:xfrm flipH="1">
              <a:off x="2208" y="249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6"/>
            <p:cNvSpPr>
              <a:spLocks noChangeShapeType="1"/>
            </p:cNvSpPr>
            <p:nvPr/>
          </p:nvSpPr>
          <p:spPr bwMode="auto">
            <a:xfrm flipV="1">
              <a:off x="1392" y="235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7"/>
            <p:cNvSpPr>
              <a:spLocks noChangeShapeType="1"/>
            </p:cNvSpPr>
            <p:nvPr/>
          </p:nvSpPr>
          <p:spPr bwMode="auto">
            <a:xfrm flipH="1" flipV="1">
              <a:off x="1776" y="1968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0"/>
            <p:cNvSpPr>
              <a:spLocks noChangeShapeType="1"/>
            </p:cNvSpPr>
            <p:nvPr/>
          </p:nvSpPr>
          <p:spPr bwMode="auto">
            <a:xfrm flipV="1">
              <a:off x="1056" y="254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V="1">
              <a:off x="1728" y="2352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2"/>
            <p:cNvSpPr>
              <a:spLocks noChangeShapeType="1"/>
            </p:cNvSpPr>
            <p:nvPr/>
          </p:nvSpPr>
          <p:spPr bwMode="auto">
            <a:xfrm flipV="1">
              <a:off x="1728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3"/>
            <p:cNvSpPr>
              <a:spLocks noChangeShapeType="1"/>
            </p:cNvSpPr>
            <p:nvPr/>
          </p:nvSpPr>
          <p:spPr bwMode="auto">
            <a:xfrm flipV="1">
              <a:off x="1584" y="331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4"/>
            <p:cNvSpPr>
              <a:spLocks noChangeShapeType="1"/>
            </p:cNvSpPr>
            <p:nvPr/>
          </p:nvSpPr>
          <p:spPr bwMode="auto">
            <a:xfrm flipV="1">
              <a:off x="1104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5"/>
            <p:cNvSpPr>
              <a:spLocks noChangeShapeType="1"/>
            </p:cNvSpPr>
            <p:nvPr/>
          </p:nvSpPr>
          <p:spPr bwMode="auto">
            <a:xfrm flipV="1">
              <a:off x="1584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03"/>
            <p:cNvSpPr>
              <a:spLocks noChangeShapeType="1"/>
            </p:cNvSpPr>
            <p:nvPr/>
          </p:nvSpPr>
          <p:spPr bwMode="auto">
            <a:xfrm>
              <a:off x="1584" y="36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 flipH="1">
              <a:off x="960" y="364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7"/>
            <p:cNvSpPr>
              <a:spLocks noChangeShapeType="1"/>
            </p:cNvSpPr>
            <p:nvPr/>
          </p:nvSpPr>
          <p:spPr bwMode="auto">
            <a:xfrm flipV="1">
              <a:off x="960" y="1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8"/>
            <p:cNvSpPr>
              <a:spLocks noChangeShapeType="1"/>
            </p:cNvSpPr>
            <p:nvPr/>
          </p:nvSpPr>
          <p:spPr bwMode="auto">
            <a:xfrm>
              <a:off x="768" y="2448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4"/>
            <p:cNvSpPr>
              <a:spLocks noChangeShapeType="1"/>
            </p:cNvSpPr>
            <p:nvPr/>
          </p:nvSpPr>
          <p:spPr bwMode="auto">
            <a:xfrm>
              <a:off x="1440" y="17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5"/>
            <p:cNvSpPr>
              <a:spLocks noChangeShapeType="1"/>
            </p:cNvSpPr>
            <p:nvPr/>
          </p:nvSpPr>
          <p:spPr bwMode="auto">
            <a:xfrm>
              <a:off x="1296" y="2208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8"/>
            <p:cNvSpPr>
              <a:spLocks noChangeShapeType="1"/>
            </p:cNvSpPr>
            <p:nvPr/>
          </p:nvSpPr>
          <p:spPr bwMode="auto">
            <a:xfrm flipV="1">
              <a:off x="816" y="1728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9"/>
            <p:cNvSpPr>
              <a:spLocks noChangeShapeType="1"/>
            </p:cNvSpPr>
            <p:nvPr/>
          </p:nvSpPr>
          <p:spPr bwMode="auto">
            <a:xfrm flipV="1">
              <a:off x="768" y="220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" name="Group 125"/>
            <p:cNvGrpSpPr>
              <a:grpSpLocks/>
            </p:cNvGrpSpPr>
            <p:nvPr/>
          </p:nvGrpSpPr>
          <p:grpSpPr bwMode="auto">
            <a:xfrm>
              <a:off x="1344" y="1632"/>
              <a:ext cx="146" cy="144"/>
              <a:chOff x="886" y="1632"/>
              <a:chExt cx="146" cy="144"/>
            </a:xfrm>
          </p:grpSpPr>
          <p:sp>
            <p:nvSpPr>
              <p:cNvPr id="105" name="Rectangle 126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27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28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124"/>
            <p:cNvGrpSpPr>
              <a:grpSpLocks/>
            </p:cNvGrpSpPr>
            <p:nvPr/>
          </p:nvGrpSpPr>
          <p:grpSpPr bwMode="auto">
            <a:xfrm>
              <a:off x="886" y="1632"/>
              <a:ext cx="146" cy="144"/>
              <a:chOff x="886" y="1632"/>
              <a:chExt cx="146" cy="144"/>
            </a:xfrm>
          </p:grpSpPr>
          <p:sp>
            <p:nvSpPr>
              <p:cNvPr id="102" name="Rectangle 11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2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3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129"/>
            <p:cNvGrpSpPr>
              <a:grpSpLocks/>
            </p:cNvGrpSpPr>
            <p:nvPr/>
          </p:nvGrpSpPr>
          <p:grpSpPr bwMode="auto">
            <a:xfrm>
              <a:off x="1200" y="2112"/>
              <a:ext cx="146" cy="144"/>
              <a:chOff x="886" y="1632"/>
              <a:chExt cx="146" cy="144"/>
            </a:xfrm>
          </p:grpSpPr>
          <p:sp>
            <p:nvSpPr>
              <p:cNvPr id="99" name="Rectangle 130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31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32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133"/>
            <p:cNvGrpSpPr>
              <a:grpSpLocks/>
            </p:cNvGrpSpPr>
            <p:nvPr/>
          </p:nvGrpSpPr>
          <p:grpSpPr bwMode="auto">
            <a:xfrm>
              <a:off x="768" y="1968"/>
              <a:ext cx="146" cy="144"/>
              <a:chOff x="886" y="1632"/>
              <a:chExt cx="146" cy="144"/>
            </a:xfrm>
          </p:grpSpPr>
          <p:sp>
            <p:nvSpPr>
              <p:cNvPr id="96" name="Rectangle 134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35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36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" name="Group 137"/>
            <p:cNvGrpSpPr>
              <a:grpSpLocks/>
            </p:cNvGrpSpPr>
            <p:nvPr/>
          </p:nvGrpSpPr>
          <p:grpSpPr bwMode="auto">
            <a:xfrm>
              <a:off x="1327" y="2448"/>
              <a:ext cx="146" cy="144"/>
              <a:chOff x="886" y="1632"/>
              <a:chExt cx="146" cy="144"/>
            </a:xfrm>
          </p:grpSpPr>
          <p:sp>
            <p:nvSpPr>
              <p:cNvPr id="93" name="Rectangle 138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139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4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" name="Group 141"/>
            <p:cNvGrpSpPr>
              <a:grpSpLocks/>
            </p:cNvGrpSpPr>
            <p:nvPr/>
          </p:nvGrpSpPr>
          <p:grpSpPr bwMode="auto">
            <a:xfrm>
              <a:off x="720" y="2352"/>
              <a:ext cx="146" cy="144"/>
              <a:chOff x="886" y="1632"/>
              <a:chExt cx="146" cy="144"/>
            </a:xfrm>
          </p:grpSpPr>
          <p:sp>
            <p:nvSpPr>
              <p:cNvPr id="90" name="Rectangle 142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43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44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145"/>
            <p:cNvGrpSpPr>
              <a:grpSpLocks/>
            </p:cNvGrpSpPr>
            <p:nvPr/>
          </p:nvGrpSpPr>
          <p:grpSpPr bwMode="auto">
            <a:xfrm>
              <a:off x="1657" y="3216"/>
              <a:ext cx="146" cy="144"/>
              <a:chOff x="886" y="1632"/>
              <a:chExt cx="146" cy="144"/>
            </a:xfrm>
          </p:grpSpPr>
          <p:sp>
            <p:nvSpPr>
              <p:cNvPr id="87" name="Rectangle 146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47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148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" name="Group 149"/>
            <p:cNvGrpSpPr>
              <a:grpSpLocks/>
            </p:cNvGrpSpPr>
            <p:nvPr/>
          </p:nvGrpSpPr>
          <p:grpSpPr bwMode="auto">
            <a:xfrm>
              <a:off x="1521" y="3552"/>
              <a:ext cx="146" cy="144"/>
              <a:chOff x="886" y="1632"/>
              <a:chExt cx="146" cy="144"/>
            </a:xfrm>
          </p:grpSpPr>
          <p:sp>
            <p:nvSpPr>
              <p:cNvPr id="84" name="Rectangle 150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1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152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" name="Group 153"/>
            <p:cNvGrpSpPr>
              <a:grpSpLocks/>
            </p:cNvGrpSpPr>
            <p:nvPr/>
          </p:nvGrpSpPr>
          <p:grpSpPr bwMode="auto">
            <a:xfrm>
              <a:off x="2016" y="3552"/>
              <a:ext cx="146" cy="144"/>
              <a:chOff x="886" y="1632"/>
              <a:chExt cx="146" cy="144"/>
            </a:xfrm>
          </p:grpSpPr>
          <p:sp>
            <p:nvSpPr>
              <p:cNvPr id="81" name="Rectangle 154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55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156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" name="Group 157"/>
            <p:cNvGrpSpPr>
              <a:grpSpLocks/>
            </p:cNvGrpSpPr>
            <p:nvPr/>
          </p:nvGrpSpPr>
          <p:grpSpPr bwMode="auto">
            <a:xfrm>
              <a:off x="1680" y="3888"/>
              <a:ext cx="146" cy="144"/>
              <a:chOff x="886" y="1632"/>
              <a:chExt cx="146" cy="144"/>
            </a:xfrm>
          </p:grpSpPr>
          <p:sp>
            <p:nvSpPr>
              <p:cNvPr id="78" name="Rectangle 158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59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6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" name="Group 161"/>
            <p:cNvGrpSpPr>
              <a:grpSpLocks/>
            </p:cNvGrpSpPr>
            <p:nvPr/>
          </p:nvGrpSpPr>
          <p:grpSpPr bwMode="auto">
            <a:xfrm>
              <a:off x="1023" y="3552"/>
              <a:ext cx="146" cy="144"/>
              <a:chOff x="886" y="1632"/>
              <a:chExt cx="146" cy="144"/>
            </a:xfrm>
          </p:grpSpPr>
          <p:sp>
            <p:nvSpPr>
              <p:cNvPr id="75" name="Rectangle 162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63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64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" name="Group 165"/>
            <p:cNvGrpSpPr>
              <a:grpSpLocks/>
            </p:cNvGrpSpPr>
            <p:nvPr/>
          </p:nvGrpSpPr>
          <p:grpSpPr bwMode="auto">
            <a:xfrm>
              <a:off x="902" y="3888"/>
              <a:ext cx="146" cy="144"/>
              <a:chOff x="886" y="1632"/>
              <a:chExt cx="146" cy="144"/>
            </a:xfrm>
          </p:grpSpPr>
          <p:sp>
            <p:nvSpPr>
              <p:cNvPr id="72" name="Rectangle 166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167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68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169"/>
            <p:cNvGrpSpPr>
              <a:grpSpLocks/>
            </p:cNvGrpSpPr>
            <p:nvPr/>
          </p:nvGrpSpPr>
          <p:grpSpPr bwMode="auto">
            <a:xfrm>
              <a:off x="986" y="2786"/>
              <a:ext cx="146" cy="144"/>
              <a:chOff x="886" y="1632"/>
              <a:chExt cx="146" cy="144"/>
            </a:xfrm>
          </p:grpSpPr>
          <p:sp>
            <p:nvSpPr>
              <p:cNvPr id="69" name="Rectangle 170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171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72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173"/>
            <p:cNvGrpSpPr>
              <a:grpSpLocks/>
            </p:cNvGrpSpPr>
            <p:nvPr/>
          </p:nvGrpSpPr>
          <p:grpSpPr bwMode="auto">
            <a:xfrm>
              <a:off x="1662" y="2713"/>
              <a:ext cx="146" cy="144"/>
              <a:chOff x="886" y="1632"/>
              <a:chExt cx="146" cy="144"/>
            </a:xfrm>
          </p:grpSpPr>
          <p:sp>
            <p:nvSpPr>
              <p:cNvPr id="66" name="Rectangle 174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75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76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177"/>
            <p:cNvGrpSpPr>
              <a:grpSpLocks/>
            </p:cNvGrpSpPr>
            <p:nvPr/>
          </p:nvGrpSpPr>
          <p:grpSpPr bwMode="auto">
            <a:xfrm>
              <a:off x="1798" y="2255"/>
              <a:ext cx="146" cy="144"/>
              <a:chOff x="886" y="1632"/>
              <a:chExt cx="146" cy="144"/>
            </a:xfrm>
          </p:grpSpPr>
          <p:sp>
            <p:nvSpPr>
              <p:cNvPr id="63" name="Rectangle 178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79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8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181"/>
            <p:cNvGrpSpPr>
              <a:grpSpLocks/>
            </p:cNvGrpSpPr>
            <p:nvPr/>
          </p:nvGrpSpPr>
          <p:grpSpPr bwMode="auto">
            <a:xfrm>
              <a:off x="2129" y="2727"/>
              <a:ext cx="146" cy="144"/>
              <a:chOff x="886" y="1632"/>
              <a:chExt cx="146" cy="144"/>
            </a:xfrm>
          </p:grpSpPr>
          <p:sp>
            <p:nvSpPr>
              <p:cNvPr id="60" name="Rectangle 182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83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84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185"/>
            <p:cNvGrpSpPr>
              <a:grpSpLocks/>
            </p:cNvGrpSpPr>
            <p:nvPr/>
          </p:nvGrpSpPr>
          <p:grpSpPr bwMode="auto">
            <a:xfrm>
              <a:off x="2256" y="2400"/>
              <a:ext cx="146" cy="144"/>
              <a:chOff x="886" y="1632"/>
              <a:chExt cx="146" cy="144"/>
            </a:xfrm>
          </p:grpSpPr>
          <p:sp>
            <p:nvSpPr>
              <p:cNvPr id="57" name="Rectangle 186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187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88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" name="Group 189"/>
            <p:cNvGrpSpPr>
              <a:grpSpLocks/>
            </p:cNvGrpSpPr>
            <p:nvPr/>
          </p:nvGrpSpPr>
          <p:grpSpPr bwMode="auto">
            <a:xfrm>
              <a:off x="2202" y="2010"/>
              <a:ext cx="146" cy="144"/>
              <a:chOff x="886" y="1632"/>
              <a:chExt cx="146" cy="144"/>
            </a:xfrm>
          </p:grpSpPr>
          <p:sp>
            <p:nvSpPr>
              <p:cNvPr id="54" name="Rectangle 190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191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92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" name="Group 193"/>
            <p:cNvGrpSpPr>
              <a:grpSpLocks/>
            </p:cNvGrpSpPr>
            <p:nvPr/>
          </p:nvGrpSpPr>
          <p:grpSpPr bwMode="auto">
            <a:xfrm>
              <a:off x="1703" y="1888"/>
              <a:ext cx="146" cy="144"/>
              <a:chOff x="886" y="1632"/>
              <a:chExt cx="146" cy="144"/>
            </a:xfrm>
          </p:grpSpPr>
          <p:sp>
            <p:nvSpPr>
              <p:cNvPr id="51" name="Rectangle 194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195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96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198"/>
            <p:cNvGrpSpPr>
              <a:grpSpLocks/>
            </p:cNvGrpSpPr>
            <p:nvPr/>
          </p:nvGrpSpPr>
          <p:grpSpPr bwMode="auto">
            <a:xfrm>
              <a:off x="1536" y="1344"/>
              <a:ext cx="146" cy="144"/>
              <a:chOff x="886" y="1632"/>
              <a:chExt cx="146" cy="144"/>
            </a:xfrm>
          </p:grpSpPr>
          <p:sp>
            <p:nvSpPr>
              <p:cNvPr id="48" name="Rectangle 199"/>
              <p:cNvSpPr>
                <a:spLocks noChangeArrowheads="1"/>
              </p:cNvSpPr>
              <p:nvPr/>
            </p:nvSpPr>
            <p:spPr bwMode="auto">
              <a:xfrm>
                <a:off x="912" y="168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200"/>
              <p:cNvSpPr>
                <a:spLocks noChangeShapeType="1"/>
              </p:cNvSpPr>
              <p:nvPr/>
            </p:nvSpPr>
            <p:spPr bwMode="auto">
              <a:xfrm flipV="1">
                <a:off x="886" y="1632"/>
                <a:ext cx="74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201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72" cy="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8" name="Group 228"/>
          <p:cNvGrpSpPr>
            <a:grpSpLocks/>
          </p:cNvGrpSpPr>
          <p:nvPr/>
        </p:nvGrpSpPr>
        <p:grpSpPr bwMode="auto">
          <a:xfrm>
            <a:off x="4721225" y="3190875"/>
            <a:ext cx="231775" cy="228600"/>
            <a:chOff x="886" y="1632"/>
            <a:chExt cx="146" cy="144"/>
          </a:xfrm>
        </p:grpSpPr>
        <p:sp>
          <p:nvSpPr>
            <p:cNvPr id="109" name="Rectangle 229"/>
            <p:cNvSpPr>
              <a:spLocks noChangeArrowheads="1"/>
            </p:cNvSpPr>
            <p:nvPr/>
          </p:nvSpPr>
          <p:spPr bwMode="auto">
            <a:xfrm>
              <a:off x="912" y="1680"/>
              <a:ext cx="96" cy="96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230"/>
            <p:cNvSpPr>
              <a:spLocks noChangeShapeType="1"/>
            </p:cNvSpPr>
            <p:nvPr/>
          </p:nvSpPr>
          <p:spPr bwMode="auto">
            <a:xfrm flipV="1">
              <a:off x="886" y="1632"/>
              <a:ext cx="74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231"/>
            <p:cNvSpPr>
              <a:spLocks noChangeShapeType="1"/>
            </p:cNvSpPr>
            <p:nvPr/>
          </p:nvSpPr>
          <p:spPr bwMode="auto">
            <a:xfrm>
              <a:off x="960" y="1632"/>
              <a:ext cx="72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" name="Freeform 233"/>
          <p:cNvSpPr>
            <a:spLocks/>
          </p:cNvSpPr>
          <p:nvPr/>
        </p:nvSpPr>
        <p:spPr bwMode="auto">
          <a:xfrm rot="15670778">
            <a:off x="2455863" y="1582737"/>
            <a:ext cx="3811587" cy="3541713"/>
          </a:xfrm>
          <a:custGeom>
            <a:avLst/>
            <a:gdLst>
              <a:gd name="T0" fmla="*/ 571 w 1443"/>
              <a:gd name="T1" fmla="*/ 13 h 1296"/>
              <a:gd name="T2" fmla="*/ 811 w 1443"/>
              <a:gd name="T3" fmla="*/ 4 h 1296"/>
              <a:gd name="T4" fmla="*/ 993 w 1443"/>
              <a:gd name="T5" fmla="*/ 49 h 1296"/>
              <a:gd name="T6" fmla="*/ 1052 w 1443"/>
              <a:gd name="T7" fmla="*/ 81 h 1296"/>
              <a:gd name="T8" fmla="*/ 1152 w 1443"/>
              <a:gd name="T9" fmla="*/ 117 h 1296"/>
              <a:gd name="T10" fmla="*/ 1238 w 1443"/>
              <a:gd name="T11" fmla="*/ 172 h 1296"/>
              <a:gd name="T12" fmla="*/ 1297 w 1443"/>
              <a:gd name="T13" fmla="*/ 221 h 1296"/>
              <a:gd name="T14" fmla="*/ 1419 w 1443"/>
              <a:gd name="T15" fmla="*/ 516 h 1296"/>
              <a:gd name="T16" fmla="*/ 1319 w 1443"/>
              <a:gd name="T17" fmla="*/ 838 h 1296"/>
              <a:gd name="T18" fmla="*/ 1247 w 1443"/>
              <a:gd name="T19" fmla="*/ 911 h 1296"/>
              <a:gd name="T20" fmla="*/ 1229 w 1443"/>
              <a:gd name="T21" fmla="*/ 933 h 1296"/>
              <a:gd name="T22" fmla="*/ 1211 w 1443"/>
              <a:gd name="T23" fmla="*/ 943 h 1296"/>
              <a:gd name="T24" fmla="*/ 1201 w 1443"/>
              <a:gd name="T25" fmla="*/ 965 h 1296"/>
              <a:gd name="T26" fmla="*/ 1133 w 1443"/>
              <a:gd name="T27" fmla="*/ 1083 h 1296"/>
              <a:gd name="T28" fmla="*/ 1043 w 1443"/>
              <a:gd name="T29" fmla="*/ 1183 h 1296"/>
              <a:gd name="T30" fmla="*/ 1002 w 1443"/>
              <a:gd name="T31" fmla="*/ 1215 h 1296"/>
              <a:gd name="T32" fmla="*/ 943 w 1443"/>
              <a:gd name="T33" fmla="*/ 1233 h 1296"/>
              <a:gd name="T34" fmla="*/ 607 w 1443"/>
              <a:gd name="T35" fmla="*/ 1296 h 1296"/>
              <a:gd name="T36" fmla="*/ 489 w 1443"/>
              <a:gd name="T37" fmla="*/ 1242 h 1296"/>
              <a:gd name="T38" fmla="*/ 272 w 1443"/>
              <a:gd name="T39" fmla="*/ 1156 h 1296"/>
              <a:gd name="T40" fmla="*/ 86 w 1443"/>
              <a:gd name="T41" fmla="*/ 1020 h 1296"/>
              <a:gd name="T42" fmla="*/ 31 w 1443"/>
              <a:gd name="T43" fmla="*/ 902 h 1296"/>
              <a:gd name="T44" fmla="*/ 0 w 1443"/>
              <a:gd name="T45" fmla="*/ 784 h 1296"/>
              <a:gd name="T46" fmla="*/ 72 w 1443"/>
              <a:gd name="T47" fmla="*/ 575 h 1296"/>
              <a:gd name="T48" fmla="*/ 113 w 1443"/>
              <a:gd name="T49" fmla="*/ 521 h 1296"/>
              <a:gd name="T50" fmla="*/ 136 w 1443"/>
              <a:gd name="T51" fmla="*/ 484 h 1296"/>
              <a:gd name="T52" fmla="*/ 190 w 1443"/>
              <a:gd name="T53" fmla="*/ 412 h 1296"/>
              <a:gd name="T54" fmla="*/ 235 w 1443"/>
              <a:gd name="T55" fmla="*/ 353 h 1296"/>
              <a:gd name="T56" fmla="*/ 281 w 1443"/>
              <a:gd name="T57" fmla="*/ 276 h 1296"/>
              <a:gd name="T58" fmla="*/ 408 w 1443"/>
              <a:gd name="T59" fmla="*/ 126 h 1296"/>
              <a:gd name="T60" fmla="*/ 462 w 1443"/>
              <a:gd name="T61" fmla="*/ 90 h 1296"/>
              <a:gd name="T62" fmla="*/ 526 w 1443"/>
              <a:gd name="T63" fmla="*/ 35 h 1296"/>
              <a:gd name="T64" fmla="*/ 571 w 1443"/>
              <a:gd name="T65" fmla="*/ 13 h 12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43"/>
              <a:gd name="T100" fmla="*/ 0 h 1296"/>
              <a:gd name="T101" fmla="*/ 1443 w 1443"/>
              <a:gd name="T102" fmla="*/ 1296 h 129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43" h="1296">
                <a:moveTo>
                  <a:pt x="571" y="13"/>
                </a:moveTo>
                <a:cubicBezTo>
                  <a:pt x="666" y="1"/>
                  <a:pt x="687" y="0"/>
                  <a:pt x="811" y="4"/>
                </a:cubicBezTo>
                <a:cubicBezTo>
                  <a:pt x="872" y="16"/>
                  <a:pt x="936" y="23"/>
                  <a:pt x="993" y="49"/>
                </a:cubicBezTo>
                <a:cubicBezTo>
                  <a:pt x="1013" y="58"/>
                  <a:pt x="1031" y="72"/>
                  <a:pt x="1052" y="81"/>
                </a:cubicBezTo>
                <a:cubicBezTo>
                  <a:pt x="1085" y="95"/>
                  <a:pt x="1120" y="101"/>
                  <a:pt x="1152" y="117"/>
                </a:cubicBezTo>
                <a:cubicBezTo>
                  <a:pt x="1200" y="141"/>
                  <a:pt x="1188" y="132"/>
                  <a:pt x="1238" y="172"/>
                </a:cubicBezTo>
                <a:cubicBezTo>
                  <a:pt x="1258" y="188"/>
                  <a:pt x="1297" y="221"/>
                  <a:pt x="1297" y="221"/>
                </a:cubicBezTo>
                <a:cubicBezTo>
                  <a:pt x="1336" y="320"/>
                  <a:pt x="1376" y="419"/>
                  <a:pt x="1419" y="516"/>
                </a:cubicBezTo>
                <a:cubicBezTo>
                  <a:pt x="1443" y="637"/>
                  <a:pt x="1387" y="742"/>
                  <a:pt x="1319" y="838"/>
                </a:cubicBezTo>
                <a:cubicBezTo>
                  <a:pt x="1292" y="876"/>
                  <a:pt x="1286" y="891"/>
                  <a:pt x="1247" y="911"/>
                </a:cubicBezTo>
                <a:cubicBezTo>
                  <a:pt x="1241" y="918"/>
                  <a:pt x="1236" y="927"/>
                  <a:pt x="1229" y="933"/>
                </a:cubicBezTo>
                <a:cubicBezTo>
                  <a:pt x="1224" y="938"/>
                  <a:pt x="1216" y="938"/>
                  <a:pt x="1211" y="943"/>
                </a:cubicBezTo>
                <a:cubicBezTo>
                  <a:pt x="1206" y="949"/>
                  <a:pt x="1205" y="958"/>
                  <a:pt x="1201" y="965"/>
                </a:cubicBezTo>
                <a:cubicBezTo>
                  <a:pt x="1178" y="1004"/>
                  <a:pt x="1153" y="1042"/>
                  <a:pt x="1133" y="1083"/>
                </a:cubicBezTo>
                <a:cubicBezTo>
                  <a:pt x="1124" y="1133"/>
                  <a:pt x="1081" y="1157"/>
                  <a:pt x="1043" y="1183"/>
                </a:cubicBezTo>
                <a:cubicBezTo>
                  <a:pt x="1029" y="1193"/>
                  <a:pt x="1016" y="1204"/>
                  <a:pt x="1002" y="1215"/>
                </a:cubicBezTo>
                <a:cubicBezTo>
                  <a:pt x="998" y="1218"/>
                  <a:pt x="945" y="1232"/>
                  <a:pt x="943" y="1233"/>
                </a:cubicBezTo>
                <a:cubicBezTo>
                  <a:pt x="838" y="1272"/>
                  <a:pt x="718" y="1282"/>
                  <a:pt x="607" y="1296"/>
                </a:cubicBezTo>
                <a:cubicBezTo>
                  <a:pt x="540" y="1283"/>
                  <a:pt x="542" y="1265"/>
                  <a:pt x="489" y="1242"/>
                </a:cubicBezTo>
                <a:cubicBezTo>
                  <a:pt x="419" y="1211"/>
                  <a:pt x="339" y="1193"/>
                  <a:pt x="272" y="1156"/>
                </a:cubicBezTo>
                <a:cubicBezTo>
                  <a:pt x="209" y="1121"/>
                  <a:pt x="137" y="1071"/>
                  <a:pt x="86" y="1020"/>
                </a:cubicBezTo>
                <a:cubicBezTo>
                  <a:pt x="70" y="979"/>
                  <a:pt x="48" y="943"/>
                  <a:pt x="31" y="902"/>
                </a:cubicBezTo>
                <a:cubicBezTo>
                  <a:pt x="26" y="857"/>
                  <a:pt x="25" y="820"/>
                  <a:pt x="0" y="784"/>
                </a:cubicBezTo>
                <a:cubicBezTo>
                  <a:pt x="8" y="701"/>
                  <a:pt x="23" y="642"/>
                  <a:pt x="72" y="575"/>
                </a:cubicBezTo>
                <a:cubicBezTo>
                  <a:pt x="85" y="557"/>
                  <a:pt x="99" y="539"/>
                  <a:pt x="113" y="521"/>
                </a:cubicBezTo>
                <a:cubicBezTo>
                  <a:pt x="122" y="509"/>
                  <a:pt x="136" y="484"/>
                  <a:pt x="136" y="484"/>
                </a:cubicBezTo>
                <a:cubicBezTo>
                  <a:pt x="144" y="459"/>
                  <a:pt x="171" y="431"/>
                  <a:pt x="190" y="412"/>
                </a:cubicBezTo>
                <a:cubicBezTo>
                  <a:pt x="199" y="388"/>
                  <a:pt x="219" y="373"/>
                  <a:pt x="235" y="353"/>
                </a:cubicBezTo>
                <a:cubicBezTo>
                  <a:pt x="254" y="329"/>
                  <a:pt x="265" y="301"/>
                  <a:pt x="281" y="276"/>
                </a:cubicBezTo>
                <a:cubicBezTo>
                  <a:pt x="319" y="219"/>
                  <a:pt x="360" y="174"/>
                  <a:pt x="408" y="126"/>
                </a:cubicBezTo>
                <a:cubicBezTo>
                  <a:pt x="422" y="112"/>
                  <a:pt x="446" y="101"/>
                  <a:pt x="462" y="90"/>
                </a:cubicBezTo>
                <a:cubicBezTo>
                  <a:pt x="485" y="74"/>
                  <a:pt x="504" y="51"/>
                  <a:pt x="526" y="35"/>
                </a:cubicBezTo>
                <a:cubicBezTo>
                  <a:pt x="536" y="28"/>
                  <a:pt x="578" y="13"/>
                  <a:pt x="571" y="13"/>
                </a:cubicBezTo>
                <a:close/>
              </a:path>
            </a:pathLst>
          </a:custGeom>
          <a:solidFill>
            <a:srgbClr val="CC000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Freeform 232"/>
          <p:cNvSpPr>
            <a:spLocks/>
          </p:cNvSpPr>
          <p:nvPr/>
        </p:nvSpPr>
        <p:spPr bwMode="auto">
          <a:xfrm>
            <a:off x="3810000" y="2514600"/>
            <a:ext cx="2138363" cy="2032000"/>
          </a:xfrm>
          <a:custGeom>
            <a:avLst/>
            <a:gdLst>
              <a:gd name="T0" fmla="*/ 571 w 1443"/>
              <a:gd name="T1" fmla="*/ 13 h 1296"/>
              <a:gd name="T2" fmla="*/ 811 w 1443"/>
              <a:gd name="T3" fmla="*/ 4 h 1296"/>
              <a:gd name="T4" fmla="*/ 993 w 1443"/>
              <a:gd name="T5" fmla="*/ 49 h 1296"/>
              <a:gd name="T6" fmla="*/ 1052 w 1443"/>
              <a:gd name="T7" fmla="*/ 81 h 1296"/>
              <a:gd name="T8" fmla="*/ 1152 w 1443"/>
              <a:gd name="T9" fmla="*/ 117 h 1296"/>
              <a:gd name="T10" fmla="*/ 1238 w 1443"/>
              <a:gd name="T11" fmla="*/ 172 h 1296"/>
              <a:gd name="T12" fmla="*/ 1297 w 1443"/>
              <a:gd name="T13" fmla="*/ 221 h 1296"/>
              <a:gd name="T14" fmla="*/ 1419 w 1443"/>
              <a:gd name="T15" fmla="*/ 516 h 1296"/>
              <a:gd name="T16" fmla="*/ 1319 w 1443"/>
              <a:gd name="T17" fmla="*/ 838 h 1296"/>
              <a:gd name="T18" fmla="*/ 1247 w 1443"/>
              <a:gd name="T19" fmla="*/ 911 h 1296"/>
              <a:gd name="T20" fmla="*/ 1229 w 1443"/>
              <a:gd name="T21" fmla="*/ 933 h 1296"/>
              <a:gd name="T22" fmla="*/ 1211 w 1443"/>
              <a:gd name="T23" fmla="*/ 943 h 1296"/>
              <a:gd name="T24" fmla="*/ 1201 w 1443"/>
              <a:gd name="T25" fmla="*/ 965 h 1296"/>
              <a:gd name="T26" fmla="*/ 1133 w 1443"/>
              <a:gd name="T27" fmla="*/ 1083 h 1296"/>
              <a:gd name="T28" fmla="*/ 1043 w 1443"/>
              <a:gd name="T29" fmla="*/ 1183 h 1296"/>
              <a:gd name="T30" fmla="*/ 1002 w 1443"/>
              <a:gd name="T31" fmla="*/ 1215 h 1296"/>
              <a:gd name="T32" fmla="*/ 943 w 1443"/>
              <a:gd name="T33" fmla="*/ 1233 h 1296"/>
              <a:gd name="T34" fmla="*/ 607 w 1443"/>
              <a:gd name="T35" fmla="*/ 1296 h 1296"/>
              <a:gd name="T36" fmla="*/ 489 w 1443"/>
              <a:gd name="T37" fmla="*/ 1242 h 1296"/>
              <a:gd name="T38" fmla="*/ 272 w 1443"/>
              <a:gd name="T39" fmla="*/ 1156 h 1296"/>
              <a:gd name="T40" fmla="*/ 86 w 1443"/>
              <a:gd name="T41" fmla="*/ 1020 h 1296"/>
              <a:gd name="T42" fmla="*/ 31 w 1443"/>
              <a:gd name="T43" fmla="*/ 902 h 1296"/>
              <a:gd name="T44" fmla="*/ 0 w 1443"/>
              <a:gd name="T45" fmla="*/ 784 h 1296"/>
              <a:gd name="T46" fmla="*/ 72 w 1443"/>
              <a:gd name="T47" fmla="*/ 575 h 1296"/>
              <a:gd name="T48" fmla="*/ 113 w 1443"/>
              <a:gd name="T49" fmla="*/ 521 h 1296"/>
              <a:gd name="T50" fmla="*/ 136 w 1443"/>
              <a:gd name="T51" fmla="*/ 484 h 1296"/>
              <a:gd name="T52" fmla="*/ 190 w 1443"/>
              <a:gd name="T53" fmla="*/ 412 h 1296"/>
              <a:gd name="T54" fmla="*/ 235 w 1443"/>
              <a:gd name="T55" fmla="*/ 353 h 1296"/>
              <a:gd name="T56" fmla="*/ 281 w 1443"/>
              <a:gd name="T57" fmla="*/ 276 h 1296"/>
              <a:gd name="T58" fmla="*/ 408 w 1443"/>
              <a:gd name="T59" fmla="*/ 126 h 1296"/>
              <a:gd name="T60" fmla="*/ 462 w 1443"/>
              <a:gd name="T61" fmla="*/ 90 h 1296"/>
              <a:gd name="T62" fmla="*/ 526 w 1443"/>
              <a:gd name="T63" fmla="*/ 35 h 1296"/>
              <a:gd name="T64" fmla="*/ 571 w 1443"/>
              <a:gd name="T65" fmla="*/ 13 h 12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43"/>
              <a:gd name="T100" fmla="*/ 0 h 1296"/>
              <a:gd name="T101" fmla="*/ 1443 w 1443"/>
              <a:gd name="T102" fmla="*/ 1296 h 129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43" h="1296">
                <a:moveTo>
                  <a:pt x="571" y="13"/>
                </a:moveTo>
                <a:cubicBezTo>
                  <a:pt x="666" y="1"/>
                  <a:pt x="687" y="0"/>
                  <a:pt x="811" y="4"/>
                </a:cubicBezTo>
                <a:cubicBezTo>
                  <a:pt x="872" y="16"/>
                  <a:pt x="936" y="23"/>
                  <a:pt x="993" y="49"/>
                </a:cubicBezTo>
                <a:cubicBezTo>
                  <a:pt x="1013" y="58"/>
                  <a:pt x="1031" y="72"/>
                  <a:pt x="1052" y="81"/>
                </a:cubicBezTo>
                <a:cubicBezTo>
                  <a:pt x="1085" y="95"/>
                  <a:pt x="1120" y="101"/>
                  <a:pt x="1152" y="117"/>
                </a:cubicBezTo>
                <a:cubicBezTo>
                  <a:pt x="1200" y="141"/>
                  <a:pt x="1188" y="132"/>
                  <a:pt x="1238" y="172"/>
                </a:cubicBezTo>
                <a:cubicBezTo>
                  <a:pt x="1258" y="188"/>
                  <a:pt x="1297" y="221"/>
                  <a:pt x="1297" y="221"/>
                </a:cubicBezTo>
                <a:cubicBezTo>
                  <a:pt x="1336" y="320"/>
                  <a:pt x="1376" y="419"/>
                  <a:pt x="1419" y="516"/>
                </a:cubicBezTo>
                <a:cubicBezTo>
                  <a:pt x="1443" y="637"/>
                  <a:pt x="1387" y="742"/>
                  <a:pt x="1319" y="838"/>
                </a:cubicBezTo>
                <a:cubicBezTo>
                  <a:pt x="1292" y="876"/>
                  <a:pt x="1286" y="891"/>
                  <a:pt x="1247" y="911"/>
                </a:cubicBezTo>
                <a:cubicBezTo>
                  <a:pt x="1241" y="918"/>
                  <a:pt x="1236" y="927"/>
                  <a:pt x="1229" y="933"/>
                </a:cubicBezTo>
                <a:cubicBezTo>
                  <a:pt x="1224" y="938"/>
                  <a:pt x="1216" y="938"/>
                  <a:pt x="1211" y="943"/>
                </a:cubicBezTo>
                <a:cubicBezTo>
                  <a:pt x="1206" y="949"/>
                  <a:pt x="1205" y="958"/>
                  <a:pt x="1201" y="965"/>
                </a:cubicBezTo>
                <a:cubicBezTo>
                  <a:pt x="1178" y="1004"/>
                  <a:pt x="1153" y="1042"/>
                  <a:pt x="1133" y="1083"/>
                </a:cubicBezTo>
                <a:cubicBezTo>
                  <a:pt x="1124" y="1133"/>
                  <a:pt x="1081" y="1157"/>
                  <a:pt x="1043" y="1183"/>
                </a:cubicBezTo>
                <a:cubicBezTo>
                  <a:pt x="1029" y="1193"/>
                  <a:pt x="1016" y="1204"/>
                  <a:pt x="1002" y="1215"/>
                </a:cubicBezTo>
                <a:cubicBezTo>
                  <a:pt x="998" y="1218"/>
                  <a:pt x="945" y="1232"/>
                  <a:pt x="943" y="1233"/>
                </a:cubicBezTo>
                <a:cubicBezTo>
                  <a:pt x="838" y="1272"/>
                  <a:pt x="718" y="1282"/>
                  <a:pt x="607" y="1296"/>
                </a:cubicBezTo>
                <a:cubicBezTo>
                  <a:pt x="540" y="1283"/>
                  <a:pt x="542" y="1265"/>
                  <a:pt x="489" y="1242"/>
                </a:cubicBezTo>
                <a:cubicBezTo>
                  <a:pt x="419" y="1211"/>
                  <a:pt x="339" y="1193"/>
                  <a:pt x="272" y="1156"/>
                </a:cubicBezTo>
                <a:cubicBezTo>
                  <a:pt x="209" y="1121"/>
                  <a:pt x="137" y="1071"/>
                  <a:pt x="86" y="1020"/>
                </a:cubicBezTo>
                <a:cubicBezTo>
                  <a:pt x="70" y="979"/>
                  <a:pt x="48" y="943"/>
                  <a:pt x="31" y="902"/>
                </a:cubicBezTo>
                <a:cubicBezTo>
                  <a:pt x="26" y="857"/>
                  <a:pt x="25" y="820"/>
                  <a:pt x="0" y="784"/>
                </a:cubicBezTo>
                <a:cubicBezTo>
                  <a:pt x="8" y="701"/>
                  <a:pt x="23" y="642"/>
                  <a:pt x="72" y="575"/>
                </a:cubicBezTo>
                <a:cubicBezTo>
                  <a:pt x="85" y="557"/>
                  <a:pt x="99" y="539"/>
                  <a:pt x="113" y="521"/>
                </a:cubicBezTo>
                <a:cubicBezTo>
                  <a:pt x="122" y="509"/>
                  <a:pt x="136" y="484"/>
                  <a:pt x="136" y="484"/>
                </a:cubicBezTo>
                <a:cubicBezTo>
                  <a:pt x="144" y="459"/>
                  <a:pt x="171" y="431"/>
                  <a:pt x="190" y="412"/>
                </a:cubicBezTo>
                <a:cubicBezTo>
                  <a:pt x="199" y="388"/>
                  <a:pt x="219" y="373"/>
                  <a:pt x="235" y="353"/>
                </a:cubicBezTo>
                <a:cubicBezTo>
                  <a:pt x="254" y="329"/>
                  <a:pt x="265" y="301"/>
                  <a:pt x="281" y="276"/>
                </a:cubicBezTo>
                <a:cubicBezTo>
                  <a:pt x="319" y="219"/>
                  <a:pt x="360" y="174"/>
                  <a:pt x="408" y="126"/>
                </a:cubicBezTo>
                <a:cubicBezTo>
                  <a:pt x="422" y="112"/>
                  <a:pt x="446" y="101"/>
                  <a:pt x="462" y="90"/>
                </a:cubicBezTo>
                <a:cubicBezTo>
                  <a:pt x="485" y="74"/>
                  <a:pt x="504" y="51"/>
                  <a:pt x="526" y="35"/>
                </a:cubicBezTo>
                <a:cubicBezTo>
                  <a:pt x="536" y="28"/>
                  <a:pt x="578" y="13"/>
                  <a:pt x="571" y="13"/>
                </a:cubicBezTo>
                <a:close/>
              </a:path>
            </a:pathLst>
          </a:custGeom>
          <a:solidFill>
            <a:srgbClr val="CC000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Viral Marketing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83439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 referral program:</a:t>
            </a:r>
          </a:p>
          <a:p>
            <a:pPr lvl="1"/>
            <a:r>
              <a:rPr lang="en-US" dirty="0" smtClean="0"/>
              <a:t>Senders and followers of recommendations receive discounts on products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Early Empirical Studies of Diffusion and Influence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Sociological study of diffusion of innovation:</a:t>
            </a:r>
          </a:p>
          <a:p>
            <a:pPr lvl="1"/>
            <a:r>
              <a:rPr lang="en-US" dirty="0" smtClean="0"/>
              <a:t>Spread </a:t>
            </a:r>
            <a:r>
              <a:rPr lang="en-US" dirty="0" smtClean="0"/>
              <a:t>of new agricultural practices[Ryan-Gross 1943]</a:t>
            </a:r>
          </a:p>
          <a:p>
            <a:pPr lvl="2"/>
            <a:r>
              <a:rPr lang="en-US" dirty="0" smtClean="0"/>
              <a:t>Studied the adoption of a new hybrid-corn between the 259 farmers in Iowa</a:t>
            </a:r>
          </a:p>
          <a:p>
            <a:pPr lvl="2"/>
            <a:r>
              <a:rPr lang="en-US" dirty="0" smtClean="0"/>
              <a:t>Found that interpersonal network plays important role</a:t>
            </a:r>
          </a:p>
          <a:p>
            <a:pPr lvl="1"/>
            <a:r>
              <a:rPr lang="en-US" dirty="0" smtClean="0"/>
              <a:t>Spread of new medical practices [Coleman et al 1966]</a:t>
            </a:r>
          </a:p>
          <a:p>
            <a:pPr lvl="2"/>
            <a:r>
              <a:rPr lang="en-US" dirty="0" smtClean="0"/>
              <a:t>Studied the adoption of new drug between doctors in Illinois</a:t>
            </a:r>
          </a:p>
          <a:p>
            <a:pPr lvl="2"/>
            <a:r>
              <a:rPr lang="en-US" dirty="0" smtClean="0"/>
              <a:t>Clinical studies and scientific evaluation were not sufficient to convince doctors</a:t>
            </a:r>
          </a:p>
          <a:p>
            <a:pPr lvl="2"/>
            <a:r>
              <a:rPr lang="en-US" dirty="0" smtClean="0"/>
              <a:t>It was the social power of peers that led to adoption</a:t>
            </a:r>
          </a:p>
          <a:p>
            <a:r>
              <a:rPr lang="en-US" dirty="0" smtClean="0"/>
              <a:t>The contagion of obesity [Christakis et al. 2007]</a:t>
            </a:r>
          </a:p>
          <a:p>
            <a:pPr lvl="1"/>
            <a:r>
              <a:rPr lang="en-US" dirty="0" smtClean="0"/>
              <a:t>If you have an overweight friend, your chance of becoming obese increase by 57%!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Social Influence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495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Forward Predictions: viral marketing, influence maximization</a:t>
            </a:r>
          </a:p>
          <a:p>
            <a:r>
              <a:rPr lang="en-US" dirty="0" smtClean="0"/>
              <a:t>Backward Predictions: </a:t>
            </a:r>
            <a:r>
              <a:rPr lang="en-US" dirty="0" err="1" smtClean="0"/>
              <a:t>effector</a:t>
            </a:r>
            <a:r>
              <a:rPr lang="en-US" dirty="0" smtClean="0"/>
              <a:t>/initiator finding, sensor placement, cascade detection</a:t>
            </a:r>
            <a:endParaRPr lang="en-US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239000" y="1752600"/>
            <a:ext cx="762000" cy="914400"/>
            <a:chOff x="435429" y="1447800"/>
            <a:chExt cx="2454330" cy="304800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 flipV="1">
              <a:off x="1556874" y="2482970"/>
              <a:ext cx="56072" cy="805132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715790" y="2425460"/>
              <a:ext cx="785012" cy="287547"/>
            </a:xfrm>
            <a:prstGeom prst="line">
              <a:avLst/>
            </a:prstGeom>
            <a:noFill/>
            <a:ln w="25400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556874" y="1965385"/>
              <a:ext cx="1121445" cy="402566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603646" y="1792857"/>
              <a:ext cx="224289" cy="862642"/>
            </a:xfrm>
            <a:prstGeom prst="line">
              <a:avLst/>
            </a:prstGeom>
            <a:noFill/>
            <a:ln w="25400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2510103" y="3000555"/>
              <a:ext cx="56072" cy="862642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715790" y="2425460"/>
              <a:ext cx="785012" cy="28754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884007" y="1792857"/>
              <a:ext cx="672867" cy="575094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603646" y="1792857"/>
              <a:ext cx="224289" cy="862642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659718" y="3345611"/>
              <a:ext cx="897156" cy="34505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603646" y="3748177"/>
              <a:ext cx="841084" cy="517585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612947" y="3000555"/>
              <a:ext cx="728940" cy="34505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1612947" y="3048001"/>
              <a:ext cx="825453" cy="1275272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556874" y="3403121"/>
              <a:ext cx="112145" cy="920151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8" name="Picture 17" descr="ms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9718" y="1447800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ms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429" y="2425460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ms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510103" y="1735347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ms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8658" y="2080404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ms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5814" y="2655498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ms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8658" y="3058064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 descr="ms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2585" y="4035725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 descr="ms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279" y="3403121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 descr="ms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397959" y="3748177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 flipV="1">
              <a:off x="1669019" y="2367951"/>
              <a:ext cx="728940" cy="517585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5486400" y="1981200"/>
            <a:ext cx="762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105400" y="22098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Gill Sans MT" pitchFamily="34" charset="-18"/>
              </a:rPr>
              <a:t>Forward network engineering</a:t>
            </a:r>
          </a:p>
        </p:txBody>
      </p:sp>
      <p:grpSp>
        <p:nvGrpSpPr>
          <p:cNvPr id="30" name="Group 157"/>
          <p:cNvGrpSpPr>
            <a:grpSpLocks/>
          </p:cNvGrpSpPr>
          <p:nvPr/>
        </p:nvGrpSpPr>
        <p:grpSpPr bwMode="auto">
          <a:xfrm>
            <a:off x="3276600" y="1600200"/>
            <a:ext cx="1587500" cy="1362075"/>
            <a:chOff x="3352800" y="4495800"/>
            <a:chExt cx="1676400" cy="1447800"/>
          </a:xfrm>
        </p:grpSpPr>
        <p:sp>
          <p:nvSpPr>
            <p:cNvPr id="31" name="Flowchart: Multidocument 30"/>
            <p:cNvSpPr/>
            <p:nvPr/>
          </p:nvSpPr>
          <p:spPr>
            <a:xfrm flipH="1">
              <a:off x="3352800" y="4495800"/>
              <a:ext cx="1676400" cy="1447800"/>
            </a:xfrm>
            <a:prstGeom prst="flowChartMultidocumen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2" name="Group 61"/>
            <p:cNvGrpSpPr>
              <a:grpSpLocks/>
            </p:cNvGrpSpPr>
            <p:nvPr/>
          </p:nvGrpSpPr>
          <p:grpSpPr bwMode="auto">
            <a:xfrm>
              <a:off x="3962400" y="4800605"/>
              <a:ext cx="685802" cy="990603"/>
              <a:chOff x="435429" y="1447800"/>
              <a:chExt cx="2454330" cy="3048000"/>
            </a:xfrm>
          </p:grpSpPr>
          <p:sp>
            <p:nvSpPr>
              <p:cNvPr id="33" name="Line 5"/>
              <p:cNvSpPr>
                <a:spLocks noChangeShapeType="1"/>
              </p:cNvSpPr>
              <p:nvPr/>
            </p:nvSpPr>
            <p:spPr bwMode="auto">
              <a:xfrm flipV="1">
                <a:off x="715790" y="2425460"/>
                <a:ext cx="785012" cy="287547"/>
              </a:xfrm>
              <a:prstGeom prst="line">
                <a:avLst/>
              </a:prstGeom>
              <a:noFill/>
              <a:ln w="25400">
                <a:solidFill>
                  <a:srgbClr val="CC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6"/>
              <p:cNvSpPr>
                <a:spLocks noChangeShapeType="1"/>
              </p:cNvSpPr>
              <p:nvPr/>
            </p:nvSpPr>
            <p:spPr bwMode="auto">
              <a:xfrm flipH="1">
                <a:off x="1556874" y="1965385"/>
                <a:ext cx="1121445" cy="402566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 flipH="1">
                <a:off x="603646" y="1792857"/>
                <a:ext cx="224289" cy="862642"/>
              </a:xfrm>
              <a:prstGeom prst="line">
                <a:avLst/>
              </a:prstGeom>
              <a:noFill/>
              <a:ln w="25400">
                <a:solidFill>
                  <a:srgbClr val="CC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 flipH="1" flipV="1">
                <a:off x="2510103" y="3000555"/>
                <a:ext cx="56072" cy="862642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 flipV="1">
                <a:off x="715790" y="2425460"/>
                <a:ext cx="785012" cy="287547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884007" y="1792857"/>
                <a:ext cx="672867" cy="575094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 flipH="1">
                <a:off x="603646" y="1792857"/>
                <a:ext cx="224289" cy="862642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 flipV="1">
                <a:off x="659718" y="3345611"/>
                <a:ext cx="897156" cy="345057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 flipH="1" flipV="1">
                <a:off x="603646" y="3748177"/>
                <a:ext cx="841084" cy="517585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 flipH="1">
                <a:off x="1612947" y="3000555"/>
                <a:ext cx="728940" cy="345057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 flipH="1">
                <a:off x="1612947" y="3048001"/>
                <a:ext cx="825453" cy="1275272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 flipV="1">
                <a:off x="1556874" y="3403121"/>
                <a:ext cx="112145" cy="920151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5" name="Picture 44" descr="ms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659718" y="1447800"/>
                <a:ext cx="379656" cy="46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" name="Picture 45" descr="ms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5429" y="2425460"/>
                <a:ext cx="379656" cy="46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46" descr="ms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2510103" y="1735347"/>
                <a:ext cx="379656" cy="46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47" descr="ms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88658" y="2080404"/>
                <a:ext cx="379656" cy="46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" name="Picture 48" descr="ms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5814" y="2655498"/>
                <a:ext cx="379656" cy="46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" name="Picture 49" descr="ms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388658" y="3058064"/>
                <a:ext cx="379656" cy="46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50" descr="ms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32585" y="4035725"/>
                <a:ext cx="379656" cy="46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" name="Picture 51" descr="ms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448279" y="3403121"/>
                <a:ext cx="379656" cy="46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52" descr="msn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2397959" y="3748177"/>
                <a:ext cx="379656" cy="46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4" name="Line 6"/>
              <p:cNvSpPr>
                <a:spLocks noChangeShapeType="1"/>
              </p:cNvSpPr>
              <p:nvPr/>
            </p:nvSpPr>
            <p:spPr bwMode="auto">
              <a:xfrm flipH="1" flipV="1">
                <a:off x="1669019" y="2367951"/>
                <a:ext cx="728940" cy="517585"/>
              </a:xfrm>
              <a:prstGeom prst="lin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" name="Bent-Up Arrow 54"/>
          <p:cNvSpPr/>
          <p:nvPr/>
        </p:nvSpPr>
        <p:spPr>
          <a:xfrm>
            <a:off x="5105400" y="3048000"/>
            <a:ext cx="2667000" cy="838200"/>
          </a:xfrm>
          <a:prstGeom prst="bentUpArrow">
            <a:avLst>
              <a:gd name="adj1" fmla="val 16045"/>
              <a:gd name="adj2" fmla="val 18284"/>
              <a:gd name="adj3" fmla="val 2723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6" name="Group 88"/>
          <p:cNvGrpSpPr>
            <a:grpSpLocks/>
          </p:cNvGrpSpPr>
          <p:nvPr/>
        </p:nvGrpSpPr>
        <p:grpSpPr bwMode="auto">
          <a:xfrm>
            <a:off x="914400" y="1828800"/>
            <a:ext cx="762000" cy="914400"/>
            <a:chOff x="435429" y="1447800"/>
            <a:chExt cx="2454330" cy="3048000"/>
          </a:xfrm>
        </p:grpSpPr>
        <p:sp>
          <p:nvSpPr>
            <p:cNvPr id="57" name="Line 3"/>
            <p:cNvSpPr>
              <a:spLocks noChangeShapeType="1"/>
            </p:cNvSpPr>
            <p:nvPr/>
          </p:nvSpPr>
          <p:spPr bwMode="auto">
            <a:xfrm flipH="1" flipV="1">
              <a:off x="1556874" y="2482970"/>
              <a:ext cx="56072" cy="805132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"/>
            <p:cNvSpPr>
              <a:spLocks noChangeShapeType="1"/>
            </p:cNvSpPr>
            <p:nvPr/>
          </p:nvSpPr>
          <p:spPr bwMode="auto">
            <a:xfrm flipV="1">
              <a:off x="715790" y="2425460"/>
              <a:ext cx="785012" cy="287547"/>
            </a:xfrm>
            <a:prstGeom prst="line">
              <a:avLst/>
            </a:prstGeom>
            <a:noFill/>
            <a:ln w="25400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 flipH="1">
              <a:off x="1556874" y="1965385"/>
              <a:ext cx="1121445" cy="402566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 flipH="1">
              <a:off x="603646" y="1792857"/>
              <a:ext cx="224289" cy="862642"/>
            </a:xfrm>
            <a:prstGeom prst="line">
              <a:avLst/>
            </a:prstGeom>
            <a:noFill/>
            <a:ln w="25400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9"/>
            <p:cNvSpPr>
              <a:spLocks noChangeShapeType="1"/>
            </p:cNvSpPr>
            <p:nvPr/>
          </p:nvSpPr>
          <p:spPr bwMode="auto">
            <a:xfrm flipH="1" flipV="1">
              <a:off x="2510103" y="3000555"/>
              <a:ext cx="56072" cy="862642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"/>
            <p:cNvSpPr>
              <a:spLocks noChangeShapeType="1"/>
            </p:cNvSpPr>
            <p:nvPr/>
          </p:nvSpPr>
          <p:spPr bwMode="auto">
            <a:xfrm flipV="1">
              <a:off x="715790" y="2425460"/>
              <a:ext cx="785012" cy="28754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1"/>
            <p:cNvSpPr>
              <a:spLocks noChangeShapeType="1"/>
            </p:cNvSpPr>
            <p:nvPr/>
          </p:nvSpPr>
          <p:spPr bwMode="auto">
            <a:xfrm>
              <a:off x="884007" y="1792857"/>
              <a:ext cx="672867" cy="575094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2"/>
            <p:cNvSpPr>
              <a:spLocks noChangeShapeType="1"/>
            </p:cNvSpPr>
            <p:nvPr/>
          </p:nvSpPr>
          <p:spPr bwMode="auto">
            <a:xfrm flipH="1">
              <a:off x="603646" y="1792857"/>
              <a:ext cx="224289" cy="862642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3"/>
            <p:cNvSpPr>
              <a:spLocks noChangeShapeType="1"/>
            </p:cNvSpPr>
            <p:nvPr/>
          </p:nvSpPr>
          <p:spPr bwMode="auto">
            <a:xfrm flipV="1">
              <a:off x="659718" y="3345611"/>
              <a:ext cx="897156" cy="34505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4"/>
            <p:cNvSpPr>
              <a:spLocks noChangeShapeType="1"/>
            </p:cNvSpPr>
            <p:nvPr/>
          </p:nvSpPr>
          <p:spPr bwMode="auto">
            <a:xfrm flipH="1" flipV="1">
              <a:off x="603646" y="3748177"/>
              <a:ext cx="841084" cy="517585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 flipH="1">
              <a:off x="1612947" y="3000555"/>
              <a:ext cx="728940" cy="345057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6"/>
            <p:cNvSpPr>
              <a:spLocks noChangeShapeType="1"/>
            </p:cNvSpPr>
            <p:nvPr/>
          </p:nvSpPr>
          <p:spPr bwMode="auto">
            <a:xfrm flipH="1">
              <a:off x="1612947" y="3048001"/>
              <a:ext cx="825453" cy="1275272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7"/>
            <p:cNvSpPr>
              <a:spLocks noChangeShapeType="1"/>
            </p:cNvSpPr>
            <p:nvPr/>
          </p:nvSpPr>
          <p:spPr bwMode="auto">
            <a:xfrm flipV="1">
              <a:off x="1556874" y="3403121"/>
              <a:ext cx="112145" cy="920151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" name="Picture 69" descr="ms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59718" y="1447800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70" descr="ms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35429" y="2425460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71" descr="ms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510103" y="1735347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72" descr="ms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88658" y="2080404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73" descr="ms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5814" y="2655498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74" descr="ms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388658" y="3058064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75" descr="ms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1332585" y="4035725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" name="Picture 76" descr="ms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48279" y="3403121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77" descr="ms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397959" y="3748177"/>
              <a:ext cx="379656" cy="46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Line 6"/>
            <p:cNvSpPr>
              <a:spLocks noChangeShapeType="1"/>
            </p:cNvSpPr>
            <p:nvPr/>
          </p:nvSpPr>
          <p:spPr bwMode="auto">
            <a:xfrm flipH="1" flipV="1">
              <a:off x="1669019" y="2367951"/>
              <a:ext cx="728940" cy="517585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" name="Bent-Up Arrow 79"/>
          <p:cNvSpPr/>
          <p:nvPr/>
        </p:nvSpPr>
        <p:spPr>
          <a:xfrm flipH="1">
            <a:off x="1143000" y="3048000"/>
            <a:ext cx="2286000" cy="838200"/>
          </a:xfrm>
          <a:prstGeom prst="bentUpArrow">
            <a:avLst>
              <a:gd name="adj1" fmla="val 14417"/>
              <a:gd name="adj2" fmla="val 18284"/>
              <a:gd name="adj3" fmla="val 2723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1524000" y="320040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0070C0"/>
                </a:solidFill>
                <a:latin typeface="Gill Sans MT" pitchFamily="34" charset="-18"/>
              </a:rPr>
              <a:t>Backward predictions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257800" y="3200400"/>
            <a:ext cx="1676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rgbClr val="0070C0"/>
                </a:solidFill>
                <a:latin typeface="Gill Sans MT" pitchFamily="34" charset="-18"/>
              </a:rPr>
              <a:t>Forward predictions</a:t>
            </a:r>
          </a:p>
        </p:txBody>
      </p:sp>
      <p:sp>
        <p:nvSpPr>
          <p:cNvPr id="83" name="Right Arrow 82"/>
          <p:cNvSpPr/>
          <p:nvPr/>
        </p:nvSpPr>
        <p:spPr>
          <a:xfrm rot="10800000">
            <a:off x="2057400" y="1981200"/>
            <a:ext cx="762000" cy="2286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600200" y="22098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  <a:latin typeface="Gill Sans MT" pitchFamily="34" charset="-18"/>
              </a:rPr>
              <a:t>Backward network engineering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76600" y="3124200"/>
            <a:ext cx="1981200" cy="83026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Gill Sans MT" pitchFamily="34" charset="-18"/>
              </a:rPr>
              <a:t>Learn  from observed data</a:t>
            </a:r>
          </a:p>
          <a:p>
            <a:pPr algn="ctr"/>
            <a:endParaRPr lang="en-US" sz="1600">
              <a:solidFill>
                <a:srgbClr val="0070C0"/>
              </a:solidFill>
              <a:latin typeface="Gill Sans MT" pitchFamily="34" charset="-18"/>
            </a:endParaRPr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723510-1C3F-4014-AC82-12C345B3E8D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453</TotalTime>
  <Words>2183</Words>
  <Application>Microsoft Office PowerPoint</Application>
  <PresentationFormat>On-screen Show (4:3)</PresentationFormat>
  <Paragraphs>350</Paragraphs>
  <Slides>45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Median</vt:lpstr>
      <vt:lpstr>Image</vt:lpstr>
      <vt:lpstr>Equation</vt:lpstr>
      <vt:lpstr>Visio</vt:lpstr>
      <vt:lpstr>COMP 621U Week 3 Social Influence and Information Diffusion</vt:lpstr>
      <vt:lpstr>What are Social Influences?</vt:lpstr>
      <vt:lpstr>Herding: Simple Experiment</vt:lpstr>
      <vt:lpstr>Herding: What happens?</vt:lpstr>
      <vt:lpstr>Examples: Information Diffusion</vt:lpstr>
      <vt:lpstr>Example: Viral Propagation</vt:lpstr>
      <vt:lpstr>Example: Viral Marketing</vt:lpstr>
      <vt:lpstr>Early Empirical Studies of Diffusion and Influence</vt:lpstr>
      <vt:lpstr>Applications of Social Influence Models</vt:lpstr>
      <vt:lpstr>Dynamics of Viral Marketing (Leskovec 07)</vt:lpstr>
      <vt:lpstr>Statistics by Product Group</vt:lpstr>
      <vt:lpstr>Does receiving more recommendations increase the likelihood of buying?</vt:lpstr>
      <vt:lpstr>Does sending more recommendations influence more purchases?</vt:lpstr>
      <vt:lpstr>The probability that the sender gets a credit with increasing numbers of recommendations</vt:lpstr>
      <vt:lpstr>Multiple recommendations between two individuals weaken the impact of the bond on purchases</vt:lpstr>
      <vt:lpstr>Processes and Dynamics</vt:lpstr>
      <vt:lpstr>Mathematical Models</vt:lpstr>
      <vt:lpstr>Common Properties of Influence Modeling</vt:lpstr>
      <vt:lpstr>Diffusion Curves</vt:lpstr>
      <vt:lpstr>Real World Diffusion Curves</vt:lpstr>
      <vt:lpstr>Linear Threshold Model</vt:lpstr>
      <vt:lpstr>Linear Threshold Diffusion Process</vt:lpstr>
      <vt:lpstr>Independent Cascade Model</vt:lpstr>
      <vt:lpstr>Independent Cascade Model Diffusion Process</vt:lpstr>
      <vt:lpstr>How should we organize revolt?</vt:lpstr>
      <vt:lpstr>Pluralistic Ignorance</vt:lpstr>
      <vt:lpstr>Organizing the Revolt: The Model</vt:lpstr>
      <vt:lpstr>Which Network Can Have a Revolt?</vt:lpstr>
      <vt:lpstr>Influence Maximization (Kempe03)</vt:lpstr>
      <vt:lpstr>An Approximation Result</vt:lpstr>
      <vt:lpstr>Submodularity for Independent Cascade</vt:lpstr>
      <vt:lpstr>Submodularity, Fixed Graph</vt:lpstr>
      <vt:lpstr>Submodularity of the Function</vt:lpstr>
      <vt:lpstr>Models of Infection (Virus Propagation)</vt:lpstr>
      <vt:lpstr>General Schemes</vt:lpstr>
      <vt:lpstr>Susceptible-Infected-Recovered (SIR) Model</vt:lpstr>
      <vt:lpstr>Example SIR epidemic, t=1</vt:lpstr>
      <vt:lpstr>Susceptible-Infected-Susceptible (SIS) Model</vt:lpstr>
      <vt:lpstr>Example SIS Epidemic</vt:lpstr>
      <vt:lpstr>Connection between SIS and SIR</vt:lpstr>
      <vt:lpstr>Question: Epidemic Threshold </vt:lpstr>
      <vt:lpstr>Epidemic threshold in SIS model</vt:lpstr>
      <vt:lpstr>Simulation Studies:</vt:lpstr>
      <vt:lpstr>Experiments: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Influence and Information Cascades</dc:title>
  <dc:creator>nliu</dc:creator>
  <cp:lastModifiedBy>nliu</cp:lastModifiedBy>
  <cp:revision>52</cp:revision>
  <dcterms:created xsi:type="dcterms:W3CDTF">2011-02-21T01:15:11Z</dcterms:created>
  <dcterms:modified xsi:type="dcterms:W3CDTF">2011-02-22T03:57:30Z</dcterms:modified>
</cp:coreProperties>
</file>