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312" r:id="rId3"/>
    <p:sldId id="333" r:id="rId4"/>
    <p:sldId id="334" r:id="rId5"/>
    <p:sldId id="341" r:id="rId6"/>
    <p:sldId id="335" r:id="rId7"/>
    <p:sldId id="337" r:id="rId8"/>
    <p:sldId id="342" r:id="rId9"/>
    <p:sldId id="338" r:id="rId10"/>
    <p:sldId id="344" r:id="rId11"/>
    <p:sldId id="340" r:id="rId12"/>
    <p:sldId id="325" r:id="rId13"/>
    <p:sldId id="31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A3A315B-879F-4524-9F7F-B8EE2D17A35C}">
          <p14:sldIdLst>
            <p14:sldId id="260"/>
          </p14:sldIdLst>
        </p14:section>
        <p14:section name="需求" id="{DA9E73B2-77E1-444C-B935-07584D6FB41F}">
          <p14:sldIdLst>
            <p14:sldId id="312"/>
            <p14:sldId id="333"/>
            <p14:sldId id="334"/>
          </p14:sldIdLst>
        </p14:section>
        <p14:section name="分析" id="{2B042035-F0C8-4763-84FD-41D2DE3D9FF7}">
          <p14:sldIdLst>
            <p14:sldId id="341"/>
            <p14:sldId id="335"/>
          </p14:sldIdLst>
        </p14:section>
        <p14:section name="設計" id="{103A300C-F36E-4F8E-B320-6028FDE45D44}">
          <p14:sldIdLst>
            <p14:sldId id="337"/>
            <p14:sldId id="342"/>
          </p14:sldIdLst>
        </p14:section>
        <p14:section name="API" id="{38D1EA7D-C6B8-4247-B2ED-B2C27D80D543}">
          <p14:sldIdLst>
            <p14:sldId id="338"/>
            <p14:sldId id="344"/>
          </p14:sldIdLst>
        </p14:section>
        <p14:section name="驗證" id="{CFEB52EE-6DEF-4D2A-B79F-1B673287DC06}">
          <p14:sldIdLst>
            <p14:sldId id="340"/>
          </p14:sldIdLst>
        </p14:section>
        <p14:section name="參考資料" id="{D489F24E-0BD8-4B7C-B7DE-CBFA70096B60}">
          <p14:sldIdLst>
            <p14:sldId id="325"/>
          </p14:sldIdLst>
        </p14:section>
        <p14:section name="THANKS" id="{73488242-C3FD-4E5A-8E98-70AAA5C506DD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orient="horz" pos="381">
          <p15:clr>
            <a:srgbClr val="A4A3A4"/>
          </p15:clr>
        </p15:guide>
        <p15:guide id="4" orient="horz" pos="2206">
          <p15:clr>
            <a:srgbClr val="A4A3A4"/>
          </p15:clr>
        </p15:guide>
        <p15:guide id="5" pos="347">
          <p15:clr>
            <a:srgbClr val="A4A3A4"/>
          </p15:clr>
        </p15:guide>
        <p15:guide id="6" pos="7355">
          <p15:clr>
            <a:srgbClr val="A4A3A4"/>
          </p15:clr>
        </p15:guide>
        <p15:guide id="7" pos="3842">
          <p15:clr>
            <a:srgbClr val="A4A3A4"/>
          </p15:clr>
        </p15:guide>
        <p15:guide id="8" pos="34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2BF"/>
    <a:srgbClr val="FFFFFF"/>
    <a:srgbClr val="227A8F"/>
    <a:srgbClr val="1FAECD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 autoAdjust="0"/>
    <p:restoredTop sz="95685" autoAdjust="0"/>
  </p:normalViewPr>
  <p:slideViewPr>
    <p:cSldViewPr snapToGrid="0" showGuides="1">
      <p:cViewPr varScale="1">
        <p:scale>
          <a:sx n="81" d="100"/>
          <a:sy n="81" d="100"/>
        </p:scale>
        <p:origin x="691" y="62"/>
      </p:cViewPr>
      <p:guideLst>
        <p:guide orient="horz" pos="4065"/>
        <p:guide orient="horz" pos="868"/>
        <p:guide orient="horz" pos="381"/>
        <p:guide orient="horz" pos="2206"/>
        <p:guide pos="347"/>
        <p:guide pos="7355"/>
        <p:guide pos="3842"/>
        <p:guide pos="34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5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7427AE1C-C8CA-495D-A1C3-F4E19E455D4D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572CFE39-E4F3-4BD9-A16E-9B3A0A705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7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4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0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2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6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9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8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2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0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8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5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11D0-9A6A-4745-A630-32461103131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2021/5/7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3D8C-2C4B-4342-80F1-9B8A0E6BA8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880C882-A448-4391-8676-F5947BC890DB}" type="datetimeFigureOut">
              <a:rPr lang="zh-CN" altLang="en-US" smtClean="0"/>
              <a:pPr/>
              <a:t>2021/5/7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defRPr>
            </a:lvl1pPr>
          </a:lstStyle>
          <a:p>
            <a:fld id="{019DB73F-1E62-4448-A8B4-8FF89C1E1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charset="0"/>
          <a:ea typeface="+mj-ea"/>
          <a:cs typeface="微软雅黑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33743703/article/details/89865984?utm_medium=distribute.pc_relevant.none-task-blog-baidujs_title-1&amp;spm=1001.2101.3001.424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pisoftware.com/tpu/articleDetails/950" TargetMode="External"/><Relationship Id="rId4" Type="http://schemas.openxmlformats.org/officeDocument/2006/relationships/hyperlink" Target="https://allen108108.github.io/blog/2020/04/16/%E4%BA%BA%E8%87%89%E8%BE%A8%E8%AD%98%E7%B3%BB%E7%B5%B1%20Face%20Recognition%20%E9%96%8B%E7%99%BC%E7%B4%80%E9%8C%84%20%20(%20OpenCV%20_%20Dlib%20)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6100098" y="2771771"/>
            <a:ext cx="6100099" cy="1693903"/>
            <a:chOff x="18175157" y="1237669"/>
            <a:chExt cx="6799393" cy="1693904"/>
          </a:xfrm>
        </p:grpSpPr>
        <p:sp>
          <p:nvSpPr>
            <p:cNvPr id="10" name="文本框 9"/>
            <p:cNvSpPr txBox="1"/>
            <p:nvPr/>
          </p:nvSpPr>
          <p:spPr>
            <a:xfrm>
              <a:off x="18175157" y="1237669"/>
              <a:ext cx="6646652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5600" dirty="0" smtClean="0">
                  <a:solidFill>
                    <a:schemeClr val="accent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智慧門鎖</a:t>
              </a:r>
              <a:endParaRPr lang="zh-CN" altLang="en-US" sz="5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223687"/>
              <a:ext cx="67865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109-2 </a:t>
              </a:r>
              <a:r>
                <a:rPr lang="zh-TW" altLang="en-US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微软雅黑" charset="0"/>
                </a:rPr>
                <a:t>嵌入式影像處理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267878" y="5173497"/>
            <a:ext cx="476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陳朝烈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組員名單：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74738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電子工程系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0652001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江承修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16683" y="1201898"/>
            <a:ext cx="103991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(Label)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、特徵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：由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UserLoginModule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傳入，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馬達驅動模組：</a:t>
            </a: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/ 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不符合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Height/Low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電壓。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方法：驅動馬達。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44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驗證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8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參考資料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20336" y="1161217"/>
            <a:ext cx="104578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學習（十一）分水嶺算法進行圖像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://blog.csdn.net/weixin_33743703/article/details/89865984?utm_medium=distribute.pc_relevant.none-task-blog-baidujs_title-1&amp;spm=1001.2101.3001.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4242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人臉辨識系統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 Recognition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開發紀錄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OpenCV / Dlib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://allen108108.github.io/blog/2020/04/16/%E4%BA%BA%E8%87%89%E8%BE%A8%E8%AD%98%E7%B3%BB%E7%B5%B1%20Face%20Recognition%20%E9%96%8B%E7%99%BC%E7%B4%80%E9%8C%84%20%20(%20OpenCV%20_%20Dlib%20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)/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實作人臉偵測與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www.tpisoftware.com/tpu/articleDetails/950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5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en-US" altLang="zh-CN" sz="6000" dirty="0">
                <a:solidFill>
                  <a:schemeClr val="accent2"/>
                </a:solidFill>
                <a:latin typeface="微软雅黑" charset="0"/>
                <a:ea typeface="微软雅黑" charset="0"/>
                <a:cs typeface="微软雅黑" charset="0"/>
              </a:rPr>
              <a:t>H</a:t>
            </a:r>
            <a:r>
              <a:rPr lang="en-US" altLang="zh-CN" sz="6000" dirty="0">
                <a:solidFill>
                  <a:schemeClr val="accent3"/>
                </a:solidFill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en-US" altLang="zh-CN" sz="6000" dirty="0">
                <a:solidFill>
                  <a:schemeClr val="accent4"/>
                </a:solidFill>
                <a:latin typeface="微软雅黑" charset="0"/>
                <a:ea typeface="微软雅黑" charset="0"/>
                <a:cs typeface="微软雅黑" charset="0"/>
              </a:rPr>
              <a:t>N</a:t>
            </a:r>
            <a:r>
              <a:rPr lang="en-US" altLang="zh-CN" sz="6000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en-US" altLang="zh-CN" sz="6000" dirty="0">
                <a:solidFill>
                  <a:schemeClr val="accent6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FORYOUR WATCHING!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7" y="498350"/>
            <a:ext cx="297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需求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以人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臉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辨識開門，對著監視器即可自動開鎖。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建立自家人人臉的資料庫。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抓出影像中人臉的特徵點</a:t>
            </a:r>
            <a:r>
              <a:rPr lang="en-US" altLang="zh-TW" sz="2000" dirty="0" smtClean="0">
                <a:latin typeface="Times New Roman" panose="02020603050405020304" pitchFamily="18" charset="0"/>
                <a:ea typeface="微軟正黑體" panose="020B0604030504040204" pitchFamily="34" charset="-120"/>
                <a:sym typeface="Wingdings" panose="05000000000000000000" pitchFamily="2" charset="2"/>
              </a:rPr>
              <a:t>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預測，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並判別是否正確，若正確則開門鎖。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使用者資料</a:t>
            </a:r>
            <a:r>
              <a:rPr lang="zh-TW" altLang="en-US" sz="2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登入</a:t>
            </a: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20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蒐集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欲辨識的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人臉正面照片，並存於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特定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資料夾。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</a:rPr>
              <a:t>Dlib</a:t>
            </a:r>
            <a:r>
              <a:rPr lang="zh-TW" altLang="en-US" dirty="0" smtClean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dirty="0" smtClean="0">
                <a:latin typeface="Times New Roman" panose="02020603050405020304" pitchFamily="18" charset="0"/>
              </a:rPr>
              <a:t>68</a:t>
            </a:r>
            <a:r>
              <a:rPr lang="zh-TW" altLang="en-US" dirty="0" smtClean="0">
                <a:latin typeface="Times New Roman" panose="02020603050405020304" pitchFamily="18" charset="0"/>
              </a:rPr>
              <a:t>個關鍵點。</a:t>
            </a:r>
            <a:endParaRPr lang="en-US" altLang="zh-TW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維的向量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建立模型。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預測：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以相同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的方式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將畫面中的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人臉也嵌入成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向量。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KNN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模型來預測是否正確。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2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限制需求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(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環境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)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7" y="1244338"/>
            <a:ext cx="10288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嵌入式硬體：樹梅派、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IPCAM (1920*1080)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、顯示器 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用硬體：筆記型電腦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(i5-7200U)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Python3.6+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Dlib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應用環境：室內明亮的日光燈空間。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Tkinter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9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560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情境構想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20336" y="1216057"/>
            <a:ext cx="10288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將監視器裝置於家門上方，回到家時只要抬頭看一下監視器，房門就會自動開鎖，離開時只要關上門，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秒沒有感應到人臉資料庫內的人物，則自動上鎖，達到一個感覺自己住在高級公寓依樣的生活品質。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理想的成品是用 電磁鎖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，來變成自家的門鎖，然後接上樹梅派。但若家裡的門無法改裝，則以一個馬達來代替門鎖，模擬情境。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07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920336" y="1083125"/>
            <a:ext cx="1028813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使用者資料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登入：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輸入使用者名稱。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擷取一小段畫面，將每一幀擷取出來，並存起來當成使用者臉部樣本。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讀入</a:t>
            </a:r>
            <a:r>
              <a:rPr lang="zh-TW" altLang="en-US" sz="1600" dirty="0">
                <a:latin typeface="Times New Roman" panose="02020603050405020304" pitchFamily="18" charset="0"/>
              </a:rPr>
              <a:t>照片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，使用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個關鍵點。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的特徵向量 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模型訓練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將使用者資料登入模組取得的特徵向量與使用者名稱作學習，生成模型。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臉部識別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不斷抓取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IPCAM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影像，並儲存。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使用</a:t>
            </a:r>
            <a:r>
              <a:rPr lang="en-US" altLang="zh-TW" sz="1600" dirty="0">
                <a:latin typeface="Times New Roman" panose="02020603050405020304" pitchFamily="18" charset="0"/>
              </a:rPr>
              <a:t>Dlib</a:t>
            </a:r>
            <a:r>
              <a:rPr lang="zh-TW" altLang="en-US" sz="1600" dirty="0">
                <a:latin typeface="Times New Roman" panose="02020603050405020304" pitchFamily="18" charset="0"/>
              </a:rPr>
              <a:t>進行臉部的捕捉，並抓出</a:t>
            </a:r>
            <a:r>
              <a:rPr lang="en-US" altLang="zh-TW" sz="1600" dirty="0">
                <a:latin typeface="Times New Roman" panose="02020603050405020304" pitchFamily="18" charset="0"/>
              </a:rPr>
              <a:t>68</a:t>
            </a:r>
            <a:r>
              <a:rPr lang="zh-TW" altLang="en-US" sz="1600" dirty="0">
                <a:latin typeface="Times New Roman" panose="02020603050405020304" pitchFamily="18" charset="0"/>
              </a:rPr>
              <a:t>個關鍵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點。</a:t>
            </a: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68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個關鍵點進行嵌入成一個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128 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維的特徵向量 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。</a:t>
            </a:r>
            <a:endParaRPr lang="en-US" altLang="zh-TW" sz="16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將值輸入給模型進行預測，輸出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rue 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or 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False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馬達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門鎖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狀態：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</a:rPr>
              <a:t>由臉部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識別模組輸出之</a:t>
            </a:r>
            <a:r>
              <a:rPr lang="en-US" altLang="zh-TW" sz="1600" dirty="0" smtClean="0">
                <a:latin typeface="Times New Roman" panose="02020603050405020304" pitchFamily="18" charset="0"/>
              </a:rPr>
              <a:t>True or False</a:t>
            </a:r>
            <a:r>
              <a:rPr lang="zh-TW" altLang="en-US" sz="1600" dirty="0" smtClean="0">
                <a:latin typeface="Times New Roman" panose="02020603050405020304" pitchFamily="18" charset="0"/>
              </a:rPr>
              <a:t>狀態來執行開鎖。</a:t>
            </a: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GUI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輸入當前使用者資料做設定用。</a:t>
            </a:r>
            <a:endParaRPr lang="en-US" altLang="zh-TW" sz="1600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Times New Roman" panose="02020603050405020304" pitchFamily="18" charset="0"/>
              </a:rPr>
              <a:t>顯示出當前畫面。</a:t>
            </a:r>
            <a:endParaRPr lang="en-US" altLang="zh-TW" sz="16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分析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 模組定義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9479641" y="1639890"/>
            <a:ext cx="2430344" cy="4914815"/>
            <a:chOff x="9479641" y="1639890"/>
            <a:chExt cx="2430344" cy="4914815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2906" r="5189"/>
            <a:stretch/>
          </p:blipFill>
          <p:spPr>
            <a:xfrm>
              <a:off x="9479641" y="1639890"/>
              <a:ext cx="2430344" cy="2234882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9762951" y="4023361"/>
              <a:ext cx="2066925" cy="2531344"/>
              <a:chOff x="9762951" y="4023361"/>
              <a:chExt cx="2066925" cy="2531344"/>
            </a:xfrm>
          </p:grpSpPr>
          <p:pic>
            <p:nvPicPr>
              <p:cNvPr id="21" name="圖片 20"/>
              <p:cNvPicPr>
                <a:picLocks noChangeAspect="1"/>
              </p:cNvPicPr>
              <p:nvPr/>
            </p:nvPicPr>
            <p:blipFill rotWithShape="1">
              <a:blip r:embed="rId4"/>
              <a:srcRect t="2708" b="2327"/>
              <a:stretch/>
            </p:blipFill>
            <p:spPr>
              <a:xfrm>
                <a:off x="9762951" y="4023361"/>
                <a:ext cx="2066925" cy="2143760"/>
              </a:xfrm>
              <a:prstGeom prst="rect">
                <a:avLst/>
              </a:prstGeom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10197531" y="621615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68</a:t>
                </a:r>
                <a:r>
                  <a:rPr lang="zh-TW" altLang="en-US" sz="1600" dirty="0" smtClean="0"/>
                  <a:t>個關鍵點</a:t>
                </a:r>
                <a:endParaRPr lang="zh-TW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2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Breakdown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146" name="群組 145"/>
          <p:cNvGrpSpPr/>
          <p:nvPr/>
        </p:nvGrpSpPr>
        <p:grpSpPr>
          <a:xfrm>
            <a:off x="2033366" y="1028993"/>
            <a:ext cx="9244170" cy="5598514"/>
            <a:chOff x="2791876" y="1021570"/>
            <a:chExt cx="9244170" cy="5598514"/>
          </a:xfrm>
        </p:grpSpPr>
        <p:sp>
          <p:nvSpPr>
            <p:cNvPr id="78" name="矩形 77"/>
            <p:cNvSpPr/>
            <p:nvPr/>
          </p:nvSpPr>
          <p:spPr>
            <a:xfrm>
              <a:off x="2791879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使用者</a:t>
              </a:r>
              <a:endPara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資料輸入</a:t>
              </a:r>
              <a:endParaRPr lang="zh-TW" altLang="en-US" sz="1600" dirty="0"/>
            </a:p>
          </p:txBody>
        </p:sp>
        <p:cxnSp>
          <p:nvCxnSpPr>
            <p:cNvPr id="81" name="直線單箭頭接點 80"/>
            <p:cNvCxnSpPr>
              <a:stCxn id="78" idx="2"/>
              <a:endCxn id="83" idx="0"/>
            </p:cNvCxnSpPr>
            <p:nvPr/>
          </p:nvCxnSpPr>
          <p:spPr>
            <a:xfrm flipH="1">
              <a:off x="3468451" y="1878540"/>
              <a:ext cx="2" cy="3284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2791877" y="2206956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拍攝使用者人臉影像</a:t>
              </a:r>
              <a:endParaRPr lang="zh-TW" altLang="en-US" sz="16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2791877" y="3392342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/>
                <a:t>每一</a:t>
              </a:r>
              <a:r>
                <a:rPr lang="zh-TW" altLang="en-US" sz="1600" dirty="0" smtClean="0"/>
                <a:t>幀讀出成照片</a:t>
              </a:r>
              <a:endParaRPr lang="zh-TW" altLang="en-US" sz="1600" dirty="0"/>
            </a:p>
          </p:txBody>
        </p:sp>
        <p:cxnSp>
          <p:nvCxnSpPr>
            <p:cNvPr id="90" name="直線單箭頭接點 89"/>
            <p:cNvCxnSpPr/>
            <p:nvPr/>
          </p:nvCxnSpPr>
          <p:spPr>
            <a:xfrm flipV="1">
              <a:off x="4553858" y="1450055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5423528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模型建立</a:t>
              </a:r>
              <a:endParaRPr lang="zh-TW" altLang="en-US" sz="16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5427437" y="2206956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讀取圖片庫</a:t>
              </a:r>
              <a:endParaRPr lang="en-US" altLang="zh-TW" sz="1600" dirty="0" smtClean="0"/>
            </a:p>
            <a:p>
              <a:pPr algn="ctr"/>
              <a:r>
                <a:rPr lang="en-US" altLang="zh-TW" sz="1600" dirty="0" smtClean="0"/>
                <a:t>(</a:t>
              </a:r>
              <a:r>
                <a:rPr lang="zh-TW" altLang="en-US" sz="1600" dirty="0" smtClean="0"/>
                <a:t>資料夾</a:t>
              </a:r>
              <a:r>
                <a:rPr lang="en-US" altLang="zh-TW" sz="1600" dirty="0" smtClean="0"/>
                <a:t>)</a:t>
              </a:r>
              <a:endParaRPr lang="zh-TW" altLang="en-US" sz="160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5423524" y="3392342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取每張圖</a:t>
              </a:r>
              <a:r>
                <a:rPr lang="en-US" altLang="zh-TW" sz="1600" dirty="0" smtClean="0">
                  <a:latin typeface="Times New Roman" panose="02020603050405020304" pitchFamily="18" charset="0"/>
                </a:rPr>
                <a:t>68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個特徵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791876" y="4572989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存成圖片庫</a:t>
              </a:r>
              <a:endParaRPr lang="en-US" altLang="zh-TW" sz="1600" dirty="0" smtClean="0"/>
            </a:p>
            <a:p>
              <a:pPr algn="ctr"/>
              <a:r>
                <a:rPr lang="en-US" altLang="zh-TW" sz="1600" dirty="0" smtClean="0"/>
                <a:t>(</a:t>
              </a:r>
              <a:r>
                <a:rPr lang="zh-TW" altLang="en-US" sz="1600" dirty="0" smtClean="0"/>
                <a:t>資料夾</a:t>
              </a:r>
              <a:r>
                <a:rPr lang="en-US" altLang="zh-TW" sz="1600" dirty="0" smtClean="0"/>
                <a:t>)</a:t>
              </a:r>
              <a:endParaRPr lang="zh-TW" altLang="en-US" sz="16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8055177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偵測</a:t>
              </a:r>
              <a:endParaRPr lang="zh-TW" altLang="en-US" sz="1600" dirty="0"/>
            </a:p>
          </p:txBody>
        </p:sp>
        <p:cxnSp>
          <p:nvCxnSpPr>
            <p:cNvPr id="111" name="直線單箭頭接點 110"/>
            <p:cNvCxnSpPr/>
            <p:nvPr/>
          </p:nvCxnSpPr>
          <p:spPr>
            <a:xfrm flipV="1">
              <a:off x="7185507" y="1450055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>
            <a:xfrm>
              <a:off x="5423524" y="4572989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</a:rPr>
                <a:t>Dlib</a:t>
              </a:r>
              <a:r>
                <a:rPr lang="zh-TW" altLang="en-US" sz="1400" dirty="0" smtClean="0">
                  <a:latin typeface="Times New Roman" panose="02020603050405020304" pitchFamily="18" charset="0"/>
                </a:rPr>
                <a:t>取每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張圖</a:t>
              </a:r>
              <a:r>
                <a:rPr lang="en-US" altLang="zh-TW" sz="1400" dirty="0">
                  <a:latin typeface="Times New Roman" panose="02020603050405020304" pitchFamily="18" charset="0"/>
                </a:rPr>
                <a:t>128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維特徵向量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5437558" y="5763114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使用者名稱與特徵做</a:t>
              </a:r>
              <a:r>
                <a:rPr lang="en-US" altLang="zh-TW" sz="1400" dirty="0" smtClean="0"/>
                <a:t>KNN</a:t>
              </a:r>
              <a:endParaRPr lang="zh-TW" altLang="en-US" sz="1400" dirty="0"/>
            </a:p>
          </p:txBody>
        </p:sp>
        <p:cxnSp>
          <p:nvCxnSpPr>
            <p:cNvPr id="121" name="直線單箭頭接點 120"/>
            <p:cNvCxnSpPr>
              <a:stCxn id="83" idx="2"/>
              <a:endCxn id="87" idx="0"/>
            </p:cNvCxnSpPr>
            <p:nvPr/>
          </p:nvCxnSpPr>
          <p:spPr>
            <a:xfrm>
              <a:off x="3468451" y="3063926"/>
              <a:ext cx="0" cy="3284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>
              <a:stCxn id="87" idx="2"/>
              <a:endCxn id="100" idx="0"/>
            </p:cNvCxnSpPr>
            <p:nvPr/>
          </p:nvCxnSpPr>
          <p:spPr>
            <a:xfrm flipH="1">
              <a:off x="3468450" y="4249312"/>
              <a:ext cx="1" cy="3236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128"/>
            <p:cNvCxnSpPr/>
            <p:nvPr/>
          </p:nvCxnSpPr>
          <p:spPr>
            <a:xfrm>
              <a:off x="3468453" y="1878540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/>
            <p:nvPr/>
          </p:nvCxnSpPr>
          <p:spPr>
            <a:xfrm>
              <a:off x="6100101" y="1853643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>
              <a:off x="6100097" y="3063926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>
              <a:off x="6114132" y="4249312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/>
            <p:cNvCxnSpPr/>
            <p:nvPr/>
          </p:nvCxnSpPr>
          <p:spPr>
            <a:xfrm>
              <a:off x="6114131" y="5429959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8731742" y="1875716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8055168" y="2208345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取每張圖</a:t>
              </a:r>
              <a:r>
                <a:rPr lang="en-US" altLang="zh-TW" sz="1600" dirty="0" smtClean="0">
                  <a:latin typeface="Times New Roman" panose="02020603050405020304" pitchFamily="18" charset="0"/>
                </a:rPr>
                <a:t>68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個特徵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8055168" y="3388992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</a:rPr>
                <a:t>Dlib</a:t>
              </a:r>
              <a:r>
                <a:rPr lang="zh-TW" altLang="en-US" sz="1400" dirty="0" smtClean="0">
                  <a:latin typeface="Times New Roman" panose="02020603050405020304" pitchFamily="18" charset="0"/>
                </a:rPr>
                <a:t>取每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張圖</a:t>
              </a:r>
              <a:r>
                <a:rPr lang="en-US" altLang="zh-TW" sz="1400" dirty="0">
                  <a:latin typeface="Times New Roman" panose="02020603050405020304" pitchFamily="18" charset="0"/>
                </a:rPr>
                <a:t>128</a:t>
              </a:r>
              <a:r>
                <a:rPr lang="zh-TW" altLang="en-US" sz="1400" dirty="0">
                  <a:latin typeface="Times New Roman" panose="02020603050405020304" pitchFamily="18" charset="0"/>
                </a:rPr>
                <a:t>維特徵向量</a:t>
              </a:r>
            </a:p>
          </p:txBody>
        </p:sp>
        <p:cxnSp>
          <p:nvCxnSpPr>
            <p:cNvPr id="139" name="直線單箭頭接點 138"/>
            <p:cNvCxnSpPr/>
            <p:nvPr/>
          </p:nvCxnSpPr>
          <p:spPr>
            <a:xfrm>
              <a:off x="8745776" y="3065315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/>
            <p:nvPr/>
          </p:nvCxnSpPr>
          <p:spPr>
            <a:xfrm>
              <a:off x="8745775" y="4245962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/>
            <p:cNvSpPr/>
            <p:nvPr/>
          </p:nvSpPr>
          <p:spPr>
            <a:xfrm>
              <a:off x="8055167" y="4572989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</a:rPr>
                <a:t>模型</a:t>
              </a:r>
              <a:endParaRPr lang="en-US" altLang="zh-TW" sz="1400" dirty="0" smtClean="0">
                <a:latin typeface="Times New Roman" panose="02020603050405020304" pitchFamily="18" charset="0"/>
              </a:endParaRPr>
            </a:p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</a:rPr>
                <a:t>預測結果</a:t>
              </a:r>
              <a:endParaRPr lang="zh-TW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682899" y="1021570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/>
                <a:t>門鎖馬達</a:t>
              </a:r>
              <a:endParaRPr lang="zh-TW" altLang="en-US" sz="1600" dirty="0"/>
            </a:p>
          </p:txBody>
        </p:sp>
        <p:cxnSp>
          <p:nvCxnSpPr>
            <p:cNvPr id="143" name="直線單箭頭接點 142"/>
            <p:cNvCxnSpPr/>
            <p:nvPr/>
          </p:nvCxnSpPr>
          <p:spPr>
            <a:xfrm flipV="1">
              <a:off x="9815193" y="1416460"/>
              <a:ext cx="460837" cy="818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11359464" y="1875716"/>
              <a:ext cx="0" cy="331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 144"/>
            <p:cNvSpPr/>
            <p:nvPr/>
          </p:nvSpPr>
          <p:spPr>
            <a:xfrm>
              <a:off x="10682890" y="2208345"/>
              <a:ext cx="1353147" cy="856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</a:rPr>
                <a:t>開門</a:t>
              </a:r>
              <a:r>
                <a:rPr lang="en-US" altLang="zh-TW" sz="1600" dirty="0" smtClean="0">
                  <a:latin typeface="Times New Roman" panose="02020603050405020304" pitchFamily="18" charset="0"/>
                </a:rPr>
                <a:t>/</a:t>
              </a:r>
              <a:r>
                <a:rPr lang="zh-TW" altLang="en-US" sz="1600" dirty="0">
                  <a:latin typeface="Times New Roman" panose="02020603050405020304" pitchFamily="18" charset="0"/>
                </a:rPr>
                <a:t>不</a:t>
              </a:r>
              <a:r>
                <a:rPr lang="zh-TW" altLang="en-US" sz="1600" dirty="0" smtClean="0">
                  <a:latin typeface="Times New Roman" panose="02020603050405020304" pitchFamily="18" charset="0"/>
                </a:rPr>
                <a:t>動作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2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1290059" y="1497747"/>
            <a:ext cx="9203266" cy="3584902"/>
            <a:chOff x="1290059" y="1497747"/>
            <a:chExt cx="9203266" cy="3584902"/>
          </a:xfrm>
        </p:grpSpPr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2114251" y="3692921"/>
              <a:ext cx="976301" cy="860519"/>
            </a:xfrm>
            <a:prstGeom prst="rect">
              <a:avLst/>
            </a:prstGeom>
          </p:spPr>
        </p:pic>
        <p:sp>
          <p:nvSpPr>
            <p:cNvPr id="46" name="矩形 45"/>
            <p:cNvSpPr/>
            <p:nvPr/>
          </p:nvSpPr>
          <p:spPr>
            <a:xfrm>
              <a:off x="3673345" y="1497747"/>
              <a:ext cx="1145214" cy="17577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GUI</a:t>
              </a:r>
              <a:endParaRPr lang="zh-TW" altLang="en-US" sz="1600" dirty="0"/>
            </a:p>
          </p:txBody>
        </p:sp>
        <p:cxnSp>
          <p:nvCxnSpPr>
            <p:cNvPr id="49" name="直線單箭頭接點 48"/>
            <p:cNvCxnSpPr/>
            <p:nvPr/>
          </p:nvCxnSpPr>
          <p:spPr>
            <a:xfrm>
              <a:off x="3090552" y="2376646"/>
              <a:ext cx="5827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1290059" y="219198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輸入使用者姓名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739385" y="1497747"/>
              <a:ext cx="1125269" cy="17544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UserLogin</a:t>
              </a:r>
            </a:p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線單箭頭接點 54"/>
            <p:cNvCxnSpPr>
              <a:stCxn id="46" idx="3"/>
              <a:endCxn id="53" idx="1"/>
            </p:cNvCxnSpPr>
            <p:nvPr/>
          </p:nvCxnSpPr>
          <p:spPr>
            <a:xfrm flipV="1">
              <a:off x="4818559" y="2374971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/>
            <p:cNvSpPr txBox="1"/>
            <p:nvPr/>
          </p:nvSpPr>
          <p:spPr>
            <a:xfrm>
              <a:off x="4938173" y="1851750"/>
              <a:ext cx="68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姓名</a:t>
              </a:r>
              <a:endParaRPr lang="en-US" altLang="zh-TW" sz="1400" dirty="0" smtClean="0"/>
            </a:p>
            <a:p>
              <a:pPr algn="ctr"/>
              <a:r>
                <a:rPr lang="en-US" altLang="zh-TW" sz="1400" dirty="0" smtClean="0"/>
                <a:t>(Label)</a:t>
              </a:r>
              <a:endParaRPr lang="zh-TW" altLang="en-US" sz="1400" dirty="0"/>
            </a:p>
          </p:txBody>
        </p:sp>
        <p:cxnSp>
          <p:nvCxnSpPr>
            <p:cNvPr id="24" name="肘形接點 23"/>
            <p:cNvCxnSpPr/>
            <p:nvPr/>
          </p:nvCxnSpPr>
          <p:spPr>
            <a:xfrm flipV="1">
              <a:off x="3222586" y="2822815"/>
              <a:ext cx="2516799" cy="1198004"/>
            </a:xfrm>
            <a:prstGeom prst="bentConnector3">
              <a:avLst>
                <a:gd name="adj1" fmla="val 75095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5739385" y="3843384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112846" y="3702844"/>
              <a:ext cx="1912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使用者臉部影片</a:t>
              </a:r>
              <a:r>
                <a:rPr lang="en-US" altLang="zh-TW" sz="1400" dirty="0" smtClean="0"/>
                <a:t>(</a:t>
              </a:r>
              <a:r>
                <a:rPr lang="zh-TW" altLang="en-US" sz="1400" dirty="0" smtClean="0"/>
                <a:t>片段</a:t>
              </a:r>
              <a:r>
                <a:rPr lang="en-US" altLang="zh-TW" sz="1400" dirty="0" smtClean="0"/>
                <a:t>)</a:t>
              </a:r>
              <a:endParaRPr lang="zh-TW" altLang="en-US" sz="1400" dirty="0"/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4965538" y="3415922"/>
              <a:ext cx="1200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 smtClean="0">
                  <a:latin typeface="Times New Roman" panose="02020603050405020304" pitchFamily="18" charset="0"/>
                </a:rPr>
                <a:t>使用者照片</a:t>
              </a:r>
              <a:r>
                <a:rPr lang="en-US" altLang="zh-TW" sz="1200" dirty="0" smtClean="0">
                  <a:latin typeface="Times New Roman" panose="02020603050405020304" pitchFamily="18" charset="0"/>
                </a:rPr>
                <a:t> </a:t>
              </a:r>
              <a:endParaRPr lang="zh-TW" altLang="en-US" sz="1200" dirty="0">
                <a:latin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7768940" y="1755337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KNN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465375" y="341592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Times New Roman" panose="02020603050405020304" pitchFamily="18" charset="0"/>
                </a:rPr>
                <a:t>照片</a:t>
              </a:r>
              <a:r>
                <a:rPr lang="zh-TW" altLang="en-US" sz="1200" dirty="0" smtClean="0"/>
                <a:t>特徵</a:t>
              </a:r>
              <a:endParaRPr lang="zh-TW" altLang="en-US" sz="12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03" name="直線單箭頭接點 102"/>
            <p:cNvCxnSpPr>
              <a:stCxn id="99" idx="3"/>
            </p:cNvCxnSpPr>
            <p:nvPr/>
          </p:nvCxnSpPr>
          <p:spPr>
            <a:xfrm>
              <a:off x="8894209" y="2374970"/>
              <a:ext cx="67249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/>
            <p:cNvSpPr txBox="1"/>
            <p:nvPr/>
          </p:nvSpPr>
          <p:spPr>
            <a:xfrm>
              <a:off x="9545630" y="2190303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直線單箭頭接點 113"/>
            <p:cNvCxnSpPr/>
            <p:nvPr/>
          </p:nvCxnSpPr>
          <p:spPr>
            <a:xfrm flipV="1">
              <a:off x="6465375" y="3229839"/>
              <a:ext cx="0" cy="641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 flipV="1">
              <a:off x="6165655" y="3229839"/>
              <a:ext cx="0" cy="641482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字方塊 122"/>
            <p:cNvSpPr txBox="1"/>
            <p:nvPr/>
          </p:nvSpPr>
          <p:spPr>
            <a:xfrm>
              <a:off x="6752216" y="1913304"/>
              <a:ext cx="1138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latin typeface="Times New Roman" panose="02020603050405020304" pitchFamily="18" charset="0"/>
                </a:rPr>
                <a:t>姓名</a:t>
              </a:r>
              <a:r>
                <a:rPr lang="en-US" altLang="zh-TW" sz="1200" dirty="0" smtClean="0">
                  <a:latin typeface="Times New Roman" panose="02020603050405020304" pitchFamily="18" charset="0"/>
                </a:rPr>
                <a:t>(Label)</a:t>
              </a:r>
            </a:p>
            <a:p>
              <a:pPr algn="ctr"/>
              <a:r>
                <a:rPr lang="zh-TW" altLang="en-US" sz="1200" dirty="0">
                  <a:latin typeface="Times New Roman" panose="02020603050405020304" pitchFamily="18" charset="0"/>
                </a:rPr>
                <a:t>照片</a:t>
              </a:r>
              <a:r>
                <a:rPr lang="zh-TW" altLang="en-US" sz="1200" dirty="0" smtClean="0">
                  <a:latin typeface="Times New Roman" panose="02020603050405020304" pitchFamily="18" charset="0"/>
                </a:rPr>
                <a:t>特徵</a:t>
              </a:r>
              <a:endParaRPr lang="zh-TW" altLang="en-US" sz="12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 flipV="1">
              <a:off x="6864654" y="2350903"/>
              <a:ext cx="920826" cy="16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接點 33"/>
            <p:cNvCxnSpPr>
              <a:stCxn id="41" idx="0"/>
            </p:cNvCxnSpPr>
            <p:nvPr/>
          </p:nvCxnSpPr>
          <p:spPr>
            <a:xfrm rot="5400000" flipH="1" flipV="1">
              <a:off x="2702821" y="2722398"/>
              <a:ext cx="870105" cy="1070942"/>
            </a:xfrm>
            <a:prstGeom prst="bent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/>
            <p:cNvSpPr txBox="1"/>
            <p:nvPr/>
          </p:nvSpPr>
          <p:spPr>
            <a:xfrm>
              <a:off x="2571165" y="285712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當前影像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6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設計 </a:t>
            </a:r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– </a:t>
            </a:r>
            <a:r>
              <a:rPr lang="zh-TW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辨識階段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513758" y="1642911"/>
            <a:ext cx="4887962" cy="3122007"/>
            <a:chOff x="3212100" y="1831447"/>
            <a:chExt cx="4887962" cy="3122007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15"/>
            <a:stretch/>
          </p:blipFill>
          <p:spPr>
            <a:xfrm>
              <a:off x="3212100" y="2157289"/>
              <a:ext cx="865907" cy="763217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5038307" y="1919266"/>
              <a:ext cx="1125269" cy="123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Dlib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線單箭頭接點 37"/>
            <p:cNvCxnSpPr>
              <a:endCxn id="37" idx="1"/>
            </p:cNvCxnSpPr>
            <p:nvPr/>
          </p:nvCxnSpPr>
          <p:spPr>
            <a:xfrm>
              <a:off x="4134444" y="2538898"/>
              <a:ext cx="90386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6163576" y="2354667"/>
              <a:ext cx="9887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6135258" y="2723126"/>
              <a:ext cx="1017109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>
              <a:spLocks/>
            </p:cNvSpPr>
            <p:nvPr/>
          </p:nvSpPr>
          <p:spPr>
            <a:xfrm>
              <a:off x="7152367" y="2196897"/>
              <a:ext cx="947695" cy="68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Knn.sav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192406" y="18314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128 </a:t>
              </a:r>
              <a:r>
                <a:rPr lang="zh-TW" altLang="en-US" sz="14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維</a:t>
              </a:r>
              <a:endPara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400" dirty="0" smtClean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特徵</a:t>
              </a:r>
              <a:r>
                <a:rPr lang="zh-TW" altLang="en-US" sz="1400" dirty="0">
                  <a:latin typeface="Times New Roman" panose="02020603050405020304" pitchFamily="18" charset="0"/>
                  <a:ea typeface="微軟正黑體" panose="020B0604030504040204" pitchFamily="34" charset="-120"/>
                </a:rPr>
                <a:t>向量</a:t>
              </a:r>
              <a:endParaRPr lang="zh-TW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38306" y="3955508"/>
              <a:ext cx="1125269" cy="997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馬達控制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線單箭頭接點 50"/>
            <p:cNvCxnSpPr>
              <a:stCxn id="48" idx="0"/>
              <a:endCxn id="37" idx="2"/>
            </p:cNvCxnSpPr>
            <p:nvPr/>
          </p:nvCxnSpPr>
          <p:spPr>
            <a:xfrm flipV="1">
              <a:off x="5600941" y="3158531"/>
              <a:ext cx="1" cy="796977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313966" y="2708610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600" dirty="0" smtClean="0">
                  <a:latin typeface="Times New Roman" panose="02020603050405020304" pitchFamily="18" charset="0"/>
                </a:rPr>
                <a:t>Status</a:t>
              </a:r>
              <a:endParaRPr lang="zh-TW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081313" y="223112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 smtClean="0"/>
                <a:t>當前影像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35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flipH="1">
            <a:off x="920336" y="498350"/>
            <a:ext cx="473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rPr>
              <a:t>API</a:t>
            </a:r>
            <a:endParaRPr lang="en-US" altLang="zh-TW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521304" y="606001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  <a:cs typeface="微软雅黑" charset="0"/>
            </a:endParaRPr>
          </a:p>
        </p:txBody>
      </p:sp>
      <p:grpSp>
        <p:nvGrpSpPr>
          <p:cNvPr id="14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15" name="矩形 1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微软雅黑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016683" y="1201898"/>
            <a:ext cx="1039917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GUI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：攝影機影像、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使用者姓名。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：使用者姓名。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UserLoginModule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：攝影機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使用者姓名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：畫面擷取出的圖像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(.jpg)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：收到使用者姓名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觸發登入機制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，擷取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秒鐘使用者當前的影像，並一幀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幀擷取。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DlibModule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：使用者照片。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的特徵向量。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9025" lvl="4" indent="-5143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：無。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18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927</Words>
  <Application>Microsoft Office PowerPoint</Application>
  <PresentationFormat>寬螢幕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Microsoft YaHei</vt:lpstr>
      <vt:lpstr>Roboto Light</vt:lpstr>
      <vt:lpstr>SimSun</vt:lpstr>
      <vt:lpstr>微软雅黑 Light</vt:lpstr>
      <vt:lpstr>微軟正黑體</vt:lpstr>
      <vt:lpstr>Arial</vt:lpstr>
      <vt:lpstr>Calibri</vt:lpstr>
      <vt:lpstr>Times New Roman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user</dc:creator>
  <cp:keywords>user</cp:keywords>
  <dc:description>https://800sucai.taobao.com/</dc:description>
  <cp:lastModifiedBy>CHENG-XIU JIANG</cp:lastModifiedBy>
  <cp:revision>553</cp:revision>
  <dcterms:created xsi:type="dcterms:W3CDTF">2015-09-11T13:14:00Z</dcterms:created>
  <dcterms:modified xsi:type="dcterms:W3CDTF">2021-05-07T05:37:52Z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