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312" r:id="rId3"/>
    <p:sldId id="333" r:id="rId4"/>
    <p:sldId id="334" r:id="rId5"/>
    <p:sldId id="341" r:id="rId6"/>
    <p:sldId id="335" r:id="rId7"/>
    <p:sldId id="347" r:id="rId8"/>
    <p:sldId id="337" r:id="rId9"/>
    <p:sldId id="342" r:id="rId10"/>
    <p:sldId id="348" r:id="rId11"/>
    <p:sldId id="346" r:id="rId12"/>
    <p:sldId id="338" r:id="rId13"/>
    <p:sldId id="350" r:id="rId14"/>
    <p:sldId id="349" r:id="rId15"/>
    <p:sldId id="352" r:id="rId16"/>
    <p:sldId id="353" r:id="rId17"/>
    <p:sldId id="340" r:id="rId18"/>
    <p:sldId id="325" r:id="rId19"/>
    <p:sldId id="31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41"/>
            <p14:sldId id="335"/>
            <p14:sldId id="347"/>
          </p14:sldIdLst>
        </p14:section>
        <p14:section name="設計" id="{103A300C-F36E-4F8E-B320-6028FDE45D44}">
          <p14:sldIdLst>
            <p14:sldId id="337"/>
            <p14:sldId id="342"/>
            <p14:sldId id="348"/>
            <p14:sldId id="346"/>
          </p14:sldIdLst>
        </p14:section>
        <p14:section name="API" id="{38D1EA7D-C6B8-4247-B2ED-B2C27D80D543}">
          <p14:sldIdLst>
            <p14:sldId id="338"/>
          </p14:sldIdLst>
        </p14:section>
        <p14:section name="工作排程" id="{2D54852F-DB99-4018-8DA1-2B5457ED5BC0}">
          <p14:sldIdLst>
            <p14:sldId id="350"/>
            <p14:sldId id="349"/>
            <p14:sldId id="352"/>
            <p14:sldId id="353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ADBC5"/>
    <a:srgbClr val="2DA2BF"/>
    <a:srgbClr val="FFFFFF"/>
    <a:srgbClr val="227A8F"/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769" autoAdjust="0"/>
  </p:normalViewPr>
  <p:slideViewPr>
    <p:cSldViewPr snapToGrid="0" showGuides="1">
      <p:cViewPr varScale="1">
        <p:scale>
          <a:sx n="83" d="100"/>
          <a:sy n="83" d="100"/>
        </p:scale>
        <p:origin x="605" y="67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7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5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2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8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6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0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7" Type="http://schemas.openxmlformats.org/officeDocument/2006/relationships/hyperlink" Target="https://yanwei-liu.medium.com/python%E5%BD%B1%E5%83%8F%E8%BE%A8%E8%AD%98%E7%AD%86%E8%A8%98-%E5%9B%9B-%E4%BD%BF%E7%94%A8dlib%E8%BE%A8%E8%AD%98%E5%99%A8-c75a633e985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read01.com/content/1547209506.html" TargetMode="Externa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100098" y="2771771"/>
            <a:ext cx="6100099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嵌入式影像處理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868EEE1-6EE3-4068-8B15-2CBDDD19386A}"/>
              </a:ext>
            </a:extLst>
          </p:cNvPr>
          <p:cNvGrpSpPr/>
          <p:nvPr/>
        </p:nvGrpSpPr>
        <p:grpSpPr>
          <a:xfrm>
            <a:off x="-20208" y="1083124"/>
            <a:ext cx="12220405" cy="5774875"/>
            <a:chOff x="-20208" y="1083124"/>
            <a:chExt cx="12220405" cy="5774875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0710CF85-446E-43AE-AE1B-F517CE4740E8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9905966" y="3407586"/>
              <a:ext cx="638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3">
              <a:extLst>
                <a:ext uri="{FF2B5EF4-FFF2-40B4-BE49-F238E27FC236}">
                  <a16:creationId xmlns:a16="http://schemas.microsoft.com/office/drawing/2014/main" id="{E1E099CD-F671-4A54-9CE6-37912E5BD8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387" y="2467979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FF302237-659C-41B1-A5F8-2FF34814872D}"/>
                </a:ext>
              </a:extLst>
            </p:cNvPr>
            <p:cNvCxnSpPr/>
            <p:nvPr/>
          </p:nvCxnSpPr>
          <p:spPr>
            <a:xfrm>
              <a:off x="1175118" y="1868649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6BE7F76-D7AC-4C39-A13E-270F30097A9D}"/>
                </a:ext>
              </a:extLst>
            </p:cNvPr>
            <p:cNvSpPr/>
            <p:nvPr/>
          </p:nvSpPr>
          <p:spPr>
            <a:xfrm>
              <a:off x="1666240" y="1083124"/>
              <a:ext cx="8379053" cy="30048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组合 40"/>
            <p:cNvGrpSpPr/>
            <p:nvPr/>
          </p:nvGrpSpPr>
          <p:grpSpPr>
            <a:xfrm>
              <a:off x="0" y="6718300"/>
              <a:ext cx="12200197" cy="139699"/>
              <a:chOff x="234017" y="5975409"/>
              <a:chExt cx="13144500" cy="40481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4017" y="5975409"/>
                <a:ext cx="2190750" cy="4048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424767" y="5975409"/>
                <a:ext cx="2190750" cy="4048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615517" y="5975409"/>
                <a:ext cx="2190750" cy="4048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97017" y="5975409"/>
                <a:ext cx="2190750" cy="4048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06268" y="5975409"/>
                <a:ext cx="2190750" cy="4048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187767" y="5975409"/>
                <a:ext cx="2190750" cy="4048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CAFE24-78D1-4499-B1E2-11DE8C43B580}"/>
                </a:ext>
              </a:extLst>
            </p:cNvPr>
            <p:cNvSpPr/>
            <p:nvPr/>
          </p:nvSpPr>
          <p:spPr>
            <a:xfrm>
              <a:off x="1772246" y="1413225"/>
              <a:ext cx="1024230" cy="15720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132E2B1-D138-4611-ABE6-2632BC9D4ED4}"/>
                </a:ext>
              </a:extLst>
            </p:cNvPr>
            <p:cNvSpPr txBox="1"/>
            <p:nvPr/>
          </p:nvSpPr>
          <p:spPr>
            <a:xfrm>
              <a:off x="-20208" y="1699372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 name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41A9CF8A-0C44-405A-AB31-823F1937F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167750" y="3484090"/>
              <a:ext cx="976301" cy="860519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4298176-DDD1-4DC4-B103-E672FD37E740}"/>
                </a:ext>
              </a:extLst>
            </p:cNvPr>
            <p:cNvSpPr txBox="1"/>
            <p:nvPr/>
          </p:nvSpPr>
          <p:spPr>
            <a:xfrm>
              <a:off x="655731" y="260271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7BE68-C075-4C7C-A17F-405A424C691D}"/>
                </a:ext>
              </a:extLst>
            </p:cNvPr>
            <p:cNvGrpSpPr/>
            <p:nvPr/>
          </p:nvGrpSpPr>
          <p:grpSpPr>
            <a:xfrm>
              <a:off x="4868485" y="1283882"/>
              <a:ext cx="2865912" cy="2128119"/>
              <a:chOff x="4223125" y="1598207"/>
              <a:chExt cx="2865912" cy="212811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2DAC5AC-507C-4198-9197-610C0C24CCD3}"/>
                  </a:ext>
                </a:extLst>
              </p:cNvPr>
              <p:cNvSpPr/>
              <p:nvPr/>
            </p:nvSpPr>
            <p:spPr>
              <a:xfrm>
                <a:off x="4223125" y="1598207"/>
                <a:ext cx="2865912" cy="18307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65613B1-A726-4A54-BD3D-533350F592DB}"/>
                  </a:ext>
                </a:extLst>
              </p:cNvPr>
              <p:cNvSpPr/>
              <p:nvPr/>
            </p:nvSpPr>
            <p:spPr>
              <a:xfrm>
                <a:off x="4329342" y="1720998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Facial landmark detection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0460C84-B6F0-459D-B4D5-03674AEBB80E}"/>
                  </a:ext>
                </a:extLst>
              </p:cNvPr>
              <p:cNvSpPr/>
              <p:nvPr/>
            </p:nvSpPr>
            <p:spPr>
              <a:xfrm>
                <a:off x="5700351" y="1720997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Statistics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BF584D-485C-41C8-BC1C-377813B7C059}"/>
                  </a:ext>
                </a:extLst>
              </p:cNvPr>
              <p:cNvSpPr/>
              <p:nvPr/>
            </p:nvSpPr>
            <p:spPr>
              <a:xfrm>
                <a:off x="4672318" y="3387772"/>
                <a:ext cx="196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User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_data _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reation</a:t>
                </a:r>
              </a:p>
            </p:txBody>
          </p:sp>
        </p:grp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84888785-B533-4772-A83D-85DB4FEBD6A5}"/>
                </a:ext>
              </a:extLst>
            </p:cNvPr>
            <p:cNvCxnSpPr>
              <a:cxnSpLocks/>
              <a:stCxn id="76" idx="3"/>
              <a:endCxn id="42" idx="1"/>
            </p:cNvCxnSpPr>
            <p:nvPr/>
          </p:nvCxnSpPr>
          <p:spPr>
            <a:xfrm>
              <a:off x="4222568" y="2199275"/>
              <a:ext cx="645917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FEC1FC3-F648-4543-A6AB-30FE8212F839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7622464" y="2199276"/>
              <a:ext cx="7672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B1D11B-2C47-411C-BB62-9F3ACB8D9FAA}"/>
                </a:ext>
              </a:extLst>
            </p:cNvPr>
            <p:cNvSpPr/>
            <p:nvPr/>
          </p:nvSpPr>
          <p:spPr>
            <a:xfrm>
              <a:off x="8360216" y="2045387"/>
              <a:ext cx="16850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USER_DataSet.csv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019931C-448E-422F-8F77-1FAE20006B70}"/>
                </a:ext>
              </a:extLst>
            </p:cNvPr>
            <p:cNvSpPr/>
            <p:nvPr/>
          </p:nvSpPr>
          <p:spPr>
            <a:xfrm>
              <a:off x="8517280" y="2788461"/>
              <a:ext cx="1388686" cy="1238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Machine learning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E844F212-6118-4B37-BD13-77EC44048EF1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9202755" y="2353164"/>
              <a:ext cx="8868" cy="435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FE976E38-FF6A-4CC2-8C5B-8AA9DF6E5878}"/>
                </a:ext>
              </a:extLst>
            </p:cNvPr>
            <p:cNvSpPr txBox="1"/>
            <p:nvPr/>
          </p:nvSpPr>
          <p:spPr>
            <a:xfrm>
              <a:off x="10544175" y="3253697"/>
              <a:ext cx="1290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User_Knn.sav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D4F8082-3DC2-4B73-873F-449BFCC9E340}"/>
                </a:ext>
              </a:extLst>
            </p:cNvPr>
            <p:cNvGrpSpPr/>
            <p:nvPr/>
          </p:nvGrpSpPr>
          <p:grpSpPr>
            <a:xfrm>
              <a:off x="4868485" y="4212948"/>
              <a:ext cx="2865912" cy="2128119"/>
              <a:chOff x="4223125" y="1598207"/>
              <a:chExt cx="2865912" cy="212811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6C676B6-2656-4D4E-88FE-132CACC5D6CA}"/>
                  </a:ext>
                </a:extLst>
              </p:cNvPr>
              <p:cNvSpPr/>
              <p:nvPr/>
            </p:nvSpPr>
            <p:spPr>
              <a:xfrm>
                <a:off x="4223125" y="1598207"/>
                <a:ext cx="2865912" cy="18307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C0CE35C-B329-4126-8667-5D86AF9E2B19}"/>
                  </a:ext>
                </a:extLst>
              </p:cNvPr>
              <p:cNvSpPr/>
              <p:nvPr/>
            </p:nvSpPr>
            <p:spPr>
              <a:xfrm>
                <a:off x="4329342" y="1720998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Facial landmark detection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F5672F3-5391-404B-84EE-0F2A29E3B6B3}"/>
                  </a:ext>
                </a:extLst>
              </p:cNvPr>
              <p:cNvSpPr/>
              <p:nvPr/>
            </p:nvSpPr>
            <p:spPr>
              <a:xfrm>
                <a:off x="5700351" y="1720997"/>
                <a:ext cx="1276753" cy="15852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Statistics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6CC5F4A-8ACC-4B00-831E-B25753E2A3F8}"/>
                  </a:ext>
                </a:extLst>
              </p:cNvPr>
              <p:cNvSpPr/>
              <p:nvPr/>
            </p:nvSpPr>
            <p:spPr>
              <a:xfrm>
                <a:off x="4672318" y="3387772"/>
                <a:ext cx="196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User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_data _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reation</a:t>
                </a: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4585A5F-6867-42EF-9130-70CBA883E86D}"/>
                </a:ext>
              </a:extLst>
            </p:cNvPr>
            <p:cNvSpPr/>
            <p:nvPr/>
          </p:nvSpPr>
          <p:spPr>
            <a:xfrm>
              <a:off x="3232842" y="1506074"/>
              <a:ext cx="989726" cy="1386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Video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Capture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6BDE9400-B3F5-4659-9F26-EB3BD183BE1E}"/>
                </a:ext>
              </a:extLst>
            </p:cNvPr>
            <p:cNvCxnSpPr>
              <a:cxnSpLocks/>
              <a:stCxn id="33" idx="3"/>
              <a:endCxn id="76" idx="1"/>
            </p:cNvCxnSpPr>
            <p:nvPr/>
          </p:nvCxnSpPr>
          <p:spPr>
            <a:xfrm>
              <a:off x="2796476" y="2199275"/>
              <a:ext cx="4363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接點 33">
              <a:extLst>
                <a:ext uri="{FF2B5EF4-FFF2-40B4-BE49-F238E27FC236}">
                  <a16:creationId xmlns:a16="http://schemas.microsoft.com/office/drawing/2014/main" id="{7D17730F-E21D-4AC2-BC91-5B18D5EE6CA8}"/>
                </a:ext>
              </a:extLst>
            </p:cNvPr>
            <p:cNvCxnSpPr>
              <a:cxnSpLocks/>
              <a:stCxn id="38" idx="2"/>
              <a:endCxn id="69" idx="1"/>
            </p:cNvCxnSpPr>
            <p:nvPr/>
          </p:nvCxnSpPr>
          <p:spPr>
            <a:xfrm rot="16200000" flipH="1">
              <a:off x="2370325" y="2630185"/>
              <a:ext cx="783736" cy="4212584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8EE4FCC-8DF3-4C6B-9488-279D094DFE7E}"/>
                </a:ext>
              </a:extLst>
            </p:cNvPr>
            <p:cNvSpPr txBox="1"/>
            <p:nvPr/>
          </p:nvSpPr>
          <p:spPr>
            <a:xfrm>
              <a:off x="655730" y="483180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54272EC-FBF1-432B-80F8-196CF09631C4}"/>
                </a:ext>
              </a:extLst>
            </p:cNvPr>
            <p:cNvSpPr txBox="1"/>
            <p:nvPr/>
          </p:nvSpPr>
          <p:spPr>
            <a:xfrm>
              <a:off x="4153942" y="1891498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3s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332382B-621B-4594-AB4C-8C3B4A1647F5}"/>
                </a:ext>
              </a:extLst>
            </p:cNvPr>
            <p:cNvSpPr/>
            <p:nvPr/>
          </p:nvSpPr>
          <p:spPr>
            <a:xfrm>
              <a:off x="8196502" y="4472179"/>
              <a:ext cx="1145956" cy="1312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Prediction module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5225925F-576C-4A69-A9E6-7D91C9310485}"/>
                </a:ext>
              </a:extLst>
            </p:cNvPr>
            <p:cNvCxnSpPr>
              <a:cxnSpLocks/>
              <a:stCxn id="71" idx="3"/>
              <a:endCxn id="98" idx="1"/>
            </p:cNvCxnSpPr>
            <p:nvPr/>
          </p:nvCxnSpPr>
          <p:spPr>
            <a:xfrm flipV="1">
              <a:off x="7622464" y="5128342"/>
              <a:ext cx="57403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EE621688-808F-44EF-9862-A5291C3E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1928" y="5128341"/>
              <a:ext cx="57403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C0727D12-8A86-428C-A18D-FD7BA9DF40AC}"/>
                </a:ext>
              </a:extLst>
            </p:cNvPr>
            <p:cNvSpPr txBox="1"/>
            <p:nvPr/>
          </p:nvSpPr>
          <p:spPr>
            <a:xfrm>
              <a:off x="9905966" y="4974452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開門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不動作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19B0DA30-4BF9-4420-AA29-6F03C625EA35}"/>
                </a:ext>
              </a:extLst>
            </p:cNvPr>
            <p:cNvSpPr txBox="1"/>
            <p:nvPr/>
          </p:nvSpPr>
          <p:spPr>
            <a:xfrm>
              <a:off x="1652051" y="37376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設定功能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B7EC7399-B6CF-41B5-86B7-8983BE15A5A7}"/>
                </a:ext>
              </a:extLst>
            </p:cNvPr>
            <p:cNvSpPr txBox="1"/>
            <p:nvPr/>
          </p:nvSpPr>
          <p:spPr>
            <a:xfrm>
              <a:off x="8133465" y="6187178"/>
              <a:ext cx="12907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User_Knn.sav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DF2C5221-C5B8-427C-898E-D17A0BAD0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7860" y="5767860"/>
              <a:ext cx="0" cy="4039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75D2C206-9EDC-4871-B88A-82B778DE3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5220" y="5767860"/>
              <a:ext cx="0" cy="403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182E565A-6D97-46F1-A61D-06D35E66CD13}"/>
                </a:ext>
              </a:extLst>
            </p:cNvPr>
            <p:cNvSpPr/>
            <p:nvPr/>
          </p:nvSpPr>
          <p:spPr>
            <a:xfrm>
              <a:off x="4754880" y="4142729"/>
              <a:ext cx="4825321" cy="24543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1F0FA236-BFBC-4B96-94E5-D3922C62ADC7}"/>
                </a:ext>
              </a:extLst>
            </p:cNvPr>
            <p:cNvSpPr txBox="1"/>
            <p:nvPr/>
          </p:nvSpPr>
          <p:spPr>
            <a:xfrm>
              <a:off x="4729759" y="630035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辨識功能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6" y="498350"/>
            <a:ext cx="278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–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修正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2EF5A4B-058E-4EF5-88C4-64908120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54054"/>
              </p:ext>
            </p:extLst>
          </p:nvPr>
        </p:nvGraphicFramePr>
        <p:xfrm>
          <a:off x="8580458" y="129899"/>
          <a:ext cx="3498666" cy="17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11">
                  <a:extLst>
                    <a:ext uri="{9D8B030D-6E8A-4147-A177-3AD203B41FA5}">
                      <a16:colId xmlns:a16="http://schemas.microsoft.com/office/drawing/2014/main" val="141980488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298582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3608475939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844011399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44756151"/>
                    </a:ext>
                  </a:extLst>
                </a:gridCol>
                <a:gridCol w="583111">
                  <a:extLst>
                    <a:ext uri="{9D8B030D-6E8A-4147-A177-3AD203B41FA5}">
                      <a16:colId xmlns:a16="http://schemas.microsoft.com/office/drawing/2014/main" val="1213328802"/>
                    </a:ext>
                  </a:extLst>
                </a:gridCol>
              </a:tblGrid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51841489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412839797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328326386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40089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GUI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7D7084B-5991-459B-A75C-A5708F561E4D}"/>
              </a:ext>
            </a:extLst>
          </p:cNvPr>
          <p:cNvGrpSpPr/>
          <p:nvPr/>
        </p:nvGrpSpPr>
        <p:grpSpPr>
          <a:xfrm>
            <a:off x="2694334" y="1259886"/>
            <a:ext cx="6799684" cy="5099764"/>
            <a:chOff x="2694334" y="1259886"/>
            <a:chExt cx="6799684" cy="509976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22282F7-6ABD-43C8-8D00-7ED3E866A828}"/>
                </a:ext>
              </a:extLst>
            </p:cNvPr>
            <p:cNvGrpSpPr/>
            <p:nvPr/>
          </p:nvGrpSpPr>
          <p:grpSpPr>
            <a:xfrm>
              <a:off x="2694334" y="1259886"/>
              <a:ext cx="6799684" cy="5099764"/>
              <a:chOff x="2696158" y="1259886"/>
              <a:chExt cx="6799684" cy="509976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E6D3369-783A-4AAE-AF48-0D5A6A260F12}"/>
                  </a:ext>
                </a:extLst>
              </p:cNvPr>
              <p:cNvSpPr/>
              <p:nvPr/>
            </p:nvSpPr>
            <p:spPr>
              <a:xfrm>
                <a:off x="2696158" y="1259887"/>
                <a:ext cx="6799684" cy="50997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B63E3C0-61C3-40B1-81A9-1DEDA7B6F31B}"/>
                  </a:ext>
                </a:extLst>
              </p:cNvPr>
              <p:cNvSpPr/>
              <p:nvPr/>
            </p:nvSpPr>
            <p:spPr>
              <a:xfrm>
                <a:off x="2696158" y="1259886"/>
                <a:ext cx="6799684" cy="25458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8673E0D2-3CD4-404D-B947-C11A0FFA94EB}"/>
                  </a:ext>
                </a:extLst>
              </p:cNvPr>
              <p:cNvGrpSpPr/>
              <p:nvPr/>
            </p:nvGrpSpPr>
            <p:grpSpPr>
              <a:xfrm>
                <a:off x="8919210" y="1295807"/>
                <a:ext cx="536760" cy="182746"/>
                <a:chOff x="9391650" y="1297387"/>
                <a:chExt cx="536760" cy="182746"/>
              </a:xfrm>
            </p:grpSpPr>
            <p:sp>
              <p:nvSpPr>
                <p:cNvPr id="13" name="乘號 12">
                  <a:extLst>
                    <a:ext uri="{FF2B5EF4-FFF2-40B4-BE49-F238E27FC236}">
                      <a16:creationId xmlns:a16="http://schemas.microsoft.com/office/drawing/2014/main" id="{5B267B71-A89A-42FF-B6DF-64FBD9F67383}"/>
                    </a:ext>
                  </a:extLst>
                </p:cNvPr>
                <p:cNvSpPr/>
                <p:nvPr/>
              </p:nvSpPr>
              <p:spPr>
                <a:xfrm>
                  <a:off x="9745664" y="1297387"/>
                  <a:ext cx="182746" cy="182746"/>
                </a:xfrm>
                <a:prstGeom prst="mathMultiply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A12913E-D995-438F-B8FA-3B0EF2ABC65C}"/>
                    </a:ext>
                  </a:extLst>
                </p:cNvPr>
                <p:cNvSpPr/>
                <p:nvPr/>
              </p:nvSpPr>
              <p:spPr>
                <a:xfrm>
                  <a:off x="9586912" y="1337605"/>
                  <a:ext cx="138113" cy="10230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3DDD319-9C56-40E1-B601-C3847E89B03F}"/>
                    </a:ext>
                  </a:extLst>
                </p:cNvPr>
                <p:cNvCxnSpPr/>
                <p:nvPr/>
              </p:nvCxnSpPr>
              <p:spPr>
                <a:xfrm>
                  <a:off x="9391650" y="1429738"/>
                  <a:ext cx="138113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1BE84B9-37B2-4024-9C1D-6A5AEAD2172A}"/>
                  </a:ext>
                </a:extLst>
              </p:cNvPr>
              <p:cNvGrpSpPr/>
              <p:nvPr/>
            </p:nvGrpSpPr>
            <p:grpSpPr>
              <a:xfrm>
                <a:off x="2787699" y="1263732"/>
                <a:ext cx="2823928" cy="253916"/>
                <a:chOff x="4080952" y="2528626"/>
                <a:chExt cx="2823928" cy="253916"/>
              </a:xfrm>
            </p:grpSpPr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B3B2DF8-1895-496A-91D0-266EA220D0C2}"/>
                    </a:ext>
                  </a:extLst>
                </p:cNvPr>
                <p:cNvSpPr txBox="1"/>
                <p:nvPr/>
              </p:nvSpPr>
              <p:spPr>
                <a:xfrm>
                  <a:off x="4143952" y="2528626"/>
                  <a:ext cx="2760928" cy="25391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zh-TW" altLang="en-US" sz="105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使用者登入系統</a:t>
                  </a:r>
                  <a:endPara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C8FF331-37BC-44A9-8456-223566AEBDFA}"/>
                    </a:ext>
                  </a:extLst>
                </p:cNvPr>
                <p:cNvSpPr/>
                <p:nvPr/>
              </p:nvSpPr>
              <p:spPr>
                <a:xfrm>
                  <a:off x="4080952" y="2592584"/>
                  <a:ext cx="126000" cy="12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3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icon</a:t>
                  </a:r>
                  <a:endParaRPr lang="zh-TW" altLang="en-US" sz="3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0C8A0E5-0C75-481B-943D-4F38243A991A}"/>
                </a:ext>
              </a:extLst>
            </p:cNvPr>
            <p:cNvSpPr/>
            <p:nvPr/>
          </p:nvSpPr>
          <p:spPr>
            <a:xfrm>
              <a:off x="8152074" y="5816804"/>
              <a:ext cx="1159499" cy="4144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確定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FE927216-DFBF-43F3-B0F7-CB70CADDA882}"/>
                </a:ext>
              </a:extLst>
            </p:cNvPr>
            <p:cNvGrpSpPr/>
            <p:nvPr/>
          </p:nvGrpSpPr>
          <p:grpSpPr>
            <a:xfrm>
              <a:off x="2848875" y="5852568"/>
              <a:ext cx="3545251" cy="342902"/>
              <a:chOff x="4321550" y="5138920"/>
              <a:chExt cx="3545251" cy="34290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47D88D-C4F8-4B9A-9F74-10261DA19223}"/>
                  </a:ext>
                </a:extLst>
              </p:cNvPr>
              <p:cNvSpPr/>
              <p:nvPr/>
            </p:nvSpPr>
            <p:spPr>
              <a:xfrm>
                <a:off x="5516286" y="5138921"/>
                <a:ext cx="2350515" cy="34290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6FF92E9-975A-4A85-8DC3-B4C076FC7789}"/>
                  </a:ext>
                </a:extLst>
              </p:cNvPr>
              <p:cNvSpPr/>
              <p:nvPr/>
            </p:nvSpPr>
            <p:spPr>
              <a:xfrm>
                <a:off x="4321550" y="5138920"/>
                <a:ext cx="1191053" cy="342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用戶名</a:t>
                </a:r>
                <a:r>
                  <a:rPr lang="en-US" altLang="zh-TW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endParaRPr lang="zh-TW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1BC44B-AA99-445C-BDC4-6CDBD8941C0F}"/>
                </a:ext>
              </a:extLst>
            </p:cNvPr>
            <p:cNvSpPr/>
            <p:nvPr/>
          </p:nvSpPr>
          <p:spPr>
            <a:xfrm>
              <a:off x="3594824" y="1742154"/>
              <a:ext cx="5002352" cy="3751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攝影機影像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0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13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13667" y="233104"/>
            <a:ext cx="48700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輸入：攝影機影像、使用者姓名。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輸出：使用者姓名。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參數：影像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獨立運行。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Video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Capture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按下確定後，抓取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User_data _reation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Facial landmark detection</a:t>
            </a: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輸入：攝影機影像。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參數：人臉模型、向量嵌入模型。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方法：利用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的模型抓人臉與輸出特徵向量。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Statistics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128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輸出：使用者資料集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(.csv)</a:t>
            </a: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46225" lvl="5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方法：將每張畫面的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維向量取中位數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眾數等存入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FCE4F9-446E-4AA1-A644-8EE336822F54}"/>
              </a:ext>
            </a:extLst>
          </p:cNvPr>
          <p:cNvSpPr/>
          <p:nvPr/>
        </p:nvSpPr>
        <p:spPr>
          <a:xfrm>
            <a:off x="6583680" y="233104"/>
            <a:ext cx="54152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learningModule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輸入：使用者資料集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(.csv)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輸出：訓練模型。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Prediction module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輸入：中位數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True/False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辨識正確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辨識不正確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User_data _reation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Statistics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輸入，並取一定比數的結果作平均，準確度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&gt;80%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則判定為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Schedule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01A74EC-5E80-4B45-A387-4B03CB34D526}"/>
              </a:ext>
            </a:extLst>
          </p:cNvPr>
          <p:cNvSpPr/>
          <p:nvPr/>
        </p:nvSpPr>
        <p:spPr>
          <a:xfrm>
            <a:off x="1154867" y="1259264"/>
            <a:ext cx="100516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使用者設定程序：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 Capture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_data 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MachineLearningModule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辨識程序：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User_data _reation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PredictionModule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樹梅派系統安裝。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程式功能測試。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0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Schedule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2516B7-6318-4A05-9DD2-0EAC7EF9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54268"/>
              </p:ext>
            </p:extLst>
          </p:nvPr>
        </p:nvGraphicFramePr>
        <p:xfrm>
          <a:off x="185995" y="1767840"/>
          <a:ext cx="5748428" cy="36117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204">
                  <a:extLst>
                    <a:ext uri="{9D8B030D-6E8A-4147-A177-3AD203B41FA5}">
                      <a16:colId xmlns:a16="http://schemas.microsoft.com/office/drawing/2014/main" val="1996086923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83480165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2155408744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85851281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759039728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07047922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476227378"/>
                    </a:ext>
                  </a:extLst>
                </a:gridCol>
              </a:tblGrid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638307283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243150146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602451999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3628650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01903148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41130154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76653110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942169B-CF0C-4F40-BBE0-41866021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93405"/>
              </p:ext>
            </p:extLst>
          </p:nvPr>
        </p:nvGraphicFramePr>
        <p:xfrm>
          <a:off x="6259547" y="1767839"/>
          <a:ext cx="5748428" cy="36117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204">
                  <a:extLst>
                    <a:ext uri="{9D8B030D-6E8A-4147-A177-3AD203B41FA5}">
                      <a16:colId xmlns:a16="http://schemas.microsoft.com/office/drawing/2014/main" val="1996086923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83480165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2155408744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85851281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759039728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070479222"/>
                    </a:ext>
                  </a:extLst>
                </a:gridCol>
                <a:gridCol w="821204">
                  <a:extLst>
                    <a:ext uri="{9D8B030D-6E8A-4147-A177-3AD203B41FA5}">
                      <a16:colId xmlns:a16="http://schemas.microsoft.com/office/drawing/2014/main" val="1476227378"/>
                    </a:ext>
                  </a:extLst>
                </a:gridCol>
              </a:tblGrid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638307283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243150146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602451999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3628650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301903148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4113015452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763" marR="69763" marT="34882" marB="34882" anchor="ctr"/>
                </a:tc>
                <a:extLst>
                  <a:ext uri="{0D108BD9-81ED-4DB2-BD59-A6C34878D82A}">
                    <a16:rowId xmlns:a16="http://schemas.microsoft.com/office/drawing/2014/main" val="1766531100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319D90E7-4CB1-466C-A700-B8A4479067E8}"/>
              </a:ext>
            </a:extLst>
          </p:cNvPr>
          <p:cNvGrpSpPr/>
          <p:nvPr/>
        </p:nvGrpSpPr>
        <p:grpSpPr>
          <a:xfrm>
            <a:off x="167643" y="1244619"/>
            <a:ext cx="11838361" cy="4324713"/>
            <a:chOff x="167643" y="1244619"/>
            <a:chExt cx="11838361" cy="43247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61A36B-CA0A-471F-9999-67381EEE9072}"/>
                </a:ext>
              </a:extLst>
            </p:cNvPr>
            <p:cNvSpPr/>
            <p:nvPr/>
          </p:nvSpPr>
          <p:spPr>
            <a:xfrm>
              <a:off x="10340234" y="3820160"/>
              <a:ext cx="843280" cy="52832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18E337-F26F-46A5-A8C1-24A779B31566}"/>
                </a:ext>
              </a:extLst>
            </p:cNvPr>
            <p:cNvSpPr txBox="1"/>
            <p:nvPr/>
          </p:nvSpPr>
          <p:spPr>
            <a:xfrm>
              <a:off x="9891394" y="434848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期末考最後一週上課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E1F223C-76D5-4944-9816-494F51692D20}"/>
                </a:ext>
              </a:extLst>
            </p:cNvPr>
            <p:cNvSpPr/>
            <p:nvPr/>
          </p:nvSpPr>
          <p:spPr>
            <a:xfrm>
              <a:off x="4293658" y="3820160"/>
              <a:ext cx="843280" cy="52832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BBCBE7-64F0-49F9-A373-F77889406ED1}"/>
                </a:ext>
              </a:extLst>
            </p:cNvPr>
            <p:cNvSpPr txBox="1"/>
            <p:nvPr/>
          </p:nvSpPr>
          <p:spPr>
            <a:xfrm>
              <a:off x="4443428" y="357371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D17B431-42CF-400F-BD44-1814D52B7420}"/>
                </a:ext>
              </a:extLst>
            </p:cNvPr>
            <p:cNvSpPr/>
            <p:nvPr/>
          </p:nvSpPr>
          <p:spPr>
            <a:xfrm>
              <a:off x="1016682" y="4469042"/>
              <a:ext cx="4915772" cy="30054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97CD12-7C92-4210-8B75-0762FE6112C4}"/>
                </a:ext>
              </a:extLst>
            </p:cNvPr>
            <p:cNvSpPr/>
            <p:nvPr/>
          </p:nvSpPr>
          <p:spPr>
            <a:xfrm>
              <a:off x="167643" y="4961014"/>
              <a:ext cx="849039" cy="30054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92981B6-0A6B-46AB-95E5-5F111087700A}"/>
                </a:ext>
              </a:extLst>
            </p:cNvPr>
            <p:cNvSpPr txBox="1"/>
            <p:nvPr/>
          </p:nvSpPr>
          <p:spPr>
            <a:xfrm>
              <a:off x="2754842" y="469375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使用者設定程序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C3BAA3-ECDB-421A-B622-182300F13320}"/>
                </a:ext>
              </a:extLst>
            </p:cNvPr>
            <p:cNvSpPr/>
            <p:nvPr/>
          </p:nvSpPr>
          <p:spPr>
            <a:xfrm>
              <a:off x="7903989" y="2393181"/>
              <a:ext cx="3279525" cy="300541"/>
            </a:xfrm>
            <a:prstGeom prst="rect">
              <a:avLst/>
            </a:prstGeom>
            <a:solidFill>
              <a:srgbClr val="00B05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A605932-A45C-4DB4-8988-80D44E5BCD1E}"/>
                </a:ext>
              </a:extLst>
            </p:cNvPr>
            <p:cNvSpPr txBox="1"/>
            <p:nvPr/>
          </p:nvSpPr>
          <p:spPr>
            <a:xfrm>
              <a:off x="7553302" y="3165175"/>
              <a:ext cx="2339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樹梅派環境安裝與程式測試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10D39F4-2B95-46EE-9BB7-60EECF27FCE0}"/>
                </a:ext>
              </a:extLst>
            </p:cNvPr>
            <p:cNvSpPr/>
            <p:nvPr/>
          </p:nvSpPr>
          <p:spPr>
            <a:xfrm>
              <a:off x="11183514" y="2393181"/>
              <a:ext cx="822490" cy="300541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3E0D4-82AD-4F54-91EF-A1CF6A50DB76}"/>
                </a:ext>
              </a:extLst>
            </p:cNvPr>
            <p:cNvSpPr/>
            <p:nvPr/>
          </p:nvSpPr>
          <p:spPr>
            <a:xfrm>
              <a:off x="6262186" y="2905884"/>
              <a:ext cx="4921328" cy="300541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4CFA712-3A43-4D2A-8F50-A9921CFCC378}"/>
                </a:ext>
              </a:extLst>
            </p:cNvPr>
            <p:cNvSpPr/>
            <p:nvPr/>
          </p:nvSpPr>
          <p:spPr>
            <a:xfrm>
              <a:off x="1016681" y="4961014"/>
              <a:ext cx="843279" cy="300541"/>
            </a:xfrm>
            <a:prstGeom prst="rect">
              <a:avLst/>
            </a:prstGeom>
            <a:solidFill>
              <a:srgbClr val="00B05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6CD9184-816A-46F7-AA01-92518F3C06A8}"/>
                </a:ext>
              </a:extLst>
            </p:cNvPr>
            <p:cNvSpPr txBox="1"/>
            <p:nvPr/>
          </p:nvSpPr>
          <p:spPr>
            <a:xfrm>
              <a:off x="986916" y="5261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辨識程序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9732AAD-F215-471C-9127-51E6F1A57C15}"/>
                </a:ext>
              </a:extLst>
            </p:cNvPr>
            <p:cNvSpPr/>
            <p:nvPr/>
          </p:nvSpPr>
          <p:spPr>
            <a:xfrm>
              <a:off x="11183514" y="2921501"/>
              <a:ext cx="822490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1CB401-C9D3-45CD-9F26-201A1483A6DF}"/>
                </a:ext>
              </a:extLst>
            </p:cNvPr>
            <p:cNvSpPr/>
            <p:nvPr/>
          </p:nvSpPr>
          <p:spPr>
            <a:xfrm>
              <a:off x="6267766" y="3424966"/>
              <a:ext cx="5738238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F19BBDE-37F8-4EDA-AC8A-3F533CA57B52}"/>
                </a:ext>
              </a:extLst>
            </p:cNvPr>
            <p:cNvSpPr txBox="1"/>
            <p:nvPr/>
          </p:nvSpPr>
          <p:spPr>
            <a:xfrm>
              <a:off x="7903989" y="3675876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回到分析階段做改善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FFC771-2194-49C1-AF92-5C4D59930E08}"/>
                </a:ext>
              </a:extLst>
            </p:cNvPr>
            <p:cNvSpPr/>
            <p:nvPr/>
          </p:nvSpPr>
          <p:spPr>
            <a:xfrm>
              <a:off x="6267766" y="3934049"/>
              <a:ext cx="822490" cy="300541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225B758-6C22-4222-84AD-1E36BB38ACA9}"/>
                </a:ext>
              </a:extLst>
            </p:cNvPr>
            <p:cNvSpPr txBox="1"/>
            <p:nvPr/>
          </p:nvSpPr>
          <p:spPr>
            <a:xfrm>
              <a:off x="167643" y="125037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五月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A7631FE-3D3F-4BAB-9AA7-DB920331F342}"/>
                </a:ext>
              </a:extLst>
            </p:cNvPr>
            <p:cNvSpPr txBox="1"/>
            <p:nvPr/>
          </p:nvSpPr>
          <p:spPr>
            <a:xfrm>
              <a:off x="6227604" y="124461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746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Unit test part ID integration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869E755-EEDE-4B18-BF1B-B8842AE0EAF7}"/>
              </a:ext>
            </a:extLst>
          </p:cNvPr>
          <p:cNvGrpSpPr/>
          <p:nvPr/>
        </p:nvGrpSpPr>
        <p:grpSpPr>
          <a:xfrm>
            <a:off x="529302" y="1507640"/>
            <a:ext cx="11584192" cy="3605120"/>
            <a:chOff x="475097" y="1406040"/>
            <a:chExt cx="11584192" cy="360512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C743735-418D-4B4C-9F58-7D15B3C1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311" y="1670627"/>
              <a:ext cx="6963978" cy="334053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53A0896-1375-40E9-949B-74A527F6207C}"/>
                </a:ext>
              </a:extLst>
            </p:cNvPr>
            <p:cNvSpPr/>
            <p:nvPr/>
          </p:nvSpPr>
          <p:spPr>
            <a:xfrm>
              <a:off x="5994400" y="1667650"/>
              <a:ext cx="1754909" cy="1394691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9207010-48BD-4EF6-8EC2-D27B492E9015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 flipV="1">
              <a:off x="3106814" y="1667650"/>
              <a:ext cx="3053842" cy="22580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264132-A613-4A3A-ACA7-28218B3E0EB3}"/>
                </a:ext>
              </a:extLst>
            </p:cNvPr>
            <p:cNvSpPr txBox="1"/>
            <p:nvPr/>
          </p:nvSpPr>
          <p:spPr>
            <a:xfrm>
              <a:off x="479139" y="1406040"/>
              <a:ext cx="262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 Test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：輸入姓名按下確認後，開始擷取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秒鐘攝影機影像。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EE9FD4-70B0-474D-8364-2C9B5AF02FF1}"/>
                </a:ext>
              </a:extLst>
            </p:cNvPr>
            <p:cNvSpPr/>
            <p:nvPr/>
          </p:nvSpPr>
          <p:spPr>
            <a:xfrm>
              <a:off x="7870534" y="1667650"/>
              <a:ext cx="1867272" cy="1394691"/>
            </a:xfrm>
            <a:prstGeom prst="rect">
              <a:avLst/>
            </a:prstGeom>
            <a:solidFill>
              <a:srgbClr val="00B05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89B308C-D995-44E2-8BB4-9AA7C402759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3102772" y="2450179"/>
              <a:ext cx="4891304" cy="68688"/>
            </a:xfrm>
            <a:prstGeom prst="straightConnector1">
              <a:avLst/>
            </a:prstGeom>
            <a:ln w="19050">
              <a:solidFill>
                <a:srgbClr val="66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908F157-E8DC-426A-BD18-5953D56D48E8}"/>
                </a:ext>
              </a:extLst>
            </p:cNvPr>
            <p:cNvSpPr txBox="1"/>
            <p:nvPr/>
          </p:nvSpPr>
          <p:spPr>
            <a:xfrm>
              <a:off x="475097" y="2080847"/>
              <a:ext cx="2627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人臉特徵抓取：使用</a:t>
              </a:r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模型抓出人臉與取得特徵值做為學習樣本，會將其輸出為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csv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215C82-F945-4DB7-9C56-ED8C7C6BD40A}"/>
                </a:ext>
              </a:extLst>
            </p:cNvPr>
            <p:cNvSpPr/>
            <p:nvPr/>
          </p:nvSpPr>
          <p:spPr>
            <a:xfrm>
              <a:off x="10045698" y="2652784"/>
              <a:ext cx="936339" cy="89398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FB3D8141-4630-4093-92AE-D9CF6DDD7A56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3178538" y="3097620"/>
              <a:ext cx="6988294" cy="21546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6F4191A-9999-4504-BD19-D9A1390482B7}"/>
                </a:ext>
              </a:extLst>
            </p:cNvPr>
            <p:cNvSpPr txBox="1"/>
            <p:nvPr/>
          </p:nvSpPr>
          <p:spPr>
            <a:xfrm>
              <a:off x="550863" y="2943748"/>
              <a:ext cx="2627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訓練模組：目前打算以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sklearn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實作，效果若不佳再更換其他方法。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2853376-0E48-493C-AFE0-D5F51FA7EF07}"/>
                </a:ext>
              </a:extLst>
            </p:cNvPr>
            <p:cNvSpPr/>
            <p:nvPr/>
          </p:nvSpPr>
          <p:spPr>
            <a:xfrm>
              <a:off x="7870534" y="3429000"/>
              <a:ext cx="1867272" cy="1394691"/>
            </a:xfrm>
            <a:prstGeom prst="rect">
              <a:avLst/>
            </a:prstGeom>
            <a:solidFill>
              <a:srgbClr val="00B05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C4607B-B926-427F-94BF-D574B96D1CE5}"/>
                </a:ext>
              </a:extLst>
            </p:cNvPr>
            <p:cNvSpPr/>
            <p:nvPr/>
          </p:nvSpPr>
          <p:spPr>
            <a:xfrm>
              <a:off x="9800936" y="3681121"/>
              <a:ext cx="936339" cy="893980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D012D8-5558-41D6-A50D-A2BE3D4CD04B}"/>
                </a:ext>
              </a:extLst>
            </p:cNvPr>
            <p:cNvSpPr txBox="1"/>
            <p:nvPr/>
          </p:nvSpPr>
          <p:spPr>
            <a:xfrm>
              <a:off x="550862" y="3836284"/>
              <a:ext cx="262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預測模組：將特徵值統計後，輸入進行預測。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CF2AD305-8CAC-4CC1-9822-920E5553CD47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 flipV="1">
              <a:off x="3178537" y="4097894"/>
              <a:ext cx="6622399" cy="3021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4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746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Test data sets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4C4716A-4D14-4A4D-90C2-910DC724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86809"/>
              </p:ext>
            </p:extLst>
          </p:nvPr>
        </p:nvGraphicFramePr>
        <p:xfrm>
          <a:off x="8844341" y="1371574"/>
          <a:ext cx="3323424" cy="260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04">
                  <a:extLst>
                    <a:ext uri="{9D8B030D-6E8A-4147-A177-3AD203B41FA5}">
                      <a16:colId xmlns:a16="http://schemas.microsoft.com/office/drawing/2014/main" val="141980488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298582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3608475939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844011399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44756151"/>
                    </a:ext>
                  </a:extLst>
                </a:gridCol>
                <a:gridCol w="553904">
                  <a:extLst>
                    <a:ext uri="{9D8B030D-6E8A-4147-A177-3AD203B41FA5}">
                      <a16:colId xmlns:a16="http://schemas.microsoft.com/office/drawing/2014/main" val="1213328802"/>
                    </a:ext>
                  </a:extLst>
                </a:gridCol>
              </a:tblGrid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518414891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1412839797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3283263861"/>
                  </a:ext>
                </a:extLst>
              </a:tr>
              <a:tr h="65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……</a:t>
                      </a:r>
                      <a:endParaRPr lang="zh-TW" altLang="en-US" sz="105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86" marR="81986" marT="40993" marB="40993" anchor="ctr"/>
                </a:tc>
                <a:extLst>
                  <a:ext uri="{0D108BD9-81ED-4DB2-BD59-A6C34878D82A}">
                    <a16:rowId xmlns:a16="http://schemas.microsoft.com/office/drawing/2014/main" val="4008961496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BB4A56F8-9733-4B9B-8EE8-54ED469E6752}"/>
              </a:ext>
            </a:extLst>
          </p:cNvPr>
          <p:cNvGrpSpPr/>
          <p:nvPr/>
        </p:nvGrpSpPr>
        <p:grpSpPr>
          <a:xfrm>
            <a:off x="7682" y="4608029"/>
            <a:ext cx="3484270" cy="2084759"/>
            <a:chOff x="4970291" y="3587524"/>
            <a:chExt cx="3606068" cy="2157635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B1E03CB-DE35-4120-B376-2D91663D11F5}"/>
                </a:ext>
              </a:extLst>
            </p:cNvPr>
            <p:cNvGrpSpPr/>
            <p:nvPr/>
          </p:nvGrpSpPr>
          <p:grpSpPr>
            <a:xfrm>
              <a:off x="4970291" y="3587524"/>
              <a:ext cx="3606068" cy="1863363"/>
              <a:chOff x="4970291" y="3587524"/>
              <a:chExt cx="3606068" cy="1863363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48265DF5-4541-4734-88CC-21EB162B8A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6" r="5189"/>
              <a:stretch/>
            </p:blipFill>
            <p:spPr>
              <a:xfrm>
                <a:off x="6852280" y="3812193"/>
                <a:ext cx="1724079" cy="1585418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2CFB09D6-28C1-45F5-BC99-08B374489A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4970291" y="3587524"/>
                <a:ext cx="1796578" cy="1863363"/>
              </a:xfrm>
              <a:prstGeom prst="rect">
                <a:avLst/>
              </a:prstGeom>
            </p:spPr>
          </p:pic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DE33B0D-433C-46D1-BF23-57FE7502A339}"/>
                </a:ext>
              </a:extLst>
            </p:cNvPr>
            <p:cNvSpPr txBox="1"/>
            <p:nvPr/>
          </p:nvSpPr>
          <p:spPr>
            <a:xfrm>
              <a:off x="6240746" y="5450887"/>
              <a:ext cx="1052247" cy="29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r>
                <a:rPr lang="zh-TW" altLang="en-US" sz="1600" dirty="0"/>
                <a:t>個關鍵點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18F861C-A2D7-4FE4-92D7-956BEAFEBC7F}"/>
              </a:ext>
            </a:extLst>
          </p:cNvPr>
          <p:cNvGrpSpPr/>
          <p:nvPr/>
        </p:nvGrpSpPr>
        <p:grpSpPr>
          <a:xfrm>
            <a:off x="98127" y="1042201"/>
            <a:ext cx="3515869" cy="3540317"/>
            <a:chOff x="4729020" y="1465690"/>
            <a:chExt cx="3515869" cy="354031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5CF944A-0997-4545-B95D-7E87E2E72F6F}"/>
                </a:ext>
              </a:extLst>
            </p:cNvPr>
            <p:cNvGrpSpPr/>
            <p:nvPr/>
          </p:nvGrpSpPr>
          <p:grpSpPr>
            <a:xfrm>
              <a:off x="4729020" y="1465690"/>
              <a:ext cx="3515869" cy="3201763"/>
              <a:chOff x="307820" y="2536109"/>
              <a:chExt cx="4112892" cy="374544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F3B0ED6-B5E8-48C0-8221-04B856305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993" y="2536109"/>
                <a:ext cx="3371719" cy="26948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794E389-8AF4-4C56-9846-1D22AFB67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207" y="2760298"/>
                <a:ext cx="3380128" cy="2690649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407AD810-C91F-435F-9468-7E9F401F3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830" y="3011379"/>
                <a:ext cx="3354902" cy="267803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FD8AB665-E429-4D8D-A156-A747A76E2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336" y="3279276"/>
                <a:ext cx="3342291" cy="266122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A1CD2C4-176A-4667-8F15-A8309A19BD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21" r="797"/>
              <a:stretch/>
            </p:blipFill>
            <p:spPr>
              <a:xfrm>
                <a:off x="307820" y="3578724"/>
                <a:ext cx="3342291" cy="2702834"/>
              </a:xfrm>
              <a:prstGeom prst="rect">
                <a:avLst/>
              </a:prstGeom>
            </p:spPr>
          </p:pic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5F89368-DD6A-4527-B14B-8E8EE93B2593}"/>
                </a:ext>
              </a:extLst>
            </p:cNvPr>
            <p:cNvSpPr txBox="1"/>
            <p:nvPr/>
          </p:nvSpPr>
          <p:spPr>
            <a:xfrm>
              <a:off x="5244943" y="4667453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臉部各角度取關鍵點</a:t>
              </a: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74B38CC-B40F-41EB-BE06-9BBFC67325B2}"/>
              </a:ext>
            </a:extLst>
          </p:cNvPr>
          <p:cNvCxnSpPr/>
          <p:nvPr/>
        </p:nvCxnSpPr>
        <p:spPr>
          <a:xfrm flipV="1">
            <a:off x="3848866" y="2814133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B635162-E3E2-415C-9E42-77CA6A9A2326}"/>
              </a:ext>
            </a:extLst>
          </p:cNvPr>
          <p:cNvGrpSpPr/>
          <p:nvPr/>
        </p:nvGrpSpPr>
        <p:grpSpPr>
          <a:xfrm>
            <a:off x="4430926" y="1161625"/>
            <a:ext cx="3633430" cy="3342214"/>
            <a:chOff x="4652769" y="1303014"/>
            <a:chExt cx="3633430" cy="334221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D686435D-8D98-427B-9E00-EC753AC9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2769" y="1303014"/>
              <a:ext cx="3633430" cy="302387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BBAB032-FB76-4589-AFA8-2FBA40449A9D}"/>
                </a:ext>
              </a:extLst>
            </p:cNvPr>
            <p:cNvSpPr txBox="1"/>
            <p:nvPr/>
          </p:nvSpPr>
          <p:spPr>
            <a:xfrm>
              <a:off x="5761598" y="43066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轉成特徵向量</a:t>
              </a:r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79AE0F-9F30-4397-BE3E-0AA9E7153DD4}"/>
              </a:ext>
            </a:extLst>
          </p:cNvPr>
          <p:cNvCxnSpPr/>
          <p:nvPr/>
        </p:nvCxnSpPr>
        <p:spPr>
          <a:xfrm flipV="1">
            <a:off x="8223930" y="2812791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551D99E-36B4-4A83-B70F-514CE0DD5CAD}"/>
              </a:ext>
            </a:extLst>
          </p:cNvPr>
          <p:cNvSpPr txBox="1"/>
          <p:nvPr/>
        </p:nvSpPr>
        <p:spPr>
          <a:xfrm>
            <a:off x="9633193" y="405447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做統計後輸出資料集</a:t>
            </a:r>
          </a:p>
        </p:txBody>
      </p:sp>
    </p:spTree>
    <p:extLst>
      <p:ext uri="{BB962C8B-B14F-4D97-AF65-F5344CB8AC3E}">
        <p14:creationId xmlns:p14="http://schemas.microsoft.com/office/powerpoint/2010/main" val="42175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學習（十一）分水嶺算法進行圖像分割：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https://blog.csdn.net/weixin_33743703/article/details/89865984?utm_medium=distribute.pc_relevant.none-task-blog-baidujs_title-1&amp;spm=1001.2101.3001.4242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https://allen108108.github.io/blog/2020/04/16/%E4%BA%BA%E8%87%89%E8%BE%A8%E8%AD%98%E7%B3%BB%E7%B5%B1%20Face%20Recognition%20%E9%96%8B%E7%99%BC%E7%B4%80%E9%8C%84%20%20(%20OpenCV%20_%20Dlib%20)/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實作人臉偵測與辨識：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https://www.tpisoftware.com/tpu/articleDetails/950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人臉特徵點檢測：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https://www.itread01.com/content/1547209506.html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影像辨識筆記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辨識器：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https://yanwei-liu.medium.com/python%E5%BD%B1%E5%83%8F%E8%BE%A8%E8%AD%98%E7%AD%86%E8%A8%98-%E5%9B%9B-%E4%BD%BF%E7%94%A8dlib%E8%BE%A8%E8%AD%98%E5%99%A8-c75a633e9853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以人臉辨識開門，對著監視器即可自動開鎖。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抓出影像中人臉的特徵點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預測，並判別是否正確，若正確則開門鎖。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測試用硬體：筆記型電腦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將監視器裝置於家門上方，回到家時只要抬頭看一下監視器，房門就會自動開鎖，離開時只要關上門，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20336" y="1083125"/>
            <a:ext cx="102881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使用者資料登入：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輸入使用者名稱。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擷取一小段畫面，將每一幀擷取出來，並存起來當成使用者臉部樣本。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讀入照片，使用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模型訓練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將使用者資料登入模組取得的特徵向量與使用者名稱作學習，生成模型。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臉部識別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不斷抓取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IPCAM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影像，並儲存。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</a:t>
            </a:r>
            <a:r>
              <a:rPr lang="zh-TW" altLang="en-US" sz="1600" dirty="0">
                <a:latin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將值輸入給模型進行預測，輸出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True or False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馬達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門鎖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由臉部識別模組輸出之</a:t>
            </a:r>
            <a:r>
              <a:rPr lang="en-US" altLang="zh-TW" sz="1600" dirty="0">
                <a:latin typeface="Times New Roman" panose="02020603050405020304" pitchFamily="18" charset="0"/>
              </a:rPr>
              <a:t>True or False</a:t>
            </a:r>
            <a:r>
              <a:rPr lang="zh-TW" altLang="en-US" sz="1600" dirty="0">
                <a:latin typeface="Times New Roman" panose="02020603050405020304" pitchFamily="18" charset="0"/>
              </a:rPr>
              <a:t>狀態來執行開鎖。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輸入當前使用者資料做設定用。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顯示出當前畫面。</a:t>
            </a:r>
            <a:endParaRPr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479641" y="1639890"/>
            <a:ext cx="2430344" cy="4914815"/>
            <a:chOff x="9479641" y="1639890"/>
            <a:chExt cx="2430344" cy="49148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2906" r="5189"/>
            <a:stretch/>
          </p:blipFill>
          <p:spPr>
            <a:xfrm>
              <a:off x="9479641" y="1639890"/>
              <a:ext cx="2430344" cy="2234882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762951" y="4023361"/>
              <a:ext cx="2066925" cy="2531344"/>
              <a:chOff x="9762951" y="4023361"/>
              <a:chExt cx="2066925" cy="253134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9762951" y="4023361"/>
                <a:ext cx="2066925" cy="214376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0197531" y="621615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r>
                  <a:rPr lang="zh-TW" altLang="en-US" sz="1600" dirty="0"/>
                  <a:t>個關鍵點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2033369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資料輸入</a:t>
            </a:r>
            <a:endParaRPr lang="zh-TW" altLang="en-US" sz="1600" dirty="0"/>
          </a:p>
        </p:txBody>
      </p:sp>
      <p:cxnSp>
        <p:nvCxnSpPr>
          <p:cNvPr id="81" name="直線單箭頭接點 80"/>
          <p:cNvCxnSpPr>
            <a:stCxn id="78" idx="2"/>
            <a:endCxn id="83" idx="0"/>
          </p:cNvCxnSpPr>
          <p:nvPr/>
        </p:nvCxnSpPr>
        <p:spPr>
          <a:xfrm flipH="1">
            <a:off x="2709941" y="1885963"/>
            <a:ext cx="2" cy="328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033367" y="221437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使用者人臉影像擷取</a:t>
            </a:r>
            <a:r>
              <a:rPr lang="en-US" altLang="zh-TW" sz="1600" dirty="0"/>
              <a:t>3s</a:t>
            </a:r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2033367" y="339976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每一幀讀出成照片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3795348" y="1457478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665018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模型建立</a:t>
            </a:r>
          </a:p>
        </p:txBody>
      </p:sp>
      <p:sp>
        <p:nvSpPr>
          <p:cNvPr id="96" name="矩形 95"/>
          <p:cNvSpPr/>
          <p:nvPr/>
        </p:nvSpPr>
        <p:spPr>
          <a:xfrm>
            <a:off x="4668927" y="221437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讀取圖片庫</a:t>
            </a:r>
            <a:endParaRPr lang="en-US" altLang="zh-TW" sz="1600" dirty="0"/>
          </a:p>
          <a:p>
            <a:pPr algn="ctr"/>
            <a:r>
              <a:rPr lang="en-US" altLang="zh-TW" sz="1600" dirty="0"/>
              <a:t>(</a:t>
            </a:r>
            <a:r>
              <a:rPr lang="zh-TW" altLang="en-US" sz="1600" dirty="0"/>
              <a:t>資料夾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4665014" y="339976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個特徵</a:t>
            </a:r>
          </a:p>
        </p:txBody>
      </p:sp>
      <p:sp>
        <p:nvSpPr>
          <p:cNvPr id="100" name="矩形 99"/>
          <p:cNvSpPr/>
          <p:nvPr/>
        </p:nvSpPr>
        <p:spPr>
          <a:xfrm>
            <a:off x="2033366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存成圖片庫</a:t>
            </a:r>
            <a:endParaRPr lang="en-US" altLang="zh-TW" sz="1600" dirty="0"/>
          </a:p>
          <a:p>
            <a:pPr algn="ctr"/>
            <a:r>
              <a:rPr lang="en-US" altLang="zh-TW" sz="1600" dirty="0"/>
              <a:t>(</a:t>
            </a:r>
            <a:r>
              <a:rPr lang="zh-TW" altLang="en-US" sz="1600" dirty="0"/>
              <a:t>資料夾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7296667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偵測</a:t>
            </a:r>
          </a:p>
        </p:txBody>
      </p:sp>
      <p:cxnSp>
        <p:nvCxnSpPr>
          <p:cNvPr id="111" name="直線單箭頭接點 110"/>
          <p:cNvCxnSpPr/>
          <p:nvPr/>
        </p:nvCxnSpPr>
        <p:spPr>
          <a:xfrm flipV="1">
            <a:off x="6426997" y="1457478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665014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</a:rPr>
              <a:t>Dlib</a:t>
            </a:r>
            <a:r>
              <a:rPr lang="zh-TW" altLang="en-US" sz="14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400" dirty="0">
                <a:latin typeface="Times New Roman" panose="02020603050405020304" pitchFamily="18" charset="0"/>
              </a:rPr>
              <a:t>128</a:t>
            </a:r>
            <a:r>
              <a:rPr lang="zh-TW" altLang="en-US" sz="1400" dirty="0">
                <a:latin typeface="Times New Roman" panose="02020603050405020304" pitchFamily="18" charset="0"/>
              </a:rPr>
              <a:t>維特徵向量</a:t>
            </a:r>
          </a:p>
        </p:txBody>
      </p:sp>
      <p:sp>
        <p:nvSpPr>
          <p:cNvPr id="117" name="矩形 116"/>
          <p:cNvSpPr/>
          <p:nvPr/>
        </p:nvSpPr>
        <p:spPr>
          <a:xfrm>
            <a:off x="4679048" y="5770537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使用者名稱與特徵做</a:t>
            </a:r>
            <a:r>
              <a:rPr lang="en-US" altLang="zh-TW" sz="1400" dirty="0"/>
              <a:t>KNN</a:t>
            </a:r>
            <a:endParaRPr lang="zh-TW" altLang="en-US" sz="1400" dirty="0"/>
          </a:p>
        </p:txBody>
      </p:sp>
      <p:cxnSp>
        <p:nvCxnSpPr>
          <p:cNvPr id="121" name="直線單箭頭接點 120"/>
          <p:cNvCxnSpPr>
            <a:stCxn id="83" idx="2"/>
            <a:endCxn id="87" idx="0"/>
          </p:cNvCxnSpPr>
          <p:nvPr/>
        </p:nvCxnSpPr>
        <p:spPr>
          <a:xfrm>
            <a:off x="2709941" y="3071349"/>
            <a:ext cx="0" cy="328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87" idx="2"/>
            <a:endCxn id="100" idx="0"/>
          </p:cNvCxnSpPr>
          <p:nvPr/>
        </p:nvCxnSpPr>
        <p:spPr>
          <a:xfrm flipH="1">
            <a:off x="2709940" y="4256735"/>
            <a:ext cx="1" cy="32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>
            <a:off x="2709943" y="1885963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5341591" y="1861066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>
            <a:off x="5341587" y="307134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5355622" y="4256735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5355621" y="5437382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>
            <a:off x="7973232" y="188313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296658" y="2215768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個特徵</a:t>
            </a:r>
          </a:p>
        </p:txBody>
      </p:sp>
      <p:sp>
        <p:nvSpPr>
          <p:cNvPr id="138" name="矩形 137"/>
          <p:cNvSpPr/>
          <p:nvPr/>
        </p:nvSpPr>
        <p:spPr>
          <a:xfrm>
            <a:off x="7296658" y="3396415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</a:rPr>
              <a:t>Dlib</a:t>
            </a:r>
            <a:r>
              <a:rPr lang="zh-TW" altLang="en-US" sz="1400" dirty="0">
                <a:latin typeface="Times New Roman" panose="02020603050405020304" pitchFamily="18" charset="0"/>
              </a:rPr>
              <a:t>取每張圖</a:t>
            </a:r>
            <a:r>
              <a:rPr lang="en-US" altLang="zh-TW" sz="1400" dirty="0">
                <a:latin typeface="Times New Roman" panose="02020603050405020304" pitchFamily="18" charset="0"/>
              </a:rPr>
              <a:t>128</a:t>
            </a:r>
            <a:r>
              <a:rPr lang="zh-TW" altLang="en-US" sz="1400" dirty="0">
                <a:latin typeface="Times New Roman" panose="02020603050405020304" pitchFamily="18" charset="0"/>
              </a:rPr>
              <a:t>維特徵向量</a:t>
            </a:r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7987266" y="3072738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7987265" y="4253385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96657" y="4580412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取一定比數結果取中位數</a:t>
            </a:r>
          </a:p>
        </p:txBody>
      </p:sp>
      <p:sp>
        <p:nvSpPr>
          <p:cNvPr id="142" name="矩形 141"/>
          <p:cNvSpPr/>
          <p:nvPr/>
        </p:nvSpPr>
        <p:spPr>
          <a:xfrm>
            <a:off x="9924389" y="1028993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門鎖馬達</a:t>
            </a:r>
          </a:p>
        </p:txBody>
      </p:sp>
      <p:cxnSp>
        <p:nvCxnSpPr>
          <p:cNvPr id="143" name="直線單箭頭接點 142"/>
          <p:cNvCxnSpPr/>
          <p:nvPr/>
        </p:nvCxnSpPr>
        <p:spPr>
          <a:xfrm flipV="1">
            <a:off x="9056683" y="1423883"/>
            <a:ext cx="460837" cy="81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10600954" y="1883139"/>
            <a:ext cx="0" cy="331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9924380" y="2215768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</a:rPr>
              <a:t>開門</a:t>
            </a:r>
            <a:r>
              <a:rPr lang="en-US" altLang="zh-TW" sz="1600" dirty="0">
                <a:latin typeface="Times New Roman" panose="02020603050405020304" pitchFamily="18" charset="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</a:rPr>
              <a:t>不動作</a:t>
            </a:r>
          </a:p>
        </p:txBody>
      </p:sp>
      <p:sp>
        <p:nvSpPr>
          <p:cNvPr id="43" name="矩形 42"/>
          <p:cNvSpPr/>
          <p:nvPr/>
        </p:nvSpPr>
        <p:spPr>
          <a:xfrm>
            <a:off x="7296656" y="5770537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模型</a:t>
            </a:r>
            <a:endParaRPr lang="en-US" altLang="zh-TW" sz="1400" dirty="0">
              <a:latin typeface="Times New Roman" panose="02020603050405020304" pitchFamily="18" charset="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</a:rPr>
              <a:t>預測結果</a:t>
            </a:r>
          </a:p>
        </p:txBody>
      </p:sp>
      <p:cxnSp>
        <p:nvCxnSpPr>
          <p:cNvPr id="44" name="直線單箭頭接點 43"/>
          <p:cNvCxnSpPr>
            <a:stCxn id="141" idx="2"/>
            <a:endCxn id="43" idx="0"/>
          </p:cNvCxnSpPr>
          <p:nvPr/>
        </p:nvCxnSpPr>
        <p:spPr>
          <a:xfrm flipH="1">
            <a:off x="7973230" y="5437382"/>
            <a:ext cx="1" cy="333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BE7D324-44A4-428C-8618-513B84B40DB0}"/>
              </a:ext>
            </a:extLst>
          </p:cNvPr>
          <p:cNvSpPr/>
          <p:nvPr/>
        </p:nvSpPr>
        <p:spPr>
          <a:xfrm>
            <a:off x="2022736" y="5761059"/>
            <a:ext cx="1353147" cy="856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取特徵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1ED8A37-6533-49C5-BBB1-07A9BFB7B5CB}"/>
              </a:ext>
            </a:extLst>
          </p:cNvPr>
          <p:cNvCxnSpPr>
            <a:endCxn id="45" idx="0"/>
          </p:cNvCxnSpPr>
          <p:nvPr/>
        </p:nvCxnSpPr>
        <p:spPr>
          <a:xfrm flipH="1">
            <a:off x="2699310" y="5437382"/>
            <a:ext cx="1" cy="32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715863" y="304517"/>
            <a:ext cx="335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更新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316831" y="41216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6155" y="6718301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874616C0-033B-4BAB-B51E-6D5D14071D3C}"/>
              </a:ext>
            </a:extLst>
          </p:cNvPr>
          <p:cNvGrpSpPr/>
          <p:nvPr/>
        </p:nvGrpSpPr>
        <p:grpSpPr>
          <a:xfrm>
            <a:off x="293981" y="1021570"/>
            <a:ext cx="11684803" cy="5532142"/>
            <a:chOff x="293981" y="1021570"/>
            <a:chExt cx="11684803" cy="5532142"/>
          </a:xfrm>
        </p:grpSpPr>
        <p:cxnSp>
          <p:nvCxnSpPr>
            <p:cNvPr id="81" name="直線單箭頭接點 80"/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969956" y="1763775"/>
              <a:ext cx="892049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C4915C3-905A-4B0B-805B-CD659F8E2368}"/>
                </a:ext>
              </a:extLst>
            </p:cNvPr>
            <p:cNvSpPr/>
            <p:nvPr/>
          </p:nvSpPr>
          <p:spPr>
            <a:xfrm>
              <a:off x="1186030" y="1021570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使用者設定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FF4BA2-9319-4C97-A702-71C19D26E68E}"/>
                </a:ext>
              </a:extLst>
            </p:cNvPr>
            <p:cNvSpPr/>
            <p:nvPr/>
          </p:nvSpPr>
          <p:spPr>
            <a:xfrm>
              <a:off x="293981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GUI</a:t>
              </a:r>
              <a:endParaRPr lang="zh-TW" altLang="en-US" sz="14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17B7766-A4EB-4CB5-B2E6-11AE34253747}"/>
                </a:ext>
              </a:extLst>
            </p:cNvPr>
            <p:cNvSpPr/>
            <p:nvPr/>
          </p:nvSpPr>
          <p:spPr>
            <a:xfrm>
              <a:off x="293981" y="297120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輸入姓名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8C56A5D-F8EA-4002-A76F-3AA7343474E5}"/>
                </a:ext>
              </a:extLst>
            </p:cNvPr>
            <p:cNvSpPr/>
            <p:nvPr/>
          </p:nvSpPr>
          <p:spPr>
            <a:xfrm>
              <a:off x="1984472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200" dirty="0"/>
                <a:t>使用者人臉拍攝</a:t>
              </a:r>
              <a:endParaRPr lang="en-US" altLang="zh-TW" sz="1200" dirty="0"/>
            </a:p>
            <a:p>
              <a:pPr algn="ctr"/>
              <a:r>
                <a:rPr lang="en-US" altLang="zh-TW" sz="1200" dirty="0"/>
                <a:t>(</a:t>
              </a:r>
              <a:r>
                <a:rPr lang="zh-TW" altLang="en-US" sz="1200" dirty="0"/>
                <a:t>約</a:t>
              </a:r>
              <a:r>
                <a:rPr lang="en-US" altLang="zh-TW" sz="1200" dirty="0"/>
                <a:t>3</a:t>
              </a:r>
              <a:r>
                <a:rPr lang="zh-TW" altLang="en-US" sz="1200" dirty="0"/>
                <a:t>秒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26AB251-9BD0-417F-B765-09CF7C32A5B8}"/>
                </a:ext>
              </a:extLst>
            </p:cNvPr>
            <p:cNvSpPr/>
            <p:nvPr/>
          </p:nvSpPr>
          <p:spPr>
            <a:xfrm>
              <a:off x="1984472" y="295819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取每幀臉部</a:t>
              </a:r>
              <a:r>
                <a:rPr lang="en-US" altLang="zh-TW" sz="1400" dirty="0"/>
                <a:t>68</a:t>
              </a:r>
              <a:r>
                <a:rPr lang="zh-TW" altLang="en-US" sz="1400" dirty="0"/>
                <a:t>個關鍵點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E88C749-46A2-4191-8A7E-F4764145D985}"/>
                </a:ext>
              </a:extLst>
            </p:cNvPr>
            <p:cNvSpPr/>
            <p:nvPr/>
          </p:nvSpPr>
          <p:spPr>
            <a:xfrm>
              <a:off x="1984472" y="3871296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遷入成一個</a:t>
              </a:r>
              <a:r>
                <a:rPr lang="en-US" altLang="zh-TW" sz="1400" dirty="0"/>
                <a:t>128</a:t>
              </a:r>
              <a:r>
                <a:rPr lang="zh-TW" altLang="en-US" sz="1400" dirty="0"/>
                <a:t>維向量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1E5190-2FCC-40A8-8401-42CCDBC42D66}"/>
                </a:ext>
              </a:extLst>
            </p:cNvPr>
            <p:cNvSpPr/>
            <p:nvPr/>
          </p:nvSpPr>
          <p:spPr>
            <a:xfrm>
              <a:off x="3332108" y="3125487"/>
              <a:ext cx="12584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dlib.shape_predictor()</a:t>
              </a:r>
              <a:endParaRPr lang="zh-TW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73E92-8D70-46B0-95D3-EB96437DA8D0}"/>
                </a:ext>
              </a:extLst>
            </p:cNvPr>
            <p:cNvSpPr/>
            <p:nvPr/>
          </p:nvSpPr>
          <p:spPr>
            <a:xfrm>
              <a:off x="3332108" y="3857677"/>
              <a:ext cx="125843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dlib.face_recognition_model_v1().compute_face_descriptor()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511E88-6C10-4DAC-A404-844890AA69F9}"/>
                </a:ext>
              </a:extLst>
            </p:cNvPr>
            <p:cNvSpPr/>
            <p:nvPr/>
          </p:nvSpPr>
          <p:spPr>
            <a:xfrm>
              <a:off x="1971780" y="4784398"/>
              <a:ext cx="1351949" cy="838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sz="1200" dirty="0"/>
                <a:t>取中位數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最大值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最小值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平均值</a:t>
              </a:r>
              <a:r>
                <a:rPr lang="en-US" altLang="zh-TW" sz="1200" dirty="0"/>
                <a:t>, </a:t>
              </a:r>
              <a:r>
                <a:rPr lang="zh-TW" altLang="en-US" sz="1200" dirty="0"/>
                <a:t>眾數等做標籤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09E92D4-5D17-4225-85AA-6BED7CD23A6C}"/>
                </a:ext>
              </a:extLst>
            </p:cNvPr>
            <p:cNvSpPr/>
            <p:nvPr/>
          </p:nvSpPr>
          <p:spPr>
            <a:xfrm>
              <a:off x="3323729" y="4990854"/>
              <a:ext cx="17274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視情況調整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該部分到時會測試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 怕樹梅派跑不動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1874670-F736-418F-BCDB-CAAFA214C309}"/>
                </a:ext>
              </a:extLst>
            </p:cNvPr>
            <p:cNvSpPr/>
            <p:nvPr/>
          </p:nvSpPr>
          <p:spPr>
            <a:xfrm>
              <a:off x="1973189" y="5792008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建立資料集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(csv)</a:t>
              </a:r>
              <a:endParaRPr lang="zh-TW" altLang="en-US" sz="1400" dirty="0"/>
            </a:p>
          </p:txBody>
        </p: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2367C39-7DE3-4622-8927-01CBC88C0701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>
              <a:off x="1862005" y="1763775"/>
              <a:ext cx="798442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84A4E595-169A-4267-91E5-E42232B7FC67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969956" y="2781028"/>
              <a:ext cx="0" cy="190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B73A520C-FAC9-4DF5-800F-E3A0637F429E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2660447" y="3700399"/>
              <a:ext cx="0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B560A4DB-5B83-42A8-ABF8-DFADF543070C}"/>
                </a:ext>
              </a:extLst>
            </p:cNvPr>
            <p:cNvCxnSpPr>
              <a:cxnSpLocks/>
              <a:stCxn id="76" idx="2"/>
              <a:endCxn id="79" idx="0"/>
            </p:cNvCxnSpPr>
            <p:nvPr/>
          </p:nvCxnSpPr>
          <p:spPr>
            <a:xfrm>
              <a:off x="2660447" y="2781028"/>
              <a:ext cx="0" cy="1771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AF627CC-64DC-481C-9B85-883C69748235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flipH="1">
              <a:off x="2647755" y="4613501"/>
              <a:ext cx="12692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760B86AB-E4EA-46C9-A793-E8026FDA4ECD}"/>
                </a:ext>
              </a:extLst>
            </p:cNvPr>
            <p:cNvCxnSpPr>
              <a:cxnSpLocks/>
              <a:stCxn id="82" idx="2"/>
              <a:endCxn id="85" idx="0"/>
            </p:cNvCxnSpPr>
            <p:nvPr/>
          </p:nvCxnSpPr>
          <p:spPr>
            <a:xfrm>
              <a:off x="2647755" y="5622903"/>
              <a:ext cx="1409" cy="169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9DA6743-29CF-484E-8469-DCAE9214A928}"/>
                </a:ext>
              </a:extLst>
            </p:cNvPr>
            <p:cNvSpPr/>
            <p:nvPr/>
          </p:nvSpPr>
          <p:spPr>
            <a:xfrm>
              <a:off x="4551104" y="1021570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辨識模型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訓練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C8A5E59-CF1B-40CB-A111-4583706BFC14}"/>
                </a:ext>
              </a:extLst>
            </p:cNvPr>
            <p:cNvSpPr/>
            <p:nvPr/>
          </p:nvSpPr>
          <p:spPr>
            <a:xfrm>
              <a:off x="4551104" y="203882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400" dirty="0"/>
                <a:t>讀取資料集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3B0DF55-E0F0-4EB4-AED6-1151F66EE792}"/>
                </a:ext>
              </a:extLst>
            </p:cNvPr>
            <p:cNvSpPr/>
            <p:nvPr/>
          </p:nvSpPr>
          <p:spPr>
            <a:xfrm>
              <a:off x="4551104" y="2954782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zh-TW" altLang="en-US" sz="1400" dirty="0"/>
                <a:t>訓練模型</a:t>
              </a:r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0DA183CA-61DC-4C7C-9BC3-3C73856ACE02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>
              <a:off x="5227079" y="2781028"/>
              <a:ext cx="0" cy="1737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A126371-B17D-4FC6-8073-DC20ABC47004}"/>
                </a:ext>
              </a:extLst>
            </p:cNvPr>
            <p:cNvSpPr/>
            <p:nvPr/>
          </p:nvSpPr>
          <p:spPr>
            <a:xfrm>
              <a:off x="7914264" y="1029631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偵測</a:t>
              </a:r>
            </a:p>
          </p:txBody>
        </p: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BD705D1C-3040-4313-A4E7-01E45778C6F6}"/>
                </a:ext>
              </a:extLst>
            </p:cNvPr>
            <p:cNvCxnSpPr>
              <a:cxnSpLocks/>
              <a:stCxn id="107" idx="2"/>
              <a:endCxn id="108" idx="0"/>
            </p:cNvCxnSpPr>
            <p:nvPr/>
          </p:nvCxnSpPr>
          <p:spPr>
            <a:xfrm>
              <a:off x="5227079" y="1763775"/>
              <a:ext cx="0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69E491-A788-4125-8255-F61962007055}"/>
                </a:ext>
              </a:extLst>
            </p:cNvPr>
            <p:cNvSpPr/>
            <p:nvPr/>
          </p:nvSpPr>
          <p:spPr>
            <a:xfrm>
              <a:off x="7926956" y="2032931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取臉部</a:t>
              </a:r>
              <a:r>
                <a:rPr lang="en-US" altLang="zh-TW" sz="1400" dirty="0"/>
                <a:t>68</a:t>
              </a:r>
              <a:r>
                <a:rPr lang="zh-TW" altLang="en-US" sz="1400" dirty="0"/>
                <a:t>個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關鍵點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B373644-0BE3-4FAB-8892-FCE79D04D3CB}"/>
                </a:ext>
              </a:extLst>
            </p:cNvPr>
            <p:cNvSpPr/>
            <p:nvPr/>
          </p:nvSpPr>
          <p:spPr>
            <a:xfrm>
              <a:off x="7926956" y="2946033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遷入成一個</a:t>
              </a:r>
              <a:r>
                <a:rPr lang="en-US" altLang="zh-TW" sz="1400" dirty="0"/>
                <a:t>128</a:t>
              </a:r>
              <a:r>
                <a:rPr lang="zh-TW" altLang="en-US" sz="1400" dirty="0"/>
                <a:t>維向量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EF5FE8E-AADC-4127-88B3-5748260CBB28}"/>
                </a:ext>
              </a:extLst>
            </p:cNvPr>
            <p:cNvSpPr/>
            <p:nvPr/>
          </p:nvSpPr>
          <p:spPr>
            <a:xfrm>
              <a:off x="7914264" y="3859135"/>
              <a:ext cx="1351949" cy="838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sz="1200" dirty="0"/>
                <a:t>取中位數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最大值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最小值</a:t>
              </a:r>
              <a:r>
                <a:rPr lang="en-US" altLang="zh-TW" sz="1200" dirty="0"/>
                <a:t>,</a:t>
              </a:r>
              <a:r>
                <a:rPr lang="zh-TW" altLang="en-US" sz="1200" dirty="0"/>
                <a:t> 平均值</a:t>
              </a:r>
              <a:r>
                <a:rPr lang="en-US" altLang="zh-TW" sz="1200" dirty="0"/>
                <a:t>, </a:t>
              </a:r>
              <a:r>
                <a:rPr lang="zh-TW" altLang="en-US" sz="1200" dirty="0"/>
                <a:t>眾數等做標籤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7966A62-88F0-47EE-8FF9-3F9A8068F2C1}"/>
                </a:ext>
              </a:extLst>
            </p:cNvPr>
            <p:cNvSpPr/>
            <p:nvPr/>
          </p:nvSpPr>
          <p:spPr>
            <a:xfrm>
              <a:off x="7915673" y="4866745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以模型預測</a:t>
              </a:r>
            </a:p>
          </p:txBody>
        </p: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32DE847D-4BA6-4373-97FE-3B797756ADD3}"/>
                </a:ext>
              </a:extLst>
            </p:cNvPr>
            <p:cNvCxnSpPr>
              <a:cxnSpLocks/>
              <a:stCxn id="127" idx="2"/>
              <a:endCxn id="128" idx="0"/>
            </p:cNvCxnSpPr>
            <p:nvPr/>
          </p:nvCxnSpPr>
          <p:spPr>
            <a:xfrm>
              <a:off x="8602931" y="2775136"/>
              <a:ext cx="0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05D4CB81-224A-4022-85A1-9E77BD19EB24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 flipH="1">
              <a:off x="8590239" y="3688238"/>
              <a:ext cx="12692" cy="170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98C3085F-1F0F-4D6C-BEB9-7D0EFAAF12A8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8590239" y="4697640"/>
              <a:ext cx="1409" cy="169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C64B16DC-699E-490C-9D6C-9839D30B7536}"/>
                </a:ext>
              </a:extLst>
            </p:cNvPr>
            <p:cNvCxnSpPr/>
            <p:nvPr/>
          </p:nvCxnSpPr>
          <p:spPr>
            <a:xfrm flipV="1">
              <a:off x="3315134" y="139991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F95E5EF6-6F88-44B8-B86D-D6206E56C575}"/>
                </a:ext>
              </a:extLst>
            </p:cNvPr>
            <p:cNvCxnSpPr/>
            <p:nvPr/>
          </p:nvCxnSpPr>
          <p:spPr>
            <a:xfrm flipV="1">
              <a:off x="6684586" y="1403301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EC01B05-E121-4685-B3E1-1F352D1FBB6F}"/>
                </a:ext>
              </a:extLst>
            </p:cNvPr>
            <p:cNvSpPr/>
            <p:nvPr/>
          </p:nvSpPr>
          <p:spPr>
            <a:xfrm>
              <a:off x="10626835" y="1029631"/>
              <a:ext cx="1351949" cy="742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動作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4177421-1325-48F7-83A4-3B5008BA9078}"/>
                </a:ext>
              </a:extLst>
            </p:cNvPr>
            <p:cNvSpPr/>
            <p:nvPr/>
          </p:nvSpPr>
          <p:spPr>
            <a:xfrm>
              <a:off x="10626835" y="2046884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</a:rPr>
                <a:t>開門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/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不動作</a:t>
              </a:r>
            </a:p>
          </p:txBody>
        </p: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AB8096E4-2F0F-454F-8491-84F902EA9812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11302810" y="1771836"/>
              <a:ext cx="0" cy="2750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144894-4DEC-4EAF-BD97-1263E18AE4AD}"/>
                </a:ext>
              </a:extLst>
            </p:cNvPr>
            <p:cNvSpPr/>
            <p:nvPr/>
          </p:nvSpPr>
          <p:spPr>
            <a:xfrm>
              <a:off x="9266213" y="4062943"/>
              <a:ext cx="17274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視情況調整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該部分到時會測試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 怕樹梅派跑不動</a:t>
              </a:r>
            </a:p>
          </p:txBody>
        </p: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8CD531B-78C1-4128-AEB5-33574389B396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8590239" y="1771836"/>
              <a:ext cx="1" cy="2669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左大括弧 85">
              <a:extLst>
                <a:ext uri="{FF2B5EF4-FFF2-40B4-BE49-F238E27FC236}">
                  <a16:creationId xmlns:a16="http://schemas.microsoft.com/office/drawing/2014/main" id="{48D2281E-86A1-47A4-A011-F4F00F2FA29C}"/>
                </a:ext>
              </a:extLst>
            </p:cNvPr>
            <p:cNvSpPr/>
            <p:nvPr/>
          </p:nvSpPr>
          <p:spPr>
            <a:xfrm>
              <a:off x="7389817" y="2038822"/>
              <a:ext cx="417933" cy="44919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5B86F65-01E8-482F-8FC3-E472D89B9666}"/>
                </a:ext>
              </a:extLst>
            </p:cNvPr>
            <p:cNvSpPr/>
            <p:nvPr/>
          </p:nvSpPr>
          <p:spPr>
            <a:xfrm>
              <a:off x="5675018" y="4026954"/>
              <a:ext cx="171292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視情況調整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因為沒有使用過樹梅派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</a:rPr>
                <a:t>會先以筆電測試效能後再作改善</a:t>
              </a:r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E970B47F-90C6-46B7-A1D9-2B10AB076FA9}"/>
                </a:ext>
              </a:extLst>
            </p:cNvPr>
            <p:cNvCxnSpPr/>
            <p:nvPr/>
          </p:nvCxnSpPr>
          <p:spPr>
            <a:xfrm flipV="1">
              <a:off x="9716105" y="1442319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148D9CC-947C-4233-81CA-4508CA05D09D}"/>
                </a:ext>
              </a:extLst>
            </p:cNvPr>
            <p:cNvSpPr/>
            <p:nvPr/>
          </p:nvSpPr>
          <p:spPr>
            <a:xfrm>
              <a:off x="7914264" y="5811507"/>
              <a:ext cx="1351949" cy="742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取平均得到辨識結果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(&gt;80% true)</a:t>
              </a:r>
              <a:endParaRPr lang="zh-TW" altLang="en-US" sz="1400" dirty="0"/>
            </a:p>
          </p:txBody>
        </p: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CEB15464-E73A-419C-927B-D1401C2132C5}"/>
                </a:ext>
              </a:extLst>
            </p:cNvPr>
            <p:cNvCxnSpPr>
              <a:cxnSpLocks/>
              <a:stCxn id="136" idx="2"/>
              <a:endCxn id="162" idx="0"/>
            </p:cNvCxnSpPr>
            <p:nvPr/>
          </p:nvCxnSpPr>
          <p:spPr>
            <a:xfrm flipH="1">
              <a:off x="8590239" y="5608950"/>
              <a:ext cx="1409" cy="202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90059" y="1497747"/>
            <a:ext cx="9270592" cy="3584902"/>
            <a:chOff x="1290059" y="1497747"/>
            <a:chExt cx="9270592" cy="3584902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2114251" y="3692921"/>
              <a:ext cx="976301" cy="86051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673345" y="1497747"/>
              <a:ext cx="1145214" cy="1757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GUI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3090552" y="2376646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290059" y="21919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輸入使用者姓名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9385" y="1497747"/>
              <a:ext cx="1125269" cy="1754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UserLogin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/>
            <p:cNvCxnSpPr>
              <a:stCxn id="46" idx="3"/>
              <a:endCxn id="53" idx="1"/>
            </p:cNvCxnSpPr>
            <p:nvPr/>
          </p:nvCxnSpPr>
          <p:spPr>
            <a:xfrm flipV="1">
              <a:off x="4818559" y="2374971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03709" y="1851750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(Label)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肘形接點 23"/>
            <p:cNvCxnSpPr/>
            <p:nvPr/>
          </p:nvCxnSpPr>
          <p:spPr>
            <a:xfrm flipV="1">
              <a:off x="3222586" y="2822815"/>
              <a:ext cx="2516799" cy="1198004"/>
            </a:xfrm>
            <a:prstGeom prst="bentConnector3">
              <a:avLst>
                <a:gd name="adj1" fmla="val 7509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39385" y="3843384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112846" y="3702844"/>
              <a:ext cx="1912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使用者臉部影片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片段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965538" y="3415922"/>
              <a:ext cx="120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使用者照片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768940" y="1755337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KNN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65375" y="34159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照片特徵</a:t>
              </a:r>
            </a:p>
          </p:txBody>
        </p:sp>
        <p:cxnSp>
          <p:nvCxnSpPr>
            <p:cNvPr id="103" name="直線單箭頭接點 102"/>
            <p:cNvCxnSpPr>
              <a:stCxn id="99" idx="3"/>
            </p:cNvCxnSpPr>
            <p:nvPr/>
          </p:nvCxnSpPr>
          <p:spPr>
            <a:xfrm>
              <a:off x="8894209" y="2374970"/>
              <a:ext cx="672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9545630" y="2190303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V="1">
              <a:off x="6465375" y="3229839"/>
              <a:ext cx="0" cy="641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V="1">
              <a:off x="6165655" y="3229839"/>
              <a:ext cx="0" cy="641482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6752216" y="1913304"/>
              <a:ext cx="1138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(Label)</a:t>
              </a:r>
            </a:p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照片特徵</a:t>
              </a: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 flipV="1">
              <a:off x="6864654" y="2350903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41" idx="0"/>
            </p:cNvCxnSpPr>
            <p:nvPr/>
          </p:nvCxnSpPr>
          <p:spPr>
            <a:xfrm rot="5400000" flipH="1" flipV="1">
              <a:off x="2702821" y="2722398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571165" y="28571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辨識階段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513758" y="1642911"/>
            <a:ext cx="4955288" cy="3122007"/>
            <a:chOff x="3212100" y="1831447"/>
            <a:chExt cx="4955288" cy="3122007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3212100" y="2157289"/>
              <a:ext cx="865907" cy="763217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5038307" y="1919266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>
              <a:endCxn id="37" idx="1"/>
            </p:cNvCxnSpPr>
            <p:nvPr/>
          </p:nvCxnSpPr>
          <p:spPr>
            <a:xfrm>
              <a:off x="4134444" y="2538898"/>
              <a:ext cx="9038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6163576" y="2354667"/>
              <a:ext cx="988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135258" y="2723126"/>
              <a:ext cx="1017109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>
              <a:spLocks/>
            </p:cNvSpPr>
            <p:nvPr/>
          </p:nvSpPr>
          <p:spPr>
            <a:xfrm>
              <a:off x="7152367" y="2354231"/>
              <a:ext cx="1015021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92406" y="18314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特徵向量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038306" y="3955508"/>
              <a:ext cx="1125269" cy="99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馬達控制</a:t>
              </a:r>
            </a:p>
          </p:txBody>
        </p:sp>
        <p:cxnSp>
          <p:nvCxnSpPr>
            <p:cNvPr id="51" name="直線單箭頭接點 50"/>
            <p:cNvCxnSpPr>
              <a:stCxn id="48" idx="0"/>
              <a:endCxn id="37" idx="2"/>
            </p:cNvCxnSpPr>
            <p:nvPr/>
          </p:nvCxnSpPr>
          <p:spPr>
            <a:xfrm flipV="1">
              <a:off x="5600941" y="3158531"/>
              <a:ext cx="1" cy="79697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271839" y="2708610"/>
              <a:ext cx="772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Status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81313" y="223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9025</TotalTime>
  <Words>1664</Words>
  <Application>Microsoft Office PowerPoint</Application>
  <PresentationFormat>寬螢幕</PresentationFormat>
  <Paragraphs>382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微软雅黑</vt:lpstr>
      <vt:lpstr>Roboto Light</vt:lpstr>
      <vt:lpstr>宋体</vt:lpstr>
      <vt:lpstr>微软雅黑 Light</vt:lpstr>
      <vt:lpstr>微軟正黑體</vt:lpstr>
      <vt:lpstr>標楷體</vt:lpstr>
      <vt:lpstr>Arial</vt:lpstr>
      <vt:lpstr>Calibri</vt:lpstr>
      <vt:lpstr>consolas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656</cp:revision>
  <dcterms:created xsi:type="dcterms:W3CDTF">2015-09-11T13:14:00Z</dcterms:created>
  <dcterms:modified xsi:type="dcterms:W3CDTF">2021-05-20T01:42:30Z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