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0" r:id="rId2"/>
    <p:sldId id="312" r:id="rId3"/>
    <p:sldId id="333" r:id="rId4"/>
    <p:sldId id="334" r:id="rId5"/>
    <p:sldId id="359" r:id="rId6"/>
    <p:sldId id="347" r:id="rId7"/>
    <p:sldId id="348" r:id="rId8"/>
    <p:sldId id="346" r:id="rId9"/>
    <p:sldId id="354" r:id="rId10"/>
    <p:sldId id="355" r:id="rId11"/>
    <p:sldId id="356" r:id="rId12"/>
    <p:sldId id="357" r:id="rId13"/>
    <p:sldId id="358" r:id="rId14"/>
    <p:sldId id="338" r:id="rId15"/>
    <p:sldId id="350" r:id="rId16"/>
    <p:sldId id="349" r:id="rId17"/>
    <p:sldId id="352" r:id="rId18"/>
    <p:sldId id="353" r:id="rId19"/>
    <p:sldId id="340" r:id="rId20"/>
    <p:sldId id="325" r:id="rId21"/>
    <p:sldId id="31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A3A315B-879F-4524-9F7F-B8EE2D17A35C}">
          <p14:sldIdLst>
            <p14:sldId id="260"/>
          </p14:sldIdLst>
        </p14:section>
        <p14:section name="需求" id="{DA9E73B2-77E1-444C-B935-07584D6FB41F}">
          <p14:sldIdLst>
            <p14:sldId id="312"/>
            <p14:sldId id="333"/>
            <p14:sldId id="334"/>
          </p14:sldIdLst>
        </p14:section>
        <p14:section name="分析" id="{2B042035-F0C8-4763-84FD-41D2DE3D9FF7}">
          <p14:sldIdLst>
            <p14:sldId id="359"/>
            <p14:sldId id="347"/>
          </p14:sldIdLst>
        </p14:section>
        <p14:section name="設計" id="{103A300C-F36E-4F8E-B320-6028FDE45D44}">
          <p14:sldIdLst>
            <p14:sldId id="348"/>
            <p14:sldId id="346"/>
            <p14:sldId id="354"/>
            <p14:sldId id="355"/>
            <p14:sldId id="356"/>
            <p14:sldId id="357"/>
            <p14:sldId id="358"/>
          </p14:sldIdLst>
        </p14:section>
        <p14:section name="API" id="{38D1EA7D-C6B8-4247-B2ED-B2C27D80D543}">
          <p14:sldIdLst>
            <p14:sldId id="338"/>
          </p14:sldIdLst>
        </p14:section>
        <p14:section name="工作排程" id="{2D54852F-DB99-4018-8DA1-2B5457ED5BC0}">
          <p14:sldIdLst>
            <p14:sldId id="350"/>
            <p14:sldId id="349"/>
            <p14:sldId id="352"/>
            <p14:sldId id="353"/>
          </p14:sldIdLst>
        </p14:section>
        <p14:section name="驗證" id="{CFEB52EE-6DEF-4D2A-B79F-1B673287DC06}">
          <p14:sldIdLst>
            <p14:sldId id="340"/>
          </p14:sldIdLst>
        </p14:section>
        <p14:section name="參考資料" id="{D489F24E-0BD8-4B7C-B7DE-CBFA70096B60}">
          <p14:sldIdLst>
            <p14:sldId id="325"/>
          </p14:sldIdLst>
        </p14:section>
        <p14:section name="THANKS" id="{73488242-C3FD-4E5A-8E98-70AAA5C506DD}">
          <p14:sldIdLst>
            <p14:sldId id="310"/>
          </p14:sldIdLst>
        </p14:section>
      </p14:sectionLst>
    </p:ext>
    <p:ext uri="{EFAFB233-063F-42B5-8137-9DF3F51BA10A}">
      <p15:sldGuideLst xmlns:p15="http://schemas.microsoft.com/office/powerpoint/2012/main">
        <p15:guide id="1" orient="horz" pos="4065">
          <p15:clr>
            <a:srgbClr val="A4A3A4"/>
          </p15:clr>
        </p15:guide>
        <p15:guide id="2" orient="horz" pos="868">
          <p15:clr>
            <a:srgbClr val="A4A3A4"/>
          </p15:clr>
        </p15:guide>
        <p15:guide id="3" orient="horz" pos="381">
          <p15:clr>
            <a:srgbClr val="A4A3A4"/>
          </p15:clr>
        </p15:guide>
        <p15:guide id="4" orient="horz" pos="2206">
          <p15:clr>
            <a:srgbClr val="A4A3A4"/>
          </p15:clr>
        </p15:guide>
        <p15:guide id="5" pos="347">
          <p15:clr>
            <a:srgbClr val="A4A3A4"/>
          </p15:clr>
        </p15:guide>
        <p15:guide id="6" pos="7355">
          <p15:clr>
            <a:srgbClr val="A4A3A4"/>
          </p15:clr>
        </p15:guide>
        <p15:guide id="7" pos="3842">
          <p15:clr>
            <a:srgbClr val="A4A3A4"/>
          </p15:clr>
        </p15:guide>
        <p15:guide id="8" pos="34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2BF"/>
    <a:srgbClr val="669900"/>
    <a:srgbClr val="9ADBC5"/>
    <a:srgbClr val="FFFFFF"/>
    <a:srgbClr val="227A8F"/>
    <a:srgbClr val="1FA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4769" autoAdjust="0"/>
  </p:normalViewPr>
  <p:slideViewPr>
    <p:cSldViewPr snapToGrid="0" showGuides="1">
      <p:cViewPr>
        <p:scale>
          <a:sx n="75" d="100"/>
          <a:sy n="75" d="100"/>
        </p:scale>
        <p:origin x="893" y="504"/>
      </p:cViewPr>
      <p:guideLst>
        <p:guide orient="horz" pos="4065"/>
        <p:guide orient="horz" pos="868"/>
        <p:guide orient="horz" pos="381"/>
        <p:guide orient="horz" pos="2206"/>
        <p:guide pos="347"/>
        <p:guide pos="7355"/>
        <p:guide pos="3842"/>
        <p:guide pos="349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2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2021/5/21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525753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微软雅黑"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微软雅黑" charset="0"/>
              </a:defRPr>
            </a:lvl1pPr>
          </a:lstStyle>
          <a:p>
            <a:fld id="{7427AE1C-C8CA-495D-A1C3-F4E19E455D4D}" type="datetimeFigureOut">
              <a:rPr lang="zh-CN" altLang="en-US" smtClean="0"/>
              <a:pPr/>
              <a:t>2021/5/21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微软雅黑"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微软雅黑" charset="0"/>
              </a:defRPr>
            </a:lvl1pPr>
          </a:lstStyle>
          <a:p>
            <a:fld id="{572CFE39-E4F3-4BD9-A16E-9B3A0A705C4D}" type="slidenum">
              <a:rPr lang="zh-CN" altLang="en-US" smtClean="0"/>
              <a:pPr/>
              <a:t>‹#›</a:t>
            </a:fld>
            <a:endParaRPr lang="zh-CN" altLang="en-US"/>
          </a:p>
        </p:txBody>
      </p:sp>
    </p:spTree>
    <p:extLst>
      <p:ext uri="{BB962C8B-B14F-4D97-AF65-F5344CB8AC3E}">
        <p14:creationId xmlns:p14="http://schemas.microsoft.com/office/powerpoint/2010/main" val="205167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微软雅黑" charset="0"/>
      </a:defRPr>
    </a:lvl1pPr>
    <a:lvl2pPr marL="457200" algn="l" defTabSz="914400" rtl="0" eaLnBrk="1" latinLnBrk="0" hangingPunct="1">
      <a:defRPr sz="1200" kern="1200">
        <a:solidFill>
          <a:schemeClr val="tx1"/>
        </a:solidFill>
        <a:latin typeface="+mn-lt"/>
        <a:ea typeface="+mn-ea"/>
        <a:cs typeface="微软雅黑" charset="0"/>
      </a:defRPr>
    </a:lvl2pPr>
    <a:lvl3pPr marL="914400" algn="l" defTabSz="914400" rtl="0" eaLnBrk="1" latinLnBrk="0" hangingPunct="1">
      <a:defRPr sz="1200" kern="1200">
        <a:solidFill>
          <a:schemeClr val="tx1"/>
        </a:solidFill>
        <a:latin typeface="+mn-lt"/>
        <a:ea typeface="+mn-ea"/>
        <a:cs typeface="微软雅黑" charset="0"/>
      </a:defRPr>
    </a:lvl3pPr>
    <a:lvl4pPr marL="1371600" algn="l" defTabSz="914400" rtl="0" eaLnBrk="1" latinLnBrk="0" hangingPunct="1">
      <a:defRPr sz="1200" kern="1200">
        <a:solidFill>
          <a:schemeClr val="tx1"/>
        </a:solidFill>
        <a:latin typeface="+mn-lt"/>
        <a:ea typeface="+mn-ea"/>
        <a:cs typeface="微软雅黑" charset="0"/>
      </a:defRPr>
    </a:lvl4pPr>
    <a:lvl5pPr marL="1828800" algn="l" defTabSz="914400" rtl="0" eaLnBrk="1" latinLnBrk="0" hangingPunct="1">
      <a:defRPr sz="1200" kern="1200">
        <a:solidFill>
          <a:schemeClr val="tx1"/>
        </a:solidFill>
        <a:latin typeface="+mn-lt"/>
        <a:ea typeface="+mn-ea"/>
        <a:cs typeface="微软雅黑"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a:t>
            </a:fld>
            <a:endParaRPr lang="zh-CN" altLang="en-US"/>
          </a:p>
        </p:txBody>
      </p:sp>
    </p:spTree>
    <p:extLst>
      <p:ext uri="{BB962C8B-B14F-4D97-AF65-F5344CB8AC3E}">
        <p14:creationId xmlns:p14="http://schemas.microsoft.com/office/powerpoint/2010/main" val="913534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10</a:t>
            </a:fld>
            <a:endParaRPr lang="zh-CN" altLang="en-US"/>
          </a:p>
        </p:txBody>
      </p:sp>
    </p:spTree>
    <p:extLst>
      <p:ext uri="{BB962C8B-B14F-4D97-AF65-F5344CB8AC3E}">
        <p14:creationId xmlns:p14="http://schemas.microsoft.com/office/powerpoint/2010/main" val="68416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11</a:t>
            </a:fld>
            <a:endParaRPr lang="zh-CN" altLang="en-US"/>
          </a:p>
        </p:txBody>
      </p:sp>
    </p:spTree>
    <p:extLst>
      <p:ext uri="{BB962C8B-B14F-4D97-AF65-F5344CB8AC3E}">
        <p14:creationId xmlns:p14="http://schemas.microsoft.com/office/powerpoint/2010/main" val="236136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12</a:t>
            </a:fld>
            <a:endParaRPr lang="zh-CN" altLang="en-US"/>
          </a:p>
        </p:txBody>
      </p:sp>
    </p:spTree>
    <p:extLst>
      <p:ext uri="{BB962C8B-B14F-4D97-AF65-F5344CB8AC3E}">
        <p14:creationId xmlns:p14="http://schemas.microsoft.com/office/powerpoint/2010/main" val="370771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13</a:t>
            </a:fld>
            <a:endParaRPr lang="zh-CN" altLang="en-US"/>
          </a:p>
        </p:txBody>
      </p:sp>
    </p:spTree>
    <p:extLst>
      <p:ext uri="{BB962C8B-B14F-4D97-AF65-F5344CB8AC3E}">
        <p14:creationId xmlns:p14="http://schemas.microsoft.com/office/powerpoint/2010/main" val="424062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14</a:t>
            </a:fld>
            <a:endParaRPr lang="zh-CN" altLang="en-US"/>
          </a:p>
        </p:txBody>
      </p:sp>
    </p:spTree>
    <p:extLst>
      <p:ext uri="{BB962C8B-B14F-4D97-AF65-F5344CB8AC3E}">
        <p14:creationId xmlns:p14="http://schemas.microsoft.com/office/powerpoint/2010/main" val="158355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15</a:t>
            </a:fld>
            <a:endParaRPr lang="zh-CN" altLang="en-US"/>
          </a:p>
        </p:txBody>
      </p:sp>
    </p:spTree>
    <p:extLst>
      <p:ext uri="{BB962C8B-B14F-4D97-AF65-F5344CB8AC3E}">
        <p14:creationId xmlns:p14="http://schemas.microsoft.com/office/powerpoint/2010/main" val="2613853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16</a:t>
            </a:fld>
            <a:endParaRPr lang="zh-CN" altLang="en-US"/>
          </a:p>
        </p:txBody>
      </p:sp>
    </p:spTree>
    <p:extLst>
      <p:ext uri="{BB962C8B-B14F-4D97-AF65-F5344CB8AC3E}">
        <p14:creationId xmlns:p14="http://schemas.microsoft.com/office/powerpoint/2010/main" val="2100525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17</a:t>
            </a:fld>
            <a:endParaRPr lang="zh-CN" altLang="en-US"/>
          </a:p>
        </p:txBody>
      </p:sp>
    </p:spTree>
    <p:extLst>
      <p:ext uri="{BB962C8B-B14F-4D97-AF65-F5344CB8AC3E}">
        <p14:creationId xmlns:p14="http://schemas.microsoft.com/office/powerpoint/2010/main" val="334498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18</a:t>
            </a:fld>
            <a:endParaRPr lang="zh-CN" altLang="en-US"/>
          </a:p>
        </p:txBody>
      </p:sp>
    </p:spTree>
    <p:extLst>
      <p:ext uri="{BB962C8B-B14F-4D97-AF65-F5344CB8AC3E}">
        <p14:creationId xmlns:p14="http://schemas.microsoft.com/office/powerpoint/2010/main" val="2751667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19</a:t>
            </a:fld>
            <a:endParaRPr lang="zh-CN" altLang="en-US"/>
          </a:p>
        </p:txBody>
      </p:sp>
    </p:spTree>
    <p:extLst>
      <p:ext uri="{BB962C8B-B14F-4D97-AF65-F5344CB8AC3E}">
        <p14:creationId xmlns:p14="http://schemas.microsoft.com/office/powerpoint/2010/main" val="194002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a:t>
            </a:fld>
            <a:endParaRPr lang="zh-CN" altLang="en-US"/>
          </a:p>
        </p:txBody>
      </p:sp>
    </p:spTree>
    <p:extLst>
      <p:ext uri="{BB962C8B-B14F-4D97-AF65-F5344CB8AC3E}">
        <p14:creationId xmlns:p14="http://schemas.microsoft.com/office/powerpoint/2010/main" val="100298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20</a:t>
            </a:fld>
            <a:endParaRPr lang="zh-CN" altLang="en-US"/>
          </a:p>
        </p:txBody>
      </p:sp>
    </p:spTree>
    <p:extLst>
      <p:ext uri="{BB962C8B-B14F-4D97-AF65-F5344CB8AC3E}">
        <p14:creationId xmlns:p14="http://schemas.microsoft.com/office/powerpoint/2010/main" val="2098168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21</a:t>
            </a:fld>
            <a:endParaRPr lang="zh-CN" altLang="en-US"/>
          </a:p>
        </p:txBody>
      </p:sp>
    </p:spTree>
    <p:extLst>
      <p:ext uri="{BB962C8B-B14F-4D97-AF65-F5344CB8AC3E}">
        <p14:creationId xmlns:p14="http://schemas.microsoft.com/office/powerpoint/2010/main" val="76119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3</a:t>
            </a:fld>
            <a:endParaRPr lang="zh-CN" altLang="en-US"/>
          </a:p>
        </p:txBody>
      </p:sp>
    </p:spTree>
    <p:extLst>
      <p:ext uri="{BB962C8B-B14F-4D97-AF65-F5344CB8AC3E}">
        <p14:creationId xmlns:p14="http://schemas.microsoft.com/office/powerpoint/2010/main" val="35791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4</a:t>
            </a:fld>
            <a:endParaRPr lang="zh-CN" altLang="en-US"/>
          </a:p>
        </p:txBody>
      </p:sp>
    </p:spTree>
    <p:extLst>
      <p:ext uri="{BB962C8B-B14F-4D97-AF65-F5344CB8AC3E}">
        <p14:creationId xmlns:p14="http://schemas.microsoft.com/office/powerpoint/2010/main" val="19666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5</a:t>
            </a:fld>
            <a:endParaRPr lang="zh-CN" altLang="en-US"/>
          </a:p>
        </p:txBody>
      </p:sp>
    </p:spTree>
    <p:extLst>
      <p:ext uri="{BB962C8B-B14F-4D97-AF65-F5344CB8AC3E}">
        <p14:creationId xmlns:p14="http://schemas.microsoft.com/office/powerpoint/2010/main" val="254806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6</a:t>
            </a:fld>
            <a:endParaRPr lang="zh-CN" altLang="en-US"/>
          </a:p>
        </p:txBody>
      </p:sp>
    </p:spTree>
    <p:extLst>
      <p:ext uri="{BB962C8B-B14F-4D97-AF65-F5344CB8AC3E}">
        <p14:creationId xmlns:p14="http://schemas.microsoft.com/office/powerpoint/2010/main" val="255840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7</a:t>
            </a:fld>
            <a:endParaRPr lang="zh-CN" altLang="en-US"/>
          </a:p>
        </p:txBody>
      </p:sp>
    </p:spTree>
    <p:extLst>
      <p:ext uri="{BB962C8B-B14F-4D97-AF65-F5344CB8AC3E}">
        <p14:creationId xmlns:p14="http://schemas.microsoft.com/office/powerpoint/2010/main" val="279307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8</a:t>
            </a:fld>
            <a:endParaRPr lang="zh-CN" altLang="en-US"/>
          </a:p>
        </p:txBody>
      </p:sp>
    </p:spTree>
    <p:extLst>
      <p:ext uri="{BB962C8B-B14F-4D97-AF65-F5344CB8AC3E}">
        <p14:creationId xmlns:p14="http://schemas.microsoft.com/office/powerpoint/2010/main" val="308946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9</a:t>
            </a:fld>
            <a:endParaRPr lang="zh-CN" altLang="en-US"/>
          </a:p>
        </p:txBody>
      </p:sp>
    </p:spTree>
    <p:extLst>
      <p:ext uri="{BB962C8B-B14F-4D97-AF65-F5344CB8AC3E}">
        <p14:creationId xmlns:p14="http://schemas.microsoft.com/office/powerpoint/2010/main" val="87930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pPr/>
              <a:t>2021/5/21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日期占位符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pPr/>
              <a:t>2021/5/21</a:t>
            </a:fld>
            <a:endParaRPr lang="zh-CN" altLang="en-US"/>
          </a:p>
        </p:txBody>
      </p:sp>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0611D0-9A6A-4745-A630-32461103131C}" type="datetimeFigureOut">
              <a:rPr lang="zh-CN" altLang="en-US" smtClean="0">
                <a:solidFill>
                  <a:prstClr val="black">
                    <a:tint val="75000"/>
                  </a:prstClr>
                </a:solidFill>
              </a:rPr>
              <a:pPr/>
              <a:t>2021/5/21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3F3D8C-2C4B-4342-80F1-9B8A0E6BA81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charset="0"/>
                <a:ea typeface="微软雅黑" charset="0"/>
                <a:cs typeface="微软雅黑" charset="0"/>
              </a:defRPr>
            </a:lvl1pPr>
          </a:lstStyle>
          <a:p>
            <a:fld id="{0880C882-A448-4391-8676-F5947BC890DB}" type="datetimeFigureOut">
              <a:rPr lang="zh-CN" altLang="en-US" smtClean="0"/>
              <a:pPr/>
              <a:t>2021/5/21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charset="0"/>
                <a:ea typeface="微软雅黑" charset="0"/>
                <a:cs typeface="微软雅黑"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charset="0"/>
                <a:ea typeface="微软雅黑" charset="0"/>
                <a:cs typeface="微软雅黑" charset="0"/>
              </a:defRPr>
            </a:lvl1pPr>
          </a:lstStyle>
          <a:p>
            <a:fld id="{019DB73F-1E62-4448-A8B4-8FF89C1E191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微软雅黑" charset="0"/>
          <a:ea typeface="+mj-ea"/>
          <a:cs typeface="微软雅黑"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微软雅黑" charset="0"/>
          <a:ea typeface="微软雅黑" charset="0"/>
          <a:cs typeface="微软雅黑"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微软雅黑" charset="0"/>
          <a:ea typeface="微软雅黑" charset="0"/>
          <a:cs typeface="微软雅黑"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微软雅黑" charset="0"/>
          <a:ea typeface="微软雅黑" charset="0"/>
          <a:cs typeface="微软雅黑"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微软雅黑" charset="0"/>
          <a:ea typeface="微软雅黑" charset="0"/>
          <a:cs typeface="微软雅黑"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netadmin.com.tw/netadmin/zh-tw/technology/EF1A17B6B6BB48388BD8438A197DACF1" TargetMode="External"/><Relationship Id="rId3" Type="http://schemas.openxmlformats.org/officeDocument/2006/relationships/hyperlink" Target="https://blog.csdn.net/weixin_33743703/article/details/89865984?utm_medium=distribute.pc_relevant.none-task-blog-baidujs_title-1&amp;spm=1001.2101.3001.4242" TargetMode="External"/><Relationship Id="rId7" Type="http://schemas.openxmlformats.org/officeDocument/2006/relationships/hyperlink" Target="https://yanwei-liu.medium.com/python%E5%BD%B1%E5%83%8F%E8%BE%A8%E8%AD%98%E7%AD%86%E8%A8%98-%E5%9B%9B-%E4%BD%BF%E7%94%A8dlib%E8%BE%A8%E8%AD%98%E5%99%A8-c75a633e985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itread01.com/content/1547209506.html" TargetMode="External"/><Relationship Id="rId5" Type="http://schemas.openxmlformats.org/officeDocument/2006/relationships/hyperlink" Target="https://www.tpisoftware.com/tpu/articleDetails/950" TargetMode="External"/><Relationship Id="rId4" Type="http://schemas.openxmlformats.org/officeDocument/2006/relationships/hyperlink" Target="https://allen108108.github.io/blog/2020/04/16/%E4%BA%BA%E8%87%89%E8%BE%A8%E8%AD%98%E7%B3%BB%E7%B5%B1%20Face%20Recognition%20%E9%96%8B%E7%99%BC%E7%B4%80%E9%8C%84%20%20(%20OpenCV%20_%20Dlib%2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6100098" y="2771771"/>
            <a:ext cx="6100099" cy="1693903"/>
            <a:chOff x="18175157" y="1237669"/>
            <a:chExt cx="6799393" cy="1693904"/>
          </a:xfrm>
        </p:grpSpPr>
        <p:sp>
          <p:nvSpPr>
            <p:cNvPr id="10" name="文本框 9"/>
            <p:cNvSpPr txBox="1"/>
            <p:nvPr/>
          </p:nvSpPr>
          <p:spPr>
            <a:xfrm>
              <a:off x="18175157" y="1237669"/>
              <a:ext cx="6646652" cy="954108"/>
            </a:xfrm>
            <a:prstGeom prst="rect">
              <a:avLst/>
            </a:prstGeom>
            <a:noFill/>
          </p:spPr>
          <p:txBody>
            <a:bodyPr wrap="square" rtlCol="0">
              <a:spAutoFit/>
            </a:bodyPr>
            <a:lstStyle/>
            <a:p>
              <a:r>
                <a:rPr lang="zh-TW" altLang="en-US" sz="5600" dirty="0">
                  <a:solidFill>
                    <a:schemeClr val="accent4"/>
                  </a:solidFill>
                  <a:latin typeface="微軟正黑體" panose="020B0604030504040204" pitchFamily="34" charset="-120"/>
                  <a:ea typeface="微軟正黑體" panose="020B0604030504040204" pitchFamily="34" charset="-120"/>
                  <a:cs typeface="微软雅黑" charset="0"/>
                </a:rPr>
                <a:t>智慧門鎖</a:t>
              </a:r>
              <a:endParaRPr lang="zh-CN" altLang="en-US" sz="5600" dirty="0">
                <a:solidFill>
                  <a:schemeClr val="accent4"/>
                </a:solidFill>
                <a:latin typeface="微軟正黑體" panose="020B0604030504040204" pitchFamily="34" charset="-120"/>
                <a:ea typeface="微軟正黑體" panose="020B0604030504040204" pitchFamily="34" charset="-120"/>
                <a:cs typeface="微软雅黑" charset="0"/>
              </a:endParaRPr>
            </a:p>
          </p:txBody>
        </p:sp>
        <p:sp>
          <p:nvSpPr>
            <p:cNvPr id="11" name="文本框 10"/>
            <p:cNvSpPr txBox="1"/>
            <p:nvPr/>
          </p:nvSpPr>
          <p:spPr>
            <a:xfrm>
              <a:off x="18187988" y="2223687"/>
              <a:ext cx="6786562" cy="707886"/>
            </a:xfrm>
            <a:prstGeom prst="rect">
              <a:avLst/>
            </a:prstGeom>
            <a:noFill/>
          </p:spPr>
          <p:txBody>
            <a:bodyPr wrap="square" rtlCol="0">
              <a:spAutoFit/>
            </a:bodyPr>
            <a:lstStyle/>
            <a:p>
              <a:r>
                <a:rPr lang="en-US" altLang="zh-TW" sz="40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109-2 </a:t>
              </a:r>
              <a:r>
                <a:rPr lang="zh-TW" altLang="en-US" sz="40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嵌入式影像處理</a:t>
              </a:r>
              <a:endParaRPr lang="zh-CN" altLang="en-US" sz="40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grpSp>
      <p:grpSp>
        <p:nvGrpSpPr>
          <p:cNvPr id="9" name="组合 8"/>
          <p:cNvGrpSpPr/>
          <p:nvPr/>
        </p:nvGrpSpPr>
        <p:grpSpPr>
          <a:xfrm>
            <a:off x="0" y="-2"/>
            <a:ext cx="4823439" cy="3501288"/>
            <a:chOff x="0" y="-2"/>
            <a:chExt cx="4823439" cy="3501288"/>
          </a:xfrm>
        </p:grpSpPr>
        <p:sp>
          <p:nvSpPr>
            <p:cNvPr id="4" name="等腰三角形 3"/>
            <p:cNvSpPr/>
            <p:nvPr/>
          </p:nvSpPr>
          <p:spPr>
            <a:xfrm rot="5400000">
              <a:off x="-95087" y="95085"/>
              <a:ext cx="1378763" cy="11885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5" name="等腰三角形 24"/>
            <p:cNvSpPr/>
            <p:nvPr/>
          </p:nvSpPr>
          <p:spPr>
            <a:xfrm rot="16200000">
              <a:off x="-95085" y="802592"/>
              <a:ext cx="1378763" cy="11885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6" name="等腰三角形 25"/>
            <p:cNvSpPr/>
            <p:nvPr/>
          </p:nvSpPr>
          <p:spPr>
            <a:xfrm rot="5400000">
              <a:off x="-95087" y="1510099"/>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7" name="等腰三角形 26"/>
            <p:cNvSpPr/>
            <p:nvPr/>
          </p:nvSpPr>
          <p:spPr>
            <a:xfrm rot="16200000">
              <a:off x="1117298" y="95087"/>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8" name="等腰三角形 27"/>
            <p:cNvSpPr/>
            <p:nvPr/>
          </p:nvSpPr>
          <p:spPr>
            <a:xfrm rot="5400000">
              <a:off x="1110008" y="802592"/>
              <a:ext cx="1378763" cy="11885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9" name="等腰三角形 28"/>
            <p:cNvSpPr/>
            <p:nvPr/>
          </p:nvSpPr>
          <p:spPr>
            <a:xfrm rot="16200000">
              <a:off x="1111740" y="1510101"/>
              <a:ext cx="1378763" cy="118858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0" name="等腰三角形 29"/>
            <p:cNvSpPr/>
            <p:nvPr/>
          </p:nvSpPr>
          <p:spPr>
            <a:xfrm rot="5400000">
              <a:off x="2334668" y="95085"/>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1" name="等腰三角形 30"/>
            <p:cNvSpPr/>
            <p:nvPr/>
          </p:nvSpPr>
          <p:spPr>
            <a:xfrm rot="5400000">
              <a:off x="1110245" y="2217610"/>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2" name="等腰三角形 31"/>
            <p:cNvSpPr/>
            <p:nvPr/>
          </p:nvSpPr>
          <p:spPr>
            <a:xfrm rot="16200000">
              <a:off x="2334668" y="802591"/>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3" name="等腰三角形 32"/>
            <p:cNvSpPr/>
            <p:nvPr/>
          </p:nvSpPr>
          <p:spPr>
            <a:xfrm rot="5400000">
              <a:off x="3539763" y="802591"/>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41" name="组合 40"/>
          <p:cNvGrpSpPr/>
          <p:nvPr/>
        </p:nvGrpSpPr>
        <p:grpSpPr>
          <a:xfrm>
            <a:off x="0" y="6718300"/>
            <a:ext cx="12200197" cy="139699"/>
            <a:chOff x="234017" y="5975409"/>
            <a:chExt cx="13144500" cy="404812"/>
          </a:xfrm>
        </p:grpSpPr>
        <p:sp>
          <p:nvSpPr>
            <p:cNvPr id="35" name="矩形 3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6" name="矩形 3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7" name="矩形 3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8" name="矩形 3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39" name="矩形 3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40" name="矩形 3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2" name="文字方塊 1"/>
          <p:cNvSpPr txBox="1"/>
          <p:nvPr/>
        </p:nvSpPr>
        <p:spPr>
          <a:xfrm>
            <a:off x="7267878" y="5173497"/>
            <a:ext cx="4760536" cy="1200329"/>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指導老師：</a:t>
            </a:r>
            <a:endParaRPr lang="en-US" altLang="zh-TW" dirty="0">
              <a:latin typeface="微軟正黑體" panose="020B0604030504040204" pitchFamily="34" charset="-120"/>
              <a:ea typeface="微軟正黑體" panose="020B0604030504040204" pitchFamily="34" charset="-120"/>
            </a:endParaRPr>
          </a:p>
          <a:p>
            <a:pPr marL="1074738"/>
            <a:r>
              <a:rPr lang="zh-TW" altLang="en-US" dirty="0">
                <a:latin typeface="微軟正黑體" panose="020B0604030504040204" pitchFamily="34" charset="-120"/>
                <a:ea typeface="微軟正黑體" panose="020B0604030504040204" pitchFamily="34" charset="-120"/>
              </a:rPr>
              <a:t>陳朝烈</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組員名單：</a:t>
            </a:r>
            <a:endParaRPr lang="en-US" altLang="zh-TW" dirty="0">
              <a:latin typeface="微軟正黑體" panose="020B0604030504040204" pitchFamily="34" charset="-120"/>
              <a:ea typeface="微軟正黑體" panose="020B0604030504040204" pitchFamily="34" charset="-120"/>
            </a:endParaRPr>
          </a:p>
          <a:p>
            <a:pPr marL="1074738"/>
            <a:r>
              <a:rPr lang="zh-TW" altLang="en-US" dirty="0">
                <a:latin typeface="微軟正黑體" panose="020B0604030504040204" pitchFamily="34" charset="-120"/>
                <a:ea typeface="微軟正黑體" panose="020B0604030504040204" pitchFamily="34" charset="-120"/>
              </a:rPr>
              <a:t>電子工程系</a:t>
            </a:r>
            <a:r>
              <a:rPr lang="en-US" altLang="zh-TW" dirty="0">
                <a:latin typeface="微軟正黑體" panose="020B0604030504040204" pitchFamily="34" charset="-120"/>
                <a:ea typeface="微軟正黑體" panose="020B0604030504040204" pitchFamily="34" charset="-120"/>
              </a:rPr>
              <a:t>4</a:t>
            </a:r>
            <a:r>
              <a:rPr lang="zh-TW" altLang="en-US" dirty="0">
                <a:latin typeface="微軟正黑體" panose="020B0604030504040204" pitchFamily="34" charset="-120"/>
                <a:ea typeface="微軟正黑體" panose="020B0604030504040204" pitchFamily="34" charset="-120"/>
              </a:rPr>
              <a:t>甲 </a:t>
            </a:r>
            <a:r>
              <a:rPr lang="en-US" altLang="zh-TW" dirty="0">
                <a:latin typeface="微軟正黑體" panose="020B0604030504040204" pitchFamily="34" charset="-120"/>
                <a:ea typeface="微軟正黑體" panose="020B0604030504040204" pitchFamily="34" charset="-120"/>
              </a:rPr>
              <a:t>0652001 </a:t>
            </a:r>
            <a:r>
              <a:rPr lang="zh-TW" altLang="en-US" dirty="0">
                <a:latin typeface="微軟正黑體" panose="020B0604030504040204" pitchFamily="34" charset="-120"/>
                <a:ea typeface="微軟正黑體" panose="020B0604030504040204" pitchFamily="34" charset="-120"/>
              </a:rPr>
              <a:t>江承修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5" name="群組 4">
            <a:extLst>
              <a:ext uri="{FF2B5EF4-FFF2-40B4-BE49-F238E27FC236}">
                <a16:creationId xmlns:a16="http://schemas.microsoft.com/office/drawing/2014/main" id="{A637C813-351F-4282-A80C-401C9F7F40EC}"/>
              </a:ext>
            </a:extLst>
          </p:cNvPr>
          <p:cNvGrpSpPr/>
          <p:nvPr/>
        </p:nvGrpSpPr>
        <p:grpSpPr>
          <a:xfrm>
            <a:off x="2772230" y="790737"/>
            <a:ext cx="7099823" cy="5741462"/>
            <a:chOff x="2772230" y="790737"/>
            <a:chExt cx="7099823" cy="5741462"/>
          </a:xfrm>
        </p:grpSpPr>
        <p:pic>
          <p:nvPicPr>
            <p:cNvPr id="37" name="圖片 36">
              <a:extLst>
                <a:ext uri="{FF2B5EF4-FFF2-40B4-BE49-F238E27FC236}">
                  <a16:creationId xmlns:a16="http://schemas.microsoft.com/office/drawing/2014/main" id="{0D4AC96F-DBF6-4ABF-A4F2-04C8893F9B71}"/>
                </a:ext>
              </a:extLst>
            </p:cNvPr>
            <p:cNvPicPr>
              <a:picLocks noChangeAspect="1"/>
            </p:cNvPicPr>
            <p:nvPr/>
          </p:nvPicPr>
          <p:blipFill rotWithShape="1">
            <a:blip r:embed="rId3"/>
            <a:srcRect l="521" r="797"/>
            <a:stretch/>
          </p:blipFill>
          <p:spPr>
            <a:xfrm>
              <a:off x="2772230" y="790737"/>
              <a:ext cx="7099823" cy="5741462"/>
            </a:xfrm>
            <a:prstGeom prst="rect">
              <a:avLst/>
            </a:prstGeom>
          </p:spPr>
        </p:pic>
        <p:sp>
          <p:nvSpPr>
            <p:cNvPr id="38" name="矩形 37">
              <a:extLst>
                <a:ext uri="{FF2B5EF4-FFF2-40B4-BE49-F238E27FC236}">
                  <a16:creationId xmlns:a16="http://schemas.microsoft.com/office/drawing/2014/main" id="{9F43830E-507C-4534-8BC9-918F2C3B613C}"/>
                </a:ext>
              </a:extLst>
            </p:cNvPr>
            <p:cNvSpPr/>
            <p:nvPr/>
          </p:nvSpPr>
          <p:spPr>
            <a:xfrm>
              <a:off x="4600372" y="2085893"/>
              <a:ext cx="3443537" cy="34435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3F7EA09B-68C8-438B-BCF8-4E4186388E76}"/>
                </a:ext>
              </a:extLst>
            </p:cNvPr>
            <p:cNvSpPr txBox="1"/>
            <p:nvPr/>
          </p:nvSpPr>
          <p:spPr>
            <a:xfrm>
              <a:off x="3677929" y="1678965"/>
              <a:ext cx="966931" cy="400110"/>
            </a:xfrm>
            <a:prstGeom prst="rect">
              <a:avLst/>
            </a:prstGeom>
            <a:noFill/>
          </p:spPr>
          <p:txBody>
            <a:bodyPr wrap="none" rtlCol="0">
              <a:spAutoFit/>
            </a:bodyPr>
            <a:lstStyle/>
            <a:p>
              <a:r>
                <a:rPr lang="en-US" altLang="zh-TW" sz="2000" dirty="0">
                  <a:solidFill>
                    <a:srgbClr val="FF0000"/>
                  </a:solidFill>
                </a:rPr>
                <a:t>(x1,y1)</a:t>
              </a:r>
              <a:endParaRPr lang="zh-TW" altLang="en-US" sz="2000" dirty="0">
                <a:solidFill>
                  <a:srgbClr val="FF0000"/>
                </a:solidFill>
              </a:endParaRPr>
            </a:p>
          </p:txBody>
        </p:sp>
        <p:sp>
          <p:nvSpPr>
            <p:cNvPr id="49" name="文字方塊 48">
              <a:extLst>
                <a:ext uri="{FF2B5EF4-FFF2-40B4-BE49-F238E27FC236}">
                  <a16:creationId xmlns:a16="http://schemas.microsoft.com/office/drawing/2014/main" id="{AADFDA19-3464-402F-B5D5-0E6184DF0E99}"/>
                </a:ext>
              </a:extLst>
            </p:cNvPr>
            <p:cNvSpPr txBox="1"/>
            <p:nvPr/>
          </p:nvSpPr>
          <p:spPr>
            <a:xfrm>
              <a:off x="3821935" y="5508393"/>
              <a:ext cx="966931" cy="400110"/>
            </a:xfrm>
            <a:prstGeom prst="rect">
              <a:avLst/>
            </a:prstGeom>
            <a:noFill/>
          </p:spPr>
          <p:txBody>
            <a:bodyPr wrap="none" rtlCol="0">
              <a:spAutoFit/>
            </a:bodyPr>
            <a:lstStyle/>
            <a:p>
              <a:r>
                <a:rPr lang="en-US" altLang="zh-TW" sz="2000" dirty="0">
                  <a:solidFill>
                    <a:srgbClr val="FF0000"/>
                  </a:solidFill>
                </a:rPr>
                <a:t>(x2,y2)</a:t>
              </a:r>
              <a:endParaRPr lang="zh-TW" altLang="en-US" sz="2000" dirty="0">
                <a:solidFill>
                  <a:srgbClr val="FF0000"/>
                </a:solidFill>
              </a:endParaRPr>
            </a:p>
          </p:txBody>
        </p:sp>
        <p:sp>
          <p:nvSpPr>
            <p:cNvPr id="50" name="文字方塊 49">
              <a:extLst>
                <a:ext uri="{FF2B5EF4-FFF2-40B4-BE49-F238E27FC236}">
                  <a16:creationId xmlns:a16="http://schemas.microsoft.com/office/drawing/2014/main" id="{1F71E1CA-0C59-44E6-A5D4-16D68A33119B}"/>
                </a:ext>
              </a:extLst>
            </p:cNvPr>
            <p:cNvSpPr txBox="1"/>
            <p:nvPr/>
          </p:nvSpPr>
          <p:spPr>
            <a:xfrm>
              <a:off x="7941114" y="1667331"/>
              <a:ext cx="966931" cy="400110"/>
            </a:xfrm>
            <a:prstGeom prst="rect">
              <a:avLst/>
            </a:prstGeom>
            <a:noFill/>
          </p:spPr>
          <p:txBody>
            <a:bodyPr wrap="none" rtlCol="0">
              <a:spAutoFit/>
            </a:bodyPr>
            <a:lstStyle/>
            <a:p>
              <a:r>
                <a:rPr lang="en-US" altLang="zh-TW" sz="2000" dirty="0">
                  <a:solidFill>
                    <a:srgbClr val="FF0000"/>
                  </a:solidFill>
                </a:rPr>
                <a:t>(x4,y4)</a:t>
              </a:r>
              <a:endParaRPr lang="zh-TW" altLang="en-US" sz="2000" dirty="0">
                <a:solidFill>
                  <a:srgbClr val="FF0000"/>
                </a:solidFill>
              </a:endParaRPr>
            </a:p>
          </p:txBody>
        </p:sp>
        <p:sp>
          <p:nvSpPr>
            <p:cNvPr id="51" name="文字方塊 50">
              <a:extLst>
                <a:ext uri="{FF2B5EF4-FFF2-40B4-BE49-F238E27FC236}">
                  <a16:creationId xmlns:a16="http://schemas.microsoft.com/office/drawing/2014/main" id="{A2543B46-899A-487F-AED8-BCE0173BC6B2}"/>
                </a:ext>
              </a:extLst>
            </p:cNvPr>
            <p:cNvSpPr txBox="1"/>
            <p:nvPr/>
          </p:nvSpPr>
          <p:spPr>
            <a:xfrm>
              <a:off x="7783797" y="5508393"/>
              <a:ext cx="966931" cy="400110"/>
            </a:xfrm>
            <a:prstGeom prst="rect">
              <a:avLst/>
            </a:prstGeom>
            <a:noFill/>
          </p:spPr>
          <p:txBody>
            <a:bodyPr wrap="none" rtlCol="0">
              <a:spAutoFit/>
            </a:bodyPr>
            <a:lstStyle/>
            <a:p>
              <a:r>
                <a:rPr lang="en-US" altLang="zh-TW" sz="2000" dirty="0">
                  <a:solidFill>
                    <a:srgbClr val="FF0000"/>
                  </a:solidFill>
                </a:rPr>
                <a:t>(x3,y3)</a:t>
              </a:r>
              <a:endParaRPr lang="zh-TW" altLang="en-US" sz="2000" dirty="0">
                <a:solidFill>
                  <a:srgbClr val="FF0000"/>
                </a:solidFill>
              </a:endParaRPr>
            </a:p>
          </p:txBody>
        </p:sp>
        <p:sp>
          <p:nvSpPr>
            <p:cNvPr id="26" name="左中括弧 25">
              <a:extLst>
                <a:ext uri="{FF2B5EF4-FFF2-40B4-BE49-F238E27FC236}">
                  <a16:creationId xmlns:a16="http://schemas.microsoft.com/office/drawing/2014/main" id="{577DB221-9EC2-42F7-A26B-75DD1442CD12}"/>
                </a:ext>
              </a:extLst>
            </p:cNvPr>
            <p:cNvSpPr/>
            <p:nvPr/>
          </p:nvSpPr>
          <p:spPr>
            <a:xfrm>
              <a:off x="4168219" y="2064856"/>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左中括弧 51">
              <a:extLst>
                <a:ext uri="{FF2B5EF4-FFF2-40B4-BE49-F238E27FC236}">
                  <a16:creationId xmlns:a16="http://schemas.microsoft.com/office/drawing/2014/main" id="{87E0DA80-528B-4B65-A021-43E052543E9B}"/>
                </a:ext>
              </a:extLst>
            </p:cNvPr>
            <p:cNvSpPr/>
            <p:nvPr/>
          </p:nvSpPr>
          <p:spPr>
            <a:xfrm rot="5400000">
              <a:off x="6169412" y="118345"/>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61" name="直線接點 60">
              <a:extLst>
                <a:ext uri="{FF2B5EF4-FFF2-40B4-BE49-F238E27FC236}">
                  <a16:creationId xmlns:a16="http://schemas.microsoft.com/office/drawing/2014/main" id="{D57547E9-4DA1-49C9-941A-E1CA15FADEBE}"/>
                </a:ext>
              </a:extLst>
            </p:cNvPr>
            <p:cNvCxnSpPr>
              <a:stCxn id="26" idx="1"/>
            </p:cNvCxnSpPr>
            <p:nvPr/>
          </p:nvCxnSpPr>
          <p:spPr>
            <a:xfrm>
              <a:off x="4168219" y="3786625"/>
              <a:ext cx="4061381" cy="862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BA0F4AFF-6F2D-4B7B-ADF7-787087835D3C}"/>
                </a:ext>
              </a:extLst>
            </p:cNvPr>
            <p:cNvCxnSpPr>
              <a:cxnSpLocks/>
              <a:stCxn id="52" idx="1"/>
            </p:cNvCxnSpPr>
            <p:nvPr/>
          </p:nvCxnSpPr>
          <p:spPr>
            <a:xfrm flipH="1">
              <a:off x="6298661" y="1687385"/>
              <a:ext cx="23480" cy="451677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9DDA1E09-E453-4C6C-A941-9AE55F69F38C}"/>
                </a:ext>
              </a:extLst>
            </p:cNvPr>
            <p:cNvSpPr txBox="1"/>
            <p:nvPr/>
          </p:nvSpPr>
          <p:spPr>
            <a:xfrm>
              <a:off x="3224744" y="3545660"/>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xa,ya</a:t>
              </a:r>
              <a:r>
                <a:rPr lang="en-US" altLang="zh-TW" sz="2000" dirty="0">
                  <a:solidFill>
                    <a:srgbClr val="FFC000"/>
                  </a:solidFill>
                </a:rPr>
                <a:t>)</a:t>
              </a:r>
              <a:endParaRPr lang="zh-TW" altLang="en-US" sz="2000" dirty="0">
                <a:solidFill>
                  <a:srgbClr val="FFC000"/>
                </a:solidFill>
              </a:endParaRPr>
            </a:p>
          </p:txBody>
        </p:sp>
        <p:sp>
          <p:nvSpPr>
            <p:cNvPr id="24" name="文字方塊 23">
              <a:extLst>
                <a:ext uri="{FF2B5EF4-FFF2-40B4-BE49-F238E27FC236}">
                  <a16:creationId xmlns:a16="http://schemas.microsoft.com/office/drawing/2014/main" id="{924F034A-C5BD-477D-87AB-B4290F2F7240}"/>
                </a:ext>
              </a:extLst>
            </p:cNvPr>
            <p:cNvSpPr txBox="1"/>
            <p:nvPr/>
          </p:nvSpPr>
          <p:spPr>
            <a:xfrm>
              <a:off x="5936108" y="1267221"/>
              <a:ext cx="938077"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xc,yc</a:t>
              </a:r>
              <a:r>
                <a:rPr lang="en-US" altLang="zh-TW" sz="2000" dirty="0">
                  <a:solidFill>
                    <a:srgbClr val="FFC000"/>
                  </a:solidFill>
                </a:rPr>
                <a:t>)</a:t>
              </a:r>
              <a:endParaRPr lang="zh-TW" altLang="en-US" sz="2000" dirty="0">
                <a:solidFill>
                  <a:srgbClr val="FFC000"/>
                </a:solidFill>
              </a:endParaRPr>
            </a:p>
          </p:txBody>
        </p:sp>
        <p:sp>
          <p:nvSpPr>
            <p:cNvPr id="28" name="文字方塊 27">
              <a:extLst>
                <a:ext uri="{FF2B5EF4-FFF2-40B4-BE49-F238E27FC236}">
                  <a16:creationId xmlns:a16="http://schemas.microsoft.com/office/drawing/2014/main" id="{E255951E-DCBA-4FF8-A20F-13998E95D0B6}"/>
                </a:ext>
              </a:extLst>
            </p:cNvPr>
            <p:cNvSpPr txBox="1"/>
            <p:nvPr/>
          </p:nvSpPr>
          <p:spPr>
            <a:xfrm>
              <a:off x="8170604" y="3567349"/>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xb,yb</a:t>
              </a:r>
              <a:r>
                <a:rPr lang="en-US" altLang="zh-TW" sz="2000" dirty="0">
                  <a:solidFill>
                    <a:srgbClr val="FFC000"/>
                  </a:solidFill>
                </a:rPr>
                <a:t>)</a:t>
              </a:r>
              <a:endParaRPr lang="zh-TW" altLang="en-US" sz="2000" dirty="0">
                <a:solidFill>
                  <a:srgbClr val="FFC000"/>
                </a:solidFill>
              </a:endParaRPr>
            </a:p>
          </p:txBody>
        </p:sp>
        <p:sp>
          <p:nvSpPr>
            <p:cNvPr id="29" name="文字方塊 28">
              <a:extLst>
                <a:ext uri="{FF2B5EF4-FFF2-40B4-BE49-F238E27FC236}">
                  <a16:creationId xmlns:a16="http://schemas.microsoft.com/office/drawing/2014/main" id="{A3BCB899-10E4-49FF-BD8C-555B9D2D9135}"/>
                </a:ext>
              </a:extLst>
            </p:cNvPr>
            <p:cNvSpPr txBox="1"/>
            <p:nvPr/>
          </p:nvSpPr>
          <p:spPr>
            <a:xfrm>
              <a:off x="5841362" y="6132089"/>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xd,yd</a:t>
              </a:r>
              <a:r>
                <a:rPr lang="en-US" altLang="zh-TW" sz="2000" dirty="0">
                  <a:solidFill>
                    <a:srgbClr val="FFC000"/>
                  </a:solidFill>
                </a:rPr>
                <a:t>)</a:t>
              </a:r>
              <a:endParaRPr lang="zh-TW" altLang="en-US" sz="2000" dirty="0">
                <a:solidFill>
                  <a:srgbClr val="FFC000"/>
                </a:solidFill>
              </a:endParaRPr>
            </a:p>
          </p:txBody>
        </p:sp>
      </p:grpSp>
    </p:spTree>
    <p:extLst>
      <p:ext uri="{BB962C8B-B14F-4D97-AF65-F5344CB8AC3E}">
        <p14:creationId xmlns:p14="http://schemas.microsoft.com/office/powerpoint/2010/main" val="222742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6" name="群組 5">
            <a:extLst>
              <a:ext uri="{FF2B5EF4-FFF2-40B4-BE49-F238E27FC236}">
                <a16:creationId xmlns:a16="http://schemas.microsoft.com/office/drawing/2014/main" id="{960311D6-1C37-44DA-ADF0-6DE7371F2B2A}"/>
              </a:ext>
            </a:extLst>
          </p:cNvPr>
          <p:cNvGrpSpPr/>
          <p:nvPr/>
        </p:nvGrpSpPr>
        <p:grpSpPr>
          <a:xfrm>
            <a:off x="6175954" y="1072784"/>
            <a:ext cx="5912791" cy="5264978"/>
            <a:chOff x="2699686" y="768458"/>
            <a:chExt cx="5912791" cy="5264978"/>
          </a:xfrm>
        </p:grpSpPr>
        <p:pic>
          <p:nvPicPr>
            <p:cNvPr id="56" name="圖片 55">
              <a:extLst>
                <a:ext uri="{FF2B5EF4-FFF2-40B4-BE49-F238E27FC236}">
                  <a16:creationId xmlns:a16="http://schemas.microsoft.com/office/drawing/2014/main" id="{F0DC7D20-9AB1-4321-B04B-1FCABCCCA402}"/>
                </a:ext>
              </a:extLst>
            </p:cNvPr>
            <p:cNvPicPr>
              <a:picLocks noChangeAspect="1"/>
            </p:cNvPicPr>
            <p:nvPr/>
          </p:nvPicPr>
          <p:blipFill rotWithShape="1">
            <a:blip r:embed="rId3"/>
            <a:srcRect l="2906" r="5189"/>
            <a:stretch/>
          </p:blipFill>
          <p:spPr>
            <a:xfrm>
              <a:off x="4093633" y="1890291"/>
              <a:ext cx="3298524" cy="3033236"/>
            </a:xfrm>
            <a:prstGeom prst="rect">
              <a:avLst/>
            </a:prstGeom>
          </p:spPr>
        </p:pic>
        <p:sp>
          <p:nvSpPr>
            <p:cNvPr id="33" name="矩形 32">
              <a:extLst>
                <a:ext uri="{FF2B5EF4-FFF2-40B4-BE49-F238E27FC236}">
                  <a16:creationId xmlns:a16="http://schemas.microsoft.com/office/drawing/2014/main" id="{51BDDDBA-B19E-4967-8010-097B02B781F1}"/>
                </a:ext>
              </a:extLst>
            </p:cNvPr>
            <p:cNvSpPr/>
            <p:nvPr/>
          </p:nvSpPr>
          <p:spPr>
            <a:xfrm>
              <a:off x="4075314" y="1587130"/>
              <a:ext cx="3443537" cy="34435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1EFD8C8-79EB-4E4E-867D-CC08A4DAD75E}"/>
                </a:ext>
              </a:extLst>
            </p:cNvPr>
            <p:cNvSpPr txBox="1"/>
            <p:nvPr/>
          </p:nvSpPr>
          <p:spPr>
            <a:xfrm>
              <a:off x="3152871" y="1180202"/>
              <a:ext cx="966931" cy="400110"/>
            </a:xfrm>
            <a:prstGeom prst="rect">
              <a:avLst/>
            </a:prstGeom>
            <a:noFill/>
          </p:spPr>
          <p:txBody>
            <a:bodyPr wrap="none" rtlCol="0">
              <a:spAutoFit/>
            </a:bodyPr>
            <a:lstStyle/>
            <a:p>
              <a:r>
                <a:rPr lang="en-US" altLang="zh-TW" sz="2000" dirty="0">
                  <a:solidFill>
                    <a:srgbClr val="FF0000"/>
                  </a:solidFill>
                </a:rPr>
                <a:t>(x1,y1)</a:t>
              </a:r>
              <a:endParaRPr lang="zh-TW" altLang="en-US" sz="2000" dirty="0">
                <a:solidFill>
                  <a:srgbClr val="FF0000"/>
                </a:solidFill>
              </a:endParaRPr>
            </a:p>
          </p:txBody>
        </p:sp>
        <p:sp>
          <p:nvSpPr>
            <p:cNvPr id="35" name="文字方塊 34">
              <a:extLst>
                <a:ext uri="{FF2B5EF4-FFF2-40B4-BE49-F238E27FC236}">
                  <a16:creationId xmlns:a16="http://schemas.microsoft.com/office/drawing/2014/main" id="{7D254302-1031-4E42-890B-F81498FECC67}"/>
                </a:ext>
              </a:extLst>
            </p:cNvPr>
            <p:cNvSpPr txBox="1"/>
            <p:nvPr/>
          </p:nvSpPr>
          <p:spPr>
            <a:xfrm>
              <a:off x="3296877" y="5009630"/>
              <a:ext cx="966931" cy="400110"/>
            </a:xfrm>
            <a:prstGeom prst="rect">
              <a:avLst/>
            </a:prstGeom>
            <a:noFill/>
          </p:spPr>
          <p:txBody>
            <a:bodyPr wrap="none" rtlCol="0">
              <a:spAutoFit/>
            </a:bodyPr>
            <a:lstStyle/>
            <a:p>
              <a:r>
                <a:rPr lang="en-US" altLang="zh-TW" sz="2000" dirty="0">
                  <a:solidFill>
                    <a:srgbClr val="FF0000"/>
                  </a:solidFill>
                </a:rPr>
                <a:t>(x2,y2)</a:t>
              </a:r>
              <a:endParaRPr lang="zh-TW" altLang="en-US" sz="2000" dirty="0">
                <a:solidFill>
                  <a:srgbClr val="FF0000"/>
                </a:solidFill>
              </a:endParaRPr>
            </a:p>
          </p:txBody>
        </p:sp>
        <p:sp>
          <p:nvSpPr>
            <p:cNvPr id="36" name="文字方塊 35">
              <a:extLst>
                <a:ext uri="{FF2B5EF4-FFF2-40B4-BE49-F238E27FC236}">
                  <a16:creationId xmlns:a16="http://schemas.microsoft.com/office/drawing/2014/main" id="{FCC800F2-28C9-4AE1-9848-CB7D2B9445E0}"/>
                </a:ext>
              </a:extLst>
            </p:cNvPr>
            <p:cNvSpPr txBox="1"/>
            <p:nvPr/>
          </p:nvSpPr>
          <p:spPr>
            <a:xfrm>
              <a:off x="7416056" y="1168568"/>
              <a:ext cx="966931" cy="400110"/>
            </a:xfrm>
            <a:prstGeom prst="rect">
              <a:avLst/>
            </a:prstGeom>
            <a:noFill/>
          </p:spPr>
          <p:txBody>
            <a:bodyPr wrap="none" rtlCol="0">
              <a:spAutoFit/>
            </a:bodyPr>
            <a:lstStyle/>
            <a:p>
              <a:r>
                <a:rPr lang="en-US" altLang="zh-TW" sz="2000" dirty="0">
                  <a:solidFill>
                    <a:srgbClr val="FF0000"/>
                  </a:solidFill>
                </a:rPr>
                <a:t>(x4,y4)</a:t>
              </a:r>
              <a:endParaRPr lang="zh-TW" altLang="en-US" sz="2000" dirty="0">
                <a:solidFill>
                  <a:srgbClr val="FF0000"/>
                </a:solidFill>
              </a:endParaRPr>
            </a:p>
          </p:txBody>
        </p:sp>
        <p:sp>
          <p:nvSpPr>
            <p:cNvPr id="39" name="文字方塊 38">
              <a:extLst>
                <a:ext uri="{FF2B5EF4-FFF2-40B4-BE49-F238E27FC236}">
                  <a16:creationId xmlns:a16="http://schemas.microsoft.com/office/drawing/2014/main" id="{7AE76C33-5105-43A8-8AD8-73295AE4E2F4}"/>
                </a:ext>
              </a:extLst>
            </p:cNvPr>
            <p:cNvSpPr txBox="1"/>
            <p:nvPr/>
          </p:nvSpPr>
          <p:spPr>
            <a:xfrm>
              <a:off x="7258739" y="5009630"/>
              <a:ext cx="966931" cy="400110"/>
            </a:xfrm>
            <a:prstGeom prst="rect">
              <a:avLst/>
            </a:prstGeom>
            <a:noFill/>
          </p:spPr>
          <p:txBody>
            <a:bodyPr wrap="none" rtlCol="0">
              <a:spAutoFit/>
            </a:bodyPr>
            <a:lstStyle/>
            <a:p>
              <a:r>
                <a:rPr lang="en-US" altLang="zh-TW" sz="2000" dirty="0">
                  <a:solidFill>
                    <a:srgbClr val="FF0000"/>
                  </a:solidFill>
                </a:rPr>
                <a:t>(x3,y3)</a:t>
              </a:r>
              <a:endParaRPr lang="zh-TW" altLang="en-US" sz="2000" dirty="0">
                <a:solidFill>
                  <a:srgbClr val="FF0000"/>
                </a:solidFill>
              </a:endParaRPr>
            </a:p>
          </p:txBody>
        </p:sp>
        <p:sp>
          <p:nvSpPr>
            <p:cNvPr id="40" name="左中括弧 39">
              <a:extLst>
                <a:ext uri="{FF2B5EF4-FFF2-40B4-BE49-F238E27FC236}">
                  <a16:creationId xmlns:a16="http://schemas.microsoft.com/office/drawing/2014/main" id="{148FEF0E-E129-4DBA-8B96-8CFA0A95FEBE}"/>
                </a:ext>
              </a:extLst>
            </p:cNvPr>
            <p:cNvSpPr/>
            <p:nvPr/>
          </p:nvSpPr>
          <p:spPr>
            <a:xfrm>
              <a:off x="3643161" y="1566093"/>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1" name="左中括弧 40">
              <a:extLst>
                <a:ext uri="{FF2B5EF4-FFF2-40B4-BE49-F238E27FC236}">
                  <a16:creationId xmlns:a16="http://schemas.microsoft.com/office/drawing/2014/main" id="{82A5FB95-23CB-4A57-B5E1-91794393B9A8}"/>
                </a:ext>
              </a:extLst>
            </p:cNvPr>
            <p:cNvSpPr/>
            <p:nvPr/>
          </p:nvSpPr>
          <p:spPr>
            <a:xfrm rot="5400000">
              <a:off x="5644354" y="-380418"/>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2" name="直線接點 41">
              <a:extLst>
                <a:ext uri="{FF2B5EF4-FFF2-40B4-BE49-F238E27FC236}">
                  <a16:creationId xmlns:a16="http://schemas.microsoft.com/office/drawing/2014/main" id="{D5B3C50C-DB40-4AB2-BD0B-D469531DB3F0}"/>
                </a:ext>
              </a:extLst>
            </p:cNvPr>
            <p:cNvCxnSpPr>
              <a:stCxn id="40" idx="1"/>
            </p:cNvCxnSpPr>
            <p:nvPr/>
          </p:nvCxnSpPr>
          <p:spPr>
            <a:xfrm>
              <a:off x="3643161" y="3287862"/>
              <a:ext cx="4061381" cy="862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812436-6A33-4DCC-8172-87B457E5C8CC}"/>
                </a:ext>
              </a:extLst>
            </p:cNvPr>
            <p:cNvCxnSpPr>
              <a:cxnSpLocks/>
              <a:stCxn id="41" idx="1"/>
            </p:cNvCxnSpPr>
            <p:nvPr/>
          </p:nvCxnSpPr>
          <p:spPr>
            <a:xfrm flipH="1">
              <a:off x="5773603" y="1188622"/>
              <a:ext cx="23480" cy="451677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13562C52-417E-4CCA-9C1F-8B4D6704D88D}"/>
                </a:ext>
              </a:extLst>
            </p:cNvPr>
            <p:cNvSpPr txBox="1"/>
            <p:nvPr/>
          </p:nvSpPr>
          <p:spPr>
            <a:xfrm>
              <a:off x="2699686" y="3046897"/>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xa,ya</a:t>
              </a:r>
              <a:r>
                <a:rPr lang="en-US" altLang="zh-TW" sz="2000" dirty="0">
                  <a:solidFill>
                    <a:srgbClr val="FFC000"/>
                  </a:solidFill>
                </a:rPr>
                <a:t>)</a:t>
              </a:r>
              <a:endParaRPr lang="zh-TW" altLang="en-US" sz="2000" dirty="0">
                <a:solidFill>
                  <a:srgbClr val="FFC000"/>
                </a:solidFill>
              </a:endParaRPr>
            </a:p>
          </p:txBody>
        </p:sp>
        <p:sp>
          <p:nvSpPr>
            <p:cNvPr id="45" name="文字方塊 44">
              <a:extLst>
                <a:ext uri="{FF2B5EF4-FFF2-40B4-BE49-F238E27FC236}">
                  <a16:creationId xmlns:a16="http://schemas.microsoft.com/office/drawing/2014/main" id="{1A232B00-56C1-4370-9612-1D3B8850B87A}"/>
                </a:ext>
              </a:extLst>
            </p:cNvPr>
            <p:cNvSpPr txBox="1"/>
            <p:nvPr/>
          </p:nvSpPr>
          <p:spPr>
            <a:xfrm>
              <a:off x="5411050" y="768458"/>
              <a:ext cx="938077"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xc,yc</a:t>
              </a:r>
              <a:r>
                <a:rPr lang="en-US" altLang="zh-TW" sz="2000" dirty="0">
                  <a:solidFill>
                    <a:srgbClr val="FFC000"/>
                  </a:solidFill>
                </a:rPr>
                <a:t>)</a:t>
              </a:r>
              <a:endParaRPr lang="zh-TW" altLang="en-US" sz="2000" dirty="0">
                <a:solidFill>
                  <a:srgbClr val="FFC000"/>
                </a:solidFill>
              </a:endParaRPr>
            </a:p>
          </p:txBody>
        </p:sp>
        <p:sp>
          <p:nvSpPr>
            <p:cNvPr id="46" name="文字方塊 45">
              <a:extLst>
                <a:ext uri="{FF2B5EF4-FFF2-40B4-BE49-F238E27FC236}">
                  <a16:creationId xmlns:a16="http://schemas.microsoft.com/office/drawing/2014/main" id="{5108F1F1-140A-4E3A-83EE-84EE915D17FB}"/>
                </a:ext>
              </a:extLst>
            </p:cNvPr>
            <p:cNvSpPr txBox="1"/>
            <p:nvPr/>
          </p:nvSpPr>
          <p:spPr>
            <a:xfrm>
              <a:off x="7645546" y="3068586"/>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xb,yb</a:t>
              </a:r>
              <a:r>
                <a:rPr lang="en-US" altLang="zh-TW" sz="2000" dirty="0">
                  <a:solidFill>
                    <a:srgbClr val="FFC000"/>
                  </a:solidFill>
                </a:rPr>
                <a:t>)</a:t>
              </a:r>
              <a:endParaRPr lang="zh-TW" altLang="en-US" sz="2000" dirty="0">
                <a:solidFill>
                  <a:srgbClr val="FFC000"/>
                </a:solidFill>
              </a:endParaRPr>
            </a:p>
          </p:txBody>
        </p:sp>
        <p:sp>
          <p:nvSpPr>
            <p:cNvPr id="47" name="文字方塊 46">
              <a:extLst>
                <a:ext uri="{FF2B5EF4-FFF2-40B4-BE49-F238E27FC236}">
                  <a16:creationId xmlns:a16="http://schemas.microsoft.com/office/drawing/2014/main" id="{F836615C-1E0C-491D-9ED0-31B27A63A4CA}"/>
                </a:ext>
              </a:extLst>
            </p:cNvPr>
            <p:cNvSpPr txBox="1"/>
            <p:nvPr/>
          </p:nvSpPr>
          <p:spPr>
            <a:xfrm>
              <a:off x="5316304" y="5633326"/>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xd,yd</a:t>
              </a:r>
              <a:r>
                <a:rPr lang="en-US" altLang="zh-TW" sz="2000" dirty="0">
                  <a:solidFill>
                    <a:srgbClr val="FFC000"/>
                  </a:solidFill>
                </a:rPr>
                <a:t>)</a:t>
              </a:r>
              <a:endParaRPr lang="zh-TW" altLang="en-US" sz="2000" dirty="0">
                <a:solidFill>
                  <a:srgbClr val="FFC000"/>
                </a:solidFill>
              </a:endParaRPr>
            </a:p>
          </p:txBody>
        </p:sp>
        <p:sp>
          <p:nvSpPr>
            <p:cNvPr id="4" name="橢圓 3">
              <a:extLst>
                <a:ext uri="{FF2B5EF4-FFF2-40B4-BE49-F238E27FC236}">
                  <a16:creationId xmlns:a16="http://schemas.microsoft.com/office/drawing/2014/main" id="{8706B5BA-48C4-4C60-B3DF-84D2C0074912}"/>
                </a:ext>
              </a:extLst>
            </p:cNvPr>
            <p:cNvSpPr/>
            <p:nvPr/>
          </p:nvSpPr>
          <p:spPr>
            <a:xfrm>
              <a:off x="3959471" y="3199811"/>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4E7BE078-AF37-4D01-8DA3-5A9EC166A428}"/>
                </a:ext>
              </a:extLst>
            </p:cNvPr>
            <p:cNvSpPr/>
            <p:nvPr/>
          </p:nvSpPr>
          <p:spPr>
            <a:xfrm>
              <a:off x="5704718" y="1496389"/>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E03A5CA4-338B-4ED4-A6E1-BE80AE5B7D36}"/>
                </a:ext>
              </a:extLst>
            </p:cNvPr>
            <p:cNvSpPr/>
            <p:nvPr/>
          </p:nvSpPr>
          <p:spPr>
            <a:xfrm>
              <a:off x="7426488" y="3216534"/>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ECDF3C34-35E6-465F-86D5-897428A713C2}"/>
                </a:ext>
              </a:extLst>
            </p:cNvPr>
            <p:cNvSpPr/>
            <p:nvPr/>
          </p:nvSpPr>
          <p:spPr>
            <a:xfrm>
              <a:off x="5681239" y="4932043"/>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4BA5B986-E4C4-49E7-B7AC-4315453099F5}"/>
                </a:ext>
              </a:extLst>
            </p:cNvPr>
            <p:cNvSpPr/>
            <p:nvPr/>
          </p:nvSpPr>
          <p:spPr>
            <a:xfrm>
              <a:off x="5372630" y="2989676"/>
              <a:ext cx="910605" cy="439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6C3158CE-7995-49BC-BE14-CC25593AC87D}"/>
                </a:ext>
              </a:extLst>
            </p:cNvPr>
            <p:cNvSpPr/>
            <p:nvPr/>
          </p:nvSpPr>
          <p:spPr>
            <a:xfrm rot="21029510">
              <a:off x="3988968" y="2839518"/>
              <a:ext cx="593187" cy="9936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73138F06-9164-4943-B028-2E8F17B22D05}"/>
                </a:ext>
              </a:extLst>
            </p:cNvPr>
            <p:cNvSpPr/>
            <p:nvPr/>
          </p:nvSpPr>
          <p:spPr>
            <a:xfrm rot="980114">
              <a:off x="6907431" y="2798099"/>
              <a:ext cx="593187" cy="9936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a:extLst>
              <a:ext uri="{FF2B5EF4-FFF2-40B4-BE49-F238E27FC236}">
                <a16:creationId xmlns:a16="http://schemas.microsoft.com/office/drawing/2014/main" id="{4A837BB7-782A-488E-9E6F-570DED583369}"/>
              </a:ext>
            </a:extLst>
          </p:cNvPr>
          <p:cNvGrpSpPr/>
          <p:nvPr/>
        </p:nvGrpSpPr>
        <p:grpSpPr>
          <a:xfrm>
            <a:off x="246675" y="1242407"/>
            <a:ext cx="5934833" cy="4699559"/>
            <a:chOff x="191744" y="1297760"/>
            <a:chExt cx="5934833" cy="4699559"/>
          </a:xfrm>
        </p:grpSpPr>
        <p:pic>
          <p:nvPicPr>
            <p:cNvPr id="66" name="圖片 65">
              <a:extLst>
                <a:ext uri="{FF2B5EF4-FFF2-40B4-BE49-F238E27FC236}">
                  <a16:creationId xmlns:a16="http://schemas.microsoft.com/office/drawing/2014/main" id="{D60B1D29-8CB0-4DFC-A2CB-1702A0029C73}"/>
                </a:ext>
              </a:extLst>
            </p:cNvPr>
            <p:cNvPicPr>
              <a:picLocks noChangeAspect="1"/>
            </p:cNvPicPr>
            <p:nvPr/>
          </p:nvPicPr>
          <p:blipFill>
            <a:blip r:embed="rId4"/>
            <a:stretch>
              <a:fillRect/>
            </a:stretch>
          </p:blipFill>
          <p:spPr>
            <a:xfrm>
              <a:off x="191744" y="1297760"/>
              <a:ext cx="2882284" cy="2303671"/>
            </a:xfrm>
            <a:prstGeom prst="rect">
              <a:avLst/>
            </a:prstGeom>
          </p:spPr>
        </p:pic>
        <p:pic>
          <p:nvPicPr>
            <p:cNvPr id="67" name="圖片 66">
              <a:extLst>
                <a:ext uri="{FF2B5EF4-FFF2-40B4-BE49-F238E27FC236}">
                  <a16:creationId xmlns:a16="http://schemas.microsoft.com/office/drawing/2014/main" id="{A6AC36EE-95C8-45AB-8BDB-F139353A5BB3}"/>
                </a:ext>
              </a:extLst>
            </p:cNvPr>
            <p:cNvPicPr>
              <a:picLocks noChangeAspect="1"/>
            </p:cNvPicPr>
            <p:nvPr/>
          </p:nvPicPr>
          <p:blipFill>
            <a:blip r:embed="rId5"/>
            <a:stretch>
              <a:fillRect/>
            </a:stretch>
          </p:blipFill>
          <p:spPr>
            <a:xfrm>
              <a:off x="3185352" y="1297760"/>
              <a:ext cx="2889472" cy="2300077"/>
            </a:xfrm>
            <a:prstGeom prst="rect">
              <a:avLst/>
            </a:prstGeom>
          </p:spPr>
        </p:pic>
        <p:pic>
          <p:nvPicPr>
            <p:cNvPr id="69" name="圖片 68">
              <a:extLst>
                <a:ext uri="{FF2B5EF4-FFF2-40B4-BE49-F238E27FC236}">
                  <a16:creationId xmlns:a16="http://schemas.microsoft.com/office/drawing/2014/main" id="{CBB3CD31-5D53-455D-9A19-44586B3030A1}"/>
                </a:ext>
              </a:extLst>
            </p:cNvPr>
            <p:cNvPicPr>
              <a:picLocks noChangeAspect="1"/>
            </p:cNvPicPr>
            <p:nvPr/>
          </p:nvPicPr>
          <p:blipFill>
            <a:blip r:embed="rId6"/>
            <a:stretch>
              <a:fillRect/>
            </a:stretch>
          </p:blipFill>
          <p:spPr>
            <a:xfrm>
              <a:off x="191744" y="3705273"/>
              <a:ext cx="2867908" cy="2289295"/>
            </a:xfrm>
            <a:prstGeom prst="rect">
              <a:avLst/>
            </a:prstGeom>
          </p:spPr>
        </p:pic>
        <p:pic>
          <p:nvPicPr>
            <p:cNvPr id="48" name="圖片 47">
              <a:extLst>
                <a:ext uri="{FF2B5EF4-FFF2-40B4-BE49-F238E27FC236}">
                  <a16:creationId xmlns:a16="http://schemas.microsoft.com/office/drawing/2014/main" id="{7A7F5FDF-DE3E-4BEA-B01B-2A7D82E14554}"/>
                </a:ext>
              </a:extLst>
            </p:cNvPr>
            <p:cNvPicPr>
              <a:picLocks noChangeAspect="1"/>
            </p:cNvPicPr>
            <p:nvPr/>
          </p:nvPicPr>
          <p:blipFill>
            <a:blip r:embed="rId7"/>
            <a:stretch>
              <a:fillRect/>
            </a:stretch>
          </p:blipFill>
          <p:spPr>
            <a:xfrm>
              <a:off x="3199933" y="3667049"/>
              <a:ext cx="2926644" cy="2330270"/>
            </a:xfrm>
            <a:prstGeom prst="rect">
              <a:avLst/>
            </a:prstGeom>
          </p:spPr>
        </p:pic>
      </p:grpSp>
    </p:spTree>
    <p:extLst>
      <p:ext uri="{BB962C8B-B14F-4D97-AF65-F5344CB8AC3E}">
        <p14:creationId xmlns:p14="http://schemas.microsoft.com/office/powerpoint/2010/main" val="332343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1564246"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7" name="群組 6">
            <a:extLst>
              <a:ext uri="{FF2B5EF4-FFF2-40B4-BE49-F238E27FC236}">
                <a16:creationId xmlns:a16="http://schemas.microsoft.com/office/drawing/2014/main" id="{4A837BB7-782A-488E-9E6F-570DED583369}"/>
              </a:ext>
            </a:extLst>
          </p:cNvPr>
          <p:cNvGrpSpPr/>
          <p:nvPr/>
        </p:nvGrpSpPr>
        <p:grpSpPr>
          <a:xfrm>
            <a:off x="246675" y="1242407"/>
            <a:ext cx="5934833" cy="4699559"/>
            <a:chOff x="191744" y="1297760"/>
            <a:chExt cx="5934833" cy="4699559"/>
          </a:xfrm>
        </p:grpSpPr>
        <p:pic>
          <p:nvPicPr>
            <p:cNvPr id="66" name="圖片 65">
              <a:extLst>
                <a:ext uri="{FF2B5EF4-FFF2-40B4-BE49-F238E27FC236}">
                  <a16:creationId xmlns:a16="http://schemas.microsoft.com/office/drawing/2014/main" id="{D60B1D29-8CB0-4DFC-A2CB-1702A0029C73}"/>
                </a:ext>
              </a:extLst>
            </p:cNvPr>
            <p:cNvPicPr>
              <a:picLocks noChangeAspect="1"/>
            </p:cNvPicPr>
            <p:nvPr/>
          </p:nvPicPr>
          <p:blipFill>
            <a:blip r:embed="rId3"/>
            <a:stretch>
              <a:fillRect/>
            </a:stretch>
          </p:blipFill>
          <p:spPr>
            <a:xfrm>
              <a:off x="191744" y="1297760"/>
              <a:ext cx="2882284" cy="2303671"/>
            </a:xfrm>
            <a:prstGeom prst="rect">
              <a:avLst/>
            </a:prstGeom>
          </p:spPr>
        </p:pic>
        <p:pic>
          <p:nvPicPr>
            <p:cNvPr id="67" name="圖片 66">
              <a:extLst>
                <a:ext uri="{FF2B5EF4-FFF2-40B4-BE49-F238E27FC236}">
                  <a16:creationId xmlns:a16="http://schemas.microsoft.com/office/drawing/2014/main" id="{A6AC36EE-95C8-45AB-8BDB-F139353A5BB3}"/>
                </a:ext>
              </a:extLst>
            </p:cNvPr>
            <p:cNvPicPr>
              <a:picLocks noChangeAspect="1"/>
            </p:cNvPicPr>
            <p:nvPr/>
          </p:nvPicPr>
          <p:blipFill>
            <a:blip r:embed="rId4"/>
            <a:stretch>
              <a:fillRect/>
            </a:stretch>
          </p:blipFill>
          <p:spPr>
            <a:xfrm>
              <a:off x="3185352" y="1297760"/>
              <a:ext cx="2889472" cy="2300077"/>
            </a:xfrm>
            <a:prstGeom prst="rect">
              <a:avLst/>
            </a:prstGeom>
          </p:spPr>
        </p:pic>
        <p:pic>
          <p:nvPicPr>
            <p:cNvPr id="69" name="圖片 68">
              <a:extLst>
                <a:ext uri="{FF2B5EF4-FFF2-40B4-BE49-F238E27FC236}">
                  <a16:creationId xmlns:a16="http://schemas.microsoft.com/office/drawing/2014/main" id="{CBB3CD31-5D53-455D-9A19-44586B3030A1}"/>
                </a:ext>
              </a:extLst>
            </p:cNvPr>
            <p:cNvPicPr>
              <a:picLocks noChangeAspect="1"/>
            </p:cNvPicPr>
            <p:nvPr/>
          </p:nvPicPr>
          <p:blipFill>
            <a:blip r:embed="rId5"/>
            <a:stretch>
              <a:fillRect/>
            </a:stretch>
          </p:blipFill>
          <p:spPr>
            <a:xfrm>
              <a:off x="191744" y="3705273"/>
              <a:ext cx="2867908" cy="2289295"/>
            </a:xfrm>
            <a:prstGeom prst="rect">
              <a:avLst/>
            </a:prstGeom>
          </p:spPr>
        </p:pic>
        <p:pic>
          <p:nvPicPr>
            <p:cNvPr id="48" name="圖片 47">
              <a:extLst>
                <a:ext uri="{FF2B5EF4-FFF2-40B4-BE49-F238E27FC236}">
                  <a16:creationId xmlns:a16="http://schemas.microsoft.com/office/drawing/2014/main" id="{7A7F5FDF-DE3E-4BEA-B01B-2A7D82E14554}"/>
                </a:ext>
              </a:extLst>
            </p:cNvPr>
            <p:cNvPicPr>
              <a:picLocks noChangeAspect="1"/>
            </p:cNvPicPr>
            <p:nvPr/>
          </p:nvPicPr>
          <p:blipFill>
            <a:blip r:embed="rId6"/>
            <a:stretch>
              <a:fillRect/>
            </a:stretch>
          </p:blipFill>
          <p:spPr>
            <a:xfrm>
              <a:off x="3199933" y="3667049"/>
              <a:ext cx="2926644" cy="2330270"/>
            </a:xfrm>
            <a:prstGeom prst="rect">
              <a:avLst/>
            </a:prstGeom>
          </p:spPr>
        </p:pic>
      </p:grpSp>
      <p:grpSp>
        <p:nvGrpSpPr>
          <p:cNvPr id="9" name="群組 8">
            <a:extLst>
              <a:ext uri="{FF2B5EF4-FFF2-40B4-BE49-F238E27FC236}">
                <a16:creationId xmlns:a16="http://schemas.microsoft.com/office/drawing/2014/main" id="{D4701727-1CB9-4CC4-89AF-C716DEB4C368}"/>
              </a:ext>
            </a:extLst>
          </p:cNvPr>
          <p:cNvGrpSpPr/>
          <p:nvPr/>
        </p:nvGrpSpPr>
        <p:grpSpPr>
          <a:xfrm>
            <a:off x="6185778" y="1075724"/>
            <a:ext cx="5912791" cy="5264978"/>
            <a:chOff x="6185778" y="1075724"/>
            <a:chExt cx="5912791" cy="5264978"/>
          </a:xfrm>
        </p:grpSpPr>
        <p:pic>
          <p:nvPicPr>
            <p:cNvPr id="56" name="圖片 55">
              <a:extLst>
                <a:ext uri="{FF2B5EF4-FFF2-40B4-BE49-F238E27FC236}">
                  <a16:creationId xmlns:a16="http://schemas.microsoft.com/office/drawing/2014/main" id="{F0DC7D20-9AB1-4321-B04B-1FCABCCCA402}"/>
                </a:ext>
              </a:extLst>
            </p:cNvPr>
            <p:cNvPicPr>
              <a:picLocks noChangeAspect="1"/>
            </p:cNvPicPr>
            <p:nvPr/>
          </p:nvPicPr>
          <p:blipFill rotWithShape="1">
            <a:blip r:embed="rId7"/>
            <a:srcRect l="2906" r="5189"/>
            <a:stretch/>
          </p:blipFill>
          <p:spPr>
            <a:xfrm>
              <a:off x="7579725" y="2197557"/>
              <a:ext cx="3298524" cy="3033236"/>
            </a:xfrm>
            <a:prstGeom prst="rect">
              <a:avLst/>
            </a:prstGeom>
          </p:spPr>
        </p:pic>
        <p:sp>
          <p:nvSpPr>
            <p:cNvPr id="33" name="矩形 32">
              <a:extLst>
                <a:ext uri="{FF2B5EF4-FFF2-40B4-BE49-F238E27FC236}">
                  <a16:creationId xmlns:a16="http://schemas.microsoft.com/office/drawing/2014/main" id="{51BDDDBA-B19E-4967-8010-097B02B781F1}"/>
                </a:ext>
              </a:extLst>
            </p:cNvPr>
            <p:cNvSpPr/>
            <p:nvPr/>
          </p:nvSpPr>
          <p:spPr>
            <a:xfrm>
              <a:off x="7561406" y="1894396"/>
              <a:ext cx="3443537" cy="34435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1EFD8C8-79EB-4E4E-867D-CC08A4DAD75E}"/>
                </a:ext>
              </a:extLst>
            </p:cNvPr>
            <p:cNvSpPr txBox="1"/>
            <p:nvPr/>
          </p:nvSpPr>
          <p:spPr>
            <a:xfrm>
              <a:off x="6638963" y="1487468"/>
              <a:ext cx="966931" cy="400110"/>
            </a:xfrm>
            <a:prstGeom prst="rect">
              <a:avLst/>
            </a:prstGeom>
            <a:noFill/>
          </p:spPr>
          <p:txBody>
            <a:bodyPr wrap="none" rtlCol="0">
              <a:spAutoFit/>
            </a:bodyPr>
            <a:lstStyle/>
            <a:p>
              <a:r>
                <a:rPr lang="en-US" altLang="zh-TW" sz="2000" dirty="0">
                  <a:solidFill>
                    <a:srgbClr val="FF0000"/>
                  </a:solidFill>
                </a:rPr>
                <a:t>(x1,y1)</a:t>
              </a:r>
              <a:endParaRPr lang="zh-TW" altLang="en-US" sz="2000" dirty="0">
                <a:solidFill>
                  <a:srgbClr val="FF0000"/>
                </a:solidFill>
              </a:endParaRPr>
            </a:p>
          </p:txBody>
        </p:sp>
        <p:sp>
          <p:nvSpPr>
            <p:cNvPr id="35" name="文字方塊 34">
              <a:extLst>
                <a:ext uri="{FF2B5EF4-FFF2-40B4-BE49-F238E27FC236}">
                  <a16:creationId xmlns:a16="http://schemas.microsoft.com/office/drawing/2014/main" id="{7D254302-1031-4E42-890B-F81498FECC67}"/>
                </a:ext>
              </a:extLst>
            </p:cNvPr>
            <p:cNvSpPr txBox="1"/>
            <p:nvPr/>
          </p:nvSpPr>
          <p:spPr>
            <a:xfrm>
              <a:off x="6782969" y="5316896"/>
              <a:ext cx="966931" cy="400110"/>
            </a:xfrm>
            <a:prstGeom prst="rect">
              <a:avLst/>
            </a:prstGeom>
            <a:noFill/>
          </p:spPr>
          <p:txBody>
            <a:bodyPr wrap="none" rtlCol="0">
              <a:spAutoFit/>
            </a:bodyPr>
            <a:lstStyle/>
            <a:p>
              <a:r>
                <a:rPr lang="en-US" altLang="zh-TW" sz="2000" dirty="0">
                  <a:solidFill>
                    <a:srgbClr val="FF0000"/>
                  </a:solidFill>
                </a:rPr>
                <a:t>(x2,y2)</a:t>
              </a:r>
              <a:endParaRPr lang="zh-TW" altLang="en-US" sz="2000" dirty="0">
                <a:solidFill>
                  <a:srgbClr val="FF0000"/>
                </a:solidFill>
              </a:endParaRPr>
            </a:p>
          </p:txBody>
        </p:sp>
        <p:sp>
          <p:nvSpPr>
            <p:cNvPr id="36" name="文字方塊 35">
              <a:extLst>
                <a:ext uri="{FF2B5EF4-FFF2-40B4-BE49-F238E27FC236}">
                  <a16:creationId xmlns:a16="http://schemas.microsoft.com/office/drawing/2014/main" id="{FCC800F2-28C9-4AE1-9848-CB7D2B9445E0}"/>
                </a:ext>
              </a:extLst>
            </p:cNvPr>
            <p:cNvSpPr txBox="1"/>
            <p:nvPr/>
          </p:nvSpPr>
          <p:spPr>
            <a:xfrm>
              <a:off x="10902148" y="1475834"/>
              <a:ext cx="966931" cy="400110"/>
            </a:xfrm>
            <a:prstGeom prst="rect">
              <a:avLst/>
            </a:prstGeom>
            <a:noFill/>
          </p:spPr>
          <p:txBody>
            <a:bodyPr wrap="none" rtlCol="0">
              <a:spAutoFit/>
            </a:bodyPr>
            <a:lstStyle/>
            <a:p>
              <a:r>
                <a:rPr lang="en-US" altLang="zh-TW" sz="2000" dirty="0">
                  <a:solidFill>
                    <a:srgbClr val="FF0000"/>
                  </a:solidFill>
                </a:rPr>
                <a:t>(x4,y4)</a:t>
              </a:r>
              <a:endParaRPr lang="zh-TW" altLang="en-US" sz="2000" dirty="0">
                <a:solidFill>
                  <a:srgbClr val="FF0000"/>
                </a:solidFill>
              </a:endParaRPr>
            </a:p>
          </p:txBody>
        </p:sp>
        <p:sp>
          <p:nvSpPr>
            <p:cNvPr id="39" name="文字方塊 38">
              <a:extLst>
                <a:ext uri="{FF2B5EF4-FFF2-40B4-BE49-F238E27FC236}">
                  <a16:creationId xmlns:a16="http://schemas.microsoft.com/office/drawing/2014/main" id="{7AE76C33-5105-43A8-8AD8-73295AE4E2F4}"/>
                </a:ext>
              </a:extLst>
            </p:cNvPr>
            <p:cNvSpPr txBox="1"/>
            <p:nvPr/>
          </p:nvSpPr>
          <p:spPr>
            <a:xfrm>
              <a:off x="10744831" y="5316896"/>
              <a:ext cx="966931" cy="400110"/>
            </a:xfrm>
            <a:prstGeom prst="rect">
              <a:avLst/>
            </a:prstGeom>
            <a:noFill/>
          </p:spPr>
          <p:txBody>
            <a:bodyPr wrap="none" rtlCol="0">
              <a:spAutoFit/>
            </a:bodyPr>
            <a:lstStyle/>
            <a:p>
              <a:r>
                <a:rPr lang="en-US" altLang="zh-TW" sz="2000" dirty="0">
                  <a:solidFill>
                    <a:srgbClr val="FF0000"/>
                  </a:solidFill>
                </a:rPr>
                <a:t>(x3,y3)</a:t>
              </a:r>
              <a:endParaRPr lang="zh-TW" altLang="en-US" sz="2000" dirty="0">
                <a:solidFill>
                  <a:srgbClr val="FF0000"/>
                </a:solidFill>
              </a:endParaRPr>
            </a:p>
          </p:txBody>
        </p:sp>
        <p:sp>
          <p:nvSpPr>
            <p:cNvPr id="40" name="左中括弧 39">
              <a:extLst>
                <a:ext uri="{FF2B5EF4-FFF2-40B4-BE49-F238E27FC236}">
                  <a16:creationId xmlns:a16="http://schemas.microsoft.com/office/drawing/2014/main" id="{148FEF0E-E129-4DBA-8B96-8CFA0A95FEBE}"/>
                </a:ext>
              </a:extLst>
            </p:cNvPr>
            <p:cNvSpPr/>
            <p:nvPr/>
          </p:nvSpPr>
          <p:spPr>
            <a:xfrm>
              <a:off x="7129253" y="1873359"/>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1" name="左中括弧 40">
              <a:extLst>
                <a:ext uri="{FF2B5EF4-FFF2-40B4-BE49-F238E27FC236}">
                  <a16:creationId xmlns:a16="http://schemas.microsoft.com/office/drawing/2014/main" id="{82A5FB95-23CB-4A57-B5E1-91794393B9A8}"/>
                </a:ext>
              </a:extLst>
            </p:cNvPr>
            <p:cNvSpPr/>
            <p:nvPr/>
          </p:nvSpPr>
          <p:spPr>
            <a:xfrm rot="5400000">
              <a:off x="9130446" y="-73152"/>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2" name="直線接點 41">
              <a:extLst>
                <a:ext uri="{FF2B5EF4-FFF2-40B4-BE49-F238E27FC236}">
                  <a16:creationId xmlns:a16="http://schemas.microsoft.com/office/drawing/2014/main" id="{D5B3C50C-DB40-4AB2-BD0B-D469531DB3F0}"/>
                </a:ext>
              </a:extLst>
            </p:cNvPr>
            <p:cNvCxnSpPr>
              <a:stCxn id="40" idx="1"/>
            </p:cNvCxnSpPr>
            <p:nvPr/>
          </p:nvCxnSpPr>
          <p:spPr>
            <a:xfrm>
              <a:off x="7129253" y="3595128"/>
              <a:ext cx="4061381" cy="862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812436-6A33-4DCC-8172-87B457E5C8CC}"/>
                </a:ext>
              </a:extLst>
            </p:cNvPr>
            <p:cNvCxnSpPr>
              <a:cxnSpLocks/>
              <a:stCxn id="41" idx="1"/>
            </p:cNvCxnSpPr>
            <p:nvPr/>
          </p:nvCxnSpPr>
          <p:spPr>
            <a:xfrm flipH="1">
              <a:off x="9259695" y="1495888"/>
              <a:ext cx="23480" cy="451677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13562C52-417E-4CCA-9C1F-8B4D6704D88D}"/>
                </a:ext>
              </a:extLst>
            </p:cNvPr>
            <p:cNvSpPr txBox="1"/>
            <p:nvPr/>
          </p:nvSpPr>
          <p:spPr>
            <a:xfrm>
              <a:off x="6185778" y="3354163"/>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xa,ya</a:t>
              </a:r>
              <a:r>
                <a:rPr lang="en-US" altLang="zh-TW" sz="2000" dirty="0">
                  <a:solidFill>
                    <a:srgbClr val="FFC000"/>
                  </a:solidFill>
                </a:rPr>
                <a:t>)</a:t>
              </a:r>
              <a:endParaRPr lang="zh-TW" altLang="en-US" sz="2000" dirty="0">
                <a:solidFill>
                  <a:srgbClr val="FFC000"/>
                </a:solidFill>
              </a:endParaRPr>
            </a:p>
          </p:txBody>
        </p:sp>
        <p:sp>
          <p:nvSpPr>
            <p:cNvPr id="45" name="文字方塊 44">
              <a:extLst>
                <a:ext uri="{FF2B5EF4-FFF2-40B4-BE49-F238E27FC236}">
                  <a16:creationId xmlns:a16="http://schemas.microsoft.com/office/drawing/2014/main" id="{1A232B00-56C1-4370-9612-1D3B8850B87A}"/>
                </a:ext>
              </a:extLst>
            </p:cNvPr>
            <p:cNvSpPr txBox="1"/>
            <p:nvPr/>
          </p:nvSpPr>
          <p:spPr>
            <a:xfrm>
              <a:off x="8897142" y="1075724"/>
              <a:ext cx="938077"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xc,yc</a:t>
              </a:r>
              <a:r>
                <a:rPr lang="en-US" altLang="zh-TW" sz="2000" dirty="0">
                  <a:solidFill>
                    <a:srgbClr val="FFC000"/>
                  </a:solidFill>
                </a:rPr>
                <a:t>)</a:t>
              </a:r>
              <a:endParaRPr lang="zh-TW" altLang="en-US" sz="2000" dirty="0">
                <a:solidFill>
                  <a:srgbClr val="FFC000"/>
                </a:solidFill>
              </a:endParaRPr>
            </a:p>
          </p:txBody>
        </p:sp>
        <p:sp>
          <p:nvSpPr>
            <p:cNvPr id="46" name="文字方塊 45">
              <a:extLst>
                <a:ext uri="{FF2B5EF4-FFF2-40B4-BE49-F238E27FC236}">
                  <a16:creationId xmlns:a16="http://schemas.microsoft.com/office/drawing/2014/main" id="{5108F1F1-140A-4E3A-83EE-84EE915D17FB}"/>
                </a:ext>
              </a:extLst>
            </p:cNvPr>
            <p:cNvSpPr txBox="1"/>
            <p:nvPr/>
          </p:nvSpPr>
          <p:spPr>
            <a:xfrm>
              <a:off x="11131638" y="3375852"/>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xb,yb</a:t>
              </a:r>
              <a:r>
                <a:rPr lang="en-US" altLang="zh-TW" sz="2000" dirty="0">
                  <a:solidFill>
                    <a:srgbClr val="FFC000"/>
                  </a:solidFill>
                </a:rPr>
                <a:t>)</a:t>
              </a:r>
              <a:endParaRPr lang="zh-TW" altLang="en-US" sz="2000" dirty="0">
                <a:solidFill>
                  <a:srgbClr val="FFC000"/>
                </a:solidFill>
              </a:endParaRPr>
            </a:p>
          </p:txBody>
        </p:sp>
        <p:sp>
          <p:nvSpPr>
            <p:cNvPr id="47" name="文字方塊 46">
              <a:extLst>
                <a:ext uri="{FF2B5EF4-FFF2-40B4-BE49-F238E27FC236}">
                  <a16:creationId xmlns:a16="http://schemas.microsoft.com/office/drawing/2014/main" id="{F836615C-1E0C-491D-9ED0-31B27A63A4CA}"/>
                </a:ext>
              </a:extLst>
            </p:cNvPr>
            <p:cNvSpPr txBox="1"/>
            <p:nvPr/>
          </p:nvSpPr>
          <p:spPr>
            <a:xfrm>
              <a:off x="8802396" y="5940592"/>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xd,yd</a:t>
              </a:r>
              <a:r>
                <a:rPr lang="en-US" altLang="zh-TW" sz="2000" dirty="0">
                  <a:solidFill>
                    <a:srgbClr val="FFC000"/>
                  </a:solidFill>
                </a:rPr>
                <a:t>)</a:t>
              </a:r>
              <a:endParaRPr lang="zh-TW" altLang="en-US" sz="2000" dirty="0">
                <a:solidFill>
                  <a:srgbClr val="FFC000"/>
                </a:solidFill>
              </a:endParaRPr>
            </a:p>
          </p:txBody>
        </p:sp>
        <p:sp>
          <p:nvSpPr>
            <p:cNvPr id="4" name="橢圓 3">
              <a:extLst>
                <a:ext uri="{FF2B5EF4-FFF2-40B4-BE49-F238E27FC236}">
                  <a16:creationId xmlns:a16="http://schemas.microsoft.com/office/drawing/2014/main" id="{8706B5BA-48C4-4C60-B3DF-84D2C0074912}"/>
                </a:ext>
              </a:extLst>
            </p:cNvPr>
            <p:cNvSpPr/>
            <p:nvPr/>
          </p:nvSpPr>
          <p:spPr>
            <a:xfrm>
              <a:off x="7445563" y="3507077"/>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4E7BE078-AF37-4D01-8DA3-5A9EC166A428}"/>
                </a:ext>
              </a:extLst>
            </p:cNvPr>
            <p:cNvSpPr/>
            <p:nvPr/>
          </p:nvSpPr>
          <p:spPr>
            <a:xfrm>
              <a:off x="9190810" y="1803655"/>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E03A5CA4-338B-4ED4-A6E1-BE80AE5B7D36}"/>
                </a:ext>
              </a:extLst>
            </p:cNvPr>
            <p:cNvSpPr/>
            <p:nvPr/>
          </p:nvSpPr>
          <p:spPr>
            <a:xfrm>
              <a:off x="10912580" y="3523800"/>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ECDF3C34-35E6-465F-86D5-897428A713C2}"/>
                </a:ext>
              </a:extLst>
            </p:cNvPr>
            <p:cNvSpPr/>
            <p:nvPr/>
          </p:nvSpPr>
          <p:spPr>
            <a:xfrm>
              <a:off x="9167331" y="5239309"/>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84D9F3C4-93AB-4099-A182-A6E5E9839696}"/>
                </a:ext>
              </a:extLst>
            </p:cNvPr>
            <p:cNvSpPr/>
            <p:nvPr/>
          </p:nvSpPr>
          <p:spPr>
            <a:xfrm>
              <a:off x="7579725" y="1887578"/>
              <a:ext cx="1679969" cy="3429318"/>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81D36BB4-9CED-42A1-B421-003172955185}"/>
                </a:ext>
              </a:extLst>
            </p:cNvPr>
            <p:cNvSpPr/>
            <p:nvPr/>
          </p:nvSpPr>
          <p:spPr>
            <a:xfrm>
              <a:off x="7596454" y="3279071"/>
              <a:ext cx="1697076" cy="646331"/>
            </a:xfrm>
            <a:prstGeom prst="rect">
              <a:avLst/>
            </a:prstGeom>
          </p:spPr>
          <p:txBody>
            <a:bodyPr wrap="square">
              <a:spAutoFit/>
            </a:bodyPr>
            <a:lstStyle/>
            <a:p>
              <a:pPr algn="ctr"/>
              <a:r>
                <a:rPr lang="zh-TW" altLang="en-US" dirty="0">
                  <a:solidFill>
                    <a:srgbClr val="2DA2BF"/>
                  </a:solidFill>
                  <a:latin typeface="微軟正黑體" panose="020B0604030504040204" pitchFamily="34" charset="-120"/>
                  <a:ea typeface="微軟正黑體" panose="020B0604030504040204" pitchFamily="34" charset="-120"/>
                </a:rPr>
                <a:t>判斷為</a:t>
              </a:r>
              <a:endParaRPr lang="en-US" altLang="zh-TW" dirty="0">
                <a:solidFill>
                  <a:srgbClr val="2DA2BF"/>
                </a:solidFill>
                <a:latin typeface="微軟正黑體" panose="020B0604030504040204" pitchFamily="34" charset="-120"/>
                <a:ea typeface="微軟正黑體" panose="020B0604030504040204" pitchFamily="34" charset="-120"/>
              </a:endParaRPr>
            </a:p>
            <a:p>
              <a:pPr algn="ctr"/>
              <a:r>
                <a:rPr lang="zh-TW" altLang="en-US" dirty="0">
                  <a:solidFill>
                    <a:srgbClr val="2DA2BF"/>
                  </a:solidFill>
                  <a:latin typeface="微軟正黑體" panose="020B0604030504040204" pitchFamily="34" charset="-120"/>
                  <a:ea typeface="微軟正黑體" panose="020B0604030504040204" pitchFamily="34" charset="-120"/>
                </a:rPr>
                <a:t>右側臉狀態</a:t>
              </a:r>
              <a:endParaRPr lang="en-US" altLang="zh-TW" dirty="0">
                <a:solidFill>
                  <a:srgbClr val="2DA2BF"/>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33333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1564246"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7" name="群組 6">
            <a:extLst>
              <a:ext uri="{FF2B5EF4-FFF2-40B4-BE49-F238E27FC236}">
                <a16:creationId xmlns:a16="http://schemas.microsoft.com/office/drawing/2014/main" id="{4A837BB7-782A-488E-9E6F-570DED583369}"/>
              </a:ext>
            </a:extLst>
          </p:cNvPr>
          <p:cNvGrpSpPr/>
          <p:nvPr/>
        </p:nvGrpSpPr>
        <p:grpSpPr>
          <a:xfrm>
            <a:off x="246675" y="1242407"/>
            <a:ext cx="5934833" cy="4699559"/>
            <a:chOff x="191744" y="1297760"/>
            <a:chExt cx="5934833" cy="4699559"/>
          </a:xfrm>
        </p:grpSpPr>
        <p:pic>
          <p:nvPicPr>
            <p:cNvPr id="66" name="圖片 65">
              <a:extLst>
                <a:ext uri="{FF2B5EF4-FFF2-40B4-BE49-F238E27FC236}">
                  <a16:creationId xmlns:a16="http://schemas.microsoft.com/office/drawing/2014/main" id="{D60B1D29-8CB0-4DFC-A2CB-1702A0029C73}"/>
                </a:ext>
              </a:extLst>
            </p:cNvPr>
            <p:cNvPicPr>
              <a:picLocks noChangeAspect="1"/>
            </p:cNvPicPr>
            <p:nvPr/>
          </p:nvPicPr>
          <p:blipFill>
            <a:blip r:embed="rId3"/>
            <a:stretch>
              <a:fillRect/>
            </a:stretch>
          </p:blipFill>
          <p:spPr>
            <a:xfrm>
              <a:off x="191744" y="1297760"/>
              <a:ext cx="2882284" cy="2303671"/>
            </a:xfrm>
            <a:prstGeom prst="rect">
              <a:avLst/>
            </a:prstGeom>
          </p:spPr>
        </p:pic>
        <p:pic>
          <p:nvPicPr>
            <p:cNvPr id="67" name="圖片 66">
              <a:extLst>
                <a:ext uri="{FF2B5EF4-FFF2-40B4-BE49-F238E27FC236}">
                  <a16:creationId xmlns:a16="http://schemas.microsoft.com/office/drawing/2014/main" id="{A6AC36EE-95C8-45AB-8BDB-F139353A5BB3}"/>
                </a:ext>
              </a:extLst>
            </p:cNvPr>
            <p:cNvPicPr>
              <a:picLocks noChangeAspect="1"/>
            </p:cNvPicPr>
            <p:nvPr/>
          </p:nvPicPr>
          <p:blipFill>
            <a:blip r:embed="rId4"/>
            <a:stretch>
              <a:fillRect/>
            </a:stretch>
          </p:blipFill>
          <p:spPr>
            <a:xfrm>
              <a:off x="3185352" y="1297760"/>
              <a:ext cx="2889472" cy="2300077"/>
            </a:xfrm>
            <a:prstGeom prst="rect">
              <a:avLst/>
            </a:prstGeom>
          </p:spPr>
        </p:pic>
        <p:pic>
          <p:nvPicPr>
            <p:cNvPr id="69" name="圖片 68">
              <a:extLst>
                <a:ext uri="{FF2B5EF4-FFF2-40B4-BE49-F238E27FC236}">
                  <a16:creationId xmlns:a16="http://schemas.microsoft.com/office/drawing/2014/main" id="{CBB3CD31-5D53-455D-9A19-44586B3030A1}"/>
                </a:ext>
              </a:extLst>
            </p:cNvPr>
            <p:cNvPicPr>
              <a:picLocks noChangeAspect="1"/>
            </p:cNvPicPr>
            <p:nvPr/>
          </p:nvPicPr>
          <p:blipFill>
            <a:blip r:embed="rId5"/>
            <a:stretch>
              <a:fillRect/>
            </a:stretch>
          </p:blipFill>
          <p:spPr>
            <a:xfrm>
              <a:off x="191744" y="3705273"/>
              <a:ext cx="2867908" cy="2289295"/>
            </a:xfrm>
            <a:prstGeom prst="rect">
              <a:avLst/>
            </a:prstGeom>
          </p:spPr>
        </p:pic>
        <p:pic>
          <p:nvPicPr>
            <p:cNvPr id="48" name="圖片 47">
              <a:extLst>
                <a:ext uri="{FF2B5EF4-FFF2-40B4-BE49-F238E27FC236}">
                  <a16:creationId xmlns:a16="http://schemas.microsoft.com/office/drawing/2014/main" id="{7A7F5FDF-DE3E-4BEA-B01B-2A7D82E14554}"/>
                </a:ext>
              </a:extLst>
            </p:cNvPr>
            <p:cNvPicPr>
              <a:picLocks noChangeAspect="1"/>
            </p:cNvPicPr>
            <p:nvPr/>
          </p:nvPicPr>
          <p:blipFill>
            <a:blip r:embed="rId6"/>
            <a:stretch>
              <a:fillRect/>
            </a:stretch>
          </p:blipFill>
          <p:spPr>
            <a:xfrm>
              <a:off x="3199933" y="3667049"/>
              <a:ext cx="2926644" cy="2330270"/>
            </a:xfrm>
            <a:prstGeom prst="rect">
              <a:avLst/>
            </a:prstGeom>
          </p:spPr>
        </p:pic>
      </p:grpSp>
      <p:grpSp>
        <p:nvGrpSpPr>
          <p:cNvPr id="5" name="群組 4">
            <a:extLst>
              <a:ext uri="{FF2B5EF4-FFF2-40B4-BE49-F238E27FC236}">
                <a16:creationId xmlns:a16="http://schemas.microsoft.com/office/drawing/2014/main" id="{3E7CC41C-9CB3-437B-B459-D1E03A1D4DC3}"/>
              </a:ext>
            </a:extLst>
          </p:cNvPr>
          <p:cNvGrpSpPr/>
          <p:nvPr/>
        </p:nvGrpSpPr>
        <p:grpSpPr>
          <a:xfrm>
            <a:off x="6185778" y="1075724"/>
            <a:ext cx="5912791" cy="5264978"/>
            <a:chOff x="6185778" y="1075724"/>
            <a:chExt cx="5912791" cy="5264978"/>
          </a:xfrm>
        </p:grpSpPr>
        <p:pic>
          <p:nvPicPr>
            <p:cNvPr id="56" name="圖片 55">
              <a:extLst>
                <a:ext uri="{FF2B5EF4-FFF2-40B4-BE49-F238E27FC236}">
                  <a16:creationId xmlns:a16="http://schemas.microsoft.com/office/drawing/2014/main" id="{F0DC7D20-9AB1-4321-B04B-1FCABCCCA402}"/>
                </a:ext>
              </a:extLst>
            </p:cNvPr>
            <p:cNvPicPr>
              <a:picLocks noChangeAspect="1"/>
            </p:cNvPicPr>
            <p:nvPr/>
          </p:nvPicPr>
          <p:blipFill rotWithShape="1">
            <a:blip r:embed="rId7"/>
            <a:srcRect l="2906" r="5189"/>
            <a:stretch/>
          </p:blipFill>
          <p:spPr>
            <a:xfrm>
              <a:off x="7579725" y="2197557"/>
              <a:ext cx="3298524" cy="3033236"/>
            </a:xfrm>
            <a:prstGeom prst="rect">
              <a:avLst/>
            </a:prstGeom>
          </p:spPr>
        </p:pic>
        <p:sp>
          <p:nvSpPr>
            <p:cNvPr id="33" name="矩形 32">
              <a:extLst>
                <a:ext uri="{FF2B5EF4-FFF2-40B4-BE49-F238E27FC236}">
                  <a16:creationId xmlns:a16="http://schemas.microsoft.com/office/drawing/2014/main" id="{51BDDDBA-B19E-4967-8010-097B02B781F1}"/>
                </a:ext>
              </a:extLst>
            </p:cNvPr>
            <p:cNvSpPr/>
            <p:nvPr/>
          </p:nvSpPr>
          <p:spPr>
            <a:xfrm>
              <a:off x="7561406" y="1894396"/>
              <a:ext cx="3443537" cy="34435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1EFD8C8-79EB-4E4E-867D-CC08A4DAD75E}"/>
                </a:ext>
              </a:extLst>
            </p:cNvPr>
            <p:cNvSpPr txBox="1"/>
            <p:nvPr/>
          </p:nvSpPr>
          <p:spPr>
            <a:xfrm>
              <a:off x="6638963" y="1487468"/>
              <a:ext cx="966931" cy="400110"/>
            </a:xfrm>
            <a:prstGeom prst="rect">
              <a:avLst/>
            </a:prstGeom>
            <a:noFill/>
          </p:spPr>
          <p:txBody>
            <a:bodyPr wrap="none" rtlCol="0">
              <a:spAutoFit/>
            </a:bodyPr>
            <a:lstStyle/>
            <a:p>
              <a:r>
                <a:rPr lang="en-US" altLang="zh-TW" sz="2000" dirty="0">
                  <a:solidFill>
                    <a:srgbClr val="FF0000"/>
                  </a:solidFill>
                </a:rPr>
                <a:t>(x1,y1)</a:t>
              </a:r>
              <a:endParaRPr lang="zh-TW" altLang="en-US" sz="2000" dirty="0">
                <a:solidFill>
                  <a:srgbClr val="FF0000"/>
                </a:solidFill>
              </a:endParaRPr>
            </a:p>
          </p:txBody>
        </p:sp>
        <p:sp>
          <p:nvSpPr>
            <p:cNvPr id="35" name="文字方塊 34">
              <a:extLst>
                <a:ext uri="{FF2B5EF4-FFF2-40B4-BE49-F238E27FC236}">
                  <a16:creationId xmlns:a16="http://schemas.microsoft.com/office/drawing/2014/main" id="{7D254302-1031-4E42-890B-F81498FECC67}"/>
                </a:ext>
              </a:extLst>
            </p:cNvPr>
            <p:cNvSpPr txBox="1"/>
            <p:nvPr/>
          </p:nvSpPr>
          <p:spPr>
            <a:xfrm>
              <a:off x="6782969" y="5316896"/>
              <a:ext cx="966931" cy="400110"/>
            </a:xfrm>
            <a:prstGeom prst="rect">
              <a:avLst/>
            </a:prstGeom>
            <a:noFill/>
          </p:spPr>
          <p:txBody>
            <a:bodyPr wrap="none" rtlCol="0">
              <a:spAutoFit/>
            </a:bodyPr>
            <a:lstStyle/>
            <a:p>
              <a:r>
                <a:rPr lang="en-US" altLang="zh-TW" sz="2000" dirty="0">
                  <a:solidFill>
                    <a:srgbClr val="FF0000"/>
                  </a:solidFill>
                </a:rPr>
                <a:t>(x2,y2)</a:t>
              </a:r>
              <a:endParaRPr lang="zh-TW" altLang="en-US" sz="2000" dirty="0">
                <a:solidFill>
                  <a:srgbClr val="FF0000"/>
                </a:solidFill>
              </a:endParaRPr>
            </a:p>
          </p:txBody>
        </p:sp>
        <p:sp>
          <p:nvSpPr>
            <p:cNvPr id="36" name="文字方塊 35">
              <a:extLst>
                <a:ext uri="{FF2B5EF4-FFF2-40B4-BE49-F238E27FC236}">
                  <a16:creationId xmlns:a16="http://schemas.microsoft.com/office/drawing/2014/main" id="{FCC800F2-28C9-4AE1-9848-CB7D2B9445E0}"/>
                </a:ext>
              </a:extLst>
            </p:cNvPr>
            <p:cNvSpPr txBox="1"/>
            <p:nvPr/>
          </p:nvSpPr>
          <p:spPr>
            <a:xfrm>
              <a:off x="10902148" y="1475834"/>
              <a:ext cx="966931" cy="400110"/>
            </a:xfrm>
            <a:prstGeom prst="rect">
              <a:avLst/>
            </a:prstGeom>
            <a:noFill/>
          </p:spPr>
          <p:txBody>
            <a:bodyPr wrap="none" rtlCol="0">
              <a:spAutoFit/>
            </a:bodyPr>
            <a:lstStyle/>
            <a:p>
              <a:r>
                <a:rPr lang="en-US" altLang="zh-TW" sz="2000" dirty="0">
                  <a:solidFill>
                    <a:srgbClr val="FF0000"/>
                  </a:solidFill>
                </a:rPr>
                <a:t>(x4,y4)</a:t>
              </a:r>
              <a:endParaRPr lang="zh-TW" altLang="en-US" sz="2000" dirty="0">
                <a:solidFill>
                  <a:srgbClr val="FF0000"/>
                </a:solidFill>
              </a:endParaRPr>
            </a:p>
          </p:txBody>
        </p:sp>
        <p:sp>
          <p:nvSpPr>
            <p:cNvPr id="39" name="文字方塊 38">
              <a:extLst>
                <a:ext uri="{FF2B5EF4-FFF2-40B4-BE49-F238E27FC236}">
                  <a16:creationId xmlns:a16="http://schemas.microsoft.com/office/drawing/2014/main" id="{7AE76C33-5105-43A8-8AD8-73295AE4E2F4}"/>
                </a:ext>
              </a:extLst>
            </p:cNvPr>
            <p:cNvSpPr txBox="1"/>
            <p:nvPr/>
          </p:nvSpPr>
          <p:spPr>
            <a:xfrm>
              <a:off x="10744831" y="5316896"/>
              <a:ext cx="966931" cy="400110"/>
            </a:xfrm>
            <a:prstGeom prst="rect">
              <a:avLst/>
            </a:prstGeom>
            <a:noFill/>
          </p:spPr>
          <p:txBody>
            <a:bodyPr wrap="none" rtlCol="0">
              <a:spAutoFit/>
            </a:bodyPr>
            <a:lstStyle/>
            <a:p>
              <a:r>
                <a:rPr lang="en-US" altLang="zh-TW" sz="2000" dirty="0">
                  <a:solidFill>
                    <a:srgbClr val="FF0000"/>
                  </a:solidFill>
                </a:rPr>
                <a:t>(x3,y3)</a:t>
              </a:r>
              <a:endParaRPr lang="zh-TW" altLang="en-US" sz="2000" dirty="0">
                <a:solidFill>
                  <a:srgbClr val="FF0000"/>
                </a:solidFill>
              </a:endParaRPr>
            </a:p>
          </p:txBody>
        </p:sp>
        <p:sp>
          <p:nvSpPr>
            <p:cNvPr id="40" name="左中括弧 39">
              <a:extLst>
                <a:ext uri="{FF2B5EF4-FFF2-40B4-BE49-F238E27FC236}">
                  <a16:creationId xmlns:a16="http://schemas.microsoft.com/office/drawing/2014/main" id="{148FEF0E-E129-4DBA-8B96-8CFA0A95FEBE}"/>
                </a:ext>
              </a:extLst>
            </p:cNvPr>
            <p:cNvSpPr/>
            <p:nvPr/>
          </p:nvSpPr>
          <p:spPr>
            <a:xfrm>
              <a:off x="7129253" y="1873359"/>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1" name="左中括弧 40">
              <a:extLst>
                <a:ext uri="{FF2B5EF4-FFF2-40B4-BE49-F238E27FC236}">
                  <a16:creationId xmlns:a16="http://schemas.microsoft.com/office/drawing/2014/main" id="{82A5FB95-23CB-4A57-B5E1-91794393B9A8}"/>
                </a:ext>
              </a:extLst>
            </p:cNvPr>
            <p:cNvSpPr/>
            <p:nvPr/>
          </p:nvSpPr>
          <p:spPr>
            <a:xfrm rot="5400000">
              <a:off x="9130446" y="-73152"/>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2" name="直線接點 41">
              <a:extLst>
                <a:ext uri="{FF2B5EF4-FFF2-40B4-BE49-F238E27FC236}">
                  <a16:creationId xmlns:a16="http://schemas.microsoft.com/office/drawing/2014/main" id="{D5B3C50C-DB40-4AB2-BD0B-D469531DB3F0}"/>
                </a:ext>
              </a:extLst>
            </p:cNvPr>
            <p:cNvCxnSpPr>
              <a:stCxn id="40" idx="1"/>
            </p:cNvCxnSpPr>
            <p:nvPr/>
          </p:nvCxnSpPr>
          <p:spPr>
            <a:xfrm>
              <a:off x="7129253" y="3595128"/>
              <a:ext cx="4061381" cy="862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812436-6A33-4DCC-8172-87B457E5C8CC}"/>
                </a:ext>
              </a:extLst>
            </p:cNvPr>
            <p:cNvCxnSpPr>
              <a:cxnSpLocks/>
              <a:stCxn id="41" idx="1"/>
            </p:cNvCxnSpPr>
            <p:nvPr/>
          </p:nvCxnSpPr>
          <p:spPr>
            <a:xfrm flipH="1">
              <a:off x="9259695" y="1495888"/>
              <a:ext cx="23480" cy="451677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13562C52-417E-4CCA-9C1F-8B4D6704D88D}"/>
                </a:ext>
              </a:extLst>
            </p:cNvPr>
            <p:cNvSpPr txBox="1"/>
            <p:nvPr/>
          </p:nvSpPr>
          <p:spPr>
            <a:xfrm>
              <a:off x="6185778" y="3354163"/>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xa,ya</a:t>
              </a:r>
              <a:r>
                <a:rPr lang="en-US" altLang="zh-TW" sz="2000" dirty="0">
                  <a:solidFill>
                    <a:srgbClr val="FFC000"/>
                  </a:solidFill>
                </a:rPr>
                <a:t>)</a:t>
              </a:r>
              <a:endParaRPr lang="zh-TW" altLang="en-US" sz="2000" dirty="0">
                <a:solidFill>
                  <a:srgbClr val="FFC000"/>
                </a:solidFill>
              </a:endParaRPr>
            </a:p>
          </p:txBody>
        </p:sp>
        <p:sp>
          <p:nvSpPr>
            <p:cNvPr id="45" name="文字方塊 44">
              <a:extLst>
                <a:ext uri="{FF2B5EF4-FFF2-40B4-BE49-F238E27FC236}">
                  <a16:creationId xmlns:a16="http://schemas.microsoft.com/office/drawing/2014/main" id="{1A232B00-56C1-4370-9612-1D3B8850B87A}"/>
                </a:ext>
              </a:extLst>
            </p:cNvPr>
            <p:cNvSpPr txBox="1"/>
            <p:nvPr/>
          </p:nvSpPr>
          <p:spPr>
            <a:xfrm>
              <a:off x="8897142" y="1075724"/>
              <a:ext cx="938077"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xc,yc</a:t>
              </a:r>
              <a:r>
                <a:rPr lang="en-US" altLang="zh-TW" sz="2000" dirty="0">
                  <a:solidFill>
                    <a:srgbClr val="FFC000"/>
                  </a:solidFill>
                </a:rPr>
                <a:t>)</a:t>
              </a:r>
              <a:endParaRPr lang="zh-TW" altLang="en-US" sz="2000" dirty="0">
                <a:solidFill>
                  <a:srgbClr val="FFC000"/>
                </a:solidFill>
              </a:endParaRPr>
            </a:p>
          </p:txBody>
        </p:sp>
        <p:sp>
          <p:nvSpPr>
            <p:cNvPr id="46" name="文字方塊 45">
              <a:extLst>
                <a:ext uri="{FF2B5EF4-FFF2-40B4-BE49-F238E27FC236}">
                  <a16:creationId xmlns:a16="http://schemas.microsoft.com/office/drawing/2014/main" id="{5108F1F1-140A-4E3A-83EE-84EE915D17FB}"/>
                </a:ext>
              </a:extLst>
            </p:cNvPr>
            <p:cNvSpPr txBox="1"/>
            <p:nvPr/>
          </p:nvSpPr>
          <p:spPr>
            <a:xfrm>
              <a:off x="11131638" y="3375852"/>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xb,yb</a:t>
              </a:r>
              <a:r>
                <a:rPr lang="en-US" altLang="zh-TW" sz="2000" dirty="0">
                  <a:solidFill>
                    <a:srgbClr val="FFC000"/>
                  </a:solidFill>
                </a:rPr>
                <a:t>)</a:t>
              </a:r>
              <a:endParaRPr lang="zh-TW" altLang="en-US" sz="2000" dirty="0">
                <a:solidFill>
                  <a:srgbClr val="FFC000"/>
                </a:solidFill>
              </a:endParaRPr>
            </a:p>
          </p:txBody>
        </p:sp>
        <p:sp>
          <p:nvSpPr>
            <p:cNvPr id="47" name="文字方塊 46">
              <a:extLst>
                <a:ext uri="{FF2B5EF4-FFF2-40B4-BE49-F238E27FC236}">
                  <a16:creationId xmlns:a16="http://schemas.microsoft.com/office/drawing/2014/main" id="{F836615C-1E0C-491D-9ED0-31B27A63A4CA}"/>
                </a:ext>
              </a:extLst>
            </p:cNvPr>
            <p:cNvSpPr txBox="1"/>
            <p:nvPr/>
          </p:nvSpPr>
          <p:spPr>
            <a:xfrm>
              <a:off x="8802396" y="5940592"/>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xd,yd</a:t>
              </a:r>
              <a:r>
                <a:rPr lang="en-US" altLang="zh-TW" sz="2000" dirty="0">
                  <a:solidFill>
                    <a:srgbClr val="FFC000"/>
                  </a:solidFill>
                </a:rPr>
                <a:t>)</a:t>
              </a:r>
              <a:endParaRPr lang="zh-TW" altLang="en-US" sz="2000" dirty="0">
                <a:solidFill>
                  <a:srgbClr val="FFC000"/>
                </a:solidFill>
              </a:endParaRPr>
            </a:p>
          </p:txBody>
        </p:sp>
        <p:sp>
          <p:nvSpPr>
            <p:cNvPr id="4" name="橢圓 3">
              <a:extLst>
                <a:ext uri="{FF2B5EF4-FFF2-40B4-BE49-F238E27FC236}">
                  <a16:creationId xmlns:a16="http://schemas.microsoft.com/office/drawing/2014/main" id="{8706B5BA-48C4-4C60-B3DF-84D2C0074912}"/>
                </a:ext>
              </a:extLst>
            </p:cNvPr>
            <p:cNvSpPr/>
            <p:nvPr/>
          </p:nvSpPr>
          <p:spPr>
            <a:xfrm>
              <a:off x="7445563" y="3507077"/>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4E7BE078-AF37-4D01-8DA3-5A9EC166A428}"/>
                </a:ext>
              </a:extLst>
            </p:cNvPr>
            <p:cNvSpPr/>
            <p:nvPr/>
          </p:nvSpPr>
          <p:spPr>
            <a:xfrm>
              <a:off x="9190810" y="1803655"/>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E03A5CA4-338B-4ED4-A6E1-BE80AE5B7D36}"/>
                </a:ext>
              </a:extLst>
            </p:cNvPr>
            <p:cNvSpPr/>
            <p:nvPr/>
          </p:nvSpPr>
          <p:spPr>
            <a:xfrm>
              <a:off x="10912580" y="3523800"/>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ECDF3C34-35E6-465F-86D5-897428A713C2}"/>
                </a:ext>
              </a:extLst>
            </p:cNvPr>
            <p:cNvSpPr/>
            <p:nvPr/>
          </p:nvSpPr>
          <p:spPr>
            <a:xfrm>
              <a:off x="9167331" y="5239309"/>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84D9F3C4-93AB-4099-A182-A6E5E9839696}"/>
                </a:ext>
              </a:extLst>
            </p:cNvPr>
            <p:cNvSpPr/>
            <p:nvPr/>
          </p:nvSpPr>
          <p:spPr>
            <a:xfrm>
              <a:off x="9297700" y="1882092"/>
              <a:ext cx="1679969" cy="3429318"/>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81D36BB4-9CED-42A1-B421-003172955185}"/>
                </a:ext>
              </a:extLst>
            </p:cNvPr>
            <p:cNvSpPr/>
            <p:nvPr/>
          </p:nvSpPr>
          <p:spPr>
            <a:xfrm>
              <a:off x="9289146" y="3280589"/>
              <a:ext cx="1697076" cy="646331"/>
            </a:xfrm>
            <a:prstGeom prst="rect">
              <a:avLst/>
            </a:prstGeom>
          </p:spPr>
          <p:txBody>
            <a:bodyPr wrap="square">
              <a:spAutoFit/>
            </a:bodyPr>
            <a:lstStyle/>
            <a:p>
              <a:pPr algn="ctr"/>
              <a:r>
                <a:rPr lang="zh-TW" altLang="en-US" dirty="0">
                  <a:solidFill>
                    <a:srgbClr val="2DA2BF"/>
                  </a:solidFill>
                  <a:latin typeface="微軟正黑體" panose="020B0604030504040204" pitchFamily="34" charset="-120"/>
                  <a:ea typeface="微軟正黑體" panose="020B0604030504040204" pitchFamily="34" charset="-120"/>
                </a:rPr>
                <a:t>判斷為</a:t>
              </a:r>
              <a:endParaRPr lang="en-US" altLang="zh-TW" dirty="0">
                <a:solidFill>
                  <a:srgbClr val="2DA2BF"/>
                </a:solidFill>
                <a:latin typeface="微軟正黑體" panose="020B0604030504040204" pitchFamily="34" charset="-120"/>
                <a:ea typeface="微軟正黑體" panose="020B0604030504040204" pitchFamily="34" charset="-120"/>
              </a:endParaRPr>
            </a:p>
            <a:p>
              <a:pPr algn="ctr"/>
              <a:r>
                <a:rPr lang="zh-TW" altLang="en-US" dirty="0">
                  <a:solidFill>
                    <a:srgbClr val="2DA2BF"/>
                  </a:solidFill>
                  <a:latin typeface="微軟正黑體" panose="020B0604030504040204" pitchFamily="34" charset="-120"/>
                  <a:ea typeface="微軟正黑體" panose="020B0604030504040204" pitchFamily="34" charset="-120"/>
                </a:rPr>
                <a:t>左側臉狀態</a:t>
              </a:r>
              <a:endParaRPr lang="en-US" altLang="zh-TW" dirty="0">
                <a:solidFill>
                  <a:srgbClr val="2DA2BF"/>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8391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1396144" cy="584775"/>
          </a:xfrm>
          <a:prstGeom prst="rect">
            <a:avLst/>
          </a:prstGeom>
          <a:noFill/>
        </p:spPr>
        <p:txBody>
          <a:bodyPr wrap="square" rtlCol="0">
            <a:spAutoFit/>
          </a:bodyPr>
          <a:lstStyle/>
          <a:p>
            <a:r>
              <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API</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11" name="矩形 10"/>
          <p:cNvSpPr/>
          <p:nvPr/>
        </p:nvSpPr>
        <p:spPr>
          <a:xfrm>
            <a:off x="1713667" y="101024"/>
            <a:ext cx="4870013" cy="6986528"/>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GUI</a:t>
            </a:r>
            <a:r>
              <a:rPr lang="zh-TW" altLang="en-US" sz="1600" dirty="0">
                <a:latin typeface="微軟正黑體" panose="020B0604030504040204" pitchFamily="34" charset="-120"/>
                <a:ea typeface="微軟正黑體" panose="020B0604030504040204" pitchFamily="34" charset="-120"/>
              </a:rPr>
              <a:t>：</a:t>
            </a: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輸入：攝影機影像、使用者姓名。</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輸出：使用者姓名。</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參數：影像</a:t>
            </a:r>
            <a:r>
              <a:rPr lang="en-US" altLang="zh-TW" sz="1600" dirty="0">
                <a:latin typeface="微軟正黑體" panose="020B0604030504040204" pitchFamily="34" charset="-120"/>
                <a:ea typeface="微軟正黑體" panose="020B0604030504040204" pitchFamily="34" charset="-120"/>
              </a:rPr>
              <a:t>Label</a:t>
            </a:r>
            <a:r>
              <a:rPr lang="zh-TW" altLang="en-US" sz="1600" dirty="0">
                <a:latin typeface="微軟正黑體" panose="020B0604030504040204" pitchFamily="34" charset="-120"/>
                <a:ea typeface="微軟正黑體" panose="020B0604030504040204" pitchFamily="34" charset="-120"/>
              </a:rPr>
              <a:t>大小。</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a:t>
            </a:r>
            <a:r>
              <a:rPr lang="en-US" altLang="zh-TW" sz="1600" dirty="0">
                <a:latin typeface="微軟正黑體" panose="020B0604030504040204" pitchFamily="34" charset="-120"/>
                <a:ea typeface="微軟正黑體" panose="020B0604030504040204" pitchFamily="34" charset="-120"/>
              </a:rPr>
              <a:t>Thread</a:t>
            </a:r>
            <a:r>
              <a:rPr lang="zh-TW" altLang="en-US" sz="1600" dirty="0">
                <a:latin typeface="微軟正黑體" panose="020B0604030504040204" pitchFamily="34" charset="-120"/>
                <a:ea typeface="微軟正黑體" panose="020B0604030504040204" pitchFamily="34" charset="-120"/>
              </a:rPr>
              <a:t>獨立運行。</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Video</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Capture</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輸入：攝影機影像。</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輸出：每個特定角度的畫面。</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參數：特定辨識範圍</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個點的</a:t>
            </a:r>
            <a:r>
              <a:rPr lang="en-US" altLang="zh-TW" sz="1600" dirty="0">
                <a:latin typeface="微軟正黑體" panose="020B0604030504040204" pitchFamily="34" charset="-120"/>
                <a:ea typeface="微軟正黑體" panose="020B0604030504040204" pitchFamily="34" charset="-120"/>
              </a:rPr>
              <a:t>x, y</a:t>
            </a:r>
            <a:r>
              <a:rPr lang="zh-TW" altLang="en-US" sz="1600" dirty="0">
                <a:latin typeface="微軟正黑體" panose="020B0604030504040204" pitchFamily="34" charset="-120"/>
                <a:ea typeface="微軟正黑體" panose="020B0604030504040204" pitchFamily="34" charset="-120"/>
              </a:rPr>
              <a:t>位置。</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a:t>
            </a:r>
            <a:r>
              <a:rPr lang="en-US" altLang="zh-TW" sz="1600" dirty="0">
                <a:latin typeface="微軟正黑體" panose="020B0604030504040204" pitchFamily="34" charset="-120"/>
                <a:ea typeface="微軟正黑體" panose="020B0604030504040204" pitchFamily="34" charset="-120"/>
              </a:rPr>
              <a:t>GUI</a:t>
            </a:r>
            <a:r>
              <a:rPr lang="zh-TW" altLang="en-US" sz="1600" dirty="0">
                <a:latin typeface="微軟正黑體" panose="020B0604030504040204" pitchFamily="34" charset="-120"/>
                <a:ea typeface="微軟正黑體" panose="020B0604030504040204" pitchFamily="34" charset="-120"/>
              </a:rPr>
              <a:t>按下確定後，抓取各角度</a:t>
            </a:r>
            <a:r>
              <a:rPr lang="en-US" altLang="zh-TW" sz="1600" dirty="0">
                <a:latin typeface="微軟正黑體" panose="020B0604030504040204" pitchFamily="34" charset="-120"/>
                <a:ea typeface="微軟正黑體" panose="020B0604030504040204" pitchFamily="34" charset="-120"/>
              </a:rPr>
              <a:t>ROI</a:t>
            </a:r>
            <a:r>
              <a:rPr lang="zh-TW" altLang="en-US" sz="1600" dirty="0">
                <a:latin typeface="微軟正黑體" panose="020B0604030504040204" pitchFamily="34" charset="-120"/>
                <a:ea typeface="微軟正黑體" panose="020B0604030504040204" pitchFamily="34" charset="-120"/>
              </a:rPr>
              <a:t>範圍內影像。</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User_data _reation</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endParaRPr>
          </a:p>
          <a:p>
            <a:pPr marL="742950" lvl="1" indent="-285750">
              <a:buFont typeface="Wingdings" panose="05000000000000000000" pitchFamily="2" charset="2"/>
              <a:buChar char="Ø"/>
            </a:pPr>
            <a:r>
              <a:rPr lang="en-US" altLang="zh-TW" sz="1600" dirty="0">
                <a:latin typeface="微軟正黑體" panose="020B0604030504040204" pitchFamily="34" charset="-120"/>
                <a:ea typeface="微軟正黑體" panose="020B0604030504040204" pitchFamily="34" charset="-120"/>
              </a:rPr>
              <a:t>Facial landmark detection</a:t>
            </a: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輸入：攝影機影像。</a:t>
            </a:r>
            <a:endParaRPr lang="en-US" altLang="zh-TW"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a:t>
            </a:r>
            <a:r>
              <a:rPr lang="en-US" altLang="zh-TW" sz="1600" dirty="0">
                <a:latin typeface="微軟正黑體" panose="020B0604030504040204" pitchFamily="34" charset="-120"/>
                <a:ea typeface="微軟正黑體" panose="020B0604030504040204" pitchFamily="34" charset="-120"/>
              </a:rPr>
              <a:t>128 </a:t>
            </a:r>
            <a:r>
              <a:rPr lang="zh-TW" altLang="en-US" sz="1600" dirty="0">
                <a:latin typeface="微軟正黑體" panose="020B0604030504040204" pitchFamily="34" charset="-120"/>
                <a:ea typeface="微軟正黑體" panose="020B0604030504040204" pitchFamily="34" charset="-120"/>
              </a:rPr>
              <a:t>維的特徵向量。</a:t>
            </a:r>
            <a:endParaRPr lang="en-US" altLang="zh-TW"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參數：人臉模型、向量嵌入模型。</a:t>
            </a:r>
            <a:endParaRPr lang="en-US" altLang="zh-TW"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方法：利用</a:t>
            </a:r>
            <a:r>
              <a:rPr lang="en-US" altLang="zh-TW" sz="1600" dirty="0">
                <a:latin typeface="微軟正黑體" panose="020B0604030504040204" pitchFamily="34" charset="-120"/>
                <a:ea typeface="微軟正黑體" panose="020B0604030504040204" pitchFamily="34" charset="-120"/>
              </a:rPr>
              <a:t>dlib</a:t>
            </a:r>
            <a:r>
              <a:rPr lang="zh-TW" altLang="en-US" sz="1600" dirty="0">
                <a:latin typeface="微軟正黑體" panose="020B0604030504040204" pitchFamily="34" charset="-120"/>
                <a:ea typeface="微軟正黑體" panose="020B0604030504040204" pitchFamily="34" charset="-120"/>
              </a:rPr>
              <a:t>的模型抓人臉與輸出特徵向量。</a:t>
            </a:r>
            <a:endParaRPr lang="en-US" altLang="zh-TW" sz="1600" dirty="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Ø"/>
            </a:pPr>
            <a:r>
              <a:rPr lang="en-US" altLang="zh-TW" sz="1600" dirty="0">
                <a:latin typeface="微軟正黑體" panose="020B0604030504040204" pitchFamily="34" charset="-120"/>
                <a:ea typeface="微軟正黑體" panose="020B0604030504040204" pitchFamily="34" charset="-120"/>
              </a:rPr>
              <a:t>Statistics</a:t>
            </a:r>
            <a:endParaRPr lang="zh-TW" altLang="en-US"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a:t>
            </a:r>
            <a:r>
              <a:rPr lang="en-US" altLang="zh-TW" sz="1600" dirty="0">
                <a:latin typeface="微軟正黑體" panose="020B0604030504040204" pitchFamily="34" charset="-120"/>
                <a:ea typeface="微軟正黑體" panose="020B0604030504040204" pitchFamily="34" charset="-120"/>
              </a:rPr>
              <a:t> 128 </a:t>
            </a:r>
            <a:r>
              <a:rPr lang="zh-TW" altLang="en-US" sz="1600" dirty="0">
                <a:latin typeface="微軟正黑體" panose="020B0604030504040204" pitchFamily="34" charset="-120"/>
                <a:ea typeface="微軟正黑體" panose="020B0604030504040204" pitchFamily="34" charset="-120"/>
              </a:rPr>
              <a:t>維的特徵向量。</a:t>
            </a:r>
            <a:endParaRPr lang="en-US" altLang="zh-TW"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輸出：使用者資料集 </a:t>
            </a:r>
            <a:r>
              <a:rPr lang="en-US" altLang="zh-TW" sz="1600" dirty="0">
                <a:latin typeface="微軟正黑體" panose="020B0604030504040204" pitchFamily="34" charset="-120"/>
                <a:ea typeface="微軟正黑體" panose="020B0604030504040204" pitchFamily="34" charset="-120"/>
              </a:rPr>
              <a:t>(.csv)</a:t>
            </a: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參數：無。</a:t>
            </a:r>
            <a:endParaRPr lang="en-US" altLang="zh-TW" sz="1600" dirty="0">
              <a:latin typeface="微軟正黑體" panose="020B0604030504040204" pitchFamily="34" charset="-120"/>
              <a:ea typeface="微軟正黑體" panose="020B0604030504040204" pitchFamily="34" charset="-120"/>
            </a:endParaRPr>
          </a:p>
          <a:p>
            <a:pPr marL="1546225" lvl="5"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方法：將每張畫面的</a:t>
            </a:r>
            <a:r>
              <a:rPr lang="en-US" altLang="zh-TW" sz="1600" dirty="0">
                <a:latin typeface="微軟正黑體" panose="020B0604030504040204" pitchFamily="34" charset="-120"/>
                <a:ea typeface="微軟正黑體" panose="020B0604030504040204" pitchFamily="34" charset="-120"/>
              </a:rPr>
              <a:t>128</a:t>
            </a:r>
            <a:r>
              <a:rPr lang="zh-TW" altLang="en-US" sz="1600" dirty="0">
                <a:latin typeface="微軟正黑體" panose="020B0604030504040204" pitchFamily="34" charset="-120"/>
                <a:ea typeface="微軟正黑體" panose="020B0604030504040204" pitchFamily="34" charset="-120"/>
              </a:rPr>
              <a:t>維向量取中位數</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最大值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最小值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平均值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眾數等存入</a:t>
            </a:r>
            <a:r>
              <a:rPr lang="en-US" altLang="zh-TW" sz="1600" dirty="0">
                <a:latin typeface="微軟正黑體" panose="020B0604030504040204" pitchFamily="34" charset="-120"/>
                <a:ea typeface="微軟正黑體" panose="020B0604030504040204" pitchFamily="34" charset="-120"/>
              </a:rPr>
              <a:t>csv</a:t>
            </a:r>
            <a:r>
              <a:rPr lang="zh-TW" altLang="en-US" sz="1600" dirty="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endParaRPr lang="en-US" altLang="zh-TW" sz="16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DBFCE4F9-446E-4AA1-A644-8EE336822F54}"/>
              </a:ext>
            </a:extLst>
          </p:cNvPr>
          <p:cNvSpPr/>
          <p:nvPr/>
        </p:nvSpPr>
        <p:spPr>
          <a:xfrm>
            <a:off x="6583680" y="233104"/>
            <a:ext cx="5415280" cy="3539430"/>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Machine learning Module</a:t>
            </a:r>
            <a:r>
              <a:rPr lang="zh-TW" altLang="en-US" sz="1600" dirty="0">
                <a:latin typeface="微軟正黑體" panose="020B0604030504040204" pitchFamily="34" charset="-120"/>
                <a:ea typeface="微軟正黑體" panose="020B0604030504040204" pitchFamily="34" charset="-120"/>
              </a:rPr>
              <a:t>：</a:t>
            </a: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輸入：使用者資料集</a:t>
            </a:r>
            <a:r>
              <a:rPr lang="en-US" altLang="zh-TW" sz="1600" dirty="0">
                <a:latin typeface="微軟正黑體" panose="020B0604030504040204" pitchFamily="34" charset="-120"/>
                <a:ea typeface="微軟正黑體" panose="020B0604030504040204" pitchFamily="34" charset="-120"/>
              </a:rPr>
              <a:t>(.csv)</a:t>
            </a: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輸出：訓練模型。</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參數：無。</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a:t>
            </a:r>
            <a:r>
              <a:rPr lang="en-US" altLang="zh-TW" sz="1600" dirty="0">
                <a:latin typeface="微軟正黑體" panose="020B0604030504040204" pitchFamily="34" charset="-120"/>
                <a:ea typeface="微軟正黑體" panose="020B0604030504040204" pitchFamily="34" charset="-120"/>
              </a:rPr>
              <a:t>sklearn</a:t>
            </a:r>
            <a:r>
              <a:rPr lang="zh-TW" altLang="en-US" sz="1600" dirty="0">
                <a:latin typeface="微軟正黑體" panose="020B0604030504040204" pitchFamily="34" charset="-120"/>
                <a:ea typeface="微軟正黑體" panose="020B0604030504040204" pitchFamily="34" charset="-120"/>
              </a:rPr>
              <a:t>套件。</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Prediction module</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輸入：中位數</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最大值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最小值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平均值等</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a:t>
            </a:r>
            <a:r>
              <a:rPr lang="en-US" altLang="zh-TW" sz="1600" dirty="0">
                <a:latin typeface="微軟正黑體" panose="020B0604030504040204" pitchFamily="34" charset="-120"/>
                <a:ea typeface="微軟正黑體" panose="020B0604030504040204" pitchFamily="34" charset="-120"/>
              </a:rPr>
              <a:t>True/False</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辨識正確</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辨識不正確</a:t>
            </a:r>
            <a:r>
              <a:rPr lang="en-US" altLang="zh-TW" sz="1600" dirty="0">
                <a:latin typeface="微軟正黑體" panose="020B0604030504040204" pitchFamily="34" charset="-120"/>
                <a:ea typeface="微軟正黑體" panose="020B0604030504040204" pitchFamily="34" charset="-120"/>
              </a:rPr>
              <a:t>)</a:t>
            </a: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參數：無</a:t>
            </a:r>
            <a:endParaRPr lang="en-US" altLang="zh-TW" sz="1600" dirty="0">
              <a:latin typeface="微軟正黑體" panose="020B0604030504040204" pitchFamily="34" charset="-120"/>
              <a:ea typeface="微軟正黑體" panose="020B0604030504040204" pitchFamily="34" charset="-120"/>
            </a:endParaRPr>
          </a:p>
          <a:p>
            <a:pPr marL="1089025" lvl="4" indent="-5143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方法：由</a:t>
            </a:r>
            <a:r>
              <a:rPr lang="en-US" altLang="zh-TW" sz="1600" dirty="0">
                <a:latin typeface="微軟正黑體" panose="020B0604030504040204" pitchFamily="34" charset="-120"/>
                <a:ea typeface="微軟正黑體" panose="020B0604030504040204" pitchFamily="34" charset="-120"/>
              </a:rPr>
              <a:t>User_data _reation</a:t>
            </a:r>
            <a:r>
              <a:rPr lang="zh-TW" altLang="en-US" sz="1600" dirty="0">
                <a:latin typeface="微軟正黑體" panose="020B0604030504040204" pitchFamily="34" charset="-120"/>
                <a:ea typeface="微軟正黑體" panose="020B0604030504040204" pitchFamily="34" charset="-120"/>
              </a:rPr>
              <a:t>的</a:t>
            </a:r>
            <a:r>
              <a:rPr lang="en-US" altLang="zh-TW" sz="1600" dirty="0">
                <a:latin typeface="微軟正黑體" panose="020B0604030504040204" pitchFamily="34" charset="-120"/>
                <a:ea typeface="微軟正黑體" panose="020B0604030504040204" pitchFamily="34" charset="-120"/>
              </a:rPr>
              <a:t>Statistics</a:t>
            </a:r>
            <a:r>
              <a:rPr lang="zh-TW" altLang="en-US" sz="1600" dirty="0">
                <a:latin typeface="微軟正黑體" panose="020B0604030504040204" pitchFamily="34" charset="-120"/>
                <a:ea typeface="微軟正黑體" panose="020B0604030504040204" pitchFamily="34" charset="-120"/>
              </a:rPr>
              <a:t>輸入，並取一定比數的結果作平均，準確度</a:t>
            </a:r>
            <a:r>
              <a:rPr lang="en-US" altLang="zh-TW" sz="1600" dirty="0">
                <a:latin typeface="微軟正黑體" panose="020B0604030504040204" pitchFamily="34" charset="-120"/>
                <a:ea typeface="微軟正黑體" panose="020B0604030504040204" pitchFamily="34" charset="-120"/>
              </a:rPr>
              <a:t>&gt;80%</a:t>
            </a:r>
            <a:r>
              <a:rPr lang="zh-TW" altLang="en-US" sz="1600" dirty="0">
                <a:latin typeface="微軟正黑體" panose="020B0604030504040204" pitchFamily="34" charset="-120"/>
                <a:ea typeface="微軟正黑體" panose="020B0604030504040204" pitchFamily="34" charset="-120"/>
              </a:rPr>
              <a:t>則判定為</a:t>
            </a:r>
            <a:r>
              <a:rPr lang="en-US" altLang="zh-TW" sz="1600" dirty="0">
                <a:latin typeface="微軟正黑體" panose="020B0604030504040204" pitchFamily="34" charset="-120"/>
                <a:ea typeface="微軟正黑體" panose="020B0604030504040204" pitchFamily="34" charset="-120"/>
              </a:rPr>
              <a:t>True</a:t>
            </a:r>
            <a:r>
              <a:rPr lang="zh-TW" altLang="en-US" sz="1600" dirty="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4185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Schedule</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12" name="矩形 11">
            <a:extLst>
              <a:ext uri="{FF2B5EF4-FFF2-40B4-BE49-F238E27FC236}">
                <a16:creationId xmlns:a16="http://schemas.microsoft.com/office/drawing/2014/main" id="{801A74EC-5E80-4B45-A387-4B03CB34D526}"/>
              </a:ext>
            </a:extLst>
          </p:cNvPr>
          <p:cNvSpPr/>
          <p:nvPr/>
        </p:nvSpPr>
        <p:spPr>
          <a:xfrm>
            <a:off x="1154867" y="1259264"/>
            <a:ext cx="10051613" cy="4708981"/>
          </a:xfrm>
          <a:prstGeom prst="rect">
            <a:avLst/>
          </a:prstGeom>
        </p:spPr>
        <p:txBody>
          <a:bodyPr wrap="square">
            <a:spAutoFit/>
          </a:bodyPr>
          <a:lstStyle/>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使用者設定程序：</a:t>
            </a:r>
            <a:endParaRPr lang="en-US" altLang="zh-TW" sz="2000" dirty="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GUI</a:t>
            </a: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Video Capture</a:t>
            </a:r>
          </a:p>
          <a:p>
            <a:pPr marL="914400" lvl="1" indent="-457200">
              <a:buFont typeface="+mj-lt"/>
              <a:buAutoNum type="arabicPeriod"/>
            </a:pPr>
            <a:r>
              <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rPr>
              <a:t>User</a:t>
            </a:r>
            <a:r>
              <a:rPr lang="en-US" altLang="zh-TW" sz="2000" dirty="0">
                <a:latin typeface="微軟正黑體" panose="020B0604030504040204" pitchFamily="34" charset="-120"/>
                <a:ea typeface="微軟正黑體" panose="020B0604030504040204" pitchFamily="34" charset="-120"/>
                <a:cs typeface="Times New Roman" panose="02020603050405020304" pitchFamily="18" charset="0"/>
              </a:rPr>
              <a:t>_data _</a:t>
            </a:r>
            <a:r>
              <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rPr>
              <a:t>reation</a:t>
            </a: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MachineLearningModule</a:t>
            </a:r>
          </a:p>
          <a:p>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辨識程序：</a:t>
            </a:r>
            <a:endParaRPr lang="en-US" altLang="zh-TW" sz="2000" dirty="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User_data _reation</a:t>
            </a: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PredictionModule</a:t>
            </a:r>
          </a:p>
          <a:p>
            <a:pPr marL="914400" lvl="1" indent="-4572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測試：</a:t>
            </a:r>
          </a:p>
          <a:p>
            <a:pPr marL="914400" lvl="1" indent="-457200">
              <a:buFont typeface="+mj-lt"/>
              <a:buAutoNum type="arabicPeriod"/>
            </a:pPr>
            <a:r>
              <a:rPr lang="zh-TW" altLang="en-US" sz="2000" dirty="0">
                <a:latin typeface="微軟正黑體" panose="020B0604030504040204" pitchFamily="34" charset="-120"/>
                <a:ea typeface="微軟正黑體" panose="020B0604030504040204" pitchFamily="34" charset="-120"/>
              </a:rPr>
              <a:t>樹梅派系統安裝。</a:t>
            </a:r>
            <a:endParaRPr lang="en-US" altLang="zh-TW" sz="2000" dirty="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python</a:t>
            </a:r>
            <a:r>
              <a:rPr lang="zh-TW" altLang="en-US" sz="2000" dirty="0">
                <a:latin typeface="微軟正黑體" panose="020B0604030504040204" pitchFamily="34" charset="-120"/>
                <a:ea typeface="微軟正黑體" panose="020B0604030504040204" pitchFamily="34" charset="-120"/>
              </a:rPr>
              <a:t>環境安裝。</a:t>
            </a:r>
            <a:endParaRPr lang="en-US" altLang="zh-TW" sz="2000" dirty="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en-US" altLang="zh-TW" sz="2000" dirty="0">
                <a:latin typeface="微軟正黑體" panose="020B0604030504040204" pitchFamily="34" charset="-120"/>
                <a:ea typeface="微軟正黑體" panose="020B0604030504040204" pitchFamily="34" charset="-120"/>
              </a:rPr>
              <a:t>Dlib</a:t>
            </a:r>
            <a:r>
              <a:rPr lang="zh-TW" altLang="en-US" sz="2000" dirty="0">
                <a:latin typeface="微軟正黑體" panose="020B0604030504040204" pitchFamily="34" charset="-120"/>
                <a:ea typeface="微軟正黑體" panose="020B0604030504040204" pitchFamily="34" charset="-120"/>
              </a:rPr>
              <a:t>環境安裝。</a:t>
            </a:r>
            <a:endParaRPr lang="en-US" altLang="zh-TW" sz="2000" dirty="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2000" dirty="0">
                <a:latin typeface="微軟正黑體" panose="020B0604030504040204" pitchFamily="34" charset="-120"/>
                <a:ea typeface="微軟正黑體" panose="020B0604030504040204" pitchFamily="34" charset="-120"/>
              </a:rPr>
              <a:t>程式功能測試。</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8505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Schedule</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aphicFrame>
        <p:nvGraphicFramePr>
          <p:cNvPr id="4" name="表格 3">
            <a:extLst>
              <a:ext uri="{FF2B5EF4-FFF2-40B4-BE49-F238E27FC236}">
                <a16:creationId xmlns:a16="http://schemas.microsoft.com/office/drawing/2014/main" id="{6D2516B7-6318-4A05-9DD2-0EAC7EF94E1E}"/>
              </a:ext>
            </a:extLst>
          </p:cNvPr>
          <p:cNvGraphicFramePr>
            <a:graphicFrameLocks noGrp="1"/>
          </p:cNvGraphicFramePr>
          <p:nvPr>
            <p:extLst>
              <p:ext uri="{D42A27DB-BD31-4B8C-83A1-F6EECF244321}">
                <p14:modId xmlns:p14="http://schemas.microsoft.com/office/powerpoint/2010/main" val="2823854268"/>
              </p:ext>
            </p:extLst>
          </p:nvPr>
        </p:nvGraphicFramePr>
        <p:xfrm>
          <a:off x="185995" y="1767840"/>
          <a:ext cx="5748428" cy="3611755"/>
        </p:xfrm>
        <a:graphic>
          <a:graphicData uri="http://schemas.openxmlformats.org/drawingml/2006/table">
            <a:tbl>
              <a:tblPr firstRow="1" bandRow="1">
                <a:tableStyleId>{BC89EF96-8CEA-46FF-86C4-4CE0E7609802}</a:tableStyleId>
              </a:tblPr>
              <a:tblGrid>
                <a:gridCol w="821204">
                  <a:extLst>
                    <a:ext uri="{9D8B030D-6E8A-4147-A177-3AD203B41FA5}">
                      <a16:colId xmlns:a16="http://schemas.microsoft.com/office/drawing/2014/main" val="1996086923"/>
                    </a:ext>
                  </a:extLst>
                </a:gridCol>
                <a:gridCol w="821204">
                  <a:extLst>
                    <a:ext uri="{9D8B030D-6E8A-4147-A177-3AD203B41FA5}">
                      <a16:colId xmlns:a16="http://schemas.microsoft.com/office/drawing/2014/main" val="183480165"/>
                    </a:ext>
                  </a:extLst>
                </a:gridCol>
                <a:gridCol w="821204">
                  <a:extLst>
                    <a:ext uri="{9D8B030D-6E8A-4147-A177-3AD203B41FA5}">
                      <a16:colId xmlns:a16="http://schemas.microsoft.com/office/drawing/2014/main" val="2155408744"/>
                    </a:ext>
                  </a:extLst>
                </a:gridCol>
                <a:gridCol w="821204">
                  <a:extLst>
                    <a:ext uri="{9D8B030D-6E8A-4147-A177-3AD203B41FA5}">
                      <a16:colId xmlns:a16="http://schemas.microsoft.com/office/drawing/2014/main" val="858512812"/>
                    </a:ext>
                  </a:extLst>
                </a:gridCol>
                <a:gridCol w="821204">
                  <a:extLst>
                    <a:ext uri="{9D8B030D-6E8A-4147-A177-3AD203B41FA5}">
                      <a16:colId xmlns:a16="http://schemas.microsoft.com/office/drawing/2014/main" val="759039728"/>
                    </a:ext>
                  </a:extLst>
                </a:gridCol>
                <a:gridCol w="821204">
                  <a:extLst>
                    <a:ext uri="{9D8B030D-6E8A-4147-A177-3AD203B41FA5}">
                      <a16:colId xmlns:a16="http://schemas.microsoft.com/office/drawing/2014/main" val="1070479222"/>
                    </a:ext>
                  </a:extLst>
                </a:gridCol>
                <a:gridCol w="821204">
                  <a:extLst>
                    <a:ext uri="{9D8B030D-6E8A-4147-A177-3AD203B41FA5}">
                      <a16:colId xmlns:a16="http://schemas.microsoft.com/office/drawing/2014/main" val="1476227378"/>
                    </a:ext>
                  </a:extLst>
                </a:gridCol>
              </a:tblGrid>
              <a:tr h="515965">
                <a:tc>
                  <a:txBody>
                    <a:bodyPr/>
                    <a:lstStyle/>
                    <a:p>
                      <a:pPr algn="ctr"/>
                      <a:r>
                        <a:rPr lang="zh-TW" altLang="en-US" sz="1300" dirty="0">
                          <a:solidFill>
                            <a:srgbClr val="FF0000"/>
                          </a:solidFill>
                          <a:latin typeface="微軟正黑體" panose="020B0604030504040204" pitchFamily="34" charset="-120"/>
                          <a:ea typeface="微軟正黑體" panose="020B0604030504040204" pitchFamily="34" charset="-120"/>
                        </a:rPr>
                        <a:t>日</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一</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二</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三</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四</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五</a:t>
                      </a:r>
                    </a:p>
                  </a:txBody>
                  <a:tcPr marL="69763" marR="69763" marT="34882" marB="34882" anchor="ctr"/>
                </a:tc>
                <a:tc>
                  <a:txBody>
                    <a:bodyPr/>
                    <a:lstStyle/>
                    <a:p>
                      <a:pPr algn="ctr"/>
                      <a:r>
                        <a:rPr lang="zh-TW" altLang="en-US" sz="1300" dirty="0">
                          <a:solidFill>
                            <a:srgbClr val="FF0000"/>
                          </a:solidFill>
                          <a:latin typeface="微軟正黑體" panose="020B0604030504040204" pitchFamily="34" charset="-120"/>
                          <a:ea typeface="微軟正黑體" panose="020B0604030504040204" pitchFamily="34" charset="-120"/>
                        </a:rPr>
                        <a:t>六</a:t>
                      </a:r>
                    </a:p>
                  </a:txBody>
                  <a:tcPr marL="69763" marR="69763" marT="34882" marB="34882" anchor="ctr"/>
                </a:tc>
                <a:extLst>
                  <a:ext uri="{0D108BD9-81ED-4DB2-BD59-A6C34878D82A}">
                    <a16:rowId xmlns:a16="http://schemas.microsoft.com/office/drawing/2014/main" val="1638307283"/>
                  </a:ext>
                </a:extLst>
              </a:tr>
              <a:tr h="515965">
                <a:tc>
                  <a:txBody>
                    <a:bodyPr/>
                    <a:lstStyle/>
                    <a:p>
                      <a:pPr algn="ct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243150146"/>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3</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5</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6</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7</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8</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3602451999"/>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9</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10</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12</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13</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15</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1362865052"/>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16</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17</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18</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19</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20</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22</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3019031485"/>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23</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25</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26</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27</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28</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29</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4113015452"/>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30</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31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1766531100"/>
                  </a:ext>
                </a:extLst>
              </a:tr>
            </a:tbl>
          </a:graphicData>
        </a:graphic>
      </p:graphicFrame>
      <p:graphicFrame>
        <p:nvGraphicFramePr>
          <p:cNvPr id="13" name="表格 12">
            <a:extLst>
              <a:ext uri="{FF2B5EF4-FFF2-40B4-BE49-F238E27FC236}">
                <a16:creationId xmlns:a16="http://schemas.microsoft.com/office/drawing/2014/main" id="{6942169B-CF0C-4F40-BBE0-418660217783}"/>
              </a:ext>
            </a:extLst>
          </p:cNvPr>
          <p:cNvGraphicFramePr>
            <a:graphicFrameLocks noGrp="1"/>
          </p:cNvGraphicFramePr>
          <p:nvPr>
            <p:extLst>
              <p:ext uri="{D42A27DB-BD31-4B8C-83A1-F6EECF244321}">
                <p14:modId xmlns:p14="http://schemas.microsoft.com/office/powerpoint/2010/main" val="1586393405"/>
              </p:ext>
            </p:extLst>
          </p:nvPr>
        </p:nvGraphicFramePr>
        <p:xfrm>
          <a:off x="6259547" y="1767839"/>
          <a:ext cx="5748428" cy="3611755"/>
        </p:xfrm>
        <a:graphic>
          <a:graphicData uri="http://schemas.openxmlformats.org/drawingml/2006/table">
            <a:tbl>
              <a:tblPr firstRow="1" bandRow="1">
                <a:tableStyleId>{BC89EF96-8CEA-46FF-86C4-4CE0E7609802}</a:tableStyleId>
              </a:tblPr>
              <a:tblGrid>
                <a:gridCol w="821204">
                  <a:extLst>
                    <a:ext uri="{9D8B030D-6E8A-4147-A177-3AD203B41FA5}">
                      <a16:colId xmlns:a16="http://schemas.microsoft.com/office/drawing/2014/main" val="1996086923"/>
                    </a:ext>
                  </a:extLst>
                </a:gridCol>
                <a:gridCol w="821204">
                  <a:extLst>
                    <a:ext uri="{9D8B030D-6E8A-4147-A177-3AD203B41FA5}">
                      <a16:colId xmlns:a16="http://schemas.microsoft.com/office/drawing/2014/main" val="183480165"/>
                    </a:ext>
                  </a:extLst>
                </a:gridCol>
                <a:gridCol w="821204">
                  <a:extLst>
                    <a:ext uri="{9D8B030D-6E8A-4147-A177-3AD203B41FA5}">
                      <a16:colId xmlns:a16="http://schemas.microsoft.com/office/drawing/2014/main" val="2155408744"/>
                    </a:ext>
                  </a:extLst>
                </a:gridCol>
                <a:gridCol w="821204">
                  <a:extLst>
                    <a:ext uri="{9D8B030D-6E8A-4147-A177-3AD203B41FA5}">
                      <a16:colId xmlns:a16="http://schemas.microsoft.com/office/drawing/2014/main" val="858512812"/>
                    </a:ext>
                  </a:extLst>
                </a:gridCol>
                <a:gridCol w="821204">
                  <a:extLst>
                    <a:ext uri="{9D8B030D-6E8A-4147-A177-3AD203B41FA5}">
                      <a16:colId xmlns:a16="http://schemas.microsoft.com/office/drawing/2014/main" val="759039728"/>
                    </a:ext>
                  </a:extLst>
                </a:gridCol>
                <a:gridCol w="821204">
                  <a:extLst>
                    <a:ext uri="{9D8B030D-6E8A-4147-A177-3AD203B41FA5}">
                      <a16:colId xmlns:a16="http://schemas.microsoft.com/office/drawing/2014/main" val="1070479222"/>
                    </a:ext>
                  </a:extLst>
                </a:gridCol>
                <a:gridCol w="821204">
                  <a:extLst>
                    <a:ext uri="{9D8B030D-6E8A-4147-A177-3AD203B41FA5}">
                      <a16:colId xmlns:a16="http://schemas.microsoft.com/office/drawing/2014/main" val="1476227378"/>
                    </a:ext>
                  </a:extLst>
                </a:gridCol>
              </a:tblGrid>
              <a:tr h="515965">
                <a:tc>
                  <a:txBody>
                    <a:bodyPr/>
                    <a:lstStyle/>
                    <a:p>
                      <a:pPr algn="ctr"/>
                      <a:r>
                        <a:rPr lang="zh-TW" altLang="en-US" sz="1300" dirty="0">
                          <a:solidFill>
                            <a:srgbClr val="FF0000"/>
                          </a:solidFill>
                          <a:latin typeface="微軟正黑體" panose="020B0604030504040204" pitchFamily="34" charset="-120"/>
                          <a:ea typeface="微軟正黑體" panose="020B0604030504040204" pitchFamily="34" charset="-120"/>
                        </a:rPr>
                        <a:t>日</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一</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二</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三</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四</a:t>
                      </a:r>
                    </a:p>
                  </a:txBody>
                  <a:tcPr marL="69763" marR="69763" marT="34882" marB="34882" anchor="ctr"/>
                </a:tc>
                <a:tc>
                  <a:txBody>
                    <a:bodyPr/>
                    <a:lstStyle/>
                    <a:p>
                      <a:pPr algn="ctr"/>
                      <a:r>
                        <a:rPr lang="zh-TW" altLang="en-US" sz="1300" dirty="0">
                          <a:latin typeface="微軟正黑體" panose="020B0604030504040204" pitchFamily="34" charset="-120"/>
                          <a:ea typeface="微軟正黑體" panose="020B0604030504040204" pitchFamily="34" charset="-120"/>
                        </a:rPr>
                        <a:t>五</a:t>
                      </a:r>
                    </a:p>
                  </a:txBody>
                  <a:tcPr marL="69763" marR="69763" marT="34882" marB="34882" anchor="ctr"/>
                </a:tc>
                <a:tc>
                  <a:txBody>
                    <a:bodyPr/>
                    <a:lstStyle/>
                    <a:p>
                      <a:pPr algn="ctr"/>
                      <a:r>
                        <a:rPr lang="zh-TW" altLang="en-US" sz="1300" dirty="0">
                          <a:solidFill>
                            <a:srgbClr val="FF0000"/>
                          </a:solidFill>
                          <a:latin typeface="微軟正黑體" panose="020B0604030504040204" pitchFamily="34" charset="-120"/>
                          <a:ea typeface="微軟正黑體" panose="020B0604030504040204" pitchFamily="34" charset="-120"/>
                        </a:rPr>
                        <a:t>六</a:t>
                      </a:r>
                    </a:p>
                  </a:txBody>
                  <a:tcPr marL="69763" marR="69763" marT="34882" marB="34882" anchor="ctr"/>
                </a:tc>
                <a:extLst>
                  <a:ext uri="{0D108BD9-81ED-4DB2-BD59-A6C34878D82A}">
                    <a16:rowId xmlns:a16="http://schemas.microsoft.com/office/drawing/2014/main" val="1638307283"/>
                  </a:ext>
                </a:extLst>
              </a:tr>
              <a:tr h="515965">
                <a:tc>
                  <a:txBody>
                    <a:bodyPr/>
                    <a:lstStyle/>
                    <a:p>
                      <a:pPr algn="ct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3</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5</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243150146"/>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6</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7</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8</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9</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10</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12</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3602451999"/>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13</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15</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16</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17</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18</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19</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1362865052"/>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20</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21</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22</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23</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24</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25</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26</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3019031485"/>
                  </a:ext>
                </a:extLst>
              </a:tr>
              <a:tr h="515965">
                <a:tc>
                  <a:txBody>
                    <a:bodyPr/>
                    <a:lstStyle/>
                    <a:p>
                      <a:pPr algn="ctr"/>
                      <a:r>
                        <a:rPr lang="en-US" altLang="zh-TW" sz="1300" dirty="0">
                          <a:solidFill>
                            <a:srgbClr val="FF0000"/>
                          </a:solidFill>
                          <a:latin typeface="微軟正黑體" panose="020B0604030504040204" pitchFamily="34" charset="-120"/>
                          <a:ea typeface="微軟正黑體" panose="020B0604030504040204" pitchFamily="34" charset="-120"/>
                        </a:rPr>
                        <a:t>27</a:t>
                      </a: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28</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29</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r>
                        <a:rPr lang="en-US" altLang="zh-TW" sz="1300" dirty="0">
                          <a:latin typeface="微軟正黑體" panose="020B0604030504040204" pitchFamily="34" charset="-120"/>
                          <a:ea typeface="微軟正黑體" panose="020B0604030504040204" pitchFamily="34" charset="-120"/>
                        </a:rPr>
                        <a:t>30</a:t>
                      </a: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4113015452"/>
                  </a:ext>
                </a:extLst>
              </a:tr>
              <a:tr h="515965">
                <a:tc>
                  <a:txBody>
                    <a:bodyPr/>
                    <a:lstStyle/>
                    <a:p>
                      <a:pPr algn="ctr"/>
                      <a:endParaRPr lang="zh-TW" altLang="en-US" sz="1300" dirty="0">
                        <a:solidFill>
                          <a:srgbClr val="FF0000"/>
                        </a:solidFill>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tc>
                  <a:txBody>
                    <a:bodyPr/>
                    <a:lstStyle/>
                    <a:p>
                      <a:pPr algn="ctr"/>
                      <a:endParaRPr lang="zh-TW" altLang="en-US" sz="1300" dirty="0">
                        <a:latin typeface="微軟正黑體" panose="020B0604030504040204" pitchFamily="34" charset="-120"/>
                        <a:ea typeface="微軟正黑體" panose="020B0604030504040204" pitchFamily="34" charset="-120"/>
                      </a:endParaRPr>
                    </a:p>
                  </a:txBody>
                  <a:tcPr marL="69763" marR="69763" marT="34882" marB="34882" anchor="ctr"/>
                </a:tc>
                <a:extLst>
                  <a:ext uri="{0D108BD9-81ED-4DB2-BD59-A6C34878D82A}">
                    <a16:rowId xmlns:a16="http://schemas.microsoft.com/office/drawing/2014/main" val="1766531100"/>
                  </a:ext>
                </a:extLst>
              </a:tr>
            </a:tbl>
          </a:graphicData>
        </a:graphic>
      </p:graphicFrame>
      <p:sp>
        <p:nvSpPr>
          <p:cNvPr id="44" name="文字方塊 43">
            <a:extLst>
              <a:ext uri="{FF2B5EF4-FFF2-40B4-BE49-F238E27FC236}">
                <a16:creationId xmlns:a16="http://schemas.microsoft.com/office/drawing/2014/main" id="{C225B758-6C22-4222-84AD-1E36BB38ACA9}"/>
              </a:ext>
            </a:extLst>
          </p:cNvPr>
          <p:cNvSpPr txBox="1"/>
          <p:nvPr/>
        </p:nvSpPr>
        <p:spPr>
          <a:xfrm>
            <a:off x="167643" y="1250378"/>
            <a:ext cx="902811" cy="523220"/>
          </a:xfrm>
          <a:prstGeom prst="rect">
            <a:avLst/>
          </a:prstGeom>
          <a:noFill/>
        </p:spPr>
        <p:txBody>
          <a:bodyPr wrap="none" rtlCol="0">
            <a:spAutoFit/>
          </a:bodyPr>
          <a:lstStyle/>
          <a:p>
            <a:pPr algn="ctr"/>
            <a:r>
              <a:rPr lang="zh-TW" altLang="en-US" sz="2800" dirty="0">
                <a:latin typeface="微軟正黑體" panose="020B0604030504040204" pitchFamily="34" charset="-120"/>
                <a:ea typeface="微軟正黑體" panose="020B0604030504040204" pitchFamily="34" charset="-120"/>
              </a:rPr>
              <a:t>五月</a:t>
            </a:r>
          </a:p>
        </p:txBody>
      </p:sp>
      <p:sp>
        <p:nvSpPr>
          <p:cNvPr id="45" name="文字方塊 44">
            <a:extLst>
              <a:ext uri="{FF2B5EF4-FFF2-40B4-BE49-F238E27FC236}">
                <a16:creationId xmlns:a16="http://schemas.microsoft.com/office/drawing/2014/main" id="{5A7631FE-3D3F-4BAB-9AA7-DB920331F342}"/>
              </a:ext>
            </a:extLst>
          </p:cNvPr>
          <p:cNvSpPr txBox="1"/>
          <p:nvPr/>
        </p:nvSpPr>
        <p:spPr>
          <a:xfrm>
            <a:off x="6227604" y="1244619"/>
            <a:ext cx="902811" cy="523220"/>
          </a:xfrm>
          <a:prstGeom prst="rect">
            <a:avLst/>
          </a:prstGeom>
          <a:noFill/>
        </p:spPr>
        <p:txBody>
          <a:bodyPr wrap="none" rtlCol="0">
            <a:spAutoFit/>
          </a:bodyPr>
          <a:lstStyle/>
          <a:p>
            <a:pPr algn="ctr"/>
            <a:r>
              <a:rPr lang="zh-TW" altLang="en-US" sz="2800" dirty="0">
                <a:latin typeface="微軟正黑體" panose="020B0604030504040204" pitchFamily="34" charset="-120"/>
                <a:ea typeface="微軟正黑體" panose="020B0604030504040204" pitchFamily="34" charset="-120"/>
              </a:rPr>
              <a:t>六月</a:t>
            </a:r>
          </a:p>
        </p:txBody>
      </p:sp>
      <p:grpSp>
        <p:nvGrpSpPr>
          <p:cNvPr id="7" name="群組 6">
            <a:extLst>
              <a:ext uri="{FF2B5EF4-FFF2-40B4-BE49-F238E27FC236}">
                <a16:creationId xmlns:a16="http://schemas.microsoft.com/office/drawing/2014/main" id="{F4579D08-AF88-4670-9E06-0D2EC6212576}"/>
              </a:ext>
            </a:extLst>
          </p:cNvPr>
          <p:cNvGrpSpPr/>
          <p:nvPr/>
        </p:nvGrpSpPr>
        <p:grpSpPr>
          <a:xfrm>
            <a:off x="167643" y="2393181"/>
            <a:ext cx="11838361" cy="3176151"/>
            <a:chOff x="167643" y="2393181"/>
            <a:chExt cx="11838361" cy="3176151"/>
          </a:xfrm>
        </p:grpSpPr>
        <p:sp>
          <p:nvSpPr>
            <p:cNvPr id="5" name="矩形 4">
              <a:extLst>
                <a:ext uri="{FF2B5EF4-FFF2-40B4-BE49-F238E27FC236}">
                  <a16:creationId xmlns:a16="http://schemas.microsoft.com/office/drawing/2014/main" id="{4E61A36B-CA0A-471F-9999-67381EEE9072}"/>
                </a:ext>
              </a:extLst>
            </p:cNvPr>
            <p:cNvSpPr/>
            <p:nvPr/>
          </p:nvSpPr>
          <p:spPr>
            <a:xfrm>
              <a:off x="10340234" y="3820160"/>
              <a:ext cx="843280" cy="528320"/>
            </a:xfrm>
            <a:prstGeom prst="rect">
              <a:avLst/>
            </a:prstGeom>
            <a:solidFill>
              <a:srgbClr val="FF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1318E337-F26F-46A5-A8C1-24A779B31566}"/>
                </a:ext>
              </a:extLst>
            </p:cNvPr>
            <p:cNvSpPr txBox="1"/>
            <p:nvPr/>
          </p:nvSpPr>
          <p:spPr>
            <a:xfrm>
              <a:off x="9891394" y="4348480"/>
              <a:ext cx="1800493" cy="307777"/>
            </a:xfrm>
            <a:prstGeom prst="rect">
              <a:avLst/>
            </a:prstGeom>
            <a:noFill/>
          </p:spPr>
          <p:txBody>
            <a:bodyPr wrap="none" rtlCol="0">
              <a:spAutoFit/>
            </a:bodyPr>
            <a:lstStyle/>
            <a:p>
              <a:pPr algn="ctr"/>
              <a:r>
                <a:rPr lang="zh-TW" altLang="en-US" sz="1400" dirty="0">
                  <a:solidFill>
                    <a:srgbClr val="FF0000"/>
                  </a:solidFill>
                  <a:latin typeface="微軟正黑體" panose="020B0604030504040204" pitchFamily="34" charset="-120"/>
                  <a:ea typeface="微軟正黑體" panose="020B0604030504040204" pitchFamily="34" charset="-120"/>
                </a:rPr>
                <a:t>期末考最後一週上課</a:t>
              </a:r>
            </a:p>
          </p:txBody>
        </p:sp>
        <p:sp>
          <p:nvSpPr>
            <p:cNvPr id="22" name="矩形 21">
              <a:extLst>
                <a:ext uri="{FF2B5EF4-FFF2-40B4-BE49-F238E27FC236}">
                  <a16:creationId xmlns:a16="http://schemas.microsoft.com/office/drawing/2014/main" id="{EE1F223C-76D5-4944-9816-494F51692D20}"/>
                </a:ext>
              </a:extLst>
            </p:cNvPr>
            <p:cNvSpPr/>
            <p:nvPr/>
          </p:nvSpPr>
          <p:spPr>
            <a:xfrm>
              <a:off x="4293658" y="3820160"/>
              <a:ext cx="843280" cy="528320"/>
            </a:xfrm>
            <a:prstGeom prst="rect">
              <a:avLst/>
            </a:prstGeom>
            <a:solidFill>
              <a:srgbClr val="FFC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05BBCBE7-64F0-49F9-A373-F77889406ED1}"/>
                </a:ext>
              </a:extLst>
            </p:cNvPr>
            <p:cNvSpPr txBox="1"/>
            <p:nvPr/>
          </p:nvSpPr>
          <p:spPr>
            <a:xfrm>
              <a:off x="4443428" y="3573716"/>
              <a:ext cx="543739" cy="307777"/>
            </a:xfrm>
            <a:prstGeom prst="rect">
              <a:avLst/>
            </a:prstGeom>
            <a:noFill/>
          </p:spPr>
          <p:txBody>
            <a:bodyPr wrap="none" rtlCol="0">
              <a:spAutoFit/>
            </a:bodyPr>
            <a:lstStyle/>
            <a:p>
              <a:pPr algn="ctr"/>
              <a:r>
                <a:rPr lang="zh-TW" altLang="en-US" sz="1400" dirty="0">
                  <a:solidFill>
                    <a:srgbClr val="FFC000"/>
                  </a:solidFill>
                  <a:latin typeface="微軟正黑體" panose="020B0604030504040204" pitchFamily="34" charset="-120"/>
                  <a:ea typeface="微軟正黑體" panose="020B0604030504040204" pitchFamily="34" charset="-120"/>
                </a:rPr>
                <a:t>今天</a:t>
              </a:r>
            </a:p>
          </p:txBody>
        </p:sp>
        <p:sp>
          <p:nvSpPr>
            <p:cNvPr id="24" name="矩形 23">
              <a:extLst>
                <a:ext uri="{FF2B5EF4-FFF2-40B4-BE49-F238E27FC236}">
                  <a16:creationId xmlns:a16="http://schemas.microsoft.com/office/drawing/2014/main" id="{5D17B431-42CF-400F-BD44-1814D52B7420}"/>
                </a:ext>
              </a:extLst>
            </p:cNvPr>
            <p:cNvSpPr/>
            <p:nvPr/>
          </p:nvSpPr>
          <p:spPr>
            <a:xfrm>
              <a:off x="1016681" y="4469042"/>
              <a:ext cx="4915773" cy="300541"/>
            </a:xfrm>
            <a:prstGeom prst="rect">
              <a:avLst/>
            </a:prstGeom>
            <a:solidFill>
              <a:schemeClr val="accent3">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3397CD12-7C92-4210-8B75-0762FE6112C4}"/>
                </a:ext>
              </a:extLst>
            </p:cNvPr>
            <p:cNvSpPr/>
            <p:nvPr/>
          </p:nvSpPr>
          <p:spPr>
            <a:xfrm>
              <a:off x="167643" y="4961014"/>
              <a:ext cx="849039" cy="300541"/>
            </a:xfrm>
            <a:prstGeom prst="rect">
              <a:avLst/>
            </a:prstGeom>
            <a:solidFill>
              <a:schemeClr val="accent3">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A92981B6-0A6B-46AB-95E5-5F111087700A}"/>
                </a:ext>
              </a:extLst>
            </p:cNvPr>
            <p:cNvSpPr txBox="1"/>
            <p:nvPr/>
          </p:nvSpPr>
          <p:spPr>
            <a:xfrm>
              <a:off x="2754842" y="4693757"/>
              <a:ext cx="1441420" cy="307777"/>
            </a:xfrm>
            <a:prstGeom prst="rect">
              <a:avLst/>
            </a:prstGeom>
            <a:noFill/>
          </p:spPr>
          <p:txBody>
            <a:bodyPr wrap="none" rtlCol="0">
              <a:spAutoFit/>
            </a:bodyPr>
            <a:lstStyle/>
            <a:p>
              <a:pPr algn="ctr"/>
              <a:r>
                <a:rPr lang="zh-TW" altLang="en-US" sz="1400" dirty="0">
                  <a:solidFill>
                    <a:schemeClr val="accent3"/>
                  </a:solidFill>
                  <a:latin typeface="微軟正黑體" panose="020B0604030504040204" pitchFamily="34" charset="-120"/>
                  <a:ea typeface="微軟正黑體" panose="020B0604030504040204" pitchFamily="34" charset="-120"/>
                </a:rPr>
                <a:t>使用者設定程序</a:t>
              </a:r>
            </a:p>
          </p:txBody>
        </p:sp>
        <p:sp>
          <p:nvSpPr>
            <p:cNvPr id="28" name="矩形 27">
              <a:extLst>
                <a:ext uri="{FF2B5EF4-FFF2-40B4-BE49-F238E27FC236}">
                  <a16:creationId xmlns:a16="http://schemas.microsoft.com/office/drawing/2014/main" id="{6FC3BAA3-ECDB-421A-B622-182300F13320}"/>
                </a:ext>
              </a:extLst>
            </p:cNvPr>
            <p:cNvSpPr/>
            <p:nvPr/>
          </p:nvSpPr>
          <p:spPr>
            <a:xfrm>
              <a:off x="7903989" y="2393181"/>
              <a:ext cx="3279525" cy="300541"/>
            </a:xfrm>
            <a:prstGeom prst="rect">
              <a:avLst/>
            </a:prstGeom>
            <a:solidFill>
              <a:srgbClr val="00B05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AA605932-A45C-4DB4-8988-80D44E5BCD1E}"/>
                </a:ext>
              </a:extLst>
            </p:cNvPr>
            <p:cNvSpPr txBox="1"/>
            <p:nvPr/>
          </p:nvSpPr>
          <p:spPr>
            <a:xfrm>
              <a:off x="7553302" y="3165175"/>
              <a:ext cx="2339103" cy="307777"/>
            </a:xfrm>
            <a:prstGeom prst="rect">
              <a:avLst/>
            </a:prstGeom>
            <a:noFill/>
          </p:spPr>
          <p:txBody>
            <a:bodyPr wrap="none" rtlCol="0">
              <a:spAutoFit/>
            </a:bodyPr>
            <a:lstStyle/>
            <a:p>
              <a:pPr algn="ctr"/>
              <a:r>
                <a:rPr lang="zh-TW" altLang="en-US" sz="1400" dirty="0">
                  <a:solidFill>
                    <a:srgbClr val="FFC000"/>
                  </a:solidFill>
                  <a:latin typeface="微軟正黑體" panose="020B0604030504040204" pitchFamily="34" charset="-120"/>
                  <a:ea typeface="微軟正黑體" panose="020B0604030504040204" pitchFamily="34" charset="-120"/>
                </a:rPr>
                <a:t>樹梅派環境安裝與程式測試</a:t>
              </a:r>
            </a:p>
          </p:txBody>
        </p:sp>
        <p:sp>
          <p:nvSpPr>
            <p:cNvPr id="33" name="矩形 32">
              <a:extLst>
                <a:ext uri="{FF2B5EF4-FFF2-40B4-BE49-F238E27FC236}">
                  <a16:creationId xmlns:a16="http://schemas.microsoft.com/office/drawing/2014/main" id="{710D39F4-2B95-46EE-9BB7-60EECF27FCE0}"/>
                </a:ext>
              </a:extLst>
            </p:cNvPr>
            <p:cNvSpPr/>
            <p:nvPr/>
          </p:nvSpPr>
          <p:spPr>
            <a:xfrm>
              <a:off x="11183514" y="2393181"/>
              <a:ext cx="822490" cy="300541"/>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9923E0D4-82AD-4F54-91EF-A1CF6A50DB76}"/>
                </a:ext>
              </a:extLst>
            </p:cNvPr>
            <p:cNvSpPr/>
            <p:nvPr/>
          </p:nvSpPr>
          <p:spPr>
            <a:xfrm>
              <a:off x="6262186" y="2905884"/>
              <a:ext cx="4921328" cy="300541"/>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34CFA712-3A43-4D2A-8F50-A9921CFCC378}"/>
                </a:ext>
              </a:extLst>
            </p:cNvPr>
            <p:cNvSpPr/>
            <p:nvPr/>
          </p:nvSpPr>
          <p:spPr>
            <a:xfrm>
              <a:off x="1016681" y="4961014"/>
              <a:ext cx="843279" cy="300541"/>
            </a:xfrm>
            <a:prstGeom prst="rect">
              <a:avLst/>
            </a:prstGeom>
            <a:solidFill>
              <a:srgbClr val="00B05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C6CD9184-816A-46F7-AA01-92518F3C06A8}"/>
                </a:ext>
              </a:extLst>
            </p:cNvPr>
            <p:cNvSpPr txBox="1"/>
            <p:nvPr/>
          </p:nvSpPr>
          <p:spPr>
            <a:xfrm>
              <a:off x="986916" y="5261555"/>
              <a:ext cx="902811" cy="307777"/>
            </a:xfrm>
            <a:prstGeom prst="rect">
              <a:avLst/>
            </a:prstGeom>
            <a:noFill/>
          </p:spPr>
          <p:txBody>
            <a:bodyPr wrap="none" rtlCol="0">
              <a:spAutoFit/>
            </a:bodyPr>
            <a:lstStyle/>
            <a:p>
              <a:pPr algn="ctr"/>
              <a:r>
                <a:rPr lang="zh-TW" altLang="en-US" sz="1400" dirty="0">
                  <a:solidFill>
                    <a:srgbClr val="00B050"/>
                  </a:solidFill>
                  <a:latin typeface="微軟正黑體" panose="020B0604030504040204" pitchFamily="34" charset="-120"/>
                  <a:ea typeface="微軟正黑體" panose="020B0604030504040204" pitchFamily="34" charset="-120"/>
                </a:rPr>
                <a:t>辨識程序</a:t>
              </a:r>
            </a:p>
          </p:txBody>
        </p:sp>
        <p:sp>
          <p:nvSpPr>
            <p:cNvPr id="40" name="矩形 39">
              <a:extLst>
                <a:ext uri="{FF2B5EF4-FFF2-40B4-BE49-F238E27FC236}">
                  <a16:creationId xmlns:a16="http://schemas.microsoft.com/office/drawing/2014/main" id="{29732AAD-F215-471C-9127-51E6F1A57C15}"/>
                </a:ext>
              </a:extLst>
            </p:cNvPr>
            <p:cNvSpPr/>
            <p:nvPr/>
          </p:nvSpPr>
          <p:spPr>
            <a:xfrm>
              <a:off x="11183514" y="2921501"/>
              <a:ext cx="822490" cy="300541"/>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991CB401-C9D3-45CD-9F26-201A1483A6DF}"/>
                </a:ext>
              </a:extLst>
            </p:cNvPr>
            <p:cNvSpPr/>
            <p:nvPr/>
          </p:nvSpPr>
          <p:spPr>
            <a:xfrm>
              <a:off x="6267766" y="3424966"/>
              <a:ext cx="5738238" cy="300541"/>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a:extLst>
                <a:ext uri="{FF2B5EF4-FFF2-40B4-BE49-F238E27FC236}">
                  <a16:creationId xmlns:a16="http://schemas.microsoft.com/office/drawing/2014/main" id="{AF19BBDE-37F8-4EDA-AC8A-3F533CA57B52}"/>
                </a:ext>
              </a:extLst>
            </p:cNvPr>
            <p:cNvSpPr txBox="1"/>
            <p:nvPr/>
          </p:nvSpPr>
          <p:spPr>
            <a:xfrm>
              <a:off x="7903989" y="3675876"/>
              <a:ext cx="1800493" cy="307777"/>
            </a:xfrm>
            <a:prstGeom prst="rect">
              <a:avLst/>
            </a:prstGeom>
            <a:noFill/>
          </p:spPr>
          <p:txBody>
            <a:bodyPr wrap="none" rtlCol="0">
              <a:spAutoFit/>
            </a:bodyPr>
            <a:lstStyle/>
            <a:p>
              <a:pPr algn="ctr"/>
              <a:r>
                <a:rPr lang="zh-TW" altLang="en-US" sz="1400" dirty="0">
                  <a:solidFill>
                    <a:srgbClr val="7030A0"/>
                  </a:solidFill>
                  <a:latin typeface="微軟正黑體" panose="020B0604030504040204" pitchFamily="34" charset="-120"/>
                  <a:ea typeface="微軟正黑體" panose="020B0604030504040204" pitchFamily="34" charset="-120"/>
                </a:rPr>
                <a:t>回到分析階段做改善</a:t>
              </a:r>
            </a:p>
          </p:txBody>
        </p:sp>
        <p:sp>
          <p:nvSpPr>
            <p:cNvPr id="43" name="矩形 42">
              <a:extLst>
                <a:ext uri="{FF2B5EF4-FFF2-40B4-BE49-F238E27FC236}">
                  <a16:creationId xmlns:a16="http://schemas.microsoft.com/office/drawing/2014/main" id="{06FFC771-2194-49C1-AF92-5C4D59930E08}"/>
                </a:ext>
              </a:extLst>
            </p:cNvPr>
            <p:cNvSpPr/>
            <p:nvPr/>
          </p:nvSpPr>
          <p:spPr>
            <a:xfrm>
              <a:off x="6267766" y="3934049"/>
              <a:ext cx="822490" cy="300541"/>
            </a:xfrm>
            <a:prstGeom prst="rect">
              <a:avLst/>
            </a:prstGeom>
            <a:solidFill>
              <a:srgbClr val="7030A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72152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5" y="498350"/>
            <a:ext cx="7466282" cy="461665"/>
          </a:xfrm>
          <a:prstGeom prst="rect">
            <a:avLst/>
          </a:prstGeom>
          <a:noFill/>
        </p:spPr>
        <p:txBody>
          <a:bodyPr wrap="square" rtlCol="0">
            <a:spAutoFit/>
          </a:bodyPr>
          <a:lstStyle/>
          <a:p>
            <a:r>
              <a:rPr lang="en-US" altLang="zh-TW" sz="24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Unit test part ID integration</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33" name="群組 32">
            <a:extLst>
              <a:ext uri="{FF2B5EF4-FFF2-40B4-BE49-F238E27FC236}">
                <a16:creationId xmlns:a16="http://schemas.microsoft.com/office/drawing/2014/main" id="{F869E755-EEDE-4B18-BF1B-B8842AE0EAF7}"/>
              </a:ext>
            </a:extLst>
          </p:cNvPr>
          <p:cNvGrpSpPr/>
          <p:nvPr/>
        </p:nvGrpSpPr>
        <p:grpSpPr>
          <a:xfrm>
            <a:off x="529302" y="1377728"/>
            <a:ext cx="11584192" cy="3735032"/>
            <a:chOff x="475097" y="1276128"/>
            <a:chExt cx="11584192" cy="3735032"/>
          </a:xfrm>
        </p:grpSpPr>
        <p:pic>
          <p:nvPicPr>
            <p:cNvPr id="13" name="圖片 12">
              <a:extLst>
                <a:ext uri="{FF2B5EF4-FFF2-40B4-BE49-F238E27FC236}">
                  <a16:creationId xmlns:a16="http://schemas.microsoft.com/office/drawing/2014/main" id="{BC743735-418D-4B4C-9F58-7D15B3C1FE34}"/>
                </a:ext>
              </a:extLst>
            </p:cNvPr>
            <p:cNvPicPr>
              <a:picLocks noChangeAspect="1"/>
            </p:cNvPicPr>
            <p:nvPr/>
          </p:nvPicPr>
          <p:blipFill>
            <a:blip r:embed="rId3"/>
            <a:stretch>
              <a:fillRect/>
            </a:stretch>
          </p:blipFill>
          <p:spPr>
            <a:xfrm>
              <a:off x="5095311" y="1670627"/>
              <a:ext cx="6963978" cy="3340533"/>
            </a:xfrm>
            <a:prstGeom prst="rect">
              <a:avLst/>
            </a:prstGeom>
          </p:spPr>
        </p:pic>
        <p:sp>
          <p:nvSpPr>
            <p:cNvPr id="4" name="矩形 3">
              <a:extLst>
                <a:ext uri="{FF2B5EF4-FFF2-40B4-BE49-F238E27FC236}">
                  <a16:creationId xmlns:a16="http://schemas.microsoft.com/office/drawing/2014/main" id="{D53A0896-1375-40E9-949B-74A527F6207C}"/>
                </a:ext>
              </a:extLst>
            </p:cNvPr>
            <p:cNvSpPr/>
            <p:nvPr/>
          </p:nvSpPr>
          <p:spPr>
            <a:xfrm>
              <a:off x="5994400" y="1667650"/>
              <a:ext cx="1754909" cy="1394691"/>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09207010-48BD-4EF6-8EC2-D27B492E9015}"/>
                </a:ext>
              </a:extLst>
            </p:cNvPr>
            <p:cNvCxnSpPr>
              <a:cxnSpLocks/>
              <a:endCxn id="21" idx="3"/>
            </p:cNvCxnSpPr>
            <p:nvPr/>
          </p:nvCxnSpPr>
          <p:spPr>
            <a:xfrm flipH="1" flipV="1">
              <a:off x="3102772" y="1645460"/>
              <a:ext cx="3053842" cy="11808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28264132-A613-4A3A-ACA7-28218B3E0EB3}"/>
                </a:ext>
              </a:extLst>
            </p:cNvPr>
            <p:cNvSpPr txBox="1"/>
            <p:nvPr/>
          </p:nvSpPr>
          <p:spPr>
            <a:xfrm>
              <a:off x="475097" y="1276128"/>
              <a:ext cx="2627675" cy="738664"/>
            </a:xfrm>
            <a:prstGeom prst="rect">
              <a:avLst/>
            </a:prstGeom>
            <a:noFill/>
          </p:spPr>
          <p:txBody>
            <a:bodyPr wrap="square" rtlCol="0">
              <a:spAutoFit/>
            </a:bodyPr>
            <a:lstStyle/>
            <a:p>
              <a:r>
                <a:rPr lang="en-US" altLang="zh-TW" sz="1400" dirty="0">
                  <a:latin typeface="微軟正黑體" panose="020B0604030504040204" pitchFamily="34" charset="-120"/>
                  <a:ea typeface="微軟正黑體" panose="020B0604030504040204" pitchFamily="34" charset="-120"/>
                </a:rPr>
                <a:t>GUI</a:t>
              </a:r>
              <a:r>
                <a:rPr lang="zh-TW" altLang="en-US" sz="1400" dirty="0">
                  <a:latin typeface="微軟正黑體" panose="020B0604030504040204" pitchFamily="34" charset="-120"/>
                  <a:ea typeface="微軟正黑體" panose="020B0604030504040204" pitchFamily="34" charset="-120"/>
                </a:rPr>
                <a:t>：輸入姓名按下確認後，</a:t>
              </a:r>
              <a:r>
                <a:rPr lang="en-US" altLang="zh-TW" sz="1400" dirty="0">
                  <a:latin typeface="微軟正黑體" panose="020B0604030504040204" pitchFamily="34" charset="-120"/>
                  <a:ea typeface="微軟正黑體" panose="020B0604030504040204" pitchFamily="34" charset="-120"/>
                </a:rPr>
                <a:t>Video capture</a:t>
              </a:r>
              <a:r>
                <a:rPr lang="zh-TW" altLang="en-US" sz="1400" dirty="0">
                  <a:latin typeface="微軟正黑體" panose="020B0604030504040204" pitchFamily="34" charset="-120"/>
                  <a:ea typeface="微軟正黑體" panose="020B0604030504040204" pitchFamily="34" charset="-120"/>
                </a:rPr>
                <a:t>來判斷</a:t>
              </a:r>
              <a:r>
                <a:rPr lang="en-US" altLang="zh-TW" sz="1400" dirty="0">
                  <a:latin typeface="微軟正黑體" panose="020B0604030504040204" pitchFamily="34" charset="-120"/>
                  <a:ea typeface="微軟正黑體" panose="020B0604030504040204" pitchFamily="34" charset="-120"/>
                </a:rPr>
                <a:t>ROI</a:t>
              </a:r>
              <a:r>
                <a:rPr lang="zh-TW" altLang="en-US" sz="1400" dirty="0">
                  <a:latin typeface="微軟正黑體" panose="020B0604030504040204" pitchFamily="34" charset="-120"/>
                  <a:ea typeface="微軟正黑體" panose="020B0604030504040204" pitchFamily="34" charset="-120"/>
                </a:rPr>
                <a:t>內臉部狀態，並依狀態擷取畫面。</a:t>
              </a:r>
            </a:p>
          </p:txBody>
        </p:sp>
        <p:sp>
          <p:nvSpPr>
            <p:cNvPr id="22" name="矩形 21">
              <a:extLst>
                <a:ext uri="{FF2B5EF4-FFF2-40B4-BE49-F238E27FC236}">
                  <a16:creationId xmlns:a16="http://schemas.microsoft.com/office/drawing/2014/main" id="{E8EE9FD4-70B0-474D-8364-2C9B5AF02FF1}"/>
                </a:ext>
              </a:extLst>
            </p:cNvPr>
            <p:cNvSpPr/>
            <p:nvPr/>
          </p:nvSpPr>
          <p:spPr>
            <a:xfrm>
              <a:off x="7870534" y="1667650"/>
              <a:ext cx="1867272" cy="1394691"/>
            </a:xfrm>
            <a:prstGeom prst="rect">
              <a:avLst/>
            </a:prstGeom>
            <a:solidFill>
              <a:srgbClr val="00B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3" name="直線單箭頭接點 22">
              <a:extLst>
                <a:ext uri="{FF2B5EF4-FFF2-40B4-BE49-F238E27FC236}">
                  <a16:creationId xmlns:a16="http://schemas.microsoft.com/office/drawing/2014/main" id="{C89B308C-D995-44E2-8BB4-9AA7C4027597}"/>
                </a:ext>
              </a:extLst>
            </p:cNvPr>
            <p:cNvCxnSpPr>
              <a:cxnSpLocks/>
              <a:endCxn id="24" idx="3"/>
            </p:cNvCxnSpPr>
            <p:nvPr/>
          </p:nvCxnSpPr>
          <p:spPr>
            <a:xfrm flipH="1" flipV="1">
              <a:off x="3102772" y="2450179"/>
              <a:ext cx="4891304" cy="68688"/>
            </a:xfrm>
            <a:prstGeom prst="straightConnector1">
              <a:avLst/>
            </a:prstGeom>
            <a:ln w="19050">
              <a:solidFill>
                <a:srgbClr val="66990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C908F157-E8DC-426A-BD18-5953D56D48E8}"/>
                </a:ext>
              </a:extLst>
            </p:cNvPr>
            <p:cNvSpPr txBox="1"/>
            <p:nvPr/>
          </p:nvSpPr>
          <p:spPr>
            <a:xfrm>
              <a:off x="475097" y="2080847"/>
              <a:ext cx="2627675" cy="738664"/>
            </a:xfrm>
            <a:prstGeom prst="rect">
              <a:avLst/>
            </a:prstGeom>
            <a:noFill/>
          </p:spPr>
          <p:txBody>
            <a:bodyPr wrap="square" rtlCol="0">
              <a:spAutoFit/>
            </a:bodyPr>
            <a:lstStyle/>
            <a:p>
              <a:r>
                <a:rPr lang="zh-TW" altLang="en-US" sz="1400" dirty="0">
                  <a:latin typeface="微軟正黑體" panose="020B0604030504040204" pitchFamily="34" charset="-120"/>
                  <a:ea typeface="微軟正黑體" panose="020B0604030504040204" pitchFamily="34" charset="-120"/>
                </a:rPr>
                <a:t>人臉特徵抓取：使用</a:t>
              </a:r>
              <a:r>
                <a:rPr lang="en-US" altLang="zh-TW" sz="1400" dirty="0">
                  <a:latin typeface="微軟正黑體" panose="020B0604030504040204" pitchFamily="34" charset="-120"/>
                  <a:ea typeface="微軟正黑體" panose="020B0604030504040204" pitchFamily="34" charset="-120"/>
                </a:rPr>
                <a:t>Dlib</a:t>
              </a:r>
              <a:r>
                <a:rPr lang="zh-TW" altLang="en-US" sz="1400" dirty="0">
                  <a:latin typeface="微軟正黑體" panose="020B0604030504040204" pitchFamily="34" charset="-120"/>
                  <a:ea typeface="微軟正黑體" panose="020B0604030504040204" pitchFamily="34" charset="-120"/>
                </a:rPr>
                <a:t>模型抓出人臉與取得特徵值做為學習樣本，會將其輸出為</a:t>
              </a:r>
              <a:r>
                <a:rPr lang="en-US" altLang="zh-TW" sz="1400" dirty="0">
                  <a:latin typeface="微軟正黑體" panose="020B0604030504040204" pitchFamily="34" charset="-120"/>
                  <a:ea typeface="微軟正黑體" panose="020B0604030504040204" pitchFamily="34" charset="-120"/>
                </a:rPr>
                <a:t>csv</a:t>
              </a:r>
              <a:r>
                <a:rPr lang="zh-TW" altLang="en-US" sz="1400" dirty="0">
                  <a:latin typeface="微軟正黑體" panose="020B0604030504040204" pitchFamily="34" charset="-120"/>
                  <a:ea typeface="微軟正黑體" panose="020B0604030504040204" pitchFamily="34" charset="-120"/>
                </a:rPr>
                <a:t>檔。</a:t>
              </a:r>
            </a:p>
          </p:txBody>
        </p:sp>
        <p:sp>
          <p:nvSpPr>
            <p:cNvPr id="25" name="矩形 24">
              <a:extLst>
                <a:ext uri="{FF2B5EF4-FFF2-40B4-BE49-F238E27FC236}">
                  <a16:creationId xmlns:a16="http://schemas.microsoft.com/office/drawing/2014/main" id="{CC215C82-F945-4DB7-9C56-ED8C7C6BD40A}"/>
                </a:ext>
              </a:extLst>
            </p:cNvPr>
            <p:cNvSpPr/>
            <p:nvPr/>
          </p:nvSpPr>
          <p:spPr>
            <a:xfrm>
              <a:off x="10045698" y="2652784"/>
              <a:ext cx="936339" cy="893980"/>
            </a:xfrm>
            <a:prstGeom prst="rect">
              <a:avLst/>
            </a:prstGeom>
            <a:solidFill>
              <a:schemeClr val="accent3">
                <a:lumMod val="60000"/>
                <a:lumOff val="4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6" name="直線單箭頭接點 25">
              <a:extLst>
                <a:ext uri="{FF2B5EF4-FFF2-40B4-BE49-F238E27FC236}">
                  <a16:creationId xmlns:a16="http://schemas.microsoft.com/office/drawing/2014/main" id="{FB3D8141-4630-4093-92AE-D9CF6DDD7A56}"/>
                </a:ext>
              </a:extLst>
            </p:cNvPr>
            <p:cNvCxnSpPr>
              <a:cxnSpLocks/>
              <a:endCxn id="27" idx="3"/>
            </p:cNvCxnSpPr>
            <p:nvPr/>
          </p:nvCxnSpPr>
          <p:spPr>
            <a:xfrm flipH="1">
              <a:off x="3178538" y="3097620"/>
              <a:ext cx="6988294" cy="21546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16F4191A-9999-4504-BD19-D9A1390482B7}"/>
                </a:ext>
              </a:extLst>
            </p:cNvPr>
            <p:cNvSpPr txBox="1"/>
            <p:nvPr/>
          </p:nvSpPr>
          <p:spPr>
            <a:xfrm>
              <a:off x="550863" y="2943748"/>
              <a:ext cx="2627675" cy="738664"/>
            </a:xfrm>
            <a:prstGeom prst="rect">
              <a:avLst/>
            </a:prstGeom>
            <a:noFill/>
          </p:spPr>
          <p:txBody>
            <a:bodyPr wrap="square" rtlCol="0">
              <a:spAutoFit/>
            </a:bodyPr>
            <a:lstStyle/>
            <a:p>
              <a:r>
                <a:rPr lang="zh-TW" altLang="en-US" sz="1400" dirty="0">
                  <a:latin typeface="微軟正黑體" panose="020B0604030504040204" pitchFamily="34" charset="-120"/>
                  <a:ea typeface="微軟正黑體" panose="020B0604030504040204" pitchFamily="34" charset="-120"/>
                </a:rPr>
                <a:t>訓練模組：目前打算以</a:t>
              </a:r>
              <a:r>
                <a:rPr lang="en-US" altLang="zh-TW" sz="1400" dirty="0">
                  <a:latin typeface="微軟正黑體" panose="020B0604030504040204" pitchFamily="34" charset="-120"/>
                  <a:ea typeface="微軟正黑體" panose="020B0604030504040204" pitchFamily="34" charset="-120"/>
                </a:rPr>
                <a:t>sklearn </a:t>
              </a:r>
              <a:r>
                <a:rPr lang="zh-TW" altLang="en-US" sz="1400" dirty="0">
                  <a:latin typeface="微軟正黑體" panose="020B0604030504040204" pitchFamily="34" charset="-120"/>
                  <a:ea typeface="微軟正黑體" panose="020B0604030504040204" pitchFamily="34" charset="-120"/>
                </a:rPr>
                <a:t>實作，效果若不佳再更換其他方法。</a:t>
              </a:r>
            </a:p>
          </p:txBody>
        </p:sp>
        <p:sp>
          <p:nvSpPr>
            <p:cNvPr id="28" name="矩形 27">
              <a:extLst>
                <a:ext uri="{FF2B5EF4-FFF2-40B4-BE49-F238E27FC236}">
                  <a16:creationId xmlns:a16="http://schemas.microsoft.com/office/drawing/2014/main" id="{F2853376-0E48-493C-AFE0-D5F51FA7EF07}"/>
                </a:ext>
              </a:extLst>
            </p:cNvPr>
            <p:cNvSpPr/>
            <p:nvPr/>
          </p:nvSpPr>
          <p:spPr>
            <a:xfrm>
              <a:off x="7870534" y="3429000"/>
              <a:ext cx="1867272" cy="1394691"/>
            </a:xfrm>
            <a:prstGeom prst="rect">
              <a:avLst/>
            </a:prstGeom>
            <a:solidFill>
              <a:srgbClr val="00B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72C4607B-B926-427F-94BF-D574B96D1CE5}"/>
                </a:ext>
              </a:extLst>
            </p:cNvPr>
            <p:cNvSpPr/>
            <p:nvPr/>
          </p:nvSpPr>
          <p:spPr>
            <a:xfrm>
              <a:off x="9800936" y="3681121"/>
              <a:ext cx="936339" cy="893980"/>
            </a:xfrm>
            <a:prstGeom prst="rect">
              <a:avLst/>
            </a:prstGeom>
            <a:solidFill>
              <a:srgbClr val="7030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3ED012D8-5558-41D6-A50D-A2BE3D4CD04B}"/>
                </a:ext>
              </a:extLst>
            </p:cNvPr>
            <p:cNvSpPr txBox="1"/>
            <p:nvPr/>
          </p:nvSpPr>
          <p:spPr>
            <a:xfrm>
              <a:off x="550862" y="3836284"/>
              <a:ext cx="2627675" cy="523220"/>
            </a:xfrm>
            <a:prstGeom prst="rect">
              <a:avLst/>
            </a:prstGeom>
            <a:noFill/>
          </p:spPr>
          <p:txBody>
            <a:bodyPr wrap="square" rtlCol="0">
              <a:spAutoFit/>
            </a:bodyPr>
            <a:lstStyle/>
            <a:p>
              <a:r>
                <a:rPr lang="zh-TW" altLang="en-US" sz="1400" dirty="0">
                  <a:latin typeface="微軟正黑體" panose="020B0604030504040204" pitchFamily="34" charset="-120"/>
                  <a:ea typeface="微軟正黑體" panose="020B0604030504040204" pitchFamily="34" charset="-120"/>
                </a:rPr>
                <a:t>預測模組：將特徵值統計後，輸入進行預測。</a:t>
              </a:r>
            </a:p>
          </p:txBody>
        </p:sp>
        <p:cxnSp>
          <p:nvCxnSpPr>
            <p:cNvPr id="31" name="直線單箭頭接點 30">
              <a:extLst>
                <a:ext uri="{FF2B5EF4-FFF2-40B4-BE49-F238E27FC236}">
                  <a16:creationId xmlns:a16="http://schemas.microsoft.com/office/drawing/2014/main" id="{CF2AD305-8CAC-4CC1-9822-920E5553CD47}"/>
                </a:ext>
              </a:extLst>
            </p:cNvPr>
            <p:cNvCxnSpPr>
              <a:cxnSpLocks/>
              <a:stCxn id="29" idx="1"/>
              <a:endCxn id="30" idx="3"/>
            </p:cNvCxnSpPr>
            <p:nvPr/>
          </p:nvCxnSpPr>
          <p:spPr>
            <a:xfrm flipH="1" flipV="1">
              <a:off x="3178537" y="4097894"/>
              <a:ext cx="6622399" cy="3021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548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5" y="498350"/>
            <a:ext cx="7466282" cy="461665"/>
          </a:xfrm>
          <a:prstGeom prst="rect">
            <a:avLst/>
          </a:prstGeom>
          <a:noFill/>
        </p:spPr>
        <p:txBody>
          <a:bodyPr wrap="square" rtlCol="0">
            <a:spAutoFit/>
          </a:bodyPr>
          <a:lstStyle/>
          <a:p>
            <a:r>
              <a:rPr lang="en-US" altLang="zh-TW" sz="24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Test data sets</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aphicFrame>
        <p:nvGraphicFramePr>
          <p:cNvPr id="34" name="表格 33">
            <a:extLst>
              <a:ext uri="{FF2B5EF4-FFF2-40B4-BE49-F238E27FC236}">
                <a16:creationId xmlns:a16="http://schemas.microsoft.com/office/drawing/2014/main" id="{34C4716A-4D14-4A4D-90C2-910DC7247136}"/>
              </a:ext>
            </a:extLst>
          </p:cNvPr>
          <p:cNvGraphicFramePr>
            <a:graphicFrameLocks noGrp="1"/>
          </p:cNvGraphicFramePr>
          <p:nvPr>
            <p:extLst>
              <p:ext uri="{D42A27DB-BD31-4B8C-83A1-F6EECF244321}">
                <p14:modId xmlns:p14="http://schemas.microsoft.com/office/powerpoint/2010/main" val="2523886809"/>
              </p:ext>
            </p:extLst>
          </p:nvPr>
        </p:nvGraphicFramePr>
        <p:xfrm>
          <a:off x="8844341" y="1371574"/>
          <a:ext cx="3323424" cy="2603976"/>
        </p:xfrm>
        <a:graphic>
          <a:graphicData uri="http://schemas.openxmlformats.org/drawingml/2006/table">
            <a:tbl>
              <a:tblPr firstRow="1" bandRow="1">
                <a:tableStyleId>{5C22544A-7EE6-4342-B048-85BDC9FD1C3A}</a:tableStyleId>
              </a:tblPr>
              <a:tblGrid>
                <a:gridCol w="553904">
                  <a:extLst>
                    <a:ext uri="{9D8B030D-6E8A-4147-A177-3AD203B41FA5}">
                      <a16:colId xmlns:a16="http://schemas.microsoft.com/office/drawing/2014/main" val="1419804881"/>
                    </a:ext>
                  </a:extLst>
                </a:gridCol>
                <a:gridCol w="553904">
                  <a:extLst>
                    <a:ext uri="{9D8B030D-6E8A-4147-A177-3AD203B41FA5}">
                      <a16:colId xmlns:a16="http://schemas.microsoft.com/office/drawing/2014/main" val="2985821"/>
                    </a:ext>
                  </a:extLst>
                </a:gridCol>
                <a:gridCol w="553904">
                  <a:extLst>
                    <a:ext uri="{9D8B030D-6E8A-4147-A177-3AD203B41FA5}">
                      <a16:colId xmlns:a16="http://schemas.microsoft.com/office/drawing/2014/main" val="3608475939"/>
                    </a:ext>
                  </a:extLst>
                </a:gridCol>
                <a:gridCol w="553904">
                  <a:extLst>
                    <a:ext uri="{9D8B030D-6E8A-4147-A177-3AD203B41FA5}">
                      <a16:colId xmlns:a16="http://schemas.microsoft.com/office/drawing/2014/main" val="844011399"/>
                    </a:ext>
                  </a:extLst>
                </a:gridCol>
                <a:gridCol w="553904">
                  <a:extLst>
                    <a:ext uri="{9D8B030D-6E8A-4147-A177-3AD203B41FA5}">
                      <a16:colId xmlns:a16="http://schemas.microsoft.com/office/drawing/2014/main" val="44756151"/>
                    </a:ext>
                  </a:extLst>
                </a:gridCol>
                <a:gridCol w="553904">
                  <a:extLst>
                    <a:ext uri="{9D8B030D-6E8A-4147-A177-3AD203B41FA5}">
                      <a16:colId xmlns:a16="http://schemas.microsoft.com/office/drawing/2014/main" val="1213328802"/>
                    </a:ext>
                  </a:extLst>
                </a:gridCol>
              </a:tblGrid>
              <a:tr h="650994">
                <a:tc>
                  <a:txBody>
                    <a:bodyPr/>
                    <a:lstStyle/>
                    <a:p>
                      <a:pPr algn="ctr"/>
                      <a:r>
                        <a:rPr lang="en-US" altLang="zh-TW" sz="1050" dirty="0">
                          <a:latin typeface="微軟正黑體" panose="020B0604030504040204" pitchFamily="34" charset="-120"/>
                          <a:ea typeface="微軟正黑體" panose="020B0604030504040204" pitchFamily="34" charset="-120"/>
                        </a:rPr>
                        <a:t>User</a:t>
                      </a:r>
                    </a:p>
                    <a:p>
                      <a:pPr algn="ctr"/>
                      <a:r>
                        <a:rPr lang="en-US" altLang="zh-TW" sz="1050" dirty="0">
                          <a:latin typeface="微軟正黑體" panose="020B0604030504040204" pitchFamily="34" charset="-120"/>
                          <a:ea typeface="微軟正黑體" panose="020B0604030504040204" pitchFamily="34" charset="-120"/>
                        </a:rPr>
                        <a:t>name</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眾數</a:t>
                      </a: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中位數</a:t>
                      </a:r>
                      <a:endParaRPr lang="en-US" altLang="zh-TW"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最大值</a:t>
                      </a: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最小值</a:t>
                      </a: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1518414891"/>
                  </a:ext>
                </a:extLst>
              </a:tr>
              <a:tr h="650994">
                <a:tc>
                  <a:txBody>
                    <a:bodyPr/>
                    <a:lstStyle/>
                    <a:p>
                      <a:pPr algn="ctr"/>
                      <a:r>
                        <a:rPr lang="en-US" altLang="zh-TW" sz="1050" dirty="0">
                          <a:latin typeface="微軟正黑體" panose="020B0604030504040204" pitchFamily="34" charset="-120"/>
                          <a:ea typeface="微軟正黑體" panose="020B0604030504040204" pitchFamily="34" charset="-120"/>
                        </a:rPr>
                        <a:t>name</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1412839797"/>
                  </a:ext>
                </a:extLst>
              </a:tr>
              <a:tr h="650994">
                <a:tc>
                  <a:txBody>
                    <a:bodyPr/>
                    <a:lstStyle/>
                    <a:p>
                      <a:pPr algn="ctr"/>
                      <a:r>
                        <a:rPr lang="en-US" altLang="zh-TW" sz="1050" dirty="0">
                          <a:latin typeface="微軟正黑體" panose="020B0604030504040204" pitchFamily="34" charset="-120"/>
                          <a:ea typeface="微軟正黑體" panose="020B0604030504040204" pitchFamily="34" charset="-120"/>
                        </a:rPr>
                        <a:t>name</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3283263861"/>
                  </a:ext>
                </a:extLst>
              </a:tr>
              <a:tr h="650994">
                <a:tc>
                  <a:txBody>
                    <a:bodyPr/>
                    <a:lstStyle/>
                    <a:p>
                      <a:pPr algn="ctr"/>
                      <a:r>
                        <a:rPr lang="en-US" altLang="zh-TW" sz="1050" dirty="0">
                          <a:latin typeface="微軟正黑體" panose="020B0604030504040204" pitchFamily="34" charset="-120"/>
                          <a:ea typeface="微軟正黑體" panose="020B0604030504040204" pitchFamily="34" charset="-120"/>
                        </a:rPr>
                        <a:t>name</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4008961496"/>
                  </a:ext>
                </a:extLst>
              </a:tr>
            </a:tbl>
          </a:graphicData>
        </a:graphic>
      </p:graphicFrame>
      <p:grpSp>
        <p:nvGrpSpPr>
          <p:cNvPr id="43" name="群組 42">
            <a:extLst>
              <a:ext uri="{FF2B5EF4-FFF2-40B4-BE49-F238E27FC236}">
                <a16:creationId xmlns:a16="http://schemas.microsoft.com/office/drawing/2014/main" id="{BB4A56F8-9733-4B9B-8EE8-54ED469E6752}"/>
              </a:ext>
            </a:extLst>
          </p:cNvPr>
          <p:cNvGrpSpPr/>
          <p:nvPr/>
        </p:nvGrpSpPr>
        <p:grpSpPr>
          <a:xfrm>
            <a:off x="7682" y="4608029"/>
            <a:ext cx="3484270" cy="2084759"/>
            <a:chOff x="4970291" y="3587524"/>
            <a:chExt cx="3606068" cy="2157635"/>
          </a:xfrm>
        </p:grpSpPr>
        <p:grpSp>
          <p:nvGrpSpPr>
            <p:cNvPr id="42" name="群組 41">
              <a:extLst>
                <a:ext uri="{FF2B5EF4-FFF2-40B4-BE49-F238E27FC236}">
                  <a16:creationId xmlns:a16="http://schemas.microsoft.com/office/drawing/2014/main" id="{DB1E03CB-DE35-4120-B376-2D91663D11F5}"/>
                </a:ext>
              </a:extLst>
            </p:cNvPr>
            <p:cNvGrpSpPr/>
            <p:nvPr/>
          </p:nvGrpSpPr>
          <p:grpSpPr>
            <a:xfrm>
              <a:off x="4970291" y="3587524"/>
              <a:ext cx="3606068" cy="1863363"/>
              <a:chOff x="4970291" y="3587524"/>
              <a:chExt cx="3606068" cy="1863363"/>
            </a:xfrm>
          </p:grpSpPr>
          <p:pic>
            <p:nvPicPr>
              <p:cNvPr id="38" name="圖片 37">
                <a:extLst>
                  <a:ext uri="{FF2B5EF4-FFF2-40B4-BE49-F238E27FC236}">
                    <a16:creationId xmlns:a16="http://schemas.microsoft.com/office/drawing/2014/main" id="{48265DF5-4541-4734-88CC-21EB162B8A67}"/>
                  </a:ext>
                </a:extLst>
              </p:cNvPr>
              <p:cNvPicPr>
                <a:picLocks noChangeAspect="1"/>
              </p:cNvPicPr>
              <p:nvPr/>
            </p:nvPicPr>
            <p:blipFill rotWithShape="1">
              <a:blip r:embed="rId3"/>
              <a:srcRect l="2906" r="5189"/>
              <a:stretch/>
            </p:blipFill>
            <p:spPr>
              <a:xfrm>
                <a:off x="6852280" y="3812193"/>
                <a:ext cx="1724079" cy="1585418"/>
              </a:xfrm>
              <a:prstGeom prst="rect">
                <a:avLst/>
              </a:prstGeom>
            </p:spPr>
          </p:pic>
          <p:pic>
            <p:nvPicPr>
              <p:cNvPr id="40" name="圖片 39">
                <a:extLst>
                  <a:ext uri="{FF2B5EF4-FFF2-40B4-BE49-F238E27FC236}">
                    <a16:creationId xmlns:a16="http://schemas.microsoft.com/office/drawing/2014/main" id="{2CFB09D6-28C1-45F5-BC99-08B374489A55}"/>
                  </a:ext>
                </a:extLst>
              </p:cNvPr>
              <p:cNvPicPr>
                <a:picLocks noChangeAspect="1"/>
              </p:cNvPicPr>
              <p:nvPr/>
            </p:nvPicPr>
            <p:blipFill rotWithShape="1">
              <a:blip r:embed="rId4"/>
              <a:srcRect t="2708" b="2327"/>
              <a:stretch/>
            </p:blipFill>
            <p:spPr>
              <a:xfrm>
                <a:off x="4970291" y="3587524"/>
                <a:ext cx="1796578" cy="1863363"/>
              </a:xfrm>
              <a:prstGeom prst="rect">
                <a:avLst/>
              </a:prstGeom>
            </p:spPr>
          </p:pic>
        </p:grpSp>
        <p:sp>
          <p:nvSpPr>
            <p:cNvPr id="41" name="文字方塊 40">
              <a:extLst>
                <a:ext uri="{FF2B5EF4-FFF2-40B4-BE49-F238E27FC236}">
                  <a16:creationId xmlns:a16="http://schemas.microsoft.com/office/drawing/2014/main" id="{4DE33B0D-433C-46D1-BF23-57FE7502A339}"/>
                </a:ext>
              </a:extLst>
            </p:cNvPr>
            <p:cNvSpPr txBox="1"/>
            <p:nvPr/>
          </p:nvSpPr>
          <p:spPr>
            <a:xfrm>
              <a:off x="6240746" y="5450887"/>
              <a:ext cx="1052247" cy="294272"/>
            </a:xfrm>
            <a:prstGeom prst="rect">
              <a:avLst/>
            </a:prstGeom>
            <a:noFill/>
          </p:spPr>
          <p:txBody>
            <a:bodyPr wrap="none" rtlCol="0">
              <a:spAutoFit/>
            </a:bodyPr>
            <a:lstStyle/>
            <a:p>
              <a:r>
                <a:rPr lang="en-US" altLang="zh-TW" sz="1600" dirty="0">
                  <a:latin typeface="Times New Roman" panose="02020603050405020304" pitchFamily="18" charset="0"/>
                  <a:cs typeface="Times New Roman" panose="02020603050405020304" pitchFamily="18" charset="0"/>
                </a:rPr>
                <a:t>68</a:t>
              </a:r>
              <a:r>
                <a:rPr lang="zh-TW" altLang="en-US" sz="1600" dirty="0"/>
                <a:t>個關鍵點</a:t>
              </a:r>
            </a:p>
          </p:txBody>
        </p:sp>
      </p:grpSp>
      <p:grpSp>
        <p:nvGrpSpPr>
          <p:cNvPr id="45" name="群組 44">
            <a:extLst>
              <a:ext uri="{FF2B5EF4-FFF2-40B4-BE49-F238E27FC236}">
                <a16:creationId xmlns:a16="http://schemas.microsoft.com/office/drawing/2014/main" id="{418F861C-A2D7-4FE4-92D7-956BEAFEBC7F}"/>
              </a:ext>
            </a:extLst>
          </p:cNvPr>
          <p:cNvGrpSpPr/>
          <p:nvPr/>
        </p:nvGrpSpPr>
        <p:grpSpPr>
          <a:xfrm>
            <a:off x="68170" y="1042632"/>
            <a:ext cx="3515869" cy="3540317"/>
            <a:chOff x="4729020" y="1465690"/>
            <a:chExt cx="3515869" cy="3540317"/>
          </a:xfrm>
        </p:grpSpPr>
        <p:grpSp>
          <p:nvGrpSpPr>
            <p:cNvPr id="12" name="群組 11">
              <a:extLst>
                <a:ext uri="{FF2B5EF4-FFF2-40B4-BE49-F238E27FC236}">
                  <a16:creationId xmlns:a16="http://schemas.microsoft.com/office/drawing/2014/main" id="{95CF944A-0997-4545-B95D-7E87E2E72F6F}"/>
                </a:ext>
              </a:extLst>
            </p:cNvPr>
            <p:cNvGrpSpPr/>
            <p:nvPr/>
          </p:nvGrpSpPr>
          <p:grpSpPr>
            <a:xfrm>
              <a:off x="4729020" y="1465690"/>
              <a:ext cx="3515869" cy="3201763"/>
              <a:chOff x="307820" y="2536109"/>
              <a:chExt cx="4112892" cy="3745449"/>
            </a:xfrm>
          </p:grpSpPr>
          <p:pic>
            <p:nvPicPr>
              <p:cNvPr id="8" name="圖片 7">
                <a:extLst>
                  <a:ext uri="{FF2B5EF4-FFF2-40B4-BE49-F238E27FC236}">
                    <a16:creationId xmlns:a16="http://schemas.microsoft.com/office/drawing/2014/main" id="{BF3B0ED6-B5E8-48C0-8221-04B85630556A}"/>
                  </a:ext>
                </a:extLst>
              </p:cNvPr>
              <p:cNvPicPr>
                <a:picLocks noChangeAspect="1"/>
              </p:cNvPicPr>
              <p:nvPr/>
            </p:nvPicPr>
            <p:blipFill>
              <a:blip r:embed="rId5"/>
              <a:stretch>
                <a:fillRect/>
              </a:stretch>
            </p:blipFill>
            <p:spPr>
              <a:xfrm>
                <a:off x="1048993" y="2536109"/>
                <a:ext cx="3371719" cy="2694853"/>
              </a:xfrm>
              <a:prstGeom prst="rect">
                <a:avLst/>
              </a:prstGeom>
            </p:spPr>
          </p:pic>
          <p:pic>
            <p:nvPicPr>
              <p:cNvPr id="9" name="圖片 8">
                <a:extLst>
                  <a:ext uri="{FF2B5EF4-FFF2-40B4-BE49-F238E27FC236}">
                    <a16:creationId xmlns:a16="http://schemas.microsoft.com/office/drawing/2014/main" id="{5794E389-8AF4-4C56-9846-1D22AFB673DA}"/>
                  </a:ext>
                </a:extLst>
              </p:cNvPr>
              <p:cNvPicPr>
                <a:picLocks noChangeAspect="1"/>
              </p:cNvPicPr>
              <p:nvPr/>
            </p:nvPicPr>
            <p:blipFill>
              <a:blip r:embed="rId6"/>
              <a:stretch>
                <a:fillRect/>
              </a:stretch>
            </p:blipFill>
            <p:spPr>
              <a:xfrm>
                <a:off x="876208" y="2760298"/>
                <a:ext cx="3380128" cy="2690649"/>
              </a:xfrm>
              <a:prstGeom prst="rect">
                <a:avLst/>
              </a:prstGeom>
            </p:spPr>
          </p:pic>
          <p:pic>
            <p:nvPicPr>
              <p:cNvPr id="10" name="圖片 9">
                <a:extLst>
                  <a:ext uri="{FF2B5EF4-FFF2-40B4-BE49-F238E27FC236}">
                    <a16:creationId xmlns:a16="http://schemas.microsoft.com/office/drawing/2014/main" id="{407AD810-C91F-435F-9468-7E9F401F34EA}"/>
                  </a:ext>
                </a:extLst>
              </p:cNvPr>
              <p:cNvPicPr>
                <a:picLocks noChangeAspect="1"/>
              </p:cNvPicPr>
              <p:nvPr/>
            </p:nvPicPr>
            <p:blipFill>
              <a:blip r:embed="rId7"/>
              <a:stretch>
                <a:fillRect/>
              </a:stretch>
            </p:blipFill>
            <p:spPr>
              <a:xfrm>
                <a:off x="711830" y="3011379"/>
                <a:ext cx="3354902" cy="2678036"/>
              </a:xfrm>
              <a:prstGeom prst="rect">
                <a:avLst/>
              </a:prstGeom>
            </p:spPr>
          </p:pic>
          <p:pic>
            <p:nvPicPr>
              <p:cNvPr id="11" name="圖片 10">
                <a:extLst>
                  <a:ext uri="{FF2B5EF4-FFF2-40B4-BE49-F238E27FC236}">
                    <a16:creationId xmlns:a16="http://schemas.microsoft.com/office/drawing/2014/main" id="{FD8AB665-E429-4D8D-A156-A747A76E285B}"/>
                  </a:ext>
                </a:extLst>
              </p:cNvPr>
              <p:cNvPicPr>
                <a:picLocks noChangeAspect="1"/>
              </p:cNvPicPr>
              <p:nvPr/>
            </p:nvPicPr>
            <p:blipFill>
              <a:blip r:embed="rId8"/>
              <a:stretch>
                <a:fillRect/>
              </a:stretch>
            </p:blipFill>
            <p:spPr>
              <a:xfrm>
                <a:off x="428336" y="3279276"/>
                <a:ext cx="3342291" cy="2661220"/>
              </a:xfrm>
              <a:prstGeom prst="rect">
                <a:avLst/>
              </a:prstGeom>
            </p:spPr>
          </p:pic>
          <p:pic>
            <p:nvPicPr>
              <p:cNvPr id="7" name="圖片 6">
                <a:extLst>
                  <a:ext uri="{FF2B5EF4-FFF2-40B4-BE49-F238E27FC236}">
                    <a16:creationId xmlns:a16="http://schemas.microsoft.com/office/drawing/2014/main" id="{AA1CD2C4-176A-4667-8F15-A8309A19BD82}"/>
                  </a:ext>
                </a:extLst>
              </p:cNvPr>
              <p:cNvPicPr>
                <a:picLocks noChangeAspect="1"/>
              </p:cNvPicPr>
              <p:nvPr/>
            </p:nvPicPr>
            <p:blipFill rotWithShape="1">
              <a:blip r:embed="rId9"/>
              <a:srcRect l="521" r="797"/>
              <a:stretch/>
            </p:blipFill>
            <p:spPr>
              <a:xfrm>
                <a:off x="307820" y="3578724"/>
                <a:ext cx="3342291" cy="2702834"/>
              </a:xfrm>
              <a:prstGeom prst="rect">
                <a:avLst/>
              </a:prstGeom>
            </p:spPr>
          </p:pic>
        </p:grpSp>
        <p:sp>
          <p:nvSpPr>
            <p:cNvPr id="44" name="文字方塊 43">
              <a:extLst>
                <a:ext uri="{FF2B5EF4-FFF2-40B4-BE49-F238E27FC236}">
                  <a16:creationId xmlns:a16="http://schemas.microsoft.com/office/drawing/2014/main" id="{65F89368-DD6A-4527-B14B-8E8EE93B2593}"/>
                </a:ext>
              </a:extLst>
            </p:cNvPr>
            <p:cNvSpPr txBox="1"/>
            <p:nvPr/>
          </p:nvSpPr>
          <p:spPr>
            <a:xfrm>
              <a:off x="5244943" y="4667453"/>
              <a:ext cx="2031325" cy="338554"/>
            </a:xfrm>
            <a:prstGeom prst="rect">
              <a:avLst/>
            </a:prstGeom>
            <a:noFill/>
          </p:spPr>
          <p:txBody>
            <a:bodyPr wrap="none" rtlCol="0">
              <a:spAutoFit/>
            </a:bodyPr>
            <a:lstStyle/>
            <a:p>
              <a:r>
                <a:rPr lang="zh-TW" altLang="en-US" sz="1600" dirty="0"/>
                <a:t>臉部各角度取關鍵點</a:t>
              </a:r>
            </a:p>
          </p:txBody>
        </p:sp>
      </p:grpSp>
      <p:cxnSp>
        <p:nvCxnSpPr>
          <p:cNvPr id="46" name="直線單箭頭接點 45">
            <a:extLst>
              <a:ext uri="{FF2B5EF4-FFF2-40B4-BE49-F238E27FC236}">
                <a16:creationId xmlns:a16="http://schemas.microsoft.com/office/drawing/2014/main" id="{774B38CC-B40F-41EB-BE06-9BBFC67325B2}"/>
              </a:ext>
            </a:extLst>
          </p:cNvPr>
          <p:cNvCxnSpPr/>
          <p:nvPr/>
        </p:nvCxnSpPr>
        <p:spPr>
          <a:xfrm flipV="1">
            <a:off x="3848866" y="2814133"/>
            <a:ext cx="460837" cy="818"/>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群組 50">
            <a:extLst>
              <a:ext uri="{FF2B5EF4-FFF2-40B4-BE49-F238E27FC236}">
                <a16:creationId xmlns:a16="http://schemas.microsoft.com/office/drawing/2014/main" id="{BB635162-E3E2-415C-9E42-77CA6A9A2326}"/>
              </a:ext>
            </a:extLst>
          </p:cNvPr>
          <p:cNvGrpSpPr/>
          <p:nvPr/>
        </p:nvGrpSpPr>
        <p:grpSpPr>
          <a:xfrm>
            <a:off x="4430926" y="1161625"/>
            <a:ext cx="3633430" cy="3342214"/>
            <a:chOff x="4652769" y="1303014"/>
            <a:chExt cx="3633430" cy="3342214"/>
          </a:xfrm>
        </p:grpSpPr>
        <p:pic>
          <p:nvPicPr>
            <p:cNvPr id="49" name="圖片 48">
              <a:extLst>
                <a:ext uri="{FF2B5EF4-FFF2-40B4-BE49-F238E27FC236}">
                  <a16:creationId xmlns:a16="http://schemas.microsoft.com/office/drawing/2014/main" id="{D686435D-8D98-427B-9E00-EC753AC92C47}"/>
                </a:ext>
              </a:extLst>
            </p:cNvPr>
            <p:cNvPicPr>
              <a:picLocks noChangeAspect="1"/>
            </p:cNvPicPr>
            <p:nvPr/>
          </p:nvPicPr>
          <p:blipFill>
            <a:blip r:embed="rId10"/>
            <a:stretch>
              <a:fillRect/>
            </a:stretch>
          </p:blipFill>
          <p:spPr>
            <a:xfrm>
              <a:off x="4652769" y="1303014"/>
              <a:ext cx="3633430" cy="3023874"/>
            </a:xfrm>
            <a:prstGeom prst="rect">
              <a:avLst/>
            </a:prstGeom>
          </p:spPr>
        </p:pic>
        <p:sp>
          <p:nvSpPr>
            <p:cNvPr id="50" name="文字方塊 49">
              <a:extLst>
                <a:ext uri="{FF2B5EF4-FFF2-40B4-BE49-F238E27FC236}">
                  <a16:creationId xmlns:a16="http://schemas.microsoft.com/office/drawing/2014/main" id="{3BBAB032-FB76-4589-AFA8-2FBA40449A9D}"/>
                </a:ext>
              </a:extLst>
            </p:cNvPr>
            <p:cNvSpPr txBox="1"/>
            <p:nvPr/>
          </p:nvSpPr>
          <p:spPr>
            <a:xfrm>
              <a:off x="5761598" y="4306674"/>
              <a:ext cx="1415772" cy="338554"/>
            </a:xfrm>
            <a:prstGeom prst="rect">
              <a:avLst/>
            </a:prstGeom>
            <a:noFill/>
          </p:spPr>
          <p:txBody>
            <a:bodyPr wrap="none" rtlCol="0">
              <a:spAutoFit/>
            </a:bodyPr>
            <a:lstStyle/>
            <a:p>
              <a:r>
                <a:rPr lang="zh-TW" altLang="en-US" sz="1600" dirty="0"/>
                <a:t>轉成特徵向量</a:t>
              </a:r>
            </a:p>
          </p:txBody>
        </p:sp>
      </p:grpSp>
      <p:cxnSp>
        <p:nvCxnSpPr>
          <p:cNvPr id="52" name="直線單箭頭接點 51">
            <a:extLst>
              <a:ext uri="{FF2B5EF4-FFF2-40B4-BE49-F238E27FC236}">
                <a16:creationId xmlns:a16="http://schemas.microsoft.com/office/drawing/2014/main" id="{A479AE0F-9F30-4397-BE3E-0AA9E7153DD4}"/>
              </a:ext>
            </a:extLst>
          </p:cNvPr>
          <p:cNvCxnSpPr/>
          <p:nvPr/>
        </p:nvCxnSpPr>
        <p:spPr>
          <a:xfrm flipV="1">
            <a:off x="8223930" y="2812791"/>
            <a:ext cx="460837" cy="818"/>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9551D99E-36B4-4A83-B70F-514CE0DD5CAD}"/>
              </a:ext>
            </a:extLst>
          </p:cNvPr>
          <p:cNvSpPr txBox="1"/>
          <p:nvPr/>
        </p:nvSpPr>
        <p:spPr>
          <a:xfrm>
            <a:off x="9633193" y="4054473"/>
            <a:ext cx="2031325" cy="338554"/>
          </a:xfrm>
          <a:prstGeom prst="rect">
            <a:avLst/>
          </a:prstGeom>
          <a:noFill/>
        </p:spPr>
        <p:txBody>
          <a:bodyPr wrap="none" rtlCol="0">
            <a:spAutoFit/>
          </a:bodyPr>
          <a:lstStyle/>
          <a:p>
            <a:r>
              <a:rPr lang="zh-TW" altLang="en-US" sz="1600" dirty="0"/>
              <a:t>做統計後輸出資料集</a:t>
            </a:r>
          </a:p>
        </p:txBody>
      </p:sp>
    </p:spTree>
    <p:extLst>
      <p:ext uri="{BB962C8B-B14F-4D97-AF65-F5344CB8AC3E}">
        <p14:creationId xmlns:p14="http://schemas.microsoft.com/office/powerpoint/2010/main" val="421750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驗證</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Tree>
    <p:extLst>
      <p:ext uri="{BB962C8B-B14F-4D97-AF65-F5344CB8AC3E}">
        <p14:creationId xmlns:p14="http://schemas.microsoft.com/office/powerpoint/2010/main" val="342883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7" y="498350"/>
            <a:ext cx="2978563"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需求</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4" name="文字方塊 3"/>
          <p:cNvSpPr txBox="1"/>
          <p:nvPr/>
        </p:nvSpPr>
        <p:spPr>
          <a:xfrm>
            <a:off x="920337" y="1244338"/>
            <a:ext cx="10288133" cy="1323439"/>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rPr>
              <a:t>以人臉辨識開門，對著監視器即可自動開鎖。</a:t>
            </a:r>
            <a:endParaRPr lang="en-US" altLang="zh-TW" sz="20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rPr>
              <a:t>建立自家人人臉的資料庫。</a:t>
            </a:r>
            <a:endParaRPr lang="en-US" altLang="zh-TW" sz="20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rPr>
              <a:t>抓出影像中人臉的特徵點</a:t>
            </a:r>
            <a:r>
              <a:rPr lang="en-US" altLang="zh-TW" sz="2000" dirty="0">
                <a:latin typeface="Times New Roman" panose="02020603050405020304" pitchFamily="18" charset="0"/>
                <a:ea typeface="微軟正黑體" panose="020B0604030504040204" pitchFamily="34" charset="-120"/>
                <a:sym typeface="Wingdings" panose="05000000000000000000" pitchFamily="2" charset="2"/>
              </a:rPr>
              <a:t></a:t>
            </a:r>
            <a:r>
              <a:rPr lang="zh-TW" altLang="en-US" sz="2000" dirty="0">
                <a:latin typeface="Times New Roman" panose="02020603050405020304" pitchFamily="18" charset="0"/>
                <a:ea typeface="微軟正黑體" panose="020B0604030504040204" pitchFamily="34" charset="-120"/>
              </a:rPr>
              <a:t>預測，並判別是否正確，若正確則開門鎖。</a:t>
            </a:r>
            <a:endParaRPr lang="en-US" altLang="zh-TW" sz="20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endParaRPr lang="en-US" altLang="zh-TW" sz="2000" dirty="0">
              <a:latin typeface="Times New Roman" panose="02020603050405020304" pitchFamily="18" charset="0"/>
              <a:ea typeface="微軟正黑體" panose="020B0604030504040204" pitchFamily="34" charset="-12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Tree>
    <p:extLst>
      <p:ext uri="{BB962C8B-B14F-4D97-AF65-F5344CB8AC3E}">
        <p14:creationId xmlns:p14="http://schemas.microsoft.com/office/powerpoint/2010/main" val="21622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參考資料</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13" name="矩形 12"/>
          <p:cNvSpPr/>
          <p:nvPr/>
        </p:nvSpPr>
        <p:spPr>
          <a:xfrm>
            <a:off x="920336" y="1161217"/>
            <a:ext cx="10457817" cy="5262979"/>
          </a:xfrm>
          <a:prstGeom prst="rect">
            <a:avLst/>
          </a:prstGeom>
        </p:spPr>
        <p:txBody>
          <a:bodyPr wrap="square">
            <a:spAutoFit/>
          </a:bodyPr>
          <a:lstStyle/>
          <a:p>
            <a:pPr marL="285750" indent="-285750">
              <a:buFont typeface="Arial" panose="020B0604020202020204" pitchFamily="34" charset="0"/>
              <a:buChar char="•"/>
            </a:pPr>
            <a:r>
              <a:rPr lang="en-US" altLang="zh-TW" sz="1400" dirty="0">
                <a:latin typeface="微軟正黑體" panose="020B0604030504040204" pitchFamily="34" charset="-120"/>
                <a:ea typeface="微軟正黑體" panose="020B0604030504040204" pitchFamily="34" charset="-120"/>
              </a:rPr>
              <a:t>Python-</a:t>
            </a:r>
            <a:r>
              <a:rPr lang="en-US" altLang="zh-TW" sz="1400" dirty="0" err="1">
                <a:latin typeface="微軟正黑體" panose="020B0604030504040204" pitchFamily="34" charset="-120"/>
                <a:ea typeface="微軟正黑體" panose="020B0604030504040204" pitchFamily="34" charset="-120"/>
              </a:rPr>
              <a:t>OpenCV</a:t>
            </a:r>
            <a:r>
              <a:rPr lang="zh-TW" altLang="en-US" sz="1400" dirty="0">
                <a:latin typeface="微軟正黑體" panose="020B0604030504040204" pitchFamily="34" charset="-120"/>
                <a:ea typeface="微軟正黑體" panose="020B0604030504040204" pitchFamily="34" charset="-120"/>
              </a:rPr>
              <a:t>學習（十一）分水嶺算法進行圖像分割：</a:t>
            </a:r>
            <a:r>
              <a:rPr lang="zh-TW" altLang="en-US" sz="1400" dirty="0">
                <a:latin typeface="微軟正黑體" panose="020B0604030504040204" pitchFamily="34" charset="-120"/>
                <a:ea typeface="微軟正黑體" panose="020B0604030504040204" pitchFamily="34" charset="-120"/>
                <a:hlinkClick r:id="rId3"/>
              </a:rPr>
              <a:t>https://blog.csdn.net/weixin_33743703/article/details/89865984?utm_medium=distribute.pc_relevant.none-task-blog-baidujs_title-1&amp;spm=1001.2101.3001.4242</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人臉辨識系統 </a:t>
            </a:r>
            <a:r>
              <a:rPr lang="en-US" altLang="zh-TW" sz="1400" dirty="0">
                <a:latin typeface="微軟正黑體" panose="020B0604030504040204" pitchFamily="34" charset="-120"/>
                <a:ea typeface="微軟正黑體" panose="020B0604030504040204" pitchFamily="34" charset="-120"/>
              </a:rPr>
              <a:t>Face Recognition </a:t>
            </a:r>
            <a:r>
              <a:rPr lang="zh-TW" altLang="en-US" sz="1400" dirty="0">
                <a:latin typeface="微軟正黑體" panose="020B0604030504040204" pitchFamily="34" charset="-120"/>
                <a:ea typeface="微軟正黑體" panose="020B0604030504040204" pitchFamily="34" charset="-120"/>
              </a:rPr>
              <a:t>開發紀錄 </a:t>
            </a:r>
            <a:r>
              <a:rPr lang="en-US" altLang="zh-TW" sz="1400" dirty="0">
                <a:latin typeface="微軟正黑體" panose="020B0604030504040204" pitchFamily="34" charset="-120"/>
                <a:ea typeface="微軟正黑體" panose="020B0604030504040204" pitchFamily="34" charset="-120"/>
              </a:rPr>
              <a:t>( OpenCV / Dlib )</a:t>
            </a:r>
            <a:r>
              <a:rPr lang="zh-TW" altLang="en-US" sz="1400" dirty="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pPr marL="263525"/>
            <a:r>
              <a:rPr lang="en-US" altLang="zh-TW" sz="1400" dirty="0">
                <a:latin typeface="微軟正黑體" panose="020B0604030504040204" pitchFamily="34" charset="-120"/>
                <a:ea typeface="微軟正黑體" panose="020B0604030504040204" pitchFamily="34" charset="-120"/>
                <a:hlinkClick r:id="rId4"/>
              </a:rPr>
              <a:t>https://allen108108.github.io/blog/2020/04/16/%E4%BA%BA%E8%87%89%E8%BE%A8%E8%AD%98%E7%B3%BB%E7%B5%B1%20Face%20Recognition%20%E9%96%8B%E7%99%BC%E7%B4%80%E9%8C%84%20%20(%20OpenCV%20_%20Dlib%20)/</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基於</a:t>
            </a:r>
            <a:r>
              <a:rPr lang="en-US" altLang="zh-TW" sz="1400" dirty="0">
                <a:latin typeface="微軟正黑體" panose="020B0604030504040204" pitchFamily="34" charset="-120"/>
                <a:ea typeface="微軟正黑體" panose="020B0604030504040204" pitchFamily="34" charset="-120"/>
              </a:rPr>
              <a:t>python</a:t>
            </a:r>
            <a:r>
              <a:rPr lang="zh-TW" altLang="en-US" sz="1400" dirty="0">
                <a:latin typeface="微軟正黑體" panose="020B0604030504040204" pitchFamily="34" charset="-120"/>
                <a:ea typeface="微軟正黑體" panose="020B0604030504040204" pitchFamily="34" charset="-120"/>
              </a:rPr>
              <a:t>語言使用</a:t>
            </a:r>
            <a:r>
              <a:rPr lang="en-US" altLang="zh-TW" sz="1400" dirty="0">
                <a:latin typeface="微軟正黑體" panose="020B0604030504040204" pitchFamily="34" charset="-120"/>
                <a:ea typeface="微軟正黑體" panose="020B0604030504040204" pitchFamily="34" charset="-120"/>
              </a:rPr>
              <a:t>OpenCV</a:t>
            </a:r>
            <a:r>
              <a:rPr lang="zh-TW" altLang="en-US" sz="1400" dirty="0">
                <a:latin typeface="微軟正黑體" panose="020B0604030504040204" pitchFamily="34" charset="-120"/>
                <a:ea typeface="微軟正黑體" panose="020B0604030504040204" pitchFamily="34" charset="-120"/>
              </a:rPr>
              <a:t>搭配</a:t>
            </a:r>
            <a:r>
              <a:rPr lang="en-US" altLang="zh-TW" sz="1400" dirty="0">
                <a:latin typeface="微軟正黑體" panose="020B0604030504040204" pitchFamily="34" charset="-120"/>
                <a:ea typeface="微軟正黑體" panose="020B0604030504040204" pitchFamily="34" charset="-120"/>
              </a:rPr>
              <a:t>dlib</a:t>
            </a:r>
            <a:r>
              <a:rPr lang="zh-TW" altLang="en-US" sz="1400" dirty="0">
                <a:latin typeface="微軟正黑體" panose="020B0604030504040204" pitchFamily="34" charset="-120"/>
                <a:ea typeface="微軟正黑體" panose="020B0604030504040204" pitchFamily="34" charset="-120"/>
              </a:rPr>
              <a:t>實作人臉偵測與辨識：</a:t>
            </a:r>
            <a:endParaRPr lang="en-US" altLang="zh-TW" sz="1400" dirty="0">
              <a:latin typeface="微軟正黑體" panose="020B0604030504040204" pitchFamily="34" charset="-120"/>
              <a:ea typeface="微軟正黑體" panose="020B0604030504040204" pitchFamily="34" charset="-120"/>
            </a:endParaRPr>
          </a:p>
          <a:p>
            <a:pPr marL="263525"/>
            <a:r>
              <a:rPr lang="en-US" altLang="zh-TW" sz="1400" dirty="0">
                <a:latin typeface="微軟正黑體" panose="020B0604030504040204" pitchFamily="34" charset="-120"/>
                <a:ea typeface="微軟正黑體" panose="020B0604030504040204" pitchFamily="34" charset="-120"/>
                <a:hlinkClick r:id="rId5"/>
              </a:rPr>
              <a:t>https://www.tpisoftware.com/tpu/articleDetails/950</a:t>
            </a:r>
            <a:endParaRPr lang="en-US" altLang="zh-TW" sz="1400" dirty="0">
              <a:latin typeface="微軟正黑體" panose="020B0604030504040204" pitchFamily="34" charset="-120"/>
              <a:ea typeface="微軟正黑體" panose="020B0604030504040204" pitchFamily="34" charset="-120"/>
            </a:endParaRPr>
          </a:p>
          <a:p>
            <a:pPr marL="263525"/>
            <a:endParaRPr lang="en-US" altLang="zh-TW" sz="1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400" dirty="0">
                <a:latin typeface="微軟正黑體" panose="020B0604030504040204" pitchFamily="34" charset="-120"/>
                <a:ea typeface="微軟正黑體" panose="020B0604030504040204" pitchFamily="34" charset="-120"/>
              </a:rPr>
              <a:t>dlib </a:t>
            </a:r>
            <a:r>
              <a:rPr lang="zh-TW" altLang="en-US" sz="1400" dirty="0">
                <a:latin typeface="微軟正黑體" panose="020B0604030504040204" pitchFamily="34" charset="-120"/>
                <a:ea typeface="微軟正黑體" panose="020B0604030504040204" pitchFamily="34" charset="-120"/>
              </a:rPr>
              <a:t>人臉特徵點檢測：</a:t>
            </a:r>
            <a:endParaRPr lang="en-US" altLang="zh-TW" sz="1400" dirty="0">
              <a:latin typeface="微軟正黑體" panose="020B0604030504040204" pitchFamily="34" charset="-120"/>
              <a:ea typeface="微軟正黑體" panose="020B0604030504040204" pitchFamily="34" charset="-120"/>
            </a:endParaRPr>
          </a:p>
          <a:p>
            <a:pPr marL="263525"/>
            <a:r>
              <a:rPr lang="en-US" altLang="zh-TW" sz="1400" dirty="0">
                <a:latin typeface="微軟正黑體" panose="020B0604030504040204" pitchFamily="34" charset="-120"/>
                <a:ea typeface="微軟正黑體" panose="020B0604030504040204" pitchFamily="34" charset="-120"/>
                <a:hlinkClick r:id="rId6"/>
              </a:rPr>
              <a:t>https://www.itread01.com/content/1547209506.html</a:t>
            </a:r>
            <a:endParaRPr lang="en-US" altLang="zh-TW" sz="1400" dirty="0">
              <a:latin typeface="微軟正黑體" panose="020B0604030504040204" pitchFamily="34" charset="-120"/>
              <a:ea typeface="微軟正黑體" panose="020B0604030504040204" pitchFamily="34" charset="-120"/>
            </a:endParaRPr>
          </a:p>
          <a:p>
            <a:pPr marL="263525"/>
            <a:endParaRPr lang="en-US" altLang="zh-TW" sz="1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400" dirty="0">
                <a:latin typeface="微軟正黑體" panose="020B0604030504040204" pitchFamily="34" charset="-120"/>
                <a:ea typeface="微軟正黑體" panose="020B0604030504040204" pitchFamily="34" charset="-120"/>
              </a:rPr>
              <a:t>Python</a:t>
            </a:r>
            <a:r>
              <a:rPr lang="zh-TW" altLang="en-US" sz="1400" dirty="0">
                <a:latin typeface="微軟正黑體" panose="020B0604030504040204" pitchFamily="34" charset="-120"/>
                <a:ea typeface="微軟正黑體" panose="020B0604030504040204" pitchFamily="34" charset="-120"/>
              </a:rPr>
              <a:t>影像辨識筆記</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四</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：使用</a:t>
            </a:r>
            <a:r>
              <a:rPr lang="en-US" altLang="zh-TW" sz="1400" dirty="0">
                <a:latin typeface="微軟正黑體" panose="020B0604030504040204" pitchFamily="34" charset="-120"/>
                <a:ea typeface="微軟正黑體" panose="020B0604030504040204" pitchFamily="34" charset="-120"/>
              </a:rPr>
              <a:t>dlib</a:t>
            </a:r>
            <a:r>
              <a:rPr lang="zh-TW" altLang="en-US" sz="1400" dirty="0">
                <a:latin typeface="微軟正黑體" panose="020B0604030504040204" pitchFamily="34" charset="-120"/>
                <a:ea typeface="微軟正黑體" panose="020B0604030504040204" pitchFamily="34" charset="-120"/>
              </a:rPr>
              <a:t>辨識器：</a:t>
            </a:r>
            <a:endParaRPr lang="en-US" altLang="zh-TW" sz="1400" dirty="0">
              <a:latin typeface="微軟正黑體" panose="020B0604030504040204" pitchFamily="34" charset="-120"/>
              <a:ea typeface="微軟正黑體" panose="020B0604030504040204" pitchFamily="34" charset="-120"/>
            </a:endParaRPr>
          </a:p>
          <a:p>
            <a:pPr marL="263525"/>
            <a:r>
              <a:rPr lang="en-US" altLang="zh-TW" sz="1400" dirty="0">
                <a:latin typeface="微軟正黑體" panose="020B0604030504040204" pitchFamily="34" charset="-120"/>
                <a:ea typeface="微軟正黑體" panose="020B0604030504040204" pitchFamily="34" charset="-120"/>
                <a:hlinkClick r:id="rId7"/>
              </a:rPr>
              <a:t>https://yanwei-liu.medium.com/python%E5%BD%B1%E5%83%8F%E8%BE%A8%E8%AD%98%E7%AD%86%E8%A8%98-%E5%9B%9B-%E4%BD%BF%E7%94%A8dlib%E8%BE%A8%E8%AD%98%E5%99%A8-c75a633e9853</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人臉辨識加上眨眼偵測　偽冒攻擊真假立判：</a:t>
            </a:r>
            <a:endParaRPr lang="en-US" altLang="zh-TW" sz="1400" dirty="0">
              <a:latin typeface="微軟正黑體" panose="020B0604030504040204" pitchFamily="34" charset="-120"/>
              <a:ea typeface="微軟正黑體" panose="020B0604030504040204" pitchFamily="34" charset="-120"/>
            </a:endParaRPr>
          </a:p>
          <a:p>
            <a:pPr marL="268288"/>
            <a:r>
              <a:rPr lang="en-US" altLang="zh-TW" sz="1400" dirty="0">
                <a:latin typeface="微軟正黑體" panose="020B0604030504040204" pitchFamily="34" charset="-120"/>
                <a:ea typeface="微軟正黑體" panose="020B0604030504040204" pitchFamily="34" charset="-120"/>
                <a:hlinkClick r:id="rId8"/>
              </a:rPr>
              <a:t>https://www.netadmin.com.tw/netadmin/zh-tw/technology/EF1A17B6B6BB48388BD8438A197DACF1</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55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2"/>
            <a:ext cx="4818451" cy="3501288"/>
            <a:chOff x="0" y="-2"/>
            <a:chExt cx="4818451" cy="3501288"/>
          </a:xfrm>
        </p:grpSpPr>
        <p:sp>
          <p:nvSpPr>
            <p:cNvPr id="4" name="等腰三角形 3"/>
            <p:cNvSpPr/>
            <p:nvPr/>
          </p:nvSpPr>
          <p:spPr>
            <a:xfrm rot="5400000">
              <a:off x="-95087" y="95085"/>
              <a:ext cx="1378763" cy="11885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25" name="等腰三角形 24"/>
            <p:cNvSpPr/>
            <p:nvPr/>
          </p:nvSpPr>
          <p:spPr>
            <a:xfrm rot="16200000">
              <a:off x="-95085" y="802592"/>
              <a:ext cx="1378763" cy="11885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26" name="等腰三角形 25"/>
            <p:cNvSpPr/>
            <p:nvPr/>
          </p:nvSpPr>
          <p:spPr>
            <a:xfrm rot="5400000">
              <a:off x="-95087" y="1510099"/>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27" name="等腰三角形 26"/>
            <p:cNvSpPr/>
            <p:nvPr/>
          </p:nvSpPr>
          <p:spPr>
            <a:xfrm rot="16200000">
              <a:off x="1117298" y="95087"/>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28" name="等腰三角形 27"/>
            <p:cNvSpPr/>
            <p:nvPr/>
          </p:nvSpPr>
          <p:spPr>
            <a:xfrm rot="5400000">
              <a:off x="1110008" y="802592"/>
              <a:ext cx="1378763" cy="11885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29" name="等腰三角形 28"/>
            <p:cNvSpPr/>
            <p:nvPr/>
          </p:nvSpPr>
          <p:spPr>
            <a:xfrm rot="16200000">
              <a:off x="1111740" y="1510101"/>
              <a:ext cx="1378763" cy="118858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0" name="等腰三角形 29"/>
            <p:cNvSpPr/>
            <p:nvPr/>
          </p:nvSpPr>
          <p:spPr>
            <a:xfrm rot="5400000">
              <a:off x="2329680" y="95085"/>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1" name="等腰三角形 30"/>
            <p:cNvSpPr/>
            <p:nvPr/>
          </p:nvSpPr>
          <p:spPr>
            <a:xfrm rot="5400000">
              <a:off x="1110245" y="2217610"/>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2" name="等腰三角形 31"/>
            <p:cNvSpPr/>
            <p:nvPr/>
          </p:nvSpPr>
          <p:spPr>
            <a:xfrm rot="16200000">
              <a:off x="2329680" y="802591"/>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3" name="等腰三角形 32"/>
            <p:cNvSpPr/>
            <p:nvPr/>
          </p:nvSpPr>
          <p:spPr>
            <a:xfrm rot="5400000">
              <a:off x="3534775" y="802591"/>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grpSp>
      <p:grpSp>
        <p:nvGrpSpPr>
          <p:cNvPr id="41" name="组合 40"/>
          <p:cNvGrpSpPr/>
          <p:nvPr/>
        </p:nvGrpSpPr>
        <p:grpSpPr>
          <a:xfrm>
            <a:off x="0" y="6718300"/>
            <a:ext cx="12200197" cy="139699"/>
            <a:chOff x="234017" y="5975409"/>
            <a:chExt cx="13144500" cy="404812"/>
          </a:xfrm>
        </p:grpSpPr>
        <p:sp>
          <p:nvSpPr>
            <p:cNvPr id="35" name="矩形 3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6" name="矩形 3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7" name="矩形 3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8" name="矩形 3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39" name="矩形 3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sp>
          <p:nvSpPr>
            <p:cNvPr id="40" name="矩形 3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cs typeface="微软雅黑" charset="0"/>
              </a:endParaRPr>
            </a:p>
          </p:txBody>
        </p:sp>
      </p:grpSp>
      <p:sp>
        <p:nvSpPr>
          <p:cNvPr id="2" name="文本框 1"/>
          <p:cNvSpPr txBox="1"/>
          <p:nvPr/>
        </p:nvSpPr>
        <p:spPr>
          <a:xfrm>
            <a:off x="5443020" y="3441758"/>
            <a:ext cx="5243730" cy="1015663"/>
          </a:xfrm>
          <a:prstGeom prst="rect">
            <a:avLst/>
          </a:prstGeom>
          <a:noFill/>
        </p:spPr>
        <p:txBody>
          <a:bodyPr wrap="square" rtlCol="0">
            <a:spAutoFit/>
          </a:bodyPr>
          <a:lstStyle/>
          <a:p>
            <a:r>
              <a:rPr lang="en-US" altLang="zh-CN" sz="6000" dirty="0">
                <a:solidFill>
                  <a:schemeClr val="accent1"/>
                </a:solidFill>
                <a:latin typeface="微软雅黑" charset="0"/>
                <a:ea typeface="微软雅黑" charset="0"/>
                <a:cs typeface="微软雅黑" charset="0"/>
              </a:rPr>
              <a:t>T</a:t>
            </a:r>
            <a:r>
              <a:rPr lang="en-US" altLang="zh-CN" sz="6000" dirty="0">
                <a:solidFill>
                  <a:schemeClr val="accent2"/>
                </a:solidFill>
                <a:latin typeface="微软雅黑" charset="0"/>
                <a:ea typeface="微软雅黑" charset="0"/>
                <a:cs typeface="微软雅黑" charset="0"/>
              </a:rPr>
              <a:t>H</a:t>
            </a:r>
            <a:r>
              <a:rPr lang="en-US" altLang="zh-CN" sz="6000" dirty="0">
                <a:solidFill>
                  <a:schemeClr val="accent3"/>
                </a:solidFill>
                <a:latin typeface="微软雅黑" charset="0"/>
                <a:ea typeface="微软雅黑" charset="0"/>
                <a:cs typeface="微软雅黑" charset="0"/>
              </a:rPr>
              <a:t>A</a:t>
            </a:r>
            <a:r>
              <a:rPr lang="en-US" altLang="zh-CN" sz="6000" dirty="0">
                <a:solidFill>
                  <a:schemeClr val="accent4"/>
                </a:solidFill>
                <a:latin typeface="微软雅黑" charset="0"/>
                <a:ea typeface="微软雅黑" charset="0"/>
                <a:cs typeface="微软雅黑" charset="0"/>
              </a:rPr>
              <a:t>N</a:t>
            </a:r>
            <a:r>
              <a:rPr lang="en-US" altLang="zh-CN" sz="6000" dirty="0">
                <a:solidFill>
                  <a:schemeClr val="accent5"/>
                </a:solidFill>
                <a:latin typeface="微软雅黑" charset="0"/>
                <a:ea typeface="微软雅黑" charset="0"/>
                <a:cs typeface="微软雅黑" charset="0"/>
              </a:rPr>
              <a:t>K</a:t>
            </a:r>
            <a:r>
              <a:rPr lang="en-US" altLang="zh-CN" sz="6000" dirty="0">
                <a:solidFill>
                  <a:schemeClr val="accent6"/>
                </a:solidFill>
                <a:latin typeface="微软雅黑" charset="0"/>
                <a:ea typeface="微软雅黑" charset="0"/>
                <a:cs typeface="微软雅黑" charset="0"/>
              </a:rPr>
              <a:t>S</a:t>
            </a:r>
          </a:p>
        </p:txBody>
      </p:sp>
    </p:spTree>
    <p:extLst>
      <p:ext uri="{BB962C8B-B14F-4D97-AF65-F5344CB8AC3E}">
        <p14:creationId xmlns:p14="http://schemas.microsoft.com/office/powerpoint/2010/main" val="107732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5605154"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限制需求 </a:t>
            </a:r>
            <a:r>
              <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a:t>
            </a:r>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環境</a:t>
            </a:r>
            <a:r>
              <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a:t>
            </a: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4" name="文字方塊 3"/>
          <p:cNvSpPr txBox="1"/>
          <p:nvPr/>
        </p:nvSpPr>
        <p:spPr>
          <a:xfrm>
            <a:off x="920337" y="1244338"/>
            <a:ext cx="10288133" cy="3416320"/>
          </a:xfrm>
          <a:prstGeom prst="rect">
            <a:avLst/>
          </a:prstGeom>
          <a:noFill/>
        </p:spPr>
        <p:txBody>
          <a:bodyPr wrap="square" rtlCol="0">
            <a:spAutoFit/>
          </a:bodyPr>
          <a:lstStyle/>
          <a:p>
            <a:pPr>
              <a:lnSpc>
                <a:spcPct val="150000"/>
              </a:lnSpc>
            </a:pPr>
            <a:r>
              <a:rPr lang="zh-TW" altLang="en-US" sz="2400" dirty="0">
                <a:latin typeface="微軟正黑體" panose="020B0604030504040204" pitchFamily="34" charset="-120"/>
                <a:ea typeface="微軟正黑體" panose="020B0604030504040204" pitchFamily="34" charset="-120"/>
              </a:rPr>
              <a:t>嵌入式硬體：樹梅派、</a:t>
            </a:r>
            <a:r>
              <a:rPr lang="en-US" altLang="zh-TW" sz="2400" dirty="0">
                <a:latin typeface="微軟正黑體" panose="020B0604030504040204" pitchFamily="34" charset="-120"/>
                <a:ea typeface="微軟正黑體" panose="020B0604030504040204" pitchFamily="34" charset="-120"/>
              </a:rPr>
              <a:t>IPCAM (1920*1080)</a:t>
            </a:r>
            <a:r>
              <a:rPr lang="zh-TW" altLang="en-US" sz="2400" dirty="0">
                <a:latin typeface="微軟正黑體" panose="020B0604030504040204" pitchFamily="34" charset="-120"/>
                <a:ea typeface="微軟正黑體" panose="020B0604030504040204" pitchFamily="34" charset="-120"/>
              </a:rPr>
              <a:t>、顯示器 。</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dirty="0">
                <a:latin typeface="微軟正黑體" panose="020B0604030504040204" pitchFamily="34" charset="-120"/>
                <a:ea typeface="微軟正黑體" panose="020B0604030504040204" pitchFamily="34" charset="-120"/>
              </a:rPr>
              <a:t>測試用硬體：筆記型電腦</a:t>
            </a:r>
            <a:r>
              <a:rPr lang="en-US" altLang="zh-TW" sz="2400" dirty="0">
                <a:latin typeface="微軟正黑體" panose="020B0604030504040204" pitchFamily="34" charset="-120"/>
                <a:ea typeface="微軟正黑體" panose="020B0604030504040204" pitchFamily="34" charset="-120"/>
              </a:rPr>
              <a:t>(i5-7200U)</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dirty="0">
                <a:latin typeface="微軟正黑體" panose="020B0604030504040204" pitchFamily="34" charset="-120"/>
                <a:ea typeface="微軟正黑體" panose="020B0604030504040204" pitchFamily="34" charset="-120"/>
              </a:rPr>
              <a:t>作業系統：</a:t>
            </a:r>
            <a:r>
              <a:rPr lang="en-US" altLang="zh-TW" sz="2400" dirty="0">
                <a:latin typeface="微軟正黑體" panose="020B0604030504040204" pitchFamily="34" charset="-120"/>
                <a:ea typeface="微軟正黑體" panose="020B0604030504040204" pitchFamily="34" charset="-120"/>
              </a:rPr>
              <a:t>Ubuntu (</a:t>
            </a:r>
            <a:r>
              <a:rPr lang="zh-TW" altLang="en-US" sz="2400" dirty="0">
                <a:latin typeface="微軟正黑體" panose="020B0604030504040204" pitchFamily="34" charset="-120"/>
                <a:ea typeface="微軟正黑體" panose="020B0604030504040204" pitchFamily="34" charset="-120"/>
              </a:rPr>
              <a:t>嵌入式</a:t>
            </a:r>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Windows10</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測試用</a:t>
            </a:r>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dirty="0">
                <a:latin typeface="微軟正黑體" panose="020B0604030504040204" pitchFamily="34" charset="-120"/>
                <a:ea typeface="微軟正黑體" panose="020B0604030504040204" pitchFamily="34" charset="-120"/>
              </a:rPr>
              <a:t>軟體：</a:t>
            </a:r>
            <a:r>
              <a:rPr lang="en-US" altLang="zh-TW" sz="2400" dirty="0">
                <a:latin typeface="微軟正黑體" panose="020B0604030504040204" pitchFamily="34" charset="-120"/>
                <a:ea typeface="微軟正黑體" panose="020B0604030504040204" pitchFamily="34" charset="-120"/>
              </a:rPr>
              <a:t>Python3.6+</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OpenCV</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Dlib</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dirty="0">
                <a:latin typeface="微軟正黑體" panose="020B0604030504040204" pitchFamily="34" charset="-120"/>
                <a:ea typeface="微軟正黑體" panose="020B0604030504040204" pitchFamily="34" charset="-120"/>
              </a:rPr>
              <a:t>應用環境：室內明亮的日光燈空間。</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en-US" altLang="zh-TW" sz="2400" dirty="0">
                <a:latin typeface="微軟正黑體" panose="020B0604030504040204" pitchFamily="34" charset="-120"/>
                <a:ea typeface="微軟正黑體" panose="020B0604030504040204" pitchFamily="34" charset="-120"/>
              </a:rPr>
              <a:t>GUI</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Python </a:t>
            </a:r>
            <a:r>
              <a:rPr lang="en-US" altLang="zh-TW" sz="24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Tkinter</a:t>
            </a:r>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a:t>
            </a:r>
            <a:endParaRPr lang="en-US" altLang="zh-TW" sz="2400" dirty="0">
              <a:latin typeface="微軟正黑體" panose="020B0604030504040204" pitchFamily="34" charset="-120"/>
              <a:ea typeface="微軟正黑體" panose="020B0604030504040204" pitchFamily="34" charset="-12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Tree>
    <p:extLst>
      <p:ext uri="{BB962C8B-B14F-4D97-AF65-F5344CB8AC3E}">
        <p14:creationId xmlns:p14="http://schemas.microsoft.com/office/powerpoint/2010/main" val="19529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5605154"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情境構想</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4" name="文字方塊 3"/>
          <p:cNvSpPr txBox="1"/>
          <p:nvPr/>
        </p:nvSpPr>
        <p:spPr>
          <a:xfrm>
            <a:off x="920336" y="1216057"/>
            <a:ext cx="10288133" cy="1938992"/>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將監視器裝置於家門上方，回到家時只要抬頭看一下監視器，房門就會自動開鎖，離開時只要關上門，</a:t>
            </a:r>
            <a:r>
              <a:rPr lang="en-US" altLang="zh-TW" sz="2400" dirty="0">
                <a:latin typeface="微軟正黑體" panose="020B0604030504040204" pitchFamily="34" charset="-120"/>
                <a:ea typeface="微軟正黑體" panose="020B0604030504040204" pitchFamily="34" charset="-120"/>
              </a:rPr>
              <a:t>10</a:t>
            </a:r>
            <a:r>
              <a:rPr lang="zh-TW" altLang="en-US" sz="2400" dirty="0">
                <a:latin typeface="微軟正黑體" panose="020B0604030504040204" pitchFamily="34" charset="-120"/>
                <a:ea typeface="微軟正黑體" panose="020B0604030504040204" pitchFamily="34" charset="-120"/>
              </a:rPr>
              <a:t>秒沒有感應到人臉資料庫內的人物，則自動上鎖，達到一個感覺自己住在高級公寓依樣的生活品質。</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理想的成品是用 電磁鎖</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如圖</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，來變成自家的門鎖，然後接上樹梅派。但若家裡的門無法改裝，則以一個馬達來代替門鎖，模擬情境。</a:t>
            </a:r>
            <a:endParaRPr lang="en-US" altLang="zh-TW" sz="2400" dirty="0">
              <a:latin typeface="微軟正黑體" panose="020B0604030504040204" pitchFamily="34" charset="-120"/>
              <a:ea typeface="微軟正黑體" panose="020B0604030504040204" pitchFamily="34" charset="-12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Tree>
    <p:extLst>
      <p:ext uri="{BB962C8B-B14F-4D97-AF65-F5344CB8AC3E}">
        <p14:creationId xmlns:p14="http://schemas.microsoft.com/office/powerpoint/2010/main" val="205307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字方塊 12"/>
          <p:cNvSpPr txBox="1"/>
          <p:nvPr/>
        </p:nvSpPr>
        <p:spPr>
          <a:xfrm>
            <a:off x="550863" y="1091213"/>
            <a:ext cx="5702135" cy="5262979"/>
          </a:xfrm>
          <a:prstGeom prst="rect">
            <a:avLst/>
          </a:prstGeom>
          <a:noFill/>
        </p:spPr>
        <p:txBody>
          <a:bodyPr wrap="square" rtlCol="0">
            <a:spAutoFit/>
          </a:bodyPr>
          <a:lstStyle/>
          <a:p>
            <a:pPr marL="342900"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使用者資料登入</a:t>
            </a:r>
            <a:r>
              <a:rPr lang="en-US" altLang="zh-TW" sz="1600" dirty="0">
                <a:latin typeface="Times New Roman" panose="02020603050405020304" pitchFamily="18" charset="0"/>
                <a:ea typeface="微軟正黑體" panose="020B0604030504040204" pitchFamily="34" charset="-120"/>
              </a:rPr>
              <a:t>(GUI)</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742950" lvl="1"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輸入使用者名稱。</a:t>
            </a:r>
            <a:endParaRPr lang="en-US" altLang="zh-TW" sz="1600" dirty="0">
              <a:latin typeface="Times New Roman" panose="02020603050405020304" pitchFamily="18" charset="0"/>
              <a:ea typeface="微軟正黑體" panose="020B0604030504040204" pitchFamily="34" charset="-120"/>
            </a:endParaRPr>
          </a:p>
          <a:p>
            <a:pPr marL="742950" lvl="1"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顯示當前攝影機畫面與</a:t>
            </a:r>
            <a:r>
              <a:rPr lang="en-US" altLang="zh-TW" sz="1600" dirty="0">
                <a:latin typeface="Times New Roman" panose="02020603050405020304" pitchFamily="18" charset="0"/>
                <a:ea typeface="微軟正黑體" panose="020B0604030504040204" pitchFamily="34" charset="-120"/>
              </a:rPr>
              <a:t>ROI</a:t>
            </a:r>
            <a:r>
              <a:rPr lang="zh-TW" altLang="en-US" sz="1600" dirty="0">
                <a:latin typeface="Times New Roman" panose="02020603050405020304" pitchFamily="18" charset="0"/>
                <a:ea typeface="微軟正黑體" panose="020B0604030504040204" pitchFamily="34" charset="-120"/>
              </a:rPr>
              <a:t>範圍。</a:t>
            </a:r>
            <a:endParaRPr lang="en-US" altLang="zh-TW" sz="16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endParaRPr lang="en-US" altLang="zh-TW" sz="16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影像擷取模組</a:t>
            </a:r>
            <a:r>
              <a:rPr lang="en-US" altLang="zh-TW" sz="1600" dirty="0">
                <a:latin typeface="Times New Roman" panose="02020603050405020304" pitchFamily="18" charset="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Video</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Capture )</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742950" lvl="1"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以</a:t>
            </a:r>
            <a:r>
              <a:rPr lang="en-US" altLang="zh-TW" sz="1600" dirty="0">
                <a:latin typeface="Times New Roman" panose="02020603050405020304" pitchFamily="18" charset="0"/>
                <a:ea typeface="微軟正黑體" panose="020B0604030504040204" pitchFamily="34" charset="-120"/>
              </a:rPr>
              <a:t>ROI</a:t>
            </a:r>
            <a:r>
              <a:rPr lang="zh-TW" altLang="en-US" sz="1600" dirty="0">
                <a:latin typeface="Times New Roman" panose="02020603050405020304" pitchFamily="18" charset="0"/>
                <a:ea typeface="微軟正黑體" panose="020B0604030504040204" pitchFamily="34" charset="-120"/>
              </a:rPr>
              <a:t>座標計算出當前臉部狀態</a:t>
            </a:r>
            <a:r>
              <a:rPr lang="en-US" altLang="zh-TW" sz="1600" dirty="0">
                <a:latin typeface="Times New Roman" panose="02020603050405020304" pitchFamily="18" charset="0"/>
                <a:ea typeface="微軟正黑體" panose="020B0604030504040204" pitchFamily="34" charset="-120"/>
              </a:rPr>
              <a:t>(</a:t>
            </a:r>
            <a:r>
              <a:rPr lang="zh-TW" altLang="en-US" sz="1600" dirty="0">
                <a:latin typeface="Times New Roman" panose="02020603050405020304" pitchFamily="18" charset="0"/>
                <a:ea typeface="微軟正黑體" panose="020B0604030504040204" pitchFamily="34" charset="-120"/>
              </a:rPr>
              <a:t>正臉、側臉、上下等</a:t>
            </a:r>
            <a:r>
              <a:rPr lang="en-US" altLang="zh-TW" sz="1600" dirty="0">
                <a:latin typeface="Times New Roman" panose="02020603050405020304" pitchFamily="18" charset="0"/>
                <a:ea typeface="微軟正黑體" panose="020B0604030504040204" pitchFamily="34" charset="-120"/>
              </a:rPr>
              <a:t>)</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endParaRPr lang="en-US" altLang="zh-TW" sz="16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使用者資料建置模組</a:t>
            </a:r>
            <a:r>
              <a:rPr lang="en-US" altLang="zh-TW" sz="1600" dirty="0">
                <a:latin typeface="Times New Roman" panose="02020603050405020304" pitchFamily="18" charset="0"/>
                <a:ea typeface="微軟正黑體" panose="020B0604030504040204" pitchFamily="34" charset="-120"/>
              </a:rPr>
              <a:t>(</a:t>
            </a:r>
            <a:r>
              <a:rPr lang="en-US" altLang="zh-TW" sz="1600" dirty="0" err="1">
                <a:latin typeface="微軟正黑體" panose="020B0604030504040204" pitchFamily="34" charset="-120"/>
                <a:ea typeface="微軟正黑體" panose="020B0604030504040204" pitchFamily="34" charset="-120"/>
                <a:cs typeface="Times New Roman" panose="02020603050405020304" pitchFamily="18" charset="0"/>
              </a:rPr>
              <a:t>User_data</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 _</a:t>
            </a:r>
            <a:r>
              <a:rPr lang="en-US" altLang="zh-TW" sz="1600" dirty="0" err="1">
                <a:latin typeface="微軟正黑體" panose="020B0604030504040204" pitchFamily="34" charset="-120"/>
                <a:ea typeface="微軟正黑體" panose="020B0604030504040204" pitchFamily="34" charset="-120"/>
                <a:cs typeface="Times New Roman" panose="02020603050405020304" pitchFamily="18" charset="0"/>
              </a:rPr>
              <a:t>reation</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800100" lvl="1" indent="-342900">
              <a:buFont typeface="+mj-lt"/>
              <a:buAutoNum type="arabicPeriod"/>
            </a:pPr>
            <a:r>
              <a:rPr lang="zh-TW" altLang="en-US" sz="1600" dirty="0">
                <a:latin typeface="Times New Roman" panose="02020603050405020304" pitchFamily="18" charset="0"/>
                <a:ea typeface="微軟正黑體" panose="020B0604030504040204" pitchFamily="34" charset="-120"/>
              </a:rPr>
              <a:t>登入使用者：</a:t>
            </a:r>
            <a:endParaRPr lang="en-US" altLang="zh-TW" sz="1600" dirty="0">
              <a:latin typeface="Times New Roman" panose="02020603050405020304" pitchFamily="18" charset="0"/>
              <a:ea typeface="微軟正黑體" panose="020B0604030504040204" pitchFamily="34" charset="-120"/>
            </a:endParaRPr>
          </a:p>
          <a:p>
            <a:pPr marL="1257300" lvl="2"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取出臉部</a:t>
            </a:r>
            <a:r>
              <a:rPr lang="en-US" altLang="zh-TW" sz="1600" dirty="0">
                <a:latin typeface="Times New Roman" panose="02020603050405020304" pitchFamily="18" charset="0"/>
                <a:ea typeface="微軟正黑體" panose="020B0604030504040204" pitchFamily="34" charset="-120"/>
              </a:rPr>
              <a:t>68</a:t>
            </a:r>
            <a:r>
              <a:rPr lang="zh-TW" altLang="en-US" sz="1600" dirty="0">
                <a:latin typeface="Times New Roman" panose="02020603050405020304" pitchFamily="18" charset="0"/>
                <a:ea typeface="微軟正黑體" panose="020B0604030504040204" pitchFamily="34" charset="-120"/>
              </a:rPr>
              <a:t>個關鍵點並轉成</a:t>
            </a:r>
            <a:r>
              <a:rPr lang="en-US" altLang="zh-TW" sz="1600" dirty="0">
                <a:latin typeface="Times New Roman" panose="02020603050405020304" pitchFamily="18" charset="0"/>
                <a:ea typeface="微軟正黑體" panose="020B0604030504040204" pitchFamily="34" charset="-120"/>
              </a:rPr>
              <a:t>128</a:t>
            </a:r>
            <a:r>
              <a:rPr lang="zh-TW" altLang="en-US" sz="1600" dirty="0">
                <a:latin typeface="Times New Roman" panose="02020603050405020304" pitchFamily="18" charset="0"/>
                <a:ea typeface="微軟正黑體" panose="020B0604030504040204" pitchFamily="34" charset="-120"/>
              </a:rPr>
              <a:t>維向量特徵值。</a:t>
            </a:r>
            <a:endParaRPr lang="en-US" altLang="zh-TW" sz="1600" dirty="0">
              <a:latin typeface="Times New Roman" panose="02020603050405020304" pitchFamily="18" charset="0"/>
              <a:ea typeface="微軟正黑體" panose="020B0604030504040204" pitchFamily="34" charset="-120"/>
            </a:endParaRPr>
          </a:p>
          <a:p>
            <a:pPr marL="1257300" lvl="2"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將特徵值做統計，算出</a:t>
            </a:r>
            <a:r>
              <a:rPr lang="zh-TW" altLang="en-US" sz="1600" dirty="0">
                <a:latin typeface="微軟正黑體" panose="020B0604030504040204" pitchFamily="34" charset="-120"/>
                <a:ea typeface="微軟正黑體" panose="020B0604030504040204" pitchFamily="34" charset="-120"/>
              </a:rPr>
              <a:t>中位數</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最大值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最小值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平均值</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眾數等做為學習</a:t>
            </a:r>
            <a:r>
              <a:rPr lang="en-US" altLang="zh-TW" sz="1600" dirty="0">
                <a:latin typeface="微軟正黑體" panose="020B0604030504040204" pitchFamily="34" charset="-120"/>
                <a:ea typeface="微軟正黑體" panose="020B0604030504040204" pitchFamily="34" charset="-120"/>
              </a:rPr>
              <a:t>Label</a:t>
            </a:r>
            <a:r>
              <a:rPr lang="zh-TW" altLang="en-US" sz="1600" dirty="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pPr marL="1257300" lvl="2" indent="-34290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輸出</a:t>
            </a:r>
            <a:r>
              <a:rPr lang="en-US" altLang="zh-TW" sz="1600" dirty="0">
                <a:latin typeface="微軟正黑體" panose="020B0604030504040204" pitchFamily="34" charset="-120"/>
                <a:ea typeface="微軟正黑體" panose="020B0604030504040204" pitchFamily="34" charset="-120"/>
              </a:rPr>
              <a:t>csv</a:t>
            </a:r>
            <a:r>
              <a:rPr lang="zh-TW" altLang="en-US" sz="1600" dirty="0">
                <a:latin typeface="微軟正黑體" panose="020B0604030504040204" pitchFamily="34" charset="-120"/>
                <a:ea typeface="微軟正黑體" panose="020B0604030504040204" pitchFamily="34" charset="-120"/>
              </a:rPr>
              <a:t>檔。</a:t>
            </a:r>
            <a:endParaRPr lang="en-US" altLang="zh-TW" sz="1600" dirty="0">
              <a:latin typeface="微軟正黑體" panose="020B0604030504040204" pitchFamily="34" charset="-120"/>
              <a:ea typeface="微軟正黑體" panose="020B0604030504040204" pitchFamily="34" charset="-120"/>
            </a:endParaRPr>
          </a:p>
          <a:p>
            <a:pPr marL="800100" lvl="1" indent="-342900">
              <a:buFont typeface="+mj-lt"/>
              <a:buAutoNum type="arabicPeriod"/>
            </a:pPr>
            <a:r>
              <a:rPr lang="zh-TW" altLang="en-US" sz="1600" dirty="0">
                <a:latin typeface="Times New Roman" panose="02020603050405020304" pitchFamily="18" charset="0"/>
                <a:ea typeface="微軟正黑體" panose="020B0604030504040204" pitchFamily="34" charset="-120"/>
              </a:rPr>
              <a:t>登入使用者：</a:t>
            </a:r>
            <a:endParaRPr lang="en-US" altLang="zh-TW" sz="1600" dirty="0">
              <a:latin typeface="Times New Roman" panose="02020603050405020304" pitchFamily="18" charset="0"/>
              <a:ea typeface="微軟正黑體" panose="020B0604030504040204" pitchFamily="34" charset="-120"/>
            </a:endParaRPr>
          </a:p>
          <a:p>
            <a:pPr marL="1257300" lvl="2"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以</a:t>
            </a:r>
            <a:r>
              <a:rPr lang="en-US" altLang="zh-TW" sz="1600" dirty="0">
                <a:latin typeface="Times New Roman" panose="02020603050405020304" pitchFamily="18" charset="0"/>
                <a:ea typeface="微軟正黑體" panose="020B0604030504040204" pitchFamily="34" charset="-120"/>
              </a:rPr>
              <a:t>ROI</a:t>
            </a:r>
            <a:r>
              <a:rPr lang="zh-TW" altLang="en-US" sz="1600" dirty="0">
                <a:latin typeface="Times New Roman" panose="02020603050405020304" pitchFamily="18" charset="0"/>
                <a:ea typeface="微軟正黑體" panose="020B0604030504040204" pitchFamily="34" charset="-120"/>
              </a:rPr>
              <a:t>座標計算出當前臉部狀態</a:t>
            </a:r>
            <a:r>
              <a:rPr lang="en-US" altLang="zh-TW" sz="1600" dirty="0">
                <a:latin typeface="Times New Roman" panose="02020603050405020304" pitchFamily="18" charset="0"/>
                <a:ea typeface="微軟正黑體" panose="020B0604030504040204" pitchFamily="34" charset="-120"/>
              </a:rPr>
              <a:t>(</a:t>
            </a:r>
            <a:r>
              <a:rPr lang="zh-TW" altLang="en-US" sz="1600" dirty="0">
                <a:latin typeface="Times New Roman" panose="02020603050405020304" pitchFamily="18" charset="0"/>
                <a:ea typeface="微軟正黑體" panose="020B0604030504040204" pitchFamily="34" charset="-120"/>
              </a:rPr>
              <a:t>正臉、側臉、上下等</a:t>
            </a:r>
            <a:r>
              <a:rPr lang="en-US" altLang="zh-TW" sz="1600" dirty="0">
                <a:latin typeface="Times New Roman" panose="02020603050405020304" pitchFamily="18" charset="0"/>
                <a:ea typeface="微軟正黑體" panose="020B0604030504040204" pitchFamily="34" charset="-120"/>
              </a:rPr>
              <a:t>)</a:t>
            </a:r>
            <a:r>
              <a:rPr lang="zh-TW" altLang="en-US" sz="1600" dirty="0">
                <a:latin typeface="Times New Roman" panose="02020603050405020304" pitchFamily="18" charset="0"/>
                <a:ea typeface="微軟正黑體" panose="020B0604030504040204" pitchFamily="34" charset="-120"/>
              </a:rPr>
              <a:t>。</a:t>
            </a:r>
          </a:p>
          <a:p>
            <a:pPr marL="1257300" lvl="2"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拍攝狀態的照片。</a:t>
            </a:r>
          </a:p>
          <a:p>
            <a:pPr marL="1257300" lvl="2"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以使用者資料建置模組算出統計值。</a:t>
            </a:r>
          </a:p>
          <a:p>
            <a:pPr lvl="1"/>
            <a:endParaRPr lang="en-US" altLang="zh-TW" sz="1600" dirty="0">
              <a:latin typeface="Times New Roman" panose="02020603050405020304" pitchFamily="18" charset="0"/>
              <a:ea typeface="微軟正黑體" panose="020B0604030504040204" pitchFamily="34" charset="-120"/>
            </a:endParaRPr>
          </a:p>
          <a:p>
            <a:pPr marL="342900"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模型訓練</a:t>
            </a:r>
            <a:r>
              <a:rPr lang="en-US" altLang="zh-TW" sz="1600" dirty="0">
                <a:latin typeface="Times New Roman" panose="02020603050405020304" pitchFamily="18" charset="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Machine learning Module)</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800100" lvl="1"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讀入</a:t>
            </a:r>
            <a:r>
              <a:rPr lang="en-US" altLang="zh-TW" sz="1600" dirty="0">
                <a:latin typeface="Times New Roman" panose="02020603050405020304" pitchFamily="18" charset="0"/>
                <a:ea typeface="微軟正黑體" panose="020B0604030504040204" pitchFamily="34" charset="-120"/>
              </a:rPr>
              <a:t>csv</a:t>
            </a:r>
            <a:r>
              <a:rPr lang="zh-TW" altLang="en-US" sz="1600" dirty="0">
                <a:latin typeface="Times New Roman" panose="02020603050405020304" pitchFamily="18" charset="0"/>
                <a:ea typeface="微軟正黑體" panose="020B0604030504040204" pitchFamily="34" charset="-120"/>
              </a:rPr>
              <a:t>檔做</a:t>
            </a:r>
            <a:r>
              <a:rPr lang="en-US" altLang="zh-TW" sz="1600" dirty="0" err="1">
                <a:latin typeface="Times New Roman" panose="02020603050405020304" pitchFamily="18" charset="0"/>
                <a:ea typeface="微軟正黑體" panose="020B0604030504040204" pitchFamily="34" charset="-120"/>
              </a:rPr>
              <a:t>knn</a:t>
            </a:r>
            <a:r>
              <a:rPr lang="zh-TW" altLang="en-US" sz="1600" dirty="0">
                <a:latin typeface="Times New Roman" panose="02020603050405020304" pitchFamily="18" charset="0"/>
                <a:ea typeface="微軟正黑體" panose="020B0604030504040204" pitchFamily="34" charset="-120"/>
              </a:rPr>
              <a:t>機器學習。</a:t>
            </a:r>
            <a:endParaRPr lang="en-US" altLang="zh-TW" sz="1600" dirty="0">
              <a:latin typeface="Times New Roman" panose="02020603050405020304" pitchFamily="18" charset="0"/>
              <a:ea typeface="微軟正黑體" panose="020B0604030504040204" pitchFamily="34" charset="-120"/>
            </a:endParaRPr>
          </a:p>
        </p:txBody>
      </p:sp>
      <p:sp>
        <p:nvSpPr>
          <p:cNvPr id="2" name="文本框 1"/>
          <p:cNvSpPr txBox="1"/>
          <p:nvPr/>
        </p:nvSpPr>
        <p:spPr>
          <a:xfrm flipH="1">
            <a:off x="920337" y="529788"/>
            <a:ext cx="4735745" cy="523220"/>
          </a:xfrm>
          <a:prstGeom prst="rect">
            <a:avLst/>
          </a:prstGeom>
          <a:noFill/>
        </p:spPr>
        <p:txBody>
          <a:bodyPr wrap="square" rtlCol="0">
            <a:spAutoFit/>
          </a:bodyPr>
          <a:lstStyle/>
          <a:p>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分析 </a:t>
            </a:r>
            <a:r>
              <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a:t>
            </a:r>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模組定義</a:t>
            </a:r>
            <a:endPar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23" name="文字方塊 22">
            <a:extLst>
              <a:ext uri="{FF2B5EF4-FFF2-40B4-BE49-F238E27FC236}">
                <a16:creationId xmlns:a16="http://schemas.microsoft.com/office/drawing/2014/main" id="{1EC5FF68-0129-4695-A684-97CBAFC3D9E5}"/>
              </a:ext>
            </a:extLst>
          </p:cNvPr>
          <p:cNvSpPr txBox="1"/>
          <p:nvPr/>
        </p:nvSpPr>
        <p:spPr>
          <a:xfrm>
            <a:off x="6299080" y="1091213"/>
            <a:ext cx="5702135" cy="1077218"/>
          </a:xfrm>
          <a:prstGeom prst="rect">
            <a:avLst/>
          </a:prstGeom>
          <a:noFill/>
        </p:spPr>
        <p:txBody>
          <a:bodyPr wrap="square" rtlCol="0">
            <a:spAutoFit/>
          </a:bodyPr>
          <a:lstStyle/>
          <a:p>
            <a:pPr marL="342900" indent="-34290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rPr>
              <a:t>預測模組</a:t>
            </a:r>
            <a:r>
              <a:rPr lang="en-US" altLang="zh-TW" sz="1600" dirty="0">
                <a:latin typeface="Times New Roman" panose="02020603050405020304" pitchFamily="18" charset="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Prediction module</a:t>
            </a:r>
            <a:r>
              <a:rPr lang="en-US" altLang="zh-TW" sz="1600" dirty="0">
                <a:latin typeface="Times New Roman" panose="02020603050405020304" pitchFamily="18" charset="0"/>
                <a:ea typeface="微軟正黑體" panose="020B0604030504040204" pitchFamily="34" charset="-120"/>
              </a:rPr>
              <a:t>)</a:t>
            </a:r>
            <a:r>
              <a:rPr lang="zh-TW" altLang="en-US" sz="1600" dirty="0">
                <a:latin typeface="Times New Roman" panose="02020603050405020304" pitchFamily="18" charset="0"/>
                <a:ea typeface="微軟正黑體" panose="020B0604030504040204" pitchFamily="34" charset="-120"/>
              </a:rPr>
              <a:t>：</a:t>
            </a:r>
            <a:endParaRPr lang="en-US" altLang="zh-TW" sz="1600" dirty="0">
              <a:latin typeface="Times New Roman" panose="02020603050405020304" pitchFamily="18" charset="0"/>
              <a:ea typeface="微軟正黑體" panose="020B0604030504040204" pitchFamily="34" charset="-120"/>
            </a:endParaRPr>
          </a:p>
          <a:p>
            <a:pPr marL="800100" lvl="1" indent="-342900">
              <a:buFont typeface="Arial" panose="020B0604020202020204" pitchFamily="34" charset="0"/>
              <a:buChar char="•"/>
            </a:pPr>
            <a:r>
              <a:rPr lang="zh-TW" altLang="en-US" sz="1600" dirty="0">
                <a:latin typeface="Times New Roman" panose="02020603050405020304" pitchFamily="18" charset="0"/>
              </a:rPr>
              <a:t>將臉部辨識後輸出的值給入機器學習模型。</a:t>
            </a:r>
            <a:endParaRPr lang="en-US" altLang="zh-TW" sz="1600" dirty="0">
              <a:latin typeface="Times New Roman" panose="02020603050405020304" pitchFamily="18" charset="0"/>
            </a:endParaRPr>
          </a:p>
          <a:p>
            <a:pPr marL="800100" lvl="1" indent="-342900">
              <a:buFont typeface="Arial" panose="020B0604020202020204" pitchFamily="34" charset="0"/>
              <a:buChar char="•"/>
            </a:pPr>
            <a:r>
              <a:rPr lang="zh-TW" altLang="en-US" sz="1600" dirty="0">
                <a:latin typeface="Times New Roman" panose="02020603050405020304" pitchFamily="18" charset="0"/>
              </a:rPr>
              <a:t>重複特定次數後，做平均，辨識準確度</a:t>
            </a:r>
            <a:r>
              <a:rPr lang="en-US" altLang="zh-TW" sz="1600" dirty="0">
                <a:latin typeface="Times New Roman" panose="02020603050405020304" pitchFamily="18" charset="0"/>
              </a:rPr>
              <a:t>&gt;80%</a:t>
            </a:r>
            <a:r>
              <a:rPr lang="zh-TW" altLang="en-US" sz="1600" dirty="0">
                <a:latin typeface="Times New Roman" panose="02020603050405020304" pitchFamily="18" charset="0"/>
              </a:rPr>
              <a:t>判定為符合。</a:t>
            </a:r>
            <a:endParaRPr lang="en-US" altLang="zh-TW" sz="1600" dirty="0">
              <a:latin typeface="Times New Roman" panose="02020603050405020304" pitchFamily="18" charset="0"/>
            </a:endParaRPr>
          </a:p>
        </p:txBody>
      </p:sp>
    </p:spTree>
    <p:extLst>
      <p:ext uri="{BB962C8B-B14F-4D97-AF65-F5344CB8AC3E}">
        <p14:creationId xmlns:p14="http://schemas.microsoft.com/office/powerpoint/2010/main" val="98424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715863" y="304517"/>
            <a:ext cx="3357024" cy="523220"/>
          </a:xfrm>
          <a:prstGeom prst="rect">
            <a:avLst/>
          </a:prstGeom>
          <a:noFill/>
        </p:spPr>
        <p:txBody>
          <a:bodyPr wrap="square" rtlCol="0">
            <a:spAutoFit/>
          </a:bodyPr>
          <a:lstStyle/>
          <a:p>
            <a:r>
              <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Breakdown</a:t>
            </a:r>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a:t>
            </a:r>
            <a:r>
              <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a:t>
            </a:r>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更新</a:t>
            </a:r>
            <a:endPar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316831" y="412168"/>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6155" y="6718301"/>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cxnSp>
        <p:nvCxnSpPr>
          <p:cNvPr id="81" name="直線單箭頭接點 80"/>
          <p:cNvCxnSpPr>
            <a:cxnSpLocks/>
            <a:stCxn id="72" idx="2"/>
            <a:endCxn id="74" idx="0"/>
          </p:cNvCxnSpPr>
          <p:nvPr/>
        </p:nvCxnSpPr>
        <p:spPr>
          <a:xfrm flipH="1">
            <a:off x="794470" y="1763775"/>
            <a:ext cx="892049" cy="275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DC4915C3-905A-4B0B-805B-CD659F8E2368}"/>
              </a:ext>
            </a:extLst>
          </p:cNvPr>
          <p:cNvSpPr/>
          <p:nvPr/>
        </p:nvSpPr>
        <p:spPr>
          <a:xfrm>
            <a:off x="1010544" y="1021570"/>
            <a:ext cx="1351949" cy="742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使用者設定</a:t>
            </a:r>
          </a:p>
        </p:txBody>
      </p:sp>
      <p:sp>
        <p:nvSpPr>
          <p:cNvPr id="74" name="矩形 73">
            <a:extLst>
              <a:ext uri="{FF2B5EF4-FFF2-40B4-BE49-F238E27FC236}">
                <a16:creationId xmlns:a16="http://schemas.microsoft.com/office/drawing/2014/main" id="{DFFF4BA2-9319-4C97-A702-71C19D26E68E}"/>
              </a:ext>
            </a:extLst>
          </p:cNvPr>
          <p:cNvSpPr/>
          <p:nvPr/>
        </p:nvSpPr>
        <p:spPr>
          <a:xfrm>
            <a:off x="118495" y="2038823"/>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微軟正黑體" panose="020B0604030504040204" pitchFamily="34" charset="-120"/>
                <a:ea typeface="微軟正黑體" panose="020B0604030504040204" pitchFamily="34" charset="-120"/>
              </a:rPr>
              <a:t>GUI</a:t>
            </a:r>
            <a:endParaRPr lang="zh-TW" altLang="en-US" sz="1400" dirty="0">
              <a:latin typeface="微軟正黑體" panose="020B0604030504040204" pitchFamily="34" charset="-120"/>
              <a:ea typeface="微軟正黑體" panose="020B0604030504040204" pitchFamily="34" charset="-120"/>
            </a:endParaRPr>
          </a:p>
        </p:txBody>
      </p:sp>
      <p:sp>
        <p:nvSpPr>
          <p:cNvPr id="75" name="矩形 74">
            <a:extLst>
              <a:ext uri="{FF2B5EF4-FFF2-40B4-BE49-F238E27FC236}">
                <a16:creationId xmlns:a16="http://schemas.microsoft.com/office/drawing/2014/main" id="{817B7766-A4EB-4CB5-B2E6-11AE34253747}"/>
              </a:ext>
            </a:extLst>
          </p:cNvPr>
          <p:cNvSpPr/>
          <p:nvPr/>
        </p:nvSpPr>
        <p:spPr>
          <a:xfrm>
            <a:off x="118495" y="2971204"/>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輸入姓名</a:t>
            </a:r>
          </a:p>
        </p:txBody>
      </p:sp>
      <p:sp>
        <p:nvSpPr>
          <p:cNvPr id="76" name="矩形 75">
            <a:extLst>
              <a:ext uri="{FF2B5EF4-FFF2-40B4-BE49-F238E27FC236}">
                <a16:creationId xmlns:a16="http://schemas.microsoft.com/office/drawing/2014/main" id="{28C56A5D-F8EA-4002-A76F-3AA7343474E5}"/>
              </a:ext>
            </a:extLst>
          </p:cNvPr>
          <p:cNvSpPr/>
          <p:nvPr/>
        </p:nvSpPr>
        <p:spPr>
          <a:xfrm>
            <a:off x="1808986" y="2038823"/>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zh-TW" altLang="en-US" sz="1050" dirty="0">
                <a:latin typeface="微軟正黑體" panose="020B0604030504040204" pitchFamily="34" charset="-120"/>
                <a:ea typeface="微軟正黑體" panose="020B0604030504040204" pitchFamily="34" charset="-120"/>
              </a:rPr>
              <a:t>取一</a:t>
            </a:r>
            <a:r>
              <a:rPr lang="en-US" altLang="zh-TW" sz="1050" dirty="0">
                <a:latin typeface="微軟正黑體" panose="020B0604030504040204" pitchFamily="34" charset="-120"/>
                <a:ea typeface="微軟正黑體" panose="020B0604030504040204" pitchFamily="34" charset="-120"/>
              </a:rPr>
              <a:t>ROI</a:t>
            </a:r>
            <a:r>
              <a:rPr lang="zh-TW" altLang="en-US" sz="1050" dirty="0">
                <a:latin typeface="微軟正黑體" panose="020B0604030504040204" pitchFamily="34" charset="-120"/>
                <a:ea typeface="微軟正黑體" panose="020B0604030504040204" pitchFamily="34" charset="-120"/>
              </a:rPr>
              <a:t>範圍與臉部</a:t>
            </a:r>
            <a:r>
              <a:rPr lang="en-US" altLang="zh-TW" sz="1050" dirty="0">
                <a:latin typeface="微軟正黑體" panose="020B0604030504040204" pitchFamily="34" charset="-120"/>
                <a:ea typeface="微軟正黑體" panose="020B0604030504040204" pitchFamily="34" charset="-120"/>
              </a:rPr>
              <a:t>68</a:t>
            </a:r>
            <a:r>
              <a:rPr lang="zh-TW" altLang="en-US" sz="1050" dirty="0">
                <a:latin typeface="微軟正黑體" panose="020B0604030504040204" pitchFamily="34" charset="-120"/>
                <a:ea typeface="微軟正黑體" panose="020B0604030504040204" pitchFamily="34" charset="-120"/>
              </a:rPr>
              <a:t>點中特定幾點做相減判斷臉部狀態</a:t>
            </a:r>
            <a:endParaRPr lang="en-US" altLang="zh-TW" sz="1050" dirty="0">
              <a:latin typeface="微軟正黑體" panose="020B0604030504040204" pitchFamily="34" charset="-120"/>
              <a:ea typeface="微軟正黑體" panose="020B0604030504040204" pitchFamily="34" charset="-120"/>
            </a:endParaRPr>
          </a:p>
        </p:txBody>
      </p:sp>
      <p:sp>
        <p:nvSpPr>
          <p:cNvPr id="79" name="矩形 78">
            <a:extLst>
              <a:ext uri="{FF2B5EF4-FFF2-40B4-BE49-F238E27FC236}">
                <a16:creationId xmlns:a16="http://schemas.microsoft.com/office/drawing/2014/main" id="{F26AB251-9BD0-417F-B765-09CF7C32A5B8}"/>
              </a:ext>
            </a:extLst>
          </p:cNvPr>
          <p:cNvSpPr/>
          <p:nvPr/>
        </p:nvSpPr>
        <p:spPr>
          <a:xfrm>
            <a:off x="1808986" y="2958194"/>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取出定幾個狀態的臉部畫面</a:t>
            </a:r>
            <a:endParaRPr lang="en-US" altLang="zh-TW" sz="1200" dirty="0">
              <a:latin typeface="微軟正黑體" panose="020B0604030504040204" pitchFamily="34" charset="-120"/>
              <a:ea typeface="微軟正黑體" panose="020B0604030504040204" pitchFamily="34" charset="-120"/>
            </a:endParaRPr>
          </a:p>
        </p:txBody>
      </p:sp>
      <p:sp>
        <p:nvSpPr>
          <p:cNvPr id="80" name="矩形 79">
            <a:extLst>
              <a:ext uri="{FF2B5EF4-FFF2-40B4-BE49-F238E27FC236}">
                <a16:creationId xmlns:a16="http://schemas.microsoft.com/office/drawing/2014/main" id="{2E88C749-46A2-4191-8A7E-F4764145D985}"/>
              </a:ext>
            </a:extLst>
          </p:cNvPr>
          <p:cNvSpPr/>
          <p:nvPr/>
        </p:nvSpPr>
        <p:spPr>
          <a:xfrm>
            <a:off x="1808986" y="3871296"/>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latin typeface="微軟正黑體" panose="020B0604030504040204" pitchFamily="34" charset="-120"/>
                <a:ea typeface="微軟正黑體" panose="020B0604030504040204" pitchFamily="34" charset="-120"/>
              </a:rPr>
              <a:t>取每個臉部畫面</a:t>
            </a:r>
            <a:endParaRPr lang="en-US" altLang="zh-TW" sz="1100" dirty="0">
              <a:latin typeface="微軟正黑體" panose="020B0604030504040204" pitchFamily="34" charset="-120"/>
              <a:ea typeface="微軟正黑體" panose="020B0604030504040204" pitchFamily="34" charset="-120"/>
            </a:endParaRPr>
          </a:p>
          <a:p>
            <a:pPr algn="ctr"/>
            <a:r>
              <a:rPr lang="en-US" altLang="zh-TW" sz="1100" dirty="0">
                <a:latin typeface="微軟正黑體" panose="020B0604030504040204" pitchFamily="34" charset="-120"/>
                <a:ea typeface="微軟正黑體" panose="020B0604030504040204" pitchFamily="34" charset="-120"/>
              </a:rPr>
              <a:t>68</a:t>
            </a:r>
            <a:r>
              <a:rPr lang="zh-TW" altLang="en-US" sz="1100" dirty="0">
                <a:latin typeface="微軟正黑體" panose="020B0604030504040204" pitchFamily="34" charset="-120"/>
                <a:ea typeface="微軟正黑體" panose="020B0604030504040204" pitchFamily="34" charset="-120"/>
              </a:rPr>
              <a:t>個關鍵點</a:t>
            </a:r>
          </a:p>
        </p:txBody>
      </p:sp>
      <p:sp>
        <p:nvSpPr>
          <p:cNvPr id="38" name="矩形 37">
            <a:extLst>
              <a:ext uri="{FF2B5EF4-FFF2-40B4-BE49-F238E27FC236}">
                <a16:creationId xmlns:a16="http://schemas.microsoft.com/office/drawing/2014/main" id="{591E5190-2FCC-40A8-8401-42CCDBC42D66}"/>
              </a:ext>
            </a:extLst>
          </p:cNvPr>
          <p:cNvSpPr/>
          <p:nvPr/>
        </p:nvSpPr>
        <p:spPr>
          <a:xfrm>
            <a:off x="3131170" y="4070813"/>
            <a:ext cx="1258431" cy="430887"/>
          </a:xfrm>
          <a:prstGeom prst="rect">
            <a:avLst/>
          </a:prstGeom>
        </p:spPr>
        <p:txBody>
          <a:bodyPr wrap="square">
            <a:spAutoFit/>
          </a:bodyPr>
          <a:lstStyle/>
          <a:p>
            <a:r>
              <a:rPr lang="en-US" altLang="zh-TW" sz="1100" dirty="0" err="1">
                <a:solidFill>
                  <a:schemeClr val="bg1">
                    <a:lumMod val="50000"/>
                  </a:schemeClr>
                </a:solidFill>
                <a:latin typeface="微軟正黑體" panose="020B0604030504040204" pitchFamily="34" charset="-120"/>
                <a:ea typeface="微軟正黑體" panose="020B0604030504040204" pitchFamily="34" charset="-120"/>
              </a:rPr>
              <a:t>dlib.shape_predictor</a:t>
            </a:r>
            <a:r>
              <a:rPr lang="en-US" altLang="zh-TW" sz="1100" dirty="0">
                <a:solidFill>
                  <a:schemeClr val="bg1">
                    <a:lumMod val="50000"/>
                  </a:schemeClr>
                </a:solidFill>
                <a:latin typeface="微軟正黑體" panose="020B0604030504040204" pitchFamily="34" charset="-120"/>
                <a:ea typeface="微軟正黑體" panose="020B0604030504040204" pitchFamily="34" charset="-120"/>
              </a:rPr>
              <a:t>()</a:t>
            </a:r>
            <a:endParaRPr lang="zh-TW" altLang="en-US" sz="11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9" name="矩形 38">
            <a:extLst>
              <a:ext uri="{FF2B5EF4-FFF2-40B4-BE49-F238E27FC236}">
                <a16:creationId xmlns:a16="http://schemas.microsoft.com/office/drawing/2014/main" id="{90073E92-8D70-46B0-95D3-EB96437DA8D0}"/>
              </a:ext>
            </a:extLst>
          </p:cNvPr>
          <p:cNvSpPr/>
          <p:nvPr/>
        </p:nvSpPr>
        <p:spPr>
          <a:xfrm>
            <a:off x="3131170" y="4803003"/>
            <a:ext cx="1258431" cy="769441"/>
          </a:xfrm>
          <a:prstGeom prst="rect">
            <a:avLst/>
          </a:prstGeom>
        </p:spPr>
        <p:txBody>
          <a:bodyPr wrap="square">
            <a:spAutoFit/>
          </a:bodyPr>
          <a:lstStyle/>
          <a:p>
            <a:r>
              <a:rPr lang="zh-TW" altLang="en-US" sz="1100" dirty="0">
                <a:solidFill>
                  <a:schemeClr val="bg1">
                    <a:lumMod val="50000"/>
                  </a:schemeClr>
                </a:solidFill>
                <a:latin typeface="微軟正黑體" panose="020B0604030504040204" pitchFamily="34" charset="-120"/>
                <a:ea typeface="微軟正黑體" panose="020B0604030504040204" pitchFamily="34" charset="-120"/>
              </a:rPr>
              <a:t>dlib.face_recognition_model_v1().compute_face_descriptor()</a:t>
            </a:r>
          </a:p>
        </p:txBody>
      </p:sp>
      <p:sp>
        <p:nvSpPr>
          <p:cNvPr id="82" name="矩形 81">
            <a:extLst>
              <a:ext uri="{FF2B5EF4-FFF2-40B4-BE49-F238E27FC236}">
                <a16:creationId xmlns:a16="http://schemas.microsoft.com/office/drawing/2014/main" id="{8A511E88-6C10-4DAC-A404-844890AA69F9}"/>
              </a:ext>
            </a:extLst>
          </p:cNvPr>
          <p:cNvSpPr/>
          <p:nvPr/>
        </p:nvSpPr>
        <p:spPr>
          <a:xfrm>
            <a:off x="1796294" y="4784398"/>
            <a:ext cx="1351949" cy="838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TW" altLang="en-US" sz="1200" dirty="0">
                <a:latin typeface="微軟正黑體" panose="020B0604030504040204" pitchFamily="34" charset="-120"/>
                <a:ea typeface="微軟正黑體" panose="020B0604030504040204" pitchFamily="34" charset="-120"/>
              </a:rPr>
              <a:t>轉成</a:t>
            </a:r>
            <a:r>
              <a:rPr lang="en-US" altLang="zh-TW" sz="1200" dirty="0">
                <a:latin typeface="微軟正黑體" panose="020B0604030504040204" pitchFamily="34" charset="-120"/>
                <a:ea typeface="微軟正黑體" panose="020B0604030504040204" pitchFamily="34" charset="-120"/>
              </a:rPr>
              <a:t>128</a:t>
            </a:r>
            <a:r>
              <a:rPr lang="zh-TW" altLang="en-US" sz="1200" dirty="0">
                <a:latin typeface="微軟正黑體" panose="020B0604030504040204" pitchFamily="34" charset="-120"/>
                <a:ea typeface="微軟正黑體" panose="020B0604030504040204" pitchFamily="34" charset="-120"/>
              </a:rPr>
              <a:t>個維度的特徵向量</a:t>
            </a:r>
          </a:p>
        </p:txBody>
      </p:sp>
      <p:sp>
        <p:nvSpPr>
          <p:cNvPr id="84" name="矩形 83">
            <a:extLst>
              <a:ext uri="{FF2B5EF4-FFF2-40B4-BE49-F238E27FC236}">
                <a16:creationId xmlns:a16="http://schemas.microsoft.com/office/drawing/2014/main" id="{609E92D4-5D17-4225-85AA-6BED7CD23A6C}"/>
              </a:ext>
            </a:extLst>
          </p:cNvPr>
          <p:cNvSpPr/>
          <p:nvPr/>
        </p:nvSpPr>
        <p:spPr>
          <a:xfrm>
            <a:off x="211214" y="5947666"/>
            <a:ext cx="1727491" cy="430887"/>
          </a:xfrm>
          <a:prstGeom prst="rect">
            <a:avLst/>
          </a:prstGeom>
        </p:spPr>
        <p:txBody>
          <a:bodyPr wrap="square">
            <a:spAutoFit/>
          </a:bodyPr>
          <a:lstStyle/>
          <a:p>
            <a:r>
              <a:rPr lang="zh-TW" altLang="en-US" sz="1100" dirty="0">
                <a:solidFill>
                  <a:schemeClr val="accent1"/>
                </a:solidFill>
                <a:latin typeface="微軟正黑體" panose="020B0604030504040204" pitchFamily="34" charset="-120"/>
                <a:ea typeface="微軟正黑體" panose="020B0604030504040204" pitchFamily="34" charset="-120"/>
              </a:rPr>
              <a:t>視情況調整</a:t>
            </a:r>
            <a:r>
              <a:rPr lang="en-US" altLang="zh-TW" sz="1100" dirty="0">
                <a:solidFill>
                  <a:schemeClr val="accent1"/>
                </a:solidFill>
                <a:latin typeface="微軟正黑體" panose="020B0604030504040204" pitchFamily="34" charset="-120"/>
                <a:ea typeface="微軟正黑體" panose="020B0604030504040204" pitchFamily="34" charset="-120"/>
              </a:rPr>
              <a:t>, </a:t>
            </a:r>
            <a:r>
              <a:rPr lang="zh-TW" altLang="en-US" sz="1100" dirty="0">
                <a:solidFill>
                  <a:schemeClr val="accent1"/>
                </a:solidFill>
                <a:latin typeface="微軟正黑體" panose="020B0604030504040204" pitchFamily="34" charset="-120"/>
                <a:ea typeface="微軟正黑體" panose="020B0604030504040204" pitchFamily="34" charset="-120"/>
              </a:rPr>
              <a:t>該部分到時會測試</a:t>
            </a:r>
            <a:r>
              <a:rPr lang="en-US" altLang="zh-TW" sz="1100" dirty="0">
                <a:solidFill>
                  <a:schemeClr val="accent1"/>
                </a:solidFill>
                <a:latin typeface="微軟正黑體" panose="020B0604030504040204" pitchFamily="34" charset="-120"/>
                <a:ea typeface="微軟正黑體" panose="020B0604030504040204" pitchFamily="34" charset="-120"/>
              </a:rPr>
              <a:t>,</a:t>
            </a:r>
            <a:r>
              <a:rPr lang="zh-TW" altLang="en-US" sz="1100" dirty="0">
                <a:solidFill>
                  <a:schemeClr val="accent1"/>
                </a:solidFill>
                <a:latin typeface="微軟正黑體" panose="020B0604030504040204" pitchFamily="34" charset="-120"/>
                <a:ea typeface="微軟正黑體" panose="020B0604030504040204" pitchFamily="34" charset="-120"/>
              </a:rPr>
              <a:t> 怕樹梅派跑不動</a:t>
            </a:r>
          </a:p>
        </p:txBody>
      </p:sp>
      <p:sp>
        <p:nvSpPr>
          <p:cNvPr id="85" name="矩形 84">
            <a:extLst>
              <a:ext uri="{FF2B5EF4-FFF2-40B4-BE49-F238E27FC236}">
                <a16:creationId xmlns:a16="http://schemas.microsoft.com/office/drawing/2014/main" id="{81874670-F736-418F-BCDB-CAAFA214C309}"/>
              </a:ext>
            </a:extLst>
          </p:cNvPr>
          <p:cNvSpPr/>
          <p:nvPr/>
        </p:nvSpPr>
        <p:spPr>
          <a:xfrm>
            <a:off x="1797703" y="5792008"/>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取中位數</a:t>
            </a: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最大值</a:t>
            </a: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最小值</a:t>
            </a: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平均值</a:t>
            </a: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眾數等做標籤</a:t>
            </a:r>
          </a:p>
        </p:txBody>
      </p:sp>
      <p:cxnSp>
        <p:nvCxnSpPr>
          <p:cNvPr id="88" name="直線單箭頭接點 87">
            <a:extLst>
              <a:ext uri="{FF2B5EF4-FFF2-40B4-BE49-F238E27FC236}">
                <a16:creationId xmlns:a16="http://schemas.microsoft.com/office/drawing/2014/main" id="{92367C39-7DE3-4622-8927-01CBC88C0701}"/>
              </a:ext>
            </a:extLst>
          </p:cNvPr>
          <p:cNvCxnSpPr>
            <a:cxnSpLocks/>
            <a:stCxn id="72" idx="2"/>
            <a:endCxn id="76" idx="0"/>
          </p:cNvCxnSpPr>
          <p:nvPr/>
        </p:nvCxnSpPr>
        <p:spPr>
          <a:xfrm>
            <a:off x="1686519" y="1763775"/>
            <a:ext cx="798442" cy="275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84A4E595-169A-4267-91E5-E42232B7FC67}"/>
              </a:ext>
            </a:extLst>
          </p:cNvPr>
          <p:cNvCxnSpPr>
            <a:cxnSpLocks/>
            <a:stCxn id="74" idx="2"/>
            <a:endCxn id="75" idx="0"/>
          </p:cNvCxnSpPr>
          <p:nvPr/>
        </p:nvCxnSpPr>
        <p:spPr>
          <a:xfrm>
            <a:off x="794470" y="2781028"/>
            <a:ext cx="0" cy="1901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B73A520C-FAC9-4DF5-800F-E3A0637F429E}"/>
              </a:ext>
            </a:extLst>
          </p:cNvPr>
          <p:cNvCxnSpPr>
            <a:cxnSpLocks/>
            <a:stCxn id="79" idx="2"/>
            <a:endCxn id="80" idx="0"/>
          </p:cNvCxnSpPr>
          <p:nvPr/>
        </p:nvCxnSpPr>
        <p:spPr>
          <a:xfrm>
            <a:off x="2484961" y="3700399"/>
            <a:ext cx="0" cy="170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B560A4DB-5B83-42A8-ABF8-DFADF543070C}"/>
              </a:ext>
            </a:extLst>
          </p:cNvPr>
          <p:cNvCxnSpPr>
            <a:cxnSpLocks/>
            <a:stCxn id="76" idx="2"/>
            <a:endCxn id="79" idx="0"/>
          </p:cNvCxnSpPr>
          <p:nvPr/>
        </p:nvCxnSpPr>
        <p:spPr>
          <a:xfrm>
            <a:off x="2484961" y="2781028"/>
            <a:ext cx="0" cy="177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6AF627CC-64DC-481C-9B85-883C69748235}"/>
              </a:ext>
            </a:extLst>
          </p:cNvPr>
          <p:cNvCxnSpPr>
            <a:cxnSpLocks/>
            <a:stCxn id="80" idx="2"/>
            <a:endCxn id="82" idx="0"/>
          </p:cNvCxnSpPr>
          <p:nvPr/>
        </p:nvCxnSpPr>
        <p:spPr>
          <a:xfrm flipH="1">
            <a:off x="2472269" y="4613501"/>
            <a:ext cx="12692" cy="170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760B86AB-E4EA-46C9-A793-E8026FDA4ECD}"/>
              </a:ext>
            </a:extLst>
          </p:cNvPr>
          <p:cNvCxnSpPr>
            <a:cxnSpLocks/>
            <a:stCxn id="82" idx="2"/>
            <a:endCxn id="85" idx="0"/>
          </p:cNvCxnSpPr>
          <p:nvPr/>
        </p:nvCxnSpPr>
        <p:spPr>
          <a:xfrm>
            <a:off x="2472269" y="5622903"/>
            <a:ext cx="1409" cy="169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7" name="矩形 106">
            <a:extLst>
              <a:ext uri="{FF2B5EF4-FFF2-40B4-BE49-F238E27FC236}">
                <a16:creationId xmlns:a16="http://schemas.microsoft.com/office/drawing/2014/main" id="{89DA6743-29CF-484E-8469-DCAE9214A928}"/>
              </a:ext>
            </a:extLst>
          </p:cNvPr>
          <p:cNvSpPr/>
          <p:nvPr/>
        </p:nvSpPr>
        <p:spPr>
          <a:xfrm>
            <a:off x="4375618" y="1021570"/>
            <a:ext cx="1351949" cy="742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辨識模型</a:t>
            </a:r>
            <a:endParaRPr lang="en-US" altLang="zh-TW" sz="1400" dirty="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訓練</a:t>
            </a:r>
          </a:p>
        </p:txBody>
      </p:sp>
      <p:sp>
        <p:nvSpPr>
          <p:cNvPr id="108" name="矩形 107">
            <a:extLst>
              <a:ext uri="{FF2B5EF4-FFF2-40B4-BE49-F238E27FC236}">
                <a16:creationId xmlns:a16="http://schemas.microsoft.com/office/drawing/2014/main" id="{4C8A5E59-CF1B-40CB-A111-4583706BFC14}"/>
              </a:ext>
            </a:extLst>
          </p:cNvPr>
          <p:cNvSpPr/>
          <p:nvPr/>
        </p:nvSpPr>
        <p:spPr>
          <a:xfrm>
            <a:off x="4375618" y="2038823"/>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zh-TW" altLang="en-US" sz="1400" dirty="0">
                <a:latin typeface="微軟正黑體" panose="020B0604030504040204" pitchFamily="34" charset="-120"/>
                <a:ea typeface="微軟正黑體" panose="020B0604030504040204" pitchFamily="34" charset="-120"/>
              </a:rPr>
              <a:t>讀取資料集</a:t>
            </a:r>
          </a:p>
        </p:txBody>
      </p:sp>
      <p:sp>
        <p:nvSpPr>
          <p:cNvPr id="109" name="矩形 108">
            <a:extLst>
              <a:ext uri="{FF2B5EF4-FFF2-40B4-BE49-F238E27FC236}">
                <a16:creationId xmlns:a16="http://schemas.microsoft.com/office/drawing/2014/main" id="{C3B0DF55-E0F0-4EB4-AED6-1151F66EE792}"/>
              </a:ext>
            </a:extLst>
          </p:cNvPr>
          <p:cNvSpPr/>
          <p:nvPr/>
        </p:nvSpPr>
        <p:spPr>
          <a:xfrm>
            <a:off x="4375618" y="2954782"/>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zh-TW" altLang="en-US" sz="1400" dirty="0">
                <a:latin typeface="微軟正黑體" panose="020B0604030504040204" pitchFamily="34" charset="-120"/>
                <a:ea typeface="微軟正黑體" panose="020B0604030504040204" pitchFamily="34" charset="-120"/>
              </a:rPr>
              <a:t>訓練模型</a:t>
            </a:r>
          </a:p>
        </p:txBody>
      </p:sp>
      <p:cxnSp>
        <p:nvCxnSpPr>
          <p:cNvPr id="110" name="直線單箭頭接點 109">
            <a:extLst>
              <a:ext uri="{FF2B5EF4-FFF2-40B4-BE49-F238E27FC236}">
                <a16:creationId xmlns:a16="http://schemas.microsoft.com/office/drawing/2014/main" id="{0DA183CA-61DC-4C7C-9BC3-3C73856ACE02}"/>
              </a:ext>
            </a:extLst>
          </p:cNvPr>
          <p:cNvCxnSpPr>
            <a:cxnSpLocks/>
            <a:stCxn id="108" idx="2"/>
            <a:endCxn id="109" idx="0"/>
          </p:cNvCxnSpPr>
          <p:nvPr/>
        </p:nvCxnSpPr>
        <p:spPr>
          <a:xfrm>
            <a:off x="5051593" y="2781028"/>
            <a:ext cx="0" cy="1737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EA126371-B17D-4FC6-8073-DC20ABC47004}"/>
              </a:ext>
            </a:extLst>
          </p:cNvPr>
          <p:cNvSpPr/>
          <p:nvPr/>
        </p:nvSpPr>
        <p:spPr>
          <a:xfrm>
            <a:off x="7738778" y="1029631"/>
            <a:ext cx="1351949" cy="742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偵測</a:t>
            </a:r>
          </a:p>
        </p:txBody>
      </p:sp>
      <p:cxnSp>
        <p:nvCxnSpPr>
          <p:cNvPr id="115" name="直線單箭頭接點 114">
            <a:extLst>
              <a:ext uri="{FF2B5EF4-FFF2-40B4-BE49-F238E27FC236}">
                <a16:creationId xmlns:a16="http://schemas.microsoft.com/office/drawing/2014/main" id="{BD705D1C-3040-4313-A4E7-01E45778C6F6}"/>
              </a:ext>
            </a:extLst>
          </p:cNvPr>
          <p:cNvCxnSpPr>
            <a:cxnSpLocks/>
            <a:stCxn id="107" idx="2"/>
            <a:endCxn id="108" idx="0"/>
          </p:cNvCxnSpPr>
          <p:nvPr/>
        </p:nvCxnSpPr>
        <p:spPr>
          <a:xfrm>
            <a:off x="5051593" y="1763775"/>
            <a:ext cx="0" cy="275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6169E491-A788-4125-8255-F61962007055}"/>
              </a:ext>
            </a:extLst>
          </p:cNvPr>
          <p:cNvSpPr/>
          <p:nvPr/>
        </p:nvSpPr>
        <p:spPr>
          <a:xfrm>
            <a:off x="7751470" y="2032931"/>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latin typeface="微軟正黑體" panose="020B0604030504040204" pitchFamily="34" charset="-120"/>
                <a:ea typeface="微軟正黑體" panose="020B0604030504040204" pitchFamily="34" charset="-120"/>
              </a:rPr>
              <a:t>臉在</a:t>
            </a:r>
            <a:r>
              <a:rPr lang="en-US" altLang="zh-TW" sz="1100" dirty="0">
                <a:latin typeface="微軟正黑體" panose="020B0604030504040204" pitchFamily="34" charset="-120"/>
                <a:ea typeface="微軟正黑體" panose="020B0604030504040204" pitchFamily="34" charset="-120"/>
              </a:rPr>
              <a:t>ROI</a:t>
            </a:r>
            <a:r>
              <a:rPr lang="zh-TW" altLang="en-US" sz="1100" dirty="0">
                <a:latin typeface="微軟正黑體" panose="020B0604030504040204" pitchFamily="34" charset="-120"/>
                <a:ea typeface="微軟正黑體" panose="020B0604030504040204" pitchFamily="34" charset="-120"/>
              </a:rPr>
              <a:t>範圍內時</a:t>
            </a:r>
            <a:endParaRPr lang="en-US" altLang="zh-TW" sz="1100" dirty="0">
              <a:latin typeface="微軟正黑體" panose="020B0604030504040204" pitchFamily="34" charset="-120"/>
              <a:ea typeface="微軟正黑體" panose="020B0604030504040204" pitchFamily="34" charset="-120"/>
            </a:endParaRPr>
          </a:p>
          <a:p>
            <a:pPr algn="ctr"/>
            <a:r>
              <a:rPr lang="zh-TW" altLang="en-US" sz="1100" dirty="0">
                <a:latin typeface="微軟正黑體" panose="020B0604030504040204" pitchFamily="34" charset="-120"/>
                <a:ea typeface="微軟正黑體" panose="020B0604030504040204" pitchFamily="34" charset="-120"/>
              </a:rPr>
              <a:t>拍攝該次臉部畫面</a:t>
            </a:r>
            <a:endParaRPr lang="en-US" altLang="zh-TW" sz="1100" dirty="0">
              <a:latin typeface="微軟正黑體" panose="020B0604030504040204" pitchFamily="34" charset="-120"/>
              <a:ea typeface="微軟正黑體" panose="020B0604030504040204" pitchFamily="34" charset="-120"/>
            </a:endParaRPr>
          </a:p>
        </p:txBody>
      </p:sp>
      <p:sp>
        <p:nvSpPr>
          <p:cNvPr id="128" name="矩形 127">
            <a:extLst>
              <a:ext uri="{FF2B5EF4-FFF2-40B4-BE49-F238E27FC236}">
                <a16:creationId xmlns:a16="http://schemas.microsoft.com/office/drawing/2014/main" id="{5B373644-0BE3-4FAB-8892-FCE79D04D3CB}"/>
              </a:ext>
            </a:extLst>
          </p:cNvPr>
          <p:cNvSpPr/>
          <p:nvPr/>
        </p:nvSpPr>
        <p:spPr>
          <a:xfrm>
            <a:off x="7751470" y="2946033"/>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眼部特徵偵測</a:t>
            </a:r>
            <a:endParaRPr lang="en-US" altLang="zh-TW"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防偽</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p:txBody>
      </p:sp>
      <p:sp>
        <p:nvSpPr>
          <p:cNvPr id="131" name="矩形 130">
            <a:extLst>
              <a:ext uri="{FF2B5EF4-FFF2-40B4-BE49-F238E27FC236}">
                <a16:creationId xmlns:a16="http://schemas.microsoft.com/office/drawing/2014/main" id="{DEF5FE8E-AADC-4127-88B3-5748260CBB28}"/>
              </a:ext>
            </a:extLst>
          </p:cNvPr>
          <p:cNvSpPr/>
          <p:nvPr/>
        </p:nvSpPr>
        <p:spPr>
          <a:xfrm>
            <a:off x="7738778" y="3859135"/>
            <a:ext cx="1351949" cy="838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TW" altLang="en-US" sz="1200" dirty="0">
                <a:latin typeface="微軟正黑體" panose="020B0604030504040204" pitchFamily="34" charset="-120"/>
                <a:ea typeface="微軟正黑體" panose="020B0604030504040204" pitchFamily="34" charset="-120"/>
              </a:rPr>
              <a:t>取臉部</a:t>
            </a:r>
            <a:endParaRPr lang="en-US" altLang="zh-TW"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68</a:t>
            </a:r>
            <a:r>
              <a:rPr lang="zh-TW" altLang="en-US" sz="1200" dirty="0">
                <a:latin typeface="微軟正黑體" panose="020B0604030504040204" pitchFamily="34" charset="-120"/>
                <a:ea typeface="微軟正黑體" panose="020B0604030504040204" pitchFamily="34" charset="-120"/>
              </a:rPr>
              <a:t>個關鍵點</a:t>
            </a:r>
          </a:p>
        </p:txBody>
      </p:sp>
      <p:sp>
        <p:nvSpPr>
          <p:cNvPr id="136" name="矩形 135">
            <a:extLst>
              <a:ext uri="{FF2B5EF4-FFF2-40B4-BE49-F238E27FC236}">
                <a16:creationId xmlns:a16="http://schemas.microsoft.com/office/drawing/2014/main" id="{07966A62-88F0-47EE-8FF9-3F9A8068F2C1}"/>
              </a:ext>
            </a:extLst>
          </p:cNvPr>
          <p:cNvSpPr/>
          <p:nvPr/>
        </p:nvSpPr>
        <p:spPr>
          <a:xfrm>
            <a:off x="7740187" y="4866745"/>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轉成</a:t>
            </a:r>
            <a:r>
              <a:rPr lang="en-US" altLang="zh-TW" sz="1200" dirty="0">
                <a:latin typeface="微軟正黑體" panose="020B0604030504040204" pitchFamily="34" charset="-120"/>
                <a:ea typeface="微軟正黑體" panose="020B0604030504040204" pitchFamily="34" charset="-120"/>
              </a:rPr>
              <a:t>128</a:t>
            </a:r>
            <a:r>
              <a:rPr lang="zh-TW" altLang="en-US" sz="1200" dirty="0">
                <a:latin typeface="微軟正黑體" panose="020B0604030504040204" pitchFamily="34" charset="-120"/>
                <a:ea typeface="微軟正黑體" panose="020B0604030504040204" pitchFamily="34" charset="-120"/>
              </a:rPr>
              <a:t>個維度的特徵向量</a:t>
            </a:r>
          </a:p>
        </p:txBody>
      </p:sp>
      <p:cxnSp>
        <p:nvCxnSpPr>
          <p:cNvPr id="146" name="直線單箭頭接點 145">
            <a:extLst>
              <a:ext uri="{FF2B5EF4-FFF2-40B4-BE49-F238E27FC236}">
                <a16:creationId xmlns:a16="http://schemas.microsoft.com/office/drawing/2014/main" id="{32DE847D-4BA6-4373-97FE-3B797756ADD3}"/>
              </a:ext>
            </a:extLst>
          </p:cNvPr>
          <p:cNvCxnSpPr>
            <a:cxnSpLocks/>
            <a:stCxn id="127" idx="2"/>
            <a:endCxn id="128" idx="0"/>
          </p:cNvCxnSpPr>
          <p:nvPr/>
        </p:nvCxnSpPr>
        <p:spPr>
          <a:xfrm>
            <a:off x="8427445" y="2775136"/>
            <a:ext cx="0" cy="170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a:extLst>
              <a:ext uri="{FF2B5EF4-FFF2-40B4-BE49-F238E27FC236}">
                <a16:creationId xmlns:a16="http://schemas.microsoft.com/office/drawing/2014/main" id="{05D4CB81-224A-4022-85A1-9E77BD19EB24}"/>
              </a:ext>
            </a:extLst>
          </p:cNvPr>
          <p:cNvCxnSpPr>
            <a:cxnSpLocks/>
            <a:stCxn id="128" idx="2"/>
            <a:endCxn id="131" idx="0"/>
          </p:cNvCxnSpPr>
          <p:nvPr/>
        </p:nvCxnSpPr>
        <p:spPr>
          <a:xfrm flipH="1">
            <a:off x="8414753" y="3688238"/>
            <a:ext cx="12692" cy="170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a:extLst>
              <a:ext uri="{FF2B5EF4-FFF2-40B4-BE49-F238E27FC236}">
                <a16:creationId xmlns:a16="http://schemas.microsoft.com/office/drawing/2014/main" id="{98C3085F-1F0F-4D6C-BEB9-7D0EFAAF12A8}"/>
              </a:ext>
            </a:extLst>
          </p:cNvPr>
          <p:cNvCxnSpPr>
            <a:cxnSpLocks/>
            <a:stCxn id="131" idx="2"/>
            <a:endCxn id="136" idx="0"/>
          </p:cNvCxnSpPr>
          <p:nvPr/>
        </p:nvCxnSpPr>
        <p:spPr>
          <a:xfrm>
            <a:off x="8414753" y="4697640"/>
            <a:ext cx="1409" cy="169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C64B16DC-699E-490C-9D6C-9839D30B7536}"/>
              </a:ext>
            </a:extLst>
          </p:cNvPr>
          <p:cNvCxnSpPr/>
          <p:nvPr/>
        </p:nvCxnSpPr>
        <p:spPr>
          <a:xfrm flipV="1">
            <a:off x="3139648" y="1399915"/>
            <a:ext cx="460837" cy="818"/>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a:extLst>
              <a:ext uri="{FF2B5EF4-FFF2-40B4-BE49-F238E27FC236}">
                <a16:creationId xmlns:a16="http://schemas.microsoft.com/office/drawing/2014/main" id="{F95E5EF6-6F88-44B8-B86D-D6206E56C575}"/>
              </a:ext>
            </a:extLst>
          </p:cNvPr>
          <p:cNvCxnSpPr/>
          <p:nvPr/>
        </p:nvCxnSpPr>
        <p:spPr>
          <a:xfrm flipV="1">
            <a:off x="6509100" y="1403301"/>
            <a:ext cx="460837" cy="818"/>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a:extLst>
              <a:ext uri="{FF2B5EF4-FFF2-40B4-BE49-F238E27FC236}">
                <a16:creationId xmlns:a16="http://schemas.microsoft.com/office/drawing/2014/main" id="{1EC01B05-E121-4685-B3E1-1F352D1FBB6F}"/>
              </a:ext>
            </a:extLst>
          </p:cNvPr>
          <p:cNvSpPr/>
          <p:nvPr/>
        </p:nvSpPr>
        <p:spPr>
          <a:xfrm>
            <a:off x="10451349" y="1029631"/>
            <a:ext cx="1351949" cy="742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動作</a:t>
            </a:r>
          </a:p>
        </p:txBody>
      </p:sp>
      <p:sp>
        <p:nvSpPr>
          <p:cNvPr id="153" name="矩形 152">
            <a:extLst>
              <a:ext uri="{FF2B5EF4-FFF2-40B4-BE49-F238E27FC236}">
                <a16:creationId xmlns:a16="http://schemas.microsoft.com/office/drawing/2014/main" id="{D4177421-1325-48F7-83A4-3B5008BA9078}"/>
              </a:ext>
            </a:extLst>
          </p:cNvPr>
          <p:cNvSpPr/>
          <p:nvPr/>
        </p:nvSpPr>
        <p:spPr>
          <a:xfrm>
            <a:off x="10451349" y="2046884"/>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開門</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不動作</a:t>
            </a:r>
          </a:p>
        </p:txBody>
      </p:sp>
      <p:cxnSp>
        <p:nvCxnSpPr>
          <p:cNvPr id="155" name="直線單箭頭接點 154">
            <a:extLst>
              <a:ext uri="{FF2B5EF4-FFF2-40B4-BE49-F238E27FC236}">
                <a16:creationId xmlns:a16="http://schemas.microsoft.com/office/drawing/2014/main" id="{AB8096E4-2F0F-454F-8491-84F902EA9812}"/>
              </a:ext>
            </a:extLst>
          </p:cNvPr>
          <p:cNvCxnSpPr>
            <a:cxnSpLocks/>
            <a:stCxn id="152" idx="2"/>
            <a:endCxn id="153" idx="0"/>
          </p:cNvCxnSpPr>
          <p:nvPr/>
        </p:nvCxnSpPr>
        <p:spPr>
          <a:xfrm>
            <a:off x="11127324" y="1771836"/>
            <a:ext cx="0" cy="275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6" name="矩形 155">
            <a:extLst>
              <a:ext uri="{FF2B5EF4-FFF2-40B4-BE49-F238E27FC236}">
                <a16:creationId xmlns:a16="http://schemas.microsoft.com/office/drawing/2014/main" id="{3B144894-4DEC-4EAF-BD97-1263E18AE4AD}"/>
              </a:ext>
            </a:extLst>
          </p:cNvPr>
          <p:cNvSpPr/>
          <p:nvPr/>
        </p:nvSpPr>
        <p:spPr>
          <a:xfrm>
            <a:off x="9088443" y="5044914"/>
            <a:ext cx="1727491" cy="430887"/>
          </a:xfrm>
          <a:prstGeom prst="rect">
            <a:avLst/>
          </a:prstGeom>
        </p:spPr>
        <p:txBody>
          <a:bodyPr wrap="square">
            <a:spAutoFit/>
          </a:bodyPr>
          <a:lstStyle/>
          <a:p>
            <a:r>
              <a:rPr lang="zh-TW" altLang="en-US" sz="1100" dirty="0">
                <a:solidFill>
                  <a:schemeClr val="accent1"/>
                </a:solidFill>
                <a:latin typeface="微軟正黑體" panose="020B0604030504040204" pitchFamily="34" charset="-120"/>
                <a:ea typeface="微軟正黑體" panose="020B0604030504040204" pitchFamily="34" charset="-120"/>
              </a:rPr>
              <a:t>視情況調整</a:t>
            </a:r>
            <a:r>
              <a:rPr lang="en-US" altLang="zh-TW" sz="1100" dirty="0">
                <a:solidFill>
                  <a:schemeClr val="accent1"/>
                </a:solidFill>
                <a:latin typeface="微軟正黑體" panose="020B0604030504040204" pitchFamily="34" charset="-120"/>
                <a:ea typeface="微軟正黑體" panose="020B0604030504040204" pitchFamily="34" charset="-120"/>
              </a:rPr>
              <a:t>, </a:t>
            </a:r>
            <a:r>
              <a:rPr lang="zh-TW" altLang="en-US" sz="1100" dirty="0">
                <a:solidFill>
                  <a:schemeClr val="accent1"/>
                </a:solidFill>
                <a:latin typeface="微軟正黑體" panose="020B0604030504040204" pitchFamily="34" charset="-120"/>
                <a:ea typeface="微軟正黑體" panose="020B0604030504040204" pitchFamily="34" charset="-120"/>
              </a:rPr>
              <a:t>該部分到時會測試</a:t>
            </a:r>
            <a:r>
              <a:rPr lang="en-US" altLang="zh-TW" sz="1100" dirty="0">
                <a:solidFill>
                  <a:schemeClr val="accent1"/>
                </a:solidFill>
                <a:latin typeface="微軟正黑體" panose="020B0604030504040204" pitchFamily="34" charset="-120"/>
                <a:ea typeface="微軟正黑體" panose="020B0604030504040204" pitchFamily="34" charset="-120"/>
              </a:rPr>
              <a:t>,</a:t>
            </a:r>
            <a:r>
              <a:rPr lang="zh-TW" altLang="en-US" sz="1100" dirty="0">
                <a:solidFill>
                  <a:schemeClr val="accent1"/>
                </a:solidFill>
                <a:latin typeface="微軟正黑體" panose="020B0604030504040204" pitchFamily="34" charset="-120"/>
                <a:ea typeface="微軟正黑體" panose="020B0604030504040204" pitchFamily="34" charset="-120"/>
              </a:rPr>
              <a:t> 怕樹梅派跑不動</a:t>
            </a:r>
          </a:p>
        </p:txBody>
      </p:sp>
      <p:cxnSp>
        <p:nvCxnSpPr>
          <p:cNvPr id="158" name="直線單箭頭接點 157">
            <a:extLst>
              <a:ext uri="{FF2B5EF4-FFF2-40B4-BE49-F238E27FC236}">
                <a16:creationId xmlns:a16="http://schemas.microsoft.com/office/drawing/2014/main" id="{98CD531B-78C1-4128-AEB5-33574389B396}"/>
              </a:ext>
            </a:extLst>
          </p:cNvPr>
          <p:cNvCxnSpPr>
            <a:cxnSpLocks/>
            <a:stCxn id="112" idx="2"/>
          </p:cNvCxnSpPr>
          <p:nvPr/>
        </p:nvCxnSpPr>
        <p:spPr>
          <a:xfrm>
            <a:off x="8414753" y="1771836"/>
            <a:ext cx="1" cy="266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左大括弧 85">
            <a:extLst>
              <a:ext uri="{FF2B5EF4-FFF2-40B4-BE49-F238E27FC236}">
                <a16:creationId xmlns:a16="http://schemas.microsoft.com/office/drawing/2014/main" id="{48D2281E-86A1-47A4-A011-F4F00F2FA29C}"/>
              </a:ext>
            </a:extLst>
          </p:cNvPr>
          <p:cNvSpPr/>
          <p:nvPr/>
        </p:nvSpPr>
        <p:spPr>
          <a:xfrm>
            <a:off x="7214331" y="2038822"/>
            <a:ext cx="417933" cy="4491979"/>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59" name="矩形 158">
            <a:extLst>
              <a:ext uri="{FF2B5EF4-FFF2-40B4-BE49-F238E27FC236}">
                <a16:creationId xmlns:a16="http://schemas.microsoft.com/office/drawing/2014/main" id="{45B86F65-01E8-482F-8FC3-E472D89B9666}"/>
              </a:ext>
            </a:extLst>
          </p:cNvPr>
          <p:cNvSpPr/>
          <p:nvPr/>
        </p:nvSpPr>
        <p:spPr>
          <a:xfrm>
            <a:off x="5499532" y="4026954"/>
            <a:ext cx="1712925" cy="600164"/>
          </a:xfrm>
          <a:prstGeom prst="rect">
            <a:avLst/>
          </a:prstGeom>
        </p:spPr>
        <p:txBody>
          <a:bodyPr wrap="square">
            <a:spAutoFit/>
          </a:bodyPr>
          <a:lstStyle/>
          <a:p>
            <a:r>
              <a:rPr lang="zh-TW" altLang="en-US" sz="1100" dirty="0">
                <a:solidFill>
                  <a:schemeClr val="accent2"/>
                </a:solidFill>
                <a:latin typeface="微軟正黑體" panose="020B0604030504040204" pitchFamily="34" charset="-120"/>
                <a:ea typeface="微軟正黑體" panose="020B0604030504040204" pitchFamily="34" charset="-120"/>
              </a:rPr>
              <a:t>視情況調整</a:t>
            </a:r>
            <a:r>
              <a:rPr lang="en-US" altLang="zh-TW" sz="1100" dirty="0">
                <a:solidFill>
                  <a:schemeClr val="accent2"/>
                </a:solidFill>
                <a:latin typeface="微軟正黑體" panose="020B0604030504040204" pitchFamily="34" charset="-120"/>
                <a:ea typeface="微軟正黑體" panose="020B0604030504040204" pitchFamily="34" charset="-120"/>
              </a:rPr>
              <a:t>, </a:t>
            </a:r>
            <a:r>
              <a:rPr lang="zh-TW" altLang="en-US" sz="1100" dirty="0">
                <a:solidFill>
                  <a:schemeClr val="accent2"/>
                </a:solidFill>
                <a:latin typeface="微軟正黑體" panose="020B0604030504040204" pitchFamily="34" charset="-120"/>
                <a:ea typeface="微軟正黑體" panose="020B0604030504040204" pitchFamily="34" charset="-120"/>
              </a:rPr>
              <a:t>因為沒有使用過樹梅派</a:t>
            </a:r>
            <a:r>
              <a:rPr lang="en-US" altLang="zh-TW" sz="1100" dirty="0">
                <a:solidFill>
                  <a:schemeClr val="accent2"/>
                </a:solidFill>
                <a:latin typeface="微軟正黑體" panose="020B0604030504040204" pitchFamily="34" charset="-120"/>
                <a:ea typeface="微軟正黑體" panose="020B0604030504040204" pitchFamily="34" charset="-120"/>
              </a:rPr>
              <a:t>, </a:t>
            </a:r>
            <a:r>
              <a:rPr lang="zh-TW" altLang="en-US" sz="1100" dirty="0">
                <a:solidFill>
                  <a:schemeClr val="accent2"/>
                </a:solidFill>
                <a:latin typeface="微軟正黑體" panose="020B0604030504040204" pitchFamily="34" charset="-120"/>
                <a:ea typeface="微軟正黑體" panose="020B0604030504040204" pitchFamily="34" charset="-120"/>
              </a:rPr>
              <a:t>會先以筆電測試效能後再作改善</a:t>
            </a:r>
          </a:p>
        </p:txBody>
      </p:sp>
      <p:cxnSp>
        <p:nvCxnSpPr>
          <p:cNvPr id="160" name="直線單箭頭接點 159">
            <a:extLst>
              <a:ext uri="{FF2B5EF4-FFF2-40B4-BE49-F238E27FC236}">
                <a16:creationId xmlns:a16="http://schemas.microsoft.com/office/drawing/2014/main" id="{E970B47F-90C6-46B7-A1D9-2B10AB076FA9}"/>
              </a:ext>
            </a:extLst>
          </p:cNvPr>
          <p:cNvCxnSpPr/>
          <p:nvPr/>
        </p:nvCxnSpPr>
        <p:spPr>
          <a:xfrm flipV="1">
            <a:off x="9540619" y="1442319"/>
            <a:ext cx="460837" cy="818"/>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矩形 161">
            <a:extLst>
              <a:ext uri="{FF2B5EF4-FFF2-40B4-BE49-F238E27FC236}">
                <a16:creationId xmlns:a16="http://schemas.microsoft.com/office/drawing/2014/main" id="{A148D9CC-947C-4233-81CA-4508CA05D09D}"/>
              </a:ext>
            </a:extLst>
          </p:cNvPr>
          <p:cNvSpPr/>
          <p:nvPr/>
        </p:nvSpPr>
        <p:spPr>
          <a:xfrm>
            <a:off x="7738778" y="5811507"/>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取中位數</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最大值</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最小值</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平均值</a:t>
            </a: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眾數等做標籤</a:t>
            </a:r>
          </a:p>
        </p:txBody>
      </p:sp>
      <p:cxnSp>
        <p:nvCxnSpPr>
          <p:cNvPr id="163" name="直線單箭頭接點 162">
            <a:extLst>
              <a:ext uri="{FF2B5EF4-FFF2-40B4-BE49-F238E27FC236}">
                <a16:creationId xmlns:a16="http://schemas.microsoft.com/office/drawing/2014/main" id="{CEB15464-E73A-419C-927B-D1401C2132C5}"/>
              </a:ext>
            </a:extLst>
          </p:cNvPr>
          <p:cNvCxnSpPr>
            <a:cxnSpLocks/>
            <a:stCxn id="136" idx="2"/>
            <a:endCxn id="162" idx="0"/>
          </p:cNvCxnSpPr>
          <p:nvPr/>
        </p:nvCxnSpPr>
        <p:spPr>
          <a:xfrm flipH="1">
            <a:off x="8414753" y="5608950"/>
            <a:ext cx="1409" cy="202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0F07422A-3A80-4D7B-A53A-85D7962D3F22}"/>
              </a:ext>
            </a:extLst>
          </p:cNvPr>
          <p:cNvSpPr/>
          <p:nvPr/>
        </p:nvSpPr>
        <p:spPr>
          <a:xfrm>
            <a:off x="3336013" y="5792253"/>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建立資料集</a:t>
            </a:r>
            <a:endParaRPr lang="en-US" altLang="zh-TW" sz="1400" dirty="0">
              <a:latin typeface="微軟正黑體" panose="020B0604030504040204" pitchFamily="34" charset="-120"/>
              <a:ea typeface="微軟正黑體" panose="020B0604030504040204" pitchFamily="34" charset="-120"/>
            </a:endParaRPr>
          </a:p>
          <a:p>
            <a:pPr algn="ctr"/>
            <a:r>
              <a:rPr lang="en-US" altLang="zh-TW" sz="1400" dirty="0">
                <a:latin typeface="微軟正黑體" panose="020B0604030504040204" pitchFamily="34" charset="-120"/>
                <a:ea typeface="微軟正黑體" panose="020B0604030504040204" pitchFamily="34" charset="-120"/>
              </a:rPr>
              <a:t>(csv)</a:t>
            </a:r>
            <a:endParaRPr lang="zh-TW" altLang="en-US" sz="1400" dirty="0">
              <a:latin typeface="微軟正黑體" panose="020B0604030504040204" pitchFamily="34" charset="-120"/>
              <a:ea typeface="微軟正黑體" panose="020B0604030504040204" pitchFamily="34" charset="-120"/>
            </a:endParaRPr>
          </a:p>
        </p:txBody>
      </p:sp>
      <p:cxnSp>
        <p:nvCxnSpPr>
          <p:cNvPr id="58" name="直線單箭頭接點 57">
            <a:extLst>
              <a:ext uri="{FF2B5EF4-FFF2-40B4-BE49-F238E27FC236}">
                <a16:creationId xmlns:a16="http://schemas.microsoft.com/office/drawing/2014/main" id="{1E3FA8DD-8373-4F72-B29F-4450DF85729B}"/>
              </a:ext>
            </a:extLst>
          </p:cNvPr>
          <p:cNvCxnSpPr>
            <a:cxnSpLocks/>
            <a:stCxn id="85" idx="3"/>
            <a:endCxn id="56" idx="1"/>
          </p:cNvCxnSpPr>
          <p:nvPr/>
        </p:nvCxnSpPr>
        <p:spPr>
          <a:xfrm>
            <a:off x="3149652" y="6163111"/>
            <a:ext cx="186361" cy="2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9363B73D-2021-4481-8132-F4F5A0DE1504}"/>
              </a:ext>
            </a:extLst>
          </p:cNvPr>
          <p:cNvSpPr/>
          <p:nvPr/>
        </p:nvSpPr>
        <p:spPr>
          <a:xfrm>
            <a:off x="9276215" y="5806991"/>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以模型預測</a:t>
            </a:r>
          </a:p>
        </p:txBody>
      </p:sp>
      <p:cxnSp>
        <p:nvCxnSpPr>
          <p:cNvPr id="65" name="直線單箭頭接點 64">
            <a:extLst>
              <a:ext uri="{FF2B5EF4-FFF2-40B4-BE49-F238E27FC236}">
                <a16:creationId xmlns:a16="http://schemas.microsoft.com/office/drawing/2014/main" id="{949D3252-DD68-42ED-94FE-7AB314D5F2DF}"/>
              </a:ext>
            </a:extLst>
          </p:cNvPr>
          <p:cNvCxnSpPr>
            <a:cxnSpLocks/>
            <a:endCxn id="64" idx="1"/>
          </p:cNvCxnSpPr>
          <p:nvPr/>
        </p:nvCxnSpPr>
        <p:spPr>
          <a:xfrm>
            <a:off x="9089854" y="6177849"/>
            <a:ext cx="186361" cy="2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接點: 肘形 8">
            <a:extLst>
              <a:ext uri="{FF2B5EF4-FFF2-40B4-BE49-F238E27FC236}">
                <a16:creationId xmlns:a16="http://schemas.microsoft.com/office/drawing/2014/main" id="{07ACC0A6-0828-448D-BDE7-F910C316D3B8}"/>
              </a:ext>
            </a:extLst>
          </p:cNvPr>
          <p:cNvCxnSpPr>
            <a:stCxn id="162" idx="1"/>
            <a:endCxn id="127" idx="1"/>
          </p:cNvCxnSpPr>
          <p:nvPr/>
        </p:nvCxnSpPr>
        <p:spPr>
          <a:xfrm rot="10800000" flipH="1">
            <a:off x="7738778" y="2404034"/>
            <a:ext cx="12692" cy="3778576"/>
          </a:xfrm>
          <a:prstGeom prst="bentConnector3">
            <a:avLst>
              <a:gd name="adj1" fmla="val -648408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71501B84-9012-48B4-83FA-96122A53BC05}"/>
              </a:ext>
            </a:extLst>
          </p:cNvPr>
          <p:cNvSpPr/>
          <p:nvPr/>
        </p:nvSpPr>
        <p:spPr>
          <a:xfrm>
            <a:off x="5366931" y="5746962"/>
            <a:ext cx="1603006" cy="430887"/>
          </a:xfrm>
          <a:prstGeom prst="rect">
            <a:avLst/>
          </a:prstGeom>
        </p:spPr>
        <p:txBody>
          <a:bodyPr wrap="square">
            <a:spAutoFit/>
          </a:bodyPr>
          <a:lstStyle/>
          <a:p>
            <a:pPr algn="r"/>
            <a:r>
              <a:rPr lang="zh-TW" altLang="en-US" sz="1100" dirty="0">
                <a:solidFill>
                  <a:schemeClr val="accent1"/>
                </a:solidFill>
                <a:latin typeface="微軟正黑體" panose="020B0604030504040204" pitchFamily="34" charset="-120"/>
                <a:ea typeface="微軟正黑體" panose="020B0604030504040204" pitchFamily="34" charset="-120"/>
              </a:rPr>
              <a:t>處理</a:t>
            </a:r>
            <a:r>
              <a:rPr lang="en-US" altLang="zh-TW" sz="1100" dirty="0">
                <a:solidFill>
                  <a:schemeClr val="accent1"/>
                </a:solidFill>
                <a:latin typeface="微軟正黑體" panose="020B0604030504040204" pitchFamily="34" charset="-120"/>
                <a:ea typeface="微軟正黑體" panose="020B0604030504040204" pitchFamily="34" charset="-120"/>
              </a:rPr>
              <a:t>10</a:t>
            </a:r>
            <a:r>
              <a:rPr lang="zh-TW" altLang="en-US" sz="1100" dirty="0">
                <a:solidFill>
                  <a:schemeClr val="accent1"/>
                </a:solidFill>
                <a:latin typeface="微軟正黑體" panose="020B0604030504040204" pitchFamily="34" charset="-120"/>
                <a:ea typeface="微軟正黑體" panose="020B0604030504040204" pitchFamily="34" charset="-120"/>
              </a:rPr>
              <a:t>次</a:t>
            </a:r>
            <a:r>
              <a:rPr lang="en-US" altLang="zh-TW" sz="1100" dirty="0">
                <a:solidFill>
                  <a:schemeClr val="accent1"/>
                </a:solidFill>
                <a:latin typeface="微軟正黑體" panose="020B0604030504040204" pitchFamily="34" charset="-120"/>
                <a:ea typeface="微軟正黑體" panose="020B0604030504040204" pitchFamily="34" charset="-120"/>
              </a:rPr>
              <a:t>(10</a:t>
            </a:r>
            <a:r>
              <a:rPr lang="zh-TW" altLang="en-US" sz="1100" dirty="0">
                <a:solidFill>
                  <a:schemeClr val="accent1"/>
                </a:solidFill>
                <a:latin typeface="微軟正黑體" panose="020B0604030504040204" pitchFamily="34" charset="-120"/>
                <a:ea typeface="微軟正黑體" panose="020B0604030504040204" pitchFamily="34" charset="-120"/>
              </a:rPr>
              <a:t>張畫面</a:t>
            </a:r>
            <a:r>
              <a:rPr lang="en-US" altLang="zh-TW" sz="1100" dirty="0">
                <a:solidFill>
                  <a:schemeClr val="accent1"/>
                </a:solidFill>
                <a:latin typeface="微軟正黑體" panose="020B0604030504040204" pitchFamily="34" charset="-120"/>
                <a:ea typeface="微軟正黑體" panose="020B0604030504040204" pitchFamily="34" charset="-120"/>
              </a:rPr>
              <a:t>)</a:t>
            </a:r>
          </a:p>
          <a:p>
            <a:pPr algn="r"/>
            <a:r>
              <a:rPr lang="zh-TW" altLang="en-US" sz="1100" dirty="0">
                <a:solidFill>
                  <a:schemeClr val="accent1"/>
                </a:solidFill>
                <a:latin typeface="微軟正黑體" panose="020B0604030504040204" pitchFamily="34" charset="-120"/>
                <a:ea typeface="微軟正黑體" panose="020B0604030504040204" pitchFamily="34" charset="-120"/>
              </a:rPr>
              <a:t>測試階段時視情況調整</a:t>
            </a:r>
          </a:p>
        </p:txBody>
      </p:sp>
      <p:sp>
        <p:nvSpPr>
          <p:cNvPr id="70" name="矩形 69">
            <a:extLst>
              <a:ext uri="{FF2B5EF4-FFF2-40B4-BE49-F238E27FC236}">
                <a16:creationId xmlns:a16="http://schemas.microsoft.com/office/drawing/2014/main" id="{E7796B7C-0543-44A7-8471-C991753C6843}"/>
              </a:ext>
            </a:extLst>
          </p:cNvPr>
          <p:cNvSpPr/>
          <p:nvPr/>
        </p:nvSpPr>
        <p:spPr>
          <a:xfrm>
            <a:off x="3130496" y="3029215"/>
            <a:ext cx="1153598" cy="600164"/>
          </a:xfrm>
          <a:prstGeom prst="rect">
            <a:avLst/>
          </a:prstGeom>
        </p:spPr>
        <p:txBody>
          <a:bodyPr wrap="square">
            <a:spAutoFit/>
          </a:bodyPr>
          <a:lstStyle/>
          <a:p>
            <a:r>
              <a:rPr lang="zh-TW" altLang="en-US" sz="1100" dirty="0">
                <a:solidFill>
                  <a:schemeClr val="accent1"/>
                </a:solidFill>
                <a:latin typeface="微軟正黑體" panose="020B0604030504040204" pitchFamily="34" charset="-120"/>
                <a:ea typeface="微軟正黑體" panose="020B0604030504040204" pitchFamily="34" charset="-120"/>
              </a:rPr>
              <a:t>正臉與東西南北</a:t>
            </a:r>
            <a:r>
              <a:rPr lang="en-US" altLang="zh-TW" sz="1100" dirty="0">
                <a:solidFill>
                  <a:schemeClr val="accent1"/>
                </a:solidFill>
                <a:latin typeface="微軟正黑體" panose="020B0604030504040204" pitchFamily="34" charset="-120"/>
                <a:ea typeface="微軟正黑體" panose="020B0604030504040204" pitchFamily="34" charset="-120"/>
              </a:rPr>
              <a:t>, </a:t>
            </a:r>
            <a:r>
              <a:rPr lang="zh-TW" altLang="en-US" sz="1100" dirty="0">
                <a:solidFill>
                  <a:schemeClr val="accent1"/>
                </a:solidFill>
                <a:latin typeface="微軟正黑體" panose="020B0604030504040204" pitchFamily="34" charset="-120"/>
                <a:ea typeface="微軟正黑體" panose="020B0604030504040204" pitchFamily="34" charset="-120"/>
              </a:rPr>
              <a:t>西北</a:t>
            </a:r>
            <a:r>
              <a:rPr lang="en-US" altLang="zh-TW" sz="1100" dirty="0">
                <a:solidFill>
                  <a:schemeClr val="accent1"/>
                </a:solidFill>
                <a:latin typeface="微軟正黑體" panose="020B0604030504040204" pitchFamily="34" charset="-120"/>
                <a:ea typeface="微軟正黑體" panose="020B0604030504040204" pitchFamily="34" charset="-120"/>
              </a:rPr>
              <a:t>,</a:t>
            </a:r>
            <a:r>
              <a:rPr lang="zh-TW" altLang="en-US" sz="1100" dirty="0">
                <a:solidFill>
                  <a:schemeClr val="accent1"/>
                </a:solidFill>
                <a:latin typeface="微軟正黑體" panose="020B0604030504040204" pitchFamily="34" charset="-120"/>
                <a:ea typeface="微軟正黑體" panose="020B0604030504040204" pitchFamily="34" charset="-120"/>
              </a:rPr>
              <a:t> 西南</a:t>
            </a:r>
            <a:r>
              <a:rPr lang="en-US" altLang="zh-TW" sz="1100" dirty="0">
                <a:solidFill>
                  <a:schemeClr val="accent1"/>
                </a:solidFill>
                <a:latin typeface="微軟正黑體" panose="020B0604030504040204" pitchFamily="34" charset="-120"/>
                <a:ea typeface="微軟正黑體" panose="020B0604030504040204" pitchFamily="34" charset="-120"/>
              </a:rPr>
              <a:t>, </a:t>
            </a:r>
            <a:r>
              <a:rPr lang="zh-TW" altLang="en-US" sz="1100" dirty="0">
                <a:solidFill>
                  <a:schemeClr val="accent1"/>
                </a:solidFill>
                <a:latin typeface="微軟正黑體" panose="020B0604030504040204" pitchFamily="34" charset="-120"/>
                <a:ea typeface="微軟正黑體" panose="020B0604030504040204" pitchFamily="34" charset="-120"/>
              </a:rPr>
              <a:t>東南</a:t>
            </a:r>
            <a:r>
              <a:rPr lang="en-US" altLang="zh-TW" sz="1100" dirty="0">
                <a:solidFill>
                  <a:schemeClr val="accent1"/>
                </a:solidFill>
                <a:latin typeface="微軟正黑體" panose="020B0604030504040204" pitchFamily="34" charset="-120"/>
                <a:ea typeface="微軟正黑體" panose="020B0604030504040204" pitchFamily="34" charset="-120"/>
              </a:rPr>
              <a:t>, </a:t>
            </a:r>
            <a:r>
              <a:rPr lang="zh-TW" altLang="en-US" sz="1100" dirty="0">
                <a:solidFill>
                  <a:schemeClr val="accent1"/>
                </a:solidFill>
                <a:latin typeface="微軟正黑體" panose="020B0604030504040204" pitchFamily="34" charset="-120"/>
                <a:ea typeface="微軟正黑體" panose="020B0604030504040204" pitchFamily="34" charset="-120"/>
              </a:rPr>
              <a:t>東北方位</a:t>
            </a:r>
          </a:p>
        </p:txBody>
      </p:sp>
      <p:sp>
        <p:nvSpPr>
          <p:cNvPr id="63" name="矩形 62">
            <a:extLst>
              <a:ext uri="{FF2B5EF4-FFF2-40B4-BE49-F238E27FC236}">
                <a16:creationId xmlns:a16="http://schemas.microsoft.com/office/drawing/2014/main" id="{1CFC2123-0C9D-4031-9EE2-2AC1F0D036D6}"/>
              </a:ext>
            </a:extLst>
          </p:cNvPr>
          <p:cNvSpPr/>
          <p:nvPr/>
        </p:nvSpPr>
        <p:spPr>
          <a:xfrm>
            <a:off x="10783920" y="5806746"/>
            <a:ext cx="1351949" cy="742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微軟正黑體" panose="020B0604030504040204" pitchFamily="34" charset="-120"/>
                <a:ea typeface="微軟正黑體" panose="020B0604030504040204" pitchFamily="34" charset="-120"/>
              </a:rPr>
              <a:t>取平均得到辨識結果</a:t>
            </a:r>
            <a:endParaRPr lang="en-US" altLang="zh-TW"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(&gt;80% true)</a:t>
            </a:r>
            <a:endParaRPr lang="zh-TW" altLang="en-US" sz="1200" dirty="0">
              <a:latin typeface="微軟正黑體" panose="020B0604030504040204" pitchFamily="34" charset="-120"/>
              <a:ea typeface="微軟正黑體" panose="020B0604030504040204" pitchFamily="34" charset="-120"/>
            </a:endParaRPr>
          </a:p>
        </p:txBody>
      </p:sp>
      <p:cxnSp>
        <p:nvCxnSpPr>
          <p:cNvPr id="66" name="直線單箭頭接點 65">
            <a:extLst>
              <a:ext uri="{FF2B5EF4-FFF2-40B4-BE49-F238E27FC236}">
                <a16:creationId xmlns:a16="http://schemas.microsoft.com/office/drawing/2014/main" id="{6D8A9F8D-CC45-4E80-A6AA-2D9B23C6F2BC}"/>
              </a:ext>
            </a:extLst>
          </p:cNvPr>
          <p:cNvCxnSpPr>
            <a:cxnSpLocks/>
            <a:endCxn id="63" idx="1"/>
          </p:cNvCxnSpPr>
          <p:nvPr/>
        </p:nvCxnSpPr>
        <p:spPr>
          <a:xfrm>
            <a:off x="10597559" y="6177604"/>
            <a:ext cx="186361" cy="2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22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DEB18405-55C9-4D56-9184-A64E920C5D59}"/>
              </a:ext>
            </a:extLst>
          </p:cNvPr>
          <p:cNvGrpSpPr/>
          <p:nvPr/>
        </p:nvGrpSpPr>
        <p:grpSpPr>
          <a:xfrm>
            <a:off x="-20208" y="1083124"/>
            <a:ext cx="11855121" cy="5525010"/>
            <a:chOff x="-20208" y="1083124"/>
            <a:chExt cx="11855121" cy="5525010"/>
          </a:xfrm>
        </p:grpSpPr>
        <p:cxnSp>
          <p:nvCxnSpPr>
            <p:cNvPr id="64" name="直線單箭頭接點 63">
              <a:extLst>
                <a:ext uri="{FF2B5EF4-FFF2-40B4-BE49-F238E27FC236}">
                  <a16:creationId xmlns:a16="http://schemas.microsoft.com/office/drawing/2014/main" id="{0710CF85-446E-43AE-AE1B-F517CE4740E8}"/>
                </a:ext>
              </a:extLst>
            </p:cNvPr>
            <p:cNvCxnSpPr>
              <a:cxnSpLocks/>
              <a:stCxn id="59" idx="3"/>
            </p:cNvCxnSpPr>
            <p:nvPr/>
          </p:nvCxnSpPr>
          <p:spPr>
            <a:xfrm>
              <a:off x="9905966" y="3407586"/>
              <a:ext cx="6382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肘形接點 33">
              <a:extLst>
                <a:ext uri="{FF2B5EF4-FFF2-40B4-BE49-F238E27FC236}">
                  <a16:creationId xmlns:a16="http://schemas.microsoft.com/office/drawing/2014/main" id="{E1E099CD-F671-4A54-9CE6-37912E5BD80F}"/>
                </a:ext>
              </a:extLst>
            </p:cNvPr>
            <p:cNvCxnSpPr>
              <a:cxnSpLocks/>
            </p:cNvCxnSpPr>
            <p:nvPr/>
          </p:nvCxnSpPr>
          <p:spPr>
            <a:xfrm rot="5400000" flipH="1" flipV="1">
              <a:off x="787387" y="2467979"/>
              <a:ext cx="870105" cy="1070942"/>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FF302237-659C-41B1-A5F8-2FF34814872D}"/>
                </a:ext>
              </a:extLst>
            </p:cNvPr>
            <p:cNvCxnSpPr/>
            <p:nvPr/>
          </p:nvCxnSpPr>
          <p:spPr>
            <a:xfrm>
              <a:off x="1175118" y="1868649"/>
              <a:ext cx="5827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26BE7F76-D7AC-4C39-A13E-270F30097A9D}"/>
                </a:ext>
              </a:extLst>
            </p:cNvPr>
            <p:cNvSpPr/>
            <p:nvPr/>
          </p:nvSpPr>
          <p:spPr>
            <a:xfrm>
              <a:off x="1666240" y="1083124"/>
              <a:ext cx="8379053" cy="300486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A5CAFE24-78D1-4499-B1E2-11DE8C43B580}"/>
                </a:ext>
              </a:extLst>
            </p:cNvPr>
            <p:cNvSpPr/>
            <p:nvPr/>
          </p:nvSpPr>
          <p:spPr>
            <a:xfrm>
              <a:off x="1772246" y="1413225"/>
              <a:ext cx="1024230" cy="1572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rPr>
                <a:t>GUI</a:t>
              </a:r>
              <a:endParaRPr lang="zh-TW" altLang="en-US" sz="1600" dirty="0">
                <a:latin typeface="微軟正黑體" panose="020B0604030504040204" pitchFamily="34" charset="-120"/>
                <a:ea typeface="微軟正黑體" panose="020B0604030504040204" pitchFamily="34" charset="-120"/>
              </a:endParaRPr>
            </a:p>
          </p:txBody>
        </p:sp>
        <p:sp>
          <p:nvSpPr>
            <p:cNvPr id="36" name="文字方塊 35">
              <a:extLst>
                <a:ext uri="{FF2B5EF4-FFF2-40B4-BE49-F238E27FC236}">
                  <a16:creationId xmlns:a16="http://schemas.microsoft.com/office/drawing/2014/main" id="{4132E2B1-D138-4611-ABE6-2632BC9D4ED4}"/>
                </a:ext>
              </a:extLst>
            </p:cNvPr>
            <p:cNvSpPr txBox="1"/>
            <p:nvPr/>
          </p:nvSpPr>
          <p:spPr>
            <a:xfrm>
              <a:off x="-20208" y="1699372"/>
              <a:ext cx="1242648" cy="338554"/>
            </a:xfrm>
            <a:prstGeom prst="rect">
              <a:avLst/>
            </a:prstGeom>
            <a:noFill/>
          </p:spPr>
          <p:txBody>
            <a:bodyPr wrap="none" rtlCol="0">
              <a:spAutoFit/>
            </a:bodyPr>
            <a:lstStyle/>
            <a:p>
              <a:r>
                <a:rPr lang="en-US" altLang="zh-TW" sz="1600" dirty="0">
                  <a:latin typeface="微軟正黑體" panose="020B0604030504040204" pitchFamily="34" charset="-120"/>
                  <a:ea typeface="微軟正黑體" panose="020B0604030504040204" pitchFamily="34" charset="-120"/>
                </a:rPr>
                <a:t>User name</a:t>
              </a:r>
              <a:endParaRPr lang="zh-TW" altLang="en-US" sz="1600" dirty="0">
                <a:latin typeface="微軟正黑體" panose="020B0604030504040204" pitchFamily="34" charset="-120"/>
                <a:ea typeface="微軟正黑體" panose="020B0604030504040204" pitchFamily="34" charset="-120"/>
              </a:endParaRPr>
            </a:p>
          </p:txBody>
        </p:sp>
        <p:pic>
          <p:nvPicPr>
            <p:cNvPr id="38" name="圖片 37">
              <a:extLst>
                <a:ext uri="{FF2B5EF4-FFF2-40B4-BE49-F238E27FC236}">
                  <a16:creationId xmlns:a16="http://schemas.microsoft.com/office/drawing/2014/main" id="{41A9CF8A-0C44-405A-AB31-823F1937F890}"/>
                </a:ext>
              </a:extLst>
            </p:cNvPr>
            <p:cNvPicPr>
              <a:picLocks noChangeAspect="1"/>
            </p:cNvPicPr>
            <p:nvPr/>
          </p:nvPicPr>
          <p:blipFill rotWithShape="1">
            <a:blip r:embed="rId3">
              <a:extLst>
                <a:ext uri="{28A0092B-C50C-407E-A947-70E740481C1C}">
                  <a14:useLocalDpi xmlns:a14="http://schemas.microsoft.com/office/drawing/2010/main" val="0"/>
                </a:ext>
              </a:extLst>
            </a:blip>
            <a:srcRect b="31615"/>
            <a:stretch/>
          </p:blipFill>
          <p:spPr>
            <a:xfrm>
              <a:off x="167750" y="3484090"/>
              <a:ext cx="976301" cy="860519"/>
            </a:xfrm>
            <a:prstGeom prst="rect">
              <a:avLst/>
            </a:prstGeom>
          </p:spPr>
        </p:pic>
        <p:sp>
          <p:nvSpPr>
            <p:cNvPr id="40" name="文字方塊 39">
              <a:extLst>
                <a:ext uri="{FF2B5EF4-FFF2-40B4-BE49-F238E27FC236}">
                  <a16:creationId xmlns:a16="http://schemas.microsoft.com/office/drawing/2014/main" id="{24298176-DDD1-4DC4-B103-E672FD37E740}"/>
                </a:ext>
              </a:extLst>
            </p:cNvPr>
            <p:cNvSpPr txBox="1"/>
            <p:nvPr/>
          </p:nvSpPr>
          <p:spPr>
            <a:xfrm>
              <a:off x="655731" y="2602710"/>
              <a:ext cx="902811" cy="307777"/>
            </a:xfrm>
            <a:prstGeom prst="rect">
              <a:avLst/>
            </a:prstGeom>
            <a:noFill/>
          </p:spPr>
          <p:txBody>
            <a:bodyPr wrap="none" rtlCol="0">
              <a:spAutoFit/>
            </a:bodyPr>
            <a:lstStyle/>
            <a:p>
              <a:pPr algn="ctr"/>
              <a:r>
                <a:rPr lang="zh-TW" altLang="en-US" sz="1400" dirty="0">
                  <a:latin typeface="微軟正黑體" panose="020B0604030504040204" pitchFamily="34" charset="-120"/>
                  <a:ea typeface="微軟正黑體" panose="020B0604030504040204" pitchFamily="34" charset="-120"/>
                </a:rPr>
                <a:t>當前影像</a:t>
              </a:r>
            </a:p>
          </p:txBody>
        </p:sp>
        <p:grpSp>
          <p:nvGrpSpPr>
            <p:cNvPr id="6" name="群組 5">
              <a:extLst>
                <a:ext uri="{FF2B5EF4-FFF2-40B4-BE49-F238E27FC236}">
                  <a16:creationId xmlns:a16="http://schemas.microsoft.com/office/drawing/2014/main" id="{3D27BE68-C075-4C7C-A17F-405A424C691D}"/>
                </a:ext>
              </a:extLst>
            </p:cNvPr>
            <p:cNvGrpSpPr/>
            <p:nvPr/>
          </p:nvGrpSpPr>
          <p:grpSpPr>
            <a:xfrm>
              <a:off x="4868485" y="1283882"/>
              <a:ext cx="2865912" cy="2128119"/>
              <a:chOff x="4223125" y="1598207"/>
              <a:chExt cx="2865912" cy="2128119"/>
            </a:xfrm>
          </p:grpSpPr>
          <p:sp>
            <p:nvSpPr>
              <p:cNvPr id="42" name="矩形 41">
                <a:extLst>
                  <a:ext uri="{FF2B5EF4-FFF2-40B4-BE49-F238E27FC236}">
                    <a16:creationId xmlns:a16="http://schemas.microsoft.com/office/drawing/2014/main" id="{32DAC5AC-507C-4198-9197-610C0C24CCD3}"/>
                  </a:ext>
                </a:extLst>
              </p:cNvPr>
              <p:cNvSpPr/>
              <p:nvPr/>
            </p:nvSpPr>
            <p:spPr>
              <a:xfrm>
                <a:off x="4223125" y="1598207"/>
                <a:ext cx="2865912" cy="18307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latin typeface="微軟正黑體" panose="020B0604030504040204" pitchFamily="34" charset="-120"/>
                  <a:ea typeface="微軟正黑體" panose="020B0604030504040204" pitchFamily="34" charset="-120"/>
                </a:endParaRPr>
              </a:p>
            </p:txBody>
          </p:sp>
          <p:sp>
            <p:nvSpPr>
              <p:cNvPr id="43" name="矩形 42">
                <a:extLst>
                  <a:ext uri="{FF2B5EF4-FFF2-40B4-BE49-F238E27FC236}">
                    <a16:creationId xmlns:a16="http://schemas.microsoft.com/office/drawing/2014/main" id="{265613B1-A726-4A54-BD3D-533350F592DB}"/>
                  </a:ext>
                </a:extLst>
              </p:cNvPr>
              <p:cNvSpPr/>
              <p:nvPr/>
            </p:nvSpPr>
            <p:spPr>
              <a:xfrm>
                <a:off x="4329342" y="1720998"/>
                <a:ext cx="1276753" cy="15852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Facial landmark detection</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44" name="矩形 43">
                <a:extLst>
                  <a:ext uri="{FF2B5EF4-FFF2-40B4-BE49-F238E27FC236}">
                    <a16:creationId xmlns:a16="http://schemas.microsoft.com/office/drawing/2014/main" id="{60460C84-B6F0-459D-B4D5-03674AEBB80E}"/>
                  </a:ext>
                </a:extLst>
              </p:cNvPr>
              <p:cNvSpPr/>
              <p:nvPr/>
            </p:nvSpPr>
            <p:spPr>
              <a:xfrm>
                <a:off x="5700351" y="1720997"/>
                <a:ext cx="1276753" cy="15852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Statistics</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5" name="矩形 4">
                <a:extLst>
                  <a:ext uri="{FF2B5EF4-FFF2-40B4-BE49-F238E27FC236}">
                    <a16:creationId xmlns:a16="http://schemas.microsoft.com/office/drawing/2014/main" id="{92BF584D-485C-41C8-BC1C-377813B7C059}"/>
                  </a:ext>
                </a:extLst>
              </p:cNvPr>
              <p:cNvSpPr/>
              <p:nvPr/>
            </p:nvSpPr>
            <p:spPr>
              <a:xfrm>
                <a:off x="4672318" y="3387772"/>
                <a:ext cx="1967526" cy="338554"/>
              </a:xfrm>
              <a:prstGeom prst="rect">
                <a:avLst/>
              </a:prstGeom>
            </p:spPr>
            <p:txBody>
              <a:bodyPr wrap="none">
                <a:spAutoFit/>
              </a:bodyPr>
              <a:lstStyle/>
              <a:p>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User</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_data _</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reation</a:t>
                </a:r>
              </a:p>
            </p:txBody>
          </p:sp>
        </p:grpSp>
        <p:cxnSp>
          <p:nvCxnSpPr>
            <p:cNvPr id="47" name="直線單箭頭接點 46">
              <a:extLst>
                <a:ext uri="{FF2B5EF4-FFF2-40B4-BE49-F238E27FC236}">
                  <a16:creationId xmlns:a16="http://schemas.microsoft.com/office/drawing/2014/main" id="{84888785-B533-4772-A83D-85DB4FEBD6A5}"/>
                </a:ext>
              </a:extLst>
            </p:cNvPr>
            <p:cNvCxnSpPr>
              <a:cxnSpLocks/>
              <a:stCxn id="76" idx="3"/>
              <a:endCxn id="42" idx="1"/>
            </p:cNvCxnSpPr>
            <p:nvPr/>
          </p:nvCxnSpPr>
          <p:spPr>
            <a:xfrm>
              <a:off x="4222568" y="2199275"/>
              <a:ext cx="645917" cy="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6FEC1FC3-F648-4543-A6AB-30FE8212F839}"/>
                </a:ext>
              </a:extLst>
            </p:cNvPr>
            <p:cNvCxnSpPr>
              <a:cxnSpLocks/>
              <a:stCxn id="44" idx="3"/>
            </p:cNvCxnSpPr>
            <p:nvPr/>
          </p:nvCxnSpPr>
          <p:spPr>
            <a:xfrm flipV="1">
              <a:off x="7622464" y="2199276"/>
              <a:ext cx="76721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7DB1D11B-2C47-411C-BB62-9F3ACB8D9FAA}"/>
                </a:ext>
              </a:extLst>
            </p:cNvPr>
            <p:cNvSpPr/>
            <p:nvPr/>
          </p:nvSpPr>
          <p:spPr>
            <a:xfrm>
              <a:off x="8360216" y="2045387"/>
              <a:ext cx="1685077" cy="307777"/>
            </a:xfrm>
            <a:prstGeom prst="rect">
              <a:avLst/>
            </a:prstGeom>
          </p:spPr>
          <p:txBody>
            <a:bodyPr wrap="none">
              <a:spAutoFit/>
            </a:bodyPr>
            <a:lstStyle/>
            <a:p>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USER_DataSet.csv</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59" name="矩形 58">
              <a:extLst>
                <a:ext uri="{FF2B5EF4-FFF2-40B4-BE49-F238E27FC236}">
                  <a16:creationId xmlns:a16="http://schemas.microsoft.com/office/drawing/2014/main" id="{C019931C-448E-422F-8F77-1FAE20006B70}"/>
                </a:ext>
              </a:extLst>
            </p:cNvPr>
            <p:cNvSpPr/>
            <p:nvPr/>
          </p:nvSpPr>
          <p:spPr>
            <a:xfrm>
              <a:off x="8517280" y="2788461"/>
              <a:ext cx="1388686" cy="12382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Machine learning</a:t>
              </a:r>
            </a:p>
            <a:p>
              <a:pPr algn="ct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Module</a:t>
              </a:r>
              <a:endParaRPr lang="zh-TW" altLang="en-US" sz="1400" dirty="0">
                <a:latin typeface="微軟正黑體" panose="020B0604030504040204" pitchFamily="34" charset="-120"/>
                <a:ea typeface="微軟正黑體" panose="020B0604030504040204" pitchFamily="34" charset="-120"/>
              </a:endParaRPr>
            </a:p>
          </p:txBody>
        </p:sp>
        <p:cxnSp>
          <p:nvCxnSpPr>
            <p:cNvPr id="60" name="直線單箭頭接點 59">
              <a:extLst>
                <a:ext uri="{FF2B5EF4-FFF2-40B4-BE49-F238E27FC236}">
                  <a16:creationId xmlns:a16="http://schemas.microsoft.com/office/drawing/2014/main" id="{E844F212-6118-4B37-BD13-77EC44048EF1}"/>
                </a:ext>
              </a:extLst>
            </p:cNvPr>
            <p:cNvCxnSpPr>
              <a:cxnSpLocks/>
              <a:stCxn id="56" idx="2"/>
              <a:endCxn id="59" idx="0"/>
            </p:cNvCxnSpPr>
            <p:nvPr/>
          </p:nvCxnSpPr>
          <p:spPr>
            <a:xfrm>
              <a:off x="9202755" y="2353164"/>
              <a:ext cx="8868" cy="4352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FE976E38-FF6A-4CC2-8C5B-8AA9DF6E5878}"/>
                </a:ext>
              </a:extLst>
            </p:cNvPr>
            <p:cNvSpPr txBox="1"/>
            <p:nvPr/>
          </p:nvSpPr>
          <p:spPr>
            <a:xfrm>
              <a:off x="10544175" y="3253697"/>
              <a:ext cx="1290738" cy="307777"/>
            </a:xfrm>
            <a:prstGeom prst="rect">
              <a:avLst/>
            </a:prstGeom>
            <a:noFill/>
          </p:spPr>
          <p:txBody>
            <a:bodyPr wrap="none" rtlCol="0">
              <a:spAutoFit/>
            </a:bodyPr>
            <a:lstStyle/>
            <a:p>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User_Knn.sav</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68" name="群組 67">
              <a:extLst>
                <a:ext uri="{FF2B5EF4-FFF2-40B4-BE49-F238E27FC236}">
                  <a16:creationId xmlns:a16="http://schemas.microsoft.com/office/drawing/2014/main" id="{8D4F8082-3DC2-4B73-873F-449BFCC9E340}"/>
                </a:ext>
              </a:extLst>
            </p:cNvPr>
            <p:cNvGrpSpPr/>
            <p:nvPr/>
          </p:nvGrpSpPr>
          <p:grpSpPr>
            <a:xfrm>
              <a:off x="4868485" y="4212948"/>
              <a:ext cx="2865912" cy="2128119"/>
              <a:chOff x="4223125" y="1598207"/>
              <a:chExt cx="2865912" cy="2128119"/>
            </a:xfrm>
          </p:grpSpPr>
          <p:sp>
            <p:nvSpPr>
              <p:cNvPr id="69" name="矩形 68">
                <a:extLst>
                  <a:ext uri="{FF2B5EF4-FFF2-40B4-BE49-F238E27FC236}">
                    <a16:creationId xmlns:a16="http://schemas.microsoft.com/office/drawing/2014/main" id="{16C676B6-2656-4D4E-88FE-132CACC5D6CA}"/>
                  </a:ext>
                </a:extLst>
              </p:cNvPr>
              <p:cNvSpPr/>
              <p:nvPr/>
            </p:nvSpPr>
            <p:spPr>
              <a:xfrm>
                <a:off x="4223125" y="1598207"/>
                <a:ext cx="2865912" cy="18307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latin typeface="微軟正黑體" panose="020B0604030504040204" pitchFamily="34" charset="-120"/>
                  <a:ea typeface="微軟正黑體" panose="020B0604030504040204" pitchFamily="34" charset="-120"/>
                </a:endParaRPr>
              </a:p>
            </p:txBody>
          </p:sp>
          <p:sp>
            <p:nvSpPr>
              <p:cNvPr id="70" name="矩形 69">
                <a:extLst>
                  <a:ext uri="{FF2B5EF4-FFF2-40B4-BE49-F238E27FC236}">
                    <a16:creationId xmlns:a16="http://schemas.microsoft.com/office/drawing/2014/main" id="{AC0CE35C-B329-4126-8667-5D86AF9E2B19}"/>
                  </a:ext>
                </a:extLst>
              </p:cNvPr>
              <p:cNvSpPr/>
              <p:nvPr/>
            </p:nvSpPr>
            <p:spPr>
              <a:xfrm>
                <a:off x="4329342" y="1720998"/>
                <a:ext cx="1276753" cy="15852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Facial landmark detection</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1" name="矩形 70">
                <a:extLst>
                  <a:ext uri="{FF2B5EF4-FFF2-40B4-BE49-F238E27FC236}">
                    <a16:creationId xmlns:a16="http://schemas.microsoft.com/office/drawing/2014/main" id="{BF5672F3-5391-404B-84EE-0F2A29E3B6B3}"/>
                  </a:ext>
                </a:extLst>
              </p:cNvPr>
              <p:cNvSpPr/>
              <p:nvPr/>
            </p:nvSpPr>
            <p:spPr>
              <a:xfrm>
                <a:off x="5700351" y="1720997"/>
                <a:ext cx="1276753" cy="15852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Statistics</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2" name="矩形 71">
                <a:extLst>
                  <a:ext uri="{FF2B5EF4-FFF2-40B4-BE49-F238E27FC236}">
                    <a16:creationId xmlns:a16="http://schemas.microsoft.com/office/drawing/2014/main" id="{F6CC5F4A-8ACC-4B00-831E-B25753E2A3F8}"/>
                  </a:ext>
                </a:extLst>
              </p:cNvPr>
              <p:cNvSpPr/>
              <p:nvPr/>
            </p:nvSpPr>
            <p:spPr>
              <a:xfrm>
                <a:off x="4672318" y="3387772"/>
                <a:ext cx="1967526" cy="338554"/>
              </a:xfrm>
              <a:prstGeom prst="rect">
                <a:avLst/>
              </a:prstGeom>
            </p:spPr>
            <p:txBody>
              <a:bodyPr wrap="none">
                <a:spAutoFit/>
              </a:bodyPr>
              <a:lstStyle/>
              <a:p>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User</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_data _</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reation</a:t>
                </a:r>
              </a:p>
            </p:txBody>
          </p:sp>
        </p:grpSp>
        <p:sp>
          <p:nvSpPr>
            <p:cNvPr id="76" name="矩形 75">
              <a:extLst>
                <a:ext uri="{FF2B5EF4-FFF2-40B4-BE49-F238E27FC236}">
                  <a16:creationId xmlns:a16="http://schemas.microsoft.com/office/drawing/2014/main" id="{B4585A5F-6867-42EF-9130-70CBA883E86D}"/>
                </a:ext>
              </a:extLst>
            </p:cNvPr>
            <p:cNvSpPr/>
            <p:nvPr/>
          </p:nvSpPr>
          <p:spPr>
            <a:xfrm>
              <a:off x="3232842" y="1506074"/>
              <a:ext cx="989726" cy="1386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微軟正黑體" panose="020B0604030504040204" pitchFamily="34" charset="-120"/>
                  <a:ea typeface="微軟正黑體" panose="020B0604030504040204" pitchFamily="34" charset="-120"/>
                </a:rPr>
                <a:t>Video</a:t>
              </a:r>
            </a:p>
            <a:p>
              <a:pPr algn="ctr"/>
              <a:r>
                <a:rPr lang="en-US" altLang="zh-TW" sz="1200" dirty="0">
                  <a:latin typeface="微軟正黑體" panose="020B0604030504040204" pitchFamily="34" charset="-120"/>
                  <a:ea typeface="微軟正黑體" panose="020B0604030504040204" pitchFamily="34" charset="-120"/>
                </a:rPr>
                <a:t>Capture</a:t>
              </a:r>
              <a:endParaRPr lang="zh-TW" altLang="en-US" sz="1200" dirty="0">
                <a:latin typeface="微軟正黑體" panose="020B0604030504040204" pitchFamily="34" charset="-120"/>
                <a:ea typeface="微軟正黑體" panose="020B0604030504040204" pitchFamily="34" charset="-120"/>
              </a:endParaRPr>
            </a:p>
          </p:txBody>
        </p:sp>
        <p:cxnSp>
          <p:nvCxnSpPr>
            <p:cNvPr id="78" name="直線單箭頭接點 77">
              <a:extLst>
                <a:ext uri="{FF2B5EF4-FFF2-40B4-BE49-F238E27FC236}">
                  <a16:creationId xmlns:a16="http://schemas.microsoft.com/office/drawing/2014/main" id="{6BDE9400-B3F5-4659-9F26-EB3BD183BE1E}"/>
                </a:ext>
              </a:extLst>
            </p:cNvPr>
            <p:cNvCxnSpPr>
              <a:cxnSpLocks/>
              <a:stCxn id="33" idx="3"/>
              <a:endCxn id="76" idx="1"/>
            </p:cNvCxnSpPr>
            <p:nvPr/>
          </p:nvCxnSpPr>
          <p:spPr>
            <a:xfrm>
              <a:off x="2796476" y="2199275"/>
              <a:ext cx="4363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肘形接點 33">
              <a:extLst>
                <a:ext uri="{FF2B5EF4-FFF2-40B4-BE49-F238E27FC236}">
                  <a16:creationId xmlns:a16="http://schemas.microsoft.com/office/drawing/2014/main" id="{7D17730F-E21D-4AC2-BC91-5B18D5EE6CA8}"/>
                </a:ext>
              </a:extLst>
            </p:cNvPr>
            <p:cNvCxnSpPr>
              <a:cxnSpLocks/>
              <a:stCxn id="38" idx="2"/>
              <a:endCxn id="53" idx="1"/>
            </p:cNvCxnSpPr>
            <p:nvPr/>
          </p:nvCxnSpPr>
          <p:spPr>
            <a:xfrm rot="16200000" flipH="1">
              <a:off x="1555183" y="3445326"/>
              <a:ext cx="783731" cy="2582295"/>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文字方塊 90">
              <a:extLst>
                <a:ext uri="{FF2B5EF4-FFF2-40B4-BE49-F238E27FC236}">
                  <a16:creationId xmlns:a16="http://schemas.microsoft.com/office/drawing/2014/main" id="{58EE4FCC-8DF3-4C6B-9488-279D094DFE7E}"/>
                </a:ext>
              </a:extLst>
            </p:cNvPr>
            <p:cNvSpPr txBox="1"/>
            <p:nvPr/>
          </p:nvSpPr>
          <p:spPr>
            <a:xfrm>
              <a:off x="655730" y="4831809"/>
              <a:ext cx="902811" cy="307777"/>
            </a:xfrm>
            <a:prstGeom prst="rect">
              <a:avLst/>
            </a:prstGeom>
            <a:noFill/>
          </p:spPr>
          <p:txBody>
            <a:bodyPr wrap="none" rtlCol="0">
              <a:spAutoFit/>
            </a:bodyPr>
            <a:lstStyle/>
            <a:p>
              <a:pPr algn="ctr"/>
              <a:r>
                <a:rPr lang="zh-TW" altLang="en-US" sz="1400" dirty="0">
                  <a:latin typeface="微軟正黑體" panose="020B0604030504040204" pitchFamily="34" charset="-120"/>
                  <a:ea typeface="微軟正黑體" panose="020B0604030504040204" pitchFamily="34" charset="-120"/>
                </a:rPr>
                <a:t>當前影像</a:t>
              </a:r>
            </a:p>
          </p:txBody>
        </p:sp>
        <p:sp>
          <p:nvSpPr>
            <p:cNvPr id="98" name="矩形 97">
              <a:extLst>
                <a:ext uri="{FF2B5EF4-FFF2-40B4-BE49-F238E27FC236}">
                  <a16:creationId xmlns:a16="http://schemas.microsoft.com/office/drawing/2014/main" id="{5332382B-621B-4594-AB4C-8C3B4A1647F5}"/>
                </a:ext>
              </a:extLst>
            </p:cNvPr>
            <p:cNvSpPr/>
            <p:nvPr/>
          </p:nvSpPr>
          <p:spPr>
            <a:xfrm>
              <a:off x="8196502" y="4472179"/>
              <a:ext cx="1145956" cy="1312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Prediction module</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101" name="直線單箭頭接點 100">
              <a:extLst>
                <a:ext uri="{FF2B5EF4-FFF2-40B4-BE49-F238E27FC236}">
                  <a16:creationId xmlns:a16="http://schemas.microsoft.com/office/drawing/2014/main" id="{5225925F-576C-4A69-A9E6-7D91C9310485}"/>
                </a:ext>
              </a:extLst>
            </p:cNvPr>
            <p:cNvCxnSpPr>
              <a:cxnSpLocks/>
              <a:stCxn id="71" idx="3"/>
              <a:endCxn id="98" idx="1"/>
            </p:cNvCxnSpPr>
            <p:nvPr/>
          </p:nvCxnSpPr>
          <p:spPr>
            <a:xfrm flipV="1">
              <a:off x="7622464" y="5128342"/>
              <a:ext cx="57403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EE621688-808F-44EF-9862-A5291C3E7CD3}"/>
                </a:ext>
              </a:extLst>
            </p:cNvPr>
            <p:cNvCxnSpPr>
              <a:cxnSpLocks/>
            </p:cNvCxnSpPr>
            <p:nvPr/>
          </p:nvCxnSpPr>
          <p:spPr>
            <a:xfrm flipV="1">
              <a:off x="9331928" y="5128341"/>
              <a:ext cx="57403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6" name="文字方塊 105">
              <a:extLst>
                <a:ext uri="{FF2B5EF4-FFF2-40B4-BE49-F238E27FC236}">
                  <a16:creationId xmlns:a16="http://schemas.microsoft.com/office/drawing/2014/main" id="{C0727D12-8A86-428C-A18D-FD7BA9DF40AC}"/>
                </a:ext>
              </a:extLst>
            </p:cNvPr>
            <p:cNvSpPr txBox="1"/>
            <p:nvPr/>
          </p:nvSpPr>
          <p:spPr>
            <a:xfrm>
              <a:off x="9905966" y="4974452"/>
              <a:ext cx="1157689" cy="307777"/>
            </a:xfrm>
            <a:prstGeom prst="rect">
              <a:avLst/>
            </a:prstGeom>
            <a:noFill/>
          </p:spPr>
          <p:txBody>
            <a:bodyPr wrap="none" rtlCol="0">
              <a:spAutoFit/>
            </a:bodyPr>
            <a:lstStyle/>
            <a:p>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開門</a:t>
              </a: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不動作</a:t>
              </a:r>
            </a:p>
          </p:txBody>
        </p:sp>
        <p:sp>
          <p:nvSpPr>
            <p:cNvPr id="109" name="文字方塊 108">
              <a:extLst>
                <a:ext uri="{FF2B5EF4-FFF2-40B4-BE49-F238E27FC236}">
                  <a16:creationId xmlns:a16="http://schemas.microsoft.com/office/drawing/2014/main" id="{19B0DA30-4BF9-4420-AA29-6F03C625EA35}"/>
                </a:ext>
              </a:extLst>
            </p:cNvPr>
            <p:cNvSpPr txBox="1"/>
            <p:nvPr/>
          </p:nvSpPr>
          <p:spPr>
            <a:xfrm>
              <a:off x="1652051" y="3737667"/>
              <a:ext cx="902811" cy="307777"/>
            </a:xfrm>
            <a:prstGeom prst="rect">
              <a:avLst/>
            </a:prstGeom>
            <a:noFill/>
          </p:spPr>
          <p:txBody>
            <a:bodyPr wrap="none" rtlCol="0">
              <a:spAutoFit/>
            </a:bodyPr>
            <a:lstStyle/>
            <a:p>
              <a:pPr algn="ctr"/>
              <a:r>
                <a:rPr lang="zh-TW" altLang="en-US" sz="1400" dirty="0">
                  <a:solidFill>
                    <a:srgbClr val="FF0000"/>
                  </a:solidFill>
                  <a:latin typeface="微軟正黑體" panose="020B0604030504040204" pitchFamily="34" charset="-120"/>
                  <a:ea typeface="微軟正黑體" panose="020B0604030504040204" pitchFamily="34" charset="-120"/>
                </a:rPr>
                <a:t>設定功能</a:t>
              </a:r>
            </a:p>
          </p:txBody>
        </p:sp>
        <p:sp>
          <p:nvSpPr>
            <p:cNvPr id="110" name="文字方塊 109">
              <a:extLst>
                <a:ext uri="{FF2B5EF4-FFF2-40B4-BE49-F238E27FC236}">
                  <a16:creationId xmlns:a16="http://schemas.microsoft.com/office/drawing/2014/main" id="{B7EC7399-B6CF-41B5-86B7-8983BE15A5A7}"/>
                </a:ext>
              </a:extLst>
            </p:cNvPr>
            <p:cNvSpPr txBox="1"/>
            <p:nvPr/>
          </p:nvSpPr>
          <p:spPr>
            <a:xfrm>
              <a:off x="8133465" y="6187178"/>
              <a:ext cx="1290738" cy="307777"/>
            </a:xfrm>
            <a:prstGeom prst="rect">
              <a:avLst/>
            </a:prstGeom>
            <a:noFill/>
            <a:ln>
              <a:solidFill>
                <a:schemeClr val="accent1"/>
              </a:solidFill>
            </a:ln>
          </p:spPr>
          <p:txBody>
            <a:bodyPr wrap="none" rtlCol="0">
              <a:spAutoFit/>
            </a:bodyPr>
            <a:lstStyle/>
            <a:p>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User_Knn.sav</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111" name="直線單箭頭接點 110">
              <a:extLst>
                <a:ext uri="{FF2B5EF4-FFF2-40B4-BE49-F238E27FC236}">
                  <a16:creationId xmlns:a16="http://schemas.microsoft.com/office/drawing/2014/main" id="{DF2C5221-C5B8-427C-898E-D17A0BAD074F}"/>
                </a:ext>
              </a:extLst>
            </p:cNvPr>
            <p:cNvCxnSpPr>
              <a:cxnSpLocks/>
            </p:cNvCxnSpPr>
            <p:nvPr/>
          </p:nvCxnSpPr>
          <p:spPr>
            <a:xfrm flipV="1">
              <a:off x="8547860" y="5767860"/>
              <a:ext cx="0" cy="40393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單箭頭接點 112">
              <a:extLst>
                <a:ext uri="{FF2B5EF4-FFF2-40B4-BE49-F238E27FC236}">
                  <a16:creationId xmlns:a16="http://schemas.microsoft.com/office/drawing/2014/main" id="{75D2C206-9EDC-4871-B88A-82B778DE3EF4}"/>
                </a:ext>
              </a:extLst>
            </p:cNvPr>
            <p:cNvCxnSpPr>
              <a:cxnSpLocks/>
            </p:cNvCxnSpPr>
            <p:nvPr/>
          </p:nvCxnSpPr>
          <p:spPr>
            <a:xfrm flipV="1">
              <a:off x="9015220" y="5767860"/>
              <a:ext cx="0" cy="4039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182E565A-6D97-46F1-A61D-06D35E66CD13}"/>
                </a:ext>
              </a:extLst>
            </p:cNvPr>
            <p:cNvSpPr/>
            <p:nvPr/>
          </p:nvSpPr>
          <p:spPr>
            <a:xfrm>
              <a:off x="4754880" y="4142729"/>
              <a:ext cx="4825321" cy="24543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文字方塊 116">
              <a:extLst>
                <a:ext uri="{FF2B5EF4-FFF2-40B4-BE49-F238E27FC236}">
                  <a16:creationId xmlns:a16="http://schemas.microsoft.com/office/drawing/2014/main" id="{1F0FA236-BFBC-4B96-94E5-D3922C62ADC7}"/>
                </a:ext>
              </a:extLst>
            </p:cNvPr>
            <p:cNvSpPr txBox="1"/>
            <p:nvPr/>
          </p:nvSpPr>
          <p:spPr>
            <a:xfrm>
              <a:off x="4729759" y="6300357"/>
              <a:ext cx="902811" cy="307777"/>
            </a:xfrm>
            <a:prstGeom prst="rect">
              <a:avLst/>
            </a:prstGeom>
            <a:noFill/>
          </p:spPr>
          <p:txBody>
            <a:bodyPr wrap="none" rtlCol="0">
              <a:spAutoFit/>
            </a:bodyPr>
            <a:lstStyle/>
            <a:p>
              <a:pPr algn="ctr"/>
              <a:r>
                <a:rPr lang="zh-TW" altLang="en-US" sz="1400" dirty="0">
                  <a:solidFill>
                    <a:srgbClr val="FF0000"/>
                  </a:solidFill>
                  <a:latin typeface="微軟正黑體" panose="020B0604030504040204" pitchFamily="34" charset="-120"/>
                  <a:ea typeface="微軟正黑體" panose="020B0604030504040204" pitchFamily="34" charset="-120"/>
                </a:rPr>
                <a:t>辨識功能</a:t>
              </a:r>
            </a:p>
          </p:txBody>
        </p:sp>
        <p:sp>
          <p:nvSpPr>
            <p:cNvPr id="53" name="矩形 52">
              <a:extLst>
                <a:ext uri="{FF2B5EF4-FFF2-40B4-BE49-F238E27FC236}">
                  <a16:creationId xmlns:a16="http://schemas.microsoft.com/office/drawing/2014/main" id="{90415166-40EA-4498-951E-AF60DDF78AE7}"/>
                </a:ext>
              </a:extLst>
            </p:cNvPr>
            <p:cNvSpPr/>
            <p:nvPr/>
          </p:nvSpPr>
          <p:spPr>
            <a:xfrm>
              <a:off x="3238196" y="4435139"/>
              <a:ext cx="989726" cy="1386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微軟正黑體" panose="020B0604030504040204" pitchFamily="34" charset="-120"/>
                  <a:ea typeface="微軟正黑體" panose="020B0604030504040204" pitchFamily="34" charset="-120"/>
                </a:rPr>
                <a:t>Video</a:t>
              </a:r>
            </a:p>
            <a:p>
              <a:pPr algn="ctr"/>
              <a:r>
                <a:rPr lang="en-US" altLang="zh-TW" sz="1200" dirty="0">
                  <a:latin typeface="微軟正黑體" panose="020B0604030504040204" pitchFamily="34" charset="-120"/>
                  <a:ea typeface="微軟正黑體" panose="020B0604030504040204" pitchFamily="34" charset="-120"/>
                </a:rPr>
                <a:t>Capture</a:t>
              </a:r>
              <a:endParaRPr lang="zh-TW" altLang="en-US" sz="1200" dirty="0">
                <a:latin typeface="微軟正黑體" panose="020B0604030504040204" pitchFamily="34" charset="-120"/>
                <a:ea typeface="微軟正黑體" panose="020B0604030504040204" pitchFamily="34" charset="-120"/>
              </a:endParaRPr>
            </a:p>
          </p:txBody>
        </p:sp>
        <p:cxnSp>
          <p:nvCxnSpPr>
            <p:cNvPr id="57" name="直線單箭頭接點 56">
              <a:extLst>
                <a:ext uri="{FF2B5EF4-FFF2-40B4-BE49-F238E27FC236}">
                  <a16:creationId xmlns:a16="http://schemas.microsoft.com/office/drawing/2014/main" id="{647BC078-6F6C-447F-873E-E6ABDFDD8DF1}"/>
                </a:ext>
              </a:extLst>
            </p:cNvPr>
            <p:cNvCxnSpPr>
              <a:cxnSpLocks/>
              <a:stCxn id="53" idx="3"/>
              <a:endCxn id="69" idx="1"/>
            </p:cNvCxnSpPr>
            <p:nvPr/>
          </p:nvCxnSpPr>
          <p:spPr>
            <a:xfrm>
              <a:off x="4227922" y="5128340"/>
              <a:ext cx="640563" cy="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2" name="文本框 1"/>
          <p:cNvSpPr txBox="1"/>
          <p:nvPr/>
        </p:nvSpPr>
        <p:spPr>
          <a:xfrm flipH="1">
            <a:off x="920337" y="534713"/>
            <a:ext cx="2786492" cy="523220"/>
          </a:xfrm>
          <a:prstGeom prst="rect">
            <a:avLst/>
          </a:prstGeom>
          <a:noFill/>
        </p:spPr>
        <p:txBody>
          <a:bodyPr wrap="square" rtlCol="0">
            <a:spAutoFit/>
          </a:bodyPr>
          <a:lstStyle/>
          <a:p>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r>
              <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a:t>
            </a:r>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修正</a:t>
            </a:r>
            <a:endPar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aphicFrame>
        <p:nvGraphicFramePr>
          <p:cNvPr id="25" name="表格 24">
            <a:extLst>
              <a:ext uri="{FF2B5EF4-FFF2-40B4-BE49-F238E27FC236}">
                <a16:creationId xmlns:a16="http://schemas.microsoft.com/office/drawing/2014/main" id="{A2EF5A4B-058E-4EF5-88C4-649081201E80}"/>
              </a:ext>
            </a:extLst>
          </p:cNvPr>
          <p:cNvGraphicFramePr>
            <a:graphicFrameLocks noGrp="1"/>
          </p:cNvGraphicFramePr>
          <p:nvPr>
            <p:extLst>
              <p:ext uri="{D42A27DB-BD31-4B8C-83A1-F6EECF244321}">
                <p14:modId xmlns:p14="http://schemas.microsoft.com/office/powerpoint/2010/main" val="1324454054"/>
              </p:ext>
            </p:extLst>
          </p:nvPr>
        </p:nvGraphicFramePr>
        <p:xfrm>
          <a:off x="8580458" y="129899"/>
          <a:ext cx="3498666" cy="1757800"/>
        </p:xfrm>
        <a:graphic>
          <a:graphicData uri="http://schemas.openxmlformats.org/drawingml/2006/table">
            <a:tbl>
              <a:tblPr firstRow="1" bandRow="1">
                <a:tableStyleId>{5C22544A-7EE6-4342-B048-85BDC9FD1C3A}</a:tableStyleId>
              </a:tblPr>
              <a:tblGrid>
                <a:gridCol w="583111">
                  <a:extLst>
                    <a:ext uri="{9D8B030D-6E8A-4147-A177-3AD203B41FA5}">
                      <a16:colId xmlns:a16="http://schemas.microsoft.com/office/drawing/2014/main" val="1419804881"/>
                    </a:ext>
                  </a:extLst>
                </a:gridCol>
                <a:gridCol w="583111">
                  <a:extLst>
                    <a:ext uri="{9D8B030D-6E8A-4147-A177-3AD203B41FA5}">
                      <a16:colId xmlns:a16="http://schemas.microsoft.com/office/drawing/2014/main" val="2985821"/>
                    </a:ext>
                  </a:extLst>
                </a:gridCol>
                <a:gridCol w="583111">
                  <a:extLst>
                    <a:ext uri="{9D8B030D-6E8A-4147-A177-3AD203B41FA5}">
                      <a16:colId xmlns:a16="http://schemas.microsoft.com/office/drawing/2014/main" val="3608475939"/>
                    </a:ext>
                  </a:extLst>
                </a:gridCol>
                <a:gridCol w="583111">
                  <a:extLst>
                    <a:ext uri="{9D8B030D-6E8A-4147-A177-3AD203B41FA5}">
                      <a16:colId xmlns:a16="http://schemas.microsoft.com/office/drawing/2014/main" val="844011399"/>
                    </a:ext>
                  </a:extLst>
                </a:gridCol>
                <a:gridCol w="583111">
                  <a:extLst>
                    <a:ext uri="{9D8B030D-6E8A-4147-A177-3AD203B41FA5}">
                      <a16:colId xmlns:a16="http://schemas.microsoft.com/office/drawing/2014/main" val="44756151"/>
                    </a:ext>
                  </a:extLst>
                </a:gridCol>
                <a:gridCol w="583111">
                  <a:extLst>
                    <a:ext uri="{9D8B030D-6E8A-4147-A177-3AD203B41FA5}">
                      <a16:colId xmlns:a16="http://schemas.microsoft.com/office/drawing/2014/main" val="1213328802"/>
                    </a:ext>
                  </a:extLst>
                </a:gridCol>
              </a:tblGrid>
              <a:tr h="439450">
                <a:tc>
                  <a:txBody>
                    <a:bodyPr/>
                    <a:lstStyle/>
                    <a:p>
                      <a:pPr algn="ctr"/>
                      <a:r>
                        <a:rPr lang="en-US" altLang="zh-TW" sz="1050" dirty="0">
                          <a:latin typeface="微軟正黑體" panose="020B0604030504040204" pitchFamily="34" charset="-120"/>
                          <a:ea typeface="微軟正黑體" panose="020B0604030504040204" pitchFamily="34" charset="-120"/>
                        </a:rPr>
                        <a:t>User</a:t>
                      </a:r>
                    </a:p>
                    <a:p>
                      <a:pPr algn="ctr"/>
                      <a:r>
                        <a:rPr lang="en-US" altLang="zh-TW" sz="1050" dirty="0">
                          <a:latin typeface="微軟正黑體" panose="020B0604030504040204" pitchFamily="34" charset="-120"/>
                          <a:ea typeface="微軟正黑體" panose="020B0604030504040204" pitchFamily="34" charset="-120"/>
                        </a:rPr>
                        <a:t>name</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眾數</a:t>
                      </a: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中位數</a:t>
                      </a:r>
                      <a:endParaRPr lang="en-US" altLang="zh-TW"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最大值</a:t>
                      </a:r>
                    </a:p>
                  </a:txBody>
                  <a:tcPr marL="81986" marR="81986" marT="40993" marB="40993" anchor="ctr"/>
                </a:tc>
                <a:tc>
                  <a:txBody>
                    <a:bodyPr/>
                    <a:lstStyle/>
                    <a:p>
                      <a:pPr algn="ctr"/>
                      <a:r>
                        <a:rPr lang="zh-TW" altLang="en-US" sz="1050" dirty="0">
                          <a:latin typeface="微軟正黑體" panose="020B0604030504040204" pitchFamily="34" charset="-120"/>
                          <a:ea typeface="微軟正黑體" panose="020B0604030504040204" pitchFamily="34" charset="-120"/>
                        </a:rPr>
                        <a:t>最小值</a:t>
                      </a: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1518414891"/>
                  </a:ext>
                </a:extLst>
              </a:tr>
              <a:tr h="439450">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1412839797"/>
                  </a:ext>
                </a:extLst>
              </a:tr>
              <a:tr h="439450">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3283263861"/>
                  </a:ext>
                </a:extLst>
              </a:tr>
              <a:tr h="439450">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x</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tc>
                  <a:txBody>
                    <a:bodyPr/>
                    <a:lstStyle/>
                    <a:p>
                      <a:pPr algn="ctr"/>
                      <a:r>
                        <a:rPr lang="en-US" altLang="zh-TW" sz="1050" dirty="0">
                          <a:latin typeface="微軟正黑體" panose="020B0604030504040204" pitchFamily="34" charset="-120"/>
                          <a:ea typeface="微軟正黑體" panose="020B0604030504040204" pitchFamily="34" charset="-120"/>
                        </a:rPr>
                        <a:t>……</a:t>
                      </a:r>
                      <a:endParaRPr lang="zh-TW" altLang="en-US" sz="1050" dirty="0">
                        <a:latin typeface="微軟正黑體" panose="020B0604030504040204" pitchFamily="34" charset="-120"/>
                        <a:ea typeface="微軟正黑體" panose="020B0604030504040204" pitchFamily="34" charset="-120"/>
                      </a:endParaRPr>
                    </a:p>
                  </a:txBody>
                  <a:tcPr marL="81986" marR="81986" marT="40993" marB="40993" anchor="ctr"/>
                </a:tc>
                <a:extLst>
                  <a:ext uri="{0D108BD9-81ED-4DB2-BD59-A6C34878D82A}">
                    <a16:rowId xmlns:a16="http://schemas.microsoft.com/office/drawing/2014/main" val="4008961496"/>
                  </a:ext>
                </a:extLst>
              </a:tr>
            </a:tbl>
          </a:graphicData>
        </a:graphic>
      </p:graphicFrame>
    </p:spTree>
    <p:extLst>
      <p:ext uri="{BB962C8B-B14F-4D97-AF65-F5344CB8AC3E}">
        <p14:creationId xmlns:p14="http://schemas.microsoft.com/office/powerpoint/2010/main" val="107478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7" y="561754"/>
            <a:ext cx="4735745" cy="523220"/>
          </a:xfrm>
          <a:prstGeom prst="rect">
            <a:avLst/>
          </a:prstGeom>
          <a:noFill/>
        </p:spPr>
        <p:txBody>
          <a:bodyPr wrap="square" rtlCol="0">
            <a:spAutoFit/>
          </a:bodyPr>
          <a:lstStyle/>
          <a:p>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 </a:t>
            </a:r>
            <a:r>
              <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 GUI</a:t>
            </a:r>
            <a:r>
              <a:rPr lang="zh-TW" altLang="en-US"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構想</a:t>
            </a:r>
            <a:endParaRPr lang="en-US" altLang="zh-TW" sz="28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grpSp>
        <p:nvGrpSpPr>
          <p:cNvPr id="41" name="群組 40">
            <a:extLst>
              <a:ext uri="{FF2B5EF4-FFF2-40B4-BE49-F238E27FC236}">
                <a16:creationId xmlns:a16="http://schemas.microsoft.com/office/drawing/2014/main" id="{9B71B8A1-86D0-469B-AFBB-341FBCBB2EBC}"/>
              </a:ext>
            </a:extLst>
          </p:cNvPr>
          <p:cNvGrpSpPr/>
          <p:nvPr/>
        </p:nvGrpSpPr>
        <p:grpSpPr>
          <a:xfrm>
            <a:off x="2694334" y="1259886"/>
            <a:ext cx="6799684" cy="5099764"/>
            <a:chOff x="2694334" y="1259886"/>
            <a:chExt cx="6799684" cy="5099764"/>
          </a:xfrm>
        </p:grpSpPr>
        <p:grpSp>
          <p:nvGrpSpPr>
            <p:cNvPr id="10" name="群組 9">
              <a:extLst>
                <a:ext uri="{FF2B5EF4-FFF2-40B4-BE49-F238E27FC236}">
                  <a16:creationId xmlns:a16="http://schemas.microsoft.com/office/drawing/2014/main" id="{C22282F7-6ABD-43C8-8D00-7ED3E866A828}"/>
                </a:ext>
              </a:extLst>
            </p:cNvPr>
            <p:cNvGrpSpPr/>
            <p:nvPr/>
          </p:nvGrpSpPr>
          <p:grpSpPr>
            <a:xfrm>
              <a:off x="2694334" y="1259886"/>
              <a:ext cx="6799684" cy="5099764"/>
              <a:chOff x="2696158" y="1259886"/>
              <a:chExt cx="6799684" cy="5099764"/>
            </a:xfrm>
          </p:grpSpPr>
          <p:sp>
            <p:nvSpPr>
              <p:cNvPr id="4" name="矩形 3">
                <a:extLst>
                  <a:ext uri="{FF2B5EF4-FFF2-40B4-BE49-F238E27FC236}">
                    <a16:creationId xmlns:a16="http://schemas.microsoft.com/office/drawing/2014/main" id="{6E6D3369-783A-4AAE-AF48-0D5A6A260F12}"/>
                  </a:ext>
                </a:extLst>
              </p:cNvPr>
              <p:cNvSpPr/>
              <p:nvPr/>
            </p:nvSpPr>
            <p:spPr>
              <a:xfrm>
                <a:off x="2696158" y="1259887"/>
                <a:ext cx="6799684" cy="5099763"/>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B63E3C0-61C3-40B1-81A9-1DEDA7B6F31B}"/>
                  </a:ext>
                </a:extLst>
              </p:cNvPr>
              <p:cNvSpPr/>
              <p:nvPr/>
            </p:nvSpPr>
            <p:spPr>
              <a:xfrm>
                <a:off x="2696158" y="1259886"/>
                <a:ext cx="6799684" cy="254589"/>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 name="群組 4">
                <a:extLst>
                  <a:ext uri="{FF2B5EF4-FFF2-40B4-BE49-F238E27FC236}">
                    <a16:creationId xmlns:a16="http://schemas.microsoft.com/office/drawing/2014/main" id="{8673E0D2-3CD4-404D-B947-C11A0FFA94EB}"/>
                  </a:ext>
                </a:extLst>
              </p:cNvPr>
              <p:cNvGrpSpPr/>
              <p:nvPr/>
            </p:nvGrpSpPr>
            <p:grpSpPr>
              <a:xfrm>
                <a:off x="8919210" y="1295807"/>
                <a:ext cx="536760" cy="182746"/>
                <a:chOff x="9391650" y="1297387"/>
                <a:chExt cx="536760" cy="182746"/>
              </a:xfrm>
            </p:grpSpPr>
            <p:sp>
              <p:nvSpPr>
                <p:cNvPr id="13" name="乘號 12">
                  <a:extLst>
                    <a:ext uri="{FF2B5EF4-FFF2-40B4-BE49-F238E27FC236}">
                      <a16:creationId xmlns:a16="http://schemas.microsoft.com/office/drawing/2014/main" id="{5B267B71-A89A-42FF-B6DF-64FBD9F67383}"/>
                    </a:ext>
                  </a:extLst>
                </p:cNvPr>
                <p:cNvSpPr/>
                <p:nvPr/>
              </p:nvSpPr>
              <p:spPr>
                <a:xfrm>
                  <a:off x="9745664" y="1297387"/>
                  <a:ext cx="182746" cy="182746"/>
                </a:xfrm>
                <a:prstGeom prst="mathMultipl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EA12913E-D995-438F-B8FA-3B0EF2ABC65C}"/>
                    </a:ext>
                  </a:extLst>
                </p:cNvPr>
                <p:cNvSpPr/>
                <p:nvPr/>
              </p:nvSpPr>
              <p:spPr>
                <a:xfrm>
                  <a:off x="9586912" y="1337605"/>
                  <a:ext cx="138113" cy="102309"/>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a:extLst>
                    <a:ext uri="{FF2B5EF4-FFF2-40B4-BE49-F238E27FC236}">
                      <a16:creationId xmlns:a16="http://schemas.microsoft.com/office/drawing/2014/main" id="{F3DDD319-9C56-40E1-B601-C3847E89B03F}"/>
                    </a:ext>
                  </a:extLst>
                </p:cNvPr>
                <p:cNvCxnSpPr/>
                <p:nvPr/>
              </p:nvCxnSpPr>
              <p:spPr>
                <a:xfrm>
                  <a:off x="9391650" y="1429738"/>
                  <a:ext cx="13811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群組 5">
                <a:extLst>
                  <a:ext uri="{FF2B5EF4-FFF2-40B4-BE49-F238E27FC236}">
                    <a16:creationId xmlns:a16="http://schemas.microsoft.com/office/drawing/2014/main" id="{E1BE84B9-37B2-4024-9C1D-6A5AEAD2172A}"/>
                  </a:ext>
                </a:extLst>
              </p:cNvPr>
              <p:cNvGrpSpPr/>
              <p:nvPr/>
            </p:nvGrpSpPr>
            <p:grpSpPr>
              <a:xfrm>
                <a:off x="2787699" y="1263732"/>
                <a:ext cx="2823928" cy="253916"/>
                <a:chOff x="4080952" y="2528626"/>
                <a:chExt cx="2823928" cy="253916"/>
              </a:xfrm>
            </p:grpSpPr>
            <p:sp>
              <p:nvSpPr>
                <p:cNvPr id="28" name="文字方塊 27">
                  <a:extLst>
                    <a:ext uri="{FF2B5EF4-FFF2-40B4-BE49-F238E27FC236}">
                      <a16:creationId xmlns:a16="http://schemas.microsoft.com/office/drawing/2014/main" id="{AB3B2DF8-1895-496A-91D0-266EA220D0C2}"/>
                    </a:ext>
                  </a:extLst>
                </p:cNvPr>
                <p:cNvSpPr txBox="1"/>
                <p:nvPr/>
              </p:nvSpPr>
              <p:spPr>
                <a:xfrm>
                  <a:off x="4143952" y="2528626"/>
                  <a:ext cx="2760928" cy="253916"/>
                </a:xfrm>
                <a:prstGeom prst="rect">
                  <a:avLst/>
                </a:prstGeom>
                <a:noFill/>
              </p:spPr>
              <p:txBody>
                <a:bodyPr wrap="square" rtlCol="0" anchor="ctr" anchorCtr="0">
                  <a:spAutoFit/>
                </a:bodyPr>
                <a:lstStyle/>
                <a:p>
                  <a:r>
                    <a:rPr lang="zh-TW" altLang="en-US" sz="1050" dirty="0">
                      <a:latin typeface="微軟正黑體" panose="020B0604030504040204" pitchFamily="34" charset="-120"/>
                      <a:ea typeface="微軟正黑體" panose="020B0604030504040204" pitchFamily="34" charset="-120"/>
                    </a:rPr>
                    <a:t>使用者登入系統</a:t>
                  </a:r>
                  <a:endParaRPr lang="en-US" altLang="zh-TW" sz="1050" dirty="0">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EC8FF331-37BC-44A9-8456-223566AEBDFA}"/>
                    </a:ext>
                  </a:extLst>
                </p:cNvPr>
                <p:cNvSpPr/>
                <p:nvPr/>
              </p:nvSpPr>
              <p:spPr>
                <a:xfrm>
                  <a:off x="4080952" y="2592584"/>
                  <a:ext cx="126000" cy="12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zh-TW" sz="300" dirty="0">
                      <a:latin typeface="微軟正黑體" panose="020B0604030504040204" pitchFamily="34" charset="-120"/>
                      <a:ea typeface="微軟正黑體" panose="020B0604030504040204" pitchFamily="34" charset="-120"/>
                    </a:rPr>
                    <a:t>icon</a:t>
                  </a:r>
                  <a:endParaRPr lang="zh-TW" altLang="en-US" sz="300" dirty="0">
                    <a:latin typeface="微軟正黑體" panose="020B0604030504040204" pitchFamily="34" charset="-120"/>
                    <a:ea typeface="微軟正黑體" panose="020B0604030504040204" pitchFamily="34" charset="-120"/>
                  </a:endParaRPr>
                </a:p>
              </p:txBody>
            </p:sp>
          </p:grpSp>
        </p:grpSp>
        <p:grpSp>
          <p:nvGrpSpPr>
            <p:cNvPr id="27" name="群組 26">
              <a:extLst>
                <a:ext uri="{FF2B5EF4-FFF2-40B4-BE49-F238E27FC236}">
                  <a16:creationId xmlns:a16="http://schemas.microsoft.com/office/drawing/2014/main" id="{E226094C-65D9-4CAC-B041-C0AD09257B3E}"/>
                </a:ext>
              </a:extLst>
            </p:cNvPr>
            <p:cNvGrpSpPr/>
            <p:nvPr/>
          </p:nvGrpSpPr>
          <p:grpSpPr>
            <a:xfrm>
              <a:off x="2848875" y="1742154"/>
              <a:ext cx="6462698" cy="4489078"/>
              <a:chOff x="2848875" y="1742154"/>
              <a:chExt cx="6462698" cy="4489078"/>
            </a:xfrm>
          </p:grpSpPr>
          <p:sp>
            <p:nvSpPr>
              <p:cNvPr id="30" name="矩形 29">
                <a:extLst>
                  <a:ext uri="{FF2B5EF4-FFF2-40B4-BE49-F238E27FC236}">
                    <a16:creationId xmlns:a16="http://schemas.microsoft.com/office/drawing/2014/main" id="{90C8A0E5-0C75-481B-943D-4F38243A991A}"/>
                  </a:ext>
                </a:extLst>
              </p:cNvPr>
              <p:cNvSpPr/>
              <p:nvPr/>
            </p:nvSpPr>
            <p:spPr>
              <a:xfrm>
                <a:off x="8152074" y="5816804"/>
                <a:ext cx="1159499" cy="41442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確定</a:t>
                </a:r>
              </a:p>
            </p:txBody>
          </p:sp>
          <p:grpSp>
            <p:nvGrpSpPr>
              <p:cNvPr id="23" name="群組 22">
                <a:extLst>
                  <a:ext uri="{FF2B5EF4-FFF2-40B4-BE49-F238E27FC236}">
                    <a16:creationId xmlns:a16="http://schemas.microsoft.com/office/drawing/2014/main" id="{FE927216-DFBF-43F3-B0F7-CB70CADDA882}"/>
                  </a:ext>
                </a:extLst>
              </p:cNvPr>
              <p:cNvGrpSpPr/>
              <p:nvPr/>
            </p:nvGrpSpPr>
            <p:grpSpPr>
              <a:xfrm>
                <a:off x="2848875" y="5852568"/>
                <a:ext cx="3545251" cy="342902"/>
                <a:chOff x="4321550" y="5138920"/>
                <a:chExt cx="3545251" cy="342902"/>
              </a:xfrm>
            </p:grpSpPr>
            <p:sp>
              <p:nvSpPr>
                <p:cNvPr id="31" name="矩形 30">
                  <a:extLst>
                    <a:ext uri="{FF2B5EF4-FFF2-40B4-BE49-F238E27FC236}">
                      <a16:creationId xmlns:a16="http://schemas.microsoft.com/office/drawing/2014/main" id="{A247D88D-C4F8-4B9A-9F74-10261DA19223}"/>
                    </a:ext>
                  </a:extLst>
                </p:cNvPr>
                <p:cNvSpPr/>
                <p:nvPr/>
              </p:nvSpPr>
              <p:spPr>
                <a:xfrm>
                  <a:off x="5516286" y="5138921"/>
                  <a:ext cx="2350515" cy="34290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標楷體" panose="03000509000000000000" pitchFamily="65" charset="-120"/>
                    <a:ea typeface="標楷體" panose="03000509000000000000" pitchFamily="65" charset="-120"/>
                  </a:endParaRPr>
                </a:p>
              </p:txBody>
            </p:sp>
            <p:sp>
              <p:nvSpPr>
                <p:cNvPr id="34" name="矩形 33">
                  <a:extLst>
                    <a:ext uri="{FF2B5EF4-FFF2-40B4-BE49-F238E27FC236}">
                      <a16:creationId xmlns:a16="http://schemas.microsoft.com/office/drawing/2014/main" id="{D6FF92E9-975A-4A85-8DC3-B4C076FC7789}"/>
                    </a:ext>
                  </a:extLst>
                </p:cNvPr>
                <p:cNvSpPr/>
                <p:nvPr/>
              </p:nvSpPr>
              <p:spPr>
                <a:xfrm>
                  <a:off x="4321550" y="5138920"/>
                  <a:ext cx="1191053" cy="34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rPr>
                    <a:t>用戶名</a:t>
                  </a:r>
                  <a:r>
                    <a:rPr lang="en-US" altLang="zh-TW" sz="1600"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1600" dirty="0">
                    <a:solidFill>
                      <a:schemeClr val="tx1">
                        <a:lumMod val="95000"/>
                        <a:lumOff val="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33" name="矩形 32">
                <a:extLst>
                  <a:ext uri="{FF2B5EF4-FFF2-40B4-BE49-F238E27FC236}">
                    <a16:creationId xmlns:a16="http://schemas.microsoft.com/office/drawing/2014/main" id="{EF1BC44B-AA99-445C-BDC4-6CDBD8941C0F}"/>
                  </a:ext>
                </a:extLst>
              </p:cNvPr>
              <p:cNvSpPr/>
              <p:nvPr/>
            </p:nvSpPr>
            <p:spPr>
              <a:xfrm>
                <a:off x="3594824" y="1742154"/>
                <a:ext cx="5002352" cy="37517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攝影機影像</a:t>
                </a:r>
              </a:p>
            </p:txBody>
          </p:sp>
          <p:sp>
            <p:nvSpPr>
              <p:cNvPr id="7" name="矩形 6">
                <a:extLst>
                  <a:ext uri="{FF2B5EF4-FFF2-40B4-BE49-F238E27FC236}">
                    <a16:creationId xmlns:a16="http://schemas.microsoft.com/office/drawing/2014/main" id="{071299E4-3698-4E1C-8B48-6AD6B7C7DD26}"/>
                  </a:ext>
                </a:extLst>
              </p:cNvPr>
              <p:cNvSpPr/>
              <p:nvPr/>
            </p:nvSpPr>
            <p:spPr>
              <a:xfrm>
                <a:off x="5206889" y="2730749"/>
                <a:ext cx="1774574" cy="17745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7C26CAD-A76D-4B8B-A61A-1B705DA5EBF0}"/>
                  </a:ext>
                </a:extLst>
              </p:cNvPr>
              <p:cNvSpPr txBox="1"/>
              <p:nvPr/>
            </p:nvSpPr>
            <p:spPr>
              <a:xfrm>
                <a:off x="4756242" y="2464091"/>
                <a:ext cx="654346" cy="276999"/>
              </a:xfrm>
              <a:prstGeom prst="rect">
                <a:avLst/>
              </a:prstGeom>
              <a:noFill/>
            </p:spPr>
            <p:txBody>
              <a:bodyPr wrap="none" rtlCol="0">
                <a:spAutoFit/>
              </a:bodyPr>
              <a:lstStyle/>
              <a:p>
                <a:r>
                  <a:rPr lang="en-US" altLang="zh-TW" sz="1200" dirty="0">
                    <a:solidFill>
                      <a:srgbClr val="FF0000"/>
                    </a:solidFill>
                  </a:rPr>
                  <a:t>(x1,y1)</a:t>
                </a:r>
                <a:endParaRPr lang="zh-TW" altLang="en-US" sz="1200" dirty="0">
                  <a:solidFill>
                    <a:srgbClr val="FF0000"/>
                  </a:solidFill>
                </a:endParaRPr>
              </a:p>
            </p:txBody>
          </p:sp>
          <p:sp>
            <p:nvSpPr>
              <p:cNvPr id="32" name="文字方塊 31">
                <a:extLst>
                  <a:ext uri="{FF2B5EF4-FFF2-40B4-BE49-F238E27FC236}">
                    <a16:creationId xmlns:a16="http://schemas.microsoft.com/office/drawing/2014/main" id="{A1BDDF15-F9C9-4974-9120-444C323194F9}"/>
                  </a:ext>
                </a:extLst>
              </p:cNvPr>
              <p:cNvSpPr txBox="1"/>
              <p:nvPr/>
            </p:nvSpPr>
            <p:spPr>
              <a:xfrm>
                <a:off x="4756242" y="4494982"/>
                <a:ext cx="654346" cy="276999"/>
              </a:xfrm>
              <a:prstGeom prst="rect">
                <a:avLst/>
              </a:prstGeom>
              <a:noFill/>
            </p:spPr>
            <p:txBody>
              <a:bodyPr wrap="none" rtlCol="0">
                <a:spAutoFit/>
              </a:bodyPr>
              <a:lstStyle/>
              <a:p>
                <a:r>
                  <a:rPr lang="en-US" altLang="zh-TW" sz="1200" dirty="0">
                    <a:solidFill>
                      <a:srgbClr val="FF0000"/>
                    </a:solidFill>
                  </a:rPr>
                  <a:t>(x2,y2)</a:t>
                </a:r>
                <a:endParaRPr lang="zh-TW" altLang="en-US" sz="1200" dirty="0">
                  <a:solidFill>
                    <a:srgbClr val="FF0000"/>
                  </a:solidFill>
                </a:endParaRPr>
              </a:p>
            </p:txBody>
          </p:sp>
          <p:sp>
            <p:nvSpPr>
              <p:cNvPr id="35" name="文字方塊 34">
                <a:extLst>
                  <a:ext uri="{FF2B5EF4-FFF2-40B4-BE49-F238E27FC236}">
                    <a16:creationId xmlns:a16="http://schemas.microsoft.com/office/drawing/2014/main" id="{9747AF87-3FCF-41F4-8404-E50740D7A5AE}"/>
                  </a:ext>
                </a:extLst>
              </p:cNvPr>
              <p:cNvSpPr txBox="1"/>
              <p:nvPr/>
            </p:nvSpPr>
            <p:spPr>
              <a:xfrm>
                <a:off x="6810646" y="2464091"/>
                <a:ext cx="654346" cy="276999"/>
              </a:xfrm>
              <a:prstGeom prst="rect">
                <a:avLst/>
              </a:prstGeom>
              <a:noFill/>
            </p:spPr>
            <p:txBody>
              <a:bodyPr wrap="none" rtlCol="0">
                <a:spAutoFit/>
              </a:bodyPr>
              <a:lstStyle/>
              <a:p>
                <a:r>
                  <a:rPr lang="en-US" altLang="zh-TW" sz="1200" dirty="0">
                    <a:solidFill>
                      <a:srgbClr val="FF0000"/>
                    </a:solidFill>
                  </a:rPr>
                  <a:t>(x4,y4)</a:t>
                </a:r>
                <a:endParaRPr lang="zh-TW" altLang="en-US" sz="1200" dirty="0">
                  <a:solidFill>
                    <a:srgbClr val="FF0000"/>
                  </a:solidFill>
                </a:endParaRPr>
              </a:p>
            </p:txBody>
          </p:sp>
          <p:sp>
            <p:nvSpPr>
              <p:cNvPr id="36" name="文字方塊 35">
                <a:extLst>
                  <a:ext uri="{FF2B5EF4-FFF2-40B4-BE49-F238E27FC236}">
                    <a16:creationId xmlns:a16="http://schemas.microsoft.com/office/drawing/2014/main" id="{DE3917FF-C71D-4851-A5AF-3CDFBBD4216F}"/>
                  </a:ext>
                </a:extLst>
              </p:cNvPr>
              <p:cNvSpPr txBox="1"/>
              <p:nvPr/>
            </p:nvSpPr>
            <p:spPr>
              <a:xfrm>
                <a:off x="6810646" y="4494982"/>
                <a:ext cx="654346" cy="276999"/>
              </a:xfrm>
              <a:prstGeom prst="rect">
                <a:avLst/>
              </a:prstGeom>
              <a:noFill/>
            </p:spPr>
            <p:txBody>
              <a:bodyPr wrap="none" rtlCol="0">
                <a:spAutoFit/>
              </a:bodyPr>
              <a:lstStyle/>
              <a:p>
                <a:r>
                  <a:rPr lang="en-US" altLang="zh-TW" sz="1200" dirty="0">
                    <a:solidFill>
                      <a:srgbClr val="FF0000"/>
                    </a:solidFill>
                  </a:rPr>
                  <a:t>(x3,y3)</a:t>
                </a:r>
                <a:endParaRPr lang="zh-TW" altLang="en-US" sz="1200" dirty="0">
                  <a:solidFill>
                    <a:srgbClr val="FF0000"/>
                  </a:solidFill>
                </a:endParaRPr>
              </a:p>
            </p:txBody>
          </p:sp>
        </p:grpSp>
      </p:grpSp>
      <p:sp>
        <p:nvSpPr>
          <p:cNvPr id="9" name="文字方塊 8">
            <a:extLst>
              <a:ext uri="{FF2B5EF4-FFF2-40B4-BE49-F238E27FC236}">
                <a16:creationId xmlns:a16="http://schemas.microsoft.com/office/drawing/2014/main" id="{C3B8AA43-BDFD-449B-BF89-227338583DE7}"/>
              </a:ext>
            </a:extLst>
          </p:cNvPr>
          <p:cNvSpPr txBox="1"/>
          <p:nvPr/>
        </p:nvSpPr>
        <p:spPr>
          <a:xfrm>
            <a:off x="1239063" y="4771981"/>
            <a:ext cx="595035" cy="369332"/>
          </a:xfrm>
          <a:prstGeom prst="rect">
            <a:avLst/>
          </a:prstGeom>
          <a:noFill/>
        </p:spPr>
        <p:txBody>
          <a:bodyPr wrap="none" rtlCol="0">
            <a:spAutoFit/>
          </a:bodyPr>
          <a:lstStyle/>
          <a:p>
            <a:r>
              <a:rPr lang="en-US" altLang="zh-TW" dirty="0">
                <a:solidFill>
                  <a:srgbClr val="FF0000"/>
                </a:solidFill>
              </a:rPr>
              <a:t>ROI</a:t>
            </a:r>
            <a:endParaRPr lang="zh-TW" altLang="en-US" dirty="0">
              <a:solidFill>
                <a:srgbClr val="FF0000"/>
              </a:solidFill>
            </a:endParaRPr>
          </a:p>
        </p:txBody>
      </p:sp>
      <p:cxnSp>
        <p:nvCxnSpPr>
          <p:cNvPr id="24" name="直線單箭頭接點 23">
            <a:extLst>
              <a:ext uri="{FF2B5EF4-FFF2-40B4-BE49-F238E27FC236}">
                <a16:creationId xmlns:a16="http://schemas.microsoft.com/office/drawing/2014/main" id="{9A6C7246-F4EB-4277-A4EC-78668B59D95C}"/>
              </a:ext>
            </a:extLst>
          </p:cNvPr>
          <p:cNvCxnSpPr>
            <a:cxnSpLocks/>
          </p:cNvCxnSpPr>
          <p:nvPr/>
        </p:nvCxnSpPr>
        <p:spPr>
          <a:xfrm flipH="1">
            <a:off x="1834098" y="4041058"/>
            <a:ext cx="3249318" cy="7956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0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920336" y="498350"/>
            <a:ext cx="4735745" cy="584775"/>
          </a:xfrm>
          <a:prstGeom prst="rect">
            <a:avLst/>
          </a:prstGeom>
          <a:noFill/>
        </p:spPr>
        <p:txBody>
          <a:bodyPr wrap="square" rtlCol="0">
            <a:spAutoFit/>
          </a:bodyPr>
          <a:lstStyle/>
          <a:p>
            <a:r>
              <a:rPr lang="zh-TW" altLang="en-US"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rPr>
              <a:t>設計</a:t>
            </a:r>
            <a:endParaRPr lang="en-US" altLang="zh-TW" sz="3200" dirty="0">
              <a:solidFill>
                <a:schemeClr val="tx1">
                  <a:lumMod val="65000"/>
                  <a:lumOff val="35000"/>
                </a:schemeClr>
              </a:solidFill>
              <a:latin typeface="微軟正黑體" panose="020B0604030504040204" pitchFamily="34" charset="-120"/>
              <a:ea typeface="微軟正黑體" panose="020B0604030504040204" pitchFamily="34" charset="-120"/>
              <a:cs typeface="微软雅黑" charset="0"/>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nvGrpSpPr>
          <p:cNvPr id="14" name="组合 40"/>
          <p:cNvGrpSpPr/>
          <p:nvPr/>
        </p:nvGrpSpPr>
        <p:grpSpPr>
          <a:xfrm>
            <a:off x="0" y="6718300"/>
            <a:ext cx="12200197" cy="139699"/>
            <a:chOff x="234017" y="5975409"/>
            <a:chExt cx="13144500" cy="404812"/>
          </a:xfrm>
        </p:grpSpPr>
        <p:sp>
          <p:nvSpPr>
            <p:cNvPr id="15" name="矩形 1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6" name="矩形 1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7" name="矩形 1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8" name="矩形 1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19" name="矩形 1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sp>
          <p:nvSpPr>
            <p:cNvPr id="20" name="矩形 1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cs typeface="微软雅黑" charset="0"/>
              </a:endParaRPr>
            </a:p>
          </p:txBody>
        </p:sp>
      </p:grpSp>
      <p:sp>
        <p:nvSpPr>
          <p:cNvPr id="60" name="矩形 59">
            <a:extLst>
              <a:ext uri="{FF2B5EF4-FFF2-40B4-BE49-F238E27FC236}">
                <a16:creationId xmlns:a16="http://schemas.microsoft.com/office/drawing/2014/main" id="{048CE9DE-BF58-49E1-98B6-F5E2E591A5C0}"/>
              </a:ext>
            </a:extLst>
          </p:cNvPr>
          <p:cNvSpPr/>
          <p:nvPr/>
        </p:nvSpPr>
        <p:spPr>
          <a:xfrm>
            <a:off x="672405" y="1341005"/>
            <a:ext cx="5157409" cy="1323439"/>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目前的想法是以特定幾點連成一線後與邊框的距離差落在一個範圍內時，判斷為正臉或其它角度，然後擷取該幀做為樣本，以避免太多重複畫面做學習。</a:t>
            </a:r>
            <a:endParaRPr lang="en-US" altLang="zh-TW" sz="2000" dirty="0">
              <a:latin typeface="微軟正黑體" panose="020B0604030504040204" pitchFamily="34" charset="-120"/>
              <a:ea typeface="微軟正黑體" panose="020B0604030504040204" pitchFamily="34" charset="-120"/>
            </a:endParaRPr>
          </a:p>
        </p:txBody>
      </p:sp>
      <p:grpSp>
        <p:nvGrpSpPr>
          <p:cNvPr id="72" name="群組 71">
            <a:extLst>
              <a:ext uri="{FF2B5EF4-FFF2-40B4-BE49-F238E27FC236}">
                <a16:creationId xmlns:a16="http://schemas.microsoft.com/office/drawing/2014/main" id="{EE73CD20-A27A-4DE6-9588-492857242259}"/>
              </a:ext>
            </a:extLst>
          </p:cNvPr>
          <p:cNvGrpSpPr/>
          <p:nvPr/>
        </p:nvGrpSpPr>
        <p:grpSpPr>
          <a:xfrm>
            <a:off x="6175954" y="1072784"/>
            <a:ext cx="5912791" cy="5264978"/>
            <a:chOff x="2699686" y="768458"/>
            <a:chExt cx="5912791" cy="5264978"/>
          </a:xfrm>
        </p:grpSpPr>
        <p:pic>
          <p:nvPicPr>
            <p:cNvPr id="73" name="圖片 72">
              <a:extLst>
                <a:ext uri="{FF2B5EF4-FFF2-40B4-BE49-F238E27FC236}">
                  <a16:creationId xmlns:a16="http://schemas.microsoft.com/office/drawing/2014/main" id="{AEE1F637-6530-4E19-A37F-14576797CE04}"/>
                </a:ext>
              </a:extLst>
            </p:cNvPr>
            <p:cNvPicPr>
              <a:picLocks noChangeAspect="1"/>
            </p:cNvPicPr>
            <p:nvPr/>
          </p:nvPicPr>
          <p:blipFill rotWithShape="1">
            <a:blip r:embed="rId3"/>
            <a:srcRect l="2906" r="5189"/>
            <a:stretch/>
          </p:blipFill>
          <p:spPr>
            <a:xfrm>
              <a:off x="4093633" y="1890291"/>
              <a:ext cx="3298524" cy="3033236"/>
            </a:xfrm>
            <a:prstGeom prst="rect">
              <a:avLst/>
            </a:prstGeom>
          </p:spPr>
        </p:pic>
        <p:sp>
          <p:nvSpPr>
            <p:cNvPr id="74" name="矩形 73">
              <a:extLst>
                <a:ext uri="{FF2B5EF4-FFF2-40B4-BE49-F238E27FC236}">
                  <a16:creationId xmlns:a16="http://schemas.microsoft.com/office/drawing/2014/main" id="{D33D48AF-9022-43FB-82BC-444BA38CDB75}"/>
                </a:ext>
              </a:extLst>
            </p:cNvPr>
            <p:cNvSpPr/>
            <p:nvPr/>
          </p:nvSpPr>
          <p:spPr>
            <a:xfrm>
              <a:off x="4075314" y="1587130"/>
              <a:ext cx="3443537" cy="34435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43E82A11-D43B-4B68-B4E3-D0A02BB33D87}"/>
                </a:ext>
              </a:extLst>
            </p:cNvPr>
            <p:cNvSpPr txBox="1"/>
            <p:nvPr/>
          </p:nvSpPr>
          <p:spPr>
            <a:xfrm>
              <a:off x="3152871" y="1180202"/>
              <a:ext cx="966931" cy="400110"/>
            </a:xfrm>
            <a:prstGeom prst="rect">
              <a:avLst/>
            </a:prstGeom>
            <a:noFill/>
          </p:spPr>
          <p:txBody>
            <a:bodyPr wrap="none" rtlCol="0">
              <a:spAutoFit/>
            </a:bodyPr>
            <a:lstStyle/>
            <a:p>
              <a:r>
                <a:rPr lang="en-US" altLang="zh-TW" sz="2000" dirty="0">
                  <a:solidFill>
                    <a:srgbClr val="FF0000"/>
                  </a:solidFill>
                </a:rPr>
                <a:t>(x1,y1)</a:t>
              </a:r>
              <a:endParaRPr lang="zh-TW" altLang="en-US" sz="2000" dirty="0">
                <a:solidFill>
                  <a:srgbClr val="FF0000"/>
                </a:solidFill>
              </a:endParaRPr>
            </a:p>
          </p:txBody>
        </p:sp>
        <p:sp>
          <p:nvSpPr>
            <p:cNvPr id="76" name="文字方塊 75">
              <a:extLst>
                <a:ext uri="{FF2B5EF4-FFF2-40B4-BE49-F238E27FC236}">
                  <a16:creationId xmlns:a16="http://schemas.microsoft.com/office/drawing/2014/main" id="{32478291-AFBD-44CF-AF30-C36D71796D67}"/>
                </a:ext>
              </a:extLst>
            </p:cNvPr>
            <p:cNvSpPr txBox="1"/>
            <p:nvPr/>
          </p:nvSpPr>
          <p:spPr>
            <a:xfrm>
              <a:off x="3296877" y="5009630"/>
              <a:ext cx="966931" cy="400110"/>
            </a:xfrm>
            <a:prstGeom prst="rect">
              <a:avLst/>
            </a:prstGeom>
            <a:noFill/>
          </p:spPr>
          <p:txBody>
            <a:bodyPr wrap="none" rtlCol="0">
              <a:spAutoFit/>
            </a:bodyPr>
            <a:lstStyle/>
            <a:p>
              <a:r>
                <a:rPr lang="en-US" altLang="zh-TW" sz="2000" dirty="0">
                  <a:solidFill>
                    <a:srgbClr val="FF0000"/>
                  </a:solidFill>
                </a:rPr>
                <a:t>(x2,y2)</a:t>
              </a:r>
              <a:endParaRPr lang="zh-TW" altLang="en-US" sz="2000" dirty="0">
                <a:solidFill>
                  <a:srgbClr val="FF0000"/>
                </a:solidFill>
              </a:endParaRPr>
            </a:p>
          </p:txBody>
        </p:sp>
        <p:sp>
          <p:nvSpPr>
            <p:cNvPr id="77" name="文字方塊 76">
              <a:extLst>
                <a:ext uri="{FF2B5EF4-FFF2-40B4-BE49-F238E27FC236}">
                  <a16:creationId xmlns:a16="http://schemas.microsoft.com/office/drawing/2014/main" id="{CA6F6257-885D-41F7-8D36-2E9F19A8CD31}"/>
                </a:ext>
              </a:extLst>
            </p:cNvPr>
            <p:cNvSpPr txBox="1"/>
            <p:nvPr/>
          </p:nvSpPr>
          <p:spPr>
            <a:xfrm>
              <a:off x="7416056" y="1168568"/>
              <a:ext cx="966931" cy="400110"/>
            </a:xfrm>
            <a:prstGeom prst="rect">
              <a:avLst/>
            </a:prstGeom>
            <a:noFill/>
          </p:spPr>
          <p:txBody>
            <a:bodyPr wrap="none" rtlCol="0">
              <a:spAutoFit/>
            </a:bodyPr>
            <a:lstStyle/>
            <a:p>
              <a:r>
                <a:rPr lang="en-US" altLang="zh-TW" sz="2000" dirty="0">
                  <a:solidFill>
                    <a:srgbClr val="FF0000"/>
                  </a:solidFill>
                </a:rPr>
                <a:t>(x4,y4)</a:t>
              </a:r>
              <a:endParaRPr lang="zh-TW" altLang="en-US" sz="2000" dirty="0">
                <a:solidFill>
                  <a:srgbClr val="FF0000"/>
                </a:solidFill>
              </a:endParaRPr>
            </a:p>
          </p:txBody>
        </p:sp>
        <p:sp>
          <p:nvSpPr>
            <p:cNvPr id="78" name="文字方塊 77">
              <a:extLst>
                <a:ext uri="{FF2B5EF4-FFF2-40B4-BE49-F238E27FC236}">
                  <a16:creationId xmlns:a16="http://schemas.microsoft.com/office/drawing/2014/main" id="{8715A82A-5942-479B-A6CE-B034DA93832B}"/>
                </a:ext>
              </a:extLst>
            </p:cNvPr>
            <p:cNvSpPr txBox="1"/>
            <p:nvPr/>
          </p:nvSpPr>
          <p:spPr>
            <a:xfrm>
              <a:off x="7258739" y="5009630"/>
              <a:ext cx="966931" cy="400110"/>
            </a:xfrm>
            <a:prstGeom prst="rect">
              <a:avLst/>
            </a:prstGeom>
            <a:noFill/>
          </p:spPr>
          <p:txBody>
            <a:bodyPr wrap="none" rtlCol="0">
              <a:spAutoFit/>
            </a:bodyPr>
            <a:lstStyle/>
            <a:p>
              <a:r>
                <a:rPr lang="en-US" altLang="zh-TW" sz="2000" dirty="0">
                  <a:solidFill>
                    <a:srgbClr val="FF0000"/>
                  </a:solidFill>
                </a:rPr>
                <a:t>(x3,y3)</a:t>
              </a:r>
              <a:endParaRPr lang="zh-TW" altLang="en-US" sz="2000" dirty="0">
                <a:solidFill>
                  <a:srgbClr val="FF0000"/>
                </a:solidFill>
              </a:endParaRPr>
            </a:p>
          </p:txBody>
        </p:sp>
        <p:sp>
          <p:nvSpPr>
            <p:cNvPr id="79" name="左中括弧 78">
              <a:extLst>
                <a:ext uri="{FF2B5EF4-FFF2-40B4-BE49-F238E27FC236}">
                  <a16:creationId xmlns:a16="http://schemas.microsoft.com/office/drawing/2014/main" id="{C918B7D6-F39E-45E4-8CBA-56FE9E255B15}"/>
                </a:ext>
              </a:extLst>
            </p:cNvPr>
            <p:cNvSpPr/>
            <p:nvPr/>
          </p:nvSpPr>
          <p:spPr>
            <a:xfrm>
              <a:off x="3643161" y="1566093"/>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0" name="左中括弧 79">
              <a:extLst>
                <a:ext uri="{FF2B5EF4-FFF2-40B4-BE49-F238E27FC236}">
                  <a16:creationId xmlns:a16="http://schemas.microsoft.com/office/drawing/2014/main" id="{1B1FA68E-DBA0-4B4B-AFCD-D579958F13B3}"/>
                </a:ext>
              </a:extLst>
            </p:cNvPr>
            <p:cNvSpPr/>
            <p:nvPr/>
          </p:nvSpPr>
          <p:spPr>
            <a:xfrm rot="5400000">
              <a:off x="5644354" y="-380418"/>
              <a:ext cx="305458" cy="3443537"/>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81" name="直線接點 80">
              <a:extLst>
                <a:ext uri="{FF2B5EF4-FFF2-40B4-BE49-F238E27FC236}">
                  <a16:creationId xmlns:a16="http://schemas.microsoft.com/office/drawing/2014/main" id="{BAD4EE03-6E1A-4830-A0CB-936C9DC19942}"/>
                </a:ext>
              </a:extLst>
            </p:cNvPr>
            <p:cNvCxnSpPr>
              <a:stCxn id="79" idx="1"/>
            </p:cNvCxnSpPr>
            <p:nvPr/>
          </p:nvCxnSpPr>
          <p:spPr>
            <a:xfrm>
              <a:off x="3643161" y="3287862"/>
              <a:ext cx="4061381" cy="862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E10C0656-EFBB-4D81-BCC4-EA94F4E7351D}"/>
                </a:ext>
              </a:extLst>
            </p:cNvPr>
            <p:cNvCxnSpPr>
              <a:cxnSpLocks/>
              <a:stCxn id="80" idx="1"/>
            </p:cNvCxnSpPr>
            <p:nvPr/>
          </p:nvCxnSpPr>
          <p:spPr>
            <a:xfrm flipH="1">
              <a:off x="5773603" y="1188622"/>
              <a:ext cx="23480" cy="451677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11B78353-5646-4B08-9DF9-A4D6C3CA8065}"/>
                </a:ext>
              </a:extLst>
            </p:cNvPr>
            <p:cNvSpPr txBox="1"/>
            <p:nvPr/>
          </p:nvSpPr>
          <p:spPr>
            <a:xfrm>
              <a:off x="2699686" y="3046897"/>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xa,ya</a:t>
              </a:r>
              <a:r>
                <a:rPr lang="en-US" altLang="zh-TW" sz="2000" dirty="0">
                  <a:solidFill>
                    <a:srgbClr val="FFC000"/>
                  </a:solidFill>
                </a:rPr>
                <a:t>)</a:t>
              </a:r>
              <a:endParaRPr lang="zh-TW" altLang="en-US" sz="2000" dirty="0">
                <a:solidFill>
                  <a:srgbClr val="FFC000"/>
                </a:solidFill>
              </a:endParaRPr>
            </a:p>
          </p:txBody>
        </p:sp>
        <p:sp>
          <p:nvSpPr>
            <p:cNvPr id="84" name="文字方塊 83">
              <a:extLst>
                <a:ext uri="{FF2B5EF4-FFF2-40B4-BE49-F238E27FC236}">
                  <a16:creationId xmlns:a16="http://schemas.microsoft.com/office/drawing/2014/main" id="{FBF32513-F331-40E9-B095-585081FA02DD}"/>
                </a:ext>
              </a:extLst>
            </p:cNvPr>
            <p:cNvSpPr txBox="1"/>
            <p:nvPr/>
          </p:nvSpPr>
          <p:spPr>
            <a:xfrm>
              <a:off x="5411050" y="768458"/>
              <a:ext cx="938077"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xc,yc</a:t>
              </a:r>
              <a:r>
                <a:rPr lang="en-US" altLang="zh-TW" sz="2000" dirty="0">
                  <a:solidFill>
                    <a:srgbClr val="FFC000"/>
                  </a:solidFill>
                </a:rPr>
                <a:t>)</a:t>
              </a:r>
              <a:endParaRPr lang="zh-TW" altLang="en-US" sz="2000" dirty="0">
                <a:solidFill>
                  <a:srgbClr val="FFC000"/>
                </a:solidFill>
              </a:endParaRPr>
            </a:p>
          </p:txBody>
        </p:sp>
        <p:sp>
          <p:nvSpPr>
            <p:cNvPr id="85" name="文字方塊 84">
              <a:extLst>
                <a:ext uri="{FF2B5EF4-FFF2-40B4-BE49-F238E27FC236}">
                  <a16:creationId xmlns:a16="http://schemas.microsoft.com/office/drawing/2014/main" id="{D23C5527-4F5F-452B-A274-632EF4CDE617}"/>
                </a:ext>
              </a:extLst>
            </p:cNvPr>
            <p:cNvSpPr txBox="1"/>
            <p:nvPr/>
          </p:nvSpPr>
          <p:spPr>
            <a:xfrm>
              <a:off x="7645546" y="3068586"/>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xb,yb</a:t>
              </a:r>
              <a:r>
                <a:rPr lang="en-US" altLang="zh-TW" sz="2000" dirty="0">
                  <a:solidFill>
                    <a:srgbClr val="FFC000"/>
                  </a:solidFill>
                </a:rPr>
                <a:t>)</a:t>
              </a:r>
              <a:endParaRPr lang="zh-TW" altLang="en-US" sz="2000" dirty="0">
                <a:solidFill>
                  <a:srgbClr val="FFC000"/>
                </a:solidFill>
              </a:endParaRPr>
            </a:p>
          </p:txBody>
        </p:sp>
        <p:sp>
          <p:nvSpPr>
            <p:cNvPr id="86" name="文字方塊 85">
              <a:extLst>
                <a:ext uri="{FF2B5EF4-FFF2-40B4-BE49-F238E27FC236}">
                  <a16:creationId xmlns:a16="http://schemas.microsoft.com/office/drawing/2014/main" id="{9F30C154-1F4D-4A92-9FB1-ECAC42C5B39C}"/>
                </a:ext>
              </a:extLst>
            </p:cNvPr>
            <p:cNvSpPr txBox="1"/>
            <p:nvPr/>
          </p:nvSpPr>
          <p:spPr>
            <a:xfrm>
              <a:off x="5316304" y="5633326"/>
              <a:ext cx="966931" cy="400110"/>
            </a:xfrm>
            <a:prstGeom prst="rect">
              <a:avLst/>
            </a:prstGeom>
            <a:noFill/>
          </p:spPr>
          <p:txBody>
            <a:bodyPr wrap="none" rtlCol="0">
              <a:spAutoFit/>
            </a:bodyPr>
            <a:lstStyle/>
            <a:p>
              <a:r>
                <a:rPr lang="en-US" altLang="zh-TW" sz="2000" dirty="0">
                  <a:solidFill>
                    <a:srgbClr val="FFC000"/>
                  </a:solidFill>
                </a:rPr>
                <a:t>(</a:t>
              </a:r>
              <a:r>
                <a:rPr lang="en-US" altLang="zh-TW" sz="2000" dirty="0" err="1">
                  <a:solidFill>
                    <a:srgbClr val="FFC000"/>
                  </a:solidFill>
                </a:rPr>
                <a:t>xd,yd</a:t>
              </a:r>
              <a:r>
                <a:rPr lang="en-US" altLang="zh-TW" sz="2000" dirty="0">
                  <a:solidFill>
                    <a:srgbClr val="FFC000"/>
                  </a:solidFill>
                </a:rPr>
                <a:t>)</a:t>
              </a:r>
              <a:endParaRPr lang="zh-TW" altLang="en-US" sz="2000" dirty="0">
                <a:solidFill>
                  <a:srgbClr val="FFC000"/>
                </a:solidFill>
              </a:endParaRPr>
            </a:p>
          </p:txBody>
        </p:sp>
        <p:sp>
          <p:nvSpPr>
            <p:cNvPr id="87" name="橢圓 86">
              <a:extLst>
                <a:ext uri="{FF2B5EF4-FFF2-40B4-BE49-F238E27FC236}">
                  <a16:creationId xmlns:a16="http://schemas.microsoft.com/office/drawing/2014/main" id="{7EB4171E-84DA-4352-99A2-8A4BB47EA8B9}"/>
                </a:ext>
              </a:extLst>
            </p:cNvPr>
            <p:cNvSpPr/>
            <p:nvPr/>
          </p:nvSpPr>
          <p:spPr>
            <a:xfrm>
              <a:off x="3959471" y="3199811"/>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a:extLst>
                <a:ext uri="{FF2B5EF4-FFF2-40B4-BE49-F238E27FC236}">
                  <a16:creationId xmlns:a16="http://schemas.microsoft.com/office/drawing/2014/main" id="{CCCF793F-1923-44FC-A9EE-1E1ED220478B}"/>
                </a:ext>
              </a:extLst>
            </p:cNvPr>
            <p:cNvSpPr/>
            <p:nvPr/>
          </p:nvSpPr>
          <p:spPr>
            <a:xfrm>
              <a:off x="5704718" y="1496389"/>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橢圓 88">
              <a:extLst>
                <a:ext uri="{FF2B5EF4-FFF2-40B4-BE49-F238E27FC236}">
                  <a16:creationId xmlns:a16="http://schemas.microsoft.com/office/drawing/2014/main" id="{38F8D9BB-6167-4277-A9F5-440DE508B721}"/>
                </a:ext>
              </a:extLst>
            </p:cNvPr>
            <p:cNvSpPr/>
            <p:nvPr/>
          </p:nvSpPr>
          <p:spPr>
            <a:xfrm>
              <a:off x="7426488" y="3216534"/>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橢圓 89">
              <a:extLst>
                <a:ext uri="{FF2B5EF4-FFF2-40B4-BE49-F238E27FC236}">
                  <a16:creationId xmlns:a16="http://schemas.microsoft.com/office/drawing/2014/main" id="{FBB10B1D-894D-44CA-AB4D-8B0A03F57533}"/>
                </a:ext>
              </a:extLst>
            </p:cNvPr>
            <p:cNvSpPr/>
            <p:nvPr/>
          </p:nvSpPr>
          <p:spPr>
            <a:xfrm>
              <a:off x="5681239" y="4932043"/>
              <a:ext cx="184727"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橢圓 90">
              <a:extLst>
                <a:ext uri="{FF2B5EF4-FFF2-40B4-BE49-F238E27FC236}">
                  <a16:creationId xmlns:a16="http://schemas.microsoft.com/office/drawing/2014/main" id="{13E108B0-3872-4EFD-A472-378FEE1ACE5C}"/>
                </a:ext>
              </a:extLst>
            </p:cNvPr>
            <p:cNvSpPr/>
            <p:nvPr/>
          </p:nvSpPr>
          <p:spPr>
            <a:xfrm>
              <a:off x="5372630" y="2989676"/>
              <a:ext cx="910605" cy="439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橢圓 91">
              <a:extLst>
                <a:ext uri="{FF2B5EF4-FFF2-40B4-BE49-F238E27FC236}">
                  <a16:creationId xmlns:a16="http://schemas.microsoft.com/office/drawing/2014/main" id="{95124342-9A89-455C-A5F4-9132A11F959A}"/>
                </a:ext>
              </a:extLst>
            </p:cNvPr>
            <p:cNvSpPr/>
            <p:nvPr/>
          </p:nvSpPr>
          <p:spPr>
            <a:xfrm rot="21029510">
              <a:off x="3988968" y="2839518"/>
              <a:ext cx="593187" cy="9936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橢圓 92">
              <a:extLst>
                <a:ext uri="{FF2B5EF4-FFF2-40B4-BE49-F238E27FC236}">
                  <a16:creationId xmlns:a16="http://schemas.microsoft.com/office/drawing/2014/main" id="{1DD06ED3-B663-4B9D-8801-0EA0C4C4E1A5}"/>
                </a:ext>
              </a:extLst>
            </p:cNvPr>
            <p:cNvSpPr/>
            <p:nvPr/>
          </p:nvSpPr>
          <p:spPr>
            <a:xfrm rot="980114">
              <a:off x="6907431" y="2798099"/>
              <a:ext cx="593187" cy="9936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163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定义 10">
      <a:majorFont>
        <a:latin typeface="Roboto"/>
        <a:ea typeface="微软雅黑"/>
        <a:cs typeface=""/>
      </a:majorFont>
      <a:minorFont>
        <a:latin typeface="Roboto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9282</TotalTime>
  <Words>1943</Words>
  <Application>Microsoft Office PowerPoint</Application>
  <PresentationFormat>寬螢幕</PresentationFormat>
  <Paragraphs>401</Paragraphs>
  <Slides>21</Slides>
  <Notes>21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21</vt:i4>
      </vt:variant>
    </vt:vector>
  </HeadingPairs>
  <TitlesOfParts>
    <vt:vector size="32" baseType="lpstr">
      <vt:lpstr>微软雅黑</vt:lpstr>
      <vt:lpstr>Roboto Light</vt:lpstr>
      <vt:lpstr>宋体</vt:lpstr>
      <vt:lpstr>微软雅黑 Light</vt:lpstr>
      <vt:lpstr>微軟正黑體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user</dc:creator>
  <cp:keywords>user</cp:keywords>
  <dc:description>https://800sucai.taobao.com/</dc:description>
  <cp:lastModifiedBy>CHENG-XIU JIANG</cp:lastModifiedBy>
  <cp:revision>721</cp:revision>
  <dcterms:created xsi:type="dcterms:W3CDTF">2015-09-11T13:14:00Z</dcterms:created>
  <dcterms:modified xsi:type="dcterms:W3CDTF">2021-05-21T07:27:45Z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