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0" r:id="rId2"/>
    <p:sldId id="312" r:id="rId3"/>
    <p:sldId id="333" r:id="rId4"/>
    <p:sldId id="334" r:id="rId5"/>
    <p:sldId id="331" r:id="rId6"/>
    <p:sldId id="336" r:id="rId7"/>
    <p:sldId id="335" r:id="rId8"/>
    <p:sldId id="337" r:id="rId9"/>
    <p:sldId id="338" r:id="rId10"/>
    <p:sldId id="339" r:id="rId11"/>
    <p:sldId id="340" r:id="rId12"/>
    <p:sldId id="325" r:id="rId13"/>
    <p:sldId id="31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2A3A315B-879F-4524-9F7F-B8EE2D17A35C}">
          <p14:sldIdLst>
            <p14:sldId id="260"/>
          </p14:sldIdLst>
        </p14:section>
        <p14:section name="功能需求" id="{DA9E73B2-77E1-444C-B935-07584D6FB41F}">
          <p14:sldIdLst>
            <p14:sldId id="312"/>
            <p14:sldId id="333"/>
            <p14:sldId id="334"/>
          </p14:sldIdLst>
        </p14:section>
        <p14:section name="分析" id="{2B042035-F0C8-4763-84FD-41D2DE3D9FF7}">
          <p14:sldIdLst>
            <p14:sldId id="331"/>
          </p14:sldIdLst>
        </p14:section>
        <p14:section name="設計" id="{103A300C-F36E-4F8E-B320-6028FDE45D44}">
          <p14:sldIdLst>
            <p14:sldId id="336"/>
            <p14:sldId id="335"/>
            <p14:sldId id="337"/>
          </p14:sldIdLst>
        </p14:section>
        <p14:section name="API" id="{38D1EA7D-C6B8-4247-B2ED-B2C27D80D543}">
          <p14:sldIdLst>
            <p14:sldId id="338"/>
            <p14:sldId id="339"/>
          </p14:sldIdLst>
        </p14:section>
        <p14:section name="驗證" id="{CFEB52EE-6DEF-4D2A-B79F-1B673287DC06}">
          <p14:sldIdLst>
            <p14:sldId id="340"/>
          </p14:sldIdLst>
        </p14:section>
        <p14:section name="參考資料" id="{D489F24E-0BD8-4B7C-B7DE-CBFA70096B60}">
          <p14:sldIdLst>
            <p14:sldId id="325"/>
          </p14:sldIdLst>
        </p14:section>
        <p14:section name="THANKS" id="{73488242-C3FD-4E5A-8E98-70AAA5C506DD}">
          <p14:sldIdLst>
            <p14:sldId id="3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065">
          <p15:clr>
            <a:srgbClr val="A4A3A4"/>
          </p15:clr>
        </p15:guide>
        <p15:guide id="2" orient="horz" pos="868">
          <p15:clr>
            <a:srgbClr val="A4A3A4"/>
          </p15:clr>
        </p15:guide>
        <p15:guide id="3" orient="horz" pos="381">
          <p15:clr>
            <a:srgbClr val="A4A3A4"/>
          </p15:clr>
        </p15:guide>
        <p15:guide id="4" orient="horz" pos="2206">
          <p15:clr>
            <a:srgbClr val="A4A3A4"/>
          </p15:clr>
        </p15:guide>
        <p15:guide id="5" pos="347">
          <p15:clr>
            <a:srgbClr val="A4A3A4"/>
          </p15:clr>
        </p15:guide>
        <p15:guide id="6" pos="7355">
          <p15:clr>
            <a:srgbClr val="A4A3A4"/>
          </p15:clr>
        </p15:guide>
        <p15:guide id="7" pos="3842">
          <p15:clr>
            <a:srgbClr val="A4A3A4"/>
          </p15:clr>
        </p15:guide>
        <p15:guide id="8" pos="349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A2BF"/>
    <a:srgbClr val="FFFFFF"/>
    <a:srgbClr val="227A8F"/>
    <a:srgbClr val="1FAECD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66" autoAdjust="0"/>
    <p:restoredTop sz="95685" autoAdjust="0"/>
  </p:normalViewPr>
  <p:slideViewPr>
    <p:cSldViewPr snapToGrid="0" showGuides="1">
      <p:cViewPr varScale="1">
        <p:scale>
          <a:sx n="81" d="100"/>
          <a:sy n="81" d="100"/>
        </p:scale>
        <p:origin x="691" y="62"/>
      </p:cViewPr>
      <p:guideLst>
        <p:guide orient="horz" pos="4065"/>
        <p:guide orient="horz" pos="868"/>
        <p:guide orient="horz" pos="381"/>
        <p:guide orient="horz" pos="2206"/>
        <p:guide pos="347"/>
        <p:guide pos="7355"/>
        <p:guide pos="3842"/>
        <p:guide pos="349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2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2021/4/22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7533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微软雅黑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微软雅黑" charset="0"/>
              </a:defRPr>
            </a:lvl1pPr>
          </a:lstStyle>
          <a:p>
            <a:fld id="{7427AE1C-C8CA-495D-A1C3-F4E19E455D4D}" type="datetimeFigureOut">
              <a:rPr lang="zh-CN" altLang="en-US" smtClean="0"/>
              <a:pPr/>
              <a:t>2021/4/22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微软雅黑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微软雅黑" charset="0"/>
              </a:defRPr>
            </a:lvl1pPr>
          </a:lstStyle>
          <a:p>
            <a:fld id="{572CFE39-E4F3-4BD9-A16E-9B3A0A705C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670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5345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1123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0267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1684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193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986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10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63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42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03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7064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8251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558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0C882-A448-4391-8676-F5947BC890DB}" type="datetimeFigureOut">
              <a:rPr lang="zh-CN" altLang="en-US" smtClean="0"/>
              <a:pPr/>
              <a:t>2021/4/22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DB73F-1E62-4448-A8B4-8FF89C1E1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0C882-A448-4391-8676-F5947BC890DB}" type="datetimeFigureOut">
              <a:rPr lang="zh-CN" altLang="en-US" smtClean="0"/>
              <a:pPr/>
              <a:t>2021/4/22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DB73F-1E62-4448-A8B4-8FF89C1E1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611D0-9A6A-4745-A630-32461103131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2021/4/22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3D8C-2C4B-4342-80F1-9B8A0E6BA81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charset="0"/>
                <a:ea typeface="微软雅黑" charset="0"/>
                <a:cs typeface="微软雅黑" charset="0"/>
              </a:defRPr>
            </a:lvl1pPr>
          </a:lstStyle>
          <a:p>
            <a:fld id="{0880C882-A448-4391-8676-F5947BC890DB}" type="datetimeFigureOut">
              <a:rPr lang="zh-CN" altLang="en-US" smtClean="0"/>
              <a:pPr/>
              <a:t>2021/4/22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charset="0"/>
                <a:ea typeface="微软雅黑" charset="0"/>
                <a:cs typeface="微软雅黑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charset="0"/>
                <a:ea typeface="微软雅黑" charset="0"/>
                <a:cs typeface="微软雅黑" charset="0"/>
              </a:defRPr>
            </a:lvl1pPr>
          </a:lstStyle>
          <a:p>
            <a:fld id="{019DB73F-1E62-4448-A8B4-8FF89C1E1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charset="0"/>
          <a:ea typeface="+mj-ea"/>
          <a:cs typeface="微软雅黑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微软雅黑" charset="0"/>
          <a:ea typeface="微软雅黑" charset="0"/>
          <a:cs typeface="微软雅黑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charset="0"/>
          <a:ea typeface="微软雅黑" charset="0"/>
          <a:cs typeface="微软雅黑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微软雅黑" charset="0"/>
          <a:ea typeface="微软雅黑" charset="0"/>
          <a:cs typeface="微软雅黑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微软雅黑" charset="0"/>
          <a:ea typeface="微软雅黑" charset="0"/>
          <a:cs typeface="微软雅黑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微软雅黑" charset="0"/>
          <a:ea typeface="微软雅黑" charset="0"/>
          <a:cs typeface="微软雅黑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weixin_33743703/article/details/89865984?utm_medium=distribute.pc_relevant.none-task-blog-baidujs_title-1&amp;spm=1001.2101.3001.4242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pisoftware.com/tpu/articleDetails/950" TargetMode="External"/><Relationship Id="rId4" Type="http://schemas.openxmlformats.org/officeDocument/2006/relationships/hyperlink" Target="https://allen108108.github.io/blog/2020/04/16/%E4%BA%BA%E8%87%89%E8%BE%A8%E8%AD%98%E7%B3%BB%E7%B5%B1%20Face%20Recognition%20%E9%96%8B%E7%99%BC%E7%B4%80%E9%8C%84%20%20(%20OpenCV%20_%20Dlib%20)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4553146" y="2771771"/>
            <a:ext cx="7647051" cy="1693903"/>
            <a:chOff x="18175157" y="1237669"/>
            <a:chExt cx="6799393" cy="1693904"/>
          </a:xfrm>
        </p:grpSpPr>
        <p:sp>
          <p:nvSpPr>
            <p:cNvPr id="10" name="文本框 9"/>
            <p:cNvSpPr txBox="1"/>
            <p:nvPr/>
          </p:nvSpPr>
          <p:spPr>
            <a:xfrm>
              <a:off x="18175157" y="1237669"/>
              <a:ext cx="6646652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5600" dirty="0" smtClean="0">
                  <a:solidFill>
                    <a:schemeClr val="accent4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微软雅黑" charset="0"/>
                </a:rPr>
                <a:t>智慧門鎖</a:t>
              </a:r>
              <a:endParaRPr lang="zh-CN" altLang="en-US" sz="5600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8187988" y="2223687"/>
              <a:ext cx="678656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微软雅黑" charset="0"/>
                </a:rPr>
                <a:t>109-2 </a:t>
              </a:r>
              <a:r>
                <a:rPr lang="zh-TW" altLang="en-US" sz="4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微软雅黑" charset="0"/>
                </a:rPr>
                <a:t>嵌入式</a:t>
              </a:r>
              <a:r>
                <a:rPr lang="zh-TW" altLang="en-US" sz="4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微软雅黑" charset="0"/>
                </a:rPr>
                <a:t>影像處理 </a:t>
              </a:r>
              <a:r>
                <a:rPr lang="en-US" altLang="zh-TW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微软雅黑" charset="0"/>
                </a:rPr>
                <a:t> </a:t>
              </a:r>
              <a:r>
                <a:rPr lang="zh-TW" altLang="en-US" sz="4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微软雅黑" charset="0"/>
                </a:rPr>
                <a:t>期中報告</a:t>
              </a:r>
              <a:endPara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0" y="-2"/>
            <a:ext cx="4823439" cy="3501288"/>
            <a:chOff x="0" y="-2"/>
            <a:chExt cx="4823439" cy="3501288"/>
          </a:xfrm>
        </p:grpSpPr>
        <p:sp>
          <p:nvSpPr>
            <p:cNvPr id="4" name="等腰三角形 3"/>
            <p:cNvSpPr/>
            <p:nvPr/>
          </p:nvSpPr>
          <p:spPr>
            <a:xfrm rot="5400000">
              <a:off x="-95087" y="95085"/>
              <a:ext cx="1378763" cy="118858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25" name="等腰三角形 24"/>
            <p:cNvSpPr/>
            <p:nvPr/>
          </p:nvSpPr>
          <p:spPr>
            <a:xfrm rot="16200000">
              <a:off x="-95085" y="802592"/>
              <a:ext cx="1378763" cy="1188589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-95087" y="1510099"/>
              <a:ext cx="1378763" cy="118858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 rot="16200000">
              <a:off x="1117298" y="95087"/>
              <a:ext cx="1378763" cy="1188589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28" name="等腰三角形 27"/>
            <p:cNvSpPr/>
            <p:nvPr/>
          </p:nvSpPr>
          <p:spPr>
            <a:xfrm rot="5400000">
              <a:off x="1110008" y="802592"/>
              <a:ext cx="1378763" cy="1188589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 rot="16200000">
              <a:off x="1111740" y="1510101"/>
              <a:ext cx="1378763" cy="1188589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30" name="等腰三角形 29"/>
            <p:cNvSpPr/>
            <p:nvPr/>
          </p:nvSpPr>
          <p:spPr>
            <a:xfrm rot="5400000">
              <a:off x="2334668" y="95085"/>
              <a:ext cx="1378763" cy="118858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31" name="等腰三角形 30"/>
            <p:cNvSpPr/>
            <p:nvPr/>
          </p:nvSpPr>
          <p:spPr>
            <a:xfrm rot="5400000">
              <a:off x="1110245" y="2217610"/>
              <a:ext cx="1378763" cy="118858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32" name="等腰三角形 31"/>
            <p:cNvSpPr/>
            <p:nvPr/>
          </p:nvSpPr>
          <p:spPr>
            <a:xfrm rot="16200000">
              <a:off x="2334668" y="802591"/>
              <a:ext cx="1378763" cy="118858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33" name="等腰三角形 32"/>
            <p:cNvSpPr/>
            <p:nvPr/>
          </p:nvSpPr>
          <p:spPr>
            <a:xfrm rot="5400000">
              <a:off x="3539763" y="802591"/>
              <a:ext cx="1378763" cy="1188589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35" name="矩形 3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</p:grpSp>
      <p:sp>
        <p:nvSpPr>
          <p:cNvPr id="2" name="文字方塊 1"/>
          <p:cNvSpPr txBox="1"/>
          <p:nvPr/>
        </p:nvSpPr>
        <p:spPr>
          <a:xfrm>
            <a:off x="7267878" y="5173497"/>
            <a:ext cx="4760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指導老師：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74738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陳朝烈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組員名單：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74738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電子工程系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甲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0652001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江承修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6" y="498350"/>
            <a:ext cx="4735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API</a:t>
            </a:r>
            <a:endParaRPr lang="en-US" altLang="zh-TW" sz="3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grpSp>
        <p:nvGrpSpPr>
          <p:cNvPr id="14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15" name="矩形 1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016683" y="1201898"/>
            <a:ext cx="1039917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GUI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9025" lvl="4" indent="-5143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：訓練模式、辨識模式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功能選擇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9025" lvl="4" indent="-5143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：後端模式設定。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9025" lvl="4" indent="-5143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：無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9025" lvl="4" indent="-5143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：無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9025" lvl="4" indent="-5143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馬達驅動模組：</a:t>
            </a:r>
          </a:p>
          <a:p>
            <a:pPr marL="1089025" lvl="4" indent="-5143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 / 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符合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不符合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9025" lvl="4" indent="-5143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Height/Low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電壓。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9025" lvl="4" indent="-5143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參數：無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9025" lvl="4" indent="-5143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方法：驅動馬達。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9025" lvl="4" indent="-5143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9025" lvl="4" indent="-5143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0817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6" y="498350"/>
            <a:ext cx="4735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驗證</a:t>
            </a:r>
            <a:endParaRPr lang="en-US" altLang="zh-TW" sz="3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grpSp>
        <p:nvGrpSpPr>
          <p:cNvPr id="14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15" name="矩形 1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8839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6" y="498350"/>
            <a:ext cx="4735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參考資料</a:t>
            </a:r>
            <a:endParaRPr lang="en-US" altLang="zh-TW" sz="3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grpSp>
        <p:nvGrpSpPr>
          <p:cNvPr id="14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15" name="矩形 1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920336" y="1161217"/>
            <a:ext cx="1045781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Python-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OpenCV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學習（十一）分水嶺算法進行圖像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分割：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://blog.csdn.net/weixin_33743703/article/details/89865984?utm_medium=distribute.pc_relevant.none-task-blog-baidujs_title-1&amp;spm=1001.2101.3001.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4242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人臉辨識系統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Face Recognition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開發紀錄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 OpenCV / Dlib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63525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https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://allen108108.github.io/blog/2020/04/16/%E4%BA%BA%E8%87%89%E8%BE%A8%E8%AD%98%E7%B3%BB%E7%B5%B1%20Face%20Recognition%20%E9%96%8B%E7%99%BC%E7%B4%80%E9%8C%84%20%20(%20OpenCV%20_%20Dlib%20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)/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基於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語言使用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OpenCV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搭配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dlib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實作人臉偵測與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辨識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63525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https://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www.tpisoftware.com/tpu/articleDetails/950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35563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-2"/>
            <a:ext cx="4818451" cy="3501288"/>
            <a:chOff x="0" y="-2"/>
            <a:chExt cx="4818451" cy="3501288"/>
          </a:xfrm>
        </p:grpSpPr>
        <p:sp>
          <p:nvSpPr>
            <p:cNvPr id="4" name="等腰三角形 3"/>
            <p:cNvSpPr/>
            <p:nvPr/>
          </p:nvSpPr>
          <p:spPr>
            <a:xfrm rot="5400000">
              <a:off x="-95087" y="95085"/>
              <a:ext cx="1378763" cy="118858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5" name="等腰三角形 24"/>
            <p:cNvSpPr/>
            <p:nvPr/>
          </p:nvSpPr>
          <p:spPr>
            <a:xfrm rot="16200000">
              <a:off x="-95085" y="802592"/>
              <a:ext cx="1378763" cy="1188589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-95087" y="1510099"/>
              <a:ext cx="1378763" cy="118858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 rot="16200000">
              <a:off x="1117298" y="95087"/>
              <a:ext cx="1378763" cy="1188589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8" name="等腰三角形 27"/>
            <p:cNvSpPr/>
            <p:nvPr/>
          </p:nvSpPr>
          <p:spPr>
            <a:xfrm rot="5400000">
              <a:off x="1110008" y="802592"/>
              <a:ext cx="1378763" cy="1188589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 rot="16200000">
              <a:off x="1111740" y="1510101"/>
              <a:ext cx="1378763" cy="1188589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30" name="等腰三角形 29"/>
            <p:cNvSpPr/>
            <p:nvPr/>
          </p:nvSpPr>
          <p:spPr>
            <a:xfrm rot="5400000">
              <a:off x="2329680" y="95085"/>
              <a:ext cx="1378763" cy="118858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31" name="等腰三角形 30"/>
            <p:cNvSpPr/>
            <p:nvPr/>
          </p:nvSpPr>
          <p:spPr>
            <a:xfrm rot="5400000">
              <a:off x="1110245" y="2217610"/>
              <a:ext cx="1378763" cy="118858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32" name="等腰三角形 31"/>
            <p:cNvSpPr/>
            <p:nvPr/>
          </p:nvSpPr>
          <p:spPr>
            <a:xfrm rot="16200000">
              <a:off x="2329680" y="802591"/>
              <a:ext cx="1378763" cy="118858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33" name="等腰三角形 32"/>
            <p:cNvSpPr/>
            <p:nvPr/>
          </p:nvSpPr>
          <p:spPr>
            <a:xfrm rot="5400000">
              <a:off x="3534775" y="802591"/>
              <a:ext cx="1378763" cy="1188589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35" name="矩形 3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443020" y="3441758"/>
            <a:ext cx="524373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T</a:t>
            </a:r>
            <a:r>
              <a:rPr lang="en-US" altLang="zh-CN" sz="6000" dirty="0">
                <a:solidFill>
                  <a:schemeClr val="accent2"/>
                </a:solidFill>
                <a:latin typeface="微软雅黑" charset="0"/>
                <a:ea typeface="微软雅黑" charset="0"/>
                <a:cs typeface="微软雅黑" charset="0"/>
              </a:rPr>
              <a:t>H</a:t>
            </a:r>
            <a:r>
              <a:rPr lang="en-US" altLang="zh-CN" sz="6000" dirty="0">
                <a:solidFill>
                  <a:schemeClr val="accent3"/>
                </a:solidFill>
                <a:latin typeface="微软雅黑" charset="0"/>
                <a:ea typeface="微软雅黑" charset="0"/>
                <a:cs typeface="微软雅黑" charset="0"/>
              </a:rPr>
              <a:t>A</a:t>
            </a:r>
            <a:r>
              <a:rPr lang="en-US" altLang="zh-CN" sz="6000" dirty="0">
                <a:solidFill>
                  <a:schemeClr val="accent4"/>
                </a:solidFill>
                <a:latin typeface="微软雅黑" charset="0"/>
                <a:ea typeface="微软雅黑" charset="0"/>
                <a:cs typeface="微软雅黑" charset="0"/>
              </a:rPr>
              <a:t>N</a:t>
            </a:r>
            <a:r>
              <a:rPr lang="en-US" altLang="zh-CN" sz="6000" dirty="0">
                <a:solidFill>
                  <a:schemeClr val="accent5"/>
                </a:solidFill>
                <a:latin typeface="微软雅黑" charset="0"/>
                <a:ea typeface="微软雅黑" charset="0"/>
                <a:cs typeface="微软雅黑" charset="0"/>
              </a:rPr>
              <a:t>K</a:t>
            </a:r>
            <a:r>
              <a:rPr lang="en-US" altLang="zh-CN" sz="6000" dirty="0">
                <a:solidFill>
                  <a:schemeClr val="accent6"/>
                </a:solidFill>
                <a:latin typeface="微软雅黑" charset="0"/>
                <a:ea typeface="微软雅黑" charset="0"/>
                <a:cs typeface="微软雅黑" charset="0"/>
              </a:rPr>
              <a:t>S</a:t>
            </a:r>
          </a:p>
          <a:p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FORYOUR WATCHING!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32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7" y="498350"/>
            <a:ext cx="2978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功能需求</a:t>
            </a:r>
            <a:endParaRPr lang="en-US" altLang="zh-TW" sz="3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920337" y="1244338"/>
            <a:ext cx="102881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改裝自家的門，對著監視器即可自動開鎖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視情況而定，若無法改裝則以模擬的方式進行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建立自家人人臉的資料庫。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抓出影像中人臉的特徵點，並且判別是否為自家人。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4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15" name="矩形 1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221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6" y="498350"/>
            <a:ext cx="5605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限制需求 </a:t>
            </a:r>
            <a:r>
              <a:rPr lang="en-US" altLang="zh-TW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(</a:t>
            </a:r>
            <a:r>
              <a:rPr lang="zh-TW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環境</a:t>
            </a:r>
            <a:r>
              <a:rPr lang="en-US" altLang="zh-TW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)</a:t>
            </a:r>
            <a:endParaRPr lang="en-US" altLang="zh-TW" sz="3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920337" y="1244338"/>
            <a:ext cx="102881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嵌入式硬體：樹梅派、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IPCAM (1920*1080)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、顯示器 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用硬體：筆記型電腦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(i5-7200U)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作業系統：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Ubuntu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嵌入式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Windows10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測試用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軟體：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Python3.6+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OpenCV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Dlib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應用環境：室內明亮的日光燈空間。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GUI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</a:t>
            </a:r>
            <a:r>
              <a:rPr lang="en-US" altLang="zh-TW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Tkinter</a:t>
            </a: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4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15" name="矩形 1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2964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6" y="498350"/>
            <a:ext cx="5605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情境構想</a:t>
            </a:r>
            <a:endParaRPr lang="en-US" altLang="zh-TW" sz="3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920336" y="1216057"/>
            <a:ext cx="102881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改裝自家門鎖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或模擬自家門鎖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，將監視器裝置於家門上方，回到家時只要抬頭看一下監視器，房門就會自動開鎖，離開時只要關上門，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秒沒有感應到人臉資料庫內的人物，則自動上鎖，達到一個感覺自己住在高級公寓依樣的生活品質。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理想的成品是用 電磁鎖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如圖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1)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，來變成自家的門鎖，然後接上樹梅派。但若家裡的門無法改裝，則以一個馬達來代替門鎖，模擬情境。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4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15" name="矩形 1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</p:grpSp>
      <p:grpSp>
        <p:nvGrpSpPr>
          <p:cNvPr id="7" name="群組 6"/>
          <p:cNvGrpSpPr/>
          <p:nvPr/>
        </p:nvGrpSpPr>
        <p:grpSpPr>
          <a:xfrm>
            <a:off x="735600" y="3651276"/>
            <a:ext cx="3444307" cy="2572684"/>
            <a:chOff x="451083" y="3860069"/>
            <a:chExt cx="3444307" cy="2572684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 rotWithShape="1">
            <a:blip r:embed="rId3"/>
            <a:srcRect t="5069"/>
            <a:stretch/>
          </p:blipFill>
          <p:spPr>
            <a:xfrm>
              <a:off x="451083" y="3860069"/>
              <a:ext cx="3444307" cy="2235353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1211273" y="6063421"/>
              <a:ext cx="19239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圖</a:t>
              </a:r>
              <a:r>
                <a: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1) </a:t>
              </a:r>
              <a:r>
                <a:rPr lang="zh-TW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12</a:t>
              </a:r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V 電磁鎖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3072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6" y="498350"/>
            <a:ext cx="4735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分析 </a:t>
            </a:r>
            <a:r>
              <a:rPr lang="en-US" altLang="zh-TW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–</a:t>
            </a:r>
            <a:r>
              <a:rPr lang="zh-TW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 模組定義</a:t>
            </a:r>
            <a:endParaRPr lang="en-US" altLang="zh-TW" sz="3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grpSp>
        <p:nvGrpSpPr>
          <p:cNvPr id="14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15" name="矩形 1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</p:grpSp>
      <p:sp>
        <p:nvSpPr>
          <p:cNvPr id="36" name="文字方塊 35"/>
          <p:cNvSpPr txBox="1"/>
          <p:nvPr/>
        </p:nvSpPr>
        <p:spPr>
          <a:xfrm>
            <a:off x="920336" y="1161217"/>
            <a:ext cx="1028813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辨識檔案建立模組：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輸入要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比對的人臉影片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自家人的人臉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將影片切割成每一個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Frame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並抓出其特徵值。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圖檔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依照輸入的人名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來命名。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輸出給模型訓練模組。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模型訓練模組：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將人臉特徵值做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knn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訓練。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人臉辨識模組：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框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出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影像中的人臉位置。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抓取特徵點，取得該臉部的特徵值。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人臉識別模組：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將新抓出的人臉特徵與模型比較。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判斷是否符合原先訓練的模型，輸出訊號給馬達驅動模組。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GUI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設定目前的狀態為訓練或辨識模式。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馬達驅動模組：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接收到訊號為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 or 0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來決定是否驅動馬達模組來開鎖。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52500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6" y="498350"/>
            <a:ext cx="4735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設計 </a:t>
            </a:r>
            <a:r>
              <a:rPr lang="en-US" altLang="zh-TW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–</a:t>
            </a:r>
            <a:r>
              <a:rPr lang="zh-TW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 硬體架構圖</a:t>
            </a:r>
            <a:endParaRPr lang="en-US" altLang="zh-TW" sz="3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grpSp>
        <p:nvGrpSpPr>
          <p:cNvPr id="14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15" name="矩形 1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1849459" y="2158451"/>
            <a:ext cx="8861111" cy="2420875"/>
            <a:chOff x="1849459" y="2158451"/>
            <a:chExt cx="8861111" cy="2420875"/>
          </a:xfrm>
        </p:grpSpPr>
        <p:sp>
          <p:nvSpPr>
            <p:cNvPr id="5" name="矩形 4"/>
            <p:cNvSpPr/>
            <p:nvPr/>
          </p:nvSpPr>
          <p:spPr>
            <a:xfrm>
              <a:off x="3916775" y="2286935"/>
              <a:ext cx="1423447" cy="101809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樹梅派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8" name="群組 7"/>
            <p:cNvGrpSpPr/>
            <p:nvPr/>
          </p:nvGrpSpPr>
          <p:grpSpPr>
            <a:xfrm>
              <a:off x="1849459" y="2286935"/>
              <a:ext cx="1076234" cy="1168015"/>
              <a:chOff x="2750091" y="1687394"/>
              <a:chExt cx="1076234" cy="1168015"/>
            </a:xfrm>
          </p:grpSpPr>
          <p:pic>
            <p:nvPicPr>
              <p:cNvPr id="6" name="圖片 5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31615"/>
              <a:stretch/>
            </p:blipFill>
            <p:spPr>
              <a:xfrm>
                <a:off x="2750091" y="1687394"/>
                <a:ext cx="1076234" cy="948601"/>
              </a:xfrm>
              <a:prstGeom prst="rect">
                <a:avLst/>
              </a:prstGeom>
            </p:spPr>
          </p:pic>
          <p:sp>
            <p:nvSpPr>
              <p:cNvPr id="7" name="矩形 6"/>
              <p:cNvSpPr/>
              <p:nvPr/>
            </p:nvSpPr>
            <p:spPr>
              <a:xfrm>
                <a:off x="2824779" y="2486077"/>
                <a:ext cx="9268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IPCAM</a:t>
                </a:r>
                <a:endPara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cxnSp>
          <p:nvCxnSpPr>
            <p:cNvPr id="10" name="直線單箭頭接點 9"/>
            <p:cNvCxnSpPr/>
            <p:nvPr/>
          </p:nvCxnSpPr>
          <p:spPr>
            <a:xfrm>
              <a:off x="3010845" y="2814836"/>
              <a:ext cx="90593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/>
            <p:cNvCxnSpPr/>
            <p:nvPr/>
          </p:nvCxnSpPr>
          <p:spPr>
            <a:xfrm>
              <a:off x="5340222" y="2795982"/>
              <a:ext cx="134338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/>
            <p:cNvSpPr/>
            <p:nvPr/>
          </p:nvSpPr>
          <p:spPr>
            <a:xfrm>
              <a:off x="6677377" y="2286934"/>
              <a:ext cx="1423447" cy="101809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馬達</a:t>
              </a:r>
              <a:endPara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驅動模組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23" name="直線單箭頭接點 22"/>
            <p:cNvCxnSpPr/>
            <p:nvPr/>
          </p:nvCxnSpPr>
          <p:spPr>
            <a:xfrm>
              <a:off x="8100824" y="2814836"/>
              <a:ext cx="90593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群組 12"/>
            <p:cNvGrpSpPr/>
            <p:nvPr/>
          </p:nvGrpSpPr>
          <p:grpSpPr>
            <a:xfrm>
              <a:off x="9006754" y="2158451"/>
              <a:ext cx="1703816" cy="1515910"/>
              <a:chOff x="9495661" y="1524164"/>
              <a:chExt cx="1703816" cy="1515910"/>
            </a:xfrm>
          </p:grpSpPr>
          <p:pic>
            <p:nvPicPr>
              <p:cNvPr id="12" name="圖片 1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95661" y="1524164"/>
                <a:ext cx="1703816" cy="1275060"/>
              </a:xfrm>
              <a:prstGeom prst="rect">
                <a:avLst/>
              </a:prstGeom>
            </p:spPr>
          </p:pic>
          <p:sp>
            <p:nvSpPr>
              <p:cNvPr id="24" name="矩形 23"/>
              <p:cNvSpPr/>
              <p:nvPr/>
            </p:nvSpPr>
            <p:spPr>
              <a:xfrm>
                <a:off x="9908987" y="2670742"/>
                <a:ext cx="8771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電磁鎖</a:t>
                </a:r>
                <a:endPara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cxnSp>
          <p:nvCxnSpPr>
            <p:cNvPr id="27" name="直線單箭頭接點 26"/>
            <p:cNvCxnSpPr/>
            <p:nvPr/>
          </p:nvCxnSpPr>
          <p:spPr>
            <a:xfrm>
              <a:off x="4364547" y="3320901"/>
              <a:ext cx="0" cy="33758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/>
            <p:cNvSpPr/>
            <p:nvPr/>
          </p:nvSpPr>
          <p:spPr>
            <a:xfrm>
              <a:off x="3888911" y="3674362"/>
              <a:ext cx="1423447" cy="9049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Monitor</a:t>
              </a:r>
            </a:p>
            <a:p>
              <a:pPr algn="ctr"/>
              <a:r>
                <a: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(GUI)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3140645" y="2465076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影像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5470021" y="2249633"/>
              <a:ext cx="98777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16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Height/</a:t>
              </a:r>
            </a:p>
            <a:p>
              <a:pPr algn="ctr"/>
              <a:r>
                <a:rPr lang="en-US" altLang="zh-TW" sz="16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Low</a:t>
              </a:r>
              <a:r>
                <a:rPr lang="zh-TW" altLang="en-US" sz="16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訊號</a:t>
              </a:r>
              <a:endPara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28" name="直線單箭頭接點 27"/>
            <p:cNvCxnSpPr/>
            <p:nvPr/>
          </p:nvCxnSpPr>
          <p:spPr>
            <a:xfrm flipV="1">
              <a:off x="4903447" y="3300341"/>
              <a:ext cx="0" cy="41826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580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6" y="498350"/>
            <a:ext cx="4735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設計 </a:t>
            </a:r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–</a:t>
            </a:r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 </a:t>
            </a:r>
            <a:r>
              <a:rPr lang="en-US" altLang="zh-TW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Breakdown</a:t>
            </a:r>
            <a:endParaRPr lang="en-US" altLang="zh-TW" sz="3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grpSp>
        <p:nvGrpSpPr>
          <p:cNvPr id="84" name="群組 83"/>
          <p:cNvGrpSpPr/>
          <p:nvPr/>
        </p:nvGrpSpPr>
        <p:grpSpPr>
          <a:xfrm>
            <a:off x="0" y="1194220"/>
            <a:ext cx="12200197" cy="5663779"/>
            <a:chOff x="0" y="1194220"/>
            <a:chExt cx="12200197" cy="5663779"/>
          </a:xfrm>
        </p:grpSpPr>
        <p:grpSp>
          <p:nvGrpSpPr>
            <p:cNvPr id="14" name="组合 40"/>
            <p:cNvGrpSpPr/>
            <p:nvPr/>
          </p:nvGrpSpPr>
          <p:grpSpPr>
            <a:xfrm>
              <a:off x="0" y="6718300"/>
              <a:ext cx="12200197" cy="139699"/>
              <a:chOff x="234017" y="5975409"/>
              <a:chExt cx="13144500" cy="404812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234017" y="5975409"/>
                <a:ext cx="2190750" cy="40481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軟正黑體" panose="020B0604030504040204" pitchFamily="34" charset="-120"/>
                  <a:ea typeface="微軟正黑體" panose="020B0604030504040204" pitchFamily="34" charset="-120"/>
                  <a:cs typeface="微软雅黑" charset="0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2424767" y="5975409"/>
                <a:ext cx="2190750" cy="40481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軟正黑體" panose="020B0604030504040204" pitchFamily="34" charset="-120"/>
                  <a:ea typeface="微軟正黑體" panose="020B0604030504040204" pitchFamily="34" charset="-120"/>
                  <a:cs typeface="微软雅黑" charset="0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4615517" y="5975409"/>
                <a:ext cx="2190750" cy="40481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軟正黑體" panose="020B0604030504040204" pitchFamily="34" charset="-120"/>
                  <a:ea typeface="微軟正黑體" panose="020B0604030504040204" pitchFamily="34" charset="-120"/>
                  <a:cs typeface="微软雅黑" charset="0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8997017" y="5975409"/>
                <a:ext cx="2190750" cy="404812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軟正黑體" panose="020B0604030504040204" pitchFamily="34" charset="-120"/>
                  <a:ea typeface="微軟正黑體" panose="020B0604030504040204" pitchFamily="34" charset="-120"/>
                  <a:cs typeface="微软雅黑" charset="0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6806268" y="5975409"/>
                <a:ext cx="2190750" cy="40481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軟正黑體" panose="020B0604030504040204" pitchFamily="34" charset="-120"/>
                  <a:ea typeface="微軟正黑體" panose="020B0604030504040204" pitchFamily="34" charset="-120"/>
                  <a:cs typeface="微软雅黑" charset="0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11187767" y="5975409"/>
                <a:ext cx="2190750" cy="404812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軟正黑體" panose="020B0604030504040204" pitchFamily="34" charset="-120"/>
                  <a:ea typeface="微軟正黑體" panose="020B0604030504040204" pitchFamily="34" charset="-120"/>
                  <a:cs typeface="微软雅黑" charset="0"/>
                </a:endParaRPr>
              </a:p>
            </p:txBody>
          </p:sp>
        </p:grpSp>
        <p:sp>
          <p:nvSpPr>
            <p:cNvPr id="29" name="矩形 28"/>
            <p:cNvSpPr/>
            <p:nvPr/>
          </p:nvSpPr>
          <p:spPr>
            <a:xfrm>
              <a:off x="4755912" y="2142758"/>
              <a:ext cx="1207800" cy="8638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樹梅派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30" name="群組 29"/>
            <p:cNvGrpSpPr/>
            <p:nvPr/>
          </p:nvGrpSpPr>
          <p:grpSpPr>
            <a:xfrm>
              <a:off x="1071800" y="2102880"/>
              <a:ext cx="865907" cy="939751"/>
              <a:chOff x="2750091" y="1687394"/>
              <a:chExt cx="1076234" cy="1168015"/>
            </a:xfrm>
          </p:grpSpPr>
          <p:pic>
            <p:nvPicPr>
              <p:cNvPr id="40" name="圖片 39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31615"/>
              <a:stretch/>
            </p:blipFill>
            <p:spPr>
              <a:xfrm>
                <a:off x="2750091" y="1687394"/>
                <a:ext cx="1076234" cy="948601"/>
              </a:xfrm>
              <a:prstGeom prst="rect">
                <a:avLst/>
              </a:prstGeom>
            </p:spPr>
          </p:pic>
          <p:sp>
            <p:nvSpPr>
              <p:cNvPr id="41" name="矩形 40"/>
              <p:cNvSpPr/>
              <p:nvPr/>
            </p:nvSpPr>
            <p:spPr>
              <a:xfrm>
                <a:off x="2824779" y="2486077"/>
                <a:ext cx="9268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IPCAM</a:t>
                </a:r>
                <a:endPara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cxnSp>
          <p:nvCxnSpPr>
            <p:cNvPr id="31" name="直線單箭頭接點 30"/>
            <p:cNvCxnSpPr/>
            <p:nvPr/>
          </p:nvCxnSpPr>
          <p:spPr>
            <a:xfrm>
              <a:off x="2130502" y="2572756"/>
              <a:ext cx="262541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單箭頭接點 31"/>
            <p:cNvCxnSpPr>
              <a:stCxn id="29" idx="3"/>
              <a:endCxn id="33" idx="1"/>
            </p:cNvCxnSpPr>
            <p:nvPr/>
          </p:nvCxnSpPr>
          <p:spPr>
            <a:xfrm flipV="1">
              <a:off x="5963712" y="2572757"/>
              <a:ext cx="2297129" cy="193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/>
            <p:cNvSpPr/>
            <p:nvPr/>
          </p:nvSpPr>
          <p:spPr>
            <a:xfrm>
              <a:off x="8260841" y="2140828"/>
              <a:ext cx="1207800" cy="8638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馬達</a:t>
              </a:r>
              <a:endPara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驅動模組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34" name="直線單箭頭接點 33"/>
            <p:cNvCxnSpPr/>
            <p:nvPr/>
          </p:nvCxnSpPr>
          <p:spPr>
            <a:xfrm>
              <a:off x="9468641" y="2572756"/>
              <a:ext cx="84513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群組 34"/>
            <p:cNvGrpSpPr/>
            <p:nvPr/>
          </p:nvGrpSpPr>
          <p:grpSpPr>
            <a:xfrm>
              <a:off x="10450281" y="1949509"/>
              <a:ext cx="1589483" cy="1414187"/>
              <a:chOff x="9495661" y="1524164"/>
              <a:chExt cx="1703816" cy="1515911"/>
            </a:xfrm>
          </p:grpSpPr>
          <p:pic>
            <p:nvPicPr>
              <p:cNvPr id="38" name="圖片 3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95661" y="1524164"/>
                <a:ext cx="1703816" cy="1275060"/>
              </a:xfrm>
              <a:prstGeom prst="rect">
                <a:avLst/>
              </a:prstGeom>
            </p:spPr>
          </p:pic>
          <p:sp>
            <p:nvSpPr>
              <p:cNvPr id="39" name="矩形 38"/>
              <p:cNvSpPr/>
              <p:nvPr/>
            </p:nvSpPr>
            <p:spPr>
              <a:xfrm>
                <a:off x="9908987" y="2670743"/>
                <a:ext cx="8771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電磁鎖</a:t>
                </a:r>
                <a:endPara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cxnSp>
          <p:nvCxnSpPr>
            <p:cNvPr id="36" name="直線單箭頭接點 35"/>
            <p:cNvCxnSpPr/>
            <p:nvPr/>
          </p:nvCxnSpPr>
          <p:spPr>
            <a:xfrm flipH="1" flipV="1">
              <a:off x="5104168" y="1956784"/>
              <a:ext cx="1" cy="2202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6"/>
            <p:cNvSpPr/>
            <p:nvPr/>
          </p:nvSpPr>
          <p:spPr>
            <a:xfrm>
              <a:off x="4755912" y="1194220"/>
              <a:ext cx="1207800" cy="7678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Monitor</a:t>
              </a:r>
            </a:p>
            <a:p>
              <a:pPr algn="ctr"/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(GUI)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74" name="群組 73"/>
            <p:cNvGrpSpPr/>
            <p:nvPr/>
          </p:nvGrpSpPr>
          <p:grpSpPr>
            <a:xfrm>
              <a:off x="2510087" y="3090204"/>
              <a:ext cx="5699451" cy="3079027"/>
              <a:chOff x="1829751" y="3106015"/>
              <a:chExt cx="5699451" cy="3079027"/>
            </a:xfrm>
          </p:grpSpPr>
          <p:cxnSp>
            <p:nvCxnSpPr>
              <p:cNvPr id="67" name="直線單箭頭接點 66"/>
              <p:cNvCxnSpPr/>
              <p:nvPr/>
            </p:nvCxnSpPr>
            <p:spPr>
              <a:xfrm flipV="1">
                <a:off x="3894806" y="3457833"/>
                <a:ext cx="0" cy="1368691"/>
              </a:xfrm>
              <a:prstGeom prst="straightConnector1">
                <a:avLst/>
              </a:prstGeom>
              <a:ln w="28575">
                <a:solidFill>
                  <a:srgbClr val="227A8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單箭頭接點 70"/>
              <p:cNvCxnSpPr/>
              <p:nvPr/>
            </p:nvCxnSpPr>
            <p:spPr>
              <a:xfrm flipV="1">
                <a:off x="5410054" y="3457833"/>
                <a:ext cx="0" cy="1368691"/>
              </a:xfrm>
              <a:prstGeom prst="straightConnector1">
                <a:avLst/>
              </a:prstGeom>
              <a:ln w="28575">
                <a:solidFill>
                  <a:srgbClr val="227A8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線單箭頭接點 64"/>
              <p:cNvCxnSpPr>
                <a:stCxn id="59" idx="0"/>
              </p:cNvCxnSpPr>
              <p:nvPr/>
            </p:nvCxnSpPr>
            <p:spPr>
              <a:xfrm flipV="1">
                <a:off x="2433651" y="3404792"/>
                <a:ext cx="0" cy="2090528"/>
              </a:xfrm>
              <a:prstGeom prst="straightConnector1">
                <a:avLst/>
              </a:prstGeom>
              <a:ln w="28575">
                <a:solidFill>
                  <a:srgbClr val="227A8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矩形 53"/>
              <p:cNvSpPr/>
              <p:nvPr/>
            </p:nvSpPr>
            <p:spPr>
              <a:xfrm>
                <a:off x="1829751" y="3106015"/>
                <a:ext cx="5699451" cy="35181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微软雅黑" charset="0"/>
                  </a:rPr>
                  <a:t>智慧門</a:t>
                </a:r>
                <a:r>
                  <a:rPr lang="zh-TW" altLang="en-US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微软雅黑" charset="0"/>
                  </a:rPr>
                  <a:t>鎖辨識系統</a:t>
                </a:r>
                <a:endParaRPr lang="zh-CN" altLang="en-US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微软雅黑" charset="0"/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3290906" y="3625010"/>
                <a:ext cx="1207800" cy="689722"/>
              </a:xfrm>
              <a:prstGeom prst="rect">
                <a:avLst/>
              </a:prstGeom>
              <a:solidFill>
                <a:srgbClr val="227A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人臉資料庫</a:t>
                </a:r>
                <a:endParaRPr lang="en-US" altLang="zh-TW" sz="1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1829751" y="3625010"/>
                <a:ext cx="1207800" cy="689722"/>
              </a:xfrm>
              <a:prstGeom prst="rect">
                <a:avLst/>
              </a:prstGeom>
              <a:solidFill>
                <a:srgbClr val="227A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欲</a:t>
                </a:r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輸入人臉影片</a:t>
                </a:r>
                <a:endPara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1829751" y="4560165"/>
                <a:ext cx="1207800" cy="689722"/>
              </a:xfrm>
              <a:prstGeom prst="rect">
                <a:avLst/>
              </a:prstGeom>
              <a:solidFill>
                <a:srgbClr val="227A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抓出</a:t>
                </a:r>
                <a:endParaRPr lang="en-US" altLang="zh-TW" sz="140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:r>
                  <a:rPr lang="zh-TW" altLang="en-US" sz="140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人臉區域</a:t>
                </a:r>
                <a:endPara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3290906" y="4560165"/>
                <a:ext cx="1207800" cy="689722"/>
              </a:xfrm>
              <a:prstGeom prst="rect">
                <a:avLst/>
              </a:prstGeom>
              <a:solidFill>
                <a:srgbClr val="227A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家人人臉</a:t>
                </a:r>
                <a:endParaRPr lang="en-US" altLang="zh-TW" sz="1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模型訓練</a:t>
                </a:r>
                <a:endParaRPr lang="en-US" altLang="zh-TW" sz="1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1829751" y="5495320"/>
                <a:ext cx="1207800" cy="689722"/>
              </a:xfrm>
              <a:prstGeom prst="rect">
                <a:avLst/>
              </a:prstGeom>
              <a:solidFill>
                <a:srgbClr val="227A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抓出區域</a:t>
                </a:r>
                <a:r>
                  <a:rPr lang="zh-TW" altLang="en-US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內</a:t>
                </a:r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特徵</a:t>
                </a:r>
                <a:r>
                  <a:rPr lang="zh-TW" altLang="en-US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值</a:t>
                </a: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4806154" y="3625010"/>
                <a:ext cx="1207800" cy="689722"/>
              </a:xfrm>
              <a:prstGeom prst="rect">
                <a:avLst/>
              </a:prstGeom>
              <a:solidFill>
                <a:srgbClr val="227A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人臉辨識</a:t>
                </a:r>
                <a:endPara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4806154" y="4560165"/>
                <a:ext cx="1207800" cy="689722"/>
              </a:xfrm>
              <a:prstGeom prst="rect">
                <a:avLst/>
              </a:prstGeom>
              <a:solidFill>
                <a:srgbClr val="227A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與模型比對是否符合</a:t>
                </a:r>
                <a:endPara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6321402" y="3625010"/>
                <a:ext cx="1207800" cy="689722"/>
              </a:xfrm>
              <a:prstGeom prst="rect">
                <a:avLst/>
              </a:prstGeom>
              <a:solidFill>
                <a:srgbClr val="227A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驅動</a:t>
                </a:r>
                <a:endParaRPr lang="en-US" altLang="zh-TW" sz="1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馬達模組</a:t>
                </a:r>
                <a:endPara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6321402" y="4560165"/>
                <a:ext cx="1207800" cy="689722"/>
              </a:xfrm>
              <a:prstGeom prst="rect">
                <a:avLst/>
              </a:prstGeom>
              <a:solidFill>
                <a:srgbClr val="227A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開門</a:t>
                </a:r>
                <a:r>
                  <a:rPr lang="en-US" altLang="zh-TW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/</a:t>
                </a:r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不動作</a:t>
                </a:r>
                <a:endPara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73" name="直線單箭頭接點 72"/>
              <p:cNvCxnSpPr/>
              <p:nvPr/>
            </p:nvCxnSpPr>
            <p:spPr>
              <a:xfrm flipV="1">
                <a:off x="6925302" y="3331240"/>
                <a:ext cx="0" cy="1368691"/>
              </a:xfrm>
              <a:prstGeom prst="straightConnector1">
                <a:avLst/>
              </a:prstGeom>
              <a:ln w="28575">
                <a:solidFill>
                  <a:srgbClr val="227A8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矩形 75"/>
            <p:cNvSpPr/>
            <p:nvPr/>
          </p:nvSpPr>
          <p:spPr>
            <a:xfrm>
              <a:off x="360435" y="3591700"/>
              <a:ext cx="2126063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16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該部份打算像是</a:t>
              </a:r>
              <a:r>
                <a:rPr lang="en-US" altLang="zh-TW" sz="16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iPhone face id</a:t>
              </a:r>
              <a:r>
                <a:rPr lang="zh-TW" altLang="en-US" sz="16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設定方式，讓人臉在監視器前上下左右看，然後將該段影像的每一個</a:t>
              </a:r>
              <a:r>
                <a:rPr lang="en-US" altLang="zh-TW" sz="16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Frame</a:t>
              </a:r>
              <a:r>
                <a:rPr lang="zh-TW" altLang="en-US" sz="16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個別抓出來取特徵值。</a:t>
              </a:r>
              <a:endPara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82" name="直線單箭頭接點 81"/>
            <p:cNvCxnSpPr/>
            <p:nvPr/>
          </p:nvCxnSpPr>
          <p:spPr>
            <a:xfrm>
              <a:off x="5562219" y="1943531"/>
              <a:ext cx="1" cy="20428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9209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6" y="498350"/>
            <a:ext cx="4735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設計</a:t>
            </a:r>
            <a:endParaRPr lang="en-US" altLang="zh-TW" sz="3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grpSp>
        <p:nvGrpSpPr>
          <p:cNvPr id="14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15" name="矩形 1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</p:grpSp>
      <p:grpSp>
        <p:nvGrpSpPr>
          <p:cNvPr id="72" name="群組 71"/>
          <p:cNvGrpSpPr/>
          <p:nvPr/>
        </p:nvGrpSpPr>
        <p:grpSpPr>
          <a:xfrm>
            <a:off x="1016683" y="1280316"/>
            <a:ext cx="9309177" cy="2131537"/>
            <a:chOff x="231686" y="1374584"/>
            <a:chExt cx="9309177" cy="2131537"/>
          </a:xfrm>
        </p:grpSpPr>
        <p:grpSp>
          <p:nvGrpSpPr>
            <p:cNvPr id="4" name="群組 3"/>
            <p:cNvGrpSpPr/>
            <p:nvPr/>
          </p:nvGrpSpPr>
          <p:grpSpPr>
            <a:xfrm>
              <a:off x="550863" y="2041256"/>
              <a:ext cx="865907" cy="939751"/>
              <a:chOff x="1600412" y="1669247"/>
              <a:chExt cx="865907" cy="939751"/>
            </a:xfrm>
          </p:grpSpPr>
          <p:pic>
            <p:nvPicPr>
              <p:cNvPr id="42" name="圖片 41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31615"/>
              <a:stretch/>
            </p:blipFill>
            <p:spPr>
              <a:xfrm>
                <a:off x="1600412" y="1669247"/>
                <a:ext cx="865907" cy="763217"/>
              </a:xfrm>
              <a:prstGeom prst="rect">
                <a:avLst/>
              </a:prstGeom>
            </p:spPr>
          </p:pic>
          <p:sp>
            <p:nvSpPr>
              <p:cNvPr id="43" name="矩形 42"/>
              <p:cNvSpPr/>
              <p:nvPr/>
            </p:nvSpPr>
            <p:spPr>
              <a:xfrm>
                <a:off x="1660504" y="2311844"/>
                <a:ext cx="745723" cy="2971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IPCAM</a:t>
                </a:r>
                <a:endPara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44" name="矩形 43"/>
            <p:cNvSpPr/>
            <p:nvPr/>
          </p:nvSpPr>
          <p:spPr>
            <a:xfrm>
              <a:off x="2654979" y="2166271"/>
              <a:ext cx="1207800" cy="963428"/>
            </a:xfrm>
            <a:prstGeom prst="rect">
              <a:avLst/>
            </a:prstGeom>
            <a:solidFill>
              <a:srgbClr val="2DA2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分割每一</a:t>
              </a:r>
              <a:r>
                <a:rPr lang="en-US" altLang="zh-TW" sz="1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Frame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4417975" y="2166271"/>
              <a:ext cx="1207800" cy="689722"/>
            </a:xfrm>
            <a:prstGeom prst="rect">
              <a:avLst/>
            </a:prstGeom>
            <a:solidFill>
              <a:srgbClr val="2DA2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抓出</a:t>
              </a:r>
              <a:endPara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人</a:t>
              </a:r>
              <a:r>
                <a:rPr lang="zh-TW" altLang="en-US" sz="1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臉特徵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47" name="直線單箭頭接點 46"/>
            <p:cNvCxnSpPr/>
            <p:nvPr/>
          </p:nvCxnSpPr>
          <p:spPr>
            <a:xfrm>
              <a:off x="3862779" y="2511132"/>
              <a:ext cx="55519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單箭頭接點 51"/>
            <p:cNvCxnSpPr/>
            <p:nvPr/>
          </p:nvCxnSpPr>
          <p:spPr>
            <a:xfrm>
              <a:off x="1455593" y="2511132"/>
              <a:ext cx="118995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1356678" y="2184813"/>
              <a:ext cx="13292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特徵影像</a:t>
              </a:r>
              <a:r>
                <a:rPr lang="en-US" altLang="zh-TW" sz="1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.mp4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64" name="直線單箭頭接點 63"/>
            <p:cNvCxnSpPr>
              <a:stCxn id="45" idx="3"/>
              <a:endCxn id="66" idx="1"/>
            </p:cNvCxnSpPr>
            <p:nvPr/>
          </p:nvCxnSpPr>
          <p:spPr>
            <a:xfrm>
              <a:off x="5625775" y="2511132"/>
              <a:ext cx="72270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矩形 65"/>
            <p:cNvSpPr/>
            <p:nvPr/>
          </p:nvSpPr>
          <p:spPr>
            <a:xfrm>
              <a:off x="6348477" y="2166271"/>
              <a:ext cx="1207800" cy="689722"/>
            </a:xfrm>
            <a:prstGeom prst="rect">
              <a:avLst/>
            </a:prstGeom>
            <a:solidFill>
              <a:srgbClr val="2DA2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Knn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550863" y="1374584"/>
              <a:ext cx="146706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2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設定模式：</a:t>
              </a:r>
              <a:endPara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231686" y="3198344"/>
              <a:ext cx="137730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人物資料</a:t>
              </a:r>
              <a:r>
                <a:rPr lang="en-US" altLang="zh-TW" sz="1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sz="1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姓名</a:t>
              </a:r>
              <a:r>
                <a:rPr lang="en-US" altLang="zh-TW" sz="1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28" name="肘形接點 27"/>
            <p:cNvCxnSpPr/>
            <p:nvPr/>
          </p:nvCxnSpPr>
          <p:spPr>
            <a:xfrm flipV="1">
              <a:off x="1550037" y="2829868"/>
              <a:ext cx="1104942" cy="522365"/>
            </a:xfrm>
            <a:prstGeom prst="bentConnector3">
              <a:avLst>
                <a:gd name="adj1" fmla="val 50000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單箭頭接點 75"/>
            <p:cNvCxnSpPr/>
            <p:nvPr/>
          </p:nvCxnSpPr>
          <p:spPr>
            <a:xfrm>
              <a:off x="7556277" y="2511132"/>
              <a:ext cx="72270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矩形 76"/>
            <p:cNvSpPr/>
            <p:nvPr/>
          </p:nvSpPr>
          <p:spPr>
            <a:xfrm>
              <a:off x="8278979" y="2326488"/>
              <a:ext cx="12618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訓練結果模型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98" name="群組 97"/>
          <p:cNvGrpSpPr/>
          <p:nvPr/>
        </p:nvGrpSpPr>
        <p:grpSpPr>
          <a:xfrm>
            <a:off x="1335860" y="3651836"/>
            <a:ext cx="8885805" cy="1606423"/>
            <a:chOff x="1335860" y="3651836"/>
            <a:chExt cx="8885805" cy="1606423"/>
          </a:xfrm>
        </p:grpSpPr>
        <p:grpSp>
          <p:nvGrpSpPr>
            <p:cNvPr id="81" name="群組 80"/>
            <p:cNvGrpSpPr/>
            <p:nvPr/>
          </p:nvGrpSpPr>
          <p:grpSpPr>
            <a:xfrm>
              <a:off x="1335860" y="4318508"/>
              <a:ext cx="865907" cy="939751"/>
              <a:chOff x="1600412" y="1669247"/>
              <a:chExt cx="865907" cy="939751"/>
            </a:xfrm>
          </p:grpSpPr>
          <p:pic>
            <p:nvPicPr>
              <p:cNvPr id="94" name="圖片 93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31615"/>
              <a:stretch/>
            </p:blipFill>
            <p:spPr>
              <a:xfrm>
                <a:off x="1600412" y="1669247"/>
                <a:ext cx="865907" cy="763217"/>
              </a:xfrm>
              <a:prstGeom prst="rect">
                <a:avLst/>
              </a:prstGeom>
            </p:spPr>
          </p:pic>
          <p:sp>
            <p:nvSpPr>
              <p:cNvPr id="95" name="矩形 94"/>
              <p:cNvSpPr/>
              <p:nvPr/>
            </p:nvSpPr>
            <p:spPr>
              <a:xfrm>
                <a:off x="1660504" y="2311844"/>
                <a:ext cx="745723" cy="2971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IPCAM</a:t>
                </a:r>
                <a:endPara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83" name="矩形 82"/>
            <p:cNvSpPr/>
            <p:nvPr/>
          </p:nvSpPr>
          <p:spPr>
            <a:xfrm>
              <a:off x="3439976" y="4443523"/>
              <a:ext cx="1207800" cy="689722"/>
            </a:xfrm>
            <a:prstGeom prst="rect">
              <a:avLst/>
            </a:prstGeom>
            <a:solidFill>
              <a:srgbClr val="2DA2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抓出</a:t>
              </a:r>
              <a:endPara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人</a:t>
              </a:r>
              <a:r>
                <a:rPr lang="zh-TW" altLang="en-US" sz="1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臉特徵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84" name="直線單箭頭接點 83"/>
            <p:cNvCxnSpPr/>
            <p:nvPr/>
          </p:nvCxnSpPr>
          <p:spPr>
            <a:xfrm>
              <a:off x="4647776" y="4788384"/>
              <a:ext cx="55519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單箭頭接點 84"/>
            <p:cNvCxnSpPr/>
            <p:nvPr/>
          </p:nvCxnSpPr>
          <p:spPr>
            <a:xfrm>
              <a:off x="2240590" y="4788384"/>
              <a:ext cx="118995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矩形 85"/>
            <p:cNvSpPr/>
            <p:nvPr/>
          </p:nvSpPr>
          <p:spPr>
            <a:xfrm>
              <a:off x="2141675" y="4462065"/>
              <a:ext cx="13292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特徵影像</a:t>
              </a:r>
              <a:r>
                <a:rPr lang="en-US" altLang="zh-TW" sz="1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.mp4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87" name="直線單箭頭接點 86"/>
            <p:cNvCxnSpPr/>
            <p:nvPr/>
          </p:nvCxnSpPr>
          <p:spPr>
            <a:xfrm>
              <a:off x="6420199" y="4788384"/>
              <a:ext cx="72270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矩形 87"/>
            <p:cNvSpPr/>
            <p:nvPr/>
          </p:nvSpPr>
          <p:spPr>
            <a:xfrm>
              <a:off x="5212399" y="4443523"/>
              <a:ext cx="1207800" cy="689722"/>
            </a:xfrm>
            <a:prstGeom prst="rect">
              <a:avLst/>
            </a:prstGeom>
            <a:solidFill>
              <a:srgbClr val="2DA2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模型比對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1335860" y="3651836"/>
              <a:ext cx="146706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2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辨識模式：</a:t>
              </a:r>
              <a:endPara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92" name="直線單箭頭接點 91"/>
            <p:cNvCxnSpPr/>
            <p:nvPr/>
          </p:nvCxnSpPr>
          <p:spPr>
            <a:xfrm>
              <a:off x="8341274" y="4788384"/>
              <a:ext cx="72270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矩形 92"/>
            <p:cNvSpPr/>
            <p:nvPr/>
          </p:nvSpPr>
          <p:spPr>
            <a:xfrm>
              <a:off x="9063976" y="4634495"/>
              <a:ext cx="115768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開鎖</a:t>
              </a:r>
              <a:r>
                <a:rPr lang="en-US" altLang="zh-TW" sz="1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不</a:t>
              </a:r>
              <a:r>
                <a:rPr lang="zh-TW" altLang="en-US" sz="1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動作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7142901" y="4462065"/>
              <a:ext cx="1207800" cy="689722"/>
            </a:xfrm>
            <a:prstGeom prst="rect">
              <a:avLst/>
            </a:prstGeom>
            <a:solidFill>
              <a:srgbClr val="2DA2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馬達模組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0688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6" y="498350"/>
            <a:ext cx="4735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API</a:t>
            </a:r>
            <a:endParaRPr lang="en-US" altLang="zh-TW" sz="3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grpSp>
        <p:nvGrpSpPr>
          <p:cNvPr id="14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15" name="矩形 1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016683" y="1201898"/>
            <a:ext cx="1039917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辨識檔案建立模組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</a:p>
          <a:p>
            <a:pPr marL="1089025" lvl="4" indent="-5143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輸入：自家人的人臉影片、人物姓名。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9025" lvl="4" indent="-5143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輸出：切割出每一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Frame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的特徵值與人物姓名。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9025" lvl="4" indent="-5143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參數：無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9025" lvl="4" indent="-5143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方法：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OpenCV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切割每一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Frame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，以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Dlib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抓特徵。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9025" lvl="4" indent="-514350">
              <a:buFont typeface="Arial" panose="020B0604020202020204" pitchFamily="34" charset="0"/>
              <a:buChar char="•"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模型訓練模組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9025" lvl="4" indent="-5143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切割出每一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Frame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的特徵值與人物姓名。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9025" lvl="4" indent="-5143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輸出：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knn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9025" lvl="4" indent="-5143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：無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9025" lvl="4" indent="-5143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sklearn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9025" lvl="4" indent="-5143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模型訓練模組：</a:t>
            </a:r>
          </a:p>
          <a:p>
            <a:pPr marL="1089025" lvl="4" indent="-5143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：攝影機當前畫面。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9025" lvl="4" indent="-5143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：符合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不符合。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9025" lvl="4" indent="-5143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knn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9025" lvl="4" indent="-5143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：與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knn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模型比較當前畫面人臉特徵值。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9025" lvl="4" indent="-514350">
              <a:buFont typeface="Arial" panose="020B0604020202020204" pitchFamily="34" charset="0"/>
              <a:buChar char="•"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41858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自定义 10">
      <a:majorFont>
        <a:latin typeface="Roboto"/>
        <a:ea typeface="微软雅黑"/>
        <a:cs typeface=""/>
      </a:majorFont>
      <a:minorFont>
        <a:latin typeface="Roboto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2071</TotalTime>
  <Words>890</Words>
  <Application>Microsoft Office PowerPoint</Application>
  <PresentationFormat>寬螢幕</PresentationFormat>
  <Paragraphs>149</Paragraphs>
  <Slides>13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1" baseType="lpstr">
      <vt:lpstr>微软雅黑</vt:lpstr>
      <vt:lpstr>宋体</vt:lpstr>
      <vt:lpstr>微软雅黑 Light</vt:lpstr>
      <vt:lpstr>微軟正黑體</vt:lpstr>
      <vt:lpstr>Arial</vt:lpstr>
      <vt:lpstr>Calibri</vt:lpstr>
      <vt:lpstr>Wingdings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subject>哎呀小小草</dc:subject>
  <dc:creator>user</dc:creator>
  <cp:keywords>user</cp:keywords>
  <dc:description>https://800sucai.taobao.com/</dc:description>
  <cp:lastModifiedBy>CHENG-XIU JIANG</cp:lastModifiedBy>
  <cp:revision>404</cp:revision>
  <dcterms:created xsi:type="dcterms:W3CDTF">2015-09-11T13:14:00Z</dcterms:created>
  <dcterms:modified xsi:type="dcterms:W3CDTF">2021-04-23T04:37:20Z</dcterms:modified>
  <cp:category>https://800sucai.taobao.com/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2052-10.1.0.5346</vt:lpwstr>
  </property>
</Properties>
</file>