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312" r:id="rId3"/>
    <p:sldId id="319" r:id="rId4"/>
    <p:sldId id="313" r:id="rId5"/>
    <p:sldId id="317" r:id="rId6"/>
    <p:sldId id="318" r:id="rId7"/>
    <p:sldId id="321" r:id="rId8"/>
    <p:sldId id="324" r:id="rId9"/>
    <p:sldId id="320" r:id="rId10"/>
    <p:sldId id="322" r:id="rId11"/>
    <p:sldId id="323" r:id="rId12"/>
    <p:sldId id="326" r:id="rId13"/>
    <p:sldId id="325" r:id="rId14"/>
    <p:sldId id="327" r:id="rId15"/>
    <p:sldId id="329" r:id="rId16"/>
    <p:sldId id="328" r:id="rId17"/>
    <p:sldId id="330" r:id="rId18"/>
    <p:sldId id="31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功能需求" id="{DA9E73B2-77E1-444C-B935-07584D6FB41F}">
          <p14:sldIdLst>
            <p14:sldId id="312"/>
            <p14:sldId id="319"/>
            <p14:sldId id="313"/>
            <p14:sldId id="317"/>
            <p14:sldId id="318"/>
          </p14:sldIdLst>
        </p14:section>
        <p14:section name="分析" id="{5B38B813-3A30-4CB2-81FC-3EB6C62F6824}">
          <p14:sldIdLst>
            <p14:sldId id="321"/>
            <p14:sldId id="324"/>
          </p14:sldIdLst>
        </p14:section>
        <p14:section name="API" id="{261C67C3-57F1-44BC-8599-400E0E9DFAE2}">
          <p14:sldIdLst>
            <p14:sldId id="320"/>
            <p14:sldId id="322"/>
            <p14:sldId id="323"/>
            <p14:sldId id="326"/>
            <p14:sldId id="325"/>
          </p14:sldIdLst>
        </p14:section>
        <p14:section name="程式流程圖" id="{2C4037B1-6512-4EB2-9A06-7CB44189D36D}">
          <p14:sldIdLst>
            <p14:sldId id="327"/>
            <p14:sldId id="329"/>
            <p14:sldId id="328"/>
            <p14:sldId id="330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5685" autoAdjust="0"/>
  </p:normalViewPr>
  <p:slideViewPr>
    <p:cSldViewPr snapToGrid="0" showGuides="1">
      <p:cViewPr varScale="1">
        <p:scale>
          <a:sx n="81" d="100"/>
          <a:sy n="81" d="100"/>
        </p:scale>
        <p:origin x="691" y="6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4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44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1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4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6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82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4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2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3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4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9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553146" y="2771771"/>
            <a:ext cx="7647051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600" dirty="0" err="1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PingPong</a:t>
              </a:r>
              <a:r>
                <a:rPr lang="zh-CN" altLang="en-US" sz="5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分析文件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109-1</a:t>
              </a:r>
              <a:r>
                <a:rPr lang="zh-TW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機器學習 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Homework 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343481" y="4599918"/>
            <a:ext cx="4760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0652013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蕭宇謙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0652068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潘名洲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落點判斷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輸入：球的當前位置、向量、速度。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輸出：球回擊後的落點、移動板子。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方法：對手擊球後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09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輸入：球的落點、當前球速、對方板子座標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輸出：要使用的攻擊方式。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輸入：球的落點、當前球速、落點判斷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輸出：要使用的攻擊方式。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8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AAM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待確認</a:t>
            </a:r>
            <a:r>
              <a:rPr lang="en-US" altLang="zh-CN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不反切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輸出：不能使用的攻擊方式。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參數：遊戲最左最右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9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左移觸發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"MOVE_LEFT”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輸入：右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"MOVE_RIGHT"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輸入：不動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"NONE"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25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程式流程圖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/>
          <a:srcRect t="1" b="-639"/>
          <a:stretch/>
        </p:blipFill>
        <p:spPr>
          <a:xfrm>
            <a:off x="3314671" y="0"/>
            <a:ext cx="5570854" cy="6718300"/>
          </a:xfrm>
          <a:prstGeom prst="rect">
            <a:avLst/>
          </a:prstGeom>
        </p:spPr>
      </p:pic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96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程式流程圖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b="45117"/>
          <a:stretch/>
        </p:blipFill>
        <p:spPr>
          <a:xfrm>
            <a:off x="2056490" y="1257845"/>
            <a:ext cx="8536526" cy="56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54503"/>
          <a:stretch/>
        </p:blipFill>
        <p:spPr>
          <a:xfrm>
            <a:off x="2056490" y="-20320"/>
            <a:ext cx="8536526" cy="4654117"/>
          </a:xfrm>
          <a:prstGeom prst="rect">
            <a:avLst/>
          </a:prstGeom>
        </p:spPr>
      </p:pic>
      <p:grpSp>
        <p:nvGrpSpPr>
          <p:cNvPr id="5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6" name="矩形 5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883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90" name="直線單箭頭接點 89"/>
          <p:cNvCxnSpPr>
            <a:stCxn id="22" idx="0"/>
            <a:endCxn id="84" idx="2"/>
          </p:cNvCxnSpPr>
          <p:nvPr/>
        </p:nvCxnSpPr>
        <p:spPr>
          <a:xfrm flipV="1">
            <a:off x="2236889" y="2850761"/>
            <a:ext cx="0" cy="120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群組 96"/>
          <p:cNvGrpSpPr/>
          <p:nvPr/>
        </p:nvGrpSpPr>
        <p:grpSpPr>
          <a:xfrm>
            <a:off x="1585733" y="1483783"/>
            <a:ext cx="9597781" cy="3939085"/>
            <a:chOff x="1585733" y="1483783"/>
            <a:chExt cx="9597781" cy="3939085"/>
          </a:xfrm>
        </p:grpSpPr>
        <p:grpSp>
          <p:nvGrpSpPr>
            <p:cNvPr id="94" name="群組 93"/>
            <p:cNvGrpSpPr/>
            <p:nvPr/>
          </p:nvGrpSpPr>
          <p:grpSpPr>
            <a:xfrm>
              <a:off x="1585733" y="1483783"/>
              <a:ext cx="9597781" cy="3939085"/>
              <a:chOff x="1585733" y="1483783"/>
              <a:chExt cx="9597781" cy="3939085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1585733" y="1483783"/>
                <a:ext cx="9597781" cy="3939085"/>
                <a:chOff x="1758462" y="1408369"/>
                <a:chExt cx="9597781" cy="3939085"/>
              </a:xfrm>
            </p:grpSpPr>
            <p:grpSp>
              <p:nvGrpSpPr>
                <p:cNvPr id="86" name="群組 85"/>
                <p:cNvGrpSpPr/>
                <p:nvPr/>
              </p:nvGrpSpPr>
              <p:grpSpPr>
                <a:xfrm>
                  <a:off x="1758462" y="1408369"/>
                  <a:ext cx="9597781" cy="3939085"/>
                  <a:chOff x="1758462" y="1408369"/>
                  <a:chExt cx="9597781" cy="3939085"/>
                </a:xfrm>
              </p:grpSpPr>
              <p:grpSp>
                <p:nvGrpSpPr>
                  <p:cNvPr id="85" name="群組 84"/>
                  <p:cNvGrpSpPr/>
                  <p:nvPr/>
                </p:nvGrpSpPr>
                <p:grpSpPr>
                  <a:xfrm>
                    <a:off x="1758462" y="1408369"/>
                    <a:ext cx="9597781" cy="3939085"/>
                    <a:chOff x="367530" y="1404502"/>
                    <a:chExt cx="9597781" cy="3939085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4895492" y="4044412"/>
                      <a:ext cx="1741599" cy="6463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根據選擇的攻擊模式擊球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grpSp>
                  <p:nvGrpSpPr>
                    <p:cNvPr id="83" name="群組 82"/>
                    <p:cNvGrpSpPr/>
                    <p:nvPr/>
                  </p:nvGrpSpPr>
                  <p:grpSpPr>
                    <a:xfrm>
                      <a:off x="367530" y="1404502"/>
                      <a:ext cx="9597781" cy="3939085"/>
                      <a:chOff x="367530" y="1404502"/>
                      <a:chExt cx="9597781" cy="3939085"/>
                    </a:xfrm>
                  </p:grpSpPr>
                  <p:grpSp>
                    <p:nvGrpSpPr>
                      <p:cNvPr id="70" name="群組 69"/>
                      <p:cNvGrpSpPr/>
                      <p:nvPr/>
                    </p:nvGrpSpPr>
                    <p:grpSpPr>
                      <a:xfrm>
                        <a:off x="367530" y="1404502"/>
                        <a:ext cx="9597781" cy="3939085"/>
                        <a:chOff x="-914515" y="1319661"/>
                        <a:chExt cx="9597781" cy="3939085"/>
                      </a:xfrm>
                    </p:grpSpPr>
                    <p:sp>
                      <p:nvSpPr>
                        <p:cNvPr id="18" name="矩形 17"/>
                        <p:cNvSpPr/>
                        <p:nvPr/>
                      </p:nvSpPr>
                      <p:spPr>
                        <a:xfrm>
                          <a:off x="7192866" y="2196884"/>
                          <a:ext cx="1490400" cy="2585323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不</a:t>
                          </a:r>
                          <a:endParaRPr lang="en-US" altLang="zh-TW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能</a:t>
                          </a:r>
                          <a:endParaRPr lang="en-US" altLang="zh-TW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</a:t>
                          </a:r>
                          <a:endParaRPr lang="en-US" altLang="zh-TW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用</a:t>
                          </a:r>
                          <a:endParaRPr lang="en-US" altLang="zh-TW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的</a:t>
                          </a:r>
                          <a:endParaRPr lang="en-US" altLang="zh-TW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攻</a:t>
                          </a:r>
                          <a:endParaRPr lang="en-US" altLang="zh-TW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擊</a:t>
                          </a:r>
                          <a:endParaRPr lang="en-US" altLang="zh-TW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方</a:t>
                          </a:r>
                          <a:endParaRPr lang="en-US" altLang="zh-TW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grpSp>
                      <p:nvGrpSpPr>
                        <p:cNvPr id="69" name="群組 68"/>
                        <p:cNvGrpSpPr/>
                        <p:nvPr/>
                      </p:nvGrpSpPr>
                      <p:grpSpPr>
                        <a:xfrm>
                          <a:off x="-914515" y="1319661"/>
                          <a:ext cx="8587934" cy="3939085"/>
                          <a:chOff x="-914515" y="1319661"/>
                          <a:chExt cx="8587934" cy="3939085"/>
                        </a:xfrm>
                      </p:grpSpPr>
                      <p:sp>
                        <p:nvSpPr>
                          <p:cNvPr id="5" name="矩形 4"/>
                          <p:cNvSpPr/>
                          <p:nvPr/>
                        </p:nvSpPr>
                        <p:spPr>
                          <a:xfrm>
                            <a:off x="716064" y="1354465"/>
                            <a:ext cx="115430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球</a:t>
                            </a:r>
                            <a:r>
                              <a:rPr lang="zh-TW" altLang="en-US" dirty="0" smtClean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的向量</a:t>
                            </a:r>
                            <a:endPara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endParaRPr>
                          </a:p>
                        </p:txBody>
                      </p:sp>
                      <p:sp>
                        <p:nvSpPr>
                          <p:cNvPr id="14" name="矩形 13"/>
                          <p:cNvSpPr/>
                          <p:nvPr/>
                        </p:nvSpPr>
                        <p:spPr>
                          <a:xfrm>
                            <a:off x="508386" y="1639079"/>
                            <a:ext cx="1569660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球的當前</a:t>
                            </a:r>
                            <a:r>
                              <a:rPr lang="zh-TW" altLang="en-US" dirty="0" smtClean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位置</a:t>
                            </a:r>
                            <a:endPara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endParaRPr>
                          </a:p>
                        </p:txBody>
                      </p:sp>
                      <p:sp>
                        <p:nvSpPr>
                          <p:cNvPr id="17" name="矩形 16"/>
                          <p:cNvSpPr/>
                          <p:nvPr/>
                        </p:nvSpPr>
                        <p:spPr>
                          <a:xfrm>
                            <a:off x="4080557" y="1639079"/>
                            <a:ext cx="115430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TW" altLang="en-US" dirty="0" smtClean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球的落</a:t>
                            </a:r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點</a:t>
                            </a:r>
                          </a:p>
                        </p:txBody>
                      </p:sp>
                      <p:grpSp>
                        <p:nvGrpSpPr>
                          <p:cNvPr id="6" name="群組 5"/>
                          <p:cNvGrpSpPr/>
                          <p:nvPr/>
                        </p:nvGrpSpPr>
                        <p:grpSpPr>
                          <a:xfrm>
                            <a:off x="-914515" y="1319661"/>
                            <a:ext cx="8031297" cy="3939085"/>
                            <a:chOff x="-914515" y="1319661"/>
                            <a:chExt cx="8031297" cy="3939085"/>
                          </a:xfrm>
                        </p:grpSpPr>
                        <p:sp>
                          <p:nvSpPr>
                            <p:cNvPr id="4" name="矩形 3"/>
                            <p:cNvSpPr/>
                            <p:nvPr/>
                          </p:nvSpPr>
                          <p:spPr>
                            <a:xfrm>
                              <a:off x="2198636" y="1319661"/>
                              <a:ext cx="1302312" cy="136697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 smtClean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落點</a:t>
                              </a:r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判斷</a:t>
                              </a:r>
                              <a:r>
                                <a:rPr lang="zh-TW" altLang="en-US" dirty="0" smtClean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模組</a:t>
                              </a:r>
                              <a:endPara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16" name="矩形 15"/>
                            <p:cNvSpPr/>
                            <p:nvPr/>
                          </p:nvSpPr>
                          <p:spPr>
                            <a:xfrm>
                              <a:off x="5814470" y="1319661"/>
                              <a:ext cx="1302312" cy="136697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TW" dirty="0" smtClean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AAM</a:t>
                              </a:r>
                              <a:r>
                                <a:rPr lang="zh-TW" altLang="en-US" dirty="0" smtClean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模組</a:t>
                              </a:r>
                              <a:endPara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19" name="矩形 18"/>
                            <p:cNvSpPr/>
                            <p:nvPr/>
                          </p:nvSpPr>
                          <p:spPr>
                            <a:xfrm>
                              <a:off x="5814470" y="3891768"/>
                              <a:ext cx="1302312" cy="56560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 smtClean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防守</a:t>
                              </a:r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型進攻</a:t>
                              </a:r>
                            </a:p>
                          </p:txBody>
                        </p:sp>
                        <p:sp>
                          <p:nvSpPr>
                            <p:cNvPr id="20" name="矩形 19"/>
                            <p:cNvSpPr/>
                            <p:nvPr/>
                          </p:nvSpPr>
                          <p:spPr>
                            <a:xfrm>
                              <a:off x="5814470" y="4693138"/>
                              <a:ext cx="1302312" cy="56560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 smtClean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進</a:t>
                              </a:r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攻</a:t>
                              </a:r>
                              <a:r>
                                <a:rPr lang="zh-TW" altLang="en-US" dirty="0" smtClean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型</a:t>
                              </a:r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進攻</a:t>
                              </a:r>
                            </a:p>
                          </p:txBody>
                        </p:sp>
                        <p:sp>
                          <p:nvSpPr>
                            <p:cNvPr id="22" name="矩形 21"/>
                            <p:cNvSpPr/>
                            <p:nvPr/>
                          </p:nvSpPr>
                          <p:spPr>
                            <a:xfrm>
                              <a:off x="-914515" y="3891768"/>
                              <a:ext cx="1302312" cy="136697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 smtClean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落點預測模組</a:t>
                              </a:r>
                              <a:endPara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8" name="直線單箭頭接點 7"/>
                          <p:cNvCxnSpPr>
                            <a:endCxn id="4" idx="1"/>
                          </p:cNvCxnSpPr>
                          <p:nvPr/>
                        </p:nvCxnSpPr>
                        <p:spPr>
                          <a:xfrm>
                            <a:off x="377072" y="2003150"/>
                            <a:ext cx="182156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" name="直線單箭頭接點 30"/>
                          <p:cNvCxnSpPr>
                            <a:stCxn id="4" idx="3"/>
                            <a:endCxn id="16" idx="1"/>
                          </p:cNvCxnSpPr>
                          <p:nvPr/>
                        </p:nvCxnSpPr>
                        <p:spPr>
                          <a:xfrm>
                            <a:off x="3500948" y="2003150"/>
                            <a:ext cx="2313522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68" name="群組 67"/>
                          <p:cNvGrpSpPr/>
                          <p:nvPr/>
                        </p:nvGrpSpPr>
                        <p:grpSpPr>
                          <a:xfrm>
                            <a:off x="7116782" y="2003150"/>
                            <a:ext cx="556637" cy="2972792"/>
                            <a:chOff x="7116782" y="2003150"/>
                            <a:chExt cx="556637" cy="2972792"/>
                          </a:xfrm>
                        </p:grpSpPr>
                        <p:cxnSp>
                          <p:nvCxnSpPr>
                            <p:cNvPr id="52" name="直線單箭頭接點 51"/>
                            <p:cNvCxnSpPr>
                              <a:endCxn id="19" idx="3"/>
                            </p:cNvCxnSpPr>
                            <p:nvPr/>
                          </p:nvCxnSpPr>
                          <p:spPr>
                            <a:xfrm flipH="1">
                              <a:off x="7116782" y="4174572"/>
                              <a:ext cx="556637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直線單箭頭接點 55"/>
                            <p:cNvCxnSpPr>
                              <a:endCxn id="20" idx="3"/>
                            </p:cNvCxnSpPr>
                            <p:nvPr/>
                          </p:nvCxnSpPr>
                          <p:spPr>
                            <a:xfrm flipH="1">
                              <a:off x="7116782" y="4975942"/>
                              <a:ext cx="556637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3" name="肘形接點 62"/>
                            <p:cNvCxnSpPr>
                              <a:stCxn id="16" idx="3"/>
                            </p:cNvCxnSpPr>
                            <p:nvPr/>
                          </p:nvCxnSpPr>
                          <p:spPr>
                            <a:xfrm>
                              <a:off x="7116782" y="2003150"/>
                              <a:ext cx="556637" cy="2972792"/>
                            </a:xfrm>
                            <a:prstGeom prst="bentConnector2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grpSp>
                    <p:nvGrpSpPr>
                      <p:cNvPr id="82" name="群組 81"/>
                      <p:cNvGrpSpPr/>
                      <p:nvPr/>
                    </p:nvGrpSpPr>
                    <p:grpSpPr>
                      <a:xfrm>
                        <a:off x="1669842" y="4259412"/>
                        <a:ext cx="5426674" cy="801372"/>
                        <a:chOff x="1669842" y="4259412"/>
                        <a:chExt cx="5426674" cy="801372"/>
                      </a:xfrm>
                    </p:grpSpPr>
                    <p:cxnSp>
                      <p:nvCxnSpPr>
                        <p:cNvPr id="71" name="直線單箭頭接點 70"/>
                        <p:cNvCxnSpPr>
                          <a:endCxn id="22" idx="3"/>
                        </p:cNvCxnSpPr>
                        <p:nvPr/>
                      </p:nvCxnSpPr>
                      <p:spPr>
                        <a:xfrm flipH="1">
                          <a:off x="1669842" y="4660098"/>
                          <a:ext cx="1928892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肘形接點 76"/>
                        <p:cNvCxnSpPr>
                          <a:stCxn id="19" idx="1"/>
                        </p:cNvCxnSpPr>
                        <p:nvPr/>
                      </p:nvCxnSpPr>
                      <p:spPr>
                        <a:xfrm rot="10800000" flipV="1">
                          <a:off x="6711885" y="4259412"/>
                          <a:ext cx="384630" cy="400685"/>
                        </a:xfrm>
                        <a:prstGeom prst="bentConnector2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肘形接點 77"/>
                        <p:cNvCxnSpPr>
                          <a:stCxn id="20" idx="1"/>
                        </p:cNvCxnSpPr>
                        <p:nvPr/>
                      </p:nvCxnSpPr>
                      <p:spPr>
                        <a:xfrm rot="10800000">
                          <a:off x="6711885" y="4660099"/>
                          <a:ext cx="384631" cy="400685"/>
                        </a:xfrm>
                        <a:prstGeom prst="bentConnector2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84" name="矩形 83"/>
                  <p:cNvSpPr/>
                  <p:nvPr/>
                </p:nvSpPr>
                <p:spPr>
                  <a:xfrm>
                    <a:off x="1758462" y="1408369"/>
                    <a:ext cx="1302312" cy="136697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對方</a:t>
                    </a:r>
                    <a:endParaRPr lang="en-US" altLang="zh-TW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擊球</a:t>
                    </a:r>
                    <a:r>
                      <a: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/</a:t>
                    </a:r>
                    <a:r>
                      <a: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發球</a:t>
                    </a:r>
                    <a:endPara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>
                  <a:off x="4871612" y="3980476"/>
                  <a:ext cx="1302312" cy="13669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我</a:t>
                  </a:r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方</a:t>
                  </a:r>
                  <a:endPara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擊球</a:t>
                  </a:r>
                  <a:r>
                    <a:rPr lang="en-US" altLang="zh-TW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發球</a:t>
                  </a:r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88" name="直線單箭頭接點 87"/>
                <p:cNvCxnSpPr/>
                <p:nvPr/>
              </p:nvCxnSpPr>
              <p:spPr>
                <a:xfrm flipH="1">
                  <a:off x="6173924" y="4663965"/>
                  <a:ext cx="19288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矩形 92"/>
              <p:cNvSpPr/>
              <p:nvPr/>
            </p:nvSpPr>
            <p:spPr>
              <a:xfrm>
                <a:off x="2841061" y="4146726"/>
                <a:ext cx="189408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我方擊球到對方的落點、向量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2171177" y="3176550"/>
              <a:ext cx="1894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球到我方可能的三個落點、向量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90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FORYOUR 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功能需求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訓練：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Rulebase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檔來產生訓練模型。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77875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讀取訓練完成的程模型，依照訓練後的結果來達到自動對打的功能。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725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需有三種攻擊模式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同方向切球（球的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基本速度加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反方向切球（球被擊回起源方向）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原地擊球（正常反射）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預測對手擊球的落點（對手三種擊球方式）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同方向切球落點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反方向切球落點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原地擊球落點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4312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遊戲版本：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Beta 8.0.1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原使用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Bate 4.0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無切球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遊戲難度：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NORMAL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HARD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環境需求：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Python 3.6+</a:t>
            </a:r>
          </a:p>
          <a:p>
            <a:pPr marL="1527175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==1.9.6+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B504 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或是其他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以上作業系統之電腦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3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561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xmlns="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遊戲座標：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pixels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球：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x 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像素的綠色方塊。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球將首先從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一側發球，然後每輪改變一次。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幀內發球，則會自動向隨機方向發球。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）像素，發球後每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幀增加一次。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+mj-lt"/>
              <a:buAutoNum type="arabicPeriod" startAt="4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該平台是一個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x 30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的矩形。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平台的顏色為紅色，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平台的顏色為藍色。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50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471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xmlns="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切球：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速度會在其接住球時根據平台的移動而變化。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如果平台沿與球相同的方向移動，則球的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速度將增加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（僅一次）。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如果平台穩定，則將球的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如果平台沿與球相反的方向移動，則球將被擊回到其起源方向，並且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20*30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隨機選擇，每步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。移動速度是每幀（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會繼續左右移動。初始方向是隨機的。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沒有切球機構，擊中阻擋器後球速相同。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9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6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防守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依照對手可能的回擊方式來判斷球的落點。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對手正常擊球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對手同方向切球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基礎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+3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對手反方向切球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變回基礎速度，依原方向擊回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在對手擊球前，將我方板子移動到上述三種可能落點的中間。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5350" lvl="1" indent="-452438">
              <a:buFont typeface="+mj-lt"/>
              <a:buAutoNum type="arabi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對手擊球後：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7312" lvl="2" indent="-457200">
              <a:buFont typeface="+mj-lt"/>
              <a:buAutoNum type="alphaL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立即移動到預測之落點位置。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8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以對手當前平台位置，來計算對手平台移動不到的位置，擊球或切球。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3" indent="-457200">
              <a:buFont typeface="+mj-lt"/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4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計算３種攻擊方式打到對面的落點，選擇其中對方回球到我方範圍最小的方式進行攻擊。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r>
              <a:rPr lang="en" altLang="zh-TW" sz="2400" dirty="0"/>
              <a:t>AAM</a:t>
            </a:r>
            <a:r>
              <a:rPr lang="zh-CN" altLang="en-US" sz="2400" dirty="0"/>
              <a:t>模組</a:t>
            </a:r>
            <a:r>
              <a:rPr lang="en-US" altLang="zh-CN" sz="2400" dirty="0"/>
              <a:t> (</a:t>
            </a:r>
            <a:r>
              <a:rPr lang="en" altLang="zh-TW" sz="2400" dirty="0"/>
              <a:t>Avoid Abnormally Missing Modules)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  <a:tabLst>
                <a:tab pos="0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球落點在最左或最右時，不反切。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4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板子往左移動。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板子往右移動。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板子不動。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2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點預測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輸入：我方回擊後球的落點、當前球速。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：我方發球或我方擊球後執行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如何用輸入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參數產生輸出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點預測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輸出：三個落點中，其最左與最右的中間值、移動板子。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參數：取最小值與最大值之平均值。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完畢後執行。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29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1170</Words>
  <Application>Microsoft Office PowerPoint</Application>
  <PresentationFormat>寬螢幕</PresentationFormat>
  <Paragraphs>182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微软雅黑</vt:lpstr>
      <vt:lpstr>Roboto Light</vt:lpstr>
      <vt:lpstr>宋体</vt:lpstr>
      <vt:lpstr>微软雅黑 Light</vt:lpstr>
      <vt:lpstr>微軟正黑體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240</cp:revision>
  <dcterms:created xsi:type="dcterms:W3CDTF">2015-09-11T13:14:00Z</dcterms:created>
  <dcterms:modified xsi:type="dcterms:W3CDTF">2020-11-25T10:27:02Z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