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312" r:id="rId3"/>
    <p:sldId id="319" r:id="rId4"/>
    <p:sldId id="313" r:id="rId5"/>
    <p:sldId id="317" r:id="rId6"/>
    <p:sldId id="318" r:id="rId7"/>
    <p:sldId id="321" r:id="rId8"/>
    <p:sldId id="324" r:id="rId9"/>
    <p:sldId id="320" r:id="rId10"/>
    <p:sldId id="322" r:id="rId11"/>
    <p:sldId id="323" r:id="rId12"/>
    <p:sldId id="326" r:id="rId13"/>
    <p:sldId id="325" r:id="rId14"/>
    <p:sldId id="327" r:id="rId15"/>
    <p:sldId id="329" r:id="rId16"/>
    <p:sldId id="328" r:id="rId17"/>
    <p:sldId id="330" r:id="rId18"/>
    <p:sldId id="331" r:id="rId19"/>
    <p:sldId id="332" r:id="rId20"/>
    <p:sldId id="336" r:id="rId21"/>
    <p:sldId id="333" r:id="rId22"/>
    <p:sldId id="334" r:id="rId23"/>
    <p:sldId id="335" r:id="rId24"/>
    <p:sldId id="337" r:id="rId25"/>
    <p:sldId id="338" r:id="rId26"/>
    <p:sldId id="31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功能需求" id="{DA9E73B2-77E1-444C-B935-07584D6FB41F}">
          <p14:sldIdLst>
            <p14:sldId id="312"/>
            <p14:sldId id="319"/>
            <p14:sldId id="313"/>
            <p14:sldId id="317"/>
            <p14:sldId id="318"/>
          </p14:sldIdLst>
        </p14:section>
        <p14:section name="分析" id="{5B38B813-3A30-4CB2-81FC-3EB6C62F6824}">
          <p14:sldIdLst>
            <p14:sldId id="321"/>
            <p14:sldId id="324"/>
          </p14:sldIdLst>
        </p14:section>
        <p14:section name="API" id="{261C67C3-57F1-44BC-8599-400E0E9DFAE2}">
          <p14:sldIdLst>
            <p14:sldId id="320"/>
            <p14:sldId id="322"/>
            <p14:sldId id="323"/>
            <p14:sldId id="326"/>
            <p14:sldId id="325"/>
          </p14:sldIdLst>
        </p14:section>
        <p14:section name="程式流程圖" id="{2C4037B1-6512-4EB2-9A06-7CB44189D36D}">
          <p14:sldIdLst>
            <p14:sldId id="327"/>
            <p14:sldId id="329"/>
            <p14:sldId id="328"/>
            <p14:sldId id="330"/>
            <p14:sldId id="331"/>
            <p14:sldId id="332"/>
          </p14:sldIdLst>
        </p14:section>
        <p14:section name="資料可視化" id="{BBF2FF85-4CE0-48DE-AB8C-274694BB5BB1}">
          <p14:sldIdLst>
            <p14:sldId id="336"/>
            <p14:sldId id="333"/>
            <p14:sldId id="334"/>
            <p14:sldId id="335"/>
            <p14:sldId id="337"/>
            <p14:sldId id="338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6" autoAdjust="0"/>
    <p:restoredTop sz="95685" autoAdjust="0"/>
  </p:normalViewPr>
  <p:slideViewPr>
    <p:cSldViewPr snapToGrid="0" showGuides="1">
      <p:cViewPr varScale="1">
        <p:scale>
          <a:sx n="109" d="100"/>
          <a:sy n="109" d="100"/>
        </p:scale>
        <p:origin x="586" y="77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4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8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1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1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5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65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81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2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96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9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53146" y="2771771"/>
            <a:ext cx="7647051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600" dirty="0" err="1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PingPong</a:t>
              </a:r>
              <a:r>
                <a:rPr lang="zh-CN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分析</a:t>
              </a:r>
              <a:r>
                <a:rPr lang="zh-CN" altLang="en-US" sz="5600" dirty="0" smtClean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文件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109-1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機器學習 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Homework </a:t>
              </a:r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6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343481" y="4599918"/>
            <a:ext cx="4760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0652013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蕭宇謙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0652068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潘名洲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輸入：球的當前位置、向量、速度。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輸出：球回擊後的落點、移動板子。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方法：對手擊球後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9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輸入：球的落點、當前球速、對方板子座標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輸入：球的落點、當前球速、落點判斷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輸出：要使用的攻擊方式。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8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AAM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待確認</a:t>
            </a:r>
            <a: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不反切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輸出：不能使用的攻擊方式。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參數：遊戲最左最右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方法：我方擊球前。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9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左移觸發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"MOVE_LEFT”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輸入：右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"MOVE_RIGHT"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輸入：不動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"NONE"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2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t="1" b="-639"/>
          <a:stretch/>
        </p:blipFill>
        <p:spPr>
          <a:xfrm>
            <a:off x="3314671" y="0"/>
            <a:ext cx="5570854" cy="6718300"/>
          </a:xfrm>
          <a:prstGeom prst="rect">
            <a:avLst/>
          </a:prstGeom>
        </p:spPr>
      </p:pic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9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b="45117"/>
          <a:stretch/>
        </p:blipFill>
        <p:spPr>
          <a:xfrm>
            <a:off x="2056490" y="1257845"/>
            <a:ext cx="8536526" cy="56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54503"/>
          <a:stretch/>
        </p:blipFill>
        <p:spPr>
          <a:xfrm>
            <a:off x="2056490" y="-20320"/>
            <a:ext cx="8536526" cy="4654117"/>
          </a:xfrm>
          <a:prstGeom prst="rect">
            <a:avLst/>
          </a:prstGeom>
        </p:spPr>
      </p:pic>
      <p:grpSp>
        <p:nvGrpSpPr>
          <p:cNvPr id="5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6" name="矩形 5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830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90" name="直線單箭頭接點 89"/>
          <p:cNvCxnSpPr>
            <a:stCxn id="22" idx="0"/>
            <a:endCxn id="84" idx="2"/>
          </p:cNvCxnSpPr>
          <p:nvPr/>
        </p:nvCxnSpPr>
        <p:spPr>
          <a:xfrm flipV="1">
            <a:off x="2236889" y="2850761"/>
            <a:ext cx="0" cy="120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群組 96"/>
          <p:cNvGrpSpPr/>
          <p:nvPr/>
        </p:nvGrpSpPr>
        <p:grpSpPr>
          <a:xfrm>
            <a:off x="1585733" y="1483783"/>
            <a:ext cx="9597781" cy="3939085"/>
            <a:chOff x="1585733" y="1483783"/>
            <a:chExt cx="9597781" cy="3939085"/>
          </a:xfrm>
        </p:grpSpPr>
        <p:grpSp>
          <p:nvGrpSpPr>
            <p:cNvPr id="94" name="群組 93"/>
            <p:cNvGrpSpPr/>
            <p:nvPr/>
          </p:nvGrpSpPr>
          <p:grpSpPr>
            <a:xfrm>
              <a:off x="1585733" y="1483783"/>
              <a:ext cx="9597781" cy="3939085"/>
              <a:chOff x="1585733" y="1483783"/>
              <a:chExt cx="9597781" cy="3939085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1585733" y="1483783"/>
                <a:ext cx="9597781" cy="3939085"/>
                <a:chOff x="1758462" y="1408369"/>
                <a:chExt cx="9597781" cy="3939085"/>
              </a:xfrm>
            </p:grpSpPr>
            <p:grpSp>
              <p:nvGrpSpPr>
                <p:cNvPr id="86" name="群組 85"/>
                <p:cNvGrpSpPr/>
                <p:nvPr/>
              </p:nvGrpSpPr>
              <p:grpSpPr>
                <a:xfrm>
                  <a:off x="1758462" y="1408369"/>
                  <a:ext cx="9597781" cy="3939085"/>
                  <a:chOff x="1758462" y="1408369"/>
                  <a:chExt cx="9597781" cy="3939085"/>
                </a:xfrm>
              </p:grpSpPr>
              <p:grpSp>
                <p:nvGrpSpPr>
                  <p:cNvPr id="85" name="群組 84"/>
                  <p:cNvGrpSpPr/>
                  <p:nvPr/>
                </p:nvGrpSpPr>
                <p:grpSpPr>
                  <a:xfrm>
                    <a:off x="1758462" y="1408369"/>
                    <a:ext cx="9597781" cy="3939085"/>
                    <a:chOff x="367530" y="1404502"/>
                    <a:chExt cx="9597781" cy="3939085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4895492" y="4044412"/>
                      <a:ext cx="174159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根據選擇的攻擊模式擊球</a:t>
                      </a:r>
                    </a:p>
                  </p:txBody>
                </p:sp>
                <p:grpSp>
                  <p:nvGrpSpPr>
                    <p:cNvPr id="83" name="群組 82"/>
                    <p:cNvGrpSpPr/>
                    <p:nvPr/>
                  </p:nvGrpSpPr>
                  <p:grpSpPr>
                    <a:xfrm>
                      <a:off x="367530" y="1404502"/>
                      <a:ext cx="9597781" cy="3939085"/>
                      <a:chOff x="367530" y="1404502"/>
                      <a:chExt cx="9597781" cy="3939085"/>
                    </a:xfrm>
                  </p:grpSpPr>
                  <p:grpSp>
                    <p:nvGrpSpPr>
                      <p:cNvPr id="70" name="群組 69"/>
                      <p:cNvGrpSpPr/>
                      <p:nvPr/>
                    </p:nvGrpSpPr>
                    <p:grpSpPr>
                      <a:xfrm>
                        <a:off x="367530" y="1404502"/>
                        <a:ext cx="9597781" cy="3939085"/>
                        <a:chOff x="-914515" y="1319661"/>
                        <a:chExt cx="9597781" cy="3939085"/>
                      </a:xfrm>
                    </p:grpSpPr>
                    <p:sp>
                      <p:nvSpPr>
                        <p:cNvPr id="18" name="矩形 17"/>
                        <p:cNvSpPr/>
                        <p:nvPr/>
                      </p:nvSpPr>
                      <p:spPr>
                        <a:xfrm>
                          <a:off x="7192866" y="2196884"/>
                          <a:ext cx="1490400" cy="2585323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不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能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用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的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攻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擊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方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grpSp>
                      <p:nvGrpSpPr>
                        <p:cNvPr id="69" name="群組 68"/>
                        <p:cNvGrpSpPr/>
                        <p:nvPr/>
                      </p:nvGrpSpPr>
                      <p:grpSpPr>
                        <a:xfrm>
                          <a:off x="-914515" y="1319661"/>
                          <a:ext cx="8587934" cy="3939085"/>
                          <a:chOff x="-914515" y="1319661"/>
                          <a:chExt cx="8587934" cy="3939085"/>
                        </a:xfrm>
                      </p:grpSpPr>
                      <p:sp>
                        <p:nvSpPr>
                          <p:cNvPr id="5" name="矩形 4"/>
                          <p:cNvSpPr/>
                          <p:nvPr/>
                        </p:nvSpPr>
                        <p:spPr>
                          <a:xfrm>
                            <a:off x="716064" y="1354465"/>
                            <a:ext cx="11543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球的向量</a:t>
                            </a:r>
                          </a:p>
                        </p:txBody>
                      </p:sp>
                      <p:sp>
                        <p:nvSpPr>
                          <p:cNvPr id="14" name="矩形 13"/>
                          <p:cNvSpPr/>
                          <p:nvPr/>
                        </p:nvSpPr>
                        <p:spPr>
                          <a:xfrm>
                            <a:off x="508386" y="1639079"/>
                            <a:ext cx="1569660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球的當前位置</a:t>
                            </a:r>
                          </a:p>
                        </p:txBody>
                      </p:sp>
                      <p:sp>
                        <p:nvSpPr>
                          <p:cNvPr id="17" name="矩形 16"/>
                          <p:cNvSpPr/>
                          <p:nvPr/>
                        </p:nvSpPr>
                        <p:spPr>
                          <a:xfrm>
                            <a:off x="4080557" y="1639079"/>
                            <a:ext cx="11543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球的落點</a:t>
                            </a:r>
                          </a:p>
                        </p:txBody>
                      </p:sp>
                      <p:grpSp>
                        <p:nvGrpSpPr>
                          <p:cNvPr id="6" name="群組 5"/>
                          <p:cNvGrpSpPr/>
                          <p:nvPr/>
                        </p:nvGrpSpPr>
                        <p:grpSpPr>
                          <a:xfrm>
                            <a:off x="-914515" y="1319661"/>
                            <a:ext cx="8031297" cy="3939085"/>
                            <a:chOff x="-914515" y="1319661"/>
                            <a:chExt cx="8031297" cy="3939085"/>
                          </a:xfrm>
                        </p:grpSpPr>
                        <p:sp>
                          <p:nvSpPr>
                            <p:cNvPr id="4" name="矩形 3"/>
                            <p:cNvSpPr/>
                            <p:nvPr/>
                          </p:nvSpPr>
                          <p:spPr>
                            <a:xfrm>
                              <a:off x="2198636" y="1319661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落點判斷模組</a:t>
                              </a:r>
                            </a:p>
                          </p:txBody>
                        </p:sp>
                        <p:sp>
                          <p:nvSpPr>
                            <p:cNvPr id="16" name="矩形 15"/>
                            <p:cNvSpPr/>
                            <p:nvPr/>
                          </p:nvSpPr>
                          <p:spPr>
                            <a:xfrm>
                              <a:off x="5814470" y="1319661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TW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AAM</a:t>
                              </a:r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模組</a:t>
                              </a:r>
                            </a:p>
                          </p:txBody>
                        </p:sp>
                        <p:sp>
                          <p:nvSpPr>
                            <p:cNvPr id="19" name="矩形 18"/>
                            <p:cNvSpPr/>
                            <p:nvPr/>
                          </p:nvSpPr>
                          <p:spPr>
                            <a:xfrm>
                              <a:off x="5814470" y="3891768"/>
                              <a:ext cx="1302312" cy="56560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防守型進攻</a:t>
                              </a:r>
                            </a:p>
                          </p:txBody>
                        </p:sp>
                        <p:sp>
                          <p:nvSpPr>
                            <p:cNvPr id="20" name="矩形 19"/>
                            <p:cNvSpPr/>
                            <p:nvPr/>
                          </p:nvSpPr>
                          <p:spPr>
                            <a:xfrm>
                              <a:off x="5814470" y="4693138"/>
                              <a:ext cx="1302312" cy="56560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進攻型進攻</a:t>
                              </a:r>
                            </a:p>
                          </p:txBody>
                        </p:sp>
                        <p:sp>
                          <p:nvSpPr>
                            <p:cNvPr id="22" name="矩形 21"/>
                            <p:cNvSpPr/>
                            <p:nvPr/>
                          </p:nvSpPr>
                          <p:spPr>
                            <a:xfrm>
                              <a:off x="-914515" y="3891768"/>
                              <a:ext cx="1302312" cy="136697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落點預測模組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8" name="直線單箭頭接點 7"/>
                          <p:cNvCxnSpPr>
                            <a:endCxn id="4" idx="1"/>
                          </p:cNvCxnSpPr>
                          <p:nvPr/>
                        </p:nvCxnSpPr>
                        <p:spPr>
                          <a:xfrm>
                            <a:off x="377072" y="2003150"/>
                            <a:ext cx="182156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直線單箭頭接點 30"/>
                          <p:cNvCxnSpPr>
                            <a:stCxn id="4" idx="3"/>
                            <a:endCxn id="16" idx="1"/>
                          </p:cNvCxnSpPr>
                          <p:nvPr/>
                        </p:nvCxnSpPr>
                        <p:spPr>
                          <a:xfrm>
                            <a:off x="3500948" y="2003150"/>
                            <a:ext cx="2313522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8" name="群組 67"/>
                          <p:cNvGrpSpPr/>
                          <p:nvPr/>
                        </p:nvGrpSpPr>
                        <p:grpSpPr>
                          <a:xfrm>
                            <a:off x="7116782" y="2003150"/>
                            <a:ext cx="556637" cy="2972792"/>
                            <a:chOff x="7116782" y="2003150"/>
                            <a:chExt cx="556637" cy="2972792"/>
                          </a:xfrm>
                        </p:grpSpPr>
                        <p:cxnSp>
                          <p:nvCxnSpPr>
                            <p:cNvPr id="52" name="直線單箭頭接點 51"/>
                            <p:cNvCxnSpPr>
                              <a:endCxn id="19" idx="3"/>
                            </p:cNvCxnSpPr>
                            <p:nvPr/>
                          </p:nvCxnSpPr>
                          <p:spPr>
                            <a:xfrm flipH="1">
                              <a:off x="7116782" y="4174572"/>
                              <a:ext cx="556637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直線單箭頭接點 55"/>
                            <p:cNvCxnSpPr>
                              <a:endCxn id="20" idx="3"/>
                            </p:cNvCxnSpPr>
                            <p:nvPr/>
                          </p:nvCxnSpPr>
                          <p:spPr>
                            <a:xfrm flipH="1">
                              <a:off x="7116782" y="4975942"/>
                              <a:ext cx="556637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3" name="肘形接點 62"/>
                            <p:cNvCxnSpPr>
                              <a:stCxn id="16" idx="3"/>
                            </p:cNvCxnSpPr>
                            <p:nvPr/>
                          </p:nvCxnSpPr>
                          <p:spPr>
                            <a:xfrm>
                              <a:off x="7116782" y="2003150"/>
                              <a:ext cx="556637" cy="2972792"/>
                            </a:xfrm>
                            <a:prstGeom prst="bentConnector2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pSp>
                    <p:nvGrpSpPr>
                      <p:cNvPr id="82" name="群組 81"/>
                      <p:cNvGrpSpPr/>
                      <p:nvPr/>
                    </p:nvGrpSpPr>
                    <p:grpSpPr>
                      <a:xfrm>
                        <a:off x="1669842" y="4259412"/>
                        <a:ext cx="5426674" cy="801372"/>
                        <a:chOff x="1669842" y="4259412"/>
                        <a:chExt cx="5426674" cy="801372"/>
                      </a:xfrm>
                    </p:grpSpPr>
                    <p:cxnSp>
                      <p:nvCxnSpPr>
                        <p:cNvPr id="71" name="直線單箭頭接點 70"/>
                        <p:cNvCxnSpPr>
                          <a:endCxn id="22" idx="3"/>
                        </p:cNvCxnSpPr>
                        <p:nvPr/>
                      </p:nvCxnSpPr>
                      <p:spPr>
                        <a:xfrm flipH="1">
                          <a:off x="1669842" y="4660098"/>
                          <a:ext cx="1928892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肘形接點 76"/>
                        <p:cNvCxnSpPr>
                          <a:stCxn id="19" idx="1"/>
                        </p:cNvCxnSpPr>
                        <p:nvPr/>
                      </p:nvCxnSpPr>
                      <p:spPr>
                        <a:xfrm rot="10800000" flipV="1">
                          <a:off x="6711885" y="4259412"/>
                          <a:ext cx="384630" cy="400685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肘形接點 77"/>
                        <p:cNvCxnSpPr>
                          <a:stCxn id="20" idx="1"/>
                        </p:cNvCxnSpPr>
                        <p:nvPr/>
                      </p:nvCxnSpPr>
                      <p:spPr>
                        <a:xfrm rot="10800000">
                          <a:off x="6711885" y="4660099"/>
                          <a:ext cx="384631" cy="400685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1758462" y="1408369"/>
                    <a:ext cx="1302312" cy="136697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對方</a:t>
                    </a:r>
                    <a:endPara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擊球</a:t>
                    </a:r>
                    <a:r>
                      <a: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/</a:t>
                    </a:r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發球</a:t>
                    </a:r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>
                  <a:off x="4871612" y="3980476"/>
                  <a:ext cx="1302312" cy="13669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我方</a:t>
                  </a:r>
                  <a:endPara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擊球</a:t>
                  </a:r>
                  <a:r>
                    <a:rPr lang="en-US" altLang="zh-TW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發球</a:t>
                  </a:r>
                </a:p>
              </p:txBody>
            </p:sp>
            <p:cxnSp>
              <p:nvCxnSpPr>
                <p:cNvPr id="88" name="直線單箭頭接點 87"/>
                <p:cNvCxnSpPr/>
                <p:nvPr/>
              </p:nvCxnSpPr>
              <p:spPr>
                <a:xfrm flipH="1">
                  <a:off x="6173924" y="4663965"/>
                  <a:ext cx="19288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矩形 92"/>
              <p:cNvSpPr/>
              <p:nvPr/>
            </p:nvSpPr>
            <p:spPr>
              <a:xfrm>
                <a:off x="2841061" y="4146726"/>
                <a:ext cx="18940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我方擊球到對方的落點、向量</a:t>
                </a: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2171177" y="3176550"/>
              <a:ext cx="1894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球到我方可能的三個落點、向量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9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1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2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1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xmlns="" id="{C4CC06F3-239E-4392-9742-3673FD04FA8C}"/>
              </a:ext>
            </a:extLst>
          </p:cNvPr>
          <p:cNvGrpSpPr/>
          <p:nvPr/>
        </p:nvGrpSpPr>
        <p:grpSpPr>
          <a:xfrm>
            <a:off x="540193" y="998917"/>
            <a:ext cx="11111614" cy="4954067"/>
            <a:chOff x="540193" y="998917"/>
            <a:chExt cx="11111614" cy="495406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77B6AB7D-F0D0-466E-9C64-267CA8E6A15E}"/>
                </a:ext>
              </a:extLst>
            </p:cNvPr>
            <p:cNvSpPr/>
            <p:nvPr/>
          </p:nvSpPr>
          <p:spPr>
            <a:xfrm>
              <a:off x="5396958" y="998917"/>
              <a:ext cx="39869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A.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對手分別的三種擊球方式，到我方的落點座標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EE3C0F5B-8159-4EA8-AD89-574C0E9436C9}"/>
                </a:ext>
              </a:extLst>
            </p:cNvPr>
            <p:cNvSpPr/>
            <p:nvPr/>
          </p:nvSpPr>
          <p:spPr>
            <a:xfrm>
              <a:off x="8356938" y="1653411"/>
              <a:ext cx="1997399" cy="2148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xmlns="" id="{CC397F87-DF63-48F8-A4CD-A81E86D7011B}"/>
                </a:ext>
              </a:extLst>
            </p:cNvPr>
            <p:cNvSpPr txBox="1"/>
            <p:nvPr/>
          </p:nvSpPr>
          <p:spPr>
            <a:xfrm>
              <a:off x="8356938" y="1653410"/>
              <a:ext cx="1997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xmlns="" id="{CD958FEC-3633-4A66-9164-9A387811706E}"/>
                </a:ext>
              </a:extLst>
            </p:cNvPr>
            <p:cNvSpPr/>
            <p:nvPr/>
          </p:nvSpPr>
          <p:spPr>
            <a:xfrm>
              <a:off x="8442909" y="1961187"/>
              <a:ext cx="1810818" cy="1670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xmlns="" id="{9AF2AE1B-0494-4078-B6C4-D59D7B1F8C63}"/>
                </a:ext>
              </a:extLst>
            </p:cNvPr>
            <p:cNvSpPr txBox="1"/>
            <p:nvPr/>
          </p:nvSpPr>
          <p:spPr>
            <a:xfrm>
              <a:off x="8442910" y="1972850"/>
              <a:ext cx="1810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CEA8AB9-BC8A-43BD-914F-8363D78E1AFD}"/>
                </a:ext>
              </a:extLst>
            </p:cNvPr>
            <p:cNvSpPr/>
            <p:nvPr/>
          </p:nvSpPr>
          <p:spPr>
            <a:xfrm>
              <a:off x="2203634" y="1653411"/>
              <a:ext cx="4971850" cy="42995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27664CF7-0C66-4963-AD3D-31D458F2DAE4}"/>
                </a:ext>
              </a:extLst>
            </p:cNvPr>
            <p:cNvSpPr txBox="1"/>
            <p:nvPr/>
          </p:nvSpPr>
          <p:spPr>
            <a:xfrm>
              <a:off x="2203633" y="1653411"/>
              <a:ext cx="4971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反制攻擊模組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D9D79745-9DAF-4A43-8399-E86E48570D8B}"/>
                </a:ext>
              </a:extLst>
            </p:cNvPr>
            <p:cNvSpPr/>
            <p:nvPr/>
          </p:nvSpPr>
          <p:spPr>
            <a:xfrm>
              <a:off x="2334461" y="2035966"/>
              <a:ext cx="4708806" cy="19841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D4AA4A38-0868-4A3E-A75D-ADEC438F6E42}"/>
                </a:ext>
              </a:extLst>
            </p:cNvPr>
            <p:cNvSpPr txBox="1"/>
            <p:nvPr/>
          </p:nvSpPr>
          <p:spPr>
            <a:xfrm>
              <a:off x="2334460" y="2045576"/>
              <a:ext cx="4717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213AC383-3461-4EB2-9299-14A4A0A5E484}"/>
                </a:ext>
              </a:extLst>
            </p:cNvPr>
            <p:cNvSpPr/>
            <p:nvPr/>
          </p:nvSpPr>
          <p:spPr>
            <a:xfrm>
              <a:off x="2634758" y="2432167"/>
              <a:ext cx="1951700" cy="13702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20109B75-47A1-4310-B8D4-1D4CE908599C}"/>
                </a:ext>
              </a:extLst>
            </p:cNvPr>
            <p:cNvSpPr txBox="1"/>
            <p:nvPr/>
          </p:nvSpPr>
          <p:spPr>
            <a:xfrm>
              <a:off x="2634756" y="2443272"/>
              <a:ext cx="1960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ED867A84-BD3C-4F26-9BC6-0214302598CC}"/>
                </a:ext>
              </a:extLst>
            </p:cNvPr>
            <p:cNvSpPr/>
            <p:nvPr/>
          </p:nvSpPr>
          <p:spPr>
            <a:xfrm>
              <a:off x="5219644" y="2432167"/>
              <a:ext cx="1470000" cy="10798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xmlns="" id="{73A5C994-2544-474D-9F8C-C8E1949CE184}"/>
                </a:ext>
              </a:extLst>
            </p:cNvPr>
            <p:cNvSpPr txBox="1"/>
            <p:nvPr/>
          </p:nvSpPr>
          <p:spPr>
            <a:xfrm>
              <a:off x="5228873" y="2443272"/>
              <a:ext cx="1460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FC746FBE-908A-4F1D-9172-C23E439A5BDE}"/>
                </a:ext>
              </a:extLst>
            </p:cNvPr>
            <p:cNvSpPr/>
            <p:nvPr/>
          </p:nvSpPr>
          <p:spPr>
            <a:xfrm>
              <a:off x="4740511" y="2779855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xmlns="" id="{49E303B7-98BA-4A7E-9DE1-585DFDB4FA6F}"/>
                </a:ext>
              </a:extLst>
            </p:cNvPr>
            <p:cNvSpPr/>
            <p:nvPr/>
          </p:nvSpPr>
          <p:spPr>
            <a:xfrm>
              <a:off x="5350880" y="2753643"/>
              <a:ext cx="1234454" cy="6608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計算平均值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02037183-DC34-4D94-B9BE-9B9A820BB34F}"/>
                </a:ext>
              </a:extLst>
            </p:cNvPr>
            <p:cNvSpPr/>
            <p:nvPr/>
          </p:nvSpPr>
          <p:spPr>
            <a:xfrm>
              <a:off x="7365250" y="1690859"/>
              <a:ext cx="10182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B1EA2D44-B762-4418-A6BE-8EB3CFF4FA97}"/>
                </a:ext>
              </a:extLst>
            </p:cNvPr>
            <p:cNvSpPr/>
            <p:nvPr/>
          </p:nvSpPr>
          <p:spPr>
            <a:xfrm>
              <a:off x="2356505" y="4427721"/>
              <a:ext cx="1871135" cy="1239348"/>
            </a:xfrm>
            <a:prstGeom prst="rect">
              <a:avLst/>
            </a:prstGeom>
            <a:solidFill>
              <a:srgbClr val="1FA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xmlns="" id="{44391C56-5D6F-4E5A-BCB0-0B3DBE065E3A}"/>
                </a:ext>
              </a:extLst>
            </p:cNvPr>
            <p:cNvSpPr txBox="1"/>
            <p:nvPr/>
          </p:nvSpPr>
          <p:spPr>
            <a:xfrm>
              <a:off x="2366109" y="4443058"/>
              <a:ext cx="1861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落點判斷</a:t>
              </a:r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xmlns="" id="{CDD26BD1-9E48-4524-B0B7-798F5BB75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525" y="2372646"/>
              <a:ext cx="1861347" cy="5700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xmlns="" id="{93602675-A2F9-4AA8-AE8A-925557D0CB27}"/>
                </a:ext>
              </a:extLst>
            </p:cNvPr>
            <p:cNvSpPr/>
            <p:nvPr/>
          </p:nvSpPr>
          <p:spPr>
            <a:xfrm>
              <a:off x="8654300" y="2299152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左移動</a:t>
              </a: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xmlns="" id="{10A2D68D-71E4-4F6F-9A9F-453F00B82FB4}"/>
                </a:ext>
              </a:extLst>
            </p:cNvPr>
            <p:cNvSpPr/>
            <p:nvPr/>
          </p:nvSpPr>
          <p:spPr>
            <a:xfrm>
              <a:off x="8654300" y="2742804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右移動</a:t>
              </a: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xmlns="" id="{9EC3E9D8-9BBA-4C1D-B980-32B559D6C75F}"/>
                </a:ext>
              </a:extLst>
            </p:cNvPr>
            <p:cNvSpPr/>
            <p:nvPr/>
          </p:nvSpPr>
          <p:spPr>
            <a:xfrm>
              <a:off x="8654300" y="3200920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不移動</a:t>
              </a: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xmlns="" id="{4D05684B-728D-416B-A10C-6B70D18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336" y="2879463"/>
              <a:ext cx="749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xmlns="" id="{A5D5BB96-FCAE-4B77-A7EF-9DCD2BEA9F7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10042336" y="2441313"/>
              <a:ext cx="132839" cy="43815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xmlns="" id="{54D68DCC-1846-4256-84F0-1525AC8BA91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rot="5400000">
              <a:off x="9882841" y="3050746"/>
              <a:ext cx="451831" cy="13283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85EFFE93-6E11-4E5E-8EEE-59C0B9CA1BD2}"/>
                </a:ext>
              </a:extLst>
            </p:cNvPr>
            <p:cNvSpPr/>
            <p:nvPr/>
          </p:nvSpPr>
          <p:spPr>
            <a:xfrm>
              <a:off x="10748996" y="273475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xmlns="" id="{C659FA7B-3F45-44C4-B874-201A58C63910}"/>
                </a:ext>
              </a:extLst>
            </p:cNvPr>
            <p:cNvGrpSpPr/>
            <p:nvPr/>
          </p:nvGrpSpPr>
          <p:grpSpPr>
            <a:xfrm>
              <a:off x="668205" y="1952842"/>
              <a:ext cx="6697044" cy="2284095"/>
              <a:chOff x="252074" y="1382557"/>
              <a:chExt cx="6697044" cy="2284095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xmlns="" id="{22AD1E1C-AAE1-4A40-A130-EB59DAD111E2}"/>
                  </a:ext>
                </a:extLst>
              </p:cNvPr>
              <p:cNvSpPr/>
              <p:nvPr/>
            </p:nvSpPr>
            <p:spPr>
              <a:xfrm>
                <a:off x="252074" y="1382557"/>
                <a:ext cx="6697044" cy="22840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xmlns="" id="{31E6739E-A197-4B6C-93A9-8F87CA159A0B}"/>
                  </a:ext>
                </a:extLst>
              </p:cNvPr>
              <p:cNvSpPr/>
              <p:nvPr/>
            </p:nvSpPr>
            <p:spPr>
              <a:xfrm>
                <a:off x="274400" y="335580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對手擊球前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xmlns="" id="{A0032D96-EB43-43C6-A1D4-9597AF3654A9}"/>
                </a:ext>
              </a:extLst>
            </p:cNvPr>
            <p:cNvSpPr/>
            <p:nvPr/>
          </p:nvSpPr>
          <p:spPr>
            <a:xfrm>
              <a:off x="565398" y="480968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5A5FE020-64AC-4303-8C05-B90867EDE850}"/>
                </a:ext>
              </a:extLst>
            </p:cNvPr>
            <p:cNvSpPr/>
            <p:nvPr/>
          </p:nvSpPr>
          <p:spPr>
            <a:xfrm>
              <a:off x="563999" y="511746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xmlns="" id="{389384B1-C9F9-4C4A-B56B-1F8D78F9477D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82" y="4963576"/>
              <a:ext cx="7027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xmlns="" id="{84E18F66-2B3E-4B16-A2FC-19F983FEDD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658" y="5271352"/>
              <a:ext cx="14356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xmlns="" id="{7DBA8BE1-E1B2-4FF8-91EA-F639D9575F64}"/>
                </a:ext>
              </a:extLst>
            </p:cNvPr>
            <p:cNvSpPr/>
            <p:nvPr/>
          </p:nvSpPr>
          <p:spPr>
            <a:xfrm>
              <a:off x="2534088" y="4744049"/>
              <a:ext cx="1525572" cy="7468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計算球的落點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向量運算式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6" name="接點: 肘形 125">
              <a:extLst>
                <a:ext uri="{FF2B5EF4-FFF2-40B4-BE49-F238E27FC236}">
                  <a16:creationId xmlns:a16="http://schemas.microsoft.com/office/drawing/2014/main" xmlns="" id="{C3C3E8DA-7D80-441C-9987-0B2B602F9141}"/>
                </a:ext>
              </a:extLst>
            </p:cNvPr>
            <p:cNvCxnSpPr>
              <a:cxnSpLocks/>
              <a:stCxn id="121" idx="3"/>
              <a:endCxn id="102" idx="1"/>
            </p:cNvCxnSpPr>
            <p:nvPr/>
          </p:nvCxnSpPr>
          <p:spPr>
            <a:xfrm flipV="1">
              <a:off x="4059660" y="2796529"/>
              <a:ext cx="4383249" cy="2320935"/>
            </a:xfrm>
            <a:prstGeom prst="bentConnector3">
              <a:avLst>
                <a:gd name="adj1" fmla="val 86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xmlns="" id="{02A1FC13-ADA8-47D7-99E7-863C7C5D5E4A}"/>
                </a:ext>
              </a:extLst>
            </p:cNvPr>
            <p:cNvSpPr/>
            <p:nvPr/>
          </p:nvSpPr>
          <p:spPr>
            <a:xfrm>
              <a:off x="7390453" y="4584518"/>
              <a:ext cx="1018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xmlns="" id="{6B29B56A-BA19-45F2-8967-17BD84B320DE}"/>
                </a:ext>
              </a:extLst>
            </p:cNvPr>
            <p:cNvSpPr/>
            <p:nvPr/>
          </p:nvSpPr>
          <p:spPr>
            <a:xfrm>
              <a:off x="540193" y="4336213"/>
              <a:ext cx="6825055" cy="14833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xmlns="" id="{25878AA0-64EB-4B0E-A319-E57959FD92BE}"/>
                </a:ext>
              </a:extLst>
            </p:cNvPr>
            <p:cNvSpPr/>
            <p:nvPr/>
          </p:nvSpPr>
          <p:spPr>
            <a:xfrm>
              <a:off x="540193" y="551182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對手擊球後</a:t>
              </a:r>
            </a:p>
          </p:txBody>
        </p: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xmlns="" id="{90B9E2DD-2804-4870-B1C2-E1D74ACEB143}"/>
                </a:ext>
              </a:extLst>
            </p:cNvPr>
            <p:cNvCxnSpPr/>
            <p:nvPr/>
          </p:nvCxnSpPr>
          <p:spPr>
            <a:xfrm flipV="1">
              <a:off x="4993915" y="1258350"/>
              <a:ext cx="448252" cy="1600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接點: 肘形 164">
              <a:extLst>
                <a:ext uri="{FF2B5EF4-FFF2-40B4-BE49-F238E27FC236}">
                  <a16:creationId xmlns:a16="http://schemas.microsoft.com/office/drawing/2014/main" xmlns="" id="{F3E8EE54-CD18-4C83-894F-BAB1577E8B2B}"/>
                </a:ext>
              </a:extLst>
            </p:cNvPr>
            <p:cNvCxnSpPr>
              <a:cxnSpLocks/>
            </p:cNvCxnSpPr>
            <p:nvPr/>
          </p:nvCxnSpPr>
          <p:spPr>
            <a:xfrm>
              <a:off x="6578663" y="3223163"/>
              <a:ext cx="1874266" cy="9422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xmlns="" id="{926B0984-C74B-453A-B58F-420366B1DEB9}"/>
                </a:ext>
              </a:extLst>
            </p:cNvPr>
            <p:cNvSpPr/>
            <p:nvPr/>
          </p:nvSpPr>
          <p:spPr>
            <a:xfrm>
              <a:off x="8397748" y="4010496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三個位置中，最左與最右的距離</a:t>
              </a:r>
            </a:p>
          </p:txBody>
        </p:sp>
        <p:sp>
          <p:nvSpPr>
            <p:cNvPr id="171" name="矩形: 圓角 170">
              <a:extLst>
                <a:ext uri="{FF2B5EF4-FFF2-40B4-BE49-F238E27FC236}">
                  <a16:creationId xmlns:a16="http://schemas.microsoft.com/office/drawing/2014/main" xmlns="" id="{81DB878E-0859-4D65-80ED-CA5775CF1477}"/>
                </a:ext>
              </a:extLst>
            </p:cNvPr>
            <p:cNvSpPr/>
            <p:nvPr/>
          </p:nvSpPr>
          <p:spPr>
            <a:xfrm>
              <a:off x="3001879" y="2789148"/>
              <a:ext cx="1234454" cy="860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向量運算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7D9FB241-CC14-4198-8342-483ECD48BA04}"/>
                </a:ext>
              </a:extLst>
            </p:cNvPr>
            <p:cNvSpPr/>
            <p:nvPr/>
          </p:nvSpPr>
          <p:spPr>
            <a:xfrm>
              <a:off x="804030" y="289777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63D0CB6E-B3AA-47D2-A276-0C91D33F185C}"/>
                </a:ext>
              </a:extLst>
            </p:cNvPr>
            <p:cNvSpPr/>
            <p:nvPr/>
          </p:nvSpPr>
          <p:spPr>
            <a:xfrm>
              <a:off x="802631" y="320555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xmlns="" id="{E048EA70-5A1A-4939-9021-40D8F61BCDD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65914" y="3051666"/>
              <a:ext cx="9018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xmlns="" id="{143469DE-6465-4920-ABD1-F3D5622A4591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1346370" y="3359443"/>
              <a:ext cx="16127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接點: 肘形 178">
              <a:extLst>
                <a:ext uri="{FF2B5EF4-FFF2-40B4-BE49-F238E27FC236}">
                  <a16:creationId xmlns:a16="http://schemas.microsoft.com/office/drawing/2014/main" xmlns="" id="{45C46199-6879-492B-9B93-A742EDF17707}"/>
                </a:ext>
              </a:extLst>
            </p:cNvPr>
            <p:cNvCxnSpPr>
              <a:cxnSpLocks/>
              <a:stCxn id="171" idx="3"/>
              <a:endCxn id="33" idx="1"/>
            </p:cNvCxnSpPr>
            <p:nvPr/>
          </p:nvCxnSpPr>
          <p:spPr>
            <a:xfrm flipV="1">
              <a:off x="4236333" y="3084076"/>
              <a:ext cx="1114547" cy="1353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xmlns="" id="{84E42AF7-C3BF-40A4-A8A9-3BC3B2596A0A}"/>
              </a:ext>
            </a:extLst>
          </p:cNvPr>
          <p:cNvGrpSpPr/>
          <p:nvPr/>
        </p:nvGrpSpPr>
        <p:grpSpPr>
          <a:xfrm>
            <a:off x="448429" y="1397907"/>
            <a:ext cx="11295142" cy="5017022"/>
            <a:chOff x="448429" y="1397907"/>
            <a:chExt cx="11295142" cy="5017022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EE3C0F5B-8159-4EA8-AD89-574C0E9436C9}"/>
                </a:ext>
              </a:extLst>
            </p:cNvPr>
            <p:cNvSpPr/>
            <p:nvPr/>
          </p:nvSpPr>
          <p:spPr>
            <a:xfrm>
              <a:off x="8448702" y="1404218"/>
              <a:ext cx="1997399" cy="2148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xmlns="" id="{CC397F87-DF63-48F8-A4CD-A81E86D7011B}"/>
                </a:ext>
              </a:extLst>
            </p:cNvPr>
            <p:cNvSpPr txBox="1"/>
            <p:nvPr/>
          </p:nvSpPr>
          <p:spPr>
            <a:xfrm>
              <a:off x="8448702" y="1404217"/>
              <a:ext cx="1997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xmlns="" id="{CD958FEC-3633-4A66-9164-9A387811706E}"/>
                </a:ext>
              </a:extLst>
            </p:cNvPr>
            <p:cNvSpPr/>
            <p:nvPr/>
          </p:nvSpPr>
          <p:spPr>
            <a:xfrm>
              <a:off x="8534673" y="1711994"/>
              <a:ext cx="1810818" cy="1670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xmlns="" id="{9AF2AE1B-0494-4078-B6C4-D59D7B1F8C63}"/>
                </a:ext>
              </a:extLst>
            </p:cNvPr>
            <p:cNvSpPr txBox="1"/>
            <p:nvPr/>
          </p:nvSpPr>
          <p:spPr>
            <a:xfrm>
              <a:off x="8534674" y="1723657"/>
              <a:ext cx="1810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CEA8AB9-BC8A-43BD-914F-8363D78E1AFD}"/>
                </a:ext>
              </a:extLst>
            </p:cNvPr>
            <p:cNvSpPr/>
            <p:nvPr/>
          </p:nvSpPr>
          <p:spPr>
            <a:xfrm>
              <a:off x="2485172" y="1397907"/>
              <a:ext cx="4971850" cy="43860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27664CF7-0C66-4963-AD3D-31D458F2DAE4}"/>
                </a:ext>
              </a:extLst>
            </p:cNvPr>
            <p:cNvSpPr txBox="1"/>
            <p:nvPr/>
          </p:nvSpPr>
          <p:spPr>
            <a:xfrm>
              <a:off x="2485171" y="1397907"/>
              <a:ext cx="4971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進攻模組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D9D79745-9DAF-4A43-8399-E86E48570D8B}"/>
                </a:ext>
              </a:extLst>
            </p:cNvPr>
            <p:cNvSpPr/>
            <p:nvPr/>
          </p:nvSpPr>
          <p:spPr>
            <a:xfrm>
              <a:off x="2615999" y="1780462"/>
              <a:ext cx="4708806" cy="16976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7D9FB241-CC14-4198-8342-483ECD48BA04}"/>
                </a:ext>
              </a:extLst>
            </p:cNvPr>
            <p:cNvSpPr/>
            <p:nvPr/>
          </p:nvSpPr>
          <p:spPr>
            <a:xfrm>
              <a:off x="453977" y="220232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球的落點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63D0CB6E-B3AA-47D2-A276-0C91D33F185C}"/>
                </a:ext>
              </a:extLst>
            </p:cNvPr>
            <p:cNvSpPr/>
            <p:nvPr/>
          </p:nvSpPr>
          <p:spPr>
            <a:xfrm>
              <a:off x="448429" y="251567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當前球速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xmlns="" id="{E048EA70-5A1A-4939-9021-40D8F61BCDD3}"/>
                </a:ext>
              </a:extLst>
            </p:cNvPr>
            <p:cNvCxnSpPr>
              <a:cxnSpLocks/>
            </p:cNvCxnSpPr>
            <p:nvPr/>
          </p:nvCxnSpPr>
          <p:spPr>
            <a:xfrm>
              <a:off x="1398998" y="2367939"/>
              <a:ext cx="13589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xmlns="" id="{143469DE-6465-4920-ABD1-F3D5622A4591}"/>
                </a:ext>
              </a:extLst>
            </p:cNvPr>
            <p:cNvCxnSpPr>
              <a:cxnSpLocks/>
            </p:cNvCxnSpPr>
            <p:nvPr/>
          </p:nvCxnSpPr>
          <p:spPr>
            <a:xfrm>
              <a:off x="1398998" y="2660828"/>
              <a:ext cx="1358994" cy="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D4AA4A38-0868-4A3E-A75D-ADEC438F6E42}"/>
                </a:ext>
              </a:extLst>
            </p:cNvPr>
            <p:cNvSpPr txBox="1"/>
            <p:nvPr/>
          </p:nvSpPr>
          <p:spPr>
            <a:xfrm>
              <a:off x="2615998" y="1790072"/>
              <a:ext cx="4708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攻擊型進攻</a:t>
              </a: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xmlns="" id="{93602675-A2F9-4AA8-AE8A-925557D0CB27}"/>
                </a:ext>
              </a:extLst>
            </p:cNvPr>
            <p:cNvSpPr/>
            <p:nvPr/>
          </p:nvSpPr>
          <p:spPr>
            <a:xfrm>
              <a:off x="8746064" y="2049959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左移動</a:t>
              </a: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xmlns="" id="{10A2D68D-71E4-4F6F-9A9F-453F00B82FB4}"/>
                </a:ext>
              </a:extLst>
            </p:cNvPr>
            <p:cNvSpPr/>
            <p:nvPr/>
          </p:nvSpPr>
          <p:spPr>
            <a:xfrm>
              <a:off x="8746064" y="2493611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右移動</a:t>
              </a: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xmlns="" id="{9EC3E9D8-9BBA-4C1D-B980-32B559D6C75F}"/>
                </a:ext>
              </a:extLst>
            </p:cNvPr>
            <p:cNvSpPr/>
            <p:nvPr/>
          </p:nvSpPr>
          <p:spPr>
            <a:xfrm>
              <a:off x="8746064" y="2951727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不移動</a:t>
              </a: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xmlns="" id="{4D05684B-728D-416B-A10C-6B70D18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100" y="2630270"/>
              <a:ext cx="749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xmlns="" id="{A5D5BB96-FCAE-4B77-A7EF-9DCD2BEA9F7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10134100" y="2192120"/>
              <a:ext cx="132839" cy="43815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xmlns="" id="{54D68DCC-1846-4256-84F0-1525AC8BA91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rot="5400000">
              <a:off x="9974605" y="2801553"/>
              <a:ext cx="451831" cy="13283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85EFFE93-6E11-4E5E-8EEE-59C0B9CA1BD2}"/>
                </a:ext>
              </a:extLst>
            </p:cNvPr>
            <p:cNvSpPr/>
            <p:nvPr/>
          </p:nvSpPr>
          <p:spPr>
            <a:xfrm>
              <a:off x="10840760" y="24855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B30179EA-8065-4562-A60D-4CB3CCA7A0B0}"/>
                </a:ext>
              </a:extLst>
            </p:cNvPr>
            <p:cNvSpPr/>
            <p:nvPr/>
          </p:nvSpPr>
          <p:spPr>
            <a:xfrm>
              <a:off x="2615998" y="3730280"/>
              <a:ext cx="4708806" cy="17912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E096AC95-26C4-4ECC-BE80-C55686FB5C97}"/>
                </a:ext>
              </a:extLst>
            </p:cNvPr>
            <p:cNvSpPr txBox="1"/>
            <p:nvPr/>
          </p:nvSpPr>
          <p:spPr>
            <a:xfrm>
              <a:off x="2615997" y="3739890"/>
              <a:ext cx="4708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防守型進攻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BDF16358-12FE-4667-BFEB-8D9A49284F3B}"/>
                </a:ext>
              </a:extLst>
            </p:cNvPr>
            <p:cNvSpPr/>
            <p:nvPr/>
          </p:nvSpPr>
          <p:spPr>
            <a:xfrm>
              <a:off x="455151" y="2823450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對方板子座標</a:t>
              </a: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xmlns="" id="{E677854B-217D-4BA4-A768-4DFF1ED40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8585" y="2967712"/>
              <a:ext cx="982756" cy="8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B13BD8D2-704C-45B2-A5B3-CC5117639CF5}"/>
                </a:ext>
              </a:extLst>
            </p:cNvPr>
            <p:cNvSpPr/>
            <p:nvPr/>
          </p:nvSpPr>
          <p:spPr>
            <a:xfrm>
              <a:off x="726603" y="418034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球的落點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788BBE40-3F38-491A-8F77-28E2630E23C7}"/>
                </a:ext>
              </a:extLst>
            </p:cNvPr>
            <p:cNvSpPr/>
            <p:nvPr/>
          </p:nvSpPr>
          <p:spPr>
            <a:xfrm>
              <a:off x="721055" y="449369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當前球速</a:t>
              </a: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F38F02E3-4FC1-4704-9842-72DFE172EAA2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24" y="4345958"/>
              <a:ext cx="25735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xmlns="" id="{A13D55CE-2506-431C-81A5-32EEC7546F3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24" y="4638847"/>
              <a:ext cx="25735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xmlns="" id="{D24C0CD7-ADC7-4D87-BE52-C13D1B903840}"/>
                </a:ext>
              </a:extLst>
            </p:cNvPr>
            <p:cNvGrpSpPr/>
            <p:nvPr/>
          </p:nvGrpSpPr>
          <p:grpSpPr>
            <a:xfrm>
              <a:off x="4275781" y="4089811"/>
              <a:ext cx="1838413" cy="1246206"/>
              <a:chOff x="4197292" y="3932149"/>
              <a:chExt cx="1838413" cy="1246206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xmlns="" id="{1E0C6158-974C-4FB3-9836-2CAA0FD1414D}"/>
                  </a:ext>
                </a:extLst>
              </p:cNvPr>
              <p:cNvSpPr/>
              <p:nvPr/>
            </p:nvSpPr>
            <p:spPr>
              <a:xfrm>
                <a:off x="4197292" y="3932149"/>
                <a:ext cx="1822845" cy="124620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xmlns="" id="{654FB9C0-9BEE-4E35-926F-829211A3B995}"/>
                  </a:ext>
                </a:extLst>
              </p:cNvPr>
              <p:cNvSpPr/>
              <p:nvPr/>
            </p:nvSpPr>
            <p:spPr>
              <a:xfrm>
                <a:off x="4326419" y="4286255"/>
                <a:ext cx="1554251" cy="7518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xmlns="" id="{DDDCB369-CEC5-4DC4-927A-749894A81AE7}"/>
                  </a:ext>
                </a:extLst>
              </p:cNvPr>
              <p:cNvSpPr txBox="1"/>
              <p:nvPr/>
            </p:nvSpPr>
            <p:spPr>
              <a:xfrm>
                <a:off x="4422162" y="4518585"/>
                <a:ext cx="140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落點預測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xmlns="" id="{F2907751-254B-4053-A376-76CC12F1B4E0}"/>
                  </a:ext>
                </a:extLst>
              </p:cNvPr>
              <p:cNvSpPr txBox="1"/>
              <p:nvPr/>
            </p:nvSpPr>
            <p:spPr>
              <a:xfrm>
                <a:off x="4212861" y="3978478"/>
                <a:ext cx="1822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反制攻擊模組</a:t>
                </a:r>
              </a:p>
            </p:txBody>
          </p:sp>
        </p:grp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xmlns="" id="{90AD8002-F767-4BFD-9190-49E3284760E7}"/>
                </a:ext>
              </a:extLst>
            </p:cNvPr>
            <p:cNvSpPr/>
            <p:nvPr/>
          </p:nvSpPr>
          <p:spPr>
            <a:xfrm>
              <a:off x="2743461" y="4782933"/>
              <a:ext cx="1248218" cy="472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三種攻擊模式</a:t>
              </a: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xmlns="" id="{43EABFF7-5991-4297-8152-6598A95EA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92685" y="5019302"/>
              <a:ext cx="2752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xmlns="" id="{2E59339F-11E1-4F74-B582-31C5EDE8F7EF}"/>
                </a:ext>
              </a:extLst>
            </p:cNvPr>
            <p:cNvSpPr/>
            <p:nvPr/>
          </p:nvSpPr>
          <p:spPr>
            <a:xfrm>
              <a:off x="6302110" y="4134634"/>
              <a:ext cx="865257" cy="11460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攻擊模式選擇</a:t>
              </a:r>
            </a:p>
          </p:txBody>
        </p: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xmlns="" id="{47A1591A-15D4-4655-805A-C9044A8E3B66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6098626" y="4707676"/>
              <a:ext cx="20348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xmlns="" id="{C458B404-BE4F-433A-BFC1-DAFFF1FAA19E}"/>
                </a:ext>
              </a:extLst>
            </p:cNvPr>
            <p:cNvCxnSpPr>
              <a:cxnSpLocks/>
              <a:stCxn id="105" idx="3"/>
              <a:endCxn id="99" idx="1"/>
            </p:cNvCxnSpPr>
            <p:nvPr/>
          </p:nvCxnSpPr>
          <p:spPr>
            <a:xfrm flipV="1">
              <a:off x="7167367" y="2478698"/>
              <a:ext cx="1281335" cy="2228979"/>
            </a:xfrm>
            <a:prstGeom prst="bentConnector3">
              <a:avLst>
                <a:gd name="adj1" fmla="val 6201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xmlns="" id="{6D270376-77FA-4D2E-B848-8FF398612433}"/>
                </a:ext>
              </a:extLst>
            </p:cNvPr>
            <p:cNvSpPr/>
            <p:nvPr/>
          </p:nvSpPr>
          <p:spPr>
            <a:xfrm>
              <a:off x="2771414" y="2113257"/>
              <a:ext cx="1673263" cy="11589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三種攻擊模式</a:t>
              </a:r>
            </a:p>
          </p:txBody>
        </p:sp>
        <p:sp>
          <p:nvSpPr>
            <p:cNvPr id="123" name="矩形: 圓角 122">
              <a:extLst>
                <a:ext uri="{FF2B5EF4-FFF2-40B4-BE49-F238E27FC236}">
                  <a16:creationId xmlns:a16="http://schemas.microsoft.com/office/drawing/2014/main" xmlns="" id="{F52B8DA6-4793-4475-8315-A19830311F12}"/>
                </a:ext>
              </a:extLst>
            </p:cNvPr>
            <p:cNvSpPr/>
            <p:nvPr/>
          </p:nvSpPr>
          <p:spPr>
            <a:xfrm>
              <a:off x="4843353" y="2119500"/>
              <a:ext cx="865257" cy="11460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攻擊模式選擇</a:t>
              </a:r>
            </a:p>
          </p:txBody>
        </p: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xmlns="" id="{82ED8F36-4A94-4930-832C-2314EBD1DFDB}"/>
                </a:ext>
              </a:extLst>
            </p:cNvPr>
            <p:cNvCxnSpPr>
              <a:cxnSpLocks/>
            </p:cNvCxnSpPr>
            <p:nvPr/>
          </p:nvCxnSpPr>
          <p:spPr>
            <a:xfrm>
              <a:off x="4444677" y="2702423"/>
              <a:ext cx="3901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xmlns="" id="{E373EECB-EFFD-4F00-B52E-9CC9A33B9AD8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V="1">
              <a:off x="5708610" y="2202323"/>
              <a:ext cx="2722690" cy="4902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xmlns="" id="{0CDB5253-B872-4CF6-87FA-823F1ADAC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2571" y="4671344"/>
              <a:ext cx="187594" cy="1427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xmlns="" id="{7F3168BE-6B0F-468E-8D98-49E6D144F868}"/>
                </a:ext>
              </a:extLst>
            </p:cNvPr>
            <p:cNvSpPr/>
            <p:nvPr/>
          </p:nvSpPr>
          <p:spPr>
            <a:xfrm>
              <a:off x="4663483" y="6107152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三個位置中，最左與最右的距離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功能需求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訓練：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Rulebase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檔來產生訓練模型。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875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讀取訓練完成的程模型，依照訓練後的結果來達到自動對打的功能。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725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需有三種攻擊模式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同方向切球（球的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基本速度加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反方向切球（球被擊回起源方向）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原地擊球（正常反射）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預測對手擊球的落點（對手三種擊球方式）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同方向切球落點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反方向切球落點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52912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運行資料擷取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50863" y="1370027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本次紀錄環境設定為：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20(1P) : 13(2P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每次執行一個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擷取一次資料。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15084" y="616171"/>
            <a:ext cx="7636761" cy="5756068"/>
            <a:chOff x="4315084" y="616171"/>
            <a:chExt cx="7636761" cy="57560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11555"/>
            <a:stretch/>
          </p:blipFill>
          <p:spPr>
            <a:xfrm>
              <a:off x="4315084" y="1005035"/>
              <a:ext cx="7636761" cy="536720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565559" y="763713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Frame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224597" y="769581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Ball_X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83635" y="766077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Ball_Y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542673" y="769581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018987" y="779101"/>
              <a:ext cx="1023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Speed_X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747347" y="775349"/>
              <a:ext cx="1023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Speed_Y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436356" y="621461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_1P_X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9054944" y="616171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_1P_Y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9720951" y="640603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_2P_X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339539" y="635313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_2P_Y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1047785" y="635312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Up/Down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631736" y="1718474"/>
            <a:ext cx="10527008" cy="4399208"/>
            <a:chOff x="1631736" y="1718474"/>
            <a:chExt cx="10527008" cy="439920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50100"/>
            <a:stretch/>
          </p:blipFill>
          <p:spPr>
            <a:xfrm>
              <a:off x="1828039" y="1771126"/>
              <a:ext cx="5229225" cy="3973518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3"/>
            <a:srcRect l="1550" t="50148" r="-1550" b="-48"/>
            <a:stretch/>
          </p:blipFill>
          <p:spPr>
            <a:xfrm>
              <a:off x="6929519" y="1935100"/>
              <a:ext cx="5229225" cy="397351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734878" y="4833523"/>
              <a:ext cx="1711479" cy="457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53196" y="4833523"/>
              <a:ext cx="1441698" cy="457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31736" y="5748350"/>
              <a:ext cx="137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2P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死掉位置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2734878" y="5290956"/>
              <a:ext cx="855739" cy="4536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H="1">
              <a:off x="3050049" y="5290956"/>
              <a:ext cx="2303147" cy="5063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418096" y="2102515"/>
              <a:ext cx="2190224" cy="457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87117" y="1718474"/>
              <a:ext cx="137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1P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死掉位置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7" y="52315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資料可視化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Y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0" y="1068369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: 13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：依架構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：僅判斷落點位置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4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037959" y="1849089"/>
            <a:ext cx="10162487" cy="4272894"/>
            <a:chOff x="2037959" y="1849089"/>
            <a:chExt cx="10162487" cy="4272894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3"/>
            <a:srcRect l="1129" t="49766" r="-1129" b="420"/>
            <a:stretch/>
          </p:blipFill>
          <p:spPr>
            <a:xfrm>
              <a:off x="7075996" y="1871394"/>
              <a:ext cx="5124450" cy="388125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50186"/>
            <a:stretch/>
          </p:blipFill>
          <p:spPr>
            <a:xfrm>
              <a:off x="2037959" y="1849089"/>
              <a:ext cx="5124450" cy="388125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583180" y="2163848"/>
              <a:ext cx="426359" cy="31234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9868875" y="5752651"/>
              <a:ext cx="1790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中間較為密集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>
              <a:stCxn id="14" idx="2"/>
            </p:cNvCxnSpPr>
            <p:nvPr/>
          </p:nvCxnSpPr>
          <p:spPr>
            <a:xfrm>
              <a:off x="9796360" y="5287334"/>
              <a:ext cx="370471" cy="4988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5192894" y="5705225"/>
              <a:ext cx="2084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整體分佈較為平均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7" y="529141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資料可視化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板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子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0" y="1068369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: 13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：依架構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：僅判斷落點位置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007426" y="1574208"/>
            <a:ext cx="9867900" cy="4249563"/>
            <a:chOff x="2007426" y="1574208"/>
            <a:chExt cx="9867900" cy="42495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50260"/>
            <a:stretch/>
          </p:blipFill>
          <p:spPr>
            <a:xfrm>
              <a:off x="6903276" y="1943540"/>
              <a:ext cx="4972050" cy="388023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b="50037"/>
            <a:stretch/>
          </p:blipFill>
          <p:spPr>
            <a:xfrm>
              <a:off x="2007426" y="1861234"/>
              <a:ext cx="4972050" cy="389759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629307" y="2205729"/>
              <a:ext cx="4020567" cy="1319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186022" y="1574208"/>
              <a:ext cx="2404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擊球後回到中間等待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7" y="52299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資料可視化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Y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板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子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0" y="1068369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: 13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：依架構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：僅判斷落點位置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52299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K-means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1" y="391023"/>
            <a:ext cx="8162925" cy="60007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91817" y="1235893"/>
            <a:ext cx="348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座標、斜率、球速度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板子座標、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板子座標與球移動方向來做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6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09" y="374497"/>
            <a:ext cx="8250115" cy="61279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920337" y="52299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K-means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91817" y="1235893"/>
            <a:ext cx="348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座標、斜率、球速度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板子座標、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板子座標與球移動方向來做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2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4312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遊戲版本：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 8.0.1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原使用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Bate 4.0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無切球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遊戲難度：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NORMAL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HARD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環境需求：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Python 3.6+</a:t>
            </a:r>
          </a:p>
          <a:p>
            <a:pPr marL="1527175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==1.9.6+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B504 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或是其他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以上作業系統之電腦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3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561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遊戲座標：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球：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像素的綠色方塊。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球將首先從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一側發球，然後每輪改變一次。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幀內發球，則會自動向隨機方向發球。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）像素，發球後每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幀增加一次。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+mj-lt"/>
              <a:buAutoNum type="arabicPeriod" startAt="4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該平台是一個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x 30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的矩形。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平台的顏色為紅色，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平台的顏色為藍色。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0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471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切球：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速度會在其接住球時根據平台的移動而變化。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如果平台沿與球相同的方向移動，則球的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速度將增加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（僅一次）。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如果平台穩定，則將球的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如果平台沿與球相反的方向移動，則球將被擊回到其起源方向，並且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20*30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隨機選擇，每步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。移動速度是每幀（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會繼續左右移動。初始方向是隨機的。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沒有切球機構，擊中阻擋器後球速相同。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9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6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防守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依照對手可能的回擊方式來判斷球的落點。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對手正常擊球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對手同方向切球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基礎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對手反方向切球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變回基礎速度，依原方向擊回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在對手擊球前，將我方板子移動到上述三種可能落點的中間。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5350" lvl="1" indent="-452438">
              <a:buFont typeface="+mj-lt"/>
              <a:buAutoNum type="arabi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對手擊球後：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7312" lvl="2" indent="-457200">
              <a:buFont typeface="+mj-lt"/>
              <a:buAutoNum type="alphaL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立即移動到預測之落點位置。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以對手當前平台位置，來計算對手平台移動不到的位置，擊球或切球。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3" indent="-45720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4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計算３種攻擊方式打到對面的落點，選擇其中對方回球到我方範圍最小的方式進行攻擊。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r>
              <a:rPr lang="en" altLang="zh-TW" sz="2400" dirty="0"/>
              <a:t>AAM</a:t>
            </a:r>
            <a:r>
              <a:rPr lang="zh-CN" altLang="en-US" sz="2400" dirty="0"/>
              <a:t>模組</a:t>
            </a:r>
            <a:r>
              <a:rPr lang="en-US" altLang="zh-CN" sz="2400" dirty="0"/>
              <a:t> (</a:t>
            </a:r>
            <a:r>
              <a:rPr lang="en" altLang="zh-TW" sz="2400" dirty="0"/>
              <a:t>Avoid Abnormally Missing Modules)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球落點在最左或最右時，不反切。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4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板子往右移動。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板子不動。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2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輸入：我方回擊後球的落點、當前球速。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方法：我方發球或我方擊球後執行。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如何用輸入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參數產生輸出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輸出：三個落點中，其最左與最右的中間值、移動板子。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參數：取最小值與最大值之平均值。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完畢後執行。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9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1603</Words>
  <Application>Microsoft Office PowerPoint</Application>
  <PresentationFormat>寬螢幕</PresentationFormat>
  <Paragraphs>300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295</cp:revision>
  <dcterms:created xsi:type="dcterms:W3CDTF">2015-09-11T13:14:00Z</dcterms:created>
  <dcterms:modified xsi:type="dcterms:W3CDTF">2020-12-30T07:30:09Z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