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312" r:id="rId3"/>
    <p:sldId id="319" r:id="rId4"/>
    <p:sldId id="313" r:id="rId5"/>
    <p:sldId id="317" r:id="rId6"/>
    <p:sldId id="318" r:id="rId7"/>
    <p:sldId id="321" r:id="rId8"/>
    <p:sldId id="324" r:id="rId9"/>
    <p:sldId id="339" r:id="rId10"/>
    <p:sldId id="340" r:id="rId11"/>
    <p:sldId id="343" r:id="rId12"/>
    <p:sldId id="327" r:id="rId13"/>
    <p:sldId id="330" r:id="rId14"/>
    <p:sldId id="331" r:id="rId15"/>
    <p:sldId id="336" r:id="rId16"/>
    <p:sldId id="333" r:id="rId17"/>
    <p:sldId id="334" r:id="rId18"/>
    <p:sldId id="335" r:id="rId19"/>
    <p:sldId id="344" r:id="rId20"/>
    <p:sldId id="31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功能需求" id="{DA9E73B2-77E1-444C-B935-07584D6FB41F}">
          <p14:sldIdLst>
            <p14:sldId id="312"/>
            <p14:sldId id="319"/>
            <p14:sldId id="313"/>
            <p14:sldId id="317"/>
          </p14:sldIdLst>
        </p14:section>
        <p14:section name="分析" id="{5B38B813-3A30-4CB2-81FC-3EB6C62F6824}">
          <p14:sldIdLst>
            <p14:sldId id="318"/>
            <p14:sldId id="321"/>
            <p14:sldId id="324"/>
          </p14:sldIdLst>
        </p14:section>
        <p14:section name="API" id="{261C67C3-57F1-44BC-8599-400E0E9DFAE2}">
          <p14:sldIdLst>
            <p14:sldId id="339"/>
            <p14:sldId id="340"/>
            <p14:sldId id="343"/>
          </p14:sldIdLst>
        </p14:section>
        <p14:section name="程式流程圖" id="{2C4037B1-6512-4EB2-9A06-7CB44189D36D}">
          <p14:sldIdLst>
            <p14:sldId id="327"/>
            <p14:sldId id="330"/>
            <p14:sldId id="331"/>
          </p14:sldIdLst>
        </p14:section>
        <p14:section name="資料可視化" id="{BBF2FF85-4CE0-48DE-AB8C-274694BB5BB1}">
          <p14:sldIdLst>
            <p14:sldId id="336"/>
            <p14:sldId id="333"/>
            <p14:sldId id="334"/>
            <p14:sldId id="335"/>
            <p14:sldId id="344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1F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5685" autoAdjust="0"/>
  </p:normalViewPr>
  <p:slideViewPr>
    <p:cSldViewPr snapToGrid="0" showGuides="1">
      <p:cViewPr varScale="1">
        <p:scale>
          <a:sx n="81" d="100"/>
          <a:sy n="81" d="100"/>
        </p:scale>
        <p:origin x="691" y="6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2021/1/20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4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6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42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82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21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951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65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81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4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2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3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4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9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1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553146" y="2771771"/>
            <a:ext cx="7647051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600" dirty="0" err="1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PingPong</a:t>
              </a:r>
              <a:r>
                <a:rPr lang="zh-CN" altLang="en-US" sz="5600" dirty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分析</a:t>
              </a:r>
              <a:r>
                <a:rPr lang="zh-CN" altLang="en-US" sz="5600" dirty="0" smtClean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文件</a:t>
              </a:r>
              <a:endParaRPr lang="zh-CN" altLang="en-US" sz="5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109-1</a:t>
              </a:r>
              <a:r>
                <a:rPr lang="zh-TW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機器學習 </a:t>
              </a:r>
              <a:r>
                <a:rPr lang="en-US" altLang="zh-CN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Homework </a:t>
              </a:r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6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343481" y="4599918"/>
            <a:ext cx="4760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0652013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蕭宇謙</a:t>
            </a: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0652068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潘名洲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落點判斷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輸入：球的當前位置、向量、速度。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輸出：球回擊後的落點、移動板子。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參數：向量運算式。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方法：對手擊球後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5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左移觸發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"MOVE_LEFT”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輸入：右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"MOVE_RIGHT"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輸入：不動</a:t>
            </a:r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"NONE"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方法：板子未在目標位置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53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程式流程圖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44" y="1083125"/>
            <a:ext cx="7733469" cy="5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6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876249" y="1587479"/>
            <a:ext cx="5048634" cy="3939085"/>
            <a:chOff x="2830071" y="1408369"/>
            <a:chExt cx="5048634" cy="3939085"/>
          </a:xfrm>
        </p:grpSpPr>
        <p:cxnSp>
          <p:nvCxnSpPr>
            <p:cNvPr id="90" name="直線單箭頭接點 89"/>
            <p:cNvCxnSpPr>
              <a:stCxn id="22" idx="0"/>
              <a:endCxn id="84" idx="2"/>
            </p:cNvCxnSpPr>
            <p:nvPr/>
          </p:nvCxnSpPr>
          <p:spPr>
            <a:xfrm flipV="1">
              <a:off x="3481227" y="2775347"/>
              <a:ext cx="0" cy="1205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4460650" y="1443173"/>
              <a:ext cx="1154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球的向量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4252972" y="172778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球的當前位置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724401" y="3193245"/>
              <a:ext cx="11543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球的落點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943222" y="1408369"/>
              <a:ext cx="1302312" cy="1366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落點判斷模組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830071" y="3980476"/>
              <a:ext cx="1302312" cy="1366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落點預測模組</a:t>
              </a:r>
            </a:p>
          </p:txBody>
        </p:sp>
        <p:cxnSp>
          <p:nvCxnSpPr>
            <p:cNvPr id="8" name="直線單箭頭接點 7"/>
            <p:cNvCxnSpPr>
              <a:endCxn id="4" idx="1"/>
            </p:cNvCxnSpPr>
            <p:nvPr/>
          </p:nvCxnSpPr>
          <p:spPr>
            <a:xfrm>
              <a:off x="4121658" y="2091858"/>
              <a:ext cx="1821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4" idx="2"/>
              <a:endCxn id="87" idx="0"/>
            </p:cNvCxnSpPr>
            <p:nvPr/>
          </p:nvCxnSpPr>
          <p:spPr>
            <a:xfrm flipH="1">
              <a:off x="6593923" y="2775347"/>
              <a:ext cx="455" cy="1205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endCxn id="22" idx="3"/>
            </p:cNvCxnSpPr>
            <p:nvPr/>
          </p:nvCxnSpPr>
          <p:spPr>
            <a:xfrm flipH="1">
              <a:off x="4132383" y="4663965"/>
              <a:ext cx="1928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2830071" y="1408369"/>
              <a:ext cx="1302312" cy="1366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對方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擊球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發球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5942767" y="3980476"/>
              <a:ext cx="1302312" cy="13669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我方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擊球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發球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4085399" y="4071312"/>
              <a:ext cx="1894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我方擊球到對方的落點、向量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3415515" y="3101136"/>
              <a:ext cx="18940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球到我方可能的三個落點、向量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9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1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程式架構圖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2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1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xmlns="" id="{C4CC06F3-239E-4392-9742-3673FD04FA8C}"/>
              </a:ext>
            </a:extLst>
          </p:cNvPr>
          <p:cNvGrpSpPr/>
          <p:nvPr/>
        </p:nvGrpSpPr>
        <p:grpSpPr>
          <a:xfrm>
            <a:off x="540193" y="998917"/>
            <a:ext cx="11111614" cy="4954067"/>
            <a:chOff x="540193" y="998917"/>
            <a:chExt cx="11111614" cy="495406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77B6AB7D-F0D0-466E-9C64-267CA8E6A15E}"/>
                </a:ext>
              </a:extLst>
            </p:cNvPr>
            <p:cNvSpPr/>
            <p:nvPr/>
          </p:nvSpPr>
          <p:spPr>
            <a:xfrm>
              <a:off x="5396958" y="998917"/>
              <a:ext cx="39869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A.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對手分別的三種擊球方式，到我方的落點座標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xmlns="" id="{EE3C0F5B-8159-4EA8-AD89-574C0E9436C9}"/>
                </a:ext>
              </a:extLst>
            </p:cNvPr>
            <p:cNvSpPr/>
            <p:nvPr/>
          </p:nvSpPr>
          <p:spPr>
            <a:xfrm>
              <a:off x="8356938" y="1653411"/>
              <a:ext cx="1997399" cy="21489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xmlns="" id="{CC397F87-DF63-48F8-A4CD-A81E86D7011B}"/>
                </a:ext>
              </a:extLst>
            </p:cNvPr>
            <p:cNvSpPr txBox="1"/>
            <p:nvPr/>
          </p:nvSpPr>
          <p:spPr>
            <a:xfrm>
              <a:off x="8356938" y="1653410"/>
              <a:ext cx="1997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xmlns="" id="{CD958FEC-3633-4A66-9164-9A387811706E}"/>
                </a:ext>
              </a:extLst>
            </p:cNvPr>
            <p:cNvSpPr/>
            <p:nvPr/>
          </p:nvSpPr>
          <p:spPr>
            <a:xfrm>
              <a:off x="8442909" y="1961187"/>
              <a:ext cx="1810818" cy="16706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xmlns="" id="{9AF2AE1B-0494-4078-B6C4-D59D7B1F8C63}"/>
                </a:ext>
              </a:extLst>
            </p:cNvPr>
            <p:cNvSpPr txBox="1"/>
            <p:nvPr/>
          </p:nvSpPr>
          <p:spPr>
            <a:xfrm>
              <a:off x="8442910" y="1972850"/>
              <a:ext cx="1810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基礎移動模組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5CEA8AB9-BC8A-43BD-914F-8363D78E1AFD}"/>
                </a:ext>
              </a:extLst>
            </p:cNvPr>
            <p:cNvSpPr/>
            <p:nvPr/>
          </p:nvSpPr>
          <p:spPr>
            <a:xfrm>
              <a:off x="2203634" y="1653411"/>
              <a:ext cx="4971850" cy="42995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xmlns="" id="{27664CF7-0C66-4963-AD3D-31D458F2DAE4}"/>
                </a:ext>
              </a:extLst>
            </p:cNvPr>
            <p:cNvSpPr txBox="1"/>
            <p:nvPr/>
          </p:nvSpPr>
          <p:spPr>
            <a:xfrm>
              <a:off x="2203633" y="1653411"/>
              <a:ext cx="4971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反制攻擊模組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D9D79745-9DAF-4A43-8399-E86E48570D8B}"/>
                </a:ext>
              </a:extLst>
            </p:cNvPr>
            <p:cNvSpPr/>
            <p:nvPr/>
          </p:nvSpPr>
          <p:spPr>
            <a:xfrm>
              <a:off x="2334461" y="2035966"/>
              <a:ext cx="4708806" cy="19841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xmlns="" id="{D4AA4A38-0868-4A3E-A75D-ADEC438F6E42}"/>
                </a:ext>
              </a:extLst>
            </p:cNvPr>
            <p:cNvSpPr txBox="1"/>
            <p:nvPr/>
          </p:nvSpPr>
          <p:spPr>
            <a:xfrm>
              <a:off x="2334460" y="2045576"/>
              <a:ext cx="4717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213AC383-3461-4EB2-9299-14A4A0A5E484}"/>
                </a:ext>
              </a:extLst>
            </p:cNvPr>
            <p:cNvSpPr/>
            <p:nvPr/>
          </p:nvSpPr>
          <p:spPr>
            <a:xfrm>
              <a:off x="2634758" y="2432167"/>
              <a:ext cx="1951700" cy="13702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xmlns="" id="{20109B75-47A1-4310-B8D4-1D4CE908599C}"/>
                </a:ext>
              </a:extLst>
            </p:cNvPr>
            <p:cNvSpPr txBox="1"/>
            <p:nvPr/>
          </p:nvSpPr>
          <p:spPr>
            <a:xfrm>
              <a:off x="2634756" y="2443272"/>
              <a:ext cx="1960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xmlns="" id="{ED867A84-BD3C-4F26-9BC6-0214302598CC}"/>
                </a:ext>
              </a:extLst>
            </p:cNvPr>
            <p:cNvSpPr/>
            <p:nvPr/>
          </p:nvSpPr>
          <p:spPr>
            <a:xfrm>
              <a:off x="5219644" y="2432167"/>
              <a:ext cx="1470000" cy="10798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xmlns="" id="{73A5C994-2544-474D-9F8C-C8E1949CE184}"/>
                </a:ext>
              </a:extLst>
            </p:cNvPr>
            <p:cNvSpPr txBox="1"/>
            <p:nvPr/>
          </p:nvSpPr>
          <p:spPr>
            <a:xfrm>
              <a:off x="5228873" y="2443272"/>
              <a:ext cx="1460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落點預測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xmlns="" id="{FC746FBE-908A-4F1D-9172-C23E439A5BDE}"/>
                </a:ext>
              </a:extLst>
            </p:cNvPr>
            <p:cNvSpPr/>
            <p:nvPr/>
          </p:nvSpPr>
          <p:spPr>
            <a:xfrm>
              <a:off x="4740511" y="2779855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xmlns="" id="{49E303B7-98BA-4A7E-9DE1-585DFDB4FA6F}"/>
                </a:ext>
              </a:extLst>
            </p:cNvPr>
            <p:cNvSpPr/>
            <p:nvPr/>
          </p:nvSpPr>
          <p:spPr>
            <a:xfrm>
              <a:off x="5350880" y="2753643"/>
              <a:ext cx="1234454" cy="6608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計算平均值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xmlns="" id="{02037183-DC34-4D94-B9BE-9B9A820BB34F}"/>
                </a:ext>
              </a:extLst>
            </p:cNvPr>
            <p:cNvSpPr/>
            <p:nvPr/>
          </p:nvSpPr>
          <p:spPr>
            <a:xfrm>
              <a:off x="7365250" y="1690859"/>
              <a:ext cx="10182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觸發板子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xmlns="" id="{B1EA2D44-B762-4418-A6BE-8EB3CFF4FA97}"/>
                </a:ext>
              </a:extLst>
            </p:cNvPr>
            <p:cNvSpPr/>
            <p:nvPr/>
          </p:nvSpPr>
          <p:spPr>
            <a:xfrm>
              <a:off x="2356505" y="4427721"/>
              <a:ext cx="1871135" cy="1239348"/>
            </a:xfrm>
            <a:prstGeom prst="rect">
              <a:avLst/>
            </a:prstGeom>
            <a:solidFill>
              <a:srgbClr val="1FA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xmlns="" id="{44391C56-5D6F-4E5A-BCB0-0B3DBE065E3A}"/>
                </a:ext>
              </a:extLst>
            </p:cNvPr>
            <p:cNvSpPr txBox="1"/>
            <p:nvPr/>
          </p:nvSpPr>
          <p:spPr>
            <a:xfrm>
              <a:off x="2366109" y="4443058"/>
              <a:ext cx="18615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落點判斷</a:t>
              </a:r>
            </a:p>
          </p:txBody>
        </p:sp>
        <p:cxnSp>
          <p:nvCxnSpPr>
            <p:cNvPr id="44" name="接點: 肘形 43">
              <a:extLst>
                <a:ext uri="{FF2B5EF4-FFF2-40B4-BE49-F238E27FC236}">
                  <a16:creationId xmlns:a16="http://schemas.microsoft.com/office/drawing/2014/main" xmlns="" id="{CDD26BD1-9E48-4524-B0B7-798F5BB75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8525" y="2372646"/>
              <a:ext cx="1861347" cy="57006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xmlns="" id="{93602675-A2F9-4AA8-AE8A-925557D0CB27}"/>
                </a:ext>
              </a:extLst>
            </p:cNvPr>
            <p:cNvSpPr/>
            <p:nvPr/>
          </p:nvSpPr>
          <p:spPr>
            <a:xfrm>
              <a:off x="8654300" y="2299152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左移動</a:t>
              </a: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xmlns="" id="{10A2D68D-71E4-4F6F-9A9F-453F00B82FB4}"/>
                </a:ext>
              </a:extLst>
            </p:cNvPr>
            <p:cNvSpPr/>
            <p:nvPr/>
          </p:nvSpPr>
          <p:spPr>
            <a:xfrm>
              <a:off x="8654300" y="2742804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右移動</a:t>
              </a:r>
            </a:p>
          </p:txBody>
        </p:sp>
        <p:sp>
          <p:nvSpPr>
            <p:cNvPr id="107" name="矩形: 圓角 106">
              <a:extLst>
                <a:ext uri="{FF2B5EF4-FFF2-40B4-BE49-F238E27FC236}">
                  <a16:creationId xmlns:a16="http://schemas.microsoft.com/office/drawing/2014/main" xmlns="" id="{9EC3E9D8-9BBA-4C1D-B980-32B559D6C75F}"/>
                </a:ext>
              </a:extLst>
            </p:cNvPr>
            <p:cNvSpPr/>
            <p:nvPr/>
          </p:nvSpPr>
          <p:spPr>
            <a:xfrm>
              <a:off x="8654300" y="3200920"/>
              <a:ext cx="1388036" cy="28432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不移動</a:t>
              </a:r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xmlns="" id="{4D05684B-728D-416B-A10C-6B70D18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336" y="2879463"/>
              <a:ext cx="7490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接點: 肘形 64">
              <a:extLst>
                <a:ext uri="{FF2B5EF4-FFF2-40B4-BE49-F238E27FC236}">
                  <a16:creationId xmlns:a16="http://schemas.microsoft.com/office/drawing/2014/main" xmlns="" id="{A5D5BB96-FCAE-4B77-A7EF-9DCD2BEA9F7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10042336" y="2441313"/>
              <a:ext cx="132839" cy="43815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xmlns="" id="{54D68DCC-1846-4256-84F0-1525AC8BA91F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rot="5400000">
              <a:off x="9882841" y="3050746"/>
              <a:ext cx="451831" cy="132839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xmlns="" id="{85EFFE93-6E11-4E5E-8EEE-59C0B9CA1BD2}"/>
                </a:ext>
              </a:extLst>
            </p:cNvPr>
            <p:cNvSpPr/>
            <p:nvPr/>
          </p:nvSpPr>
          <p:spPr>
            <a:xfrm>
              <a:off x="10748996" y="2734753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xmlns="" id="{C659FA7B-3F45-44C4-B874-201A58C63910}"/>
                </a:ext>
              </a:extLst>
            </p:cNvPr>
            <p:cNvGrpSpPr/>
            <p:nvPr/>
          </p:nvGrpSpPr>
          <p:grpSpPr>
            <a:xfrm>
              <a:off x="668205" y="1952842"/>
              <a:ext cx="6697044" cy="2284095"/>
              <a:chOff x="252074" y="1382557"/>
              <a:chExt cx="6697044" cy="2284095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xmlns="" id="{22AD1E1C-AAE1-4A40-A130-EB59DAD111E2}"/>
                  </a:ext>
                </a:extLst>
              </p:cNvPr>
              <p:cNvSpPr/>
              <p:nvPr/>
            </p:nvSpPr>
            <p:spPr>
              <a:xfrm>
                <a:off x="252074" y="1382557"/>
                <a:ext cx="6697044" cy="228409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xmlns="" id="{31E6739E-A197-4B6C-93A9-8F87CA159A0B}"/>
                  </a:ext>
                </a:extLst>
              </p:cNvPr>
              <p:cNvSpPr/>
              <p:nvPr/>
            </p:nvSpPr>
            <p:spPr>
              <a:xfrm>
                <a:off x="274400" y="3355800"/>
                <a:ext cx="1082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4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對手擊球前</a:t>
                </a:r>
              </a:p>
            </p:txBody>
          </p: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xmlns="" id="{A0032D96-EB43-43C6-A1D4-9597AF3654A9}"/>
                </a:ext>
              </a:extLst>
            </p:cNvPr>
            <p:cNvSpPr/>
            <p:nvPr/>
          </p:nvSpPr>
          <p:spPr>
            <a:xfrm>
              <a:off x="565398" y="480968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球的當前位置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xmlns="" id="{5A5FE020-64AC-4303-8C05-B90867EDE850}"/>
                </a:ext>
              </a:extLst>
            </p:cNvPr>
            <p:cNvSpPr/>
            <p:nvPr/>
          </p:nvSpPr>
          <p:spPr>
            <a:xfrm>
              <a:off x="563999" y="511746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</a:t>
              </a: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xmlns="" id="{389384B1-C9F9-4C4A-B56B-1F8D78F9477D}"/>
                </a:ext>
              </a:extLst>
            </p:cNvPr>
            <p:cNvCxnSpPr>
              <a:cxnSpLocks/>
            </p:cNvCxnSpPr>
            <p:nvPr/>
          </p:nvCxnSpPr>
          <p:spPr>
            <a:xfrm>
              <a:off x="1827282" y="4963576"/>
              <a:ext cx="7027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xmlns="" id="{84E18F66-2B3E-4B16-A2FC-19F983FEDD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5658" y="5271352"/>
              <a:ext cx="14356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xmlns="" id="{7DBA8BE1-E1B2-4FF8-91EA-F639D9575F64}"/>
                </a:ext>
              </a:extLst>
            </p:cNvPr>
            <p:cNvSpPr/>
            <p:nvPr/>
          </p:nvSpPr>
          <p:spPr>
            <a:xfrm>
              <a:off x="2534088" y="4744049"/>
              <a:ext cx="1525572" cy="7468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計算球的落點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向量運算式</a:t>
              </a:r>
              <a:r>
                <a:rPr lang="en-US" altLang="zh-TW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6" name="接點: 肘形 125">
              <a:extLst>
                <a:ext uri="{FF2B5EF4-FFF2-40B4-BE49-F238E27FC236}">
                  <a16:creationId xmlns:a16="http://schemas.microsoft.com/office/drawing/2014/main" xmlns="" id="{C3C3E8DA-7D80-441C-9987-0B2B602F9141}"/>
                </a:ext>
              </a:extLst>
            </p:cNvPr>
            <p:cNvCxnSpPr>
              <a:cxnSpLocks/>
              <a:stCxn id="121" idx="3"/>
              <a:endCxn id="102" idx="1"/>
            </p:cNvCxnSpPr>
            <p:nvPr/>
          </p:nvCxnSpPr>
          <p:spPr>
            <a:xfrm flipV="1">
              <a:off x="4059660" y="2796529"/>
              <a:ext cx="4383249" cy="2320935"/>
            </a:xfrm>
            <a:prstGeom prst="bentConnector3">
              <a:avLst>
                <a:gd name="adj1" fmla="val 86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xmlns="" id="{02A1FC13-ADA8-47D7-99E7-863C7C5D5E4A}"/>
                </a:ext>
              </a:extLst>
            </p:cNvPr>
            <p:cNvSpPr/>
            <p:nvPr/>
          </p:nvSpPr>
          <p:spPr>
            <a:xfrm>
              <a:off x="7390453" y="4584518"/>
              <a:ext cx="10182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觸發板子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移動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座標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xmlns="" id="{6B29B56A-BA19-45F2-8967-17BD84B320DE}"/>
                </a:ext>
              </a:extLst>
            </p:cNvPr>
            <p:cNvSpPr/>
            <p:nvPr/>
          </p:nvSpPr>
          <p:spPr>
            <a:xfrm>
              <a:off x="540193" y="4336213"/>
              <a:ext cx="6825055" cy="14833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xmlns="" id="{25878AA0-64EB-4B0E-A319-E57959FD92BE}"/>
                </a:ext>
              </a:extLst>
            </p:cNvPr>
            <p:cNvSpPr/>
            <p:nvPr/>
          </p:nvSpPr>
          <p:spPr>
            <a:xfrm>
              <a:off x="540193" y="5511825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對手擊球後</a:t>
              </a:r>
            </a:p>
          </p:txBody>
        </p: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xmlns="" id="{90B9E2DD-2804-4870-B1C2-E1D74ACEB143}"/>
                </a:ext>
              </a:extLst>
            </p:cNvPr>
            <p:cNvCxnSpPr/>
            <p:nvPr/>
          </p:nvCxnSpPr>
          <p:spPr>
            <a:xfrm flipV="1">
              <a:off x="4993915" y="1258350"/>
              <a:ext cx="448252" cy="1600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接點: 肘形 164">
              <a:extLst>
                <a:ext uri="{FF2B5EF4-FFF2-40B4-BE49-F238E27FC236}">
                  <a16:creationId xmlns:a16="http://schemas.microsoft.com/office/drawing/2014/main" xmlns="" id="{F3E8EE54-CD18-4C83-894F-BAB1577E8B2B}"/>
                </a:ext>
              </a:extLst>
            </p:cNvPr>
            <p:cNvCxnSpPr>
              <a:cxnSpLocks/>
            </p:cNvCxnSpPr>
            <p:nvPr/>
          </p:nvCxnSpPr>
          <p:spPr>
            <a:xfrm>
              <a:off x="6578663" y="3223163"/>
              <a:ext cx="1874266" cy="942244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xmlns="" id="{926B0984-C74B-453A-B58F-420366B1DEB9}"/>
                </a:ext>
              </a:extLst>
            </p:cNvPr>
            <p:cNvSpPr/>
            <p:nvPr/>
          </p:nvSpPr>
          <p:spPr>
            <a:xfrm>
              <a:off x="8397748" y="4010496"/>
              <a:ext cx="26981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chemeClr val="accent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三個位置中，最左與最右的距離</a:t>
              </a:r>
            </a:p>
          </p:txBody>
        </p:sp>
        <p:sp>
          <p:nvSpPr>
            <p:cNvPr id="171" name="矩形: 圓角 170">
              <a:extLst>
                <a:ext uri="{FF2B5EF4-FFF2-40B4-BE49-F238E27FC236}">
                  <a16:creationId xmlns:a16="http://schemas.microsoft.com/office/drawing/2014/main" xmlns="" id="{81DB878E-0859-4D65-80ED-CA5775CF1477}"/>
                </a:ext>
              </a:extLst>
            </p:cNvPr>
            <p:cNvSpPr/>
            <p:nvPr/>
          </p:nvSpPr>
          <p:spPr>
            <a:xfrm>
              <a:off x="3001879" y="2789148"/>
              <a:ext cx="1234454" cy="860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向量運算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7D9FB241-CC14-4198-8342-483ECD48BA04}"/>
                </a:ext>
              </a:extLst>
            </p:cNvPr>
            <p:cNvSpPr/>
            <p:nvPr/>
          </p:nvSpPr>
          <p:spPr>
            <a:xfrm>
              <a:off x="804030" y="2897777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球的當前位置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63D0CB6E-B3AA-47D2-A276-0C91D33F185C}"/>
                </a:ext>
              </a:extLst>
            </p:cNvPr>
            <p:cNvSpPr/>
            <p:nvPr/>
          </p:nvSpPr>
          <p:spPr>
            <a:xfrm>
              <a:off x="802631" y="3205554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向量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xmlns="" id="{E048EA70-5A1A-4939-9021-40D8F61BCDD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065914" y="3051666"/>
              <a:ext cx="9018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xmlns="" id="{143469DE-6465-4920-ABD1-F3D5622A4591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1346370" y="3359443"/>
              <a:ext cx="16127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接點: 肘形 178">
              <a:extLst>
                <a:ext uri="{FF2B5EF4-FFF2-40B4-BE49-F238E27FC236}">
                  <a16:creationId xmlns:a16="http://schemas.microsoft.com/office/drawing/2014/main" xmlns="" id="{45C46199-6879-492B-9B93-A742EDF17707}"/>
                </a:ext>
              </a:extLst>
            </p:cNvPr>
            <p:cNvCxnSpPr>
              <a:cxnSpLocks/>
              <a:stCxn id="171" idx="3"/>
              <a:endCxn id="33" idx="1"/>
            </p:cNvCxnSpPr>
            <p:nvPr/>
          </p:nvCxnSpPr>
          <p:spPr>
            <a:xfrm flipV="1">
              <a:off x="4236333" y="3084076"/>
              <a:ext cx="1114547" cy="1353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8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529128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程式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運行資料擷取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550863" y="1370027"/>
            <a:ext cx="257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本次紀錄環境設定為：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比數：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20(1P) : 13(2P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每次執行一個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擷取一次資料。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315084" y="616171"/>
            <a:ext cx="7636761" cy="5756068"/>
            <a:chOff x="4315084" y="616171"/>
            <a:chExt cx="7636761" cy="57560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11555"/>
            <a:stretch/>
          </p:blipFill>
          <p:spPr>
            <a:xfrm>
              <a:off x="4315084" y="1005035"/>
              <a:ext cx="7636761" cy="5367204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565559" y="763713"/>
              <a:ext cx="713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Frame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224597" y="769581"/>
              <a:ext cx="713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Ball_X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83635" y="766077"/>
              <a:ext cx="713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Ball_Y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542673" y="769581"/>
              <a:ext cx="7134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endPara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018987" y="779101"/>
              <a:ext cx="1023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Speed_X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747347" y="775349"/>
              <a:ext cx="1023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err="1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Speed_Y</a:t>
              </a:r>
              <a:endPara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8436356" y="621461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Platform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_1P_X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9054944" y="616171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Platform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_1P_Y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9720951" y="640603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Platform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_2P_X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10339539" y="635313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Platform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_2P_Y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1047785" y="635312"/>
              <a:ext cx="8964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Ball</a:t>
              </a:r>
            </a:p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Up/Down</a:t>
              </a:r>
              <a:endParaRPr lang="zh-TW" altLang="en-US" sz="1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4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1631736" y="1718474"/>
            <a:ext cx="10527008" cy="4399208"/>
            <a:chOff x="1631736" y="1718474"/>
            <a:chExt cx="10527008" cy="439920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50100"/>
            <a:stretch/>
          </p:blipFill>
          <p:spPr>
            <a:xfrm>
              <a:off x="1828039" y="1771126"/>
              <a:ext cx="5229225" cy="3973518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3"/>
            <a:srcRect l="1550" t="50148" r="-1550" b="-48"/>
            <a:stretch/>
          </p:blipFill>
          <p:spPr>
            <a:xfrm>
              <a:off x="6929519" y="1935100"/>
              <a:ext cx="5229225" cy="397351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734878" y="4833523"/>
              <a:ext cx="1711479" cy="457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53196" y="4833523"/>
              <a:ext cx="1441698" cy="457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31736" y="5748350"/>
              <a:ext cx="137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2P</a:t>
              </a:r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死掉位置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2734878" y="5290956"/>
              <a:ext cx="855739" cy="4536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 flipH="1">
              <a:off x="3050049" y="5290956"/>
              <a:ext cx="2303147" cy="5063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418096" y="2102515"/>
              <a:ext cx="2190224" cy="457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87117" y="1718474"/>
              <a:ext cx="1375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1P</a:t>
              </a:r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死掉位置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 flipH="1">
            <a:off x="920337" y="523158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資料可視化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球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Y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球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X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0" y="1068369"/>
            <a:ext cx="257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: 13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：依架構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：僅判斷落點位置</a:t>
            </a:r>
          </a:p>
        </p:txBody>
      </p:sp>
    </p:spTree>
    <p:extLst>
      <p:ext uri="{BB962C8B-B14F-4D97-AF65-F5344CB8AC3E}">
        <p14:creationId xmlns:p14="http://schemas.microsoft.com/office/powerpoint/2010/main" val="178943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037959" y="1849089"/>
            <a:ext cx="10162487" cy="4272894"/>
            <a:chOff x="2037959" y="1849089"/>
            <a:chExt cx="10162487" cy="4272894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3"/>
            <a:srcRect l="1129" t="49766" r="-1129" b="420"/>
            <a:stretch/>
          </p:blipFill>
          <p:spPr>
            <a:xfrm>
              <a:off x="7075996" y="1871394"/>
              <a:ext cx="5124450" cy="388125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b="50186"/>
            <a:stretch/>
          </p:blipFill>
          <p:spPr>
            <a:xfrm>
              <a:off x="2037959" y="1849089"/>
              <a:ext cx="5124450" cy="388125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9583180" y="2163848"/>
              <a:ext cx="426359" cy="31234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9868875" y="5752651"/>
              <a:ext cx="1790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中間較為密集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單箭頭接點 18"/>
            <p:cNvCxnSpPr>
              <a:stCxn id="14" idx="2"/>
            </p:cNvCxnSpPr>
            <p:nvPr/>
          </p:nvCxnSpPr>
          <p:spPr>
            <a:xfrm>
              <a:off x="9796360" y="5287334"/>
              <a:ext cx="370471" cy="4988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5192894" y="5705225"/>
              <a:ext cx="2084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整體分佈較為平均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 flipH="1">
            <a:off x="920337" y="529141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資料可視化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球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X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板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子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X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0" y="1068369"/>
            <a:ext cx="257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: 13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：依架構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：僅判斷落點位置</a:t>
            </a:r>
          </a:p>
        </p:txBody>
      </p:sp>
    </p:spTree>
    <p:extLst>
      <p:ext uri="{BB962C8B-B14F-4D97-AF65-F5344CB8AC3E}">
        <p14:creationId xmlns:p14="http://schemas.microsoft.com/office/powerpoint/2010/main" val="2112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007426" y="1574208"/>
            <a:ext cx="9867900" cy="4249563"/>
            <a:chOff x="2007426" y="1574208"/>
            <a:chExt cx="9867900" cy="424956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t="50260"/>
            <a:stretch/>
          </p:blipFill>
          <p:spPr>
            <a:xfrm>
              <a:off x="6903276" y="1943540"/>
              <a:ext cx="4972050" cy="3880231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b="50037"/>
            <a:stretch/>
          </p:blipFill>
          <p:spPr>
            <a:xfrm>
              <a:off x="2007426" y="1861234"/>
              <a:ext cx="4972050" cy="3897594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629307" y="2205729"/>
              <a:ext cx="4020567" cy="1319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186022" y="1574208"/>
              <a:ext cx="2404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擊球後回到中間等待</a:t>
              </a:r>
              <a:endPara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 flipH="1">
            <a:off x="920337" y="522998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資料可視化</a:t>
            </a:r>
            <a:r>
              <a:rPr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球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Y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: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板</a:t>
            </a: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子</a:t>
            </a:r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X</a:t>
            </a:r>
            <a:r>
              <a:rPr lang="zh-TW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座標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0" y="1068369"/>
            <a:ext cx="2578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難度：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800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比數：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: 13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：依架構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：僅判斷落點位置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522998"/>
            <a:ext cx="588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結論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24" name="矩形 23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920337" y="910826"/>
            <a:ext cx="10407192" cy="585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原先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base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上做了很多規畫與設計，包括了目前做到的防守型模組內的三種判斷，先判對回擊後的球路，接著判斷對方從該球落點回擊三種方式的落點位置，預測出可能的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個落點，並移動至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個落點中間；與攻擊型模組的三種模式，判斷用何種攻擊方式對我方後續的擊球更有利。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實際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時，發現幾點原先沒注意到的問題，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球在撞牆時會產生誤差，導致落點與原先的計算不同，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，球速會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，也會導致落點判斷出現誤差，第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點後續已解決，第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點仍未解決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也因此，攻擊型模組無法完成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。因為時間上的問題程式沒有撰寫完畢，原本預計若導入該模組，應該可以打到比現階段的速度再高許多，進而增加樣本的質量。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進行訓練時，我們有參考前一屆學長使用的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套件，同樣也用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做出一版的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模型，以及可望學長的決策樹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(Decision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，針對這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種方式都訓練出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檔。我們發現決策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樹訓練出來的成果在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實戰中幾乎都能很穩定的到達速度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以上，不過大約都在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22-24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左右；而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前期發揮很不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穩定，猜測應該是訓練樣本上取得不好，前期的重複樣本太多，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但若能撐到速度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以上，勝率比起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base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及決策樹都來得高，於是我們決定發揮各自的長處，在速度低於一定值時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個難易度設定的值不同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，使用決策樹，超過設定的數度後則換成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，我們稱該戰略為「凱恩．迪特」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KNDt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「凱恩．迪特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」也不負所望，不管再對上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base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及決策樹效果都能取得較高的勝率。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9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功能需求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訓練：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Rulebase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檔來產生訓練模型。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77875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讀取訓練完成的程模型，依照訓練後的結果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來達到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自動對打的功能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77875" lvl="1" indent="-51435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訓練出模型。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0725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需有三種攻擊模式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同方向切球（球的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基本速度加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反方向切球（球被擊回起源方向）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原地擊球（正常反射）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11213" lvl="1" indent="-547688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預測對手擊球的落點（對手三種擊球方式）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同方向切球落點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反方向切球落點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原地擊球落點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4312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遊戲版本：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Beta 8.0.1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原使用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Bate 4.0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無切球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遊戲難度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EASY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NORMAL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HARD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環境需求：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Python 3.6+</a:t>
            </a:r>
          </a:p>
          <a:p>
            <a:pPr marL="1527175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1.9.6+</a:t>
            </a:r>
          </a:p>
          <a:p>
            <a:pPr marL="1527175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0.24.0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硬體需求：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B504 PC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或是其他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Windows7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以上作業系統之電腦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3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561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xmlns="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遊戲座標：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pixels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球：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x 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像素的綠色方塊。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球將首先從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一側發球，然後每輪改變一次。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幀內發球，則會自動向隨機方向發球。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）像素，發球後每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幀增加一次。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buFont typeface="+mj-lt"/>
              <a:buAutoNum type="arabicPeriod" startAt="4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該平台是一個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x 30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的矩形。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平台的顏色為紅色，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平台的顏色為藍色。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移動速度為每幀（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平台的初始位置為（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50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5" y="498350"/>
            <a:ext cx="471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遊戲介面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pic>
        <p:nvPicPr>
          <p:cNvPr id="12" name="內容版面配置區 4">
            <a:extLst>
              <a:ext uri="{FF2B5EF4-FFF2-40B4-BE49-F238E27FC236}">
                <a16:creationId xmlns:a16="http://schemas.microsoft.com/office/drawing/2014/main" xmlns="" id="{E2E0BB6D-8005-4653-A1C7-68714939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37" y="788218"/>
            <a:ext cx="1800225" cy="48291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98D646D1-F9F7-4425-8567-99EEEF2F349B}"/>
              </a:ext>
            </a:extLst>
          </p:cNvPr>
          <p:cNvGrpSpPr/>
          <p:nvPr/>
        </p:nvGrpSpPr>
        <p:grpSpPr>
          <a:xfrm>
            <a:off x="8323773" y="1266465"/>
            <a:ext cx="3050160" cy="4029734"/>
            <a:chOff x="8424411" y="1784397"/>
            <a:chExt cx="3050160" cy="4029734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xmlns="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xmlns="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2F788BA8-0145-41D0-B1BA-8D7EB6F34BA6}"/>
                </a:ext>
              </a:extLst>
            </p:cNvPr>
            <p:cNvSpPr/>
            <p:nvPr/>
          </p:nvSpPr>
          <p:spPr>
            <a:xfrm>
              <a:off x="10195047" y="544479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55C343FC-C4B4-49F0-AEFA-514D91A8B7CB}"/>
                </a:ext>
              </a:extLst>
            </p:cNvPr>
            <p:cNvSpPr/>
            <p:nvPr/>
          </p:nvSpPr>
          <p:spPr>
            <a:xfrm>
              <a:off x="10452159" y="178439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5495F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920336" y="1193929"/>
            <a:ext cx="80592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切球：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速度會在其接住球時根據平台的移動而變化。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如果平台沿與球相同的方向移動，則球的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速度將增加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（僅一次）。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如果平台穩定，則將球的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如果平台沿與球相反的方向移動，則球將被擊回到其起源方向，並且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速度重置為當前的基本球速度。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20*30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pixels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隨機選擇，每步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的初始位置是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。移動速度是每幀（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±5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）像素。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會繼續左右移動。初始方向是隨機的。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沒有切球機構，擊中阻擋器後球速相同。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90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6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防守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依照對手可能的回擊方式來判斷球的落點。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對手正常擊球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對手同方向切球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基礎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+3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對手反方向切球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速度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變回基礎速度，依原方向擊回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在對手擊球前，將我方板子移動到上述三種可能落點的中間。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5350" lvl="1" indent="-452438">
              <a:buFont typeface="+mj-lt"/>
              <a:buAutoNum type="arabi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對手擊球後：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57312" lvl="2" indent="-457200">
              <a:buFont typeface="+mj-lt"/>
              <a:buAutoNum type="alphaLcPeriod"/>
              <a:tabLst>
                <a:tab pos="442913" algn="l"/>
              </a:tabLst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立即移動到預測之落點位置。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282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進攻模組：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以對手當前平台位置，來計算對手平台移動不到的位置，擊球或切球。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3" indent="-457200">
              <a:buFont typeface="+mj-lt"/>
              <a:buAutoNum type="arabicPeriod" startAt="2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防守型進攻：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4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計算３種攻擊方式打到對面的落點，選擇其中對方回球到我方範圍最小的方式進行攻擊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74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341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攻擊模組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2" y="1230178"/>
            <a:ext cx="10399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6863" indent="-296863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基礎移動模組：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板子往左移動。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板子往右移動。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板子不動。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863" indent="-296863">
              <a:tabLst>
                <a:tab pos="0" algn="l"/>
              </a:tabLst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929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6683" y="1201898"/>
            <a:ext cx="103991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反制攻擊模組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對手擊球前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輸入：我方回擊後球的落點、當前球速。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參數：三種擊球方式的向量運算式。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方法：我方發球或我方擊球後執行。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如何用輸入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參數產生輸出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buFont typeface="+mj-lt"/>
              <a:buAutoNum type="alphaL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落點預測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輸入：對手可能回擊的三個落點位置。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輸出：三個落點中，其最左與最右的中間值、移動板子。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參數：取最小值與最大值之平均值。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方法：落點判斷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完畢後執行。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3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1305</Words>
  <Application>Microsoft Office PowerPoint</Application>
  <PresentationFormat>寬螢幕</PresentationFormat>
  <Paragraphs>237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微软雅黑</vt:lpstr>
      <vt:lpstr>Roboto Light</vt:lpstr>
      <vt:lpstr>宋体</vt:lpstr>
      <vt:lpstr>微软雅黑 Light</vt:lpstr>
      <vt:lpstr>微軟正黑體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319</cp:revision>
  <dcterms:created xsi:type="dcterms:W3CDTF">2015-09-11T13:14:00Z</dcterms:created>
  <dcterms:modified xsi:type="dcterms:W3CDTF">2021-01-20T07:02:51Z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