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0" r:id="rId2"/>
    <p:sldId id="312" r:id="rId3"/>
    <p:sldId id="319" r:id="rId4"/>
    <p:sldId id="313" r:id="rId5"/>
    <p:sldId id="317" r:id="rId6"/>
    <p:sldId id="318" r:id="rId7"/>
    <p:sldId id="321" r:id="rId8"/>
    <p:sldId id="324" r:id="rId9"/>
    <p:sldId id="320" r:id="rId10"/>
    <p:sldId id="322" r:id="rId11"/>
    <p:sldId id="323" r:id="rId12"/>
    <p:sldId id="326" r:id="rId13"/>
    <p:sldId id="325" r:id="rId14"/>
    <p:sldId id="327" r:id="rId15"/>
    <p:sldId id="329" r:id="rId16"/>
    <p:sldId id="328" r:id="rId17"/>
    <p:sldId id="330" r:id="rId18"/>
    <p:sldId id="331" r:id="rId19"/>
    <p:sldId id="332" r:id="rId20"/>
    <p:sldId id="31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A3A315B-879F-4524-9F7F-B8EE2D17A35C}">
          <p14:sldIdLst>
            <p14:sldId id="260"/>
          </p14:sldIdLst>
        </p14:section>
        <p14:section name="功能需求" id="{DA9E73B2-77E1-444C-B935-07584D6FB41F}">
          <p14:sldIdLst>
            <p14:sldId id="312"/>
            <p14:sldId id="319"/>
            <p14:sldId id="313"/>
            <p14:sldId id="317"/>
            <p14:sldId id="318"/>
          </p14:sldIdLst>
        </p14:section>
        <p14:section name="分析" id="{5B38B813-3A30-4CB2-81FC-3EB6C62F6824}">
          <p14:sldIdLst>
            <p14:sldId id="321"/>
            <p14:sldId id="324"/>
          </p14:sldIdLst>
        </p14:section>
        <p14:section name="API" id="{261C67C3-57F1-44BC-8599-400E0E9DFAE2}">
          <p14:sldIdLst>
            <p14:sldId id="320"/>
            <p14:sldId id="322"/>
            <p14:sldId id="323"/>
            <p14:sldId id="326"/>
            <p14:sldId id="325"/>
          </p14:sldIdLst>
        </p14:section>
        <p14:section name="程式流程圖" id="{2C4037B1-6512-4EB2-9A06-7CB44189D36D}">
          <p14:sldIdLst>
            <p14:sldId id="327"/>
            <p14:sldId id="329"/>
            <p14:sldId id="328"/>
            <p14:sldId id="330"/>
            <p14:sldId id="331"/>
            <p14:sldId id="332"/>
          </p14:sldIdLst>
        </p14:section>
        <p14:section name="THANKS" id="{73488242-C3FD-4E5A-8E98-70AAA5C506DD}">
          <p14:sldIdLst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868">
          <p15:clr>
            <a:srgbClr val="A4A3A4"/>
          </p15:clr>
        </p15:guide>
        <p15:guide id="3" orient="horz" pos="381">
          <p15:clr>
            <a:srgbClr val="A4A3A4"/>
          </p15:clr>
        </p15:guide>
        <p15:guide id="4" orient="horz" pos="2206">
          <p15:clr>
            <a:srgbClr val="A4A3A4"/>
          </p15:clr>
        </p15:guide>
        <p15:guide id="5" pos="347">
          <p15:clr>
            <a:srgbClr val="A4A3A4"/>
          </p15:clr>
        </p15:guide>
        <p15:guide id="6" pos="7355">
          <p15:clr>
            <a:srgbClr val="A4A3A4"/>
          </p15:clr>
        </p15:guide>
        <p15:guide id="7" pos="3842">
          <p15:clr>
            <a:srgbClr val="A4A3A4"/>
          </p15:clr>
        </p15:guide>
        <p15:guide id="8" pos="34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1FA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6" autoAdjust="0"/>
    <p:restoredTop sz="95685" autoAdjust="0"/>
  </p:normalViewPr>
  <p:slideViewPr>
    <p:cSldViewPr snapToGrid="0" showGuides="1">
      <p:cViewPr varScale="1">
        <p:scale>
          <a:sx n="106" d="100"/>
          <a:sy n="106" d="100"/>
        </p:scale>
        <p:origin x="726" y="96"/>
      </p:cViewPr>
      <p:guideLst>
        <p:guide orient="horz" pos="4065"/>
        <p:guide orient="horz" pos="868"/>
        <p:guide orient="horz" pos="381"/>
        <p:guide orient="horz" pos="2206"/>
        <p:guide pos="347"/>
        <p:guide pos="7355"/>
        <p:guide pos="3842"/>
        <p:guide pos="349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53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charset="0"/>
              </a:defRPr>
            </a:lvl1pPr>
          </a:lstStyle>
          <a:p>
            <a:fld id="{7427AE1C-C8CA-495D-A1C3-F4E19E455D4D}" type="datetimeFigureOut">
              <a:rPr lang="zh-CN" altLang="en-US" smtClean="0"/>
              <a:pPr/>
              <a:t>2020/12/16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charset="0"/>
              </a:defRPr>
            </a:lvl1pPr>
          </a:lstStyle>
          <a:p>
            <a:fld id="{572CFE39-E4F3-4BD9-A16E-9B3A0A705C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7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34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37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246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844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18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442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36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522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582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91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811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86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93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448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2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82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36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849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99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26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2020/12/16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2020/12/16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11D0-9A6A-4745-A630-3246110313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D8C-2C4B-4342-80F1-9B8A0E6BA8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2020/12/16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charset="0"/>
          <a:ea typeface="+mj-ea"/>
          <a:cs typeface="微软雅黑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553146" y="2771771"/>
            <a:ext cx="7647051" cy="1693903"/>
            <a:chOff x="18175157" y="1237669"/>
            <a:chExt cx="6799393" cy="1693904"/>
          </a:xfrm>
        </p:grpSpPr>
        <p:sp>
          <p:nvSpPr>
            <p:cNvPr id="10" name="文本框 9"/>
            <p:cNvSpPr txBox="1"/>
            <p:nvPr/>
          </p:nvSpPr>
          <p:spPr>
            <a:xfrm>
              <a:off x="18175157" y="1237669"/>
              <a:ext cx="6646652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600" dirty="0" err="1">
                  <a:solidFill>
                    <a:schemeClr val="accent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PingPong</a:t>
              </a:r>
              <a:r>
                <a:rPr lang="zh-CN" altLang="en-US" sz="5600" dirty="0">
                  <a:solidFill>
                    <a:schemeClr val="accent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分析文件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187988" y="2223687"/>
              <a:ext cx="67865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109-1</a:t>
              </a:r>
              <a:r>
                <a:rPr lang="zh-TW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機器學習 </a:t>
              </a:r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Homework 4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0" y="-2"/>
            <a:ext cx="4823439" cy="3501288"/>
            <a:chOff x="0" y="-2"/>
            <a:chExt cx="4823439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34668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34668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9763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7343481" y="4599918"/>
            <a:ext cx="4760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陳朝烈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組員名單：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電子工程系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0652001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江承修</a:t>
            </a: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電子工程系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0652013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蕭宇謙</a:t>
            </a: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電子工程系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0652068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潘名洲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3" y="1201898"/>
            <a:ext cx="103991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反制攻擊模組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eriod" startAt="2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落點判斷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輸入：球的當前位置、向量、速度。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輸出：球回擊後的落點、移動板子。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參數：向量運算式。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方法：對手擊球後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090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3" y="1201898"/>
            <a:ext cx="1039917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進攻模組：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攻擊型進攻：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輸入：球的落點、當前球速、對方板子座標 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輸出：要使用的攻擊方式。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參數：三種擊球方式的向量運算式。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方法：我方擊球前。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防守型進攻：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輸入：球的落點、當前球速、落點判斷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輸出：要使用的攻擊方式。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參數：三種擊球方式的向量運算式。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方法：我方擊球前。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285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3" y="1201898"/>
            <a:ext cx="103991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AAM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待確認</a:t>
            </a:r>
            <a:r>
              <a:rPr lang="en-US" altLang="zh-CN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不反切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輸入：球的落點。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輸出：不能使用的攻擊方式。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參數：遊戲最左最右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方法：我方擊球前。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891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3" y="1201898"/>
            <a:ext cx="1039917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基礎移動模組：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板子往左移：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</a:t>
            </a:r>
            <a:r>
              <a:rPr lang="en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左移觸發</a:t>
            </a:r>
            <a:endParaRPr lang="en-US" altLang="zh-CN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</a:t>
            </a:r>
            <a:r>
              <a:rPr lang="en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"MOVE_LEFT”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方法：板子未在目標位置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板子往右移：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輸入：右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移觸發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</a:t>
            </a:r>
            <a:r>
              <a:rPr lang="en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"MOVE_RIGHT"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方法：板子未在目標位置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板子不動：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輸入：不動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觸發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</a:t>
            </a:r>
            <a:r>
              <a:rPr lang="en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"NONE"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方法：板子未在目標位置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125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程式流程圖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3"/>
          <a:srcRect t="1" b="-639"/>
          <a:stretch/>
        </p:blipFill>
        <p:spPr>
          <a:xfrm>
            <a:off x="3314671" y="0"/>
            <a:ext cx="5570854" cy="6718300"/>
          </a:xfrm>
          <a:prstGeom prst="rect">
            <a:avLst/>
          </a:prstGeom>
        </p:spPr>
      </p:pic>
      <p:grpSp>
        <p:nvGrpSpPr>
          <p:cNvPr id="23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24" name="矩形 23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96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程式流程圖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b="45117"/>
          <a:stretch/>
        </p:blipFill>
        <p:spPr>
          <a:xfrm>
            <a:off x="2056490" y="1257845"/>
            <a:ext cx="8536526" cy="561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1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t="54503"/>
          <a:stretch/>
        </p:blipFill>
        <p:spPr>
          <a:xfrm>
            <a:off x="2056490" y="-20320"/>
            <a:ext cx="8536526" cy="4654117"/>
          </a:xfrm>
          <a:prstGeom prst="rect">
            <a:avLst/>
          </a:prstGeom>
        </p:spPr>
      </p:pic>
      <p:grpSp>
        <p:nvGrpSpPr>
          <p:cNvPr id="5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6" name="矩形 5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88309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程式架構圖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3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24" name="矩形 23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cxnSp>
        <p:nvCxnSpPr>
          <p:cNvPr id="90" name="直線單箭頭接點 89"/>
          <p:cNvCxnSpPr>
            <a:stCxn id="22" idx="0"/>
            <a:endCxn id="84" idx="2"/>
          </p:cNvCxnSpPr>
          <p:nvPr/>
        </p:nvCxnSpPr>
        <p:spPr>
          <a:xfrm flipV="1">
            <a:off x="2236889" y="2850761"/>
            <a:ext cx="0" cy="120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群組 96"/>
          <p:cNvGrpSpPr/>
          <p:nvPr/>
        </p:nvGrpSpPr>
        <p:grpSpPr>
          <a:xfrm>
            <a:off x="1585733" y="1483783"/>
            <a:ext cx="9597781" cy="3939085"/>
            <a:chOff x="1585733" y="1483783"/>
            <a:chExt cx="9597781" cy="3939085"/>
          </a:xfrm>
        </p:grpSpPr>
        <p:grpSp>
          <p:nvGrpSpPr>
            <p:cNvPr id="94" name="群組 93"/>
            <p:cNvGrpSpPr/>
            <p:nvPr/>
          </p:nvGrpSpPr>
          <p:grpSpPr>
            <a:xfrm>
              <a:off x="1585733" y="1483783"/>
              <a:ext cx="9597781" cy="3939085"/>
              <a:chOff x="1585733" y="1483783"/>
              <a:chExt cx="9597781" cy="3939085"/>
            </a:xfrm>
          </p:grpSpPr>
          <p:grpSp>
            <p:nvGrpSpPr>
              <p:cNvPr id="89" name="群組 88"/>
              <p:cNvGrpSpPr/>
              <p:nvPr/>
            </p:nvGrpSpPr>
            <p:grpSpPr>
              <a:xfrm>
                <a:off x="1585733" y="1483783"/>
                <a:ext cx="9597781" cy="3939085"/>
                <a:chOff x="1758462" y="1408369"/>
                <a:chExt cx="9597781" cy="3939085"/>
              </a:xfrm>
            </p:grpSpPr>
            <p:grpSp>
              <p:nvGrpSpPr>
                <p:cNvPr id="86" name="群組 85"/>
                <p:cNvGrpSpPr/>
                <p:nvPr/>
              </p:nvGrpSpPr>
              <p:grpSpPr>
                <a:xfrm>
                  <a:off x="1758462" y="1408369"/>
                  <a:ext cx="9597781" cy="3939085"/>
                  <a:chOff x="1758462" y="1408369"/>
                  <a:chExt cx="9597781" cy="3939085"/>
                </a:xfrm>
              </p:grpSpPr>
              <p:grpSp>
                <p:nvGrpSpPr>
                  <p:cNvPr id="85" name="群組 84"/>
                  <p:cNvGrpSpPr/>
                  <p:nvPr/>
                </p:nvGrpSpPr>
                <p:grpSpPr>
                  <a:xfrm>
                    <a:off x="1758462" y="1408369"/>
                    <a:ext cx="9597781" cy="3939085"/>
                    <a:chOff x="367530" y="1404502"/>
                    <a:chExt cx="9597781" cy="3939085"/>
                  </a:xfrm>
                </p:grpSpPr>
                <p:sp>
                  <p:nvSpPr>
                    <p:cNvPr id="30" name="矩形 29"/>
                    <p:cNvSpPr/>
                    <p:nvPr/>
                  </p:nvSpPr>
                  <p:spPr>
                    <a:xfrm>
                      <a:off x="4895492" y="4044412"/>
                      <a:ext cx="1741599" cy="64633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根據選擇的攻擊模式擊球</a:t>
                      </a:r>
                    </a:p>
                  </p:txBody>
                </p:sp>
                <p:grpSp>
                  <p:nvGrpSpPr>
                    <p:cNvPr id="83" name="群組 82"/>
                    <p:cNvGrpSpPr/>
                    <p:nvPr/>
                  </p:nvGrpSpPr>
                  <p:grpSpPr>
                    <a:xfrm>
                      <a:off x="367530" y="1404502"/>
                      <a:ext cx="9597781" cy="3939085"/>
                      <a:chOff x="367530" y="1404502"/>
                      <a:chExt cx="9597781" cy="3939085"/>
                    </a:xfrm>
                  </p:grpSpPr>
                  <p:grpSp>
                    <p:nvGrpSpPr>
                      <p:cNvPr id="70" name="群組 69"/>
                      <p:cNvGrpSpPr/>
                      <p:nvPr/>
                    </p:nvGrpSpPr>
                    <p:grpSpPr>
                      <a:xfrm>
                        <a:off x="367530" y="1404502"/>
                        <a:ext cx="9597781" cy="3939085"/>
                        <a:chOff x="-914515" y="1319661"/>
                        <a:chExt cx="9597781" cy="3939085"/>
                      </a:xfrm>
                    </p:grpSpPr>
                    <p:sp>
                      <p:nvSpPr>
                        <p:cNvPr id="18" name="矩形 17"/>
                        <p:cNvSpPr/>
                        <p:nvPr/>
                      </p:nvSpPr>
                      <p:spPr>
                        <a:xfrm>
                          <a:off x="7192866" y="2196884"/>
                          <a:ext cx="1490400" cy="2585323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不</a:t>
                          </a:r>
                          <a:endParaRPr lang="en-US" altLang="zh-TW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能</a:t>
                          </a:r>
                          <a:endParaRPr lang="en-US" altLang="zh-TW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使</a:t>
                          </a:r>
                          <a:endParaRPr lang="en-US" altLang="zh-TW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用</a:t>
                          </a:r>
                          <a:endParaRPr lang="en-US" altLang="zh-TW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的</a:t>
                          </a:r>
                          <a:endParaRPr lang="en-US" altLang="zh-TW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攻</a:t>
                          </a:r>
                          <a:endParaRPr lang="en-US" altLang="zh-TW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擊</a:t>
                          </a:r>
                          <a:endParaRPr lang="en-US" altLang="zh-TW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方</a:t>
                          </a:r>
                          <a:endParaRPr lang="en-US" altLang="zh-TW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式</a:t>
                          </a:r>
                        </a:p>
                      </p:txBody>
                    </p:sp>
                    <p:grpSp>
                      <p:nvGrpSpPr>
                        <p:cNvPr id="69" name="群組 68"/>
                        <p:cNvGrpSpPr/>
                        <p:nvPr/>
                      </p:nvGrpSpPr>
                      <p:grpSpPr>
                        <a:xfrm>
                          <a:off x="-914515" y="1319661"/>
                          <a:ext cx="8587934" cy="3939085"/>
                          <a:chOff x="-914515" y="1319661"/>
                          <a:chExt cx="8587934" cy="3939085"/>
                        </a:xfrm>
                      </p:grpSpPr>
                      <p:sp>
                        <p:nvSpPr>
                          <p:cNvPr id="5" name="矩形 4"/>
                          <p:cNvSpPr/>
                          <p:nvPr/>
                        </p:nvSpPr>
                        <p:spPr>
                          <a:xfrm>
                            <a:off x="716064" y="1354465"/>
                            <a:ext cx="115430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zh-TW" altLang="en-US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rPr>
                              <a:t>球的向量</a:t>
                            </a:r>
                          </a:p>
                        </p:txBody>
                      </p:sp>
                      <p:sp>
                        <p:nvSpPr>
                          <p:cNvPr id="14" name="矩形 13"/>
                          <p:cNvSpPr/>
                          <p:nvPr/>
                        </p:nvSpPr>
                        <p:spPr>
                          <a:xfrm>
                            <a:off x="508386" y="1639079"/>
                            <a:ext cx="1569660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r>
                              <a:rPr lang="zh-TW" altLang="en-US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rPr>
                              <a:t>球的當前位置</a:t>
                            </a:r>
                          </a:p>
                        </p:txBody>
                      </p:sp>
                      <p:sp>
                        <p:nvSpPr>
                          <p:cNvPr id="17" name="矩形 16"/>
                          <p:cNvSpPr/>
                          <p:nvPr/>
                        </p:nvSpPr>
                        <p:spPr>
                          <a:xfrm>
                            <a:off x="4080557" y="1639079"/>
                            <a:ext cx="115430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zh-TW" altLang="en-US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rPr>
                              <a:t>球的落點</a:t>
                            </a:r>
                          </a:p>
                        </p:txBody>
                      </p:sp>
                      <p:grpSp>
                        <p:nvGrpSpPr>
                          <p:cNvPr id="6" name="群組 5"/>
                          <p:cNvGrpSpPr/>
                          <p:nvPr/>
                        </p:nvGrpSpPr>
                        <p:grpSpPr>
                          <a:xfrm>
                            <a:off x="-914515" y="1319661"/>
                            <a:ext cx="8031297" cy="3939085"/>
                            <a:chOff x="-914515" y="1319661"/>
                            <a:chExt cx="8031297" cy="3939085"/>
                          </a:xfrm>
                        </p:grpSpPr>
                        <p:sp>
                          <p:nvSpPr>
                            <p:cNvPr id="4" name="矩形 3"/>
                            <p:cNvSpPr/>
                            <p:nvPr/>
                          </p:nvSpPr>
                          <p:spPr>
                            <a:xfrm>
                              <a:off x="2198636" y="1319661"/>
                              <a:ext cx="1302312" cy="1366978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zh-TW" altLang="en-US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落點判斷模組</a:t>
                              </a:r>
                            </a:p>
                          </p:txBody>
                        </p:sp>
                        <p:sp>
                          <p:nvSpPr>
                            <p:cNvPr id="16" name="矩形 15"/>
                            <p:cNvSpPr/>
                            <p:nvPr/>
                          </p:nvSpPr>
                          <p:spPr>
                            <a:xfrm>
                              <a:off x="5814470" y="1319661"/>
                              <a:ext cx="1302312" cy="1366978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TW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AAM</a:t>
                              </a:r>
                              <a:r>
                                <a:rPr lang="zh-TW" altLang="en-US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模組</a:t>
                              </a:r>
                            </a:p>
                          </p:txBody>
                        </p:sp>
                        <p:sp>
                          <p:nvSpPr>
                            <p:cNvPr id="19" name="矩形 18"/>
                            <p:cNvSpPr/>
                            <p:nvPr/>
                          </p:nvSpPr>
                          <p:spPr>
                            <a:xfrm>
                              <a:off x="5814470" y="3891768"/>
                              <a:ext cx="1302312" cy="565608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zh-TW" altLang="en-US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防守型進攻</a:t>
                              </a:r>
                            </a:p>
                          </p:txBody>
                        </p:sp>
                        <p:sp>
                          <p:nvSpPr>
                            <p:cNvPr id="20" name="矩形 19"/>
                            <p:cNvSpPr/>
                            <p:nvPr/>
                          </p:nvSpPr>
                          <p:spPr>
                            <a:xfrm>
                              <a:off x="5814470" y="4693138"/>
                              <a:ext cx="1302312" cy="565608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zh-TW" altLang="en-US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進攻型進攻</a:t>
                              </a:r>
                            </a:p>
                          </p:txBody>
                        </p:sp>
                        <p:sp>
                          <p:nvSpPr>
                            <p:cNvPr id="22" name="矩形 21"/>
                            <p:cNvSpPr/>
                            <p:nvPr/>
                          </p:nvSpPr>
                          <p:spPr>
                            <a:xfrm>
                              <a:off x="-914515" y="3891768"/>
                              <a:ext cx="1302312" cy="1366978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zh-TW" altLang="en-US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落點預測模組</a:t>
                              </a:r>
                            </a:p>
                          </p:txBody>
                        </p:sp>
                      </p:grpSp>
                      <p:cxnSp>
                        <p:nvCxnSpPr>
                          <p:cNvPr id="8" name="直線單箭頭接點 7"/>
                          <p:cNvCxnSpPr>
                            <a:endCxn id="4" idx="1"/>
                          </p:cNvCxnSpPr>
                          <p:nvPr/>
                        </p:nvCxnSpPr>
                        <p:spPr>
                          <a:xfrm>
                            <a:off x="377072" y="2003150"/>
                            <a:ext cx="1821564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1" name="直線單箭頭接點 30"/>
                          <p:cNvCxnSpPr>
                            <a:stCxn id="4" idx="3"/>
                            <a:endCxn id="16" idx="1"/>
                          </p:cNvCxnSpPr>
                          <p:nvPr/>
                        </p:nvCxnSpPr>
                        <p:spPr>
                          <a:xfrm>
                            <a:off x="3500948" y="2003150"/>
                            <a:ext cx="2313522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68" name="群組 67"/>
                          <p:cNvGrpSpPr/>
                          <p:nvPr/>
                        </p:nvGrpSpPr>
                        <p:grpSpPr>
                          <a:xfrm>
                            <a:off x="7116782" y="2003150"/>
                            <a:ext cx="556637" cy="2972792"/>
                            <a:chOff x="7116782" y="2003150"/>
                            <a:chExt cx="556637" cy="2972792"/>
                          </a:xfrm>
                        </p:grpSpPr>
                        <p:cxnSp>
                          <p:nvCxnSpPr>
                            <p:cNvPr id="52" name="直線單箭頭接點 51"/>
                            <p:cNvCxnSpPr>
                              <a:endCxn id="19" idx="3"/>
                            </p:cNvCxnSpPr>
                            <p:nvPr/>
                          </p:nvCxnSpPr>
                          <p:spPr>
                            <a:xfrm flipH="1">
                              <a:off x="7116782" y="4174572"/>
                              <a:ext cx="556637" cy="0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6" name="直線單箭頭接點 55"/>
                            <p:cNvCxnSpPr>
                              <a:endCxn id="20" idx="3"/>
                            </p:cNvCxnSpPr>
                            <p:nvPr/>
                          </p:nvCxnSpPr>
                          <p:spPr>
                            <a:xfrm flipH="1">
                              <a:off x="7116782" y="4975942"/>
                              <a:ext cx="556637" cy="0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63" name="肘形接點 62"/>
                            <p:cNvCxnSpPr>
                              <a:stCxn id="16" idx="3"/>
                            </p:cNvCxnSpPr>
                            <p:nvPr/>
                          </p:nvCxnSpPr>
                          <p:spPr>
                            <a:xfrm>
                              <a:off x="7116782" y="2003150"/>
                              <a:ext cx="556637" cy="2972792"/>
                            </a:xfrm>
                            <a:prstGeom prst="bentConnector2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  <p:grpSp>
                    <p:nvGrpSpPr>
                      <p:cNvPr id="82" name="群組 81"/>
                      <p:cNvGrpSpPr/>
                      <p:nvPr/>
                    </p:nvGrpSpPr>
                    <p:grpSpPr>
                      <a:xfrm>
                        <a:off x="1669842" y="4259412"/>
                        <a:ext cx="5426674" cy="801372"/>
                        <a:chOff x="1669842" y="4259412"/>
                        <a:chExt cx="5426674" cy="801372"/>
                      </a:xfrm>
                    </p:grpSpPr>
                    <p:cxnSp>
                      <p:nvCxnSpPr>
                        <p:cNvPr id="71" name="直線單箭頭接點 70"/>
                        <p:cNvCxnSpPr>
                          <a:endCxn id="22" idx="3"/>
                        </p:cNvCxnSpPr>
                        <p:nvPr/>
                      </p:nvCxnSpPr>
                      <p:spPr>
                        <a:xfrm flipH="1">
                          <a:off x="1669842" y="4660098"/>
                          <a:ext cx="1928892" cy="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肘形接點 76"/>
                        <p:cNvCxnSpPr>
                          <a:stCxn id="19" idx="1"/>
                        </p:cNvCxnSpPr>
                        <p:nvPr/>
                      </p:nvCxnSpPr>
                      <p:spPr>
                        <a:xfrm rot="10800000" flipV="1">
                          <a:off x="6711885" y="4259412"/>
                          <a:ext cx="384630" cy="400685"/>
                        </a:xfrm>
                        <a:prstGeom prst="bentConnector2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8" name="肘形接點 77"/>
                        <p:cNvCxnSpPr>
                          <a:stCxn id="20" idx="1"/>
                        </p:cNvCxnSpPr>
                        <p:nvPr/>
                      </p:nvCxnSpPr>
                      <p:spPr>
                        <a:xfrm rot="10800000">
                          <a:off x="6711885" y="4660099"/>
                          <a:ext cx="384631" cy="400685"/>
                        </a:xfrm>
                        <a:prstGeom prst="bentConnector2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sp>
                <p:nvSpPr>
                  <p:cNvPr id="84" name="矩形 83"/>
                  <p:cNvSpPr/>
                  <p:nvPr/>
                </p:nvSpPr>
                <p:spPr>
                  <a:xfrm>
                    <a:off x="1758462" y="1408369"/>
                    <a:ext cx="1302312" cy="136697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對方</a:t>
                    </a:r>
                    <a:endParaRPr lang="en-US" altLang="zh-TW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  <a:p>
                    <a:pPr algn="ctr"/>
                    <a:r>
                      <a: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擊球</a:t>
                    </a:r>
                    <a:r>
                      <a: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/</a:t>
                    </a:r>
                    <a:r>
                      <a: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發球</a:t>
                    </a:r>
                  </a:p>
                </p:txBody>
              </p:sp>
            </p:grpSp>
            <p:sp>
              <p:nvSpPr>
                <p:cNvPr id="87" name="矩形 86"/>
                <p:cNvSpPr/>
                <p:nvPr/>
              </p:nvSpPr>
              <p:spPr>
                <a:xfrm>
                  <a:off x="4871612" y="3980476"/>
                  <a:ext cx="1302312" cy="13669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我方</a:t>
                  </a:r>
                  <a:endPara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r>
                    <a:rPr lang="zh-TW" altLang="en-US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擊球</a:t>
                  </a:r>
                  <a:r>
                    <a:rPr lang="en-US" altLang="zh-TW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/</a:t>
                  </a:r>
                  <a:r>
                    <a:rPr lang="zh-TW" altLang="en-US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發球</a:t>
                  </a:r>
                </a:p>
              </p:txBody>
            </p:sp>
            <p:cxnSp>
              <p:nvCxnSpPr>
                <p:cNvPr id="88" name="直線單箭頭接點 87"/>
                <p:cNvCxnSpPr/>
                <p:nvPr/>
              </p:nvCxnSpPr>
              <p:spPr>
                <a:xfrm flipH="1">
                  <a:off x="6173924" y="4663965"/>
                  <a:ext cx="192889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矩形 92"/>
              <p:cNvSpPr/>
              <p:nvPr/>
            </p:nvSpPr>
            <p:spPr>
              <a:xfrm>
                <a:off x="2841061" y="4146726"/>
                <a:ext cx="189408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我方擊球到對方的落點、向量</a:t>
                </a:r>
              </a:p>
            </p:txBody>
          </p:sp>
        </p:grpSp>
        <p:sp>
          <p:nvSpPr>
            <p:cNvPr id="96" name="矩形 95"/>
            <p:cNvSpPr/>
            <p:nvPr/>
          </p:nvSpPr>
          <p:spPr>
            <a:xfrm>
              <a:off x="2171177" y="3176550"/>
              <a:ext cx="18940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球到我方可能的三個落點、向量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590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1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程式架構圖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2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3" name="组合 40"/>
          <p:cNvGrpSpPr/>
          <p:nvPr/>
        </p:nvGrpSpPr>
        <p:grpSpPr>
          <a:xfrm>
            <a:off x="0" y="6718301"/>
            <a:ext cx="12200197" cy="139699"/>
            <a:chOff x="234017" y="5975409"/>
            <a:chExt cx="13144500" cy="404812"/>
          </a:xfrm>
        </p:grpSpPr>
        <p:sp>
          <p:nvSpPr>
            <p:cNvPr id="24" name="矩形 23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C4CC06F3-239E-4392-9742-3673FD04FA8C}"/>
              </a:ext>
            </a:extLst>
          </p:cNvPr>
          <p:cNvGrpSpPr/>
          <p:nvPr/>
        </p:nvGrpSpPr>
        <p:grpSpPr>
          <a:xfrm>
            <a:off x="540193" y="998917"/>
            <a:ext cx="11111614" cy="4954067"/>
            <a:chOff x="540193" y="998917"/>
            <a:chExt cx="11111614" cy="495406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77B6AB7D-F0D0-466E-9C64-267CA8E6A15E}"/>
                </a:ext>
              </a:extLst>
            </p:cNvPr>
            <p:cNvSpPr/>
            <p:nvPr/>
          </p:nvSpPr>
          <p:spPr>
            <a:xfrm>
              <a:off x="5396958" y="998917"/>
              <a:ext cx="39869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A. 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對手分別的三種擊球方式，到我方的落點座標</a:t>
              </a: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EE3C0F5B-8159-4EA8-AD89-574C0E9436C9}"/>
                </a:ext>
              </a:extLst>
            </p:cNvPr>
            <p:cNvSpPr/>
            <p:nvPr/>
          </p:nvSpPr>
          <p:spPr>
            <a:xfrm>
              <a:off x="8356938" y="1653411"/>
              <a:ext cx="1997399" cy="21489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CC397F87-DF63-48F8-A4CD-A81E86D7011B}"/>
                </a:ext>
              </a:extLst>
            </p:cNvPr>
            <p:cNvSpPr txBox="1"/>
            <p:nvPr/>
          </p:nvSpPr>
          <p:spPr>
            <a:xfrm>
              <a:off x="8356938" y="1653410"/>
              <a:ext cx="1997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基礎移動模組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D958FEC-3633-4A66-9164-9A387811706E}"/>
                </a:ext>
              </a:extLst>
            </p:cNvPr>
            <p:cNvSpPr/>
            <p:nvPr/>
          </p:nvSpPr>
          <p:spPr>
            <a:xfrm>
              <a:off x="8442909" y="1961187"/>
              <a:ext cx="1810818" cy="16706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9AF2AE1B-0494-4078-B6C4-D59D7B1F8C63}"/>
                </a:ext>
              </a:extLst>
            </p:cNvPr>
            <p:cNvSpPr txBox="1"/>
            <p:nvPr/>
          </p:nvSpPr>
          <p:spPr>
            <a:xfrm>
              <a:off x="8442910" y="1972850"/>
              <a:ext cx="1810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基礎移動模組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CEA8AB9-BC8A-43BD-914F-8363D78E1AFD}"/>
                </a:ext>
              </a:extLst>
            </p:cNvPr>
            <p:cNvSpPr/>
            <p:nvPr/>
          </p:nvSpPr>
          <p:spPr>
            <a:xfrm>
              <a:off x="2203634" y="1653411"/>
              <a:ext cx="4971850" cy="42995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7664CF7-0C66-4963-AD3D-31D458F2DAE4}"/>
                </a:ext>
              </a:extLst>
            </p:cNvPr>
            <p:cNvSpPr txBox="1"/>
            <p:nvPr/>
          </p:nvSpPr>
          <p:spPr>
            <a:xfrm>
              <a:off x="2203633" y="1653411"/>
              <a:ext cx="4971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反制攻擊模組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9D79745-9DAF-4A43-8399-E86E48570D8B}"/>
                </a:ext>
              </a:extLst>
            </p:cNvPr>
            <p:cNvSpPr/>
            <p:nvPr/>
          </p:nvSpPr>
          <p:spPr>
            <a:xfrm>
              <a:off x="2334461" y="2035966"/>
              <a:ext cx="4708806" cy="198410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D4AA4A38-0868-4A3E-A75D-ADEC438F6E42}"/>
                </a:ext>
              </a:extLst>
            </p:cNvPr>
            <p:cNvSpPr txBox="1"/>
            <p:nvPr/>
          </p:nvSpPr>
          <p:spPr>
            <a:xfrm>
              <a:off x="2334460" y="2045576"/>
              <a:ext cx="4717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落點預測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213AC383-3461-4EB2-9299-14A4A0A5E484}"/>
                </a:ext>
              </a:extLst>
            </p:cNvPr>
            <p:cNvSpPr/>
            <p:nvPr/>
          </p:nvSpPr>
          <p:spPr>
            <a:xfrm>
              <a:off x="2634758" y="2432167"/>
              <a:ext cx="1951700" cy="13702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0109B75-47A1-4310-B8D4-1D4CE908599C}"/>
                </a:ext>
              </a:extLst>
            </p:cNvPr>
            <p:cNvSpPr txBox="1"/>
            <p:nvPr/>
          </p:nvSpPr>
          <p:spPr>
            <a:xfrm>
              <a:off x="2634756" y="2443272"/>
              <a:ext cx="1960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落點預測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D867A84-BD3C-4F26-9BC6-0214302598CC}"/>
                </a:ext>
              </a:extLst>
            </p:cNvPr>
            <p:cNvSpPr/>
            <p:nvPr/>
          </p:nvSpPr>
          <p:spPr>
            <a:xfrm>
              <a:off x="5219644" y="2432167"/>
              <a:ext cx="1470000" cy="10798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73A5C994-2544-474D-9F8C-C8E1949CE184}"/>
                </a:ext>
              </a:extLst>
            </p:cNvPr>
            <p:cNvSpPr txBox="1"/>
            <p:nvPr/>
          </p:nvSpPr>
          <p:spPr>
            <a:xfrm>
              <a:off x="5228873" y="2443272"/>
              <a:ext cx="1460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落點預測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FC746FBE-908A-4F1D-9172-C23E439A5BDE}"/>
                </a:ext>
              </a:extLst>
            </p:cNvPr>
            <p:cNvSpPr/>
            <p:nvPr/>
          </p:nvSpPr>
          <p:spPr>
            <a:xfrm>
              <a:off x="4740511" y="2779855"/>
              <a:ext cx="3097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49E303B7-98BA-4A7E-9DE1-585DFDB4FA6F}"/>
                </a:ext>
              </a:extLst>
            </p:cNvPr>
            <p:cNvSpPr/>
            <p:nvPr/>
          </p:nvSpPr>
          <p:spPr>
            <a:xfrm>
              <a:off x="5350880" y="2753643"/>
              <a:ext cx="1234454" cy="66086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計算平均值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02037183-DC34-4D94-B9BE-9B9A820BB34F}"/>
                </a:ext>
              </a:extLst>
            </p:cNvPr>
            <p:cNvSpPr/>
            <p:nvPr/>
          </p:nvSpPr>
          <p:spPr>
            <a:xfrm>
              <a:off x="7365250" y="1690859"/>
              <a:ext cx="101822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觸發板子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移動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座標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B1EA2D44-B762-4418-A6BE-8EB3CFF4FA97}"/>
                </a:ext>
              </a:extLst>
            </p:cNvPr>
            <p:cNvSpPr/>
            <p:nvPr/>
          </p:nvSpPr>
          <p:spPr>
            <a:xfrm>
              <a:off x="2356505" y="4427721"/>
              <a:ext cx="1871135" cy="1239348"/>
            </a:xfrm>
            <a:prstGeom prst="rect">
              <a:avLst/>
            </a:prstGeom>
            <a:solidFill>
              <a:srgbClr val="1FAE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44391C56-5D6F-4E5A-BCB0-0B3DBE065E3A}"/>
                </a:ext>
              </a:extLst>
            </p:cNvPr>
            <p:cNvSpPr txBox="1"/>
            <p:nvPr/>
          </p:nvSpPr>
          <p:spPr>
            <a:xfrm>
              <a:off x="2366109" y="4443058"/>
              <a:ext cx="18615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落點判斷</a:t>
              </a:r>
            </a:p>
          </p:txBody>
        </p:sp>
        <p:cxnSp>
          <p:nvCxnSpPr>
            <p:cNvPr id="44" name="接點: 肘形 43">
              <a:extLst>
                <a:ext uri="{FF2B5EF4-FFF2-40B4-BE49-F238E27FC236}">
                  <a16:creationId xmlns:a16="http://schemas.microsoft.com/office/drawing/2014/main" id="{CDD26BD1-9E48-4524-B0B7-798F5BB75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8525" y="2372646"/>
              <a:ext cx="1861347" cy="57006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矩形: 圓角 103">
              <a:extLst>
                <a:ext uri="{FF2B5EF4-FFF2-40B4-BE49-F238E27FC236}">
                  <a16:creationId xmlns:a16="http://schemas.microsoft.com/office/drawing/2014/main" id="{93602675-A2F9-4AA8-AE8A-925557D0CB27}"/>
                </a:ext>
              </a:extLst>
            </p:cNvPr>
            <p:cNvSpPr/>
            <p:nvPr/>
          </p:nvSpPr>
          <p:spPr>
            <a:xfrm>
              <a:off x="8654300" y="2299152"/>
              <a:ext cx="1388036" cy="28432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左移動</a:t>
              </a:r>
            </a:p>
          </p:txBody>
        </p:sp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10A2D68D-71E4-4F6F-9A9F-453F00B82FB4}"/>
                </a:ext>
              </a:extLst>
            </p:cNvPr>
            <p:cNvSpPr/>
            <p:nvPr/>
          </p:nvSpPr>
          <p:spPr>
            <a:xfrm>
              <a:off x="8654300" y="2742804"/>
              <a:ext cx="1388036" cy="28432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右移動</a:t>
              </a:r>
            </a:p>
          </p:txBody>
        </p:sp>
        <p:sp>
          <p:nvSpPr>
            <p:cNvPr id="107" name="矩形: 圓角 106">
              <a:extLst>
                <a:ext uri="{FF2B5EF4-FFF2-40B4-BE49-F238E27FC236}">
                  <a16:creationId xmlns:a16="http://schemas.microsoft.com/office/drawing/2014/main" id="{9EC3E9D8-9BBA-4C1D-B980-32B559D6C75F}"/>
                </a:ext>
              </a:extLst>
            </p:cNvPr>
            <p:cNvSpPr/>
            <p:nvPr/>
          </p:nvSpPr>
          <p:spPr>
            <a:xfrm>
              <a:off x="8654300" y="3200920"/>
              <a:ext cx="1388036" cy="28432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不移動</a:t>
              </a:r>
            </a:p>
          </p:txBody>
        </p:sp>
        <p:cxnSp>
          <p:nvCxnSpPr>
            <p:cNvPr id="108" name="直線單箭頭接點 107">
              <a:extLst>
                <a:ext uri="{FF2B5EF4-FFF2-40B4-BE49-F238E27FC236}">
                  <a16:creationId xmlns:a16="http://schemas.microsoft.com/office/drawing/2014/main" id="{4D05684B-728D-416B-A10C-6B70D1825A16}"/>
                </a:ext>
              </a:extLst>
            </p:cNvPr>
            <p:cNvCxnSpPr>
              <a:cxnSpLocks/>
            </p:cNvCxnSpPr>
            <p:nvPr/>
          </p:nvCxnSpPr>
          <p:spPr>
            <a:xfrm>
              <a:off x="10042336" y="2879463"/>
              <a:ext cx="7490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接點: 肘形 64">
              <a:extLst>
                <a:ext uri="{FF2B5EF4-FFF2-40B4-BE49-F238E27FC236}">
                  <a16:creationId xmlns:a16="http://schemas.microsoft.com/office/drawing/2014/main" id="{A5D5BB96-FCAE-4B77-A7EF-9DCD2BEA9F7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10042336" y="2441313"/>
              <a:ext cx="132839" cy="438150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接點: 肘形 108">
              <a:extLst>
                <a:ext uri="{FF2B5EF4-FFF2-40B4-BE49-F238E27FC236}">
                  <a16:creationId xmlns:a16="http://schemas.microsoft.com/office/drawing/2014/main" id="{54D68DCC-1846-4256-84F0-1525AC8BA91F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 rot="5400000">
              <a:off x="9882841" y="3050746"/>
              <a:ext cx="451831" cy="132839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85EFFE93-6E11-4E5E-8EEE-59C0B9CA1BD2}"/>
                </a:ext>
              </a:extLst>
            </p:cNvPr>
            <p:cNvSpPr/>
            <p:nvPr/>
          </p:nvSpPr>
          <p:spPr>
            <a:xfrm>
              <a:off x="10748996" y="2734753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移動板子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16" name="群組 115">
              <a:extLst>
                <a:ext uri="{FF2B5EF4-FFF2-40B4-BE49-F238E27FC236}">
                  <a16:creationId xmlns:a16="http://schemas.microsoft.com/office/drawing/2014/main" id="{C659FA7B-3F45-44C4-B874-201A58C63910}"/>
                </a:ext>
              </a:extLst>
            </p:cNvPr>
            <p:cNvGrpSpPr/>
            <p:nvPr/>
          </p:nvGrpSpPr>
          <p:grpSpPr>
            <a:xfrm>
              <a:off x="668205" y="1952842"/>
              <a:ext cx="6697044" cy="2284095"/>
              <a:chOff x="252074" y="1382557"/>
              <a:chExt cx="6697044" cy="2284095"/>
            </a:xfrm>
          </p:grpSpPr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22AD1E1C-AAE1-4A40-A130-EB59DAD111E2}"/>
                  </a:ext>
                </a:extLst>
              </p:cNvPr>
              <p:cNvSpPr/>
              <p:nvPr/>
            </p:nvSpPr>
            <p:spPr>
              <a:xfrm>
                <a:off x="252074" y="1382557"/>
                <a:ext cx="6697044" cy="228409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31E6739E-A197-4B6C-93A9-8F87CA159A0B}"/>
                  </a:ext>
                </a:extLst>
              </p:cNvPr>
              <p:cNvSpPr/>
              <p:nvPr/>
            </p:nvSpPr>
            <p:spPr>
              <a:xfrm>
                <a:off x="274400" y="3355800"/>
                <a:ext cx="108234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4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對手擊球前</a:t>
                </a:r>
              </a:p>
            </p:txBody>
          </p:sp>
        </p:grp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A0032D96-EB43-43C6-A1D4-9597AF3654A9}"/>
                </a:ext>
              </a:extLst>
            </p:cNvPr>
            <p:cNvSpPr/>
            <p:nvPr/>
          </p:nvSpPr>
          <p:spPr>
            <a:xfrm>
              <a:off x="565398" y="4809687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球的當前位置</a:t>
              </a: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5A5FE020-64AC-4303-8C05-B90867EDE850}"/>
                </a:ext>
              </a:extLst>
            </p:cNvPr>
            <p:cNvSpPr/>
            <p:nvPr/>
          </p:nvSpPr>
          <p:spPr>
            <a:xfrm>
              <a:off x="563999" y="5117464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向量</a:t>
              </a:r>
            </a:p>
          </p:txBody>
        </p: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389384B1-C9F9-4C4A-B56B-1F8D78F9477D}"/>
                </a:ext>
              </a:extLst>
            </p:cNvPr>
            <p:cNvCxnSpPr>
              <a:cxnSpLocks/>
            </p:cNvCxnSpPr>
            <p:nvPr/>
          </p:nvCxnSpPr>
          <p:spPr>
            <a:xfrm>
              <a:off x="1827282" y="4963576"/>
              <a:ext cx="70271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>
              <a:extLst>
                <a:ext uri="{FF2B5EF4-FFF2-40B4-BE49-F238E27FC236}">
                  <a16:creationId xmlns:a16="http://schemas.microsoft.com/office/drawing/2014/main" id="{84E18F66-2B3E-4B16-A2FC-19F983FEDD6F}"/>
                </a:ext>
              </a:extLst>
            </p:cNvPr>
            <p:cNvCxnSpPr>
              <a:cxnSpLocks/>
            </p:cNvCxnSpPr>
            <p:nvPr/>
          </p:nvCxnSpPr>
          <p:spPr>
            <a:xfrm>
              <a:off x="1085658" y="5271352"/>
              <a:ext cx="14356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矩形: 圓角 120">
              <a:extLst>
                <a:ext uri="{FF2B5EF4-FFF2-40B4-BE49-F238E27FC236}">
                  <a16:creationId xmlns:a16="http://schemas.microsoft.com/office/drawing/2014/main" id="{7DBA8BE1-E1B2-4FF8-91EA-F639D9575F64}"/>
                </a:ext>
              </a:extLst>
            </p:cNvPr>
            <p:cNvSpPr/>
            <p:nvPr/>
          </p:nvSpPr>
          <p:spPr>
            <a:xfrm>
              <a:off x="2534088" y="4744049"/>
              <a:ext cx="1525572" cy="74682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計算球的落點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向量運算式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6" name="接點: 肘形 125">
              <a:extLst>
                <a:ext uri="{FF2B5EF4-FFF2-40B4-BE49-F238E27FC236}">
                  <a16:creationId xmlns:a16="http://schemas.microsoft.com/office/drawing/2014/main" id="{C3C3E8DA-7D80-441C-9987-0B2B602F9141}"/>
                </a:ext>
              </a:extLst>
            </p:cNvPr>
            <p:cNvCxnSpPr>
              <a:cxnSpLocks/>
              <a:stCxn id="121" idx="3"/>
              <a:endCxn id="102" idx="1"/>
            </p:cNvCxnSpPr>
            <p:nvPr/>
          </p:nvCxnSpPr>
          <p:spPr>
            <a:xfrm flipV="1">
              <a:off x="4059660" y="2796529"/>
              <a:ext cx="4383249" cy="2320935"/>
            </a:xfrm>
            <a:prstGeom prst="bentConnector3">
              <a:avLst>
                <a:gd name="adj1" fmla="val 8697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02A1FC13-ADA8-47D7-99E7-863C7C5D5E4A}"/>
                </a:ext>
              </a:extLst>
            </p:cNvPr>
            <p:cNvSpPr/>
            <p:nvPr/>
          </p:nvSpPr>
          <p:spPr>
            <a:xfrm>
              <a:off x="7390453" y="4584518"/>
              <a:ext cx="101822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觸發板子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移動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座標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6B29B56A-BA19-45F2-8967-17BD84B320DE}"/>
                </a:ext>
              </a:extLst>
            </p:cNvPr>
            <p:cNvSpPr/>
            <p:nvPr/>
          </p:nvSpPr>
          <p:spPr>
            <a:xfrm>
              <a:off x="540193" y="4336213"/>
              <a:ext cx="6825055" cy="148338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25878AA0-64EB-4B0E-A319-E57959FD92BE}"/>
                </a:ext>
              </a:extLst>
            </p:cNvPr>
            <p:cNvSpPr/>
            <p:nvPr/>
          </p:nvSpPr>
          <p:spPr>
            <a:xfrm>
              <a:off x="540193" y="5511825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對手擊球後</a:t>
              </a:r>
            </a:p>
          </p:txBody>
        </p:sp>
        <p:cxnSp>
          <p:nvCxnSpPr>
            <p:cNvPr id="147" name="直線單箭頭接點 146">
              <a:extLst>
                <a:ext uri="{FF2B5EF4-FFF2-40B4-BE49-F238E27FC236}">
                  <a16:creationId xmlns:a16="http://schemas.microsoft.com/office/drawing/2014/main" id="{90B9E2DD-2804-4870-B1C2-E1D74ACEB143}"/>
                </a:ext>
              </a:extLst>
            </p:cNvPr>
            <p:cNvCxnSpPr/>
            <p:nvPr/>
          </p:nvCxnSpPr>
          <p:spPr>
            <a:xfrm flipV="1">
              <a:off x="4993915" y="1258350"/>
              <a:ext cx="448252" cy="16008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接點: 肘形 164">
              <a:extLst>
                <a:ext uri="{FF2B5EF4-FFF2-40B4-BE49-F238E27FC236}">
                  <a16:creationId xmlns:a16="http://schemas.microsoft.com/office/drawing/2014/main" id="{F3E8EE54-CD18-4C83-894F-BAB1577E8B2B}"/>
                </a:ext>
              </a:extLst>
            </p:cNvPr>
            <p:cNvCxnSpPr>
              <a:cxnSpLocks/>
            </p:cNvCxnSpPr>
            <p:nvPr/>
          </p:nvCxnSpPr>
          <p:spPr>
            <a:xfrm>
              <a:off x="6578663" y="3223163"/>
              <a:ext cx="1874266" cy="942244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926B0984-C74B-453A-B58F-420366B1DEB9}"/>
                </a:ext>
              </a:extLst>
            </p:cNvPr>
            <p:cNvSpPr/>
            <p:nvPr/>
          </p:nvSpPr>
          <p:spPr>
            <a:xfrm>
              <a:off x="8397748" y="4010496"/>
              <a:ext cx="26981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solidFill>
                    <a:schemeClr val="accent3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三個位置中，最左與最右的距離</a:t>
              </a:r>
            </a:p>
          </p:txBody>
        </p:sp>
        <p:sp>
          <p:nvSpPr>
            <p:cNvPr id="171" name="矩形: 圓角 170">
              <a:extLst>
                <a:ext uri="{FF2B5EF4-FFF2-40B4-BE49-F238E27FC236}">
                  <a16:creationId xmlns:a16="http://schemas.microsoft.com/office/drawing/2014/main" id="{81DB878E-0859-4D65-80ED-CA5775CF1477}"/>
                </a:ext>
              </a:extLst>
            </p:cNvPr>
            <p:cNvSpPr/>
            <p:nvPr/>
          </p:nvSpPr>
          <p:spPr>
            <a:xfrm>
              <a:off x="3001879" y="2789148"/>
              <a:ext cx="1234454" cy="860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向量運算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D9FB241-CC14-4198-8342-483ECD48BA04}"/>
                </a:ext>
              </a:extLst>
            </p:cNvPr>
            <p:cNvSpPr/>
            <p:nvPr/>
          </p:nvSpPr>
          <p:spPr>
            <a:xfrm>
              <a:off x="804030" y="2897777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球的當前位置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3D0CB6E-B3AA-47D2-A276-0C91D33F185C}"/>
                </a:ext>
              </a:extLst>
            </p:cNvPr>
            <p:cNvSpPr/>
            <p:nvPr/>
          </p:nvSpPr>
          <p:spPr>
            <a:xfrm>
              <a:off x="802631" y="3205554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向量</a:t>
              </a: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E048EA70-5A1A-4939-9021-40D8F61BCDD3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2065914" y="3051666"/>
              <a:ext cx="9018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143469DE-6465-4920-ABD1-F3D5622A4591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>
              <a:off x="1346370" y="3359443"/>
              <a:ext cx="16127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接點: 肘形 178">
              <a:extLst>
                <a:ext uri="{FF2B5EF4-FFF2-40B4-BE49-F238E27FC236}">
                  <a16:creationId xmlns:a16="http://schemas.microsoft.com/office/drawing/2014/main" id="{45C46199-6879-492B-9B93-A742EDF17707}"/>
                </a:ext>
              </a:extLst>
            </p:cNvPr>
            <p:cNvCxnSpPr>
              <a:cxnSpLocks/>
              <a:stCxn id="171" idx="3"/>
              <a:endCxn id="33" idx="1"/>
            </p:cNvCxnSpPr>
            <p:nvPr/>
          </p:nvCxnSpPr>
          <p:spPr>
            <a:xfrm flipV="1">
              <a:off x="4236333" y="3084076"/>
              <a:ext cx="1114547" cy="13537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382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程式架構圖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3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24" name="矩形 23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4E42AF7-C3BF-40A4-A8A9-3BC3B2596A0A}"/>
              </a:ext>
            </a:extLst>
          </p:cNvPr>
          <p:cNvGrpSpPr/>
          <p:nvPr/>
        </p:nvGrpSpPr>
        <p:grpSpPr>
          <a:xfrm>
            <a:off x="448429" y="1397907"/>
            <a:ext cx="11295142" cy="5017022"/>
            <a:chOff x="448429" y="1397907"/>
            <a:chExt cx="11295142" cy="5017022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EE3C0F5B-8159-4EA8-AD89-574C0E9436C9}"/>
                </a:ext>
              </a:extLst>
            </p:cNvPr>
            <p:cNvSpPr/>
            <p:nvPr/>
          </p:nvSpPr>
          <p:spPr>
            <a:xfrm>
              <a:off x="8448702" y="1404218"/>
              <a:ext cx="1997399" cy="21489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CC397F87-DF63-48F8-A4CD-A81E86D7011B}"/>
                </a:ext>
              </a:extLst>
            </p:cNvPr>
            <p:cNvSpPr txBox="1"/>
            <p:nvPr/>
          </p:nvSpPr>
          <p:spPr>
            <a:xfrm>
              <a:off x="8448702" y="1404217"/>
              <a:ext cx="1997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基礎移動模組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D958FEC-3633-4A66-9164-9A387811706E}"/>
                </a:ext>
              </a:extLst>
            </p:cNvPr>
            <p:cNvSpPr/>
            <p:nvPr/>
          </p:nvSpPr>
          <p:spPr>
            <a:xfrm>
              <a:off x="8534673" y="1711994"/>
              <a:ext cx="1810818" cy="16706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9AF2AE1B-0494-4078-B6C4-D59D7B1F8C63}"/>
                </a:ext>
              </a:extLst>
            </p:cNvPr>
            <p:cNvSpPr txBox="1"/>
            <p:nvPr/>
          </p:nvSpPr>
          <p:spPr>
            <a:xfrm>
              <a:off x="8534674" y="1723657"/>
              <a:ext cx="1810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基礎移動模組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CEA8AB9-BC8A-43BD-914F-8363D78E1AFD}"/>
                </a:ext>
              </a:extLst>
            </p:cNvPr>
            <p:cNvSpPr/>
            <p:nvPr/>
          </p:nvSpPr>
          <p:spPr>
            <a:xfrm>
              <a:off x="2485172" y="1397907"/>
              <a:ext cx="4971850" cy="43860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7664CF7-0C66-4963-AD3D-31D458F2DAE4}"/>
                </a:ext>
              </a:extLst>
            </p:cNvPr>
            <p:cNvSpPr txBox="1"/>
            <p:nvPr/>
          </p:nvSpPr>
          <p:spPr>
            <a:xfrm>
              <a:off x="2485171" y="1397907"/>
              <a:ext cx="4971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進攻模組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9D79745-9DAF-4A43-8399-E86E48570D8B}"/>
                </a:ext>
              </a:extLst>
            </p:cNvPr>
            <p:cNvSpPr/>
            <p:nvPr/>
          </p:nvSpPr>
          <p:spPr>
            <a:xfrm>
              <a:off x="2615999" y="1780462"/>
              <a:ext cx="4708806" cy="169767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D9FB241-CC14-4198-8342-483ECD48BA04}"/>
                </a:ext>
              </a:extLst>
            </p:cNvPr>
            <p:cNvSpPr/>
            <p:nvPr/>
          </p:nvSpPr>
          <p:spPr>
            <a:xfrm>
              <a:off x="453977" y="2202323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球的落點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3D0CB6E-B3AA-47D2-A276-0C91D33F185C}"/>
                </a:ext>
              </a:extLst>
            </p:cNvPr>
            <p:cNvSpPr/>
            <p:nvPr/>
          </p:nvSpPr>
          <p:spPr>
            <a:xfrm>
              <a:off x="448429" y="2515673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當前球速</a:t>
              </a: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E048EA70-5A1A-4939-9021-40D8F61BCDD3}"/>
                </a:ext>
              </a:extLst>
            </p:cNvPr>
            <p:cNvCxnSpPr>
              <a:cxnSpLocks/>
            </p:cNvCxnSpPr>
            <p:nvPr/>
          </p:nvCxnSpPr>
          <p:spPr>
            <a:xfrm>
              <a:off x="1398998" y="2367939"/>
              <a:ext cx="135899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143469DE-6465-4920-ABD1-F3D5622A4591}"/>
                </a:ext>
              </a:extLst>
            </p:cNvPr>
            <p:cNvCxnSpPr>
              <a:cxnSpLocks/>
            </p:cNvCxnSpPr>
            <p:nvPr/>
          </p:nvCxnSpPr>
          <p:spPr>
            <a:xfrm>
              <a:off x="1398998" y="2660828"/>
              <a:ext cx="1358994" cy="5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D4AA4A38-0868-4A3E-A75D-ADEC438F6E42}"/>
                </a:ext>
              </a:extLst>
            </p:cNvPr>
            <p:cNvSpPr txBox="1"/>
            <p:nvPr/>
          </p:nvSpPr>
          <p:spPr>
            <a:xfrm>
              <a:off x="2615998" y="1790072"/>
              <a:ext cx="4708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攻擊型進攻</a:t>
              </a:r>
            </a:p>
          </p:txBody>
        </p:sp>
        <p:sp>
          <p:nvSpPr>
            <p:cNvPr id="104" name="矩形: 圓角 103">
              <a:extLst>
                <a:ext uri="{FF2B5EF4-FFF2-40B4-BE49-F238E27FC236}">
                  <a16:creationId xmlns:a16="http://schemas.microsoft.com/office/drawing/2014/main" id="{93602675-A2F9-4AA8-AE8A-925557D0CB27}"/>
                </a:ext>
              </a:extLst>
            </p:cNvPr>
            <p:cNvSpPr/>
            <p:nvPr/>
          </p:nvSpPr>
          <p:spPr>
            <a:xfrm>
              <a:off x="8746064" y="2049959"/>
              <a:ext cx="1388036" cy="28432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左移動</a:t>
              </a:r>
            </a:p>
          </p:txBody>
        </p:sp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10A2D68D-71E4-4F6F-9A9F-453F00B82FB4}"/>
                </a:ext>
              </a:extLst>
            </p:cNvPr>
            <p:cNvSpPr/>
            <p:nvPr/>
          </p:nvSpPr>
          <p:spPr>
            <a:xfrm>
              <a:off x="8746064" y="2493611"/>
              <a:ext cx="1388036" cy="28432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右移動</a:t>
              </a:r>
            </a:p>
          </p:txBody>
        </p:sp>
        <p:sp>
          <p:nvSpPr>
            <p:cNvPr id="107" name="矩形: 圓角 106">
              <a:extLst>
                <a:ext uri="{FF2B5EF4-FFF2-40B4-BE49-F238E27FC236}">
                  <a16:creationId xmlns:a16="http://schemas.microsoft.com/office/drawing/2014/main" id="{9EC3E9D8-9BBA-4C1D-B980-32B559D6C75F}"/>
                </a:ext>
              </a:extLst>
            </p:cNvPr>
            <p:cNvSpPr/>
            <p:nvPr/>
          </p:nvSpPr>
          <p:spPr>
            <a:xfrm>
              <a:off x="8746064" y="2951727"/>
              <a:ext cx="1388036" cy="28432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不移動</a:t>
              </a:r>
            </a:p>
          </p:txBody>
        </p:sp>
        <p:cxnSp>
          <p:nvCxnSpPr>
            <p:cNvPr id="108" name="直線單箭頭接點 107">
              <a:extLst>
                <a:ext uri="{FF2B5EF4-FFF2-40B4-BE49-F238E27FC236}">
                  <a16:creationId xmlns:a16="http://schemas.microsoft.com/office/drawing/2014/main" id="{4D05684B-728D-416B-A10C-6B70D1825A16}"/>
                </a:ext>
              </a:extLst>
            </p:cNvPr>
            <p:cNvCxnSpPr>
              <a:cxnSpLocks/>
            </p:cNvCxnSpPr>
            <p:nvPr/>
          </p:nvCxnSpPr>
          <p:spPr>
            <a:xfrm>
              <a:off x="10134100" y="2630270"/>
              <a:ext cx="7490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接點: 肘形 64">
              <a:extLst>
                <a:ext uri="{FF2B5EF4-FFF2-40B4-BE49-F238E27FC236}">
                  <a16:creationId xmlns:a16="http://schemas.microsoft.com/office/drawing/2014/main" id="{A5D5BB96-FCAE-4B77-A7EF-9DCD2BEA9F7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10134100" y="2192120"/>
              <a:ext cx="132839" cy="438150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接點: 肘形 108">
              <a:extLst>
                <a:ext uri="{FF2B5EF4-FFF2-40B4-BE49-F238E27FC236}">
                  <a16:creationId xmlns:a16="http://schemas.microsoft.com/office/drawing/2014/main" id="{54D68DCC-1846-4256-84F0-1525AC8BA91F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 rot="5400000">
              <a:off x="9974605" y="2801553"/>
              <a:ext cx="451831" cy="132839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85EFFE93-6E11-4E5E-8EEE-59C0B9CA1BD2}"/>
                </a:ext>
              </a:extLst>
            </p:cNvPr>
            <p:cNvSpPr/>
            <p:nvPr/>
          </p:nvSpPr>
          <p:spPr>
            <a:xfrm>
              <a:off x="10840760" y="2485560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移動板子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30179EA-8065-4562-A60D-4CB3CCA7A0B0}"/>
                </a:ext>
              </a:extLst>
            </p:cNvPr>
            <p:cNvSpPr/>
            <p:nvPr/>
          </p:nvSpPr>
          <p:spPr>
            <a:xfrm>
              <a:off x="2615998" y="3730280"/>
              <a:ext cx="4708806" cy="179123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E096AC95-26C4-4ECC-BE80-C55686FB5C97}"/>
                </a:ext>
              </a:extLst>
            </p:cNvPr>
            <p:cNvSpPr txBox="1"/>
            <p:nvPr/>
          </p:nvSpPr>
          <p:spPr>
            <a:xfrm>
              <a:off x="2615997" y="3739890"/>
              <a:ext cx="4708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防守型進攻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DF16358-12FE-4667-BFEB-8D9A49284F3B}"/>
                </a:ext>
              </a:extLst>
            </p:cNvPr>
            <p:cNvSpPr/>
            <p:nvPr/>
          </p:nvSpPr>
          <p:spPr>
            <a:xfrm>
              <a:off x="455151" y="2823450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對方板子座標</a:t>
              </a:r>
            </a:p>
          </p:txBody>
        </p: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E677854B-217D-4BA4-A768-4DFF1ED407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8585" y="2967712"/>
              <a:ext cx="982756" cy="80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B13BD8D2-704C-45B2-A5B3-CC5117639CF5}"/>
                </a:ext>
              </a:extLst>
            </p:cNvPr>
            <p:cNvSpPr/>
            <p:nvPr/>
          </p:nvSpPr>
          <p:spPr>
            <a:xfrm>
              <a:off x="726603" y="4180342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球的落點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788BBE40-3F38-491A-8F77-28E2630E23C7}"/>
                </a:ext>
              </a:extLst>
            </p:cNvPr>
            <p:cNvSpPr/>
            <p:nvPr/>
          </p:nvSpPr>
          <p:spPr>
            <a:xfrm>
              <a:off x="721055" y="4493692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當前球速</a:t>
              </a:r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F38F02E3-4FC1-4704-9842-72DFE172EAA2}"/>
                </a:ext>
              </a:extLst>
            </p:cNvPr>
            <p:cNvCxnSpPr>
              <a:cxnSpLocks/>
            </p:cNvCxnSpPr>
            <p:nvPr/>
          </p:nvCxnSpPr>
          <p:spPr>
            <a:xfrm>
              <a:off x="1671624" y="4345958"/>
              <a:ext cx="257357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A13D55CE-2506-431C-81A5-32EEC7546F37}"/>
                </a:ext>
              </a:extLst>
            </p:cNvPr>
            <p:cNvCxnSpPr>
              <a:cxnSpLocks/>
            </p:cNvCxnSpPr>
            <p:nvPr/>
          </p:nvCxnSpPr>
          <p:spPr>
            <a:xfrm>
              <a:off x="1671624" y="4638847"/>
              <a:ext cx="257357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D24C0CD7-ADC7-4D87-BE52-C13D1B903840}"/>
                </a:ext>
              </a:extLst>
            </p:cNvPr>
            <p:cNvGrpSpPr/>
            <p:nvPr/>
          </p:nvGrpSpPr>
          <p:grpSpPr>
            <a:xfrm>
              <a:off x="4275781" y="4089811"/>
              <a:ext cx="1838413" cy="1246206"/>
              <a:chOff x="4197292" y="3932149"/>
              <a:chExt cx="1838413" cy="1246206"/>
            </a:xfrm>
          </p:grpSpPr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1E0C6158-974C-4FB3-9836-2CAA0FD1414D}"/>
                  </a:ext>
                </a:extLst>
              </p:cNvPr>
              <p:cNvSpPr/>
              <p:nvPr/>
            </p:nvSpPr>
            <p:spPr>
              <a:xfrm>
                <a:off x="4197292" y="3932149"/>
                <a:ext cx="1822845" cy="124620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654FB9C0-9BEE-4E35-926F-829211A3B995}"/>
                  </a:ext>
                </a:extLst>
              </p:cNvPr>
              <p:cNvSpPr/>
              <p:nvPr/>
            </p:nvSpPr>
            <p:spPr>
              <a:xfrm>
                <a:off x="4326419" y="4286255"/>
                <a:ext cx="1554251" cy="75189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DDCB369-CEC5-4DC4-927A-749894A81AE7}"/>
                  </a:ext>
                </a:extLst>
              </p:cNvPr>
              <p:cNvSpPr txBox="1"/>
              <p:nvPr/>
            </p:nvSpPr>
            <p:spPr>
              <a:xfrm>
                <a:off x="4422162" y="4518585"/>
                <a:ext cx="14038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4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落點預測</a:t>
                </a:r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2907751-254B-4053-A376-76CC12F1B4E0}"/>
                  </a:ext>
                </a:extLst>
              </p:cNvPr>
              <p:cNvSpPr txBox="1"/>
              <p:nvPr/>
            </p:nvSpPr>
            <p:spPr>
              <a:xfrm>
                <a:off x="4212861" y="3978478"/>
                <a:ext cx="18228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4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反制攻擊模組</a:t>
                </a:r>
              </a:p>
            </p:txBody>
          </p:sp>
        </p:grp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90AD8002-F767-4BFD-9190-49E3284760E7}"/>
                </a:ext>
              </a:extLst>
            </p:cNvPr>
            <p:cNvSpPr/>
            <p:nvPr/>
          </p:nvSpPr>
          <p:spPr>
            <a:xfrm>
              <a:off x="2743461" y="4782933"/>
              <a:ext cx="1248218" cy="47274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三種攻擊模式</a:t>
              </a:r>
            </a:p>
          </p:txBody>
        </p: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43EABFF7-5991-4297-8152-6598A95EAD55}"/>
                </a:ext>
              </a:extLst>
            </p:cNvPr>
            <p:cNvCxnSpPr>
              <a:cxnSpLocks/>
            </p:cNvCxnSpPr>
            <p:nvPr/>
          </p:nvCxnSpPr>
          <p:spPr>
            <a:xfrm>
              <a:off x="3992685" y="5019302"/>
              <a:ext cx="27523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2E59339F-11E1-4F74-B582-31C5EDE8F7EF}"/>
                </a:ext>
              </a:extLst>
            </p:cNvPr>
            <p:cNvSpPr/>
            <p:nvPr/>
          </p:nvSpPr>
          <p:spPr>
            <a:xfrm>
              <a:off x="6302110" y="4134634"/>
              <a:ext cx="865257" cy="114608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攻擊模式選擇</a:t>
              </a:r>
            </a:p>
          </p:txBody>
        </p:sp>
        <p:cxnSp>
          <p:nvCxnSpPr>
            <p:cNvPr id="110" name="直線單箭頭接點 109">
              <a:extLst>
                <a:ext uri="{FF2B5EF4-FFF2-40B4-BE49-F238E27FC236}">
                  <a16:creationId xmlns:a16="http://schemas.microsoft.com/office/drawing/2014/main" id="{47A1591A-15D4-4655-805A-C9044A8E3B66}"/>
                </a:ext>
              </a:extLst>
            </p:cNvPr>
            <p:cNvCxnSpPr>
              <a:cxnSpLocks/>
              <a:endCxn id="105" idx="1"/>
            </p:cNvCxnSpPr>
            <p:nvPr/>
          </p:nvCxnSpPr>
          <p:spPr>
            <a:xfrm>
              <a:off x="6098626" y="4707676"/>
              <a:ext cx="20348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接點: 肘形 110">
              <a:extLst>
                <a:ext uri="{FF2B5EF4-FFF2-40B4-BE49-F238E27FC236}">
                  <a16:creationId xmlns:a16="http://schemas.microsoft.com/office/drawing/2014/main" id="{C458B404-BE4F-433A-BFC1-DAFFF1FAA19E}"/>
                </a:ext>
              </a:extLst>
            </p:cNvPr>
            <p:cNvCxnSpPr>
              <a:cxnSpLocks/>
              <a:stCxn id="105" idx="3"/>
              <a:endCxn id="99" idx="1"/>
            </p:cNvCxnSpPr>
            <p:nvPr/>
          </p:nvCxnSpPr>
          <p:spPr>
            <a:xfrm flipV="1">
              <a:off x="7167367" y="2478698"/>
              <a:ext cx="1281335" cy="2228979"/>
            </a:xfrm>
            <a:prstGeom prst="bentConnector3">
              <a:avLst>
                <a:gd name="adj1" fmla="val 6201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矩形: 圓角 111">
              <a:extLst>
                <a:ext uri="{FF2B5EF4-FFF2-40B4-BE49-F238E27FC236}">
                  <a16:creationId xmlns:a16="http://schemas.microsoft.com/office/drawing/2014/main" id="{6D270376-77FA-4D2E-B848-8FF398612433}"/>
                </a:ext>
              </a:extLst>
            </p:cNvPr>
            <p:cNvSpPr/>
            <p:nvPr/>
          </p:nvSpPr>
          <p:spPr>
            <a:xfrm>
              <a:off x="2771414" y="2113257"/>
              <a:ext cx="1673263" cy="115899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三種攻擊模式</a:t>
              </a:r>
            </a:p>
          </p:txBody>
        </p:sp>
        <p:sp>
          <p:nvSpPr>
            <p:cNvPr id="123" name="矩形: 圓角 122">
              <a:extLst>
                <a:ext uri="{FF2B5EF4-FFF2-40B4-BE49-F238E27FC236}">
                  <a16:creationId xmlns:a16="http://schemas.microsoft.com/office/drawing/2014/main" id="{F52B8DA6-4793-4475-8315-A19830311F12}"/>
                </a:ext>
              </a:extLst>
            </p:cNvPr>
            <p:cNvSpPr/>
            <p:nvPr/>
          </p:nvSpPr>
          <p:spPr>
            <a:xfrm>
              <a:off x="4843353" y="2119500"/>
              <a:ext cx="865257" cy="114608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攻擊模式選擇</a:t>
              </a:r>
            </a:p>
          </p:txBody>
        </p:sp>
        <p:cxnSp>
          <p:nvCxnSpPr>
            <p:cNvPr id="124" name="直線單箭頭接點 123">
              <a:extLst>
                <a:ext uri="{FF2B5EF4-FFF2-40B4-BE49-F238E27FC236}">
                  <a16:creationId xmlns:a16="http://schemas.microsoft.com/office/drawing/2014/main" id="{82ED8F36-4A94-4930-832C-2314EBD1DFDB}"/>
                </a:ext>
              </a:extLst>
            </p:cNvPr>
            <p:cNvCxnSpPr>
              <a:cxnSpLocks/>
            </p:cNvCxnSpPr>
            <p:nvPr/>
          </p:nvCxnSpPr>
          <p:spPr>
            <a:xfrm>
              <a:off x="4444677" y="2702423"/>
              <a:ext cx="3901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接點: 肘形 124">
              <a:extLst>
                <a:ext uri="{FF2B5EF4-FFF2-40B4-BE49-F238E27FC236}">
                  <a16:creationId xmlns:a16="http://schemas.microsoft.com/office/drawing/2014/main" id="{E373EECB-EFFD-4F00-B52E-9CC9A33B9AD8}"/>
                </a:ext>
              </a:extLst>
            </p:cNvPr>
            <p:cNvCxnSpPr>
              <a:cxnSpLocks/>
              <a:stCxn id="123" idx="3"/>
            </p:cNvCxnSpPr>
            <p:nvPr/>
          </p:nvCxnSpPr>
          <p:spPr>
            <a:xfrm flipV="1">
              <a:off x="5708610" y="2202323"/>
              <a:ext cx="2722690" cy="49022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0CDB5253-B872-4CF6-87FA-823F1ADACF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2571" y="4671344"/>
              <a:ext cx="187594" cy="1427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7F3168BE-6B0F-468E-8D98-49E6D144F868}"/>
                </a:ext>
              </a:extLst>
            </p:cNvPr>
            <p:cNvSpPr/>
            <p:nvPr/>
          </p:nvSpPr>
          <p:spPr>
            <a:xfrm>
              <a:off x="4663483" y="6107152"/>
              <a:ext cx="26981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solidFill>
                    <a:schemeClr val="accent3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三個位置中，最左與最右的距離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87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功能需求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20337" y="1244338"/>
            <a:ext cx="102881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訓練：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11213" lvl="1" indent="-547688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Rulebase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檔來產生訓練模型。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77875" lvl="1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讀取訓練完成的程模型，依照訓練後的結果來達到自動對打的功能。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攻擊：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725" lvl="1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需有三種攻擊模式</a:t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同方向切球（球的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基本速度加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反方向切球（球被擊回起源方向）</a:t>
            </a:r>
            <a:b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原地擊球（正常反射）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防守：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11213" lvl="1" indent="-547688">
              <a:buFont typeface="+mj-lt"/>
              <a:buAutoNum type="arabicPeriod"/>
            </a:pP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預測對手擊球的落點（對手三種擊球方式）</a:t>
            </a:r>
            <a:b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同方向切球落點</a:t>
            </a:r>
            <a:b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b.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反方向切球落點</a:t>
            </a:r>
            <a:b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c.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原地擊球落點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3525" lvl="1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2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2"/>
            <a:ext cx="4818451" cy="3501288"/>
            <a:chOff x="0" y="-2"/>
            <a:chExt cx="4818451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29680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29680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4775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43020" y="3441758"/>
            <a:ext cx="52437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T</a:t>
            </a:r>
            <a:r>
              <a:rPr lang="en-US" altLang="zh-CN" sz="6000" dirty="0">
                <a:solidFill>
                  <a:schemeClr val="accent2"/>
                </a:solidFill>
                <a:latin typeface="微软雅黑" charset="0"/>
                <a:ea typeface="微软雅黑" charset="0"/>
                <a:cs typeface="微软雅黑" charset="0"/>
              </a:rPr>
              <a:t>H</a:t>
            </a:r>
            <a:r>
              <a:rPr lang="en-US" altLang="zh-CN" sz="6000" dirty="0">
                <a:solidFill>
                  <a:schemeClr val="accent3"/>
                </a:solidFill>
                <a:latin typeface="微软雅黑" charset="0"/>
                <a:ea typeface="微软雅黑" charset="0"/>
                <a:cs typeface="微软雅黑" charset="0"/>
              </a:rPr>
              <a:t>A</a:t>
            </a:r>
            <a:r>
              <a:rPr lang="en-US" altLang="zh-CN" sz="6000" dirty="0">
                <a:solidFill>
                  <a:schemeClr val="accent4"/>
                </a:solidFill>
                <a:latin typeface="微软雅黑" charset="0"/>
                <a:ea typeface="微软雅黑" charset="0"/>
                <a:cs typeface="微软雅黑" charset="0"/>
              </a:rPr>
              <a:t>N</a:t>
            </a:r>
            <a:r>
              <a:rPr lang="en-US" altLang="zh-CN" sz="6000" dirty="0">
                <a:solidFill>
                  <a:schemeClr val="accent5"/>
                </a:solidFill>
                <a:latin typeface="微软雅黑" charset="0"/>
                <a:ea typeface="微软雅黑" charset="0"/>
                <a:cs typeface="微软雅黑" charset="0"/>
              </a:rPr>
              <a:t>K</a:t>
            </a:r>
            <a:r>
              <a:rPr lang="en-US" altLang="zh-CN" sz="6000" dirty="0">
                <a:solidFill>
                  <a:schemeClr val="accent6"/>
                </a:solidFill>
                <a:latin typeface="微软雅黑" charset="0"/>
                <a:ea typeface="微软雅黑" charset="0"/>
                <a:cs typeface="微软雅黑" charset="0"/>
              </a:rPr>
              <a:t>S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FORYOUR WATCHING!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4312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限制需求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(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環境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)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20337" y="1244338"/>
            <a:ext cx="102881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遊戲版本：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Beta 8.0.1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原使用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Bate 4.0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無切球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遊戲難度：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NORMAL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HARD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環境需求：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Python 3.6+</a:t>
            </a:r>
          </a:p>
          <a:p>
            <a:pPr marL="1527175"/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pygame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==1.9.6+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硬體需求：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B504 PC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或是其他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以上作業系統之電腦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32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5" y="498350"/>
            <a:ext cx="561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限制需求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(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遊戲介面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)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pic>
        <p:nvPicPr>
          <p:cNvPr id="12" name="內容版面配置區 4">
            <a:extLst>
              <a:ext uri="{FF2B5EF4-FFF2-40B4-BE49-F238E27FC236}">
                <a16:creationId xmlns:a16="http://schemas.microsoft.com/office/drawing/2014/main" id="{E2E0BB6D-8005-4653-A1C7-687149397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37" y="788218"/>
            <a:ext cx="1800225" cy="4829175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98D646D1-F9F7-4425-8567-99EEEF2F349B}"/>
              </a:ext>
            </a:extLst>
          </p:cNvPr>
          <p:cNvGrpSpPr/>
          <p:nvPr/>
        </p:nvGrpSpPr>
        <p:grpSpPr>
          <a:xfrm>
            <a:off x="8323773" y="1266465"/>
            <a:ext cx="3050160" cy="4029734"/>
            <a:chOff x="8424411" y="1784397"/>
            <a:chExt cx="3050160" cy="4029734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A1AE8BD8-E512-4E1C-A383-B924D3877643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2311880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F0CF7ED1-A63F-403D-B739-6BCBED6446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5388635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DD893B9-5BF0-4511-A3A2-1AD835BC2C40}"/>
                </a:ext>
              </a:extLst>
            </p:cNvPr>
            <p:cNvSpPr/>
            <p:nvPr/>
          </p:nvSpPr>
          <p:spPr>
            <a:xfrm>
              <a:off x="8555641" y="212721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80pixel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7FE86B3-8B4A-48EC-85A1-BE2457B3E458}"/>
                </a:ext>
              </a:extLst>
            </p:cNvPr>
            <p:cNvSpPr/>
            <p:nvPr/>
          </p:nvSpPr>
          <p:spPr>
            <a:xfrm>
              <a:off x="8424411" y="5203969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420pixel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F788BA8-0145-41D0-B1BA-8D7EB6F34BA6}"/>
                </a:ext>
              </a:extLst>
            </p:cNvPr>
            <p:cNvSpPr/>
            <p:nvPr/>
          </p:nvSpPr>
          <p:spPr>
            <a:xfrm>
              <a:off x="10195047" y="5444799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1P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5C343FC-C4B4-49F0-AEFA-514D91A8B7CB}"/>
                </a:ext>
              </a:extLst>
            </p:cNvPr>
            <p:cNvSpPr/>
            <p:nvPr/>
          </p:nvSpPr>
          <p:spPr>
            <a:xfrm>
              <a:off x="10452159" y="1784397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5495F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2P</a:t>
              </a:r>
              <a:endParaRPr lang="zh-TW" altLang="en-US" dirty="0">
                <a:solidFill>
                  <a:srgbClr val="5495F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920336" y="1193929"/>
            <a:ext cx="80592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遊戲座標：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*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pixels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在下，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球：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球是一個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x 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像素的綠色方塊。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球將首先從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一側發球，然後每輪改變一次。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球從平台上發球，可以向左或向右發球。如果未在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幀內發球，則會自動向隨機方向發球。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初始移動速度為每幀（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±7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±7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）像素，發球後每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幀增加一次。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buFont typeface="+mj-lt"/>
              <a:buAutoNum type="arabicPeriod" startAt="4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該平台是一個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 x 30 pixels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的矩形。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平台的顏色為紅色，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平台的顏色為藍色。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移動速度為每幀（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±5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）像素。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平台的初始位置為（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平台的初始位置為（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501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5" y="498350"/>
            <a:ext cx="4716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限制需求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(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遊戲介面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)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pic>
        <p:nvPicPr>
          <p:cNvPr id="12" name="內容版面配置區 4">
            <a:extLst>
              <a:ext uri="{FF2B5EF4-FFF2-40B4-BE49-F238E27FC236}">
                <a16:creationId xmlns:a16="http://schemas.microsoft.com/office/drawing/2014/main" id="{E2E0BB6D-8005-4653-A1C7-687149397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37" y="788218"/>
            <a:ext cx="1800225" cy="4829175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98D646D1-F9F7-4425-8567-99EEEF2F349B}"/>
              </a:ext>
            </a:extLst>
          </p:cNvPr>
          <p:cNvGrpSpPr/>
          <p:nvPr/>
        </p:nvGrpSpPr>
        <p:grpSpPr>
          <a:xfrm>
            <a:off x="8323773" y="1266465"/>
            <a:ext cx="3050160" cy="4029734"/>
            <a:chOff x="8424411" y="1784397"/>
            <a:chExt cx="3050160" cy="4029734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A1AE8BD8-E512-4E1C-A383-B924D3877643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2311880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F0CF7ED1-A63F-403D-B739-6BCBED6446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5388635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DD893B9-5BF0-4511-A3A2-1AD835BC2C40}"/>
                </a:ext>
              </a:extLst>
            </p:cNvPr>
            <p:cNvSpPr/>
            <p:nvPr/>
          </p:nvSpPr>
          <p:spPr>
            <a:xfrm>
              <a:off x="8555641" y="212721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80pixel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7FE86B3-8B4A-48EC-85A1-BE2457B3E458}"/>
                </a:ext>
              </a:extLst>
            </p:cNvPr>
            <p:cNvSpPr/>
            <p:nvPr/>
          </p:nvSpPr>
          <p:spPr>
            <a:xfrm>
              <a:off x="8424411" y="5203969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420pixel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F788BA8-0145-41D0-B1BA-8D7EB6F34BA6}"/>
                </a:ext>
              </a:extLst>
            </p:cNvPr>
            <p:cNvSpPr/>
            <p:nvPr/>
          </p:nvSpPr>
          <p:spPr>
            <a:xfrm>
              <a:off x="10195047" y="5444799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1P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5C343FC-C4B4-49F0-AEFA-514D91A8B7CB}"/>
                </a:ext>
              </a:extLst>
            </p:cNvPr>
            <p:cNvSpPr/>
            <p:nvPr/>
          </p:nvSpPr>
          <p:spPr>
            <a:xfrm>
              <a:off x="10452159" y="1784397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5495F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2P</a:t>
              </a:r>
              <a:endParaRPr lang="zh-TW" altLang="en-US" dirty="0">
                <a:solidFill>
                  <a:srgbClr val="5495F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920336" y="1193929"/>
            <a:ext cx="80592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切球：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速度會在其接住球時根據平台的移動而變化。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如果平台沿與球相同的方向移動，則球的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速度將增加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（僅一次）。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如果平台穩定，則將球的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速度重置為當前的基本球速度。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如果平台沿與球相反的方向移動，則球將被擊回到其起源方向，並且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速度重置為當前的基本球速度。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20*30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pixels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的初始位置是從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隨機選擇，每步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的初始位置是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。移動速度是每幀（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±5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）像素。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會繼續左右移動。初始方向是隨機的。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沒有切球機構，擊中阻擋器後球速相同。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990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346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分析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 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防守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模組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2" y="1230178"/>
            <a:ext cx="103991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反制攻擊模組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對手擊球前：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依照對手可能的回擊方式來判斷球的落點。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對手正常擊球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速度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變回基礎速度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對手同方向切球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基礎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速度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+3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對手反方向切球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速度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變回基礎速度，依原方向擊回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承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在對手擊球前，將我方板子移動到上述三種可能落點的中間。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5350" lvl="1" indent="-452438">
              <a:buFont typeface="+mj-lt"/>
              <a:buAutoNum type="arabicPeriod"/>
              <a:tabLst>
                <a:tab pos="442913" algn="l"/>
              </a:tabLs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對手擊球後：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57312" lvl="2" indent="-457200">
              <a:buFont typeface="+mj-lt"/>
              <a:buAutoNum type="alphaLcPeriod"/>
              <a:tabLst>
                <a:tab pos="442913" algn="l"/>
              </a:tabLs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立即移動到預測之落點位置。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282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3417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分析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 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攻擊模組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2" y="1230178"/>
            <a:ext cx="1039917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6863" indent="-296863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進攻模組：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攻擊型進攻：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以對手當前平台位置，來計算對手平台移動不到的位置，擊球或切球。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3" indent="-457200">
              <a:buFont typeface="+mj-lt"/>
              <a:buAutoNum type="arabicPeriod" startAt="2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防守型進攻：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4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計算３種攻擊方式打到對面的落點，選擇其中對方回球到我方範圍最小的方式進行攻擊。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6863" indent="-296863">
              <a:tabLst>
                <a:tab pos="0" algn="l"/>
              </a:tabLst>
            </a:pPr>
            <a:r>
              <a:rPr lang="en" altLang="zh-TW" sz="2400" dirty="0"/>
              <a:t>AAM</a:t>
            </a:r>
            <a:r>
              <a:rPr lang="zh-CN" altLang="en-US" sz="2400" dirty="0"/>
              <a:t>模組</a:t>
            </a:r>
            <a:r>
              <a:rPr lang="en-US" altLang="zh-CN" sz="2400" dirty="0"/>
              <a:t> (</a:t>
            </a:r>
            <a:r>
              <a:rPr lang="en" altLang="zh-TW" sz="2400" dirty="0"/>
              <a:t>Avoid Abnormally Missing Modules)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  <a:tabLst>
                <a:tab pos="0" algn="l"/>
              </a:tabLs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球落點在最左或最右時，不反切。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6863" indent="-296863">
              <a:tabLst>
                <a:tab pos="0" algn="l"/>
              </a:tabLst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6863" indent="-296863">
              <a:tabLst>
                <a:tab pos="0" algn="l"/>
              </a:tabLst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746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3417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分析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 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攻擊模組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2" y="1230178"/>
            <a:ext cx="103991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6863" indent="-296863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基礎移動模組：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板子往左移動。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板子往右移動。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板子不動。</a:t>
            </a:r>
            <a:b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6863" indent="-296863">
              <a:tabLst>
                <a:tab pos="0" algn="l"/>
              </a:tabLst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929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3" y="1201898"/>
            <a:ext cx="103991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反制攻擊模組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對手擊球前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428750" lvl="2" indent="-51435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落點預測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輸入：我方回擊後球的落點、當前球速。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輸出：對手可能回擊的三個落點位置。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參數：三種擊球方式的向量運算式。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方法：我方發球或我方擊球後執行。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如何用輸入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參數產生輸出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落點預測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輸入：對手可能回擊的三個落點位置。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輸出：三個落點中，其最左與最右的中間值、移動板子。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參數：取最小值與最大值之平均值。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方法：落點判斷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完畢後執行。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297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0">
      <a:majorFont>
        <a:latin typeface="Roboto"/>
        <a:ea typeface="微软雅黑"/>
        <a:cs typeface=""/>
      </a:majorFont>
      <a:minorFont>
        <a:latin typeface="Roboto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1436</Words>
  <Application>Microsoft Office PowerPoint</Application>
  <PresentationFormat>寬螢幕</PresentationFormat>
  <Paragraphs>234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微软雅黑</vt:lpstr>
      <vt:lpstr>Roboto Light</vt:lpstr>
      <vt:lpstr>宋体</vt:lpstr>
      <vt:lpstr>微软雅黑 Light</vt:lpstr>
      <vt:lpstr>微軟正黑體</vt:lpstr>
      <vt:lpstr>Arial</vt:lpstr>
      <vt:lpstr>Calibri</vt:lpstr>
      <vt:lpstr>Times New Roman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user</dc:creator>
  <cp:keywords>user</cp:keywords>
  <dc:description>https://800sucai.taobao.com/</dc:description>
  <cp:lastModifiedBy>GSLab</cp:lastModifiedBy>
  <cp:revision>268</cp:revision>
  <dcterms:created xsi:type="dcterms:W3CDTF">2015-09-11T13:14:00Z</dcterms:created>
  <dcterms:modified xsi:type="dcterms:W3CDTF">2020-12-16T03:51:25Z</dcterms:modified>
  <cp:category>https://800sucai.taobao.com/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