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1"/>
  </p:notesMasterIdLst>
  <p:sldIdLst>
    <p:sldId id="329" r:id="rId6"/>
    <p:sldId id="327" r:id="rId7"/>
    <p:sldId id="342" r:id="rId8"/>
    <p:sldId id="330" r:id="rId9"/>
    <p:sldId id="331" r:id="rId10"/>
    <p:sldId id="332" r:id="rId11"/>
    <p:sldId id="333" r:id="rId12"/>
    <p:sldId id="337" r:id="rId13"/>
    <p:sldId id="328" r:id="rId14"/>
    <p:sldId id="336" r:id="rId15"/>
    <p:sldId id="353" r:id="rId16"/>
    <p:sldId id="354" r:id="rId17"/>
    <p:sldId id="339" r:id="rId18"/>
    <p:sldId id="344" r:id="rId19"/>
    <p:sldId id="345"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Times New Roman" panose="02020603050405020304" pitchFamily="2" charset="0"/>
        <a:ea typeface="微软雅黑" panose="020B0503020204020204" pitchFamily="2" charset="-122"/>
        <a:cs typeface="+mn-cs"/>
      </a:defRPr>
    </a:lvl9pPr>
  </p:defaultTextStyle>
  <p:extLst>
    <p:ext uri="{EFAFB233-063F-42B5-8137-9DF3F51BA10A}">
      <p15:sldGuideLst xmlns:p15="http://schemas.microsoft.com/office/powerpoint/2012/main">
        <p15:guide id="1" orient="horz" pos="2147">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6600"/>
    <a:srgbClr val="FF0000"/>
    <a:srgbClr val="FF00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1474" y="58"/>
      </p:cViewPr>
      <p:guideLst>
        <p:guide orient="horz" pos="2147"/>
        <p:guide pos="288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p:cNvSpPr>
          <p:nvPr>
            <p:ph type="sldImg"/>
          </p:nvPr>
        </p:nvSpPr>
        <p:spPr>
          <a:xfrm>
            <a:off x="1050925" y="754063"/>
            <a:ext cx="4572000" cy="3294062"/>
          </a:xfrm>
          <a:prstGeom prst="rect">
            <a:avLst/>
          </a:prstGeom>
          <a:noFill/>
          <a:ln w="9525">
            <a:noFill/>
          </a:ln>
        </p:spPr>
      </p:sp>
      <p:sp>
        <p:nvSpPr>
          <p:cNvPr id="6147" name="Rectangle 3"/>
          <p:cNvSpPr>
            <a:spLocks noGrp="1"/>
          </p:cNvSpPr>
          <p:nvPr>
            <p:ph type="body" sz="quarter"/>
          </p:nvPr>
        </p:nvSpPr>
        <p:spPr>
          <a:xfrm>
            <a:off x="538163" y="4387850"/>
            <a:ext cx="5780087" cy="3952875"/>
          </a:xfrm>
          <a:prstGeom prst="rect">
            <a:avLst/>
          </a:prstGeom>
          <a:noFill/>
          <a:ln w="9525">
            <a:noFill/>
          </a:ln>
        </p:spPr>
        <p:txBody>
          <a:bodyPr anchor="t"/>
          <a:lstStyle/>
          <a:p>
            <a:pPr lvl="0"/>
            <a:r>
              <a:rPr lang="zh-CN" altLang="en-US"/>
              <a:t>单击此处编辑母版文本样式
第二级
第三级
第四级
第五级</a:t>
            </a:r>
          </a:p>
        </p:txBody>
      </p:sp>
      <p:sp>
        <p:nvSpPr>
          <p:cNvPr id="6148" name="Rectangle 4"/>
          <p:cNvSpPr>
            <a:spLocks noGrp="1"/>
          </p:cNvSpPr>
          <p:nvPr>
            <p:ph type="hdr" sz="quarter"/>
          </p:nvPr>
        </p:nvSpPr>
        <p:spPr>
          <a:xfrm>
            <a:off x="0" y="0"/>
            <a:ext cx="2973388" cy="457200"/>
          </a:xfrm>
          <a:prstGeom prst="rect">
            <a:avLst/>
          </a:prstGeom>
          <a:noFill/>
          <a:ln w="9525">
            <a:noFill/>
          </a:ln>
        </p:spPr>
        <p:txBody>
          <a:bodyPr/>
          <a:lstStyle/>
          <a:p>
            <a:pPr lvl="0" eaLnBrk="1" fontAlgn="base" hangingPunct="1"/>
            <a:endParaRPr lang="zh-CN" altLang="en-US" sz="1200" strike="noStrike" noProof="1">
              <a:solidFill>
                <a:schemeClr val="tx1"/>
              </a:solidFill>
              <a:latin typeface="Arial" panose="020B0604020202020204" pitchFamily="34" charset="0"/>
            </a:endParaRPr>
          </a:p>
        </p:txBody>
      </p:sp>
      <p:sp>
        <p:nvSpPr>
          <p:cNvPr id="6149" name="Rectangle 5"/>
          <p:cNvSpPr>
            <a:spLocks noGrp="1"/>
          </p:cNvSpPr>
          <p:nvPr>
            <p:ph type="dt" idx="1"/>
          </p:nvPr>
        </p:nvSpPr>
        <p:spPr>
          <a:xfrm>
            <a:off x="3884613" y="0"/>
            <a:ext cx="2973388" cy="457200"/>
          </a:xfrm>
          <a:prstGeom prst="rect">
            <a:avLst/>
          </a:prstGeom>
          <a:noFill/>
          <a:ln w="9525">
            <a:noFill/>
          </a:ln>
        </p:spPr>
        <p:txBody>
          <a:bodyPr/>
          <a:lstStyle/>
          <a:p>
            <a:pPr lvl="0" algn="r" eaLnBrk="1" fontAlgn="base" hangingPunct="1"/>
            <a:endParaRPr lang="zh-CN" altLang="en-US" sz="1200" strike="noStrike" noProof="1">
              <a:solidFill>
                <a:schemeClr val="tx1"/>
              </a:solidFill>
              <a:latin typeface="Arial" panose="020B0604020202020204" pitchFamily="34" charset="0"/>
            </a:endParaRPr>
          </a:p>
        </p:txBody>
      </p:sp>
      <p:sp>
        <p:nvSpPr>
          <p:cNvPr id="6150" name="Rectangle 6"/>
          <p:cNvSpPr>
            <a:spLocks noGrp="1"/>
          </p:cNvSpPr>
          <p:nvPr>
            <p:ph type="ftr" sz="quarter" idx="4"/>
          </p:nvPr>
        </p:nvSpPr>
        <p:spPr>
          <a:xfrm>
            <a:off x="0" y="8686800"/>
            <a:ext cx="2973388" cy="457200"/>
          </a:xfrm>
          <a:prstGeom prst="rect">
            <a:avLst/>
          </a:prstGeom>
          <a:noFill/>
          <a:ln w="9525">
            <a:noFill/>
          </a:ln>
        </p:spPr>
        <p:txBody>
          <a:bodyPr/>
          <a:lstStyle/>
          <a:p>
            <a:pPr lvl="0" eaLnBrk="1" fontAlgn="base" hangingPunct="1"/>
            <a:endParaRPr lang="zh-CN" altLang="en-US" sz="1200" strike="noStrike" noProof="1">
              <a:solidFill>
                <a:schemeClr val="tx1"/>
              </a:solidFill>
              <a:latin typeface="Arial" panose="020B0604020202020204" pitchFamily="34" charset="0"/>
            </a:endParaRPr>
          </a:p>
        </p:txBody>
      </p:sp>
      <p:sp>
        <p:nvSpPr>
          <p:cNvPr id="6151" name="Rectangle 7"/>
          <p:cNvSpPr>
            <a:spLocks noGrp="1"/>
          </p:cNvSpPr>
          <p:nvPr>
            <p:ph type="sldNum" sz="quarter" idx="5"/>
          </p:nvPr>
        </p:nvSpPr>
        <p:spPr>
          <a:xfrm>
            <a:off x="3884613" y="8686800"/>
            <a:ext cx="2973388" cy="457200"/>
          </a:xfrm>
          <a:prstGeom prst="rect">
            <a:avLst/>
          </a:prstGeom>
          <a:noFill/>
          <a:ln w="9525">
            <a:noFill/>
          </a:ln>
        </p:spPr>
        <p:txBody>
          <a:bodyPr/>
          <a:lstStyle/>
          <a:p>
            <a:pPr lvl="0" algn="r" eaLnBrk="1" fontAlgn="base" hangingPunct="1"/>
            <a:fld id="{9A0DB2DC-4C9A-4742-B13C-FB6460FD3503}" type="slidenum">
              <a:rPr lang="zh-CN" altLang="en-US" sz="1200" strike="noStrike" noProof="1" dirty="0">
                <a:solidFill>
                  <a:schemeClr val="tx1"/>
                </a:solidFill>
                <a:latin typeface="Arial" panose="020B0604020202020204" pitchFamily="34" charset="0"/>
                <a:ea typeface="宋体" panose="02010600030101010101" pitchFamily="2" charset="-122"/>
                <a:cs typeface="+mn-ea"/>
              </a:rPr>
              <a:t>‹#›</a:t>
            </a:fld>
            <a:endParaRPr lang="zh-CN" altLang="en-US" sz="1200" strike="noStrike" noProof="1">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22860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p:cNvSpPr>
          <p:nvPr>
            <p:ph type="sldImg"/>
          </p:nvPr>
        </p:nvSpPr>
        <p:spPr>
          <a:ln/>
        </p:spPr>
      </p:sp>
      <p:sp>
        <p:nvSpPr>
          <p:cNvPr id="9218" name="文本占位符 2"/>
          <p:cNvSpPr>
            <a:spLocks noGrp="1"/>
          </p:cNvSpPr>
          <p:nvPr>
            <p:ph type="body"/>
          </p:nvPr>
        </p:nvSpPr>
        <p:spPr>
          <a:ln/>
        </p:spPr>
        <p:txBody>
          <a:bodyPr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页脚占位符 3"/>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endParaRPr lang="zh-CN" altLang="en-US" strike="noStrike" noProof="1"/>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bg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bg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bg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bg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3075"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r"/>
  </p:transition>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bg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bg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4099" name="Rectangle 3"/>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bg1"/>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2800" b="0" i="0" u="none" kern="1200" baseline="0">
          <a:solidFill>
            <a:schemeClr val="bg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bg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0" i="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latin typeface="Arial" panose="020B0604020202020204" pitchFamily="34" charset="0"/>
              </a:defRPr>
            </a:lvl1pPr>
          </a:lstStyle>
          <a:p>
            <a:pPr lvl="0" eaLnBrk="1" fontAlgn="base" hangingPunct="1"/>
            <a:endParaRPr lang="zh-CN" altLang="en-US" strike="noStrike" noProof="1"/>
          </a:p>
        </p:txBody>
      </p:sp>
      <p:pic>
        <p:nvPicPr>
          <p:cNvPr id="5123" name="图片 8"/>
          <p:cNvPicPr>
            <a:picLocks noChangeAspect="1"/>
          </p:cNvPicPr>
          <p:nvPr/>
        </p:nvPicPr>
        <p:blipFill>
          <a:blip r:embed="rId13"/>
          <a:stretch>
            <a:fillRect/>
          </a:stretch>
        </p:blipFill>
        <p:spPr>
          <a:xfrm>
            <a:off x="0" y="1009650"/>
            <a:ext cx="9144000" cy="347663"/>
          </a:xfrm>
          <a:prstGeom prst="rect">
            <a:avLst/>
          </a:prstGeom>
          <a:noFill/>
          <a:ln w="9525">
            <a:noFill/>
          </a:ln>
        </p:spPr>
      </p:pic>
      <p:sp>
        <p:nvSpPr>
          <p:cNvPr id="5124" name="Rectangle 4"/>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5125" name="Rectangle 5"/>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r"/>
  </p:transition>
  <p:hf sldNum="0" hdr="0" ftr="0" dt="0"/>
  <p:txStyles>
    <p:titleStyle>
      <a:lvl1pPr marL="914400" lvl="0" indent="-914400" algn="r" defTabSz="914400" eaLnBrk="0" fontAlgn="base" latinLnBrk="0" hangingPunct="0">
        <a:lnSpc>
          <a:spcPct val="150000"/>
        </a:lnSpc>
        <a:spcBef>
          <a:spcPct val="0"/>
        </a:spcBef>
        <a:spcAft>
          <a:spcPct val="0"/>
        </a:spcAft>
        <a:buClr>
          <a:srgbClr val="000000"/>
        </a:buClr>
        <a:buNone/>
        <a:defRPr sz="2400" b="0" i="0" u="none" kern="1200" baseline="0">
          <a:solidFill>
            <a:srgbClr val="000000"/>
          </a:solidFill>
          <a:latin typeface="+mj-lt"/>
          <a:ea typeface="+mj-ea"/>
          <a:cs typeface="+mj-cs"/>
          <a:sym typeface="Calibri" panose="020F0502020204030204" pitchFamily="2" charset="0"/>
        </a:defRPr>
      </a:lvl1pPr>
    </p:titleStyle>
    <p:bodyStyle>
      <a:lvl1pPr marL="342900" lvl="0" indent="-342900" algn="l" defTabSz="914400" eaLnBrk="0" fontAlgn="base" latinLnBrk="0" hangingPunct="0">
        <a:lnSpc>
          <a:spcPct val="150000"/>
        </a:lnSpc>
        <a:spcBef>
          <a:spcPct val="0"/>
        </a:spcBef>
        <a:spcAft>
          <a:spcPct val="0"/>
        </a:spcAft>
        <a:buFont typeface="Arial" panose="020B0604020202020204" pitchFamily="34" charset="0"/>
        <a:buChar char="•"/>
        <a:defRPr sz="1600" b="0" i="0" u="none" kern="1200" baseline="0">
          <a:solidFill>
            <a:srgbClr val="000000"/>
          </a:solidFill>
          <a:latin typeface="+mn-lt"/>
          <a:ea typeface="+mn-ea"/>
          <a:cs typeface="+mn-cs"/>
          <a:sym typeface="Calibri" panose="020F0502020204030204" pitchFamily="2" charset="0"/>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sym typeface="Calibri" panose="020F0502020204030204" pitchFamily="2" charset="0"/>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600" b="0" i="0" u="none" kern="1200" baseline="0">
          <a:solidFill>
            <a:schemeClr val="tx1"/>
          </a:solidFill>
          <a:latin typeface="+mn-lt"/>
          <a:ea typeface="+mn-ea"/>
          <a:cs typeface="+mn-cs"/>
          <a:sym typeface="Calibri" panose="020F0502020204030204" pitchFamily="2" charset="0"/>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6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audio" Target="../media/audio1.wav"/><Relationship Id="rId1" Type="http://schemas.openxmlformats.org/officeDocument/2006/relationships/slideLayout" Target="../slideLayouts/slideLayout5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51.xml"/><Relationship Id="rId5" Type="http://schemas.openxmlformats.org/officeDocument/2006/relationships/image" Target="../media/image2.png"/><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51.xml"/><Relationship Id="rId5" Type="http://schemas.openxmlformats.org/officeDocument/2006/relationships/image" Target="../media/image8.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4"/>
          <p:cNvSpPr txBox="1"/>
          <p:nvPr/>
        </p:nvSpPr>
        <p:spPr>
          <a:xfrm>
            <a:off x="460375" y="1268413"/>
            <a:ext cx="8229600" cy="4608512"/>
          </a:xfrm>
          <a:prstGeom prst="rect">
            <a:avLst/>
          </a:prstGeom>
          <a:noFill/>
          <a:ln w="9525">
            <a:noFill/>
          </a:ln>
        </p:spPr>
        <p:txBody>
          <a:bodyPr lIns="90170" tIns="46990" rIns="90170" bIns="46990" anchor="t"/>
          <a:lstStyle/>
          <a:p>
            <a:pPr algn="ctr">
              <a:lnSpc>
                <a:spcPct val="110000"/>
              </a:lnSpc>
              <a:spcAft>
                <a:spcPct val="30000"/>
              </a:spcAft>
            </a:pPr>
            <a:r>
              <a:rPr lang="zh-CN" altLang="en-US" sz="4000" dirty="0">
                <a:solidFill>
                  <a:schemeClr val="accent1"/>
                </a:solidFill>
                <a:latin typeface="黑体" panose="02010609060101010101" pitchFamily="1" charset="-122"/>
                <a:ea typeface="黑体" panose="02010609060101010101" pitchFamily="1" charset="-122"/>
                <a:sym typeface="Arial" panose="020B0604020202020204" pitchFamily="34" charset="0"/>
              </a:rPr>
              <a:t> </a:t>
            </a:r>
            <a:r>
              <a:rPr lang="zh-CN" altLang="en-US" sz="4000" dirty="0">
                <a:solidFill>
                  <a:schemeClr val="tx2"/>
                </a:solidFill>
                <a:latin typeface="黑体" panose="02010609060101010101" pitchFamily="1" charset="-122"/>
                <a:ea typeface="黑体" panose="02010609060101010101" pitchFamily="1" charset="-122"/>
                <a:sym typeface="Arial" panose="020B0604020202020204" pitchFamily="34" charset="0"/>
              </a:rPr>
              <a:t>第4部分 RS-232/422/485串行接口之间转换及其通信的比较</a:t>
            </a:r>
          </a:p>
          <a:p>
            <a:pPr algn="just">
              <a:lnSpc>
                <a:spcPct val="150000"/>
              </a:lnSpc>
              <a:spcBef>
                <a:spcPct val="40000"/>
              </a:spcBef>
            </a:pP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      </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3" action="ppaction://hlinksldjump">
                  <a:snd r:embed="rId4" name="type.wav"/>
                </a:hlinkClick>
              </a:rPr>
              <a:t>4.1 RS-232/422/485接口的通信特点</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en-US" altLang="x-none"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5" action="ppaction://hlinksldjump">
                  <a:snd r:embed="rId4" name="type.wav"/>
                </a:hlinkClick>
              </a:rPr>
              <a:t>4.</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5" action="ppaction://hlinksldjump">
                  <a:snd r:embed="rId4" name="type.wav"/>
                </a:hlinkClick>
              </a:rPr>
              <a:t>2 RS-485、RS</a:t>
            </a:r>
            <a:r>
              <a:rPr lang="en-US" altLang="x-none"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5" action="ppaction://hlinksldjump">
                  <a:snd r:embed="rId4" name="type.wav"/>
                </a:hlinkClick>
              </a:rPr>
              <a:t>-</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5" action="ppaction://hlinksldjump">
                  <a:snd r:embed="rId4" name="type.wav"/>
                </a:hlinkClick>
              </a:rPr>
              <a:t>422与RS-232C接口的通信主要差别</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6" action="ppaction://hlinksldjump">
                  <a:snd r:embed="rId4" name="type.wav"/>
                </a:hlinkClick>
              </a:rPr>
              <a:t>4.3 常用的RS-232、RS-422和RS-485接口的DB-9引线</a:t>
            </a:r>
          </a:p>
          <a:p>
            <a:pPr algn="just">
              <a:lnSpc>
                <a:spcPct val="150000"/>
              </a:lnSpc>
            </a:pP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7" action="ppaction://hlinksldjump">
                  <a:snd r:embed="rId4" name="type.wav"/>
                </a:hlinkClick>
              </a:rPr>
              <a:t>4.4 RS-232C/422/485接口之间的相互转换</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hlinkClick r:id="rId8" action="ppaction://hlinksldjump">
                  <a:snd r:embed="rId4" name="type.wav"/>
                </a:hlinkClick>
              </a:rPr>
              <a:t>4.5 RS-232/422/485接口通信应用的常见问题</a:t>
            </a: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7170" name="AutoShape 3">
            <a:hlinkClick r:id="" action="ppaction://hlinkshowjump?jump=previousslide">
              <a:snd r:embed="rId4"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7171" name="AutoShape 4">
            <a:hlinkClick r:id="" action="ppaction://hlinkshowjump?jump=nextslide">
              <a:snd r:embed="rId4"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7172"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7173" name="AutoShape 6">
            <a:hlinkClick r:id="" action="ppaction://hlinkshowjump?jump=lastslideviewed">
              <a:snd r:embed="rId4"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p:nvPr/>
        </p:nvSpPr>
        <p:spPr>
          <a:xfrm>
            <a:off x="466725" y="404813"/>
            <a:ext cx="8229600" cy="600868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4.4 RS-232C/422/485接口之间的相互转换</a:t>
            </a:r>
          </a:p>
          <a:p>
            <a:pPr algn="just">
              <a:lnSpc>
                <a:spcPct val="150000"/>
              </a:lnSpc>
              <a:spcAft>
                <a:spcPct val="50000"/>
              </a:spcAft>
            </a:pP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6.USB接口转RS</a:t>
            </a: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232接口，RS</a:t>
            </a: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232接口再转RS</a:t>
            </a: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422接口的转接实例</a:t>
            </a: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7410"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7411"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7412"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7413"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6391" name="图片 16390" descr="捕获"/>
          <p:cNvPicPr>
            <a:picLocks noChangeAspect="1"/>
          </p:cNvPicPr>
          <p:nvPr/>
        </p:nvPicPr>
        <p:blipFill>
          <a:blip r:embed="rId4"/>
          <a:stretch>
            <a:fillRect/>
          </a:stretch>
        </p:blipFill>
        <p:spPr>
          <a:xfrm>
            <a:off x="755650" y="1844675"/>
            <a:ext cx="7102475" cy="4184650"/>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charRg st="29" end="58"/>
                                            </p:txEl>
                                          </p:spTgt>
                                        </p:tgtEl>
                                        <p:attrNameLst>
                                          <p:attrName>style.visibility</p:attrName>
                                        </p:attrNameLst>
                                      </p:cBhvr>
                                      <p:to>
                                        <p:strVal val="visible"/>
                                      </p:to>
                                    </p:set>
                                    <p:animEffect transition="in" filter="blinds(horizontal)">
                                      <p:cBhvr>
                                        <p:cTn id="7" dur="500"/>
                                        <p:tgtEl>
                                          <p:spTgt spid="16386">
                                            <p:txEl>
                                              <p:charRg st="29"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91"/>
                                        </p:tgtEl>
                                        <p:attrNameLst>
                                          <p:attrName>style.visibility</p:attrName>
                                        </p:attrNameLst>
                                      </p:cBhvr>
                                      <p:to>
                                        <p:strVal val="visible"/>
                                      </p:to>
                                    </p:set>
                                    <p:anim calcmode="lin" valueType="num">
                                      <p:cBhvr additive="base">
                                        <p:cTn id="12" dur="500" fill="hold"/>
                                        <p:tgtEl>
                                          <p:spTgt spid="16391"/>
                                        </p:tgtEl>
                                        <p:attrNameLst>
                                          <p:attrName>ppt_x</p:attrName>
                                        </p:attrNameLst>
                                      </p:cBhvr>
                                      <p:tavLst>
                                        <p:tav tm="0">
                                          <p:val>
                                            <p:strVal val="#ppt_x"/>
                                          </p:val>
                                        </p:tav>
                                        <p:tav tm="100000">
                                          <p:val>
                                            <p:strVal val="#ppt_x"/>
                                          </p:val>
                                        </p:tav>
                                      </p:tavLst>
                                    </p:anim>
                                    <p:anim calcmode="lin" valueType="num">
                                      <p:cBhvr additive="base">
                                        <p:cTn id="13"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p:nvPr/>
        </p:nvSpPr>
        <p:spPr>
          <a:xfrm>
            <a:off x="466725" y="404813"/>
            <a:ext cx="8229600" cy="544353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5</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 </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USB</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接口转</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RS-</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422/485接口</a:t>
            </a:r>
          </a:p>
          <a:p>
            <a:pPr algn="just">
              <a:lnSpc>
                <a:spcPct val="150000"/>
              </a:lnSpc>
              <a:spcBef>
                <a:spcPts val="2000"/>
              </a:spcBef>
            </a:pP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1</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.USB接口转RS</a:t>
            </a: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422接口连接器</a:t>
            </a:r>
          </a:p>
        </p:txBody>
      </p:sp>
      <p:sp>
        <p:nvSpPr>
          <p:cNvPr id="18434"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8435"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8436"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8437"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8438" name="图片 1" descr="u=1056313427,3176429903&amp;fm=21&amp;gp=0"/>
          <p:cNvPicPr preferRelativeResize="0"/>
          <p:nvPr/>
        </p:nvPicPr>
        <p:blipFill>
          <a:blip r:embed="rId4"/>
          <a:stretch>
            <a:fillRect/>
          </a:stretch>
        </p:blipFill>
        <p:spPr>
          <a:xfrm>
            <a:off x="5003800" y="2420938"/>
            <a:ext cx="2879725" cy="2879725"/>
          </a:xfrm>
          <a:prstGeom prst="rect">
            <a:avLst/>
          </a:prstGeom>
          <a:noFill/>
          <a:ln w="9525">
            <a:noFill/>
          </a:ln>
        </p:spPr>
      </p:pic>
      <p:pic>
        <p:nvPicPr>
          <p:cNvPr id="18439" name="图片 2" descr="u=2678121936,2643956766&amp;fm=21&amp;gp=0"/>
          <p:cNvPicPr>
            <a:picLocks noChangeAspect="1"/>
          </p:cNvPicPr>
          <p:nvPr/>
        </p:nvPicPr>
        <p:blipFill>
          <a:blip r:embed="rId5"/>
          <a:stretch>
            <a:fillRect/>
          </a:stretch>
        </p:blipFill>
        <p:spPr>
          <a:xfrm>
            <a:off x="971550" y="2492375"/>
            <a:ext cx="2879725" cy="2879725"/>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charRg st="29" end="43"/>
                                            </p:txEl>
                                          </p:spTgt>
                                        </p:tgtEl>
                                        <p:attrNameLst>
                                          <p:attrName>style.visibility</p:attrName>
                                        </p:attrNameLst>
                                      </p:cBhvr>
                                      <p:to>
                                        <p:strVal val="visible"/>
                                      </p:to>
                                    </p:set>
                                    <p:animEffect transition="in" filter="blinds(horizontal)">
                                      <p:cBhvr>
                                        <p:cTn id="7" dur="500"/>
                                        <p:tgtEl>
                                          <p:spTgt spid="16386">
                                            <p:txEl>
                                              <p:charRg st="29"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p:nvPr/>
        </p:nvSpPr>
        <p:spPr>
          <a:xfrm>
            <a:off x="466725" y="404813"/>
            <a:ext cx="8229600" cy="544353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5</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 </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USB</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接口转</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RS-</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422/485接口</a:t>
            </a:r>
          </a:p>
          <a:p>
            <a:pPr algn="just">
              <a:lnSpc>
                <a:spcPct val="150000"/>
              </a:lnSpc>
              <a:spcBef>
                <a:spcPts val="2000"/>
              </a:spcBef>
            </a:pP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2</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.USB接口转RS</a:t>
            </a:r>
            <a:r>
              <a:rPr lang="en-US" altLang="zh-CN" dirty="0">
                <a:solidFill>
                  <a:schemeClr val="tx1"/>
                </a:solidFill>
                <a:latin typeface="黑体" panose="02010609060101010101" pitchFamily="1" charset="-122"/>
                <a:ea typeface="黑体" panose="02010609060101010101" pitchFamily="1" charset="-122"/>
                <a:sym typeface="Arial" panose="020B0604020202020204" pitchFamily="34" charset="0"/>
              </a:rPr>
              <a:t>-485</a:t>
            </a: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接口连接器</a:t>
            </a: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9458"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9459"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9460"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9461"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9462" name="图片 4" descr="20140509111022_59141"/>
          <p:cNvPicPr>
            <a:picLocks noChangeAspect="1"/>
          </p:cNvPicPr>
          <p:nvPr/>
        </p:nvPicPr>
        <p:blipFill>
          <a:blip r:embed="rId4"/>
          <a:stretch>
            <a:fillRect/>
          </a:stretch>
        </p:blipFill>
        <p:spPr>
          <a:xfrm>
            <a:off x="3635375" y="3355975"/>
            <a:ext cx="2879725" cy="2881313"/>
          </a:xfrm>
          <a:prstGeom prst="rect">
            <a:avLst/>
          </a:prstGeom>
          <a:noFill/>
          <a:ln w="9525">
            <a:noFill/>
          </a:ln>
        </p:spPr>
      </p:pic>
      <p:pic>
        <p:nvPicPr>
          <p:cNvPr id="19463" name="图片 6" descr="20110127215214307"/>
          <p:cNvPicPr>
            <a:picLocks noChangeAspect="1"/>
          </p:cNvPicPr>
          <p:nvPr/>
        </p:nvPicPr>
        <p:blipFill>
          <a:blip r:embed="rId5"/>
          <a:stretch>
            <a:fillRect/>
          </a:stretch>
        </p:blipFill>
        <p:spPr>
          <a:xfrm>
            <a:off x="5435600" y="1989138"/>
            <a:ext cx="2508250" cy="1800225"/>
          </a:xfrm>
          <a:prstGeom prst="rect">
            <a:avLst/>
          </a:prstGeom>
          <a:noFill/>
          <a:ln w="9525">
            <a:noFill/>
          </a:ln>
        </p:spPr>
      </p:pic>
      <p:pic>
        <p:nvPicPr>
          <p:cNvPr id="19464" name="图片 7" descr="图片1"/>
          <p:cNvPicPr preferRelativeResize="0"/>
          <p:nvPr/>
        </p:nvPicPr>
        <p:blipFill>
          <a:blip r:embed="rId6"/>
          <a:stretch>
            <a:fillRect/>
          </a:stretch>
        </p:blipFill>
        <p:spPr>
          <a:xfrm>
            <a:off x="682625" y="1916113"/>
            <a:ext cx="2881313" cy="2879725"/>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charRg st="29" end="44"/>
                                            </p:txEl>
                                          </p:spTgt>
                                        </p:tgtEl>
                                        <p:attrNameLst>
                                          <p:attrName>style.visibility</p:attrName>
                                        </p:attrNameLst>
                                      </p:cBhvr>
                                      <p:to>
                                        <p:strVal val="visible"/>
                                      </p:to>
                                    </p:set>
                                    <p:animEffect transition="in" filter="blinds(horizontal)">
                                      <p:cBhvr>
                                        <p:cTn id="7" dur="500"/>
                                        <p:tgtEl>
                                          <p:spTgt spid="16386">
                                            <p:txEl>
                                              <p:charRg st="29"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p:nvPr/>
        </p:nvSpPr>
        <p:spPr>
          <a:xfrm>
            <a:off x="468313" y="333375"/>
            <a:ext cx="8229600" cy="5978525"/>
          </a:xfrm>
          <a:prstGeom prst="rect">
            <a:avLst/>
          </a:prstGeom>
          <a:noFill/>
          <a:ln w="9525">
            <a:noFill/>
          </a:ln>
        </p:spPr>
        <p:txBody>
          <a:bodyPr lIns="90170" tIns="46990" rIns="90170" bIns="46990" anchor="t"/>
          <a:lstStyle/>
          <a:p>
            <a:pPr algn="ctr">
              <a:lnSpc>
                <a:spcPct val="150000"/>
              </a:lnSpc>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6</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 RS-232/422/485接口通信应用的常见问题</a:t>
            </a:r>
          </a:p>
          <a:p>
            <a:pPr algn="just">
              <a:lnSpc>
                <a:spcPct val="150000"/>
              </a:lnSpc>
              <a:spcBef>
                <a:spcPct val="5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1.为什么RS-422/485接口的通信可以带多个设备？而RS-232接口的通信只可以带一个设备？</a:t>
            </a:r>
          </a:p>
          <a:p>
            <a:pPr algn="just">
              <a:lnSpc>
                <a:spcPct val="16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由于接收器采用高输入阻抗和发送驱动器比RS-232接口更强的驱动能力，故允许在相同传输线上连接多个接收节点。</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RS-232接口最初是为了PC和MODEN设计的，主要支持一对一通信，而且芯片驱动能力比较弱。</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2.为什么RS-232接口的通信传输距离15m？而RS-422/485接口的通信能传输1200m？</a:t>
            </a:r>
          </a:p>
          <a:p>
            <a:pPr algn="just">
              <a:lnSpc>
                <a:spcPct val="150000"/>
              </a:lnSpc>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① RS-232C接口标准规定，驱动器允许有2500pF的电容负载，通信距离将受此电容限制。采用150pF/m的通信电缆时，最大通信距离为15m。RS-422/485接口的通信采用平衡发送和差分接收，因此具有抑制共模干扰的能力。</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RS-232接口的通信属单端信号传送，存在共地噪声和不能抑制共模干扰等问题，因此一般用于15m以内的通信。RS-422/485接口的通信总线收发器具有高灵敏度，能检测低至200mV的电压，故传输距离能达到1200m。</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3.RS-485接口的通信接线是否需要接地？</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消除共模干扰。RS-485接口的通信收发器共模电压范围为-7～12V，只有满足上述条件，整个网络才能正常工作。当网络线路中共模电压超出此范围时就会影响通信的稳定可靠，甚至损坏接口。</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消除EMI。发送驱动器输出信号中的共模部分需要一个返回通路，如没有一个低阻的返回通道（信号地），就会以辐射的形式返回源端，整个总线就会像一个巨大的天线向外辐射电磁波。</a:t>
            </a: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20482"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0483"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0484"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0485"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7" dur="1000"/>
                                        <p:tgtEl>
                                          <p:spTgt spid="174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2" dur="1000"/>
                                        <p:tgtEl>
                                          <p:spTgt spid="174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7" dur="1000"/>
                                        <p:tgtEl>
                                          <p:spTgt spid="174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2" dur="1000"/>
                                        <p:tgtEl>
                                          <p:spTgt spid="174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7" dur="1000"/>
                                        <p:tgtEl>
                                          <p:spTgt spid="174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2" dur="1000"/>
                                        <p:tgtEl>
                                          <p:spTgt spid="174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7" dur="1000"/>
                                        <p:tgtEl>
                                          <p:spTgt spid="174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2" dur="1000"/>
                                        <p:tgtEl>
                                          <p:spTgt spid="174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410">
                                            <p:txEl>
                                              <p:pRg st="9" end="9"/>
                                            </p:txEl>
                                          </p:spTgt>
                                        </p:tgtEl>
                                        <p:attrNameLst>
                                          <p:attrName>style.visibility</p:attrName>
                                        </p:attrNameLst>
                                      </p:cBhvr>
                                      <p:to>
                                        <p:strVal val="visible"/>
                                      </p:to>
                                    </p:set>
                                    <p:animEffect transition="in" filter="blinds(horizontal)">
                                      <p:cBhvr>
                                        <p:cTn id="47" dur="1000"/>
                                        <p:tgtEl>
                                          <p:spTgt spid="174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p:nvPr/>
        </p:nvSpPr>
        <p:spPr>
          <a:xfrm>
            <a:off x="468313" y="333375"/>
            <a:ext cx="8229600" cy="6048375"/>
          </a:xfrm>
          <a:prstGeom prst="rect">
            <a:avLst/>
          </a:prstGeom>
          <a:noFill/>
          <a:ln w="9525">
            <a:noFill/>
          </a:ln>
        </p:spPr>
        <p:txBody>
          <a:bodyPr lIns="90170" tIns="46990" rIns="90170" bIns="46990" anchor="t"/>
          <a:lstStyle/>
          <a:p>
            <a:pPr algn="ctr">
              <a:lnSpc>
                <a:spcPct val="150000"/>
              </a:lnSpc>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6</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 RS-232/422/485接口通信应用的常见问题</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4.为什么RS-485接口的通信总线要采用手拉手结构，而不能采用星形结构？</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星形结构会产生反射信号，从而影响RS-485接口的通信。总线到每个终端设备的分支线长度应尽量短，一般不要超出5米。分支线如果没有接终端，会有反射信号，对通信产生较强的干扰，应将其去掉。</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5.RS-485接口的通信使用什么线？是否可以使用5类网线？</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必须采用屏蔽双绞线。采用屏蔽双绞线有助于减少和消除两根RS-485接口通信的通信线之间产生的分布电容以及来自于通信线周围产生的共模干扰。</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不能使用网线。普通网线没有屏蔽层，不能防止共模干扰；网线只有0.2mm</a:t>
            </a:r>
            <a:r>
              <a:rPr lang="zh-CN" altLang="en-US" sz="1400" baseline="30000"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，线径太细，会导致传输距离降低和可挂接的设备减少；网络线为单股的铜线，相比多芯线而言容易断裂。</a:t>
            </a:r>
          </a:p>
          <a:p>
            <a:pPr algn="just">
              <a:lnSpc>
                <a:spcPct val="150000"/>
              </a:lnSpc>
              <a:spcBef>
                <a:spcPct val="5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6.RS-422/485接口的通信终端电阻？</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RS-485接口的通信应在总线电缆的开始和末端都并接终端电阻。终接电阻在RS-485网络中取120Ω。相当于电缆特性阻抗的电阻，因为大多数双绞线电缆特性阻抗大约在100～120Ω。</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RS-422接口的通信在远端接终端电阻。</a:t>
            </a:r>
          </a:p>
          <a:p>
            <a:pPr algn="just">
              <a:lnSpc>
                <a:spcPct val="150000"/>
              </a:lnSpc>
              <a:spcBef>
                <a:spcPts val="7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7.RS-422接口的通信主从关系</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RS-422接口的通信为全双工通信，一主多从。主设备可以和任何从设备通信。主设备不分配ID，每个从设备都有唯一的ID。</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从设备在测试的时候可以通信，组网后不能通信。</a:t>
            </a: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21506"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1507"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1508"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1509"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7" dur="1000"/>
                                        <p:tgtEl>
                                          <p:spTgt spid="1843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2" dur="1000"/>
                                        <p:tgtEl>
                                          <p:spTgt spid="1843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17" dur="1000"/>
                                        <p:tgtEl>
                                          <p:spTgt spid="184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2" dur="10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7" dur="1000"/>
                                        <p:tgtEl>
                                          <p:spTgt spid="1843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1000"/>
                                        <p:tgtEl>
                                          <p:spTgt spid="184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7" dur="1000"/>
                                        <p:tgtEl>
                                          <p:spTgt spid="1843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434">
                                            <p:txEl>
                                              <p:pRg st="9" end="9"/>
                                            </p:txEl>
                                          </p:spTgt>
                                        </p:tgtEl>
                                        <p:attrNameLst>
                                          <p:attrName>style.visibility</p:attrName>
                                        </p:attrNameLst>
                                      </p:cBhvr>
                                      <p:to>
                                        <p:strVal val="visible"/>
                                      </p:to>
                                    </p:set>
                                    <p:animEffect transition="in" filter="blinds(horizontal)">
                                      <p:cBhvr>
                                        <p:cTn id="42" dur="1000"/>
                                        <p:tgtEl>
                                          <p:spTgt spid="1843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Effect transition="in" filter="blinds(horizontal)">
                                      <p:cBhvr>
                                        <p:cTn id="47" dur="1000"/>
                                        <p:tgtEl>
                                          <p:spTgt spid="1843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434">
                                            <p:txEl>
                                              <p:pRg st="11" end="11"/>
                                            </p:txEl>
                                          </p:spTgt>
                                        </p:tgtEl>
                                        <p:attrNameLst>
                                          <p:attrName>style.visibility</p:attrName>
                                        </p:attrNameLst>
                                      </p:cBhvr>
                                      <p:to>
                                        <p:strVal val="visible"/>
                                      </p:to>
                                    </p:set>
                                    <p:animEffect transition="in" filter="blinds(horizontal)">
                                      <p:cBhvr>
                                        <p:cTn id="52" dur="1000"/>
                                        <p:tgtEl>
                                          <p:spTgt spid="184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p:nvPr/>
        </p:nvSpPr>
        <p:spPr>
          <a:xfrm>
            <a:off x="468313" y="333375"/>
            <a:ext cx="8229600" cy="6048375"/>
          </a:xfrm>
          <a:prstGeom prst="rect">
            <a:avLst/>
          </a:prstGeom>
          <a:noFill/>
          <a:ln w="9525">
            <a:noFill/>
          </a:ln>
        </p:spPr>
        <p:txBody>
          <a:bodyPr lIns="90170" tIns="46990" rIns="90170" bIns="46990" anchor="t"/>
          <a:lstStyle/>
          <a:p>
            <a:pPr algn="ctr">
              <a:lnSpc>
                <a:spcPct val="150000"/>
              </a:lnSpc>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en-US" altLang="zh-CN" sz="1800" dirty="0">
                <a:solidFill>
                  <a:schemeClr val="tx1"/>
                </a:solidFill>
                <a:latin typeface="黑体" panose="02010609060101010101" pitchFamily="1" charset="-122"/>
                <a:ea typeface="黑体" panose="02010609060101010101" pitchFamily="1" charset="-122"/>
                <a:sym typeface="Arial" panose="020B0604020202020204" pitchFamily="34" charset="0"/>
              </a:rPr>
              <a:t>6</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 RS-232/422/485接口通信应用的常见问题</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8.通信距离与速率的关系？</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一条电缆，不只有电阻，还有分布电容和分布电感，这些分布电容和分布电感对直流信号没有影响；数字通信中的脉冲信号可以认为是某种交流信号，分布电容和分布电感对交流信号传输是有负面影响的，这种影响随着交流信号的频率增加而增强。波特率的增加相当于交流信号频率的增加，所以对同一段电缆，波特率增加，分布电容和分布电感的负面影响增加，通信质量下降，电缆越长，通信质量越差。</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通信距离越长，信号的衰减和波形的变形、延迟、反射干扰越大，要保证传输信号的可靠，就要降低传输速率。</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9.RS-485接口的通信现场应用注意事项</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① 485+（A）和485-（B） 数据线一定要互为双绞。</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② RS-485总线一定要用手牵手式的总线结构，坚决避免星型连接和分叉连接。</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③ 设备供电的交流电及机箱一定要真实接地，而且接地良好。接地良好可以防止设备被雷击、浪涌冲击。</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④ 为避免强电对其干扰，RS-485总线应避免和强电走在一起。</a:t>
            </a: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22530"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2531"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2532"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22533"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Effect transition="in" filter="blinds(horizontal)">
                                      <p:cBhvr>
                                        <p:cTn id="7" dur="1000"/>
                                        <p:tgtEl>
                                          <p:spTgt spid="1945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Effect transition="in" filter="blinds(horizontal)">
                                      <p:cBhvr>
                                        <p:cTn id="12" dur="1000"/>
                                        <p:tgtEl>
                                          <p:spTgt spid="1945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8">
                                            <p:txEl>
                                              <p:pRg st="4" end="4"/>
                                            </p:txEl>
                                          </p:spTgt>
                                        </p:tgtEl>
                                        <p:attrNameLst>
                                          <p:attrName>style.visibility</p:attrName>
                                        </p:attrNameLst>
                                      </p:cBhvr>
                                      <p:to>
                                        <p:strVal val="visible"/>
                                      </p:to>
                                    </p:set>
                                    <p:animEffect transition="in" filter="blinds(horizontal)">
                                      <p:cBhvr>
                                        <p:cTn id="17" dur="1000"/>
                                        <p:tgtEl>
                                          <p:spTgt spid="194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8">
                                            <p:txEl>
                                              <p:pRg st="5" end="5"/>
                                            </p:txEl>
                                          </p:spTgt>
                                        </p:tgtEl>
                                        <p:attrNameLst>
                                          <p:attrName>style.visibility</p:attrName>
                                        </p:attrNameLst>
                                      </p:cBhvr>
                                      <p:to>
                                        <p:strVal val="visible"/>
                                      </p:to>
                                    </p:set>
                                    <p:animEffect transition="in" filter="blinds(horizontal)">
                                      <p:cBhvr>
                                        <p:cTn id="22" dur="1000"/>
                                        <p:tgtEl>
                                          <p:spTgt spid="1945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animEffect transition="in" filter="blinds(horizontal)">
                                      <p:cBhvr>
                                        <p:cTn id="27" dur="1000"/>
                                        <p:tgtEl>
                                          <p:spTgt spid="1945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58">
                                            <p:txEl>
                                              <p:pRg st="7" end="7"/>
                                            </p:txEl>
                                          </p:spTgt>
                                        </p:tgtEl>
                                        <p:attrNameLst>
                                          <p:attrName>style.visibility</p:attrName>
                                        </p:attrNameLst>
                                      </p:cBhvr>
                                      <p:to>
                                        <p:strVal val="visible"/>
                                      </p:to>
                                    </p:set>
                                    <p:animEffect transition="in" filter="blinds(horizontal)">
                                      <p:cBhvr>
                                        <p:cTn id="32" dur="1000"/>
                                        <p:tgtEl>
                                          <p:spTgt spid="1945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58">
                                            <p:txEl>
                                              <p:pRg st="8" end="8"/>
                                            </p:txEl>
                                          </p:spTgt>
                                        </p:tgtEl>
                                        <p:attrNameLst>
                                          <p:attrName>style.visibility</p:attrName>
                                        </p:attrNameLst>
                                      </p:cBhvr>
                                      <p:to>
                                        <p:strVal val="visible"/>
                                      </p:to>
                                    </p:set>
                                    <p:animEffect transition="in" filter="blinds(horizontal)">
                                      <p:cBhvr>
                                        <p:cTn id="37" dur="10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p:nvPr/>
        </p:nvSpPr>
        <p:spPr>
          <a:xfrm>
            <a:off x="460375" y="190500"/>
            <a:ext cx="8229600" cy="6407150"/>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4.1 RS-232/422/485接口的通信特点  </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（1）RS-232</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接口的通信是</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单端输入输出，</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采用</a:t>
            </a:r>
            <a:r>
              <a:rPr lang="zh-CN" altLang="en-US" sz="1400" dirty="0">
                <a:solidFill>
                  <a:srgbClr val="6600FF"/>
                </a:solidFill>
                <a:latin typeface="宋体" panose="02010600030101010101" pitchFamily="2" charset="-122"/>
                <a:ea typeface="宋体" panose="02010600030101010101" pitchFamily="2" charset="-122"/>
                <a:sym typeface="Arial" panose="020B0604020202020204" pitchFamily="34" charset="0"/>
              </a:rPr>
              <a:t>负逻辑电平，</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半双工工作时至少需要数字地线，发送先和接收线</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三条线（异步传输），</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还可以加其</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他控制线完成同步等功能。</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（2）RS-422</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接口的通信是采用</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差分负逻辑，</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通过两对双绞线可以</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全双工工作收发</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互补影响，</a:t>
            </a:r>
            <a:r>
              <a:rPr lang="zh-CN" altLang="en-US" sz="1400" dirty="0">
                <a:solidFill>
                  <a:srgbClr val="6600FF"/>
                </a:solidFill>
                <a:latin typeface="宋体" panose="02010600030101010101" pitchFamily="2" charset="-122"/>
                <a:ea typeface="宋体" panose="02010600030101010101" pitchFamily="2" charset="-122"/>
                <a:sym typeface="Arial" panose="020B0604020202020204" pitchFamily="34" charset="0"/>
              </a:rPr>
              <a:t>单机发送、</a:t>
            </a:r>
            <a:r>
              <a:rPr lang="zh-CN" altLang="en-US" sz="1400" dirty="0">
                <a:solidFill>
                  <a:schemeClr val="hlink"/>
                </a:solidFill>
                <a:latin typeface="宋体" panose="02010600030101010101" pitchFamily="2" charset="-122"/>
                <a:ea typeface="宋体" panose="02010600030101010101" pitchFamily="2" charset="-122"/>
                <a:sym typeface="Arial" panose="020B0604020202020204" pitchFamily="34" charset="0"/>
              </a:rPr>
              <a:t>多机接收</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的</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单向、平衡</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规范。</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（3）RS-485</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接口的通信是采用</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差分负逻辑，</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常用于</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半双工工作，</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发收不能</a:t>
            </a:r>
            <a:r>
              <a:rPr lang="zh-CN" altLang="en-US" sz="1400" dirty="0">
                <a:solidFill>
                  <a:srgbClr val="6600CC"/>
                </a:solidFill>
                <a:latin typeface="宋体" panose="02010600030101010101" pitchFamily="2" charset="-122"/>
                <a:ea typeface="宋体" panose="02010600030101010101" pitchFamily="2" charset="-122"/>
                <a:sym typeface="Arial" panose="020B0604020202020204" pitchFamily="34" charset="0"/>
              </a:rPr>
              <a:t>同时进行，</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但它只需要</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一对双绞线。</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多点、双向通信能力，</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即允许多个发送器连接到</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同一条总线上。</a:t>
            </a:r>
            <a:endPar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 name="AutoShape 3">
            <a:hlinkClick r:id="" action="ppaction://hlinkshowjump?jump=previousslide">
              <a:snd r:embed="rId4"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8195" name="AutoShape 4">
            <a:hlinkClick r:id="" action="ppaction://hlinkshowjump?jump=nextslide">
              <a:snd r:embed="rId4"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8196" name="AutoShape 5">
            <a:hlinkClick r:id="" action="ppaction://hlinkshowjump?jump=firstslide">
              <a:snd r:embed="rId3"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8197" name="AutoShape 6">
            <a:hlinkClick r:id="" action="ppaction://hlinkshowjump?jump=lastslideviewed">
              <a:snd r:embed="rId4"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8199" name="图片 8198" descr="捕获"/>
          <p:cNvPicPr>
            <a:picLocks noChangeAspect="1"/>
          </p:cNvPicPr>
          <p:nvPr/>
        </p:nvPicPr>
        <p:blipFill>
          <a:blip r:embed="rId5"/>
          <a:stretch>
            <a:fillRect/>
          </a:stretch>
        </p:blipFill>
        <p:spPr>
          <a:xfrm>
            <a:off x="2124075" y="2852738"/>
            <a:ext cx="4895850" cy="3575050"/>
          </a:xfrm>
          <a:prstGeom prst="rect">
            <a:avLst/>
          </a:prstGeom>
          <a:noFill/>
          <a:ln w="9525">
            <a:noFill/>
          </a:ln>
        </p:spPr>
      </p:pic>
    </p:spTree>
  </p:cSld>
  <p:clrMapOvr>
    <a:masterClrMapping/>
  </p:clrMapOvr>
  <p:transition spd="med">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animEffect transition="in" filter="blinds(horizontal)">
                                      <p:cBhvr>
                                        <p:cTn id="7" dur="1000"/>
                                        <p:tgtEl>
                                          <p:spTgt spid="81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xEl>
                                              <p:pRg st="2" end="2"/>
                                            </p:txEl>
                                          </p:spTgt>
                                        </p:tgtEl>
                                        <p:attrNameLst>
                                          <p:attrName>style.visibility</p:attrName>
                                        </p:attrNameLst>
                                      </p:cBhvr>
                                      <p:to>
                                        <p:strVal val="visible"/>
                                      </p:to>
                                    </p:set>
                                    <p:animEffect transition="in" filter="blinds(horizontal)">
                                      <p:cBhvr>
                                        <p:cTn id="12" dur="1000"/>
                                        <p:tgtEl>
                                          <p:spTgt spid="8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4">
                                            <p:txEl>
                                              <p:pRg st="3" end="3"/>
                                            </p:txEl>
                                          </p:spTgt>
                                        </p:tgtEl>
                                        <p:attrNameLst>
                                          <p:attrName>style.visibility</p:attrName>
                                        </p:attrNameLst>
                                      </p:cBhvr>
                                      <p:to>
                                        <p:strVal val="visible"/>
                                      </p:to>
                                    </p:set>
                                    <p:animEffect transition="in" filter="blinds(horizontal)">
                                      <p:cBhvr>
                                        <p:cTn id="17" dur="1000"/>
                                        <p:tgtEl>
                                          <p:spTgt spid="8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199"/>
                                        </p:tgtEl>
                                        <p:attrNameLst>
                                          <p:attrName>style.visibility</p:attrName>
                                        </p:attrNameLst>
                                      </p:cBhvr>
                                      <p:to>
                                        <p:strVal val="visible"/>
                                      </p:to>
                                    </p:set>
                                    <p:anim calcmode="lin" valueType="num">
                                      <p:cBhvr additive="base">
                                        <p:cTn id="22" dur="500" fill="hold"/>
                                        <p:tgtEl>
                                          <p:spTgt spid="8199"/>
                                        </p:tgtEl>
                                        <p:attrNameLst>
                                          <p:attrName>ppt_x</p:attrName>
                                        </p:attrNameLst>
                                      </p:cBhvr>
                                      <p:tavLst>
                                        <p:tav tm="0">
                                          <p:val>
                                            <p:strVal val="#ppt_x"/>
                                          </p:val>
                                        </p:tav>
                                        <p:tav tm="100000">
                                          <p:val>
                                            <p:strVal val="#ppt_x"/>
                                          </p:val>
                                        </p:tav>
                                      </p:tavLst>
                                    </p:anim>
                                    <p:anim calcmode="lin" valueType="num">
                                      <p:cBhvr additive="base">
                                        <p:cTn id="23"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p:nvPr/>
        </p:nvSpPr>
        <p:spPr>
          <a:xfrm>
            <a:off x="460375" y="549275"/>
            <a:ext cx="8229600" cy="5616575"/>
          </a:xfrm>
          <a:prstGeom prst="rect">
            <a:avLst/>
          </a:prstGeom>
          <a:noFill/>
          <a:ln w="9525">
            <a:noFill/>
          </a:ln>
        </p:spPr>
        <p:txBody>
          <a:bodyPr lIns="90170" tIns="46990" rIns="90170" bIns="46990" anchor="t"/>
          <a:lstStyle/>
          <a:p>
            <a:pPr algn="ctr">
              <a:lnSpc>
                <a:spcPct val="150000"/>
              </a:lnSpc>
              <a:spcAft>
                <a:spcPct val="50000"/>
              </a:spcAft>
            </a:pPr>
            <a:r>
              <a:rPr lang="en-US" altLang="x-none" sz="1800" dirty="0">
                <a:solidFill>
                  <a:schemeClr val="tx1"/>
                </a:solidFill>
                <a:latin typeface="黑体" panose="02010609060101010101" pitchFamily="1" charset="-122"/>
                <a:ea typeface="黑体" panose="02010609060101010101" pitchFamily="1" charset="-122"/>
                <a:sym typeface="Arial" panose="020B0604020202020204" pitchFamily="34" charset="0"/>
              </a:rPr>
              <a:t>4.</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2 RS-485、RS</a:t>
            </a:r>
            <a:r>
              <a:rPr lang="en-US" altLang="x-none" sz="1800"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422与RS-232C接口的通信主要差别</a:t>
            </a:r>
          </a:p>
          <a:p>
            <a:pPr algn="just">
              <a:lnSpc>
                <a:spcPct val="150000"/>
              </a:lnSpc>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1.信号的传输方式不同</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RS-232C</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接口的通信是利用传</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输信号线与公共地之间</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的</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电压差。</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RS-485、RS</a:t>
            </a:r>
            <a:r>
              <a:rPr lang="en-US" altLang="x-none" sz="1400" dirty="0">
                <a:solidFill>
                  <a:srgbClr val="FF0000"/>
                </a:solidFill>
                <a:latin typeface="宋体" panose="02010600030101010101" pitchFamily="2" charset="-122"/>
                <a:ea typeface="宋体" panose="02010600030101010101" pitchFamily="2" charset="-122"/>
                <a:sym typeface="Arial" panose="020B0604020202020204" pitchFamily="34" charset="0"/>
              </a:rPr>
              <a:t>-</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422</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接口的通信是利用</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信号导线之间的信号电压差，</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传输的信号是</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平衡信号差。</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2.最大传输速率和传输距离不同</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RS-232C</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接口的通信规定的</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最大传输速率20kbps，</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远不能满足用户日益增长的传输速率要求。</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RS-232C</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接口的通信一般规定电缆长度在</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15m（无MODEM）以内，</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即使有</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较好的线路器件，</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优良的</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信号质量，</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电缆长度也</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不会超过60m。</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RS-485、RS-422</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接口的通信传输速率高，可达</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10Mb/s，</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传输信号</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摆幅小（200mV）。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不使用MODEM，</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采用双绞线，</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传输距离为</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1.2 km（100kb/s），</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RS-485接口的最大传输距离标准值为</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4000英尺（</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1219米 ），</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实际上</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可达3000米。</a:t>
            </a:r>
          </a:p>
          <a:p>
            <a:pPr algn="just">
              <a:lnSpc>
                <a:spcPct val="150000"/>
              </a:lnSpc>
              <a:spcBef>
                <a:spcPct val="50000"/>
              </a:spcBef>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3</a:t>
            </a:r>
            <a:r>
              <a:rPr lang="en-US" altLang="zh-CN" sz="1400" dirty="0">
                <a:solidFill>
                  <a:srgbClr val="FF0000"/>
                </a:solidFill>
                <a:latin typeface="宋体" panose="02010600030101010101" pitchFamily="2" charset="-122"/>
                <a:ea typeface="宋体" panose="02010600030101010101" pitchFamily="2" charset="-122"/>
                <a:sym typeface="Arial" panose="020B0604020202020204" pitchFamily="34" charset="0"/>
              </a:rPr>
              <a:t>.</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抗干扰性不同</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RS-232C接口的通信使用</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一根信号线和一根信号返回线</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而构成共地的传输形式，这种共地传输容易</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产生共模干扰，</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所以</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抗噪声干扰性弱。</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RS-485、RS-422接口的通信由于采用</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差动发送/接收和双绞线平衡</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传输，所以</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共模抑制比高、抗干扰能力强。</a:t>
            </a:r>
            <a:endPar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10242"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0243"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0244"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0245"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Effect transition="in" filter="blinds(horizontal)">
                                      <p:cBhvr>
                                        <p:cTn id="7" dur="1000"/>
                                        <p:tgtEl>
                                          <p:spTgt spid="92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xEl>
                                              <p:pRg st="2" end="2"/>
                                            </p:txEl>
                                          </p:spTgt>
                                        </p:tgtEl>
                                        <p:attrNameLst>
                                          <p:attrName>style.visibility</p:attrName>
                                        </p:attrNameLst>
                                      </p:cBhvr>
                                      <p:to>
                                        <p:strVal val="visible"/>
                                      </p:to>
                                    </p:set>
                                    <p:animEffect transition="in" filter="blinds(horizontal)">
                                      <p:cBhvr>
                                        <p:cTn id="12" dur="1000"/>
                                        <p:tgtEl>
                                          <p:spTgt spid="92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blinds(horizontal)">
                                      <p:cBhvr>
                                        <p:cTn id="17" dur="1000"/>
                                        <p:tgtEl>
                                          <p:spTgt spid="92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8">
                                            <p:txEl>
                                              <p:pRg st="4" end="4"/>
                                            </p:txEl>
                                          </p:spTgt>
                                        </p:tgtEl>
                                        <p:attrNameLst>
                                          <p:attrName>style.visibility</p:attrName>
                                        </p:attrNameLst>
                                      </p:cBhvr>
                                      <p:to>
                                        <p:strVal val="visible"/>
                                      </p:to>
                                    </p:set>
                                    <p:animEffect transition="in" filter="blinds(horizontal)">
                                      <p:cBhvr>
                                        <p:cTn id="22" dur="1000"/>
                                        <p:tgtEl>
                                          <p:spTgt spid="92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animEffect transition="in" filter="blinds(horizontal)">
                                      <p:cBhvr>
                                        <p:cTn id="27" dur="1000"/>
                                        <p:tgtEl>
                                          <p:spTgt spid="92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8">
                                            <p:txEl>
                                              <p:pRg st="6" end="6"/>
                                            </p:txEl>
                                          </p:spTgt>
                                        </p:tgtEl>
                                        <p:attrNameLst>
                                          <p:attrName>style.visibility</p:attrName>
                                        </p:attrNameLst>
                                      </p:cBhvr>
                                      <p:to>
                                        <p:strVal val="visible"/>
                                      </p:to>
                                    </p:set>
                                    <p:animEffect transition="in" filter="blinds(horizontal)">
                                      <p:cBhvr>
                                        <p:cTn id="32" dur="1000"/>
                                        <p:tgtEl>
                                          <p:spTgt spid="92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18">
                                            <p:txEl>
                                              <p:pRg st="7" end="7"/>
                                            </p:txEl>
                                          </p:spTgt>
                                        </p:tgtEl>
                                        <p:attrNameLst>
                                          <p:attrName>style.visibility</p:attrName>
                                        </p:attrNameLst>
                                      </p:cBhvr>
                                      <p:to>
                                        <p:strVal val="visible"/>
                                      </p:to>
                                    </p:set>
                                    <p:animEffect transition="in" filter="blinds(horizontal)">
                                      <p:cBhvr>
                                        <p:cTn id="37" dur="1000"/>
                                        <p:tgtEl>
                                          <p:spTgt spid="92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18">
                                            <p:txEl>
                                              <p:pRg st="8" end="8"/>
                                            </p:txEl>
                                          </p:spTgt>
                                        </p:tgtEl>
                                        <p:attrNameLst>
                                          <p:attrName>style.visibility</p:attrName>
                                        </p:attrNameLst>
                                      </p:cBhvr>
                                      <p:to>
                                        <p:strVal val="visible"/>
                                      </p:to>
                                    </p:set>
                                    <p:animEffect transition="in" filter="blinds(horizontal)">
                                      <p:cBhvr>
                                        <p:cTn id="42" dur="1000"/>
                                        <p:tgtEl>
                                          <p:spTgt spid="92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18">
                                            <p:txEl>
                                              <p:pRg st="9" end="9"/>
                                            </p:txEl>
                                          </p:spTgt>
                                        </p:tgtEl>
                                        <p:attrNameLst>
                                          <p:attrName>style.visibility</p:attrName>
                                        </p:attrNameLst>
                                      </p:cBhvr>
                                      <p:to>
                                        <p:strVal val="visible"/>
                                      </p:to>
                                    </p:set>
                                    <p:animEffect transition="in" filter="blinds(horizontal)">
                                      <p:cBhvr>
                                        <p:cTn id="47" dur="1000"/>
                                        <p:tgtEl>
                                          <p:spTgt spid="92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p:nvPr/>
        </p:nvSpPr>
        <p:spPr>
          <a:xfrm>
            <a:off x="460375" y="417513"/>
            <a:ext cx="8229600" cy="600868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4.2 RS-485、RS</a:t>
            </a:r>
            <a:r>
              <a:rPr lang="en-US" altLang="x-none" sz="1800" dirty="0">
                <a:solidFill>
                  <a:schemeClr val="tx1"/>
                </a:solidFill>
                <a:latin typeface="黑体" panose="02010609060101010101" pitchFamily="1" charset="-122"/>
                <a:ea typeface="黑体" panose="02010609060101010101" pitchFamily="1" charset="-122"/>
                <a:sym typeface="Arial" panose="020B0604020202020204" pitchFamily="34" charset="0"/>
              </a:rPr>
              <a:t>-</a:t>
            </a: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422与RS-232C接口的通信主要差别</a:t>
            </a:r>
          </a:p>
          <a:p>
            <a:pPr algn="just">
              <a:lnSpc>
                <a:spcPct val="150000"/>
              </a:lnSpc>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4.通信能力不同</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RS-232C</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接口的通信在总线上只允许连接</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1个收发器，</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即</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单站能力。</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RS-485</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接口的通信在总线上是允许连接</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多达128个收发器，</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即具有</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多站能力。</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这样用户可以利用单一的RS-485接口方便地组建设备网络。</a:t>
            </a:r>
          </a:p>
          <a:p>
            <a:pPr algn="just">
              <a:lnSpc>
                <a:spcPct val="150000"/>
              </a:lnSpc>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5.信号电平不同</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RS-232C接口</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标准对信号的逻辑定义</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（EIA逻辑）逻辑1（Mark）</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在驱动器输出端为</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-5V～-15V，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在</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负载端</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要求</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小于-3V。</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逻辑0</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在驱动器输出端为</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+5V～+15V，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在负载端要求</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大于+3V。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存在TTL电平与EIA电平之间的转换问题。</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RS-485接口、RS-422接口</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标准逻辑</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“1”</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以两线间的电压差为</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+（2-6）V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表示；逻辑</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“0”</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以两线间的电压差为</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-（2-6）V</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表示。接口信号电平比RS-232C接口的低，因此就</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不易损坏接口电路的芯片，</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且</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该电平与TTL电平兼容，可方便与TTL电路连接。</a:t>
            </a:r>
          </a:p>
          <a:p>
            <a:pPr algn="just">
              <a:lnSpc>
                <a:spcPct val="150000"/>
              </a:lnSpc>
            </a:pP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6.</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RS-422接口的电气性能与RS-485接口完全一样</a:t>
            </a:r>
          </a:p>
          <a:p>
            <a:pPr algn="just">
              <a:lnSpc>
                <a:spcPct val="150000"/>
              </a:lnSpc>
            </a:pP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   </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主要的区别在于：（1）</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RS-422接口</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有</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4根信号线：</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两根发送（Y、Z）、两根接收（A、B）。由于RS-422接口的收与发信号线是分开的，所以RS-422接口的通信可以</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同时收和发数据（全双工通信）。  </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RS-485</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接口的通信一般只有有</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2根信号线：</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发送和接收都是 </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A（485+）</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和 </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B（485-）</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，由于RS-485接口的通信的收与发是共用两根线，所以</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不能够同时收和发数据（半双工通信）。</a:t>
            </a:r>
          </a:p>
        </p:txBody>
      </p:sp>
      <p:sp>
        <p:nvSpPr>
          <p:cNvPr id="11266"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1267"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1268"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1269"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blinds(horizontal)">
                                      <p:cBhvr>
                                        <p:cTn id="7" dur="500"/>
                                        <p:tgtEl>
                                          <p:spTgt spid="102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xEl>
                                              <p:pRg st="2" end="2"/>
                                            </p:txEl>
                                          </p:spTgt>
                                        </p:tgtEl>
                                        <p:attrNameLst>
                                          <p:attrName>style.visibility</p:attrName>
                                        </p:attrNameLst>
                                      </p:cBhvr>
                                      <p:to>
                                        <p:strVal val="visible"/>
                                      </p:to>
                                    </p:set>
                                    <p:animEffect transition="in" filter="blinds(horizontal)">
                                      <p:cBhvr>
                                        <p:cTn id="12" dur="500"/>
                                        <p:tgtEl>
                                          <p:spTgt spid="102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Effect transition="in" filter="blinds(horizontal)">
                                      <p:cBhvr>
                                        <p:cTn id="17" dur="500"/>
                                        <p:tgtEl>
                                          <p:spTgt spid="1024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2">
                                            <p:txEl>
                                              <p:pRg st="4" end="4"/>
                                            </p:txEl>
                                          </p:spTgt>
                                        </p:tgtEl>
                                        <p:attrNameLst>
                                          <p:attrName>style.visibility</p:attrName>
                                        </p:attrNameLst>
                                      </p:cBhvr>
                                      <p:to>
                                        <p:strVal val="visible"/>
                                      </p:to>
                                    </p:set>
                                    <p:animEffect transition="in" filter="blinds(horizontal)">
                                      <p:cBhvr>
                                        <p:cTn id="22" dur="1000"/>
                                        <p:tgtEl>
                                          <p:spTgt spid="102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animEffect transition="in" filter="blinds(horizontal)">
                                      <p:cBhvr>
                                        <p:cTn id="27" dur="1000"/>
                                        <p:tgtEl>
                                          <p:spTgt spid="1024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2">
                                            <p:txEl>
                                              <p:pRg st="6" end="6"/>
                                            </p:txEl>
                                          </p:spTgt>
                                        </p:tgtEl>
                                        <p:attrNameLst>
                                          <p:attrName>style.visibility</p:attrName>
                                        </p:attrNameLst>
                                      </p:cBhvr>
                                      <p:to>
                                        <p:strVal val="visible"/>
                                      </p:to>
                                    </p:set>
                                    <p:animEffect transition="in" filter="blinds(horizontal)">
                                      <p:cBhvr>
                                        <p:cTn id="32" dur="1000"/>
                                        <p:tgtEl>
                                          <p:spTgt spid="1024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42">
                                            <p:txEl>
                                              <p:pRg st="7" end="7"/>
                                            </p:txEl>
                                          </p:spTgt>
                                        </p:tgtEl>
                                        <p:attrNameLst>
                                          <p:attrName>style.visibility</p:attrName>
                                        </p:attrNameLst>
                                      </p:cBhvr>
                                      <p:to>
                                        <p:strVal val="visible"/>
                                      </p:to>
                                    </p:set>
                                    <p:animEffect transition="in" filter="blinds(horizontal)">
                                      <p:cBhvr>
                                        <p:cTn id="37" dur="1000"/>
                                        <p:tgtEl>
                                          <p:spTgt spid="1024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2">
                                            <p:txEl>
                                              <p:charRg st="445" end="642"/>
                                            </p:txEl>
                                          </p:spTgt>
                                        </p:tgtEl>
                                        <p:attrNameLst>
                                          <p:attrName>style.visibility</p:attrName>
                                        </p:attrNameLst>
                                      </p:cBhvr>
                                      <p:to>
                                        <p:strVal val="visible"/>
                                      </p:to>
                                    </p:set>
                                    <p:animEffect transition="in" filter="blinds(horizontal)">
                                      <p:cBhvr>
                                        <p:cTn id="42" dur="1000"/>
                                        <p:tgtEl>
                                          <p:spTgt spid="10242">
                                            <p:txEl>
                                              <p:charRg st="445" end="6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p:nvPr/>
        </p:nvSpPr>
        <p:spPr>
          <a:xfrm>
            <a:off x="460375" y="261938"/>
            <a:ext cx="8229600" cy="6192837"/>
          </a:xfrm>
          <a:prstGeom prst="rect">
            <a:avLst/>
          </a:prstGeom>
          <a:noFill/>
          <a:ln w="9525">
            <a:noFill/>
          </a:ln>
        </p:spPr>
        <p:txBody>
          <a:bodyPr lIns="90170" tIns="46990" rIns="90170" bIns="46990" anchor="t"/>
          <a:lstStyle/>
          <a:p>
            <a:pPr algn="ctr">
              <a:lnSpc>
                <a:spcPct val="150000"/>
              </a:lnSpc>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4.3 常用的RS-232、RS-422和RS-485接口的DB-9引线</a:t>
            </a:r>
          </a:p>
          <a:p>
            <a:pPr algn="just">
              <a:lnSpc>
                <a:spcPct val="150000"/>
              </a:lnSpc>
            </a:pPr>
            <a:r>
              <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rPr>
              <a:t>     </a:t>
            </a: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b="1" i="1"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b="1" i="1" dirty="0">
                <a:solidFill>
                  <a:srgbClr val="FF0000"/>
                </a:solidFill>
                <a:latin typeface="宋体" panose="02010600030101010101" pitchFamily="2" charset="-122"/>
                <a:ea typeface="宋体" panose="02010600030101010101" pitchFamily="2" charset="-122"/>
                <a:sym typeface="Arial" panose="020B0604020202020204" pitchFamily="34" charset="0"/>
              </a:rPr>
              <a:t> </a:t>
            </a:r>
            <a:r>
              <a:rPr lang="zh-CN" altLang="en-US" sz="1400" b="1" dirty="0">
                <a:solidFill>
                  <a:srgbClr val="FF0000"/>
                </a:solidFill>
                <a:latin typeface="宋体" panose="02010600030101010101" pitchFamily="2" charset="-122"/>
                <a:ea typeface="宋体" panose="02010600030101010101" pitchFamily="2" charset="-122"/>
                <a:sym typeface="Arial" panose="020B0604020202020204" pitchFamily="34" charset="0"/>
              </a:rPr>
              <a:t>注意：（1）RS-232实际用的大多数是RX、TX、GND 3个针脚；RS-422是TX-、TX+、RX+、RX-4个针脚，最多加信号地、屏蔽层共6个针脚；RS-485是A（485+/DATA+）、B（485-DATA-）2--个针脚，最多加信号地共3个针脚。</a:t>
            </a:r>
          </a:p>
          <a:p>
            <a:pPr algn="just">
              <a:lnSpc>
                <a:spcPct val="150000"/>
              </a:lnSpc>
            </a:pPr>
            <a:r>
              <a:rPr lang="zh-CN" altLang="en-US" sz="1400" b="1" dirty="0">
                <a:solidFill>
                  <a:srgbClr val="FF0000"/>
                </a:solidFill>
                <a:latin typeface="宋体" panose="02010600030101010101" pitchFamily="2" charset="-122"/>
                <a:ea typeface="宋体" panose="02010600030101010101" pitchFamily="2" charset="-122"/>
                <a:sym typeface="Arial" panose="020B0604020202020204" pitchFamily="34" charset="0"/>
              </a:rPr>
              <a:t>    </a:t>
            </a:r>
            <a:r>
              <a:rPr lang="zh-CN" altLang="en-US" sz="1400" b="1" dirty="0">
                <a:solidFill>
                  <a:srgbClr val="FF00FF"/>
                </a:solidFill>
                <a:latin typeface="宋体" panose="02010600030101010101" pitchFamily="2" charset="-122"/>
                <a:ea typeface="宋体" panose="02010600030101010101" pitchFamily="2" charset="-122"/>
                <a:sym typeface="Arial" panose="020B0604020202020204" pitchFamily="34" charset="0"/>
              </a:rPr>
              <a:t>（2）由于RS-422接口标准和RS-485接口标准只规定了其电气特性，没有规定其机械特性，因此，各个设备（元件）厂商使用的RS-422和RS-485接口的接口类型、引线及其定义不尽相同。</a:t>
            </a:r>
          </a:p>
        </p:txBody>
      </p:sp>
      <p:sp>
        <p:nvSpPr>
          <p:cNvPr id="12290"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2291"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2292"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2293"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1271" name="图片 11270" descr="捕获"/>
          <p:cNvPicPr>
            <a:picLocks noChangeAspect="1"/>
          </p:cNvPicPr>
          <p:nvPr/>
        </p:nvPicPr>
        <p:blipFill>
          <a:blip r:embed="rId4"/>
          <a:stretch>
            <a:fillRect/>
          </a:stretch>
        </p:blipFill>
        <p:spPr>
          <a:xfrm>
            <a:off x="2124075" y="1123950"/>
            <a:ext cx="5002213" cy="3457575"/>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 calcmode="lin" valueType="num">
                                      <p:cBhvr additive="base">
                                        <p:cTn id="7" dur="500" fill="hold"/>
                                        <p:tgtEl>
                                          <p:spTgt spid="11271"/>
                                        </p:tgtEl>
                                        <p:attrNameLst>
                                          <p:attrName>ppt_x</p:attrName>
                                        </p:attrNameLst>
                                      </p:cBhvr>
                                      <p:tavLst>
                                        <p:tav tm="0">
                                          <p:val>
                                            <p:strVal val="#ppt_x"/>
                                          </p:val>
                                        </p:tav>
                                        <p:tav tm="100000">
                                          <p:val>
                                            <p:strVal val="#ppt_x"/>
                                          </p:val>
                                        </p:tav>
                                      </p:tavLst>
                                    </p:anim>
                                    <p:anim calcmode="lin" valueType="num">
                                      <p:cBhvr additive="base">
                                        <p:cTn id="8"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iterate type="lt">
                                    <p:tmAbs val="0"/>
                                  </p:iterate>
                                  <p:childTnLst>
                                    <p:set>
                                      <p:cBhvr>
                                        <p:cTn id="12" dur="1" fill="hold">
                                          <p:stCondLst>
                                            <p:cond delay="0"/>
                                          </p:stCondLst>
                                        </p:cTn>
                                        <p:tgtEl>
                                          <p:spTgt spid="11266">
                                            <p:txEl>
                                              <p:pRg st="12" end="12"/>
                                            </p:txEl>
                                          </p:spTgt>
                                        </p:tgtEl>
                                        <p:attrNameLst>
                                          <p:attrName>style.visibility</p:attrName>
                                        </p:attrNameLst>
                                      </p:cBhvr>
                                      <p:to>
                                        <p:strVal val="visible"/>
                                      </p:to>
                                    </p:set>
                                    <p:anim calcmode="lin" valueType="num">
                                      <p:cBhvr additive="base">
                                        <p:cTn id="13" dur="500" fill="hold"/>
                                        <p:tgtEl>
                                          <p:spTgt spid="11266">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iterate type="lt">
                                    <p:tmAbs val="0"/>
                                  </p:iterate>
                                  <p:childTnLst>
                                    <p:set>
                                      <p:cBhvr>
                                        <p:cTn id="18" dur="1" fill="hold">
                                          <p:stCondLst>
                                            <p:cond delay="0"/>
                                          </p:stCondLst>
                                        </p:cTn>
                                        <p:tgtEl>
                                          <p:spTgt spid="11266">
                                            <p:txEl>
                                              <p:pRg st="13" end="13"/>
                                            </p:txEl>
                                          </p:spTgt>
                                        </p:tgtEl>
                                        <p:attrNameLst>
                                          <p:attrName>style.visibility</p:attrName>
                                        </p:attrNameLst>
                                      </p:cBhvr>
                                      <p:to>
                                        <p:strVal val="visible"/>
                                      </p:to>
                                    </p:set>
                                    <p:anim calcmode="lin" valueType="num">
                                      <p:cBhvr additive="base">
                                        <p:cTn id="19" dur="500" fill="hold"/>
                                        <p:tgtEl>
                                          <p:spTgt spid="11266">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11266">
                                            <p:txEl>
                                              <p:pRg st="12" end="12"/>
                                            </p:txEl>
                                          </p:spTgt>
                                        </p:tgtEl>
                                        <p:attrNameLst>
                                          <p:attrName>style.color</p:attrName>
                                        </p:attrNameLst>
                                      </p:cBhvr>
                                      <p:to>
                                        <p:clrVal>
                                          <a:schemeClr val="accent2"/>
                                        </p:clrVal>
                                      </p:to>
                                    </p:set>
                                    <p:set>
                                      <p:cBhvr>
                                        <p:cTn id="25" dur="500" fill="hold"/>
                                        <p:tgtEl>
                                          <p:spTgt spid="11266">
                                            <p:txEl>
                                              <p:pRg st="12" end="12"/>
                                            </p:txEl>
                                          </p:spTgt>
                                        </p:tgtEl>
                                        <p:attrNameLst>
                                          <p:attrName>fillcolor</p:attrName>
                                        </p:attrNameLst>
                                      </p:cBhvr>
                                      <p:to>
                                        <p:clrVal>
                                          <a:schemeClr val="accent2"/>
                                        </p:clrVal>
                                      </p:to>
                                    </p:set>
                                    <p:set>
                                      <p:cBhvr>
                                        <p:cTn id="26" dur="500" fill="hold"/>
                                        <p:tgtEl>
                                          <p:spTgt spid="11266">
                                            <p:txEl>
                                              <p:pRg st="12" end="12"/>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11266">
                                            <p:txEl>
                                              <p:pRg st="13" end="13"/>
                                            </p:txEl>
                                          </p:spTgt>
                                        </p:tgtEl>
                                        <p:attrNameLst>
                                          <p:attrName>style.color</p:attrName>
                                        </p:attrNameLst>
                                      </p:cBhvr>
                                      <p:to>
                                        <p:clrVal>
                                          <a:schemeClr val="accent2"/>
                                        </p:clrVal>
                                      </p:to>
                                    </p:set>
                                    <p:set>
                                      <p:cBhvr>
                                        <p:cTn id="31" dur="500" fill="hold"/>
                                        <p:tgtEl>
                                          <p:spTgt spid="11266">
                                            <p:txEl>
                                              <p:pRg st="13" end="13"/>
                                            </p:txEl>
                                          </p:spTgt>
                                        </p:tgtEl>
                                        <p:attrNameLst>
                                          <p:attrName>fillcolor</p:attrName>
                                        </p:attrNameLst>
                                      </p:cBhvr>
                                      <p:to>
                                        <p:clrVal>
                                          <a:schemeClr val="accent2"/>
                                        </p:clrVal>
                                      </p:to>
                                    </p:set>
                                    <p:set>
                                      <p:cBhvr>
                                        <p:cTn id="32" dur="500" fill="hold"/>
                                        <p:tgtEl>
                                          <p:spTgt spid="11266">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p:nvPr/>
        </p:nvSpPr>
        <p:spPr>
          <a:xfrm>
            <a:off x="460375" y="333375"/>
            <a:ext cx="8229600" cy="6192838"/>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4.4 RS-232C/422/485接口之间的相互转换</a:t>
            </a:r>
          </a:p>
          <a:p>
            <a:pPr algn="just">
              <a:lnSpc>
                <a:spcPct val="150000"/>
              </a:lnSpc>
            </a:pPr>
            <a:r>
              <a:rPr lang="zh-CN" altLang="en-US" sz="1400" dirty="0">
                <a:solidFill>
                  <a:schemeClr val="tx1"/>
                </a:solidFill>
                <a:latin typeface="黑体" panose="02010609060101010101" pitchFamily="1" charset="-122"/>
                <a:ea typeface="宋体" panose="02010600030101010101" pitchFamily="2" charset="-122"/>
                <a:sym typeface="Arial" panose="020B0604020202020204" pitchFamily="34" charset="0"/>
              </a:rPr>
              <a:t>   </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目前，工业PC机</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一般带有</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RS-232C/422/485接口中的</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一种或几种。</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笔记本电脑</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取消了</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9针的</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串行通信接口，</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台式机还保留。</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因此，工业PC机与采用RS-232C/422/485接口的设备（元件）通信连接时</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可能需要转换，</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个人PC机与采用RS-232C/422/485接口的设备（元件）通信连接时</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必须转换。</a:t>
            </a:r>
          </a:p>
          <a:p>
            <a:pPr algn="just">
              <a:lnSpc>
                <a:spcPct val="150000"/>
              </a:lnSpc>
              <a:spcBef>
                <a:spcPct val="2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b="1" dirty="0">
                <a:solidFill>
                  <a:schemeClr val="tx1"/>
                </a:solidFill>
                <a:latin typeface="宋体" panose="02010600030101010101" pitchFamily="2" charset="-122"/>
                <a:ea typeface="宋体" panose="02010600030101010101" pitchFamily="2" charset="-122"/>
                <a:sym typeface="Arial" panose="020B0604020202020204" pitchFamily="34" charset="0"/>
              </a:rPr>
              <a:t>  1.个人PC（台式机）与设备（元件）的RS-422/485接口的通信连接方法</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（1）通过RS-232接口转RS-422/485接口转换器将RS-232接口转换为RS-422/485接口连接。</a:t>
            </a:r>
            <a:endPar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endParaRPr>
          </a:p>
          <a:p>
            <a:pPr algn="just">
              <a:lnSpc>
                <a:spcPct val="150000"/>
              </a:lnSpc>
              <a:spcBef>
                <a:spcPct val="2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b="1" dirty="0">
                <a:solidFill>
                  <a:schemeClr val="tx1"/>
                </a:solidFill>
                <a:latin typeface="宋体" panose="02010600030101010101" pitchFamily="2" charset="-122"/>
                <a:ea typeface="宋体" panose="02010600030101010101" pitchFamily="2" charset="-122"/>
                <a:sym typeface="Arial" panose="020B0604020202020204" pitchFamily="34" charset="0"/>
              </a:rPr>
              <a:t> 2.个人PC（笔记本）与设备（元器件）的RS-422/485接口的通信连接方法</a:t>
            </a:r>
          </a:p>
          <a:p>
            <a:pPr algn="just">
              <a:lnSpc>
                <a:spcPct val="150000"/>
              </a:lnSpc>
              <a:spcBef>
                <a:spcPct val="2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（1）通过USB接口转RS-422/485接口转换器将USB接口转换为RS-232/485接口连接。</a:t>
            </a:r>
          </a:p>
          <a:p>
            <a:pPr algn="just">
              <a:lnSpc>
                <a:spcPct val="150000"/>
              </a:lnSpc>
              <a:spcBef>
                <a:spcPct val="2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（2）</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首先</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通过USB接口转RS-232接口转换路将USB接口转换为RS-232接口（</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注意安装驱动程序）</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再</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通过RS-232接口转RS-422/485接口转换器将RS-232接口转换为RS-422/485接口连接。</a:t>
            </a:r>
          </a:p>
          <a:p>
            <a:pPr algn="just">
              <a:lnSpc>
                <a:spcPct val="150000"/>
              </a:lnSpc>
              <a:spcBef>
                <a:spcPct val="20000"/>
              </a:spcBef>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1400" b="1" dirty="0">
                <a:solidFill>
                  <a:schemeClr val="tx1"/>
                </a:solidFill>
                <a:latin typeface="宋体" panose="02010600030101010101" pitchFamily="2" charset="-122"/>
                <a:ea typeface="宋体" panose="02010600030101010101" pitchFamily="2" charset="-122"/>
                <a:sym typeface="Arial" panose="020B0604020202020204" pitchFamily="34" charset="0"/>
              </a:rPr>
              <a:t> 3.工业PC与设备（元件）的RS-422/485接口的通信连接方法</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（1）由于工业PC机一般带有RS-422/485接口,因此，一般直接连接。</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（2）若没有RS-422/485接口,可以通过PCI多串口卡，直接选用其输出接口为RS-422/485类型的扩展卡连接，或者通过转换器连接。</a:t>
            </a:r>
          </a:p>
          <a:p>
            <a:pPr algn="just">
              <a:lnSpc>
                <a:spcPct val="150000"/>
              </a:lnSpc>
            </a:pP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    目前市场上的RS-232接口转RS-485接口的转换器，</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分无源</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与</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有源</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两种，</a:t>
            </a:r>
            <a:r>
              <a:rPr lang="zh-CN" altLang="en-US" sz="1400" dirty="0">
                <a:solidFill>
                  <a:srgbClr val="FF00FF"/>
                </a:solidFill>
                <a:latin typeface="宋体" panose="02010600030101010101" pitchFamily="2" charset="-122"/>
                <a:ea typeface="宋体" panose="02010600030101010101" pitchFamily="2" charset="-122"/>
                <a:sym typeface="Arial" panose="020B0604020202020204" pitchFamily="34" charset="0"/>
              </a:rPr>
              <a:t>无源一般只是转换，</a:t>
            </a:r>
            <a:r>
              <a:rPr lang="zh-CN" altLang="en-US" sz="1400" dirty="0">
                <a:solidFill>
                  <a:srgbClr val="FF0000"/>
                </a:solidFill>
                <a:latin typeface="宋体" panose="02010600030101010101" pitchFamily="2" charset="-122"/>
                <a:ea typeface="宋体" panose="02010600030101010101" pitchFamily="2" charset="-122"/>
                <a:sym typeface="Arial" panose="020B0604020202020204" pitchFamily="34" charset="0"/>
              </a:rPr>
              <a:t>有源的转换器除了实现RS-232和RS-485的转换，</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还能保证两者之间</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电气隔离，</a:t>
            </a:r>
            <a:r>
              <a:rPr lang="zh-CN" altLang="en-US" sz="1400" dirty="0">
                <a:solidFill>
                  <a:schemeClr val="tx1"/>
                </a:solidFill>
                <a:latin typeface="宋体" panose="02010600030101010101" pitchFamily="2" charset="-122"/>
                <a:ea typeface="宋体" panose="02010600030101010101" pitchFamily="2" charset="-122"/>
                <a:sym typeface="Arial" panose="020B0604020202020204" pitchFamily="34" charset="0"/>
              </a:rPr>
              <a:t>因为RS-485的线路往往比较长，线路上有干扰，采取隔离措施后</a:t>
            </a:r>
            <a:r>
              <a:rPr lang="zh-CN" altLang="en-US" sz="1400" dirty="0">
                <a:solidFill>
                  <a:srgbClr val="006600"/>
                </a:solidFill>
                <a:latin typeface="宋体" panose="02010600030101010101" pitchFamily="2" charset="-122"/>
                <a:ea typeface="宋体" panose="02010600030101010101" pitchFamily="2" charset="-122"/>
                <a:sym typeface="Arial" panose="020B0604020202020204" pitchFamily="34" charset="0"/>
              </a:rPr>
              <a:t>即使RS-485接口线路上有干扰也不会影响RS-232接口部分。</a:t>
            </a: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3314"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3315"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3316"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3317"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blinds(horizontal)">
                                      <p:cBhvr>
                                        <p:cTn id="7" dur="500"/>
                                        <p:tgtEl>
                                          <p:spTgt spid="122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blinds(horizontal)">
                                      <p:cBhvr>
                                        <p:cTn id="12" dur="500"/>
                                        <p:tgtEl>
                                          <p:spTgt spid="1229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animEffect transition="in" filter="blinds(horizontal)">
                                      <p:cBhvr>
                                        <p:cTn id="15" dur="500"/>
                                        <p:tgtEl>
                                          <p:spTgt spid="1229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
                                            <p:txEl>
                                              <p:pRg st="4" end="4"/>
                                            </p:txEl>
                                          </p:spTgt>
                                        </p:tgtEl>
                                        <p:attrNameLst>
                                          <p:attrName>style.visibility</p:attrName>
                                        </p:attrNameLst>
                                      </p:cBhvr>
                                      <p:to>
                                        <p:strVal val="visible"/>
                                      </p:to>
                                    </p:set>
                                    <p:animEffect transition="in" filter="blinds(horizontal)">
                                      <p:cBhvr>
                                        <p:cTn id="20" dur="500"/>
                                        <p:tgtEl>
                                          <p:spTgt spid="1229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290">
                                            <p:txEl>
                                              <p:pRg st="5" end="5"/>
                                            </p:txEl>
                                          </p:spTgt>
                                        </p:tgtEl>
                                        <p:attrNameLst>
                                          <p:attrName>style.visibility</p:attrName>
                                        </p:attrNameLst>
                                      </p:cBhvr>
                                      <p:to>
                                        <p:strVal val="visible"/>
                                      </p:to>
                                    </p:set>
                                    <p:animEffect transition="in" filter="blinds(horizontal)">
                                      <p:cBhvr>
                                        <p:cTn id="25" dur="500"/>
                                        <p:tgtEl>
                                          <p:spTgt spid="1229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290">
                                            <p:txEl>
                                              <p:pRg st="6" end="6"/>
                                            </p:txEl>
                                          </p:spTgt>
                                        </p:tgtEl>
                                        <p:attrNameLst>
                                          <p:attrName>style.visibility</p:attrName>
                                        </p:attrNameLst>
                                      </p:cBhvr>
                                      <p:to>
                                        <p:strVal val="visible"/>
                                      </p:to>
                                    </p:set>
                                    <p:animEffect transition="in" filter="blinds(horizontal)">
                                      <p:cBhvr>
                                        <p:cTn id="30" dur="500"/>
                                        <p:tgtEl>
                                          <p:spTgt spid="1229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290">
                                            <p:txEl>
                                              <p:pRg st="7" end="7"/>
                                            </p:txEl>
                                          </p:spTgt>
                                        </p:tgtEl>
                                        <p:attrNameLst>
                                          <p:attrName>style.visibility</p:attrName>
                                        </p:attrNameLst>
                                      </p:cBhvr>
                                      <p:to>
                                        <p:strVal val="visible"/>
                                      </p:to>
                                    </p:set>
                                    <p:animEffect transition="in" filter="blinds(horizontal)">
                                      <p:cBhvr>
                                        <p:cTn id="35" dur="500"/>
                                        <p:tgtEl>
                                          <p:spTgt spid="12290">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2290">
                                            <p:txEl>
                                              <p:pRg st="8" end="8"/>
                                            </p:txEl>
                                          </p:spTgt>
                                        </p:tgtEl>
                                        <p:attrNameLst>
                                          <p:attrName>style.visibility</p:attrName>
                                        </p:attrNameLst>
                                      </p:cBhvr>
                                      <p:to>
                                        <p:strVal val="visible"/>
                                      </p:to>
                                    </p:set>
                                    <p:animEffect transition="in" filter="blinds(horizontal)">
                                      <p:cBhvr>
                                        <p:cTn id="40" dur="500"/>
                                        <p:tgtEl>
                                          <p:spTgt spid="12290">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290">
                                            <p:txEl>
                                              <p:pRg st="9" end="9"/>
                                            </p:txEl>
                                          </p:spTgt>
                                        </p:tgtEl>
                                        <p:attrNameLst>
                                          <p:attrName>style.visibility</p:attrName>
                                        </p:attrNameLst>
                                      </p:cBhvr>
                                      <p:to>
                                        <p:strVal val="visible"/>
                                      </p:to>
                                    </p:set>
                                    <p:animEffect transition="in" filter="blinds(horizontal)">
                                      <p:cBhvr>
                                        <p:cTn id="45" dur="500"/>
                                        <p:tgtEl>
                                          <p:spTgt spid="12290">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290">
                                            <p:txEl>
                                              <p:pRg st="10" end="10"/>
                                            </p:txEl>
                                          </p:spTgt>
                                        </p:tgtEl>
                                        <p:attrNameLst>
                                          <p:attrName>style.visibility</p:attrName>
                                        </p:attrNameLst>
                                      </p:cBhvr>
                                      <p:to>
                                        <p:strVal val="visible"/>
                                      </p:to>
                                    </p:set>
                                    <p:animEffect transition="in" filter="blinds(horizontal)">
                                      <p:cBhvr>
                                        <p:cTn id="50" dur="500"/>
                                        <p:tgtEl>
                                          <p:spTgt spid="1229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p:nvPr/>
        </p:nvSpPr>
        <p:spPr>
          <a:xfrm>
            <a:off x="460375" y="417513"/>
            <a:ext cx="8229600" cy="600868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4.4 RS-232C/422/485接口之间的相互转换</a:t>
            </a:r>
          </a:p>
          <a:p>
            <a:pPr algn="just">
              <a:lnSpc>
                <a:spcPct val="150000"/>
              </a:lnSpc>
              <a:spcAft>
                <a:spcPct val="50000"/>
              </a:spcAft>
            </a:pPr>
            <a:r>
              <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rPr>
              <a:t>1.工业PC上的端口</a:t>
            </a:r>
          </a:p>
          <a:p>
            <a:pPr algn="just">
              <a:lnSpc>
                <a:spcPct val="150000"/>
              </a:lnSpc>
              <a:spcAft>
                <a:spcPct val="50000"/>
              </a:spcAft>
            </a:pPr>
            <a:endPar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just">
              <a:lnSpc>
                <a:spcPct val="150000"/>
              </a:lnSpc>
              <a:spcAft>
                <a:spcPct val="50000"/>
              </a:spcAft>
            </a:pPr>
            <a:endPar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just">
              <a:lnSpc>
                <a:spcPct val="150000"/>
              </a:lnSpc>
              <a:spcAft>
                <a:spcPct val="50000"/>
              </a:spcAft>
            </a:pPr>
            <a:endPar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just">
              <a:lnSpc>
                <a:spcPct val="150000"/>
              </a:lnSpc>
              <a:spcAft>
                <a:spcPct val="50000"/>
              </a:spcAft>
            </a:pPr>
            <a:endPar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just">
              <a:lnSpc>
                <a:spcPct val="150000"/>
              </a:lnSpc>
              <a:spcAft>
                <a:spcPct val="50000"/>
              </a:spcAft>
            </a:pPr>
            <a:r>
              <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rPr>
              <a:t>2.USB接口转RS-232接口连接器</a:t>
            </a:r>
          </a:p>
          <a:p>
            <a:pPr algn="just">
              <a:lnSpc>
                <a:spcPct val="150000"/>
              </a:lnSpc>
              <a:spcAft>
                <a:spcPct val="50000"/>
              </a:spcAft>
            </a:pPr>
            <a:endPar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ct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4338"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4339"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4340"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4341"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3319" name="图片 13318" descr="捕获"/>
          <p:cNvPicPr>
            <a:picLocks noChangeAspect="1"/>
          </p:cNvPicPr>
          <p:nvPr/>
        </p:nvPicPr>
        <p:blipFill>
          <a:blip r:embed="rId4"/>
          <a:stretch>
            <a:fillRect/>
          </a:stretch>
        </p:blipFill>
        <p:spPr>
          <a:xfrm>
            <a:off x="1547813" y="1341438"/>
            <a:ext cx="5834062" cy="1849437"/>
          </a:xfrm>
          <a:prstGeom prst="rect">
            <a:avLst/>
          </a:prstGeom>
          <a:noFill/>
          <a:ln w="9525">
            <a:noFill/>
          </a:ln>
        </p:spPr>
      </p:pic>
      <p:pic>
        <p:nvPicPr>
          <p:cNvPr id="13320" name="图片 13319" descr="捕获"/>
          <p:cNvPicPr>
            <a:picLocks noChangeAspect="1"/>
          </p:cNvPicPr>
          <p:nvPr/>
        </p:nvPicPr>
        <p:blipFill>
          <a:blip r:embed="rId5"/>
          <a:stretch>
            <a:fillRect/>
          </a:stretch>
        </p:blipFill>
        <p:spPr>
          <a:xfrm>
            <a:off x="1836738" y="3716338"/>
            <a:ext cx="5111750" cy="2560637"/>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7" dur="500"/>
                                        <p:tgtEl>
                                          <p:spTgt spid="133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9"/>
                                        </p:tgtEl>
                                        <p:attrNameLst>
                                          <p:attrName>style.visibility</p:attrName>
                                        </p:attrNameLst>
                                      </p:cBhvr>
                                      <p:to>
                                        <p:strVal val="visible"/>
                                      </p:to>
                                    </p:set>
                                    <p:anim calcmode="lin" valueType="num">
                                      <p:cBhvr additive="base">
                                        <p:cTn id="12" dur="500" fill="hold"/>
                                        <p:tgtEl>
                                          <p:spTgt spid="13319"/>
                                        </p:tgtEl>
                                        <p:attrNameLst>
                                          <p:attrName>ppt_x</p:attrName>
                                        </p:attrNameLst>
                                      </p:cBhvr>
                                      <p:tavLst>
                                        <p:tav tm="0">
                                          <p:val>
                                            <p:strVal val="#ppt_x"/>
                                          </p:val>
                                        </p:tav>
                                        <p:tav tm="100000">
                                          <p:val>
                                            <p:strVal val="#ppt_x"/>
                                          </p:val>
                                        </p:tav>
                                      </p:tavLst>
                                    </p:anim>
                                    <p:anim calcmode="lin" valueType="num">
                                      <p:cBhvr additive="base">
                                        <p:cTn id="13"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14">
                                            <p:txEl>
                                              <p:pRg st="6" end="6"/>
                                            </p:txEl>
                                          </p:spTgt>
                                        </p:tgtEl>
                                        <p:attrNameLst>
                                          <p:attrName>style.visibility</p:attrName>
                                        </p:attrNameLst>
                                      </p:cBhvr>
                                      <p:to>
                                        <p:strVal val="visible"/>
                                      </p:to>
                                    </p:set>
                                    <p:animEffect transition="in" filter="blinds(horizontal)">
                                      <p:cBhvr>
                                        <p:cTn id="18" dur="500"/>
                                        <p:tgtEl>
                                          <p:spTgt spid="1331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20"/>
                                        </p:tgtEl>
                                        <p:attrNameLst>
                                          <p:attrName>style.visibility</p:attrName>
                                        </p:attrNameLst>
                                      </p:cBhvr>
                                      <p:to>
                                        <p:strVal val="visible"/>
                                      </p:to>
                                    </p:set>
                                    <p:anim calcmode="lin" valueType="num">
                                      <p:cBhvr additive="base">
                                        <p:cTn id="23" dur="500" fill="hold"/>
                                        <p:tgtEl>
                                          <p:spTgt spid="13320"/>
                                        </p:tgtEl>
                                        <p:attrNameLst>
                                          <p:attrName>ppt_x</p:attrName>
                                        </p:attrNameLst>
                                      </p:cBhvr>
                                      <p:tavLst>
                                        <p:tav tm="0">
                                          <p:val>
                                            <p:strVal val="#ppt_x"/>
                                          </p:val>
                                        </p:tav>
                                        <p:tav tm="100000">
                                          <p:val>
                                            <p:strVal val="#ppt_x"/>
                                          </p:val>
                                        </p:tav>
                                      </p:tavLst>
                                    </p:anim>
                                    <p:anim calcmode="lin" valueType="num">
                                      <p:cBhvr additive="base">
                                        <p:cTn id="24"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p:nvPr/>
        </p:nvSpPr>
        <p:spPr>
          <a:xfrm>
            <a:off x="460375" y="417513"/>
            <a:ext cx="8229600" cy="600868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4.4 RS-232C/422/485之间的相互转换</a:t>
            </a:r>
          </a:p>
          <a:p>
            <a:pPr algn="just">
              <a:lnSpc>
                <a:spcPct val="150000"/>
              </a:lnSpc>
            </a:pPr>
            <a:r>
              <a:rPr lang="zh-CN" altLang="en-US" sz="1400" dirty="0">
                <a:solidFill>
                  <a:schemeClr val="tx1"/>
                </a:solidFill>
                <a:latin typeface="黑体" panose="02010609060101010101" pitchFamily="1" charset="-122"/>
                <a:ea typeface="黑体" panose="02010609060101010101" pitchFamily="1" charset="-122"/>
                <a:sym typeface="Arial" panose="020B0604020202020204" pitchFamily="34" charset="0"/>
              </a:rPr>
              <a:t>3.RS-232接口转RS-422接口连接器</a:t>
            </a: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5362"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5363"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5364"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5365"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4343" name="图片 14342" descr="捕获"/>
          <p:cNvPicPr>
            <a:picLocks noChangeAspect="1"/>
          </p:cNvPicPr>
          <p:nvPr/>
        </p:nvPicPr>
        <p:blipFill>
          <a:blip r:embed="rId4"/>
          <a:stretch>
            <a:fillRect/>
          </a:stretch>
        </p:blipFill>
        <p:spPr>
          <a:xfrm>
            <a:off x="1692275" y="1701800"/>
            <a:ext cx="5254625" cy="3716338"/>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7" dur="500"/>
                                        <p:tgtEl>
                                          <p:spTgt spid="143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additive="base">
                                        <p:cTn id="12" dur="500" fill="hold"/>
                                        <p:tgtEl>
                                          <p:spTgt spid="14343"/>
                                        </p:tgtEl>
                                        <p:attrNameLst>
                                          <p:attrName>ppt_x</p:attrName>
                                        </p:attrNameLst>
                                      </p:cBhvr>
                                      <p:tavLst>
                                        <p:tav tm="0">
                                          <p:val>
                                            <p:strVal val="#ppt_x"/>
                                          </p:val>
                                        </p:tav>
                                        <p:tav tm="100000">
                                          <p:val>
                                            <p:strVal val="#ppt_x"/>
                                          </p:val>
                                        </p:tav>
                                      </p:tavLst>
                                    </p:anim>
                                    <p:anim calcmode="lin" valueType="num">
                                      <p:cBhvr additive="base">
                                        <p:cTn id="13"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p:nvPr/>
        </p:nvSpPr>
        <p:spPr>
          <a:xfrm>
            <a:off x="460375" y="417513"/>
            <a:ext cx="8229600" cy="6008687"/>
          </a:xfrm>
          <a:prstGeom prst="rect">
            <a:avLst/>
          </a:prstGeom>
          <a:noFill/>
          <a:ln w="9525">
            <a:noFill/>
          </a:ln>
        </p:spPr>
        <p:txBody>
          <a:bodyPr lIns="90170" tIns="46990" rIns="90170" bIns="46990" anchor="t"/>
          <a:lstStyle/>
          <a:p>
            <a:pPr algn="ctr">
              <a:lnSpc>
                <a:spcPct val="150000"/>
              </a:lnSpc>
              <a:spcAft>
                <a:spcPct val="50000"/>
              </a:spcAft>
            </a:pPr>
            <a:r>
              <a:rPr lang="zh-CN" altLang="en-US" sz="1800" dirty="0">
                <a:solidFill>
                  <a:schemeClr val="tx1"/>
                </a:solidFill>
                <a:latin typeface="黑体" panose="02010609060101010101" pitchFamily="1" charset="-122"/>
                <a:ea typeface="黑体" panose="02010609060101010101" pitchFamily="1" charset="-122"/>
                <a:sym typeface="Arial" panose="020B0604020202020204" pitchFamily="34" charset="0"/>
              </a:rPr>
              <a:t>4.4 RS-232C/422/485之间的相互转换</a:t>
            </a:r>
          </a:p>
          <a:p>
            <a:pPr>
              <a:lnSpc>
                <a:spcPct val="150000"/>
              </a:lnSpc>
            </a:pP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4.RS-232接口转RS-485接口转换器</a:t>
            </a:r>
          </a:p>
          <a:p>
            <a:pP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a:p>
            <a:pPr>
              <a:lnSpc>
                <a:spcPct val="150000"/>
              </a:lnSpc>
            </a:pPr>
            <a:r>
              <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rPr>
              <a:t>5.RS-232接口转RS-422接口转换器</a:t>
            </a:r>
          </a:p>
          <a:p>
            <a:pPr algn="just">
              <a:lnSpc>
                <a:spcPct val="150000"/>
              </a:lnSpc>
            </a:pPr>
            <a:endParaRPr lang="zh-CN" altLang="en-US" dirty="0">
              <a:solidFill>
                <a:schemeClr val="tx1"/>
              </a:solidFill>
              <a:latin typeface="黑体" panose="02010609060101010101" pitchFamily="1" charset="-122"/>
              <a:ea typeface="黑体" panose="02010609060101010101" pitchFamily="1" charset="-122"/>
              <a:sym typeface="Arial" panose="020B0604020202020204" pitchFamily="34" charset="0"/>
            </a:endParaRPr>
          </a:p>
        </p:txBody>
      </p:sp>
      <p:sp>
        <p:nvSpPr>
          <p:cNvPr id="16386" name="AutoShape 3">
            <a:hlinkClick r:id="" action="ppaction://hlinkshowjump?jump=previousslide">
              <a:snd r:embed="rId3" name="打字机"/>
            </a:hlinkClick>
          </p:cNvPr>
          <p:cNvSpPr/>
          <p:nvPr/>
        </p:nvSpPr>
        <p:spPr>
          <a:xfrm>
            <a:off x="6588125" y="6508750"/>
            <a:ext cx="360363" cy="287338"/>
          </a:xfrm>
          <a:prstGeom prst="actionButtonBackPrevious">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6387" name="AutoShape 4">
            <a:hlinkClick r:id="" action="ppaction://hlinkshowjump?jump=nextslide">
              <a:snd r:embed="rId3" name="打字机"/>
            </a:hlinkClick>
          </p:cNvPr>
          <p:cNvSpPr/>
          <p:nvPr/>
        </p:nvSpPr>
        <p:spPr>
          <a:xfrm>
            <a:off x="7019925" y="6508750"/>
            <a:ext cx="360363" cy="287338"/>
          </a:xfrm>
          <a:prstGeom prst="actionButtonForwardNext">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6388" name="AutoShape 5">
            <a:hlinkClick r:id="" action="ppaction://hlinkshowjump?jump=firstslide">
              <a:snd r:embed="rId2" name="单击"/>
            </a:hlinkClick>
          </p:cNvPr>
          <p:cNvSpPr/>
          <p:nvPr/>
        </p:nvSpPr>
        <p:spPr>
          <a:xfrm>
            <a:off x="7453313" y="6508750"/>
            <a:ext cx="360362" cy="287338"/>
          </a:xfrm>
          <a:prstGeom prst="actionButtonHome">
            <a:avLst/>
          </a:prstGeom>
          <a:solidFill>
            <a:srgbClr val="FFCC99">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sp>
        <p:nvSpPr>
          <p:cNvPr id="16389" name="AutoShape 6">
            <a:hlinkClick r:id="" action="ppaction://hlinkshowjump?jump=lastslideviewed">
              <a:snd r:embed="rId3" name="打字机"/>
            </a:hlinkClick>
          </p:cNvPr>
          <p:cNvSpPr/>
          <p:nvPr/>
        </p:nvSpPr>
        <p:spPr>
          <a:xfrm>
            <a:off x="7885113" y="6508750"/>
            <a:ext cx="360362" cy="287338"/>
          </a:xfrm>
          <a:prstGeom prst="actionButtonReturn">
            <a:avLst/>
          </a:prstGeom>
          <a:solidFill>
            <a:srgbClr val="CCFFCC">
              <a:alpha val="50000"/>
            </a:srgbClr>
          </a:solidFill>
          <a:ln w="9525">
            <a:noFill/>
          </a:ln>
        </p:spPr>
        <p:txBody>
          <a:bodyPr anchor="ctr"/>
          <a:lstStyle/>
          <a:p>
            <a:endParaRPr lang="zh-CN" altLang="en-US" dirty="0">
              <a:latin typeface="宋体" panose="02010600030101010101" pitchFamily="2" charset="-122"/>
              <a:ea typeface="宋体" panose="02010600030101010101" pitchFamily="2" charset="-122"/>
            </a:endParaRPr>
          </a:p>
        </p:txBody>
      </p:sp>
      <p:pic>
        <p:nvPicPr>
          <p:cNvPr id="15367" name="Picture 7"/>
          <p:cNvPicPr>
            <a:picLocks noChangeAspect="1"/>
          </p:cNvPicPr>
          <p:nvPr/>
        </p:nvPicPr>
        <p:blipFill>
          <a:blip r:embed="rId4"/>
          <a:stretch>
            <a:fillRect/>
          </a:stretch>
        </p:blipFill>
        <p:spPr>
          <a:xfrm>
            <a:off x="1620838" y="1414463"/>
            <a:ext cx="5781675" cy="1698625"/>
          </a:xfrm>
          <a:prstGeom prst="rect">
            <a:avLst/>
          </a:prstGeom>
          <a:noFill/>
          <a:ln w="9525">
            <a:noFill/>
          </a:ln>
        </p:spPr>
      </p:pic>
      <p:pic>
        <p:nvPicPr>
          <p:cNvPr id="15368" name="Picture 8" descr="捕获"/>
          <p:cNvPicPr>
            <a:picLocks noChangeAspect="1"/>
          </p:cNvPicPr>
          <p:nvPr/>
        </p:nvPicPr>
        <p:blipFill>
          <a:blip r:embed="rId5"/>
          <a:stretch>
            <a:fillRect/>
          </a:stretch>
        </p:blipFill>
        <p:spPr>
          <a:xfrm>
            <a:off x="1763713" y="3717925"/>
            <a:ext cx="5545137" cy="2670175"/>
          </a:xfrm>
          <a:prstGeom prst="rect">
            <a:avLst/>
          </a:prstGeom>
          <a:noFill/>
          <a:ln w="9525">
            <a:noFill/>
          </a:ln>
        </p:spPr>
      </p:pic>
    </p:spTree>
  </p:cSld>
  <p:clrMapOvr>
    <a:masterClrMapping/>
  </p:clrMapOvr>
  <p:transition spd="me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7" dur="500"/>
                                        <p:tgtEl>
                                          <p:spTgt spid="153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additive="base">
                                        <p:cTn id="12" dur="500" fill="hold"/>
                                        <p:tgtEl>
                                          <p:spTgt spid="15367"/>
                                        </p:tgtEl>
                                        <p:attrNameLst>
                                          <p:attrName>ppt_x</p:attrName>
                                        </p:attrNameLst>
                                      </p:cBhvr>
                                      <p:tavLst>
                                        <p:tav tm="0">
                                          <p:val>
                                            <p:strVal val="#ppt_x"/>
                                          </p:val>
                                        </p:tav>
                                        <p:tav tm="100000">
                                          <p:val>
                                            <p:strVal val="#ppt_x"/>
                                          </p:val>
                                        </p:tav>
                                      </p:tavLst>
                                    </p:anim>
                                    <p:anim calcmode="lin" valueType="num">
                                      <p:cBhvr additive="base">
                                        <p:cTn id="13"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362">
                                            <p:txEl>
                                              <p:pRg st="7" end="7"/>
                                            </p:txEl>
                                          </p:spTgt>
                                        </p:tgtEl>
                                        <p:attrNameLst>
                                          <p:attrName>style.visibility</p:attrName>
                                        </p:attrNameLst>
                                      </p:cBhvr>
                                      <p:to>
                                        <p:strVal val="visible"/>
                                      </p:to>
                                    </p:set>
                                    <p:animEffect transition="in" filter="blinds(horizontal)">
                                      <p:cBhvr>
                                        <p:cTn id="18" dur="500"/>
                                        <p:tgtEl>
                                          <p:spTgt spid="15362">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368"/>
                                        </p:tgtEl>
                                        <p:attrNameLst>
                                          <p:attrName>style.visibility</p:attrName>
                                        </p:attrNameLst>
                                      </p:cBhvr>
                                      <p:to>
                                        <p:strVal val="visible"/>
                                      </p:to>
                                    </p:set>
                                    <p:anim calcmode="lin" valueType="num">
                                      <p:cBhvr additive="base">
                                        <p:cTn id="23" dur="500" fill="hold"/>
                                        <p:tgtEl>
                                          <p:spTgt spid="15368"/>
                                        </p:tgtEl>
                                        <p:attrNameLst>
                                          <p:attrName>ppt_x</p:attrName>
                                        </p:attrNameLst>
                                      </p:cBhvr>
                                      <p:tavLst>
                                        <p:tav tm="0">
                                          <p:val>
                                            <p:strVal val="#ppt_x"/>
                                          </p:val>
                                        </p:tav>
                                        <p:tav tm="100000">
                                          <p:val>
                                            <p:strVal val="#ppt_x"/>
                                          </p:val>
                                        </p:tav>
                                      </p:tavLst>
                                    </p:anim>
                                    <p:anim calcmode="lin" valueType="num">
                                      <p:cBhvr additive="base">
                                        <p:cTn id="24"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黄绿天梯演示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4">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plate4">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template4_2">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复活节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黑体"/>
        <a:ea typeface="黑体"/>
        <a:cs typeface=""/>
      </a:majorFont>
      <a:minorFont>
        <a:latin typeface="宋体"/>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2711</Words>
  <Application>Microsoft Office PowerPoint</Application>
  <PresentationFormat>全屏显示(4:3)</PresentationFormat>
  <Paragraphs>109</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黑体</vt:lpstr>
      <vt:lpstr>宋体</vt:lpstr>
      <vt:lpstr>微软雅黑</vt:lpstr>
      <vt:lpstr>Arial</vt:lpstr>
      <vt:lpstr>Calibri</vt:lpstr>
      <vt:lpstr>Times New Roman</vt:lpstr>
      <vt:lpstr>黄绿天梯演示模板</vt:lpstr>
      <vt:lpstr>1_template4</vt:lpstr>
      <vt:lpstr>template4</vt:lpstr>
      <vt:lpstr>1_template4_2</vt:lpstr>
      <vt:lpstr>复活节模板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某企业恒压供水系统的设计</dc:title>
  <dc:creator>Administrator</dc:creator>
  <cp:lastModifiedBy>江 正</cp:lastModifiedBy>
  <cp:revision>16</cp:revision>
  <dcterms:created xsi:type="dcterms:W3CDTF">2012-06-06T01:30:27Z</dcterms:created>
  <dcterms:modified xsi:type="dcterms:W3CDTF">2018-06-30T08:07:57Z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