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4568" r:id="rId1"/>
    <p:sldMasterId id="2147484791" r:id="rId2"/>
    <p:sldMasterId id="2147484807" r:id="rId3"/>
  </p:sldMasterIdLst>
  <p:notesMasterIdLst>
    <p:notesMasterId r:id="rId21"/>
  </p:notesMasterIdLst>
  <p:handoutMasterIdLst>
    <p:handoutMasterId r:id="rId22"/>
  </p:handoutMasterIdLst>
  <p:sldIdLst>
    <p:sldId id="807" r:id="rId4"/>
    <p:sldId id="808" r:id="rId5"/>
    <p:sldId id="824" r:id="rId6"/>
    <p:sldId id="809" r:id="rId7"/>
    <p:sldId id="811" r:id="rId8"/>
    <p:sldId id="814" r:id="rId9"/>
    <p:sldId id="810" r:id="rId10"/>
    <p:sldId id="813" r:id="rId11"/>
    <p:sldId id="823" r:id="rId12"/>
    <p:sldId id="815" r:id="rId13"/>
    <p:sldId id="816" r:id="rId14"/>
    <p:sldId id="817" r:id="rId15"/>
    <p:sldId id="818" r:id="rId16"/>
    <p:sldId id="819" r:id="rId17"/>
    <p:sldId id="820" r:id="rId18"/>
    <p:sldId id="821" r:id="rId19"/>
    <p:sldId id="822" r:id="rId20"/>
  </p:sldIdLst>
  <p:sldSz cx="9144000" cy="6858000" type="screen4x3"/>
  <p:notesSz cx="7099300" cy="10234613"/>
  <p:defaultTextStyle>
    <a:defPPr>
      <a:defRPr lang="zh-CN"/>
    </a:defPPr>
    <a:lvl1pPr algn="l" rtl="0" fontAlgn="base">
      <a:spcBef>
        <a:spcPct val="0"/>
      </a:spcBef>
      <a:spcAft>
        <a:spcPct val="0"/>
      </a:spcAft>
      <a:defRPr b="1"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b="1"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b="1"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b="1"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b="1" kern="1200">
        <a:solidFill>
          <a:schemeClr val="tx1"/>
        </a:solidFill>
        <a:latin typeface="Verdana" pitchFamily="34" charset="0"/>
        <a:ea typeface="宋体" pitchFamily="2" charset="-122"/>
        <a:cs typeface="+mn-cs"/>
      </a:defRPr>
    </a:lvl5pPr>
    <a:lvl6pPr marL="2286000" algn="l" defTabSz="914400" rtl="0" eaLnBrk="1" latinLnBrk="0" hangingPunct="1">
      <a:defRPr b="1" kern="1200">
        <a:solidFill>
          <a:schemeClr val="tx1"/>
        </a:solidFill>
        <a:latin typeface="Verdana" pitchFamily="34" charset="0"/>
        <a:ea typeface="宋体" pitchFamily="2" charset="-122"/>
        <a:cs typeface="+mn-cs"/>
      </a:defRPr>
    </a:lvl6pPr>
    <a:lvl7pPr marL="2743200" algn="l" defTabSz="914400" rtl="0" eaLnBrk="1" latinLnBrk="0" hangingPunct="1">
      <a:defRPr b="1" kern="1200">
        <a:solidFill>
          <a:schemeClr val="tx1"/>
        </a:solidFill>
        <a:latin typeface="Verdana" pitchFamily="34" charset="0"/>
        <a:ea typeface="宋体" pitchFamily="2" charset="-122"/>
        <a:cs typeface="+mn-cs"/>
      </a:defRPr>
    </a:lvl7pPr>
    <a:lvl8pPr marL="3200400" algn="l" defTabSz="914400" rtl="0" eaLnBrk="1" latinLnBrk="0" hangingPunct="1">
      <a:defRPr b="1" kern="1200">
        <a:solidFill>
          <a:schemeClr val="tx1"/>
        </a:solidFill>
        <a:latin typeface="Verdana" pitchFamily="34" charset="0"/>
        <a:ea typeface="宋体" pitchFamily="2" charset="-122"/>
        <a:cs typeface="+mn-cs"/>
      </a:defRPr>
    </a:lvl8pPr>
    <a:lvl9pPr marL="3657600" algn="l" defTabSz="914400" rtl="0" eaLnBrk="1" latinLnBrk="0" hangingPunct="1">
      <a:defRPr b="1"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FFFF"/>
    <a:srgbClr val="0066CC"/>
    <a:srgbClr val="2683C6"/>
    <a:srgbClr val="C7DFF0"/>
    <a:srgbClr val="3399FF"/>
    <a:srgbClr val="DDDDDD"/>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84" autoAdjust="0"/>
    <p:restoredTop sz="91237" autoAdjust="0"/>
  </p:normalViewPr>
  <p:slideViewPr>
    <p:cSldViewPr>
      <p:cViewPr varScale="1">
        <p:scale>
          <a:sx n="111" d="100"/>
          <a:sy n="111" d="100"/>
        </p:scale>
        <p:origin x="1005" y="57"/>
      </p:cViewPr>
      <p:guideLst>
        <p:guide orient="horz" pos="2160"/>
        <p:guide pos="2880"/>
      </p:guideLst>
    </p:cSldViewPr>
  </p:slideViewPr>
  <p:outlineViewPr>
    <p:cViewPr>
      <p:scale>
        <a:sx n="33" d="100"/>
        <a:sy n="33" d="100"/>
      </p:scale>
      <p:origin x="0" y="3204"/>
    </p:cViewPr>
  </p:outlineViewPr>
  <p:notesTextViewPr>
    <p:cViewPr>
      <p:scale>
        <a:sx n="100" d="100"/>
        <a:sy n="100" d="100"/>
      </p:scale>
      <p:origin x="0" y="0"/>
    </p:cViewPr>
  </p:notesTextViewPr>
  <p:sorterViewPr>
    <p:cViewPr>
      <p:scale>
        <a:sx n="66" d="100"/>
        <a:sy n="66" d="100"/>
      </p:scale>
      <p:origin x="0" y="-7157"/>
    </p:cViewPr>
  </p:sorterViewPr>
  <p:notesViewPr>
    <p:cSldViewPr>
      <p:cViewPr>
        <p:scale>
          <a:sx n="125" d="100"/>
          <a:sy n="125" d="100"/>
        </p:scale>
        <p:origin x="-1254" y="-1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anghao" userId="71335b0d77513b50" providerId="LiveId" clId="{E4DBE62F-5546-4205-A4F5-3A1DD7B540D6}"/>
    <pc:docChg chg="modSld">
      <pc:chgData name="Wang Jianghao" userId="71335b0d77513b50" providerId="LiveId" clId="{E4DBE62F-5546-4205-A4F5-3A1DD7B540D6}" dt="2020-11-03T12:58:01.557" v="5" actId="20577"/>
      <pc:docMkLst>
        <pc:docMk/>
      </pc:docMkLst>
      <pc:sldChg chg="modSp mod">
        <pc:chgData name="Wang Jianghao" userId="71335b0d77513b50" providerId="LiveId" clId="{E4DBE62F-5546-4205-A4F5-3A1DD7B540D6}" dt="2020-11-03T12:58:01.557" v="5" actId="20577"/>
        <pc:sldMkLst>
          <pc:docMk/>
          <pc:sldMk cId="157066526" sldId="807"/>
        </pc:sldMkLst>
        <pc:spChg chg="mod">
          <ac:chgData name="Wang Jianghao" userId="71335b0d77513b50" providerId="LiveId" clId="{E4DBE62F-5546-4205-A4F5-3A1DD7B540D6}" dt="2020-11-03T12:58:01.557" v="5" actId="20577"/>
          <ac:spMkLst>
            <pc:docMk/>
            <pc:sldMk cId="157066526" sldId="807"/>
            <ac:spMk id="1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a:defRPr sz="1300" b="0">
                <a:latin typeface="Arial" charset="0"/>
                <a:ea typeface="宋体"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a:defRPr sz="1300" b="0">
                <a:latin typeface="Arial" charset="0"/>
                <a:ea typeface="宋体" charset="-122"/>
              </a:defRPr>
            </a:lvl1pPr>
          </a:lstStyle>
          <a:p>
            <a:pPr>
              <a:defRPr/>
            </a:pPr>
            <a:fld id="{B2F41715-0A11-4AB4-8129-308D681CEEF9}" type="slidenum">
              <a:rPr lang="en-US" altLang="zh-CN"/>
              <a:pPr>
                <a:defRPr/>
              </a:pPr>
              <a:t>‹#›</a:t>
            </a:fld>
            <a:endParaRPr lang="en-US" altLang="zh-CN" dirty="0"/>
          </a:p>
        </p:txBody>
      </p:sp>
    </p:spTree>
    <p:extLst>
      <p:ext uri="{BB962C8B-B14F-4D97-AF65-F5344CB8AC3E}">
        <p14:creationId xmlns:p14="http://schemas.microsoft.com/office/powerpoint/2010/main" val="76985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638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a:defRPr sz="1300" b="0">
                <a:latin typeface="Arial" charset="0"/>
                <a:ea typeface="宋体"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2188" y="769938"/>
            <a:ext cx="5114925" cy="3835400"/>
          </a:xfrm>
          <a:prstGeom prst="rect">
            <a:avLst/>
          </a:prstGeom>
          <a:noFill/>
          <a:ln w="9525">
            <a:solidFill>
              <a:srgbClr val="000000"/>
            </a:solidFill>
            <a:miter lim="800000"/>
            <a:headEnd/>
            <a:tailEnd/>
          </a:ln>
        </p:spPr>
      </p:sp>
      <p:sp>
        <p:nvSpPr>
          <p:cNvPr id="1638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defRPr sz="1300" b="0">
                <a:latin typeface="Arial" charset="0"/>
                <a:ea typeface="宋体" charset="-122"/>
              </a:defRPr>
            </a:lvl1pPr>
          </a:lstStyle>
          <a:p>
            <a:pPr>
              <a:defRPr/>
            </a:pPr>
            <a:endParaRPr lang="en-US" altLang="zh-CN"/>
          </a:p>
        </p:txBody>
      </p:sp>
      <p:sp>
        <p:nvSpPr>
          <p:cNvPr id="1638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a:defRPr sz="1300" b="0">
                <a:latin typeface="Arial" charset="0"/>
                <a:ea typeface="宋体" charset="-122"/>
              </a:defRPr>
            </a:lvl1pPr>
          </a:lstStyle>
          <a:p>
            <a:pPr>
              <a:defRPr/>
            </a:pPr>
            <a:fld id="{61A8A80B-19F8-4C61-B216-6DBB45A06816}" type="slidenum">
              <a:rPr lang="en-US" altLang="zh-CN"/>
              <a:pPr>
                <a:defRPr/>
              </a:pPr>
              <a:t>‹#›</a:t>
            </a:fld>
            <a:endParaRPr lang="en-US" altLang="zh-CN" dirty="0"/>
          </a:p>
        </p:txBody>
      </p:sp>
    </p:spTree>
    <p:extLst>
      <p:ext uri="{BB962C8B-B14F-4D97-AF65-F5344CB8AC3E}">
        <p14:creationId xmlns:p14="http://schemas.microsoft.com/office/powerpoint/2010/main" val="2839769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1A8A80B-19F8-4C61-B216-6DBB45A06816}" type="slidenum">
              <a:rPr lang="en-US" altLang="zh-CN" smtClean="0">
                <a:solidFill>
                  <a:srgbClr val="000000"/>
                </a:solidFill>
              </a:rPr>
              <a:pPr>
                <a:defRPr/>
              </a:pPr>
              <a:t>1</a:t>
            </a:fld>
            <a:endParaRPr lang="en-US" altLang="zh-CN" dirty="0">
              <a:solidFill>
                <a:srgbClr val="000000"/>
              </a:solidFill>
            </a:endParaRPr>
          </a:p>
        </p:txBody>
      </p:sp>
    </p:spTree>
    <p:extLst>
      <p:ext uri="{BB962C8B-B14F-4D97-AF65-F5344CB8AC3E}">
        <p14:creationId xmlns:p14="http://schemas.microsoft.com/office/powerpoint/2010/main" val="55970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a:ln/>
        </p:spPr>
      </p:sp>
      <p:sp>
        <p:nvSpPr>
          <p:cNvPr id="268291" name="Rectangle 3"/>
          <p:cNvSpPr>
            <a:spLocks noGrp="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155584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1A8A80B-19F8-4C61-B216-6DBB45A06816}" type="slidenum">
              <a:rPr lang="en-US" altLang="zh-CN" smtClean="0"/>
              <a:pPr>
                <a:defRPr/>
              </a:pPr>
              <a:t>11</a:t>
            </a:fld>
            <a:endParaRPr lang="en-US" altLang="zh-CN" dirty="0"/>
          </a:p>
        </p:txBody>
      </p:sp>
    </p:spTree>
    <p:extLst>
      <p:ext uri="{BB962C8B-B14F-4D97-AF65-F5344CB8AC3E}">
        <p14:creationId xmlns:p14="http://schemas.microsoft.com/office/powerpoint/2010/main" val="333647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5294B2F5-DB75-46B3-B46D-340E95942C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B0277E5B-B502-4632-AA2D-E714FACCCF7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FAE22C8F-2285-420C-AA94-D02E9CAAE98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EBEA47-0AC1-478F-9035-961EAAC0BE6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2_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EBEA47-0AC1-478F-9035-961EAAC0BE6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2" descr="Light horizontal"/>
          <p:cNvSpPr>
            <a:spLocks noChangeArrowheads="1"/>
          </p:cNvSpPr>
          <p:nvPr/>
        </p:nvSpPr>
        <p:spPr bwMode="gray">
          <a:xfrm>
            <a:off x="0" y="0"/>
            <a:ext cx="9144000" cy="3225800"/>
          </a:xfrm>
          <a:prstGeom prst="rect">
            <a:avLst/>
          </a:prstGeom>
          <a:pattFill prst="ltHorz">
            <a:fgClr>
              <a:schemeClr val="accent1"/>
            </a:fgClr>
            <a:bgClr>
              <a:schemeClr val="accent2"/>
            </a:bgClr>
          </a:patt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2" name="组合 44"/>
          <p:cNvGrpSpPr>
            <a:grpSpLocks/>
          </p:cNvGrpSpPr>
          <p:nvPr/>
        </p:nvGrpSpPr>
        <p:grpSpPr bwMode="auto">
          <a:xfrm>
            <a:off x="-3175" y="3200400"/>
            <a:ext cx="9147175" cy="158750"/>
            <a:chOff x="0" y="2056"/>
            <a:chExt cx="5762" cy="100"/>
          </a:xfrm>
        </p:grpSpPr>
        <p:sp>
          <p:nvSpPr>
            <p:cNvPr id="6" name="矩形 45"/>
            <p:cNvSpPr>
              <a:spLocks noChangeArrowheads="1"/>
            </p:cNvSpPr>
            <p:nvPr userDrawn="1"/>
          </p:nvSpPr>
          <p:spPr bwMode="gray">
            <a:xfrm>
              <a:off x="1505" y="2056"/>
              <a:ext cx="4257" cy="100"/>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7" name="矩形 46"/>
            <p:cNvSpPr>
              <a:spLocks noChangeArrowheads="1"/>
            </p:cNvSpPr>
            <p:nvPr userDrawn="1"/>
          </p:nvSpPr>
          <p:spPr bwMode="gray">
            <a:xfrm>
              <a:off x="998" y="2056"/>
              <a:ext cx="508" cy="100"/>
            </a:xfrm>
            <a:prstGeom prst="rect">
              <a:avLst/>
            </a:prstGeom>
            <a:solidFill>
              <a:schemeClr va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8" name="矩形 47"/>
            <p:cNvSpPr>
              <a:spLocks noChangeArrowheads="1"/>
            </p:cNvSpPr>
            <p:nvPr userDrawn="1"/>
          </p:nvSpPr>
          <p:spPr bwMode="gray">
            <a:xfrm>
              <a:off x="504" y="2056"/>
              <a:ext cx="507" cy="100"/>
            </a:xfrm>
            <a:prstGeom prst="rect">
              <a:avLst/>
            </a:prstGeom>
            <a:solidFill>
              <a:schemeClr val="fo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9" name="矩形 48"/>
            <p:cNvSpPr>
              <a:spLocks noChangeArrowheads="1"/>
            </p:cNvSpPr>
            <p:nvPr userDrawn="1"/>
          </p:nvSpPr>
          <p:spPr bwMode="gray">
            <a:xfrm>
              <a:off x="0" y="2056"/>
              <a:ext cx="507" cy="100"/>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sp>
        <p:nvSpPr>
          <p:cNvPr id="154673" name="矩形 49"/>
          <p:cNvSpPr>
            <a:spLocks noGrp="1" noChangeArrowheads="1"/>
          </p:cNvSpPr>
          <p:nvPr>
            <p:ph type="ctrTitle"/>
          </p:nvPr>
        </p:nvSpPr>
        <p:spPr>
          <a:xfrm>
            <a:off x="609600" y="1371600"/>
            <a:ext cx="7772400" cy="1470025"/>
          </a:xfrm>
        </p:spPr>
        <p:txBody>
          <a:bodyPr/>
          <a:lstStyle>
            <a:lvl1pPr>
              <a:defRPr sz="4400"/>
            </a:lvl1pPr>
          </a:lstStyle>
          <a:p>
            <a:pPr lvl="0"/>
            <a:r>
              <a:rPr lang="zh-CN" altLang="en-US" noProof="0"/>
              <a:t>单击此处编辑母版标题样式</a:t>
            </a:r>
          </a:p>
        </p:txBody>
      </p:sp>
      <p:sp>
        <p:nvSpPr>
          <p:cNvPr id="154674" name="矩形 50"/>
          <p:cNvSpPr>
            <a:spLocks noGrp="1" noChangeArrowheads="1"/>
          </p:cNvSpPr>
          <p:nvPr>
            <p:ph type="subTitle" idx="1"/>
          </p:nvPr>
        </p:nvSpPr>
        <p:spPr>
          <a:xfrm>
            <a:off x="1600200" y="3962400"/>
            <a:ext cx="6096000" cy="1676400"/>
          </a:xfrm>
        </p:spPr>
        <p:txBody>
          <a:bodyPr/>
          <a:lstStyle>
            <a:lvl1pPr marL="0" indent="0">
              <a:buFontTx/>
              <a:buNone/>
              <a:defRPr sz="2400"/>
            </a:lvl1pPr>
          </a:lstStyle>
          <a:p>
            <a:pPr lvl="0"/>
            <a:r>
              <a:rPr lang="zh-CN" altLang="en-US" noProof="0"/>
              <a:t>单击此处编辑母版副标题样式</a:t>
            </a:r>
          </a:p>
        </p:txBody>
      </p:sp>
      <p:sp>
        <p:nvSpPr>
          <p:cNvPr id="10" name="矩形 51"/>
          <p:cNvSpPr>
            <a:spLocks noGrp="1" noChangeArrowheads="1"/>
          </p:cNvSpPr>
          <p:nvPr>
            <p:ph type="dt" sz="half" idx="10"/>
          </p:nvPr>
        </p:nvSpPr>
        <p:spPr bwMode="auto">
          <a:xfrm>
            <a:off x="457200" y="6400800"/>
            <a:ext cx="2133600" cy="320675"/>
          </a:xfrm>
          <a:prstGeom prst="rect">
            <a:avLst/>
          </a:prstGeom>
        </p:spPr>
        <p:txBody>
          <a:bodyPr vert="horz" wrap="square" lIns="91440" tIns="45720" rIns="91440" bIns="45720" numCol="1" anchor="t" anchorCtr="0" compatLnSpc="1">
            <a:prstTxWarp prst="textNoShape">
              <a:avLst/>
            </a:prstTxWarp>
          </a:bodyPr>
          <a:lstStyle>
            <a:lvl1pPr algn="l">
              <a:spcBef>
                <a:spcPct val="0"/>
              </a:spcBef>
              <a:buClrTx/>
              <a:buFontTx/>
              <a:buNone/>
              <a:defRPr sz="1000" b="0">
                <a:solidFill>
                  <a:schemeClr val="tx1"/>
                </a:solidFill>
                <a:latin typeface="Arial" pitchFamily="34" charset="0"/>
                <a:ea typeface="宋体" pitchFamily="2" charset="-122"/>
              </a:defRPr>
            </a:lvl1pPr>
          </a:lstStyle>
          <a:p>
            <a:pPr>
              <a:defRPr/>
            </a:pPr>
            <a:endParaRPr lang="en-US" altLang="zh-CN">
              <a:solidFill>
                <a:srgbClr val="000000"/>
              </a:solidFill>
            </a:endParaRPr>
          </a:p>
        </p:txBody>
      </p:sp>
      <p:sp>
        <p:nvSpPr>
          <p:cNvPr id="11" name="矩形 52"/>
          <p:cNvSpPr>
            <a:spLocks noGrp="1" noChangeArrowheads="1"/>
          </p:cNvSpPr>
          <p:nvPr>
            <p:ph type="ftr" sz="quarter" idx="11"/>
          </p:nvPr>
        </p:nvSpPr>
        <p:spPr bwMode="auto">
          <a:xfrm>
            <a:off x="3124200" y="6400800"/>
            <a:ext cx="2895600" cy="320675"/>
          </a:xfrm>
          <a:prstGeom prst="rect">
            <a:avLst/>
          </a:prstGeom>
        </p:spPr>
        <p:txBody>
          <a:bodyPr vert="horz" wrap="square" lIns="91440" tIns="45720" rIns="91440" bIns="45720" numCol="1" anchor="t" anchorCtr="0" compatLnSpc="1">
            <a:prstTxWarp prst="textNoShape">
              <a:avLst/>
            </a:prstTxWarp>
          </a:bodyPr>
          <a:lstStyle>
            <a:lvl1pPr algn="ctr">
              <a:spcBef>
                <a:spcPct val="0"/>
              </a:spcBef>
              <a:buClrTx/>
              <a:buFontTx/>
              <a:buNone/>
              <a:defRPr sz="1000" b="0">
                <a:solidFill>
                  <a:schemeClr val="tx1"/>
                </a:solidFill>
                <a:latin typeface="Arial" pitchFamily="34" charset="0"/>
                <a:ea typeface="宋体" pitchFamily="2" charset="-122"/>
              </a:defRPr>
            </a:lvl1pPr>
          </a:lstStyle>
          <a:p>
            <a:pPr>
              <a:defRPr/>
            </a:pPr>
            <a:endParaRPr lang="en-US" altLang="zh-CN">
              <a:solidFill>
                <a:srgbClr val="000000"/>
              </a:solidFill>
            </a:endParaRPr>
          </a:p>
        </p:txBody>
      </p:sp>
      <p:sp>
        <p:nvSpPr>
          <p:cNvPr id="12" name="矩形 53"/>
          <p:cNvSpPr>
            <a:spLocks noGrp="1" noChangeArrowheads="1"/>
          </p:cNvSpPr>
          <p:nvPr>
            <p:ph type="sldNum" sz="quarter" idx="12"/>
          </p:nvPr>
        </p:nvSpPr>
        <p:spPr bwMode="auto">
          <a:xfrm>
            <a:off x="6553200" y="6400800"/>
            <a:ext cx="2133600" cy="320675"/>
          </a:xfrm>
          <a:prstGeom prst="rect">
            <a:avLst/>
          </a:prstGeom>
        </p:spPr>
        <p:txBody>
          <a:bodyPr vert="horz" wrap="square" lIns="91440" tIns="45720" rIns="91440" bIns="45720" numCol="1" anchor="t" anchorCtr="0" compatLnSpc="1">
            <a:prstTxWarp prst="textNoShape">
              <a:avLst/>
            </a:prstTxWarp>
          </a:bodyPr>
          <a:lstStyle>
            <a:lvl1pPr algn="r">
              <a:spcBef>
                <a:spcPct val="0"/>
              </a:spcBef>
              <a:buClrTx/>
              <a:buFontTx/>
              <a:buNone/>
              <a:defRPr sz="1000" b="0">
                <a:solidFill>
                  <a:schemeClr val="tx1"/>
                </a:solidFill>
                <a:latin typeface="+mn-lt"/>
                <a:ea typeface="宋体" pitchFamily="2" charset="-122"/>
              </a:defRPr>
            </a:lvl1pPr>
          </a:lstStyle>
          <a:p>
            <a:pPr>
              <a:defRPr/>
            </a:pPr>
            <a:fld id="{934CEDB1-E825-4D54-9E5B-4D2418EA0B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61382844"/>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alibri" pitchFamily="34" charset="0"/>
                <a:ea typeface="黑体" pitchFamily="2" charset="-122"/>
                <a:cs typeface="Calibri"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Calibri" pitchFamily="34" charset="0"/>
                <a:cs typeface="Calibri" pitchFamily="34" charset="0"/>
              </a:defRPr>
            </a:lvl1pPr>
            <a:lvl2pPr>
              <a:defRPr b="1">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9373525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14303725"/>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5967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61914676"/>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11799051"/>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729E37F5-7C00-4519-8AF3-7A456D76BA6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83930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96329131"/>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6400099"/>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56540174"/>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5324324"/>
      </p:ext>
    </p:extLst>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49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49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2739516"/>
      </p:ext>
    </p:extLst>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696200" cy="762000"/>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30763"/>
          </a:xfrm>
        </p:spPr>
        <p:txBody>
          <a:bodyPr/>
          <a:lstStyle/>
          <a:p>
            <a:pPr lvl="0"/>
            <a:endParaRPr lang="zh-CN" altLang="en-US" noProof="0"/>
          </a:p>
        </p:txBody>
      </p:sp>
    </p:spTree>
    <p:extLst>
      <p:ext uri="{BB962C8B-B14F-4D97-AF65-F5344CB8AC3E}">
        <p14:creationId xmlns:p14="http://schemas.microsoft.com/office/powerpoint/2010/main" val="1110808060"/>
      </p:ext>
    </p:extLst>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8153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098925"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08525" y="1371600"/>
            <a:ext cx="4100513"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08525" y="3952875"/>
            <a:ext cx="4100513"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6938895"/>
      </p:ext>
    </p:extLst>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1268413"/>
            <a:ext cx="8351837" cy="5113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a:xfrm>
            <a:off x="7010400" y="6381750"/>
            <a:ext cx="2133600" cy="476250"/>
          </a:xfrm>
        </p:spPr>
        <p:txBody>
          <a:bodyPr/>
          <a:lstStyle>
            <a:lvl1pPr>
              <a:defRPr/>
            </a:lvl1pPr>
          </a:lstStyle>
          <a:p>
            <a:fld id="{281FBA51-0D16-44EF-A27B-80479F357B5F}" type="slidenum">
              <a:rPr lang="zh-CN" altLang="en-US"/>
              <a:pPr/>
              <a:t>‹#›</a:t>
            </a:fld>
            <a:endParaRPr lang="en-US" altLang="zh-CN"/>
          </a:p>
        </p:txBody>
      </p:sp>
    </p:spTree>
    <p:extLst>
      <p:ext uri="{BB962C8B-B14F-4D97-AF65-F5344CB8AC3E}">
        <p14:creationId xmlns:p14="http://schemas.microsoft.com/office/powerpoint/2010/main" val="401207389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607494"/>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929B2A0-F496-4AA7-BECC-A3F2D4CF8BCF}"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84016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dirty="0"/>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3D426D0B-8782-40B1-B3DC-66F0A3D80488}"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90486"/>
            <a:ext cx="8001000" cy="674218"/>
          </a:xfrm>
        </p:spPr>
        <p:txBody>
          <a:bodyPr/>
          <a:lstStyle>
            <a:lvl1pPr>
              <a:defRPr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66738" y="1124744"/>
            <a:ext cx="8001000" cy="4895056"/>
          </a:xfrm>
        </p:spPr>
        <p:txBody>
          <a:bodyPr/>
          <a:lstStyle>
            <a:lvl1pPr>
              <a:defRPr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B42688D-7317-42E2-A1EB-4767EFF5DCCF}" type="slidenum">
              <a:rPr kumimoji="0" lang="ko-KR" altLang="en-US" sz="1200" b="0" i="0" u="none" strike="noStrike" kern="1200" cap="none" spc="0" normalizeH="0" baseline="0" noProof="0">
                <a:ln>
                  <a:noFill/>
                </a:ln>
                <a:solidFill>
                  <a:prstClr val="black"/>
                </a:solidFill>
                <a:effectLst/>
                <a:uLnTx/>
                <a:uFillTx/>
                <a:latin typeface="Verdana"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616973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ADD852-F8CD-4CC7-9B7F-D732090A203B}"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3308749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7F4C763-84B8-47CD-B860-BDD502303291}"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652949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8"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9"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624434C-B4EE-49BD-BD50-A77DAE672984}"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4016575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4"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6A66D9-CC9C-41D2-B84D-44CAE73EA7C4}"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5525865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3"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4"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52FE4F-5D56-4976-A54B-B29CD34B1C0D}"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117773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0995AB-2CAE-4F40-84D7-83B51CD469BD}"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766530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7"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840756-24BD-45CD-BA27-4F5E18A24105}"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918018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1EE74A-408B-410F-B5E7-E5E99E1703F8}"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39706042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Rectangle 7"/>
          <p:cNvSpPr>
            <a:spLocks noGrp="1" noChangeArrowheads="1"/>
          </p:cNvSpPr>
          <p:nvPr>
            <p:ph type="ftr" sz="quarter" idx="11"/>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6" name="Rectangle 8"/>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1EF51C-A554-402B-8BDA-974A3B3B10F7}"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25332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E834247D-176C-4C48-9311-4FF4560B7077}"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066800"/>
            <a:ext cx="7691462"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lstStyle>
            <a:lvl1pPr>
              <a:defRPr>
                <a:latin typeface="+mn-lt"/>
                <a:ea typeface="굴림" pitchFamily="50" charset="-127"/>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1200" b="0" i="0" u="none" strike="noStrike" kern="1200" cap="none" spc="0" normalizeH="0" baseline="0" noProof="0">
              <a:ln>
                <a:noFill/>
              </a:ln>
              <a:solidFill>
                <a:prstClr val="black"/>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A6E44F8-7F17-465B-AB07-14B2437C9C6D}" type="slidenum">
              <a:rPr kumimoji="0" lang="ko-KR" altLang="en-US" sz="1200" b="0" i="0" u="none" strike="noStrike" kern="1200" cap="none" spc="0" normalizeH="0" baseline="0" noProof="0">
                <a:ln>
                  <a:noFill/>
                </a:ln>
                <a:solidFill>
                  <a:prstClr val="black"/>
                </a:solidFill>
                <a:effectLst/>
                <a:uLnTx/>
                <a:uFillTx/>
                <a:latin typeface="Verdana"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10128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endParaRPr lang="en-US" dirty="0"/>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7F809364-3A82-4697-AB9E-7C71E29B4D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endParaRPr lang="en-US" dirty="0"/>
          </a:p>
        </p:txBody>
      </p:sp>
      <p:sp>
        <p:nvSpPr>
          <p:cNvPr id="4" name="页脚占位符 4"/>
          <p:cNvSpPr>
            <a:spLocks noGrp="1"/>
          </p:cNvSpPr>
          <p:nvPr>
            <p:ph type="ftr" sz="quarter" idx="11"/>
          </p:nvPr>
        </p:nvSpPr>
        <p:spPr/>
        <p:txBody>
          <a:bodyPr/>
          <a:lstStyle>
            <a:lvl1pPr>
              <a:defRPr/>
            </a:lvl1pPr>
          </a:lstStyle>
          <a:p>
            <a:pPr>
              <a:defRPr/>
            </a:pPr>
            <a:endParaRPr lang="en-US"/>
          </a:p>
        </p:txBody>
      </p:sp>
      <p:sp>
        <p:nvSpPr>
          <p:cNvPr id="5" name="灯片编号占位符 5"/>
          <p:cNvSpPr>
            <a:spLocks noGrp="1"/>
          </p:cNvSpPr>
          <p:nvPr>
            <p:ph type="sldNum" sz="quarter" idx="12"/>
          </p:nvPr>
        </p:nvSpPr>
        <p:spPr/>
        <p:txBody>
          <a:bodyPr/>
          <a:lstStyle>
            <a:lvl1pPr>
              <a:defRPr/>
            </a:lvl1pPr>
          </a:lstStyle>
          <a:p>
            <a:pPr>
              <a:defRPr/>
            </a:pPr>
            <a:fld id="{6D93C155-D1A9-42AE-9A0C-CAA182B2886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dirty="0"/>
          </a:p>
        </p:txBody>
      </p:sp>
      <p:sp>
        <p:nvSpPr>
          <p:cNvPr id="3" name="页脚占位符 4"/>
          <p:cNvSpPr>
            <a:spLocks noGrp="1"/>
          </p:cNvSpPr>
          <p:nvPr>
            <p:ph type="ftr" sz="quarter" idx="11"/>
          </p:nvPr>
        </p:nvSpPr>
        <p:spPr/>
        <p:txBody>
          <a:bodyPr/>
          <a:lstStyle>
            <a:lvl1pPr>
              <a:defRPr/>
            </a:lvl1pPr>
          </a:lstStyle>
          <a:p>
            <a:pPr>
              <a:defRPr/>
            </a:pPr>
            <a:endParaRPr lang="en-US"/>
          </a:p>
        </p:txBody>
      </p:sp>
      <p:sp>
        <p:nvSpPr>
          <p:cNvPr id="4" name="灯片编号占位符 5"/>
          <p:cNvSpPr>
            <a:spLocks noGrp="1"/>
          </p:cNvSpPr>
          <p:nvPr>
            <p:ph type="sldNum" sz="quarter" idx="12"/>
          </p:nvPr>
        </p:nvSpPr>
        <p:spPr/>
        <p:txBody>
          <a:bodyPr/>
          <a:lstStyle>
            <a:lvl1pPr>
              <a:defRPr/>
            </a:lvl1pPr>
          </a:lstStyle>
          <a:p>
            <a:pPr>
              <a:defRPr/>
            </a:pPr>
            <a:fld id="{C472205E-64FA-4B6E-9EA6-F28DDF29E39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5E86D581-6676-4030-BED4-6BA57A1E9BC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dirty="0"/>
          </a:p>
        </p:txBody>
      </p:sp>
      <p:sp>
        <p:nvSpPr>
          <p:cNvPr id="6" name="页脚占位符 4"/>
          <p:cNvSpPr>
            <a:spLocks noGrp="1"/>
          </p:cNvSpPr>
          <p:nvPr>
            <p:ph type="ftr" sz="quarter" idx="11"/>
          </p:nvPr>
        </p:nvSpPr>
        <p:spPr/>
        <p:txBody>
          <a:bodyPr/>
          <a:lstStyle>
            <a:lvl1pPr>
              <a:defRPr/>
            </a:lvl1pPr>
          </a:lstStyle>
          <a:p>
            <a:pPr>
              <a:defRPr/>
            </a:pPr>
            <a:endParaRPr lang="en-US"/>
          </a:p>
        </p:txBody>
      </p:sp>
      <p:sp>
        <p:nvSpPr>
          <p:cNvPr id="7" name="灯片编号占位符 5"/>
          <p:cNvSpPr>
            <a:spLocks noGrp="1"/>
          </p:cNvSpPr>
          <p:nvPr>
            <p:ph type="sldNum" sz="quarter" idx="12"/>
          </p:nvPr>
        </p:nvSpPr>
        <p:spPr/>
        <p:txBody>
          <a:bodyPr/>
          <a:lstStyle>
            <a:lvl1pPr>
              <a:defRPr/>
            </a:lvl1pPr>
          </a:lstStyle>
          <a:p>
            <a:pPr>
              <a:defRPr/>
            </a:pPr>
            <a:fld id="{C21FB591-BD3D-47F1-8F73-2C0141ABF21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B86832-8477-42B4-9E4B-61E862A46F9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8" r:id="rId12"/>
    <p:sldLayoutId id="2147484789"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图片 2" descr="地球"/>
          <p:cNvPicPr>
            <a:picLocks noChangeAspect="1" noChangeArrowheads="1"/>
          </p:cNvPicPr>
          <p:nvPr userDrawn="1"/>
        </p:nvPicPr>
        <p:blipFill>
          <a:blip r:embed="rId17" cstate="print"/>
          <a:srcRect/>
          <a:stretch>
            <a:fillRect/>
          </a:stretch>
        </p:blipFill>
        <p:spPr bwMode="auto">
          <a:xfrm>
            <a:off x="0" y="1066800"/>
            <a:ext cx="9144000" cy="5791200"/>
          </a:xfrm>
          <a:prstGeom prst="rect">
            <a:avLst/>
          </a:prstGeom>
          <a:noFill/>
          <a:ln w="9525">
            <a:noFill/>
            <a:miter lim="800000"/>
            <a:headEnd/>
            <a:tailEnd/>
          </a:ln>
        </p:spPr>
      </p:pic>
      <p:sp>
        <p:nvSpPr>
          <p:cNvPr id="1027" name="矩形 3" descr="Light horizontal"/>
          <p:cNvSpPr>
            <a:spLocks noChangeArrowheads="1"/>
          </p:cNvSpPr>
          <p:nvPr/>
        </p:nvSpPr>
        <p:spPr bwMode="gray">
          <a:xfrm>
            <a:off x="1588" y="4763"/>
            <a:ext cx="9144000" cy="985837"/>
          </a:xfrm>
          <a:prstGeom prst="rect">
            <a:avLst/>
          </a:prstGeom>
          <a:pattFill prst="ltHorz">
            <a:fgClr>
              <a:schemeClr val="accent1"/>
            </a:fgClr>
            <a:bgClr>
              <a:schemeClr val="accent2"/>
            </a:bgClr>
          </a:patt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2" name="组合 4"/>
          <p:cNvGrpSpPr>
            <a:grpSpLocks/>
          </p:cNvGrpSpPr>
          <p:nvPr/>
        </p:nvGrpSpPr>
        <p:grpSpPr bwMode="auto">
          <a:xfrm>
            <a:off x="6350" y="993775"/>
            <a:ext cx="9156700" cy="88900"/>
            <a:chOff x="-8" y="632"/>
            <a:chExt cx="5768" cy="56"/>
          </a:xfrm>
        </p:grpSpPr>
        <p:sp>
          <p:nvSpPr>
            <p:cNvPr id="1072" name="矩形 5"/>
            <p:cNvSpPr>
              <a:spLocks noChangeArrowheads="1"/>
            </p:cNvSpPr>
            <p:nvPr userDrawn="1"/>
          </p:nvSpPr>
          <p:spPr bwMode="gray">
            <a:xfrm>
              <a:off x="1499" y="632"/>
              <a:ext cx="4261" cy="56"/>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3" name="矩形 6"/>
            <p:cNvSpPr>
              <a:spLocks noChangeArrowheads="1"/>
            </p:cNvSpPr>
            <p:nvPr userDrawn="1"/>
          </p:nvSpPr>
          <p:spPr bwMode="gray">
            <a:xfrm>
              <a:off x="991" y="632"/>
              <a:ext cx="509" cy="56"/>
            </a:xfrm>
            <a:prstGeom prst="rect">
              <a:avLst/>
            </a:prstGeom>
            <a:solidFill>
              <a:schemeClr va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4" name="矩形 7"/>
            <p:cNvSpPr>
              <a:spLocks noChangeArrowheads="1"/>
            </p:cNvSpPr>
            <p:nvPr userDrawn="1"/>
          </p:nvSpPr>
          <p:spPr bwMode="gray">
            <a:xfrm>
              <a:off x="497" y="632"/>
              <a:ext cx="507" cy="56"/>
            </a:xfrm>
            <a:prstGeom prst="rect">
              <a:avLst/>
            </a:prstGeom>
            <a:solidFill>
              <a:schemeClr val="folHlink"/>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5" name="矩形 8"/>
            <p:cNvSpPr>
              <a:spLocks noChangeArrowheads="1"/>
            </p:cNvSpPr>
            <p:nvPr userDrawn="1"/>
          </p:nvSpPr>
          <p:spPr bwMode="ltGray">
            <a:xfrm>
              <a:off x="-8" y="632"/>
              <a:ext cx="508" cy="56"/>
            </a:xfrm>
            <a:prstGeom prst="rect">
              <a:avLst/>
            </a:prstGeom>
            <a:solidFill>
              <a:schemeClr val="tx2"/>
            </a:solidFill>
            <a:ln w="9525">
              <a:noFill/>
              <a:miter lim="800000"/>
              <a:headEnd/>
              <a:tailEnd/>
            </a:ln>
            <a:effectLst/>
          </p:spPr>
          <p:txBody>
            <a:bodyPr wrap="none" anchor="ct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grpSp>
        <p:nvGrpSpPr>
          <p:cNvPr id="3" name="组合 14"/>
          <p:cNvGrpSpPr>
            <a:grpSpLocks/>
          </p:cNvGrpSpPr>
          <p:nvPr/>
        </p:nvGrpSpPr>
        <p:grpSpPr bwMode="auto">
          <a:xfrm>
            <a:off x="7239000" y="76200"/>
            <a:ext cx="1828800" cy="838200"/>
            <a:chOff x="2928" y="240"/>
            <a:chExt cx="2570" cy="1488"/>
          </a:xfrm>
        </p:grpSpPr>
        <p:sp>
          <p:nvSpPr>
            <p:cNvPr id="1032" name="任意多边形 15"/>
            <p:cNvSpPr>
              <a:spLocks/>
            </p:cNvSpPr>
            <p:nvPr/>
          </p:nvSpPr>
          <p:spPr bwMode="gray">
            <a:xfrm>
              <a:off x="2928" y="240"/>
              <a:ext cx="1062" cy="1488"/>
            </a:xfrm>
            <a:custGeom>
              <a:avLst/>
              <a:gdLst>
                <a:gd name="T0" fmla="*/ 665 w 1280"/>
                <a:gd name="T1" fmla="*/ 8 h 1782"/>
                <a:gd name="T2" fmla="*/ 605 w 1280"/>
                <a:gd name="T3" fmla="*/ 23 h 1782"/>
                <a:gd name="T4" fmla="*/ 524 w 1280"/>
                <a:gd name="T5" fmla="*/ 8 h 1782"/>
                <a:gd name="T6" fmla="*/ 416 w 1280"/>
                <a:gd name="T7" fmla="*/ 37 h 1782"/>
                <a:gd name="T8" fmla="*/ 374 w 1280"/>
                <a:gd name="T9" fmla="*/ 59 h 1782"/>
                <a:gd name="T10" fmla="*/ 382 w 1280"/>
                <a:gd name="T11" fmla="*/ 87 h 1782"/>
                <a:gd name="T12" fmla="*/ 312 w 1280"/>
                <a:gd name="T13" fmla="*/ 53 h 1782"/>
                <a:gd name="T14" fmla="*/ 329 w 1280"/>
                <a:gd name="T15" fmla="*/ 70 h 1782"/>
                <a:gd name="T16" fmla="*/ 306 w 1280"/>
                <a:gd name="T17" fmla="*/ 77 h 1782"/>
                <a:gd name="T18" fmla="*/ 330 w 1280"/>
                <a:gd name="T19" fmla="*/ 99 h 1782"/>
                <a:gd name="T20" fmla="*/ 355 w 1280"/>
                <a:gd name="T21" fmla="*/ 101 h 1782"/>
                <a:gd name="T22" fmla="*/ 379 w 1280"/>
                <a:gd name="T23" fmla="*/ 136 h 1782"/>
                <a:gd name="T24" fmla="*/ 298 w 1280"/>
                <a:gd name="T25" fmla="*/ 165 h 1782"/>
                <a:gd name="T26" fmla="*/ 196 w 1280"/>
                <a:gd name="T27" fmla="*/ 153 h 1782"/>
                <a:gd name="T28" fmla="*/ 41 w 1280"/>
                <a:gd name="T29" fmla="*/ 143 h 1782"/>
                <a:gd name="T30" fmla="*/ 21 w 1280"/>
                <a:gd name="T31" fmla="*/ 205 h 1782"/>
                <a:gd name="T32" fmla="*/ 35 w 1280"/>
                <a:gd name="T33" fmla="*/ 243 h 1782"/>
                <a:gd name="T34" fmla="*/ 46 w 1280"/>
                <a:gd name="T35" fmla="*/ 264 h 1782"/>
                <a:gd name="T36" fmla="*/ 64 w 1280"/>
                <a:gd name="T37" fmla="*/ 236 h 1782"/>
                <a:gd name="T38" fmla="*/ 76 w 1280"/>
                <a:gd name="T39" fmla="*/ 233 h 1782"/>
                <a:gd name="T40" fmla="*/ 97 w 1280"/>
                <a:gd name="T41" fmla="*/ 235 h 1782"/>
                <a:gd name="T42" fmla="*/ 131 w 1280"/>
                <a:gd name="T43" fmla="*/ 254 h 1782"/>
                <a:gd name="T44" fmla="*/ 177 w 1280"/>
                <a:gd name="T45" fmla="*/ 296 h 1782"/>
                <a:gd name="T46" fmla="*/ 220 w 1280"/>
                <a:gd name="T47" fmla="*/ 410 h 1782"/>
                <a:gd name="T48" fmla="*/ 269 w 1280"/>
                <a:gd name="T49" fmla="*/ 463 h 1782"/>
                <a:gd name="T50" fmla="*/ 315 w 1280"/>
                <a:gd name="T51" fmla="*/ 531 h 1782"/>
                <a:gd name="T52" fmla="*/ 406 w 1280"/>
                <a:gd name="T53" fmla="*/ 609 h 1782"/>
                <a:gd name="T54" fmla="*/ 461 w 1280"/>
                <a:gd name="T55" fmla="*/ 750 h 1782"/>
                <a:gd name="T56" fmla="*/ 455 w 1280"/>
                <a:gd name="T57" fmla="*/ 995 h 1782"/>
                <a:gd name="T58" fmla="*/ 488 w 1280"/>
                <a:gd name="T59" fmla="*/ 968 h 1782"/>
                <a:gd name="T60" fmla="*/ 503 w 1280"/>
                <a:gd name="T61" fmla="*/ 937 h 1782"/>
                <a:gd name="T62" fmla="*/ 596 w 1280"/>
                <a:gd name="T63" fmla="*/ 829 h 1782"/>
                <a:gd name="T64" fmla="*/ 653 w 1280"/>
                <a:gd name="T65" fmla="*/ 701 h 1782"/>
                <a:gd name="T66" fmla="*/ 579 w 1280"/>
                <a:gd name="T67" fmla="*/ 666 h 1782"/>
                <a:gd name="T68" fmla="*/ 478 w 1280"/>
                <a:gd name="T69" fmla="*/ 605 h 1782"/>
                <a:gd name="T70" fmla="*/ 419 w 1280"/>
                <a:gd name="T71" fmla="*/ 598 h 1782"/>
                <a:gd name="T72" fmla="*/ 370 w 1280"/>
                <a:gd name="T73" fmla="*/ 545 h 1782"/>
                <a:gd name="T74" fmla="*/ 345 w 1280"/>
                <a:gd name="T75" fmla="*/ 471 h 1782"/>
                <a:gd name="T76" fmla="*/ 419 w 1280"/>
                <a:gd name="T77" fmla="*/ 455 h 1782"/>
                <a:gd name="T78" fmla="*/ 473 w 1280"/>
                <a:gd name="T79" fmla="*/ 368 h 1782"/>
                <a:gd name="T80" fmla="*/ 503 w 1280"/>
                <a:gd name="T81" fmla="*/ 360 h 1782"/>
                <a:gd name="T82" fmla="*/ 527 w 1280"/>
                <a:gd name="T83" fmla="*/ 341 h 1782"/>
                <a:gd name="T84" fmla="*/ 491 w 1280"/>
                <a:gd name="T85" fmla="*/ 316 h 1782"/>
                <a:gd name="T86" fmla="*/ 535 w 1280"/>
                <a:gd name="T87" fmla="*/ 337 h 1782"/>
                <a:gd name="T88" fmla="*/ 562 w 1280"/>
                <a:gd name="T89" fmla="*/ 336 h 1782"/>
                <a:gd name="T90" fmla="*/ 562 w 1280"/>
                <a:gd name="T91" fmla="*/ 315 h 1782"/>
                <a:gd name="T92" fmla="*/ 533 w 1280"/>
                <a:gd name="T93" fmla="*/ 286 h 1782"/>
                <a:gd name="T94" fmla="*/ 495 w 1280"/>
                <a:gd name="T95" fmla="*/ 248 h 1782"/>
                <a:gd name="T96" fmla="*/ 440 w 1280"/>
                <a:gd name="T97" fmla="*/ 240 h 1782"/>
                <a:gd name="T98" fmla="*/ 411 w 1280"/>
                <a:gd name="T99" fmla="*/ 298 h 1782"/>
                <a:gd name="T100" fmla="*/ 369 w 1280"/>
                <a:gd name="T101" fmla="*/ 214 h 1782"/>
                <a:gd name="T102" fmla="*/ 414 w 1280"/>
                <a:gd name="T103" fmla="*/ 184 h 1782"/>
                <a:gd name="T104" fmla="*/ 444 w 1280"/>
                <a:gd name="T105" fmla="*/ 136 h 1782"/>
                <a:gd name="T106" fmla="*/ 451 w 1280"/>
                <a:gd name="T107" fmla="*/ 204 h 1782"/>
                <a:gd name="T108" fmla="*/ 500 w 1280"/>
                <a:gd name="T109" fmla="*/ 204 h 1782"/>
                <a:gd name="T110" fmla="*/ 466 w 1280"/>
                <a:gd name="T111" fmla="*/ 146 h 1782"/>
                <a:gd name="T112" fmla="*/ 419 w 1280"/>
                <a:gd name="T113" fmla="*/ 109 h 1782"/>
                <a:gd name="T114" fmla="*/ 446 w 1280"/>
                <a:gd name="T115" fmla="*/ 74 h 1782"/>
                <a:gd name="T116" fmla="*/ 481 w 1280"/>
                <a:gd name="T117" fmla="*/ 59 h 1782"/>
                <a:gd name="T118" fmla="*/ 553 w 1280"/>
                <a:gd name="T119" fmla="*/ 121 h 1782"/>
                <a:gd name="T120" fmla="*/ 568 w 1280"/>
                <a:gd name="T121" fmla="*/ 189 h 1782"/>
                <a:gd name="T122" fmla="*/ 659 w 1280"/>
                <a:gd name="T123" fmla="*/ 180 h 1782"/>
                <a:gd name="T124" fmla="*/ 715 w 1280"/>
                <a:gd name="T125" fmla="*/ 118 h 17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3" name="任意多边形 16"/>
            <p:cNvSpPr>
              <a:spLocks/>
            </p:cNvSpPr>
            <p:nvPr/>
          </p:nvSpPr>
          <p:spPr bwMode="gray">
            <a:xfrm>
              <a:off x="2928" y="240"/>
              <a:ext cx="1062" cy="1488"/>
            </a:xfrm>
            <a:custGeom>
              <a:avLst/>
              <a:gdLst>
                <a:gd name="T0" fmla="*/ 665 w 1280"/>
                <a:gd name="T1" fmla="*/ 8 h 1782"/>
                <a:gd name="T2" fmla="*/ 605 w 1280"/>
                <a:gd name="T3" fmla="*/ 23 h 1782"/>
                <a:gd name="T4" fmla="*/ 524 w 1280"/>
                <a:gd name="T5" fmla="*/ 8 h 1782"/>
                <a:gd name="T6" fmla="*/ 416 w 1280"/>
                <a:gd name="T7" fmla="*/ 37 h 1782"/>
                <a:gd name="T8" fmla="*/ 374 w 1280"/>
                <a:gd name="T9" fmla="*/ 59 h 1782"/>
                <a:gd name="T10" fmla="*/ 382 w 1280"/>
                <a:gd name="T11" fmla="*/ 87 h 1782"/>
                <a:gd name="T12" fmla="*/ 312 w 1280"/>
                <a:gd name="T13" fmla="*/ 53 h 1782"/>
                <a:gd name="T14" fmla="*/ 329 w 1280"/>
                <a:gd name="T15" fmla="*/ 70 h 1782"/>
                <a:gd name="T16" fmla="*/ 306 w 1280"/>
                <a:gd name="T17" fmla="*/ 77 h 1782"/>
                <a:gd name="T18" fmla="*/ 330 w 1280"/>
                <a:gd name="T19" fmla="*/ 99 h 1782"/>
                <a:gd name="T20" fmla="*/ 355 w 1280"/>
                <a:gd name="T21" fmla="*/ 101 h 1782"/>
                <a:gd name="T22" fmla="*/ 379 w 1280"/>
                <a:gd name="T23" fmla="*/ 136 h 1782"/>
                <a:gd name="T24" fmla="*/ 298 w 1280"/>
                <a:gd name="T25" fmla="*/ 165 h 1782"/>
                <a:gd name="T26" fmla="*/ 196 w 1280"/>
                <a:gd name="T27" fmla="*/ 153 h 1782"/>
                <a:gd name="T28" fmla="*/ 41 w 1280"/>
                <a:gd name="T29" fmla="*/ 143 h 1782"/>
                <a:gd name="T30" fmla="*/ 21 w 1280"/>
                <a:gd name="T31" fmla="*/ 205 h 1782"/>
                <a:gd name="T32" fmla="*/ 35 w 1280"/>
                <a:gd name="T33" fmla="*/ 243 h 1782"/>
                <a:gd name="T34" fmla="*/ 46 w 1280"/>
                <a:gd name="T35" fmla="*/ 264 h 1782"/>
                <a:gd name="T36" fmla="*/ 64 w 1280"/>
                <a:gd name="T37" fmla="*/ 236 h 1782"/>
                <a:gd name="T38" fmla="*/ 76 w 1280"/>
                <a:gd name="T39" fmla="*/ 233 h 1782"/>
                <a:gd name="T40" fmla="*/ 97 w 1280"/>
                <a:gd name="T41" fmla="*/ 235 h 1782"/>
                <a:gd name="T42" fmla="*/ 131 w 1280"/>
                <a:gd name="T43" fmla="*/ 254 h 1782"/>
                <a:gd name="T44" fmla="*/ 177 w 1280"/>
                <a:gd name="T45" fmla="*/ 296 h 1782"/>
                <a:gd name="T46" fmla="*/ 220 w 1280"/>
                <a:gd name="T47" fmla="*/ 410 h 1782"/>
                <a:gd name="T48" fmla="*/ 269 w 1280"/>
                <a:gd name="T49" fmla="*/ 463 h 1782"/>
                <a:gd name="T50" fmla="*/ 315 w 1280"/>
                <a:gd name="T51" fmla="*/ 531 h 1782"/>
                <a:gd name="T52" fmla="*/ 406 w 1280"/>
                <a:gd name="T53" fmla="*/ 609 h 1782"/>
                <a:gd name="T54" fmla="*/ 461 w 1280"/>
                <a:gd name="T55" fmla="*/ 750 h 1782"/>
                <a:gd name="T56" fmla="*/ 455 w 1280"/>
                <a:gd name="T57" fmla="*/ 995 h 1782"/>
                <a:gd name="T58" fmla="*/ 488 w 1280"/>
                <a:gd name="T59" fmla="*/ 968 h 1782"/>
                <a:gd name="T60" fmla="*/ 503 w 1280"/>
                <a:gd name="T61" fmla="*/ 937 h 1782"/>
                <a:gd name="T62" fmla="*/ 596 w 1280"/>
                <a:gd name="T63" fmla="*/ 829 h 1782"/>
                <a:gd name="T64" fmla="*/ 653 w 1280"/>
                <a:gd name="T65" fmla="*/ 701 h 1782"/>
                <a:gd name="T66" fmla="*/ 579 w 1280"/>
                <a:gd name="T67" fmla="*/ 666 h 1782"/>
                <a:gd name="T68" fmla="*/ 478 w 1280"/>
                <a:gd name="T69" fmla="*/ 605 h 1782"/>
                <a:gd name="T70" fmla="*/ 419 w 1280"/>
                <a:gd name="T71" fmla="*/ 598 h 1782"/>
                <a:gd name="T72" fmla="*/ 370 w 1280"/>
                <a:gd name="T73" fmla="*/ 545 h 1782"/>
                <a:gd name="T74" fmla="*/ 345 w 1280"/>
                <a:gd name="T75" fmla="*/ 471 h 1782"/>
                <a:gd name="T76" fmla="*/ 419 w 1280"/>
                <a:gd name="T77" fmla="*/ 455 h 1782"/>
                <a:gd name="T78" fmla="*/ 473 w 1280"/>
                <a:gd name="T79" fmla="*/ 368 h 1782"/>
                <a:gd name="T80" fmla="*/ 503 w 1280"/>
                <a:gd name="T81" fmla="*/ 360 h 1782"/>
                <a:gd name="T82" fmla="*/ 527 w 1280"/>
                <a:gd name="T83" fmla="*/ 341 h 1782"/>
                <a:gd name="T84" fmla="*/ 491 w 1280"/>
                <a:gd name="T85" fmla="*/ 316 h 1782"/>
                <a:gd name="T86" fmla="*/ 535 w 1280"/>
                <a:gd name="T87" fmla="*/ 337 h 1782"/>
                <a:gd name="T88" fmla="*/ 562 w 1280"/>
                <a:gd name="T89" fmla="*/ 336 h 1782"/>
                <a:gd name="T90" fmla="*/ 562 w 1280"/>
                <a:gd name="T91" fmla="*/ 315 h 1782"/>
                <a:gd name="T92" fmla="*/ 533 w 1280"/>
                <a:gd name="T93" fmla="*/ 286 h 1782"/>
                <a:gd name="T94" fmla="*/ 495 w 1280"/>
                <a:gd name="T95" fmla="*/ 248 h 1782"/>
                <a:gd name="T96" fmla="*/ 440 w 1280"/>
                <a:gd name="T97" fmla="*/ 240 h 1782"/>
                <a:gd name="T98" fmla="*/ 411 w 1280"/>
                <a:gd name="T99" fmla="*/ 298 h 1782"/>
                <a:gd name="T100" fmla="*/ 369 w 1280"/>
                <a:gd name="T101" fmla="*/ 214 h 1782"/>
                <a:gd name="T102" fmla="*/ 414 w 1280"/>
                <a:gd name="T103" fmla="*/ 184 h 1782"/>
                <a:gd name="T104" fmla="*/ 444 w 1280"/>
                <a:gd name="T105" fmla="*/ 136 h 1782"/>
                <a:gd name="T106" fmla="*/ 451 w 1280"/>
                <a:gd name="T107" fmla="*/ 204 h 1782"/>
                <a:gd name="T108" fmla="*/ 500 w 1280"/>
                <a:gd name="T109" fmla="*/ 204 h 1782"/>
                <a:gd name="T110" fmla="*/ 466 w 1280"/>
                <a:gd name="T111" fmla="*/ 146 h 1782"/>
                <a:gd name="T112" fmla="*/ 419 w 1280"/>
                <a:gd name="T113" fmla="*/ 109 h 1782"/>
                <a:gd name="T114" fmla="*/ 446 w 1280"/>
                <a:gd name="T115" fmla="*/ 74 h 1782"/>
                <a:gd name="T116" fmla="*/ 481 w 1280"/>
                <a:gd name="T117" fmla="*/ 59 h 1782"/>
                <a:gd name="T118" fmla="*/ 553 w 1280"/>
                <a:gd name="T119" fmla="*/ 121 h 1782"/>
                <a:gd name="T120" fmla="*/ 568 w 1280"/>
                <a:gd name="T121" fmla="*/ 189 h 1782"/>
                <a:gd name="T122" fmla="*/ 659 w 1280"/>
                <a:gd name="T123" fmla="*/ 180 h 1782"/>
                <a:gd name="T124" fmla="*/ 715 w 1280"/>
                <a:gd name="T125" fmla="*/ 118 h 17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nvGrpSpPr>
            <p:cNvPr id="4" name="组合 17"/>
            <p:cNvGrpSpPr>
              <a:grpSpLocks/>
            </p:cNvGrpSpPr>
            <p:nvPr/>
          </p:nvGrpSpPr>
          <p:grpSpPr bwMode="auto">
            <a:xfrm>
              <a:off x="3223" y="318"/>
              <a:ext cx="2275" cy="1342"/>
              <a:chOff x="2764" y="292"/>
              <a:chExt cx="2742" cy="1606"/>
            </a:xfrm>
          </p:grpSpPr>
          <p:sp>
            <p:nvSpPr>
              <p:cNvPr id="1035" name="任意多边形 18"/>
              <p:cNvSpPr>
                <a:spLocks/>
              </p:cNvSpPr>
              <p:nvPr/>
            </p:nvSpPr>
            <p:spPr bwMode="gray">
              <a:xfrm>
                <a:off x="3118" y="1065"/>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6" name="任意多边形 19"/>
              <p:cNvSpPr>
                <a:spLocks/>
              </p:cNvSpPr>
              <p:nvPr/>
            </p:nvSpPr>
            <p:spPr bwMode="gray">
              <a:xfrm>
                <a:off x="3118" y="1065"/>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7" name="任意多边形 20"/>
              <p:cNvSpPr>
                <a:spLocks/>
              </p:cNvSpPr>
              <p:nvPr/>
            </p:nvSpPr>
            <p:spPr bwMode="gray">
              <a:xfrm>
                <a:off x="3629" y="492"/>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8" name="任意多边形 21"/>
              <p:cNvSpPr>
                <a:spLocks/>
              </p:cNvSpPr>
              <p:nvPr/>
            </p:nvSpPr>
            <p:spPr bwMode="gray">
              <a:xfrm>
                <a:off x="3629" y="492"/>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39" name="任意多边形 22"/>
              <p:cNvSpPr>
                <a:spLocks/>
              </p:cNvSpPr>
              <p:nvPr/>
            </p:nvSpPr>
            <p:spPr bwMode="gray">
              <a:xfrm>
                <a:off x="2763" y="374"/>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0" name="任意多边形 23"/>
              <p:cNvSpPr>
                <a:spLocks/>
              </p:cNvSpPr>
              <p:nvPr/>
            </p:nvSpPr>
            <p:spPr bwMode="gray">
              <a:xfrm>
                <a:off x="2763" y="374"/>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1" name="任意多边形 24"/>
              <p:cNvSpPr>
                <a:spLocks/>
              </p:cNvSpPr>
              <p:nvPr/>
            </p:nvSpPr>
            <p:spPr bwMode="gray">
              <a:xfrm>
                <a:off x="2954" y="384"/>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2" name="任意多边形 25"/>
              <p:cNvSpPr>
                <a:spLocks/>
              </p:cNvSpPr>
              <p:nvPr/>
            </p:nvSpPr>
            <p:spPr bwMode="gray">
              <a:xfrm>
                <a:off x="2954" y="384"/>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3" name="任意多边形 26"/>
              <p:cNvSpPr>
                <a:spLocks/>
              </p:cNvSpPr>
              <p:nvPr/>
            </p:nvSpPr>
            <p:spPr bwMode="gray">
              <a:xfrm>
                <a:off x="2777" y="293"/>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4" name="任意多边形 27"/>
              <p:cNvSpPr>
                <a:spLocks/>
              </p:cNvSpPr>
              <p:nvPr/>
            </p:nvSpPr>
            <p:spPr bwMode="gray">
              <a:xfrm>
                <a:off x="2777" y="293"/>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5" name="任意多边形 28"/>
              <p:cNvSpPr>
                <a:spLocks/>
              </p:cNvSpPr>
              <p:nvPr/>
            </p:nvSpPr>
            <p:spPr bwMode="gray">
              <a:xfrm>
                <a:off x="3772" y="678"/>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6" name="任意多边形 29"/>
              <p:cNvSpPr>
                <a:spLocks/>
              </p:cNvSpPr>
              <p:nvPr/>
            </p:nvSpPr>
            <p:spPr bwMode="gray">
              <a:xfrm>
                <a:off x="3772" y="678"/>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7" name="任意多边形 30"/>
              <p:cNvSpPr>
                <a:spLocks/>
              </p:cNvSpPr>
              <p:nvPr/>
            </p:nvSpPr>
            <p:spPr bwMode="gray">
              <a:xfrm>
                <a:off x="3807" y="627"/>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8" name="任意多边形 31"/>
              <p:cNvSpPr>
                <a:spLocks/>
              </p:cNvSpPr>
              <p:nvPr/>
            </p:nvSpPr>
            <p:spPr bwMode="gray">
              <a:xfrm>
                <a:off x="3807" y="627"/>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49" name="任意多边形 32"/>
              <p:cNvSpPr>
                <a:spLocks/>
              </p:cNvSpPr>
              <p:nvPr/>
            </p:nvSpPr>
            <p:spPr bwMode="gray">
              <a:xfrm>
                <a:off x="4541" y="425"/>
                <a:ext cx="8" cy="7"/>
              </a:xfrm>
              <a:custGeom>
                <a:avLst/>
                <a:gdLst>
                  <a:gd name="T0" fmla="*/ 8 w 8"/>
                  <a:gd name="T1" fmla="*/ 6 h 6"/>
                  <a:gd name="T2" fmla="*/ 4 w 8"/>
                  <a:gd name="T3" fmla="*/ 2 h 6"/>
                  <a:gd name="T4" fmla="*/ 0 w 8"/>
                  <a:gd name="T5" fmla="*/ 0 h 6"/>
                  <a:gd name="T6" fmla="*/ 4 w 8"/>
                  <a:gd name="T7" fmla="*/ 4 h 6"/>
                  <a:gd name="T8" fmla="*/ 8 w 8"/>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8" y="6"/>
                    </a:moveTo>
                    <a:lnTo>
                      <a:pt x="4" y="2"/>
                    </a:lnTo>
                    <a:lnTo>
                      <a:pt x="0" y="0"/>
                    </a:lnTo>
                    <a:lnTo>
                      <a:pt x="4" y="4"/>
                    </a:lnTo>
                    <a:lnTo>
                      <a:pt x="8" y="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0" name="任意多边形 33"/>
              <p:cNvSpPr>
                <a:spLocks/>
              </p:cNvSpPr>
              <p:nvPr/>
            </p:nvSpPr>
            <p:spPr bwMode="gray">
              <a:xfrm>
                <a:off x="4541" y="425"/>
                <a:ext cx="8" cy="7"/>
              </a:xfrm>
              <a:custGeom>
                <a:avLst/>
                <a:gdLst>
                  <a:gd name="T0" fmla="*/ 8 w 8"/>
                  <a:gd name="T1" fmla="*/ 6 h 6"/>
                  <a:gd name="T2" fmla="*/ 4 w 8"/>
                  <a:gd name="T3" fmla="*/ 2 h 6"/>
                  <a:gd name="T4" fmla="*/ 0 w 8"/>
                  <a:gd name="T5" fmla="*/ 0 h 6"/>
                  <a:gd name="T6" fmla="*/ 4 w 8"/>
                  <a:gd name="T7" fmla="*/ 4 h 6"/>
                  <a:gd name="T8" fmla="*/ 8 w 8"/>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6">
                    <a:moveTo>
                      <a:pt x="8" y="6"/>
                    </a:moveTo>
                    <a:lnTo>
                      <a:pt x="4" y="2"/>
                    </a:lnTo>
                    <a:lnTo>
                      <a:pt x="0" y="0"/>
                    </a:lnTo>
                    <a:lnTo>
                      <a:pt x="4" y="4"/>
                    </a:lnTo>
                    <a:lnTo>
                      <a:pt x="8" y="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1" name="任意多边形 34"/>
              <p:cNvSpPr>
                <a:spLocks/>
              </p:cNvSpPr>
              <p:nvPr/>
            </p:nvSpPr>
            <p:spPr bwMode="gray">
              <a:xfrm>
                <a:off x="4331" y="323"/>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2" name="任意多边形 35"/>
              <p:cNvSpPr>
                <a:spLocks/>
              </p:cNvSpPr>
              <p:nvPr/>
            </p:nvSpPr>
            <p:spPr bwMode="gray">
              <a:xfrm>
                <a:off x="4331" y="323"/>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3" name="任意多边形 36"/>
              <p:cNvSpPr>
                <a:spLocks noEditPoints="1"/>
              </p:cNvSpPr>
              <p:nvPr/>
            </p:nvSpPr>
            <p:spPr bwMode="gray">
              <a:xfrm>
                <a:off x="3710" y="327"/>
                <a:ext cx="1796" cy="1416"/>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4" name="任意多边形 37"/>
              <p:cNvSpPr>
                <a:spLocks/>
              </p:cNvSpPr>
              <p:nvPr/>
            </p:nvSpPr>
            <p:spPr bwMode="gray">
              <a:xfrm>
                <a:off x="3710" y="327"/>
                <a:ext cx="1796" cy="1416"/>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5" name="任意多边形 38"/>
              <p:cNvSpPr>
                <a:spLocks/>
              </p:cNvSpPr>
              <p:nvPr/>
            </p:nvSpPr>
            <p:spPr bwMode="gray">
              <a:xfrm>
                <a:off x="4500" y="475"/>
                <a:ext cx="54" cy="51"/>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6" name="任意多边形 39"/>
              <p:cNvSpPr>
                <a:spLocks/>
              </p:cNvSpPr>
              <p:nvPr/>
            </p:nvSpPr>
            <p:spPr bwMode="gray">
              <a:xfrm>
                <a:off x="5006" y="691"/>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7" name="任意多边形 40"/>
              <p:cNvSpPr>
                <a:spLocks/>
              </p:cNvSpPr>
              <p:nvPr/>
            </p:nvSpPr>
            <p:spPr bwMode="gray">
              <a:xfrm>
                <a:off x="5006" y="691"/>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8" name="任意多边形 41"/>
              <p:cNvSpPr>
                <a:spLocks/>
              </p:cNvSpPr>
              <p:nvPr/>
            </p:nvSpPr>
            <p:spPr bwMode="gray">
              <a:xfrm>
                <a:off x="4818" y="1052"/>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59" name="任意多边形 42"/>
              <p:cNvSpPr>
                <a:spLocks/>
              </p:cNvSpPr>
              <p:nvPr/>
            </p:nvSpPr>
            <p:spPr bwMode="gray">
              <a:xfrm>
                <a:off x="4818" y="1052"/>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0" name="任意多边形 43"/>
              <p:cNvSpPr>
                <a:spLocks/>
              </p:cNvSpPr>
              <p:nvPr/>
            </p:nvSpPr>
            <p:spPr bwMode="gray">
              <a:xfrm>
                <a:off x="4702" y="1271"/>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1" name="任意多边形 44"/>
              <p:cNvSpPr>
                <a:spLocks/>
              </p:cNvSpPr>
              <p:nvPr/>
            </p:nvSpPr>
            <p:spPr bwMode="gray">
              <a:xfrm>
                <a:off x="4702" y="1271"/>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2" name="任意多边形 45"/>
              <p:cNvSpPr>
                <a:spLocks/>
              </p:cNvSpPr>
              <p:nvPr/>
            </p:nvSpPr>
            <p:spPr bwMode="gray">
              <a:xfrm>
                <a:off x="4874" y="1312"/>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lnTo>
                      <a:pt x="300" y="138"/>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3" name="任意多边形 46"/>
              <p:cNvSpPr>
                <a:spLocks/>
              </p:cNvSpPr>
              <p:nvPr/>
            </p:nvSpPr>
            <p:spPr bwMode="gray">
              <a:xfrm>
                <a:off x="4874" y="1312"/>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4" name="任意多边形 47"/>
              <p:cNvSpPr>
                <a:spLocks/>
              </p:cNvSpPr>
              <p:nvPr/>
            </p:nvSpPr>
            <p:spPr bwMode="gray">
              <a:xfrm>
                <a:off x="4240" y="1477"/>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5" name="任意多边形 48"/>
              <p:cNvSpPr>
                <a:spLocks/>
              </p:cNvSpPr>
              <p:nvPr/>
            </p:nvSpPr>
            <p:spPr bwMode="gray">
              <a:xfrm>
                <a:off x="4240" y="1477"/>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6" name="任意多边形 49"/>
              <p:cNvSpPr>
                <a:spLocks/>
              </p:cNvSpPr>
              <p:nvPr/>
            </p:nvSpPr>
            <p:spPr bwMode="gray">
              <a:xfrm>
                <a:off x="5355" y="1892"/>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4" y="8"/>
                    </a:moveTo>
                    <a:lnTo>
                      <a:pt x="4" y="4"/>
                    </a:lnTo>
                    <a:lnTo>
                      <a:pt x="6" y="0"/>
                    </a:lnTo>
                    <a:lnTo>
                      <a:pt x="2" y="4"/>
                    </a:lnTo>
                    <a:lnTo>
                      <a:pt x="0" y="6"/>
                    </a:lnTo>
                    <a:lnTo>
                      <a:pt x="4" y="8"/>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7" name="任意多边形 50"/>
              <p:cNvSpPr>
                <a:spLocks/>
              </p:cNvSpPr>
              <p:nvPr/>
            </p:nvSpPr>
            <p:spPr bwMode="gray">
              <a:xfrm>
                <a:off x="5355" y="1892"/>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 h="8">
                    <a:moveTo>
                      <a:pt x="4" y="8"/>
                    </a:moveTo>
                    <a:lnTo>
                      <a:pt x="4" y="4"/>
                    </a:lnTo>
                    <a:lnTo>
                      <a:pt x="6" y="0"/>
                    </a:lnTo>
                    <a:lnTo>
                      <a:pt x="2" y="4"/>
                    </a:lnTo>
                    <a:lnTo>
                      <a:pt x="0" y="6"/>
                    </a:lnTo>
                    <a:lnTo>
                      <a:pt x="4" y="8"/>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8" name="任意多边形 51"/>
              <p:cNvSpPr>
                <a:spLocks/>
              </p:cNvSpPr>
              <p:nvPr/>
            </p:nvSpPr>
            <p:spPr bwMode="gray">
              <a:xfrm>
                <a:off x="5361" y="1733"/>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69" name="任意多边形 52"/>
              <p:cNvSpPr>
                <a:spLocks/>
              </p:cNvSpPr>
              <p:nvPr/>
            </p:nvSpPr>
            <p:spPr bwMode="gray">
              <a:xfrm>
                <a:off x="5361" y="1733"/>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0" name="任意多边形 53"/>
              <p:cNvSpPr>
                <a:spLocks/>
              </p:cNvSpPr>
              <p:nvPr/>
            </p:nvSpPr>
            <p:spPr bwMode="gray">
              <a:xfrm>
                <a:off x="3285" y="802"/>
                <a:ext cx="11" cy="3"/>
              </a:xfrm>
              <a:custGeom>
                <a:avLst/>
                <a:gdLst>
                  <a:gd name="T0" fmla="*/ 10 w 10"/>
                  <a:gd name="T1" fmla="*/ 2 h 2"/>
                  <a:gd name="T2" fmla="*/ 4 w 10"/>
                  <a:gd name="T3" fmla="*/ 0 h 2"/>
                  <a:gd name="T4" fmla="*/ 0 w 10"/>
                  <a:gd name="T5" fmla="*/ 0 h 2"/>
                  <a:gd name="T6" fmla="*/ 10 w 10"/>
                  <a:gd name="T7" fmla="*/ 2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
                    <a:moveTo>
                      <a:pt x="10" y="2"/>
                    </a:moveTo>
                    <a:lnTo>
                      <a:pt x="4" y="0"/>
                    </a:lnTo>
                    <a:lnTo>
                      <a:pt x="0" y="0"/>
                    </a:lnTo>
                    <a:lnTo>
                      <a:pt x="10" y="2"/>
                    </a:lnTo>
                    <a:close/>
                  </a:path>
                </a:pathLst>
              </a:custGeom>
              <a:solidFill>
                <a:schemeClr val="bg1">
                  <a:alpha val="39999"/>
                </a:schemeClr>
              </a:solidFill>
              <a:ln w="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sp>
            <p:nvSpPr>
              <p:cNvPr id="1071" name="任意多边形 54"/>
              <p:cNvSpPr>
                <a:spLocks/>
              </p:cNvSpPr>
              <p:nvPr/>
            </p:nvSpPr>
            <p:spPr bwMode="gray">
              <a:xfrm>
                <a:off x="3285" y="802"/>
                <a:ext cx="11" cy="3"/>
              </a:xfrm>
              <a:custGeom>
                <a:avLst/>
                <a:gdLst>
                  <a:gd name="T0" fmla="*/ 10 w 10"/>
                  <a:gd name="T1" fmla="*/ 2 h 2"/>
                  <a:gd name="T2" fmla="*/ 4 w 10"/>
                  <a:gd name="T3" fmla="*/ 0 h 2"/>
                  <a:gd name="T4" fmla="*/ 0 w 10"/>
                  <a:gd name="T5" fmla="*/ 0 h 2"/>
                  <a:gd name="T6" fmla="*/ 10 w 10"/>
                  <a:gd name="T7" fmla="*/ 2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
                    <a:moveTo>
                      <a:pt x="10" y="2"/>
                    </a:moveTo>
                    <a:lnTo>
                      <a:pt x="4" y="0"/>
                    </a:lnTo>
                    <a:lnTo>
                      <a:pt x="0" y="0"/>
                    </a:lnTo>
                    <a:lnTo>
                      <a:pt x="10" y="2"/>
                    </a:lnTo>
                  </a:path>
                </a:pathLst>
              </a:custGeom>
              <a:solidFill>
                <a:schemeClr val="bg1">
                  <a:alpha val="39999"/>
                </a:schemeClr>
              </a:solidFill>
              <a:ln w="12700">
                <a:noFill/>
                <a:prstDash val="solid"/>
                <a:round/>
                <a:headEnd/>
                <a:tailEnd/>
              </a:ln>
            </p:spPr>
            <p:txBody>
              <a:bodyPr/>
              <a:lstStyle/>
              <a:p>
                <a:pPr>
                  <a:spcBef>
                    <a:spcPct val="20000"/>
                  </a:spcBef>
                  <a:buClr>
                    <a:srgbClr val="FF0000"/>
                  </a:buClr>
                  <a:buFont typeface="Wingdings" pitchFamily="2" charset="2"/>
                  <a:buChar char="|"/>
                  <a:defRPr/>
                </a:pPr>
                <a:endParaRPr lang="zh-CN" altLang="en-US" sz="2800" b="0">
                  <a:solidFill>
                    <a:srgbClr val="000000"/>
                  </a:solidFill>
                  <a:latin typeface="Arial" charset="0"/>
                  <a:ea typeface="华文彩云" pitchFamily="2" charset="-122"/>
                </a:endParaRPr>
              </a:p>
            </p:txBody>
          </p:sp>
        </p:grpSp>
      </p:grpSp>
      <p:sp>
        <p:nvSpPr>
          <p:cNvPr id="1034" name="矩形 55"/>
          <p:cNvSpPr>
            <a:spLocks noGrp="1" noChangeArrowheads="1"/>
          </p:cNvSpPr>
          <p:nvPr>
            <p:ph type="title"/>
          </p:nvPr>
        </p:nvSpPr>
        <p:spPr bwMode="auto">
          <a:xfrm>
            <a:off x="838200" y="152400"/>
            <a:ext cx="8153400" cy="762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7" name="矩形 233"/>
          <p:cNvSpPr>
            <a:spLocks noGrp="1" noChangeArrowheads="1"/>
          </p:cNvSpPr>
          <p:nvPr>
            <p:ph type="body" idx="1"/>
          </p:nvPr>
        </p:nvSpPr>
        <p:spPr bwMode="auto">
          <a:xfrm>
            <a:off x="457200" y="1371600"/>
            <a:ext cx="8351838"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1"/>
            <a:r>
              <a:rPr lang="zh-CN" altLang="en-US"/>
              <a:t> 第三级</a:t>
            </a:r>
          </a:p>
          <a:p>
            <a:pPr lvl="2"/>
            <a:r>
              <a:rPr lang="zh-CN" altLang="en-US"/>
              <a:t> 第四级</a:t>
            </a:r>
          </a:p>
        </p:txBody>
      </p:sp>
    </p:spTree>
    <p:extLst>
      <p:ext uri="{BB962C8B-B14F-4D97-AF65-F5344CB8AC3E}">
        <p14:creationId xmlns:p14="http://schemas.microsoft.com/office/powerpoint/2010/main" val="1610735351"/>
      </p:ext>
    </p:extLst>
  </p:cSld>
  <p:clrMap bg1="lt1" tx1="dk1" bg2="lt2" tx2="dk2" accent1="accent1" accent2="accent2" accent3="accent3" accent4="accent4" accent5="accent5" accent6="accent6" hlink="hlink" folHlink="folHlink"/>
  <p:sldLayoutIdLst>
    <p:sldLayoutId id="2147484792" r:id="rId1"/>
    <p:sldLayoutId id="2147484793" r:id="rId2"/>
    <p:sldLayoutId id="2147484794" r:id="rId3"/>
    <p:sldLayoutId id="2147484795" r:id="rId4"/>
    <p:sldLayoutId id="2147484796" r:id="rId5"/>
    <p:sldLayoutId id="2147484797" r:id="rId6"/>
    <p:sldLayoutId id="2147484798" r:id="rId7"/>
    <p:sldLayoutId id="2147484799" r:id="rId8"/>
    <p:sldLayoutId id="2147484800" r:id="rId9"/>
    <p:sldLayoutId id="2147484801" r:id="rId10"/>
    <p:sldLayoutId id="2147484802" r:id="rId11"/>
    <p:sldLayoutId id="2147484803" r:id="rId12"/>
    <p:sldLayoutId id="2147484804" r:id="rId13"/>
    <p:sldLayoutId id="2147484805" r:id="rId14"/>
    <p:sldLayoutId id="2147484806" r:id="rId15"/>
  </p:sldLayoutIdLst>
  <p:transition>
    <p:pull dir="ru"/>
  </p:transition>
  <p:hf hdr="0" ftr="0" dt="0"/>
  <p:txStyles>
    <p:title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Times New Roman" pitchFamily="18" charset="0"/>
          <a:ea typeface="华文中宋" pitchFamily="2" charset="-122"/>
        </a:defRPr>
      </a:lvl5pPr>
      <a:lvl6pPr marL="457200" algn="ctr" rtl="0" fontAlgn="base">
        <a:spcBef>
          <a:spcPct val="0"/>
        </a:spcBef>
        <a:spcAft>
          <a:spcPct val="0"/>
        </a:spcAft>
        <a:defRPr sz="4000" b="1">
          <a:solidFill>
            <a:schemeClr val="tx2"/>
          </a:solidFill>
          <a:latin typeface="Arial" pitchFamily="34" charset="0"/>
        </a:defRPr>
      </a:lvl6pPr>
      <a:lvl7pPr marL="914400" algn="ctr" rtl="0" fontAlgn="base">
        <a:spcBef>
          <a:spcPct val="0"/>
        </a:spcBef>
        <a:spcAft>
          <a:spcPct val="0"/>
        </a:spcAft>
        <a:defRPr sz="4000" b="1">
          <a:solidFill>
            <a:schemeClr val="tx2"/>
          </a:solidFill>
          <a:latin typeface="Arial" pitchFamily="34" charset="0"/>
        </a:defRPr>
      </a:lvl7pPr>
      <a:lvl8pPr marL="1371600" algn="ctr" rtl="0" fontAlgn="base">
        <a:spcBef>
          <a:spcPct val="0"/>
        </a:spcBef>
        <a:spcAft>
          <a:spcPct val="0"/>
        </a:spcAft>
        <a:defRPr sz="4000" b="1">
          <a:solidFill>
            <a:schemeClr val="tx2"/>
          </a:solidFill>
          <a:latin typeface="Arial" pitchFamily="34" charset="0"/>
        </a:defRPr>
      </a:lvl8pPr>
      <a:lvl9pPr marL="1828800" algn="ctr" rtl="0" fontAlgn="base">
        <a:spcBef>
          <a:spcPct val="0"/>
        </a:spcBef>
        <a:spcAft>
          <a:spcPct val="0"/>
        </a:spcAft>
        <a:defRPr sz="40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FF0000"/>
        </a:buClr>
        <a:buFont typeface="Wingdings" pitchFamily="2" charset="2"/>
        <a:buChar char="v"/>
        <a:defRPr sz="3200">
          <a:solidFill>
            <a:srgbClr val="000000"/>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0000FF"/>
        </a:buClr>
        <a:buFont typeface="Wingdings 2" pitchFamily="18" charset="2"/>
        <a:buChar char="ê"/>
        <a:defRPr sz="2800">
          <a:solidFill>
            <a:srgbClr val="000000"/>
          </a:solidFill>
          <a:latin typeface="Times New Roman" pitchFamily="18" charset="0"/>
          <a:ea typeface="宋体" pitchFamily="2" charset="-122"/>
        </a:defRPr>
      </a:lvl2pPr>
      <a:lvl3pPr marL="1143000" indent="-228600" algn="l" rtl="0" eaLnBrk="0" fontAlgn="base" hangingPunct="0">
        <a:spcBef>
          <a:spcPct val="20000"/>
        </a:spcBef>
        <a:spcAft>
          <a:spcPct val="0"/>
        </a:spcAft>
        <a:buChar char="•"/>
        <a:defRPr sz="2400" b="1">
          <a:solidFill>
            <a:srgbClr val="000000"/>
          </a:solidFill>
          <a:latin typeface="Calibri" pitchFamily="34"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09600" y="890588"/>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13619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endParaRPr>
          </a:p>
        </p:txBody>
      </p:sp>
      <p:sp>
        <p:nvSpPr>
          <p:cNvPr id="13619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
        <p:nvSpPr>
          <p:cNvPr id="13620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03A0F78-1ABC-41DE-8462-35EAFE6CCF77}" type="slidenum">
              <a:rPr kumimoji="0" lang="en-US" altLang="zh-CN" sz="1200" b="0" i="0" u="none" strike="noStrike" kern="1200" cap="none" spc="0" normalizeH="0" baseline="0" noProof="0">
                <a:ln>
                  <a:noFill/>
                </a:ln>
                <a:solidFill>
                  <a:prstClr val="black"/>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prstClr val="black"/>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1359829158"/>
      </p:ext>
    </p:extLst>
  </p:cSld>
  <p:clrMap bg1="lt1" tx1="dk1" bg2="lt2" tx2="dk2" accent1="accent1" accent2="accent2" accent3="accent3" accent4="accent4" accent5="accent5" accent6="accent6" hlink="hlink" folHlink="folHlink"/>
  <p:sldLayoutIdLst>
    <p:sldLayoutId id="2147484808" r:id="rId1"/>
    <p:sldLayoutId id="2147484809" r:id="rId2"/>
    <p:sldLayoutId id="2147484810" r:id="rId3"/>
    <p:sldLayoutId id="2147484811" r:id="rId4"/>
    <p:sldLayoutId id="2147484812" r:id="rId5"/>
    <p:sldLayoutId id="2147484813" r:id="rId6"/>
    <p:sldLayoutId id="2147484814" r:id="rId7"/>
    <p:sldLayoutId id="2147484815" r:id="rId8"/>
    <p:sldLayoutId id="2147484816" r:id="rId9"/>
    <p:sldLayoutId id="2147484817" r:id="rId10"/>
    <p:sldLayoutId id="2147484818" r:id="rId11"/>
    <p:sldLayoutId id="2147484819" r:id="rId12"/>
  </p:sldLayoutIdLst>
  <p:hf hdr="0" ftr="0" dt="0"/>
  <p:txStyles>
    <p:titleStyle>
      <a:lvl1pPr algn="l" rtl="0" eaLnBrk="0" fontAlgn="base" hangingPunct="0">
        <a:spcBef>
          <a:spcPct val="0"/>
        </a:spcBef>
        <a:spcAft>
          <a:spcPct val="0"/>
        </a:spcAft>
        <a:defRPr sz="3800">
          <a:solidFill>
            <a:schemeClr val="tx2"/>
          </a:solidFill>
          <a:latin typeface="+mj-lt"/>
          <a:ea typeface="宋体"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charset="-122"/>
        </a:defRPr>
      </a:lvl2pPr>
      <a:lvl3pPr algn="l" rtl="0" eaLnBrk="0" fontAlgn="base" hangingPunct="0">
        <a:spcBef>
          <a:spcPct val="0"/>
        </a:spcBef>
        <a:spcAft>
          <a:spcPct val="0"/>
        </a:spcAft>
        <a:defRPr sz="3800">
          <a:solidFill>
            <a:schemeClr val="tx2"/>
          </a:solidFill>
          <a:latin typeface="Verdana" pitchFamily="34" charset="0"/>
          <a:ea typeface="宋体" charset="-122"/>
        </a:defRPr>
      </a:lvl3pPr>
      <a:lvl4pPr algn="l" rtl="0" eaLnBrk="0" fontAlgn="base" hangingPunct="0">
        <a:spcBef>
          <a:spcPct val="0"/>
        </a:spcBef>
        <a:spcAft>
          <a:spcPct val="0"/>
        </a:spcAft>
        <a:defRPr sz="3800">
          <a:solidFill>
            <a:schemeClr val="tx2"/>
          </a:solidFill>
          <a:latin typeface="Verdana" pitchFamily="34" charset="0"/>
          <a:ea typeface="宋体" charset="-122"/>
        </a:defRPr>
      </a:lvl4pPr>
      <a:lvl5pPr algn="l" rtl="0" eaLnBrk="0" fontAlgn="base" hangingPunct="0">
        <a:spcBef>
          <a:spcPct val="0"/>
        </a:spcBef>
        <a:spcAft>
          <a:spcPct val="0"/>
        </a:spcAft>
        <a:defRPr sz="3800">
          <a:solidFill>
            <a:schemeClr val="tx2"/>
          </a:solidFill>
          <a:latin typeface="Verdana" pitchFamily="34" charset="0"/>
          <a:ea typeface="宋体"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宋体"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宋体"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宋体"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宋体" charset="-122"/>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宋体"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ngjh@lreis.ac.cn&#65292;wangyj@lreis.ac.cn"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jianghao.wang/" TargetMode="External"/><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a:spLocks noGrp="1" noChangeArrowheads="1"/>
          </p:cNvSpPr>
          <p:nvPr>
            <p:ph type="ctrTitle"/>
          </p:nvPr>
        </p:nvSpPr>
        <p:spPr>
          <a:xfrm>
            <a:off x="0" y="950863"/>
            <a:ext cx="9144000" cy="1470025"/>
          </a:xfrm>
        </p:spPr>
        <p:txBody>
          <a:bodyPr/>
          <a:lstStyle/>
          <a:p>
            <a:pPr algn="ctr" eaLnBrk="1" hangingPunct="1">
              <a:lnSpc>
                <a:spcPct val="150000"/>
              </a:lnSpc>
            </a:pPr>
            <a:r>
              <a:rPr lang="zh-CN" altLang="en-US" sz="3600" dirty="0">
                <a:solidFill>
                  <a:schemeClr val="tx2"/>
                </a:solidFill>
                <a:effectLst>
                  <a:outerShdw blurRad="38100" dist="38100" dir="2700000" algn="tl">
                    <a:srgbClr val="000000">
                      <a:alpha val="43137"/>
                    </a:srgbClr>
                  </a:outerShdw>
                </a:effectLst>
                <a:latin typeface="+mj-lt"/>
                <a:ea typeface="黑体" pitchFamily="2" charset="-122"/>
              </a:rPr>
              <a:t>第</a:t>
            </a:r>
            <a:r>
              <a:rPr lang="en-US" altLang="zh-CN" sz="3600" dirty="0">
                <a:solidFill>
                  <a:schemeClr val="tx2"/>
                </a:solidFill>
                <a:effectLst>
                  <a:outerShdw blurRad="38100" dist="38100" dir="2700000" algn="tl">
                    <a:srgbClr val="000000">
                      <a:alpha val="43137"/>
                    </a:srgbClr>
                  </a:outerShdw>
                </a:effectLst>
                <a:latin typeface="+mj-lt"/>
                <a:ea typeface="黑体" pitchFamily="2" charset="-122"/>
              </a:rPr>
              <a:t>6</a:t>
            </a:r>
            <a:r>
              <a:rPr lang="zh-CN" altLang="en-US" sz="3600" dirty="0">
                <a:solidFill>
                  <a:schemeClr val="tx2"/>
                </a:solidFill>
                <a:effectLst>
                  <a:outerShdw blurRad="38100" dist="38100" dir="2700000" algn="tl">
                    <a:srgbClr val="000000">
                      <a:alpha val="43137"/>
                    </a:srgbClr>
                  </a:outerShdw>
                </a:effectLst>
                <a:latin typeface="+mj-lt"/>
                <a:ea typeface="黑体" pitchFamily="2" charset="-122"/>
              </a:rPr>
              <a:t>章</a:t>
            </a:r>
            <a:r>
              <a:rPr lang="en-US" altLang="zh-CN" sz="4800" dirty="0">
                <a:solidFill>
                  <a:schemeClr val="tx2"/>
                </a:solidFill>
                <a:effectLst>
                  <a:outerShdw blurRad="38100" dist="38100" dir="2700000" algn="tl">
                    <a:srgbClr val="000000">
                      <a:alpha val="43137"/>
                    </a:srgbClr>
                  </a:outerShdw>
                </a:effectLst>
                <a:latin typeface="+mj-lt"/>
                <a:ea typeface="黑体" pitchFamily="2" charset="-122"/>
              </a:rPr>
              <a:t> </a:t>
            </a:r>
            <a:br>
              <a:rPr lang="en-US" altLang="zh-CN" sz="4800" dirty="0">
                <a:solidFill>
                  <a:schemeClr val="tx2"/>
                </a:solidFill>
                <a:effectLst>
                  <a:outerShdw blurRad="38100" dist="38100" dir="2700000" algn="tl">
                    <a:srgbClr val="000000">
                      <a:alpha val="43137"/>
                    </a:srgbClr>
                  </a:outerShdw>
                </a:effectLst>
                <a:latin typeface="+mj-lt"/>
                <a:ea typeface="黑体" pitchFamily="2" charset="-122"/>
              </a:rPr>
            </a:br>
            <a:r>
              <a:rPr lang="zh-CN" altLang="en-US" sz="4800" dirty="0">
                <a:solidFill>
                  <a:schemeClr val="tx2"/>
                </a:solidFill>
                <a:effectLst>
                  <a:outerShdw blurRad="38100" dist="38100" dir="2700000" algn="tl">
                    <a:srgbClr val="000000">
                      <a:alpha val="43137"/>
                    </a:srgbClr>
                  </a:outerShdw>
                </a:effectLst>
                <a:latin typeface="+mj-lt"/>
                <a:ea typeface="黑体" pitchFamily="2" charset="-122"/>
              </a:rPr>
              <a:t>几何变换</a:t>
            </a:r>
            <a:endParaRPr lang="en-US" altLang="zh-CN" sz="4800" dirty="0">
              <a:solidFill>
                <a:schemeClr val="tx2"/>
              </a:solidFill>
              <a:effectLst>
                <a:outerShdw blurRad="38100" dist="38100" dir="2700000" algn="tl">
                  <a:srgbClr val="000000">
                    <a:alpha val="43137"/>
                  </a:srgbClr>
                </a:outerShdw>
              </a:effectLst>
              <a:latin typeface="+mj-lt"/>
              <a:ea typeface="黑体" pitchFamily="2" charset="-122"/>
            </a:endParaRPr>
          </a:p>
        </p:txBody>
      </p:sp>
      <p:sp>
        <p:nvSpPr>
          <p:cNvPr id="12" name="副标题 2"/>
          <p:cNvSpPr>
            <a:spLocks noGrp="1"/>
          </p:cNvSpPr>
          <p:nvPr>
            <p:ph type="subTitle" idx="4294967295"/>
          </p:nvPr>
        </p:nvSpPr>
        <p:spPr>
          <a:xfrm>
            <a:off x="683568" y="3857628"/>
            <a:ext cx="8136904" cy="2924199"/>
          </a:xfrm>
        </p:spPr>
        <p:txBody>
          <a:bodyPr/>
          <a:lstStyle/>
          <a:p>
            <a:pPr algn="ctr">
              <a:spcBef>
                <a:spcPts val="0"/>
              </a:spcBef>
              <a:buNone/>
            </a:pPr>
            <a:r>
              <a:rPr lang="zh-CN" altLang="en-US" dirty="0">
                <a:solidFill>
                  <a:schemeClr val="tx1">
                    <a:lumMod val="95000"/>
                    <a:lumOff val="5000"/>
                  </a:schemeClr>
                </a:solidFill>
                <a:latin typeface="华文楷体" panose="02010600040101010101" pitchFamily="2" charset="-122"/>
                <a:ea typeface="华文楷体" panose="02010600040101010101" pitchFamily="2" charset="-122"/>
                <a:cs typeface="Arial" pitchFamily="34" charset="0"/>
              </a:rPr>
              <a:t>王 江 浩</a:t>
            </a:r>
            <a:endParaRPr lang="en-US" altLang="zh-CN" dirty="0">
              <a:solidFill>
                <a:schemeClr val="tx1">
                  <a:lumMod val="95000"/>
                  <a:lumOff val="5000"/>
                </a:schemeClr>
              </a:solidFill>
              <a:latin typeface="华文楷体" panose="02010600040101010101" pitchFamily="2" charset="-122"/>
              <a:ea typeface="华文楷体" panose="02010600040101010101" pitchFamily="2" charset="-122"/>
              <a:cs typeface="Arial" pitchFamily="34" charset="0"/>
            </a:endParaRPr>
          </a:p>
          <a:p>
            <a:pPr algn="ctr">
              <a:spcBef>
                <a:spcPts val="0"/>
              </a:spcBef>
              <a:buNone/>
            </a:pPr>
            <a:r>
              <a:rPr lang="en-US" altLang="zh-CN" sz="1600" dirty="0">
                <a:solidFill>
                  <a:schemeClr val="tx1">
                    <a:lumMod val="95000"/>
                    <a:lumOff val="5000"/>
                  </a:schemeClr>
                </a:solidFill>
                <a:latin typeface="Arial" pitchFamily="34" charset="0"/>
                <a:cs typeface="Arial" pitchFamily="34" charset="0"/>
              </a:rPr>
              <a:t> </a:t>
            </a:r>
            <a:r>
              <a:rPr lang="en-US" altLang="zh-CN" sz="1600" dirty="0">
                <a:solidFill>
                  <a:schemeClr val="tx1">
                    <a:lumMod val="95000"/>
                    <a:lumOff val="5000"/>
                  </a:schemeClr>
                </a:solidFill>
                <a:latin typeface="Arial" pitchFamily="34" charset="0"/>
                <a:cs typeface="Arial" pitchFamily="34" charset="0"/>
                <a:hlinkClick r:id="rId3"/>
              </a:rPr>
              <a:t>wangjh@lreis.ac.cn</a:t>
            </a:r>
            <a:r>
              <a:rPr lang="en-US" altLang="zh-CN" sz="1600" dirty="0">
                <a:solidFill>
                  <a:schemeClr val="tx1">
                    <a:lumMod val="95000"/>
                    <a:lumOff val="5000"/>
                  </a:schemeClr>
                </a:solidFill>
                <a:latin typeface="Arial" pitchFamily="34" charset="0"/>
                <a:cs typeface="Arial" pitchFamily="34" charset="0"/>
              </a:rPr>
              <a:t> </a:t>
            </a:r>
          </a:p>
          <a:p>
            <a:pPr algn="ctr">
              <a:spcBef>
                <a:spcPts val="0"/>
              </a:spcBef>
              <a:buNone/>
            </a:pPr>
            <a:endParaRPr lang="en-US" altLang="zh-CN" sz="2000" dirty="0">
              <a:solidFill>
                <a:schemeClr val="tx1">
                  <a:lumMod val="95000"/>
                  <a:lumOff val="5000"/>
                </a:schemeClr>
              </a:solidFill>
              <a:latin typeface="Arial" pitchFamily="34" charset="0"/>
              <a:cs typeface="Arial" pitchFamily="34" charset="0"/>
            </a:endParaRPr>
          </a:p>
          <a:p>
            <a:pPr marL="0" indent="0" algn="ctr">
              <a:spcBef>
                <a:spcPts val="6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中国科学院地理科学与资源研究所</a:t>
            </a:r>
            <a:endParaRPr lang="en-US" altLang="zh-CN" sz="1600" dirty="0">
              <a:solidFill>
                <a:schemeClr val="tx1">
                  <a:lumMod val="75000"/>
                  <a:lumOff val="25000"/>
                </a:schemeClr>
              </a:solidFill>
              <a:latin typeface="微软雅黑" pitchFamily="34" charset="-122"/>
              <a:ea typeface="微软雅黑" pitchFamily="34" charset="-122"/>
              <a:cs typeface="Arial" pitchFamily="34" charset="0"/>
            </a:endParaRPr>
          </a:p>
          <a:p>
            <a:pPr marL="0" indent="0" algn="ctr">
              <a:spcBef>
                <a:spcPts val="6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资源与环境信息系统国家重点实验室</a:t>
            </a:r>
            <a:endParaRPr lang="en-US" altLang="zh-CN" sz="1600" dirty="0">
              <a:solidFill>
                <a:schemeClr val="tx1">
                  <a:lumMod val="75000"/>
                  <a:lumOff val="25000"/>
                </a:schemeClr>
              </a:solidFill>
              <a:latin typeface="微软雅黑" pitchFamily="34" charset="-122"/>
              <a:ea typeface="微软雅黑" pitchFamily="34" charset="-122"/>
              <a:cs typeface="Arial" pitchFamily="34" charset="0"/>
            </a:endParaRPr>
          </a:p>
          <a:p>
            <a:pPr marL="0" indent="0" algn="ctr">
              <a:spcBef>
                <a:spcPts val="1800"/>
              </a:spcBef>
              <a:buNone/>
            </a:pPr>
            <a:r>
              <a:rPr lang="en-US" altLang="zh-CN" sz="1600">
                <a:solidFill>
                  <a:schemeClr val="tx1">
                    <a:lumMod val="75000"/>
                    <a:lumOff val="25000"/>
                  </a:schemeClr>
                </a:solidFill>
                <a:latin typeface="微软雅黑" pitchFamily="34" charset="-122"/>
                <a:ea typeface="微软雅黑" pitchFamily="34" charset="-122"/>
                <a:cs typeface="Arial" pitchFamily="34" charset="0"/>
              </a:rPr>
              <a:t>2020-11-4 </a:t>
            </a:r>
            <a:r>
              <a:rPr lang="en-US" altLang="zh-CN" sz="1600" dirty="0">
                <a:solidFill>
                  <a:schemeClr val="tx1">
                    <a:lumMod val="75000"/>
                    <a:lumOff val="25000"/>
                  </a:schemeClr>
                </a:solidFill>
                <a:latin typeface="微软雅黑" pitchFamily="34" charset="-122"/>
                <a:ea typeface="微软雅黑" pitchFamily="34" charset="-122"/>
                <a:cs typeface="Arial" pitchFamily="34" charset="0"/>
              </a:rPr>
              <a:t>@ UCAS</a:t>
            </a:r>
          </a:p>
          <a:p>
            <a:pPr marL="0" indent="0" algn="ctr">
              <a:spcBef>
                <a:spcPts val="1800"/>
              </a:spcBef>
              <a:buNone/>
            </a:pPr>
            <a:r>
              <a:rPr lang="zh-CN" altLang="en-US" sz="1600" dirty="0">
                <a:solidFill>
                  <a:schemeClr val="tx1">
                    <a:lumMod val="75000"/>
                    <a:lumOff val="25000"/>
                  </a:schemeClr>
                </a:solidFill>
                <a:latin typeface="微软雅黑" pitchFamily="34" charset="-122"/>
                <a:ea typeface="微软雅黑" pitchFamily="34" charset="-122"/>
                <a:cs typeface="Arial" pitchFamily="34" charset="0"/>
              </a:rPr>
              <a:t>课件：</a:t>
            </a:r>
            <a:r>
              <a:rPr lang="en-US" altLang="zh-CN" sz="1600" b="1" dirty="0">
                <a:solidFill>
                  <a:schemeClr val="tx1">
                    <a:lumMod val="75000"/>
                    <a:lumOff val="25000"/>
                  </a:schemeClr>
                </a:solidFill>
                <a:latin typeface="Consolas" panose="020B0609020204030204" pitchFamily="49" charset="0"/>
                <a:ea typeface="微软雅黑" pitchFamily="34" charset="-122"/>
                <a:cs typeface="Arial" pitchFamily="34" charset="0"/>
              </a:rPr>
              <a:t>giser.me</a:t>
            </a:r>
          </a:p>
        </p:txBody>
      </p:sp>
      <p:sp>
        <p:nvSpPr>
          <p:cNvPr id="3" name="文本框 2"/>
          <p:cNvSpPr txBox="1"/>
          <p:nvPr/>
        </p:nvSpPr>
        <p:spPr>
          <a:xfrm>
            <a:off x="2843808" y="0"/>
            <a:ext cx="3456384" cy="461665"/>
          </a:xfrm>
          <a:prstGeom prst="rect">
            <a:avLst/>
          </a:prstGeom>
          <a:noFill/>
        </p:spPr>
        <p:txBody>
          <a:bodyPr wrap="square" rtlCol="0">
            <a:spAutoFit/>
          </a:bodyPr>
          <a:lstStyle/>
          <a:p>
            <a:r>
              <a:rPr lang="zh-CN" altLang="en-US" sz="2400" dirty="0">
                <a:solidFill>
                  <a:schemeClr val="bg2">
                    <a:lumMod val="50000"/>
                  </a:schemeClr>
                </a:solidFill>
                <a:latin typeface="黑体" panose="02010609060101010101" pitchFamily="49" charset="-122"/>
                <a:ea typeface="黑体" panose="02010609060101010101" pitchFamily="49" charset="-122"/>
              </a:rPr>
              <a:t>地理信息系统应用实践</a:t>
            </a:r>
          </a:p>
        </p:txBody>
      </p:sp>
    </p:spTree>
    <p:extLst>
      <p:ext uri="{BB962C8B-B14F-4D97-AF65-F5344CB8AC3E}">
        <p14:creationId xmlns:p14="http://schemas.microsoft.com/office/powerpoint/2010/main" val="157066526"/>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67291" name="Group 27"/>
          <p:cNvGrpSpPr>
            <a:grpSpLocks/>
          </p:cNvGrpSpPr>
          <p:nvPr/>
        </p:nvGrpSpPr>
        <p:grpSpPr bwMode="auto">
          <a:xfrm>
            <a:off x="146050" y="476250"/>
            <a:ext cx="8818563" cy="5976938"/>
            <a:chOff x="92" y="300"/>
            <a:chExt cx="5555" cy="3765"/>
          </a:xfrm>
        </p:grpSpPr>
        <p:sp>
          <p:nvSpPr>
            <p:cNvPr id="267267" name="AutoShape 3"/>
            <p:cNvSpPr>
              <a:spLocks noChangeArrowheads="1"/>
            </p:cNvSpPr>
            <p:nvPr/>
          </p:nvSpPr>
          <p:spPr bwMode="gray">
            <a:xfrm>
              <a:off x="2926" y="300"/>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8" name="AutoShape 4"/>
            <p:cNvSpPr>
              <a:spLocks noChangeArrowheads="1"/>
            </p:cNvSpPr>
            <p:nvPr/>
          </p:nvSpPr>
          <p:spPr bwMode="gray">
            <a:xfrm>
              <a:off x="2927" y="225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9" name="AutoShape 5"/>
            <p:cNvSpPr>
              <a:spLocks noChangeArrowheads="1"/>
            </p:cNvSpPr>
            <p:nvPr/>
          </p:nvSpPr>
          <p:spPr bwMode="gray">
            <a:xfrm>
              <a:off x="93" y="225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AutoShape 6"/>
            <p:cNvSpPr>
              <a:spLocks noChangeArrowheads="1"/>
            </p:cNvSpPr>
            <p:nvPr/>
          </p:nvSpPr>
          <p:spPr bwMode="gray">
            <a:xfrm>
              <a:off x="92" y="301"/>
              <a:ext cx="2720" cy="1814"/>
            </a:xfrm>
            <a:prstGeom prst="roundRect">
              <a:avLst>
                <a:gd name="adj" fmla="val 8324"/>
              </a:avLst>
            </a:prstGeom>
            <a:gradFill rotWithShape="1">
              <a:gsLst>
                <a:gs pos="0">
                  <a:srgbClr val="FFFFCC"/>
                </a:gs>
                <a:gs pos="50000">
                  <a:schemeClr val="bg1">
                    <a:alpha val="50000"/>
                  </a:schemeClr>
                </a:gs>
                <a:gs pos="100000">
                  <a:srgbClr val="FFFFCC"/>
                </a:gs>
              </a:gsLst>
              <a:lin ang="5400000" scaled="1"/>
            </a:gradFill>
            <a:ln w="158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9" name="Group 15"/>
            <p:cNvGrpSpPr>
              <a:grpSpLocks/>
            </p:cNvGrpSpPr>
            <p:nvPr/>
          </p:nvGrpSpPr>
          <p:grpSpPr bwMode="auto">
            <a:xfrm>
              <a:off x="2638" y="1955"/>
              <a:ext cx="453" cy="453"/>
              <a:chOff x="2016" y="1920"/>
              <a:chExt cx="1680" cy="1680"/>
            </a:xfrm>
          </p:grpSpPr>
          <p:sp>
            <p:nvSpPr>
              <p:cNvPr id="267280" name="Oval 1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1"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grpSp>
      <p:sp>
        <p:nvSpPr>
          <p:cNvPr id="267286" name="Text Box 22"/>
          <p:cNvSpPr txBox="1">
            <a:spLocks noChangeArrowheads="1"/>
          </p:cNvSpPr>
          <p:nvPr/>
        </p:nvSpPr>
        <p:spPr bwMode="auto">
          <a:xfrm>
            <a:off x="1547813" y="1700213"/>
            <a:ext cx="13684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b="0"/>
          </a:p>
        </p:txBody>
      </p:sp>
      <p:grpSp>
        <p:nvGrpSpPr>
          <p:cNvPr id="267301" name="Group 37"/>
          <p:cNvGrpSpPr>
            <a:grpSpLocks/>
          </p:cNvGrpSpPr>
          <p:nvPr/>
        </p:nvGrpSpPr>
        <p:grpSpPr bwMode="auto">
          <a:xfrm>
            <a:off x="1547813" y="1628775"/>
            <a:ext cx="1511300" cy="536575"/>
            <a:chOff x="975" y="1026"/>
            <a:chExt cx="952" cy="338"/>
          </a:xfrm>
        </p:grpSpPr>
        <p:grpSp>
          <p:nvGrpSpPr>
            <p:cNvPr id="267298" name="Group 34"/>
            <p:cNvGrpSpPr>
              <a:grpSpLocks/>
            </p:cNvGrpSpPr>
            <p:nvPr/>
          </p:nvGrpSpPr>
          <p:grpSpPr bwMode="auto">
            <a:xfrm>
              <a:off x="975" y="1026"/>
              <a:ext cx="952" cy="338"/>
              <a:chOff x="3964" y="2071"/>
              <a:chExt cx="1484" cy="330"/>
            </a:xfrm>
          </p:grpSpPr>
          <p:sp>
            <p:nvSpPr>
              <p:cNvPr id="267299" name="AutoShape 35"/>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00" name="AutoShape 3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287" name="Text Box 23"/>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原始影像</a:t>
              </a:r>
            </a:p>
          </p:txBody>
        </p:sp>
      </p:grpSp>
      <p:grpSp>
        <p:nvGrpSpPr>
          <p:cNvPr id="267302" name="Group 38"/>
          <p:cNvGrpSpPr>
            <a:grpSpLocks/>
          </p:cNvGrpSpPr>
          <p:nvPr/>
        </p:nvGrpSpPr>
        <p:grpSpPr bwMode="auto">
          <a:xfrm>
            <a:off x="6227763" y="1628775"/>
            <a:ext cx="1511300" cy="536575"/>
            <a:chOff x="975" y="1026"/>
            <a:chExt cx="952" cy="338"/>
          </a:xfrm>
        </p:grpSpPr>
        <p:grpSp>
          <p:nvGrpSpPr>
            <p:cNvPr id="267303" name="Group 39"/>
            <p:cNvGrpSpPr>
              <a:grpSpLocks/>
            </p:cNvGrpSpPr>
            <p:nvPr/>
          </p:nvGrpSpPr>
          <p:grpSpPr bwMode="auto">
            <a:xfrm>
              <a:off x="975" y="1026"/>
              <a:ext cx="952" cy="338"/>
              <a:chOff x="3964" y="2071"/>
              <a:chExt cx="1484" cy="330"/>
            </a:xfrm>
          </p:grpSpPr>
          <p:sp>
            <p:nvSpPr>
              <p:cNvPr id="267304" name="AutoShape 40"/>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05" name="AutoShape 41"/>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06" name="Text Box 42"/>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平 移</a:t>
              </a:r>
            </a:p>
          </p:txBody>
        </p:sp>
      </p:grpSp>
      <p:grpSp>
        <p:nvGrpSpPr>
          <p:cNvPr id="267307" name="Group 43"/>
          <p:cNvGrpSpPr>
            <a:grpSpLocks/>
          </p:cNvGrpSpPr>
          <p:nvPr/>
        </p:nvGrpSpPr>
        <p:grpSpPr bwMode="auto">
          <a:xfrm>
            <a:off x="1547813" y="4692650"/>
            <a:ext cx="1511300" cy="536575"/>
            <a:chOff x="975" y="1026"/>
            <a:chExt cx="952" cy="338"/>
          </a:xfrm>
        </p:grpSpPr>
        <p:grpSp>
          <p:nvGrpSpPr>
            <p:cNvPr id="267308" name="Group 44"/>
            <p:cNvGrpSpPr>
              <a:grpSpLocks/>
            </p:cNvGrpSpPr>
            <p:nvPr/>
          </p:nvGrpSpPr>
          <p:grpSpPr bwMode="auto">
            <a:xfrm>
              <a:off x="975" y="1026"/>
              <a:ext cx="952" cy="338"/>
              <a:chOff x="3964" y="2071"/>
              <a:chExt cx="1484" cy="330"/>
            </a:xfrm>
          </p:grpSpPr>
          <p:sp>
            <p:nvSpPr>
              <p:cNvPr id="267309" name="AutoShape 45"/>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10" name="AutoShape 46"/>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11" name="Text Box 47"/>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缩 放</a:t>
              </a:r>
            </a:p>
          </p:txBody>
        </p:sp>
      </p:grpSp>
      <p:grpSp>
        <p:nvGrpSpPr>
          <p:cNvPr id="267312" name="Group 48"/>
          <p:cNvGrpSpPr>
            <a:grpSpLocks/>
          </p:cNvGrpSpPr>
          <p:nvPr/>
        </p:nvGrpSpPr>
        <p:grpSpPr bwMode="auto">
          <a:xfrm>
            <a:off x="6300788" y="4692650"/>
            <a:ext cx="1511300" cy="536575"/>
            <a:chOff x="975" y="1026"/>
            <a:chExt cx="952" cy="338"/>
          </a:xfrm>
        </p:grpSpPr>
        <p:grpSp>
          <p:nvGrpSpPr>
            <p:cNvPr id="267313" name="Group 49"/>
            <p:cNvGrpSpPr>
              <a:grpSpLocks/>
            </p:cNvGrpSpPr>
            <p:nvPr/>
          </p:nvGrpSpPr>
          <p:grpSpPr bwMode="auto">
            <a:xfrm>
              <a:off x="975" y="1026"/>
              <a:ext cx="952" cy="338"/>
              <a:chOff x="3964" y="2071"/>
              <a:chExt cx="1484" cy="330"/>
            </a:xfrm>
          </p:grpSpPr>
          <p:sp>
            <p:nvSpPr>
              <p:cNvPr id="267314" name="AutoShape 50"/>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zh-CN" altLang="en-US"/>
              </a:p>
            </p:txBody>
          </p:sp>
          <p:sp>
            <p:nvSpPr>
              <p:cNvPr id="267315" name="AutoShape 51"/>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zh-CN" altLang="en-US"/>
              </a:p>
            </p:txBody>
          </p:sp>
        </p:grpSp>
        <p:sp>
          <p:nvSpPr>
            <p:cNvPr id="267316" name="Text Box 52"/>
            <p:cNvSpPr txBox="1">
              <a:spLocks noChangeArrowheads="1"/>
            </p:cNvSpPr>
            <p:nvPr/>
          </p:nvSpPr>
          <p:spPr bwMode="auto">
            <a:xfrm>
              <a:off x="1080" y="1071"/>
              <a:ext cx="771"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bg1"/>
                  </a:solidFill>
                </a:rPr>
                <a:t>旋 转</a:t>
              </a:r>
            </a:p>
          </p:txBody>
        </p:sp>
      </p:grpSp>
      <p:pic>
        <p:nvPicPr>
          <p:cNvPr id="267321" name="Picture 57" descr="仿射变换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579438"/>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2" name="Picture 58" descr="仿射变换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585788"/>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3" name="Picture 59" descr="仿射变换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13" y="3667125"/>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267324" name="Picture 60" descr="仿射变换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3659188"/>
            <a:ext cx="2698750" cy="269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367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67291"/>
                                        </p:tgtEl>
                                        <p:attrNameLst>
                                          <p:attrName>style.visibility</p:attrName>
                                        </p:attrNameLst>
                                      </p:cBhvr>
                                      <p:to>
                                        <p:strVal val="visible"/>
                                      </p:to>
                                    </p:set>
                                    <p:animEffect transition="in" filter="diamond(in)">
                                      <p:cBhvr>
                                        <p:cTn id="7" dur="1000"/>
                                        <p:tgtEl>
                                          <p:spTgt spid="267291"/>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267301"/>
                                        </p:tgtEl>
                                        <p:attrNameLst>
                                          <p:attrName>style.visibility</p:attrName>
                                        </p:attrNameLst>
                                      </p:cBhvr>
                                      <p:to>
                                        <p:strVal val="visible"/>
                                      </p:to>
                                    </p:set>
                                    <p:animEffect transition="in" filter="blinds(horizontal)">
                                      <p:cBhvr>
                                        <p:cTn id="11" dur="1000"/>
                                        <p:tgtEl>
                                          <p:spTgt spid="267301"/>
                                        </p:tgtEl>
                                      </p:cBhvr>
                                    </p:animEffect>
                                  </p:childTnLst>
                                </p:cTn>
                              </p:par>
                            </p:childTnLst>
                          </p:cTn>
                        </p:par>
                        <p:par>
                          <p:cTn id="12" fill="hold" nodeType="afterGroup">
                            <p:stCondLst>
                              <p:cond delay="2000"/>
                            </p:stCondLst>
                            <p:childTnLst>
                              <p:par>
                                <p:cTn id="13" presetID="8" presetClass="entr" presetSubtype="16" fill="hold" nodeType="afterEffect">
                                  <p:stCondLst>
                                    <p:cond delay="500"/>
                                  </p:stCondLst>
                                  <p:childTnLst>
                                    <p:set>
                                      <p:cBhvr>
                                        <p:cTn id="14" dur="1" fill="hold">
                                          <p:stCondLst>
                                            <p:cond delay="0"/>
                                          </p:stCondLst>
                                        </p:cTn>
                                        <p:tgtEl>
                                          <p:spTgt spid="267321"/>
                                        </p:tgtEl>
                                        <p:attrNameLst>
                                          <p:attrName>style.visibility</p:attrName>
                                        </p:attrNameLst>
                                      </p:cBhvr>
                                      <p:to>
                                        <p:strVal val="visible"/>
                                      </p:to>
                                    </p:set>
                                    <p:animEffect transition="in" filter="diamond(in)">
                                      <p:cBhvr>
                                        <p:cTn id="15" dur="1000"/>
                                        <p:tgtEl>
                                          <p:spTgt spid="267321"/>
                                        </p:tgtEl>
                                      </p:cBhvr>
                                    </p:animEffect>
                                  </p:childTnLst>
                                </p:cTn>
                              </p:par>
                            </p:childTnLst>
                          </p:cTn>
                        </p:par>
                        <p:par>
                          <p:cTn id="16" fill="hold" nodeType="afterGroup">
                            <p:stCondLst>
                              <p:cond delay="3500"/>
                            </p:stCondLst>
                            <p:childTnLst>
                              <p:par>
                                <p:cTn id="17" presetID="3" presetClass="entr" presetSubtype="10" fill="hold" nodeType="afterEffect">
                                  <p:stCondLst>
                                    <p:cond delay="1000"/>
                                  </p:stCondLst>
                                  <p:childTnLst>
                                    <p:set>
                                      <p:cBhvr>
                                        <p:cTn id="18" dur="1" fill="hold">
                                          <p:stCondLst>
                                            <p:cond delay="0"/>
                                          </p:stCondLst>
                                        </p:cTn>
                                        <p:tgtEl>
                                          <p:spTgt spid="267302"/>
                                        </p:tgtEl>
                                        <p:attrNameLst>
                                          <p:attrName>style.visibility</p:attrName>
                                        </p:attrNameLst>
                                      </p:cBhvr>
                                      <p:to>
                                        <p:strVal val="visible"/>
                                      </p:to>
                                    </p:set>
                                    <p:animEffect transition="in" filter="blinds(horizontal)">
                                      <p:cBhvr>
                                        <p:cTn id="19" dur="1000"/>
                                        <p:tgtEl>
                                          <p:spTgt spid="267302"/>
                                        </p:tgtEl>
                                      </p:cBhvr>
                                    </p:animEffect>
                                  </p:childTnLst>
                                </p:cTn>
                              </p:par>
                            </p:childTnLst>
                          </p:cTn>
                        </p:par>
                        <p:par>
                          <p:cTn id="20" fill="hold" nodeType="afterGroup">
                            <p:stCondLst>
                              <p:cond delay="5500"/>
                            </p:stCondLst>
                            <p:childTnLst>
                              <p:par>
                                <p:cTn id="21" presetID="8" presetClass="entr" presetSubtype="16" fill="hold" nodeType="afterEffect">
                                  <p:stCondLst>
                                    <p:cond delay="500"/>
                                  </p:stCondLst>
                                  <p:childTnLst>
                                    <p:set>
                                      <p:cBhvr>
                                        <p:cTn id="22" dur="1" fill="hold">
                                          <p:stCondLst>
                                            <p:cond delay="0"/>
                                          </p:stCondLst>
                                        </p:cTn>
                                        <p:tgtEl>
                                          <p:spTgt spid="267322"/>
                                        </p:tgtEl>
                                        <p:attrNameLst>
                                          <p:attrName>style.visibility</p:attrName>
                                        </p:attrNameLst>
                                      </p:cBhvr>
                                      <p:to>
                                        <p:strVal val="visible"/>
                                      </p:to>
                                    </p:set>
                                    <p:animEffect transition="in" filter="diamond(in)">
                                      <p:cBhvr>
                                        <p:cTn id="23" dur="1000"/>
                                        <p:tgtEl>
                                          <p:spTgt spid="267322"/>
                                        </p:tgtEl>
                                      </p:cBhvr>
                                    </p:animEffect>
                                  </p:childTnLst>
                                </p:cTn>
                              </p:par>
                            </p:childTnLst>
                          </p:cTn>
                        </p:par>
                        <p:par>
                          <p:cTn id="24" fill="hold" nodeType="afterGroup">
                            <p:stCondLst>
                              <p:cond delay="7000"/>
                            </p:stCondLst>
                            <p:childTnLst>
                              <p:par>
                                <p:cTn id="25" presetID="3" presetClass="entr" presetSubtype="10" fill="hold" nodeType="afterEffect">
                                  <p:stCondLst>
                                    <p:cond delay="1000"/>
                                  </p:stCondLst>
                                  <p:childTnLst>
                                    <p:set>
                                      <p:cBhvr>
                                        <p:cTn id="26" dur="1" fill="hold">
                                          <p:stCondLst>
                                            <p:cond delay="0"/>
                                          </p:stCondLst>
                                        </p:cTn>
                                        <p:tgtEl>
                                          <p:spTgt spid="267307"/>
                                        </p:tgtEl>
                                        <p:attrNameLst>
                                          <p:attrName>style.visibility</p:attrName>
                                        </p:attrNameLst>
                                      </p:cBhvr>
                                      <p:to>
                                        <p:strVal val="visible"/>
                                      </p:to>
                                    </p:set>
                                    <p:animEffect transition="in" filter="blinds(horizontal)">
                                      <p:cBhvr>
                                        <p:cTn id="27" dur="1000"/>
                                        <p:tgtEl>
                                          <p:spTgt spid="267307"/>
                                        </p:tgtEl>
                                      </p:cBhvr>
                                    </p:animEffect>
                                  </p:childTnLst>
                                </p:cTn>
                              </p:par>
                            </p:childTnLst>
                          </p:cTn>
                        </p:par>
                        <p:par>
                          <p:cTn id="28" fill="hold" nodeType="afterGroup">
                            <p:stCondLst>
                              <p:cond delay="9000"/>
                            </p:stCondLst>
                            <p:childTnLst>
                              <p:par>
                                <p:cTn id="29" presetID="8" presetClass="entr" presetSubtype="16" fill="hold" nodeType="afterEffect">
                                  <p:stCondLst>
                                    <p:cond delay="500"/>
                                  </p:stCondLst>
                                  <p:childTnLst>
                                    <p:set>
                                      <p:cBhvr>
                                        <p:cTn id="30" dur="1" fill="hold">
                                          <p:stCondLst>
                                            <p:cond delay="0"/>
                                          </p:stCondLst>
                                        </p:cTn>
                                        <p:tgtEl>
                                          <p:spTgt spid="267323"/>
                                        </p:tgtEl>
                                        <p:attrNameLst>
                                          <p:attrName>style.visibility</p:attrName>
                                        </p:attrNameLst>
                                      </p:cBhvr>
                                      <p:to>
                                        <p:strVal val="visible"/>
                                      </p:to>
                                    </p:set>
                                    <p:animEffect transition="in" filter="diamond(in)">
                                      <p:cBhvr>
                                        <p:cTn id="31" dur="1000"/>
                                        <p:tgtEl>
                                          <p:spTgt spid="267323"/>
                                        </p:tgtEl>
                                      </p:cBhvr>
                                    </p:animEffect>
                                  </p:childTnLst>
                                </p:cTn>
                              </p:par>
                            </p:childTnLst>
                          </p:cTn>
                        </p:par>
                        <p:par>
                          <p:cTn id="32" fill="hold" nodeType="afterGroup">
                            <p:stCondLst>
                              <p:cond delay="10500"/>
                            </p:stCondLst>
                            <p:childTnLst>
                              <p:par>
                                <p:cTn id="33" presetID="3" presetClass="entr" presetSubtype="10" fill="hold" nodeType="afterEffect">
                                  <p:stCondLst>
                                    <p:cond delay="1000"/>
                                  </p:stCondLst>
                                  <p:childTnLst>
                                    <p:set>
                                      <p:cBhvr>
                                        <p:cTn id="34" dur="1" fill="hold">
                                          <p:stCondLst>
                                            <p:cond delay="0"/>
                                          </p:stCondLst>
                                        </p:cTn>
                                        <p:tgtEl>
                                          <p:spTgt spid="267312"/>
                                        </p:tgtEl>
                                        <p:attrNameLst>
                                          <p:attrName>style.visibility</p:attrName>
                                        </p:attrNameLst>
                                      </p:cBhvr>
                                      <p:to>
                                        <p:strVal val="visible"/>
                                      </p:to>
                                    </p:set>
                                    <p:animEffect transition="in" filter="blinds(horizontal)">
                                      <p:cBhvr>
                                        <p:cTn id="35" dur="1000"/>
                                        <p:tgtEl>
                                          <p:spTgt spid="267312"/>
                                        </p:tgtEl>
                                      </p:cBhvr>
                                    </p:animEffect>
                                  </p:childTnLst>
                                </p:cTn>
                              </p:par>
                            </p:childTnLst>
                          </p:cTn>
                        </p:par>
                        <p:par>
                          <p:cTn id="36" fill="hold" nodeType="afterGroup">
                            <p:stCondLst>
                              <p:cond delay="12500"/>
                            </p:stCondLst>
                            <p:childTnLst>
                              <p:par>
                                <p:cTn id="37" presetID="8" presetClass="entr" presetSubtype="16" fill="hold" nodeType="afterEffect">
                                  <p:stCondLst>
                                    <p:cond delay="500"/>
                                  </p:stCondLst>
                                  <p:childTnLst>
                                    <p:set>
                                      <p:cBhvr>
                                        <p:cTn id="38" dur="1" fill="hold">
                                          <p:stCondLst>
                                            <p:cond delay="0"/>
                                          </p:stCondLst>
                                        </p:cTn>
                                        <p:tgtEl>
                                          <p:spTgt spid="267324"/>
                                        </p:tgtEl>
                                        <p:attrNameLst>
                                          <p:attrName>style.visibility</p:attrName>
                                        </p:attrNameLst>
                                      </p:cBhvr>
                                      <p:to>
                                        <p:strVal val="visible"/>
                                      </p:to>
                                    </p:set>
                                    <p:animEffect transition="in" filter="diamond(in)">
                                      <p:cBhvr>
                                        <p:cTn id="39" dur="1000"/>
                                        <p:tgtEl>
                                          <p:spTgt spid="267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2400"/>
            <a:ext cx="8153400" cy="762000"/>
          </a:xfrm>
        </p:spPr>
        <p:txBody>
          <a:bodyPr/>
          <a:lstStyle/>
          <a:p>
            <a:r>
              <a:rPr lang="zh-CN" altLang="en-US" dirty="0"/>
              <a:t>几何变换的不确定性来源</a:t>
            </a:r>
          </a:p>
        </p:txBody>
      </p:sp>
      <p:grpSp>
        <p:nvGrpSpPr>
          <p:cNvPr id="181" name="Group 188"/>
          <p:cNvGrpSpPr>
            <a:grpSpLocks/>
          </p:cNvGrpSpPr>
          <p:nvPr/>
        </p:nvGrpSpPr>
        <p:grpSpPr bwMode="auto">
          <a:xfrm>
            <a:off x="2489200" y="2424113"/>
            <a:ext cx="2762250" cy="2743200"/>
            <a:chOff x="1584" y="1569"/>
            <a:chExt cx="1740" cy="1728"/>
          </a:xfrm>
        </p:grpSpPr>
        <p:sp>
          <p:nvSpPr>
            <p:cNvPr id="182" name="Oval 12"/>
            <p:cNvSpPr>
              <a:spLocks noChangeArrowheads="1"/>
            </p:cNvSpPr>
            <p:nvPr/>
          </p:nvSpPr>
          <p:spPr bwMode="gray">
            <a:xfrm>
              <a:off x="1584" y="1569"/>
              <a:ext cx="1728" cy="1728"/>
            </a:xfrm>
            <a:prstGeom prst="ellipse">
              <a:avLst/>
            </a:prstGeom>
            <a:solidFill>
              <a:sysClr val="window" lastClr="FFFFFF">
                <a:alpha val="80000"/>
              </a:sys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83" name="Oval 13"/>
            <p:cNvSpPr>
              <a:spLocks noChangeArrowheads="1"/>
            </p:cNvSpPr>
            <p:nvPr/>
          </p:nvSpPr>
          <p:spPr bwMode="gray">
            <a:xfrm>
              <a:off x="2304" y="1893"/>
              <a:ext cx="1020" cy="1020"/>
            </a:xfrm>
            <a:prstGeom prst="ellipse">
              <a:avLst/>
            </a:prstGeom>
            <a:solidFill>
              <a:srgbClr val="DCDCDC">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84" name="Oval 19"/>
            <p:cNvSpPr>
              <a:spLocks noChangeArrowheads="1"/>
            </p:cNvSpPr>
            <p:nvPr/>
          </p:nvSpPr>
          <p:spPr bwMode="gray">
            <a:xfrm>
              <a:off x="2706" y="2139"/>
              <a:ext cx="564" cy="564"/>
            </a:xfrm>
            <a:prstGeom prst="ellipse">
              <a:avLst/>
            </a:prstGeom>
            <a:solidFill>
              <a:srgbClr val="C0C0C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185" name="Group 165"/>
            <p:cNvGrpSpPr>
              <a:grpSpLocks/>
            </p:cNvGrpSpPr>
            <p:nvPr/>
          </p:nvGrpSpPr>
          <p:grpSpPr bwMode="auto">
            <a:xfrm rot="4976862" flipH="1">
              <a:off x="2824" y="2249"/>
              <a:ext cx="424" cy="408"/>
              <a:chOff x="1944" y="1111"/>
              <a:chExt cx="204" cy="196"/>
            </a:xfrm>
          </p:grpSpPr>
          <p:pic>
            <p:nvPicPr>
              <p:cNvPr id="186" name="Picture 166"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extLst>
                <a:ext uri="{909E8E84-426E-40DD-AFC4-6F175D3DCCD1}">
                  <a14:hiddenFill xmlns:a14="http://schemas.microsoft.com/office/drawing/2010/main">
                    <a:solidFill>
                      <a:srgbClr val="FFFFFF"/>
                    </a:solidFill>
                  </a14:hiddenFill>
                </a:ext>
              </a:extLst>
            </p:spPr>
          </p:pic>
          <p:sp>
            <p:nvSpPr>
              <p:cNvPr id="187" name="Oval 167"/>
              <p:cNvSpPr>
                <a:spLocks noChangeArrowheads="1"/>
              </p:cNvSpPr>
              <p:nvPr/>
            </p:nvSpPr>
            <p:spPr bwMode="gray">
              <a:xfrm flipH="1">
                <a:off x="1962" y="1124"/>
                <a:ext cx="173" cy="172"/>
              </a:xfrm>
              <a:prstGeom prst="ellipse">
                <a:avLst/>
              </a:prstGeom>
              <a:gradFill rotWithShape="1">
                <a:gsLst>
                  <a:gs pos="0">
                    <a:srgbClr val="DBF5F9">
                      <a:gamma/>
                      <a:shade val="46275"/>
                      <a:invGamma/>
                    </a:srgbClr>
                  </a:gs>
                  <a:gs pos="50000">
                    <a:srgbClr val="DBF5F9">
                      <a:alpha val="50000"/>
                    </a:srgbClr>
                  </a:gs>
                  <a:gs pos="100000">
                    <a:srgbClr val="DBF5F9">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188" name="Group 168"/>
              <p:cNvGrpSpPr>
                <a:grpSpLocks/>
              </p:cNvGrpSpPr>
              <p:nvPr/>
            </p:nvGrpSpPr>
            <p:grpSpPr bwMode="auto">
              <a:xfrm rot="1297425" flipV="1">
                <a:off x="1971" y="1258"/>
                <a:ext cx="151" cy="37"/>
                <a:chOff x="2532" y="1051"/>
                <a:chExt cx="893" cy="246"/>
              </a:xfrm>
            </p:grpSpPr>
            <p:grpSp>
              <p:nvGrpSpPr>
                <p:cNvPr id="191" name="Group 169"/>
                <p:cNvGrpSpPr>
                  <a:grpSpLocks/>
                </p:cNvGrpSpPr>
                <p:nvPr/>
              </p:nvGrpSpPr>
              <p:grpSpPr bwMode="auto">
                <a:xfrm>
                  <a:off x="2532" y="1051"/>
                  <a:ext cx="743" cy="185"/>
                  <a:chOff x="1565" y="2568"/>
                  <a:chExt cx="1118" cy="279"/>
                </a:xfrm>
              </p:grpSpPr>
              <p:sp>
                <p:nvSpPr>
                  <p:cNvPr id="197" name="AutoShape 17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8" name="AutoShape 17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9" name="AutoShape 17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0" name="AutoShape 17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192" name="Group 174"/>
                <p:cNvGrpSpPr>
                  <a:grpSpLocks/>
                </p:cNvGrpSpPr>
                <p:nvPr/>
              </p:nvGrpSpPr>
              <p:grpSpPr bwMode="auto">
                <a:xfrm rot="1353540">
                  <a:off x="2682" y="1111"/>
                  <a:ext cx="743" cy="186"/>
                  <a:chOff x="1565" y="2568"/>
                  <a:chExt cx="1118" cy="279"/>
                </a:xfrm>
              </p:grpSpPr>
              <p:sp>
                <p:nvSpPr>
                  <p:cNvPr id="193" name="AutoShape 17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4" name="AutoShape 17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5" name="AutoShape 17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6" name="AutoShape 17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189" name="Arc 179"/>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a:extLst>
                <a:ext uri="{909E8E84-426E-40DD-AFC4-6F175D3DCCD1}">
                  <a14:hiddenFill xmlns:a14="http://schemas.microsoft.com/office/drawing/2010/main">
                    <a:solidFill>
                      <a:srgbClr val="00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190" name="Picture 180" descr="light_shadow1"/>
              <p:cNvPicPr>
                <a:picLocks noChangeAspect="1" noChangeArrowheads="1"/>
              </p:cNvPicPr>
              <p:nvPr/>
            </p:nvPicPr>
            <p:blipFill>
              <a:blip r:embed="rId4" cstate="print">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1" name="Group 190"/>
          <p:cNvGrpSpPr>
            <a:grpSpLocks/>
          </p:cNvGrpSpPr>
          <p:nvPr/>
        </p:nvGrpSpPr>
        <p:grpSpPr bwMode="auto">
          <a:xfrm>
            <a:off x="2870200" y="2576513"/>
            <a:ext cx="2667000" cy="2933700"/>
            <a:chOff x="1824" y="1665"/>
            <a:chExt cx="1680" cy="1848"/>
          </a:xfrm>
        </p:grpSpPr>
        <p:sp>
          <p:nvSpPr>
            <p:cNvPr id="202" name="Line 14"/>
            <p:cNvSpPr>
              <a:spLocks noChangeShapeType="1"/>
            </p:cNvSpPr>
            <p:nvPr/>
          </p:nvSpPr>
          <p:spPr bwMode="gray">
            <a:xfrm>
              <a:off x="1824" y="2385"/>
              <a:ext cx="960" cy="4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3" name="Line 16"/>
            <p:cNvSpPr>
              <a:spLocks noChangeShapeType="1"/>
            </p:cNvSpPr>
            <p:nvPr/>
          </p:nvSpPr>
          <p:spPr bwMode="gray">
            <a:xfrm flipH="1">
              <a:off x="2412" y="2625"/>
              <a:ext cx="516" cy="88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4" name="Line 17"/>
            <p:cNvSpPr>
              <a:spLocks noChangeShapeType="1"/>
            </p:cNvSpPr>
            <p:nvPr/>
          </p:nvSpPr>
          <p:spPr bwMode="gray">
            <a:xfrm>
              <a:off x="3190" y="2608"/>
              <a:ext cx="144" cy="9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5" name="Line 18"/>
            <p:cNvSpPr>
              <a:spLocks noChangeShapeType="1"/>
            </p:cNvSpPr>
            <p:nvPr/>
          </p:nvSpPr>
          <p:spPr bwMode="gray">
            <a:xfrm flipV="1">
              <a:off x="3168" y="1761"/>
              <a:ext cx="336" cy="52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6" name="Line 15"/>
            <p:cNvSpPr>
              <a:spLocks noChangeShapeType="1"/>
            </p:cNvSpPr>
            <p:nvPr/>
          </p:nvSpPr>
          <p:spPr bwMode="gray">
            <a:xfrm>
              <a:off x="2352" y="1665"/>
              <a:ext cx="576" cy="57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07" name="Group 20"/>
          <p:cNvGrpSpPr>
            <a:grpSpLocks noChangeAspect="1"/>
          </p:cNvGrpSpPr>
          <p:nvPr/>
        </p:nvGrpSpPr>
        <p:grpSpPr bwMode="auto">
          <a:xfrm>
            <a:off x="2674937" y="1412875"/>
            <a:ext cx="1376363" cy="1662113"/>
            <a:chOff x="2064" y="1008"/>
            <a:chExt cx="722" cy="872"/>
          </a:xfrm>
        </p:grpSpPr>
        <p:sp>
          <p:nvSpPr>
            <p:cNvPr id="208" name="Oval 21"/>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09" name="Group 22"/>
            <p:cNvGrpSpPr>
              <a:grpSpLocks noChangeAspect="1"/>
            </p:cNvGrpSpPr>
            <p:nvPr/>
          </p:nvGrpSpPr>
          <p:grpSpPr bwMode="auto">
            <a:xfrm>
              <a:off x="2086" y="1031"/>
              <a:ext cx="680" cy="849"/>
              <a:chOff x="3975" y="1593"/>
              <a:chExt cx="931" cy="1163"/>
            </a:xfrm>
          </p:grpSpPr>
          <p:pic>
            <p:nvPicPr>
              <p:cNvPr id="222" name="Picture 23"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23" name="Oval 24"/>
              <p:cNvSpPr>
                <a:spLocks noChangeAspect="1" noChangeArrowheads="1"/>
              </p:cNvSpPr>
              <p:nvPr/>
            </p:nvSpPr>
            <p:spPr bwMode="gray">
              <a:xfrm>
                <a:off x="3975" y="1593"/>
                <a:ext cx="931" cy="937"/>
              </a:xfrm>
              <a:prstGeom prst="ellipse">
                <a:avLst/>
              </a:prstGeom>
              <a:solidFill>
                <a:srgbClr val="FF98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24" name="Picture 25"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25" name="Group 26"/>
              <p:cNvGrpSpPr>
                <a:grpSpLocks noChangeAspect="1"/>
              </p:cNvGrpSpPr>
              <p:nvPr/>
            </p:nvGrpSpPr>
            <p:grpSpPr bwMode="auto">
              <a:xfrm rot="-3733502" flipH="1" flipV="1">
                <a:off x="4256" y="2247"/>
                <a:ext cx="820" cy="198"/>
                <a:chOff x="2532" y="1051"/>
                <a:chExt cx="893" cy="246"/>
              </a:xfrm>
            </p:grpSpPr>
            <p:grpSp>
              <p:nvGrpSpPr>
                <p:cNvPr id="226" name="Group 27"/>
                <p:cNvGrpSpPr>
                  <a:grpSpLocks noChangeAspect="1"/>
                </p:cNvGrpSpPr>
                <p:nvPr/>
              </p:nvGrpSpPr>
              <p:grpSpPr bwMode="auto">
                <a:xfrm>
                  <a:off x="2532" y="1051"/>
                  <a:ext cx="743" cy="185"/>
                  <a:chOff x="1565" y="2568"/>
                  <a:chExt cx="1118" cy="279"/>
                </a:xfrm>
              </p:grpSpPr>
              <p:sp>
                <p:nvSpPr>
                  <p:cNvPr id="232" name="AutoShape 28"/>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3" name="AutoShape 29"/>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4" name="AutoShape 30"/>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5" name="AutoShape 31"/>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27" name="Group 32"/>
                <p:cNvGrpSpPr>
                  <a:grpSpLocks noChangeAspect="1"/>
                </p:cNvGrpSpPr>
                <p:nvPr/>
              </p:nvGrpSpPr>
              <p:grpSpPr bwMode="auto">
                <a:xfrm rot="1353540">
                  <a:off x="2682" y="1111"/>
                  <a:ext cx="743" cy="186"/>
                  <a:chOff x="1565" y="2568"/>
                  <a:chExt cx="1118" cy="279"/>
                </a:xfrm>
              </p:grpSpPr>
              <p:sp>
                <p:nvSpPr>
                  <p:cNvPr id="228" name="AutoShape 33"/>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9" name="AutoShape 34"/>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0" name="AutoShape 35"/>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31" name="AutoShape 36"/>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10" name="Group 37"/>
            <p:cNvGrpSpPr>
              <a:grpSpLocks noChangeAspect="1"/>
            </p:cNvGrpSpPr>
            <p:nvPr/>
          </p:nvGrpSpPr>
          <p:grpSpPr bwMode="auto">
            <a:xfrm rot="-3733502" flipH="1" flipV="1">
              <a:off x="2362" y="1505"/>
              <a:ext cx="527" cy="128"/>
              <a:chOff x="2532" y="1051"/>
              <a:chExt cx="893" cy="246"/>
            </a:xfrm>
          </p:grpSpPr>
          <p:grpSp>
            <p:nvGrpSpPr>
              <p:cNvPr id="212" name="Group 38"/>
              <p:cNvGrpSpPr>
                <a:grpSpLocks noChangeAspect="1"/>
              </p:cNvGrpSpPr>
              <p:nvPr/>
            </p:nvGrpSpPr>
            <p:grpSpPr bwMode="auto">
              <a:xfrm>
                <a:off x="2532" y="1051"/>
                <a:ext cx="743" cy="185"/>
                <a:chOff x="1565" y="2568"/>
                <a:chExt cx="1118" cy="279"/>
              </a:xfrm>
            </p:grpSpPr>
            <p:sp>
              <p:nvSpPr>
                <p:cNvPr id="218" name="AutoShape 39"/>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9" name="AutoShape 40"/>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0" name="AutoShape 41"/>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21" name="AutoShape 42"/>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13" name="Group 43"/>
              <p:cNvGrpSpPr>
                <a:grpSpLocks noChangeAspect="1"/>
              </p:cNvGrpSpPr>
              <p:nvPr/>
            </p:nvGrpSpPr>
            <p:grpSpPr bwMode="auto">
              <a:xfrm rot="1353540">
                <a:off x="2682" y="1111"/>
                <a:ext cx="743" cy="186"/>
                <a:chOff x="1565" y="2568"/>
                <a:chExt cx="1118" cy="279"/>
              </a:xfrm>
            </p:grpSpPr>
            <p:sp>
              <p:nvSpPr>
                <p:cNvPr id="214" name="AutoShape 44"/>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5" name="AutoShape 45"/>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6" name="AutoShape 46"/>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17" name="AutoShape 47"/>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11" name="Rectangle 48"/>
            <p:cNvSpPr>
              <a:spLocks noChangeAspect="1" noChangeArrowheads="1"/>
            </p:cNvSpPr>
            <p:nvPr/>
          </p:nvSpPr>
          <p:spPr bwMode="gray">
            <a:xfrm>
              <a:off x="2169" y="1266"/>
              <a:ext cx="526"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影像质量</a:t>
              </a:r>
            </a:p>
          </p:txBody>
        </p:sp>
      </p:grpSp>
      <p:grpSp>
        <p:nvGrpSpPr>
          <p:cNvPr id="236" name="Group 49"/>
          <p:cNvGrpSpPr>
            <a:grpSpLocks noChangeAspect="1"/>
          </p:cNvGrpSpPr>
          <p:nvPr/>
        </p:nvGrpSpPr>
        <p:grpSpPr bwMode="auto">
          <a:xfrm>
            <a:off x="1547812" y="2990850"/>
            <a:ext cx="1376363" cy="1662113"/>
            <a:chOff x="2064" y="1008"/>
            <a:chExt cx="722" cy="872"/>
          </a:xfrm>
        </p:grpSpPr>
        <p:sp>
          <p:nvSpPr>
            <p:cNvPr id="237" name="Oval 50"/>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38" name="Group 51"/>
            <p:cNvGrpSpPr>
              <a:grpSpLocks noChangeAspect="1"/>
            </p:cNvGrpSpPr>
            <p:nvPr/>
          </p:nvGrpSpPr>
          <p:grpSpPr bwMode="auto">
            <a:xfrm>
              <a:off x="2086" y="1031"/>
              <a:ext cx="680" cy="849"/>
              <a:chOff x="3975" y="1593"/>
              <a:chExt cx="931" cy="1163"/>
            </a:xfrm>
          </p:grpSpPr>
          <p:pic>
            <p:nvPicPr>
              <p:cNvPr id="251" name="Picture 52"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52" name="Oval 53"/>
              <p:cNvSpPr>
                <a:spLocks noChangeAspect="1" noChangeArrowheads="1"/>
              </p:cNvSpPr>
              <p:nvPr/>
            </p:nvSpPr>
            <p:spPr bwMode="gray">
              <a:xfrm>
                <a:off x="3975" y="1593"/>
                <a:ext cx="931" cy="937"/>
              </a:xfrm>
              <a:prstGeom prst="ellipse">
                <a:avLst/>
              </a:prstGeom>
              <a:solidFill>
                <a:srgbClr val="009DD9">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53" name="Picture 54"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54" name="Group 55"/>
              <p:cNvGrpSpPr>
                <a:grpSpLocks noChangeAspect="1"/>
              </p:cNvGrpSpPr>
              <p:nvPr/>
            </p:nvGrpSpPr>
            <p:grpSpPr bwMode="auto">
              <a:xfrm rot="-3733502" flipH="1" flipV="1">
                <a:off x="4256" y="2247"/>
                <a:ext cx="820" cy="198"/>
                <a:chOff x="2532" y="1051"/>
                <a:chExt cx="893" cy="246"/>
              </a:xfrm>
            </p:grpSpPr>
            <p:grpSp>
              <p:nvGrpSpPr>
                <p:cNvPr id="255" name="Group 56"/>
                <p:cNvGrpSpPr>
                  <a:grpSpLocks noChangeAspect="1"/>
                </p:cNvGrpSpPr>
                <p:nvPr/>
              </p:nvGrpSpPr>
              <p:grpSpPr bwMode="auto">
                <a:xfrm>
                  <a:off x="2532" y="1051"/>
                  <a:ext cx="743" cy="185"/>
                  <a:chOff x="1565" y="2568"/>
                  <a:chExt cx="1118" cy="279"/>
                </a:xfrm>
              </p:grpSpPr>
              <p:sp>
                <p:nvSpPr>
                  <p:cNvPr id="261" name="AutoShape 57"/>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2" name="AutoShape 58"/>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3" name="AutoShape 59"/>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4" name="AutoShape 60"/>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56" name="Group 61"/>
                <p:cNvGrpSpPr>
                  <a:grpSpLocks noChangeAspect="1"/>
                </p:cNvGrpSpPr>
                <p:nvPr/>
              </p:nvGrpSpPr>
              <p:grpSpPr bwMode="auto">
                <a:xfrm rot="1353540">
                  <a:off x="2682" y="1111"/>
                  <a:ext cx="743" cy="186"/>
                  <a:chOff x="1565" y="2568"/>
                  <a:chExt cx="1118" cy="279"/>
                </a:xfrm>
              </p:grpSpPr>
              <p:sp>
                <p:nvSpPr>
                  <p:cNvPr id="257" name="AutoShape 62"/>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8" name="AutoShape 63"/>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9" name="AutoShape 64"/>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0" name="AutoShape 65"/>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39" name="Group 66"/>
            <p:cNvGrpSpPr>
              <a:grpSpLocks noChangeAspect="1"/>
            </p:cNvGrpSpPr>
            <p:nvPr/>
          </p:nvGrpSpPr>
          <p:grpSpPr bwMode="auto">
            <a:xfrm rot="-3733502" flipH="1" flipV="1">
              <a:off x="2362" y="1505"/>
              <a:ext cx="527" cy="128"/>
              <a:chOff x="2532" y="1051"/>
              <a:chExt cx="893" cy="246"/>
            </a:xfrm>
          </p:grpSpPr>
          <p:grpSp>
            <p:nvGrpSpPr>
              <p:cNvPr id="241" name="Group 67"/>
              <p:cNvGrpSpPr>
                <a:grpSpLocks noChangeAspect="1"/>
              </p:cNvGrpSpPr>
              <p:nvPr/>
            </p:nvGrpSpPr>
            <p:grpSpPr bwMode="auto">
              <a:xfrm>
                <a:off x="2532" y="1051"/>
                <a:ext cx="743" cy="185"/>
                <a:chOff x="1565" y="2568"/>
                <a:chExt cx="1118" cy="279"/>
              </a:xfrm>
            </p:grpSpPr>
            <p:sp>
              <p:nvSpPr>
                <p:cNvPr id="247" name="AutoShape 68"/>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8" name="AutoShape 69"/>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9" name="AutoShape 70"/>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50" name="AutoShape 71"/>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42" name="Group 72"/>
              <p:cNvGrpSpPr>
                <a:grpSpLocks noChangeAspect="1"/>
              </p:cNvGrpSpPr>
              <p:nvPr/>
            </p:nvGrpSpPr>
            <p:grpSpPr bwMode="auto">
              <a:xfrm rot="1353540">
                <a:off x="2682" y="1111"/>
                <a:ext cx="743" cy="186"/>
                <a:chOff x="1565" y="2568"/>
                <a:chExt cx="1118" cy="279"/>
              </a:xfrm>
            </p:grpSpPr>
            <p:sp>
              <p:nvSpPr>
                <p:cNvPr id="243" name="AutoShape 73"/>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4" name="AutoShape 74"/>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5" name="AutoShape 75"/>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6" name="AutoShape 76"/>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40" name="Rectangle 77"/>
            <p:cNvSpPr>
              <a:spLocks noChangeAspect="1" noChangeArrowheads="1"/>
            </p:cNvSpPr>
            <p:nvPr/>
          </p:nvSpPr>
          <p:spPr bwMode="gray">
            <a:xfrm>
              <a:off x="2169" y="1266"/>
              <a:ext cx="526"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校正模型</a:t>
              </a:r>
            </a:p>
          </p:txBody>
        </p:sp>
      </p:grpSp>
      <p:grpSp>
        <p:nvGrpSpPr>
          <p:cNvPr id="265" name="Group 78"/>
          <p:cNvGrpSpPr>
            <a:grpSpLocks noChangeAspect="1"/>
          </p:cNvGrpSpPr>
          <p:nvPr/>
        </p:nvGrpSpPr>
        <p:grpSpPr bwMode="auto">
          <a:xfrm>
            <a:off x="2809875" y="5372100"/>
            <a:ext cx="1376362" cy="1662113"/>
            <a:chOff x="2064" y="1008"/>
            <a:chExt cx="722" cy="872"/>
          </a:xfrm>
        </p:grpSpPr>
        <p:sp>
          <p:nvSpPr>
            <p:cNvPr id="266" name="Oval 79"/>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67" name="Group 80"/>
            <p:cNvGrpSpPr>
              <a:grpSpLocks noChangeAspect="1"/>
            </p:cNvGrpSpPr>
            <p:nvPr/>
          </p:nvGrpSpPr>
          <p:grpSpPr bwMode="auto">
            <a:xfrm>
              <a:off x="2086" y="1031"/>
              <a:ext cx="680" cy="849"/>
              <a:chOff x="3975" y="1593"/>
              <a:chExt cx="931" cy="1163"/>
            </a:xfrm>
          </p:grpSpPr>
          <p:pic>
            <p:nvPicPr>
              <p:cNvPr id="280" name="Picture 81"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81" name="Oval 82"/>
              <p:cNvSpPr>
                <a:spLocks noChangeAspect="1" noChangeArrowheads="1"/>
              </p:cNvSpPr>
              <p:nvPr/>
            </p:nvSpPr>
            <p:spPr bwMode="gray">
              <a:xfrm>
                <a:off x="3975" y="1593"/>
                <a:ext cx="931" cy="937"/>
              </a:xfrm>
              <a:prstGeom prst="ellipse">
                <a:avLst/>
              </a:prstGeom>
              <a:solidFill>
                <a:srgbClr val="0F6FC6">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282" name="Picture 83"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83" name="Group 84"/>
              <p:cNvGrpSpPr>
                <a:grpSpLocks noChangeAspect="1"/>
              </p:cNvGrpSpPr>
              <p:nvPr/>
            </p:nvGrpSpPr>
            <p:grpSpPr bwMode="auto">
              <a:xfrm rot="-3733502" flipH="1" flipV="1">
                <a:off x="4256" y="2247"/>
                <a:ext cx="820" cy="198"/>
                <a:chOff x="2532" y="1051"/>
                <a:chExt cx="893" cy="246"/>
              </a:xfrm>
            </p:grpSpPr>
            <p:grpSp>
              <p:nvGrpSpPr>
                <p:cNvPr id="284" name="Group 85"/>
                <p:cNvGrpSpPr>
                  <a:grpSpLocks noChangeAspect="1"/>
                </p:cNvGrpSpPr>
                <p:nvPr/>
              </p:nvGrpSpPr>
              <p:grpSpPr bwMode="auto">
                <a:xfrm>
                  <a:off x="2532" y="1051"/>
                  <a:ext cx="743" cy="185"/>
                  <a:chOff x="1565" y="2568"/>
                  <a:chExt cx="1118" cy="279"/>
                </a:xfrm>
              </p:grpSpPr>
              <p:sp>
                <p:nvSpPr>
                  <p:cNvPr id="290" name="AutoShape 86"/>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1" name="AutoShape 87"/>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2" name="AutoShape 88"/>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93" name="AutoShape 89"/>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85" name="Group 90"/>
                <p:cNvGrpSpPr>
                  <a:grpSpLocks noChangeAspect="1"/>
                </p:cNvGrpSpPr>
                <p:nvPr/>
              </p:nvGrpSpPr>
              <p:grpSpPr bwMode="auto">
                <a:xfrm rot="1353540">
                  <a:off x="2682" y="1111"/>
                  <a:ext cx="743" cy="186"/>
                  <a:chOff x="1565" y="2568"/>
                  <a:chExt cx="1118" cy="279"/>
                </a:xfrm>
              </p:grpSpPr>
              <p:sp>
                <p:nvSpPr>
                  <p:cNvPr id="286" name="AutoShape 91"/>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7" name="AutoShape 92"/>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8" name="AutoShape 93"/>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89" name="AutoShape 94"/>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68" name="Group 95"/>
            <p:cNvGrpSpPr>
              <a:grpSpLocks noChangeAspect="1"/>
            </p:cNvGrpSpPr>
            <p:nvPr/>
          </p:nvGrpSpPr>
          <p:grpSpPr bwMode="auto">
            <a:xfrm rot="-3733502" flipH="1" flipV="1">
              <a:off x="2362" y="1505"/>
              <a:ext cx="527" cy="128"/>
              <a:chOff x="2532" y="1051"/>
              <a:chExt cx="893" cy="246"/>
            </a:xfrm>
          </p:grpSpPr>
          <p:grpSp>
            <p:nvGrpSpPr>
              <p:cNvPr id="270" name="Group 96"/>
              <p:cNvGrpSpPr>
                <a:grpSpLocks noChangeAspect="1"/>
              </p:cNvGrpSpPr>
              <p:nvPr/>
            </p:nvGrpSpPr>
            <p:grpSpPr bwMode="auto">
              <a:xfrm>
                <a:off x="2532" y="1051"/>
                <a:ext cx="743" cy="185"/>
                <a:chOff x="1565" y="2568"/>
                <a:chExt cx="1118" cy="279"/>
              </a:xfrm>
            </p:grpSpPr>
            <p:sp>
              <p:nvSpPr>
                <p:cNvPr id="276" name="AutoShape 97"/>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7" name="AutoShape 98"/>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8" name="AutoShape 99"/>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9" name="AutoShape 100"/>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271" name="Group 101"/>
              <p:cNvGrpSpPr>
                <a:grpSpLocks noChangeAspect="1"/>
              </p:cNvGrpSpPr>
              <p:nvPr/>
            </p:nvGrpSpPr>
            <p:grpSpPr bwMode="auto">
              <a:xfrm rot="1353540">
                <a:off x="2682" y="1111"/>
                <a:ext cx="743" cy="186"/>
                <a:chOff x="1565" y="2568"/>
                <a:chExt cx="1118" cy="279"/>
              </a:xfrm>
            </p:grpSpPr>
            <p:sp>
              <p:nvSpPr>
                <p:cNvPr id="272" name="AutoShape 102"/>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3" name="AutoShape 103"/>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4" name="AutoShape 104"/>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5" name="AutoShape 105"/>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69" name="Rectangle 106"/>
            <p:cNvSpPr>
              <a:spLocks noChangeAspect="1" noChangeArrowheads="1"/>
            </p:cNvSpPr>
            <p:nvPr/>
          </p:nvSpPr>
          <p:spPr bwMode="gray">
            <a:xfrm>
              <a:off x="2221" y="1266"/>
              <a:ext cx="419"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控制点</a:t>
              </a:r>
            </a:p>
          </p:txBody>
        </p:sp>
      </p:grpSp>
      <p:grpSp>
        <p:nvGrpSpPr>
          <p:cNvPr id="294" name="Group 107"/>
          <p:cNvGrpSpPr>
            <a:grpSpLocks noChangeAspect="1"/>
          </p:cNvGrpSpPr>
          <p:nvPr/>
        </p:nvGrpSpPr>
        <p:grpSpPr bwMode="auto">
          <a:xfrm>
            <a:off x="5257800" y="3854450"/>
            <a:ext cx="1376362" cy="1662113"/>
            <a:chOff x="2064" y="1008"/>
            <a:chExt cx="722" cy="872"/>
          </a:xfrm>
        </p:grpSpPr>
        <p:sp>
          <p:nvSpPr>
            <p:cNvPr id="295" name="Oval 108"/>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296" name="Group 109"/>
            <p:cNvGrpSpPr>
              <a:grpSpLocks noChangeAspect="1"/>
            </p:cNvGrpSpPr>
            <p:nvPr/>
          </p:nvGrpSpPr>
          <p:grpSpPr bwMode="auto">
            <a:xfrm>
              <a:off x="2086" y="1031"/>
              <a:ext cx="680" cy="849"/>
              <a:chOff x="3975" y="1593"/>
              <a:chExt cx="931" cy="1163"/>
            </a:xfrm>
          </p:grpSpPr>
          <p:pic>
            <p:nvPicPr>
              <p:cNvPr id="309" name="Picture 110"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310" name="Oval 111"/>
              <p:cNvSpPr>
                <a:spLocks noChangeAspect="1" noChangeArrowheads="1"/>
              </p:cNvSpPr>
              <p:nvPr/>
            </p:nvSpPr>
            <p:spPr bwMode="gray">
              <a:xfrm>
                <a:off x="3975" y="1593"/>
                <a:ext cx="931" cy="937"/>
              </a:xfrm>
              <a:prstGeom prst="ellipse">
                <a:avLst/>
              </a:prstGeom>
              <a:solidFill>
                <a:srgbClr val="DBF5F9">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311" name="Picture 112"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312" name="Group 113"/>
              <p:cNvGrpSpPr>
                <a:grpSpLocks noChangeAspect="1"/>
              </p:cNvGrpSpPr>
              <p:nvPr/>
            </p:nvGrpSpPr>
            <p:grpSpPr bwMode="auto">
              <a:xfrm rot="-3733502" flipH="1" flipV="1">
                <a:off x="4256" y="2247"/>
                <a:ext cx="820" cy="198"/>
                <a:chOff x="2532" y="1051"/>
                <a:chExt cx="893" cy="246"/>
              </a:xfrm>
            </p:grpSpPr>
            <p:grpSp>
              <p:nvGrpSpPr>
                <p:cNvPr id="313" name="Group 114"/>
                <p:cNvGrpSpPr>
                  <a:grpSpLocks noChangeAspect="1"/>
                </p:cNvGrpSpPr>
                <p:nvPr/>
              </p:nvGrpSpPr>
              <p:grpSpPr bwMode="auto">
                <a:xfrm>
                  <a:off x="2532" y="1051"/>
                  <a:ext cx="743" cy="185"/>
                  <a:chOff x="1565" y="2568"/>
                  <a:chExt cx="1118" cy="279"/>
                </a:xfrm>
              </p:grpSpPr>
              <p:sp>
                <p:nvSpPr>
                  <p:cNvPr id="319" name="AutoShape 115"/>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0" name="AutoShape 116"/>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1" name="AutoShape 117"/>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22" name="AutoShape 118"/>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14" name="Group 119"/>
                <p:cNvGrpSpPr>
                  <a:grpSpLocks noChangeAspect="1"/>
                </p:cNvGrpSpPr>
                <p:nvPr/>
              </p:nvGrpSpPr>
              <p:grpSpPr bwMode="auto">
                <a:xfrm rot="1353540">
                  <a:off x="2682" y="1111"/>
                  <a:ext cx="743" cy="186"/>
                  <a:chOff x="1565" y="2568"/>
                  <a:chExt cx="1118" cy="279"/>
                </a:xfrm>
              </p:grpSpPr>
              <p:sp>
                <p:nvSpPr>
                  <p:cNvPr id="315" name="AutoShape 120"/>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6" name="AutoShape 121"/>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7" name="AutoShape 122"/>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18" name="AutoShape 123"/>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297" name="Group 124"/>
            <p:cNvGrpSpPr>
              <a:grpSpLocks noChangeAspect="1"/>
            </p:cNvGrpSpPr>
            <p:nvPr/>
          </p:nvGrpSpPr>
          <p:grpSpPr bwMode="auto">
            <a:xfrm rot="-3733502" flipH="1" flipV="1">
              <a:off x="2362" y="1505"/>
              <a:ext cx="527" cy="128"/>
              <a:chOff x="2532" y="1051"/>
              <a:chExt cx="893" cy="246"/>
            </a:xfrm>
          </p:grpSpPr>
          <p:grpSp>
            <p:nvGrpSpPr>
              <p:cNvPr id="299" name="Group 125"/>
              <p:cNvGrpSpPr>
                <a:grpSpLocks noChangeAspect="1"/>
              </p:cNvGrpSpPr>
              <p:nvPr/>
            </p:nvGrpSpPr>
            <p:grpSpPr bwMode="auto">
              <a:xfrm>
                <a:off x="2532" y="1051"/>
                <a:ext cx="743" cy="185"/>
                <a:chOff x="1565" y="2568"/>
                <a:chExt cx="1118" cy="279"/>
              </a:xfrm>
            </p:grpSpPr>
            <p:sp>
              <p:nvSpPr>
                <p:cNvPr id="305" name="AutoShape 126"/>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6" name="AutoShape 127"/>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7" name="AutoShape 128"/>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8" name="AutoShape 129"/>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00" name="Group 130"/>
              <p:cNvGrpSpPr>
                <a:grpSpLocks noChangeAspect="1"/>
              </p:cNvGrpSpPr>
              <p:nvPr/>
            </p:nvGrpSpPr>
            <p:grpSpPr bwMode="auto">
              <a:xfrm rot="1353540">
                <a:off x="2682" y="1111"/>
                <a:ext cx="743" cy="186"/>
                <a:chOff x="1565" y="2568"/>
                <a:chExt cx="1118" cy="279"/>
              </a:xfrm>
            </p:grpSpPr>
            <p:sp>
              <p:nvSpPr>
                <p:cNvPr id="301" name="AutoShape 131"/>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2" name="AutoShape 132"/>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3" name="AutoShape 133"/>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04" name="AutoShape 134"/>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298" name="Rectangle 135"/>
            <p:cNvSpPr>
              <a:spLocks noChangeAspect="1" noChangeArrowheads="1"/>
            </p:cNvSpPr>
            <p:nvPr/>
          </p:nvSpPr>
          <p:spPr bwMode="gray">
            <a:xfrm>
              <a:off x="2169" y="1266"/>
              <a:ext cx="526" cy="305"/>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模型求解</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sng"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方法</a:t>
              </a:r>
            </a:p>
          </p:txBody>
        </p:sp>
      </p:grpSp>
      <p:grpSp>
        <p:nvGrpSpPr>
          <p:cNvPr id="323" name="Group 136"/>
          <p:cNvGrpSpPr>
            <a:grpSpLocks noChangeAspect="1"/>
          </p:cNvGrpSpPr>
          <p:nvPr/>
        </p:nvGrpSpPr>
        <p:grpSpPr bwMode="auto">
          <a:xfrm>
            <a:off x="5194300" y="1484313"/>
            <a:ext cx="1376362" cy="1662112"/>
            <a:chOff x="2064" y="1008"/>
            <a:chExt cx="722" cy="872"/>
          </a:xfrm>
        </p:grpSpPr>
        <p:sp>
          <p:nvSpPr>
            <p:cNvPr id="324" name="Oval 137"/>
            <p:cNvSpPr>
              <a:spLocks noChangeAspect="1"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nvGrpSpPr>
            <p:cNvPr id="325" name="Group 138"/>
            <p:cNvGrpSpPr>
              <a:grpSpLocks noChangeAspect="1"/>
            </p:cNvGrpSpPr>
            <p:nvPr/>
          </p:nvGrpSpPr>
          <p:grpSpPr bwMode="auto">
            <a:xfrm>
              <a:off x="2086" y="1031"/>
              <a:ext cx="680" cy="849"/>
              <a:chOff x="3975" y="1593"/>
              <a:chExt cx="931" cy="1163"/>
            </a:xfrm>
          </p:grpSpPr>
          <p:pic>
            <p:nvPicPr>
              <p:cNvPr id="338" name="Picture 139" descr="circuler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339" name="Oval 140"/>
              <p:cNvSpPr>
                <a:spLocks noChangeAspect="1" noChangeArrowheads="1"/>
              </p:cNvSpPr>
              <p:nvPr/>
            </p:nvSpPr>
            <p:spPr bwMode="gray">
              <a:xfrm>
                <a:off x="3975" y="1593"/>
                <a:ext cx="931" cy="937"/>
              </a:xfrm>
              <a:prstGeom prst="ellipse">
                <a:avLst/>
              </a:prstGeom>
              <a:solidFill>
                <a:srgbClr val="F45511">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pic>
            <p:nvPicPr>
              <p:cNvPr id="340" name="Picture 141" descr="light_shadow1"/>
              <p:cNvPicPr>
                <a:picLocks noChangeAspect="1" noChangeArrowheads="1"/>
              </p:cNvPicPr>
              <p:nvPr/>
            </p:nvPicPr>
            <p:blipFill>
              <a:blip r:embed="rId6"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341" name="Group 142"/>
              <p:cNvGrpSpPr>
                <a:grpSpLocks noChangeAspect="1"/>
              </p:cNvGrpSpPr>
              <p:nvPr/>
            </p:nvGrpSpPr>
            <p:grpSpPr bwMode="auto">
              <a:xfrm rot="-3733502" flipH="1" flipV="1">
                <a:off x="4256" y="2247"/>
                <a:ext cx="820" cy="198"/>
                <a:chOff x="2532" y="1051"/>
                <a:chExt cx="893" cy="246"/>
              </a:xfrm>
            </p:grpSpPr>
            <p:grpSp>
              <p:nvGrpSpPr>
                <p:cNvPr id="342" name="Group 143"/>
                <p:cNvGrpSpPr>
                  <a:grpSpLocks noChangeAspect="1"/>
                </p:cNvGrpSpPr>
                <p:nvPr/>
              </p:nvGrpSpPr>
              <p:grpSpPr bwMode="auto">
                <a:xfrm>
                  <a:off x="2532" y="1051"/>
                  <a:ext cx="743" cy="185"/>
                  <a:chOff x="1565" y="2568"/>
                  <a:chExt cx="1118" cy="279"/>
                </a:xfrm>
              </p:grpSpPr>
              <p:sp>
                <p:nvSpPr>
                  <p:cNvPr id="348" name="AutoShape 144"/>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9" name="AutoShape 145"/>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50" name="AutoShape 146"/>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51" name="AutoShape 147"/>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43" name="Group 148"/>
                <p:cNvGrpSpPr>
                  <a:grpSpLocks noChangeAspect="1"/>
                </p:cNvGrpSpPr>
                <p:nvPr/>
              </p:nvGrpSpPr>
              <p:grpSpPr bwMode="auto">
                <a:xfrm rot="1353540">
                  <a:off x="2682" y="1111"/>
                  <a:ext cx="743" cy="186"/>
                  <a:chOff x="1565" y="2568"/>
                  <a:chExt cx="1118" cy="279"/>
                </a:xfrm>
              </p:grpSpPr>
              <p:sp>
                <p:nvSpPr>
                  <p:cNvPr id="344" name="AutoShape 149"/>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5" name="AutoShape 150"/>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6" name="AutoShape 151"/>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47" name="AutoShape 152"/>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grpSp>
        <p:grpSp>
          <p:nvGrpSpPr>
            <p:cNvPr id="326" name="Group 153"/>
            <p:cNvGrpSpPr>
              <a:grpSpLocks noChangeAspect="1"/>
            </p:cNvGrpSpPr>
            <p:nvPr/>
          </p:nvGrpSpPr>
          <p:grpSpPr bwMode="auto">
            <a:xfrm rot="-3733502" flipH="1" flipV="1">
              <a:off x="2362" y="1505"/>
              <a:ext cx="527" cy="128"/>
              <a:chOff x="2532" y="1051"/>
              <a:chExt cx="893" cy="246"/>
            </a:xfrm>
          </p:grpSpPr>
          <p:grpSp>
            <p:nvGrpSpPr>
              <p:cNvPr id="328" name="Group 154"/>
              <p:cNvGrpSpPr>
                <a:grpSpLocks noChangeAspect="1"/>
              </p:cNvGrpSpPr>
              <p:nvPr/>
            </p:nvGrpSpPr>
            <p:grpSpPr bwMode="auto">
              <a:xfrm>
                <a:off x="2532" y="1051"/>
                <a:ext cx="743" cy="185"/>
                <a:chOff x="1565" y="2568"/>
                <a:chExt cx="1118" cy="279"/>
              </a:xfrm>
            </p:grpSpPr>
            <p:sp>
              <p:nvSpPr>
                <p:cNvPr id="334" name="AutoShape 155"/>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5" name="AutoShape 156"/>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6" name="AutoShape 157"/>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7" name="AutoShape 158"/>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nvGrpSpPr>
              <p:cNvPr id="329" name="Group 159"/>
              <p:cNvGrpSpPr>
                <a:grpSpLocks noChangeAspect="1"/>
              </p:cNvGrpSpPr>
              <p:nvPr/>
            </p:nvGrpSpPr>
            <p:grpSpPr bwMode="auto">
              <a:xfrm rot="1353540">
                <a:off x="2682" y="1111"/>
                <a:ext cx="743" cy="186"/>
                <a:chOff x="1565" y="2568"/>
                <a:chExt cx="1118" cy="279"/>
              </a:xfrm>
            </p:grpSpPr>
            <p:sp>
              <p:nvSpPr>
                <p:cNvPr id="330" name="AutoShape 160"/>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1" name="AutoShape 161"/>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2" name="AutoShape 162"/>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333" name="AutoShape 163"/>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grpSp>
        <p:sp>
          <p:nvSpPr>
            <p:cNvPr id="327" name="Rectangle 164"/>
            <p:cNvSpPr>
              <a:spLocks noChangeAspect="1" noChangeArrowheads="1"/>
            </p:cNvSpPr>
            <p:nvPr/>
          </p:nvSpPr>
          <p:spPr bwMode="gray">
            <a:xfrm>
              <a:off x="2222" y="1266"/>
              <a:ext cx="419"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操作者</a:t>
              </a:r>
            </a:p>
          </p:txBody>
        </p:sp>
      </p:grpSp>
      <p:grpSp>
        <p:nvGrpSpPr>
          <p:cNvPr id="352" name="Group 196"/>
          <p:cNvGrpSpPr>
            <a:grpSpLocks/>
          </p:cNvGrpSpPr>
          <p:nvPr/>
        </p:nvGrpSpPr>
        <p:grpSpPr bwMode="auto">
          <a:xfrm>
            <a:off x="4456112" y="5699125"/>
            <a:ext cx="1674813" cy="825500"/>
            <a:chOff x="2716" y="3590"/>
            <a:chExt cx="1055" cy="520"/>
          </a:xfrm>
        </p:grpSpPr>
        <p:sp>
          <p:nvSpPr>
            <p:cNvPr id="353" name="Rectangle 191"/>
            <p:cNvSpPr>
              <a:spLocks noChangeArrowheads="1"/>
            </p:cNvSpPr>
            <p:nvPr/>
          </p:nvSpPr>
          <p:spPr bwMode="auto">
            <a:xfrm>
              <a:off x="2820" y="3590"/>
              <a:ext cx="951" cy="5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数量</a:t>
              </a:r>
            </a:p>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分布</a:t>
              </a:r>
            </a:p>
            <a:p>
              <a:pPr eaLnBrk="0" hangingPunct="0">
                <a:buClr>
                  <a:srgbClr val="F45511"/>
                </a:buClr>
                <a:buFont typeface="Wingdings" panose="05000000000000000000" pitchFamily="2" charset="2"/>
                <a:buChar char="X"/>
              </a:pPr>
              <a:r>
                <a:rPr lang="en-US" altLang="zh-CN" sz="1600">
                  <a:solidFill>
                    <a:srgbClr val="000000"/>
                  </a:solidFill>
                  <a:latin typeface="Arial" panose="020B0604020202020204" pitchFamily="34" charset="0"/>
                </a:rPr>
                <a:t> GCP</a:t>
              </a:r>
              <a:r>
                <a:rPr lang="zh-CN" altLang="en-US" sz="1600">
                  <a:solidFill>
                    <a:srgbClr val="000000"/>
                  </a:solidFill>
                  <a:latin typeface="Arial" panose="020B0604020202020204" pitchFamily="34" charset="0"/>
                </a:rPr>
                <a:t>精度</a:t>
              </a:r>
              <a:endParaRPr lang="zh-CN" altLang="en-US" sz="1600" b="0">
                <a:solidFill>
                  <a:srgbClr val="000000"/>
                </a:solidFill>
                <a:latin typeface="Arial" panose="020B0604020202020204" pitchFamily="34" charset="0"/>
              </a:endParaRPr>
            </a:p>
          </p:txBody>
        </p:sp>
        <p:sp>
          <p:nvSpPr>
            <p:cNvPr id="354" name="Rectangle 192"/>
            <p:cNvSpPr>
              <a:spLocks noChangeArrowheads="1"/>
            </p:cNvSpPr>
            <p:nvPr/>
          </p:nvSpPr>
          <p:spPr bwMode="gray">
            <a:xfrm>
              <a:off x="2716" y="3616"/>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grpSp>
      <p:grpSp>
        <p:nvGrpSpPr>
          <p:cNvPr id="355" name="Group 197"/>
          <p:cNvGrpSpPr>
            <a:grpSpLocks/>
          </p:cNvGrpSpPr>
          <p:nvPr/>
        </p:nvGrpSpPr>
        <p:grpSpPr bwMode="auto">
          <a:xfrm>
            <a:off x="6764337" y="4191000"/>
            <a:ext cx="2416175" cy="741363"/>
            <a:chOff x="4134" y="2640"/>
            <a:chExt cx="1522" cy="467"/>
          </a:xfrm>
        </p:grpSpPr>
        <p:sp>
          <p:nvSpPr>
            <p:cNvPr id="356" name="Rectangle 194"/>
            <p:cNvSpPr>
              <a:spLocks noChangeArrowheads="1"/>
            </p:cNvSpPr>
            <p:nvPr/>
          </p:nvSpPr>
          <p:spPr bwMode="gray">
            <a:xfrm>
              <a:off x="4134" y="2640"/>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sp>
          <p:nvSpPr>
            <p:cNvPr id="357" name="Rectangle 195"/>
            <p:cNvSpPr>
              <a:spLocks noChangeArrowheads="1"/>
            </p:cNvSpPr>
            <p:nvPr/>
          </p:nvSpPr>
          <p:spPr bwMode="auto">
            <a:xfrm>
              <a:off x="4241" y="2656"/>
              <a:ext cx="1415" cy="366"/>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 具有误差修正能力</a:t>
              </a:r>
            </a:p>
            <a:p>
              <a:pPr eaLnBrk="0" hangingPunct="0">
                <a:buClr>
                  <a:srgbClr val="F45511"/>
                </a:buClr>
                <a:buFont typeface="Wingdings" panose="05000000000000000000" pitchFamily="2" charset="2"/>
                <a:buChar char="X"/>
              </a:pPr>
              <a:r>
                <a:rPr lang="en-US" altLang="zh-CN" sz="1600" dirty="0">
                  <a:solidFill>
                    <a:srgbClr val="000000"/>
                  </a:solidFill>
                  <a:latin typeface="Arial" panose="020B0604020202020204" pitchFamily="34" charset="0"/>
                </a:rPr>
                <a:t> </a:t>
              </a:r>
              <a:r>
                <a:rPr lang="zh-CN" altLang="en-US" sz="1600" dirty="0">
                  <a:solidFill>
                    <a:srgbClr val="000000"/>
                  </a:solidFill>
                  <a:latin typeface="Arial" panose="020B0604020202020204" pitchFamily="34" charset="0"/>
                </a:rPr>
                <a:t>不具有误差修正能力</a:t>
              </a:r>
            </a:p>
          </p:txBody>
        </p:sp>
      </p:grpSp>
      <p:grpSp>
        <p:nvGrpSpPr>
          <p:cNvPr id="358" name="Group 197"/>
          <p:cNvGrpSpPr>
            <a:grpSpLocks/>
          </p:cNvGrpSpPr>
          <p:nvPr/>
        </p:nvGrpSpPr>
        <p:grpSpPr bwMode="auto">
          <a:xfrm>
            <a:off x="251520" y="3356992"/>
            <a:ext cx="2416175" cy="741363"/>
            <a:chOff x="4134" y="2640"/>
            <a:chExt cx="1522" cy="467"/>
          </a:xfrm>
        </p:grpSpPr>
        <p:sp>
          <p:nvSpPr>
            <p:cNvPr id="359" name="Rectangle 194"/>
            <p:cNvSpPr>
              <a:spLocks noChangeArrowheads="1"/>
            </p:cNvSpPr>
            <p:nvPr/>
          </p:nvSpPr>
          <p:spPr bwMode="gray">
            <a:xfrm>
              <a:off x="4134" y="2640"/>
              <a:ext cx="27" cy="467"/>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en-US">
                <a:solidFill>
                  <a:prstClr val="black"/>
                </a:solidFill>
                <a:latin typeface="Arial" panose="020B0604020202020204" pitchFamily="34" charset="0"/>
              </a:endParaRPr>
            </a:p>
          </p:txBody>
        </p:sp>
        <p:sp>
          <p:nvSpPr>
            <p:cNvPr id="360" name="Rectangle 195"/>
            <p:cNvSpPr>
              <a:spLocks noChangeArrowheads="1"/>
            </p:cNvSpPr>
            <p:nvPr/>
          </p:nvSpPr>
          <p:spPr bwMode="auto">
            <a:xfrm>
              <a:off x="4241" y="2656"/>
              <a:ext cx="1415" cy="3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经验模型</a:t>
              </a:r>
              <a:endParaRPr lang="en-US" altLang="zh-CN" sz="1600" dirty="0">
                <a:solidFill>
                  <a:srgbClr val="000000"/>
                </a:solidFill>
                <a:latin typeface="Arial" panose="020B0604020202020204" pitchFamily="34" charset="0"/>
              </a:endParaRPr>
            </a:p>
            <a:p>
              <a:pPr eaLnBrk="0" hangingPunct="0">
                <a:buClr>
                  <a:srgbClr val="F45511"/>
                </a:buClr>
                <a:buFont typeface="Wingdings" panose="05000000000000000000" pitchFamily="2" charset="2"/>
                <a:buChar char="X"/>
              </a:pPr>
              <a:r>
                <a:rPr lang="zh-CN" altLang="en-US" sz="1600" dirty="0">
                  <a:solidFill>
                    <a:srgbClr val="000000"/>
                  </a:solidFill>
                  <a:latin typeface="Arial" panose="020B0604020202020204" pitchFamily="34" charset="0"/>
                </a:rPr>
                <a:t>物理模型</a:t>
              </a:r>
            </a:p>
          </p:txBody>
        </p:sp>
      </p:grpSp>
    </p:spTree>
    <p:extLst>
      <p:ext uri="{BB962C8B-B14F-4D97-AF65-F5344CB8AC3E}">
        <p14:creationId xmlns:p14="http://schemas.microsoft.com/office/powerpoint/2010/main" val="343567643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diamond(in)">
                                      <p:cBhvr>
                                        <p:cTn id="7" dur="1000"/>
                                        <p:tgtEl>
                                          <p:spTgt spid="181"/>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Effect transition="in" filter="diamond(in)">
                                      <p:cBhvr>
                                        <p:cTn id="11" dur="1000"/>
                                        <p:tgtEl>
                                          <p:spTgt spid="20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7"/>
                                        </p:tgtEl>
                                        <p:attrNameLst>
                                          <p:attrName>style.visibility</p:attrName>
                                        </p:attrNameLst>
                                      </p:cBhvr>
                                      <p:to>
                                        <p:strVal val="visible"/>
                                      </p:to>
                                    </p:set>
                                    <p:animEffect transition="in" filter="fade">
                                      <p:cBhvr>
                                        <p:cTn id="19" dur="1000"/>
                                        <p:tgtEl>
                                          <p:spTgt spid="20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1000"/>
                                        <p:tgtEl>
                                          <p:spTgt spid="23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94"/>
                                        </p:tgtEl>
                                        <p:attrNameLst>
                                          <p:attrName>style.visibility</p:attrName>
                                        </p:attrNameLst>
                                      </p:cBhvr>
                                      <p:to>
                                        <p:strVal val="visible"/>
                                      </p:to>
                                    </p:set>
                                    <p:animEffect transition="in" filter="fade">
                                      <p:cBhvr>
                                        <p:cTn id="27" dur="1000"/>
                                        <p:tgtEl>
                                          <p:spTgt spid="294"/>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65"/>
                                        </p:tgtEl>
                                        <p:attrNameLst>
                                          <p:attrName>style.visibility</p:attrName>
                                        </p:attrNameLst>
                                      </p:cBhvr>
                                      <p:to>
                                        <p:strVal val="visible"/>
                                      </p:to>
                                    </p:set>
                                    <p:animEffect transition="in" filter="fade">
                                      <p:cBhvr>
                                        <p:cTn id="31" dur="1000"/>
                                        <p:tgtEl>
                                          <p:spTgt spid="265"/>
                                        </p:tgtEl>
                                      </p:cBhvr>
                                    </p:animEffect>
                                  </p:childTnLst>
                                </p:cTn>
                              </p:par>
                            </p:childTnLst>
                          </p:cTn>
                        </p:par>
                        <p:par>
                          <p:cTn id="32" fill="hold">
                            <p:stCondLst>
                              <p:cond delay="7000"/>
                            </p:stCondLst>
                            <p:childTnLst>
                              <p:par>
                                <p:cTn id="33" presetID="4" presetClass="entr" presetSubtype="16" fill="hold" nodeType="afterEffect">
                                  <p:stCondLst>
                                    <p:cond delay="0"/>
                                  </p:stCondLst>
                                  <p:childTnLst>
                                    <p:set>
                                      <p:cBhvr>
                                        <p:cTn id="34" dur="1" fill="hold">
                                          <p:stCondLst>
                                            <p:cond delay="0"/>
                                          </p:stCondLst>
                                        </p:cTn>
                                        <p:tgtEl>
                                          <p:spTgt spid="352"/>
                                        </p:tgtEl>
                                        <p:attrNameLst>
                                          <p:attrName>style.visibility</p:attrName>
                                        </p:attrNameLst>
                                      </p:cBhvr>
                                      <p:to>
                                        <p:strVal val="visible"/>
                                      </p:to>
                                    </p:set>
                                    <p:animEffect transition="in" filter="box(in)">
                                      <p:cBhvr>
                                        <p:cTn id="35" dur="500"/>
                                        <p:tgtEl>
                                          <p:spTgt spid="352"/>
                                        </p:tgtEl>
                                      </p:cBhvr>
                                    </p:animEffect>
                                  </p:childTnLst>
                                </p:cTn>
                              </p:par>
                            </p:childTnLst>
                          </p:cTn>
                        </p:par>
                        <p:par>
                          <p:cTn id="36" fill="hold">
                            <p:stCondLst>
                              <p:cond delay="7500"/>
                            </p:stCondLst>
                            <p:childTnLst>
                              <p:par>
                                <p:cTn id="37" presetID="5" presetClass="entr" presetSubtype="10" fill="hold" nodeType="afterEffect">
                                  <p:stCondLst>
                                    <p:cond delay="0"/>
                                  </p:stCondLst>
                                  <p:childTnLst>
                                    <p:set>
                                      <p:cBhvr>
                                        <p:cTn id="38" dur="1" fill="hold">
                                          <p:stCondLst>
                                            <p:cond delay="0"/>
                                          </p:stCondLst>
                                        </p:cTn>
                                        <p:tgtEl>
                                          <p:spTgt spid="355"/>
                                        </p:tgtEl>
                                        <p:attrNameLst>
                                          <p:attrName>style.visibility</p:attrName>
                                        </p:attrNameLst>
                                      </p:cBhvr>
                                      <p:to>
                                        <p:strVal val="visible"/>
                                      </p:to>
                                    </p:set>
                                    <p:animEffect transition="in" filter="checkerboard(across)">
                                      <p:cBhvr>
                                        <p:cTn id="39" dur="500"/>
                                        <p:tgtEl>
                                          <p:spTgt spid="355"/>
                                        </p:tgtEl>
                                      </p:cBhvr>
                                    </p:animEffect>
                                  </p:childTnLst>
                                </p:cTn>
                              </p:par>
                            </p:childTnLst>
                          </p:cTn>
                        </p:par>
                        <p:par>
                          <p:cTn id="40" fill="hold">
                            <p:stCondLst>
                              <p:cond delay="8000"/>
                            </p:stCondLst>
                            <p:childTnLst>
                              <p:par>
                                <p:cTn id="41" presetID="5" presetClass="entr" presetSubtype="10" fill="hold" nodeType="afterEffect">
                                  <p:stCondLst>
                                    <p:cond delay="0"/>
                                  </p:stCondLst>
                                  <p:childTnLst>
                                    <p:set>
                                      <p:cBhvr>
                                        <p:cTn id="42" dur="1" fill="hold">
                                          <p:stCondLst>
                                            <p:cond delay="0"/>
                                          </p:stCondLst>
                                        </p:cTn>
                                        <p:tgtEl>
                                          <p:spTgt spid="358"/>
                                        </p:tgtEl>
                                        <p:attrNameLst>
                                          <p:attrName>style.visibility</p:attrName>
                                        </p:attrNameLst>
                                      </p:cBhvr>
                                      <p:to>
                                        <p:strVal val="visible"/>
                                      </p:to>
                                    </p:set>
                                    <p:animEffect transition="in" filter="checkerboard(across)">
                                      <p:cBhvr>
                                        <p:cTn id="43"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几何校正精度评价</a:t>
            </a:r>
          </a:p>
        </p:txBody>
      </p:sp>
      <p:sp>
        <p:nvSpPr>
          <p:cNvPr id="3" name="内容占位符 2"/>
          <p:cNvSpPr>
            <a:spLocks noGrp="1"/>
          </p:cNvSpPr>
          <p:nvPr>
            <p:ph idx="1"/>
          </p:nvPr>
        </p:nvSpPr>
        <p:spPr/>
        <p:txBody>
          <a:bodyPr/>
          <a:lstStyle/>
          <a:p>
            <a:r>
              <a:rPr lang="zh-CN" altLang="en-US" dirty="0"/>
              <a:t>均方根误差</a:t>
            </a:r>
            <a:r>
              <a:rPr lang="en-US" altLang="zh-CN" dirty="0"/>
              <a:t>RMSE</a:t>
            </a:r>
            <a:endParaRPr lang="zh-CN" altLang="en-US" dirty="0"/>
          </a:p>
        </p:txBody>
      </p:sp>
      <p:sp>
        <p:nvSpPr>
          <p:cNvPr id="4" name="Rectangle 5"/>
          <p:cNvSpPr>
            <a:spLocks noChangeArrowheads="1"/>
          </p:cNvSpPr>
          <p:nvPr/>
        </p:nvSpPr>
        <p:spPr bwMode="gray">
          <a:xfrm>
            <a:off x="0" y="2901901"/>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6" name="Rectangle 32"/>
          <p:cNvSpPr>
            <a:spLocks noChangeArrowheads="1"/>
          </p:cNvSpPr>
          <p:nvPr/>
        </p:nvSpPr>
        <p:spPr bwMode="gray">
          <a:xfrm>
            <a:off x="0" y="2711401"/>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 name="Rectangle 34"/>
          <p:cNvSpPr>
            <a:spLocks noChangeArrowheads="1"/>
          </p:cNvSpPr>
          <p:nvPr/>
        </p:nvSpPr>
        <p:spPr bwMode="gray">
          <a:xfrm>
            <a:off x="0" y="2701876"/>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grpSp>
        <p:nvGrpSpPr>
          <p:cNvPr id="9" name="Group 37"/>
          <p:cNvGrpSpPr>
            <a:grpSpLocks/>
          </p:cNvGrpSpPr>
          <p:nvPr/>
        </p:nvGrpSpPr>
        <p:grpSpPr bwMode="auto">
          <a:xfrm>
            <a:off x="431800" y="2420888"/>
            <a:ext cx="7870825" cy="3543300"/>
            <a:chOff x="272" y="1752"/>
            <a:chExt cx="4958" cy="2232"/>
          </a:xfrm>
        </p:grpSpPr>
        <p:sp>
          <p:nvSpPr>
            <p:cNvPr id="10" name="Rectangle 10"/>
            <p:cNvSpPr>
              <a:spLocks noChangeArrowheads="1"/>
            </p:cNvSpPr>
            <p:nvPr/>
          </p:nvSpPr>
          <p:spPr bwMode="gray">
            <a:xfrm>
              <a:off x="1587" y="2432"/>
              <a:ext cx="3643" cy="781"/>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1" name="Rectangle 11"/>
            <p:cNvSpPr>
              <a:spLocks noChangeArrowheads="1"/>
            </p:cNvSpPr>
            <p:nvPr/>
          </p:nvSpPr>
          <p:spPr bwMode="gray">
            <a:xfrm>
              <a:off x="272" y="2423"/>
              <a:ext cx="1301" cy="781"/>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en-US" altLang="zh-CN" sz="2000"/>
                <a:t>Y</a:t>
              </a:r>
              <a:r>
                <a:rPr lang="zh-CN" altLang="en-US" sz="2000"/>
                <a:t>方向</a:t>
              </a:r>
              <a:r>
                <a:rPr lang="en-US" altLang="zh-CN" sz="2000"/>
                <a:t>RMSE</a:t>
              </a:r>
            </a:p>
          </p:txBody>
        </p:sp>
        <p:sp>
          <p:nvSpPr>
            <p:cNvPr id="12" name="Rectangle 12"/>
            <p:cNvSpPr>
              <a:spLocks noChangeArrowheads="1"/>
            </p:cNvSpPr>
            <p:nvPr/>
          </p:nvSpPr>
          <p:spPr bwMode="gray">
            <a:xfrm>
              <a:off x="1573" y="1752"/>
              <a:ext cx="3643" cy="671"/>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3" name="Rectangle 13"/>
            <p:cNvSpPr>
              <a:spLocks noChangeArrowheads="1"/>
            </p:cNvSpPr>
            <p:nvPr/>
          </p:nvSpPr>
          <p:spPr bwMode="gray">
            <a:xfrm>
              <a:off x="272" y="1752"/>
              <a:ext cx="1301" cy="671"/>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en-US" altLang="zh-CN" sz="2000"/>
                <a:t>X</a:t>
              </a:r>
              <a:r>
                <a:rPr lang="zh-CN" altLang="en-US" sz="2000"/>
                <a:t>方向</a:t>
              </a:r>
              <a:r>
                <a:rPr lang="en-US" altLang="zh-CN" sz="2000"/>
                <a:t>RMSE	</a:t>
              </a:r>
            </a:p>
          </p:txBody>
        </p:sp>
        <p:sp>
          <p:nvSpPr>
            <p:cNvPr id="14" name="Line 14"/>
            <p:cNvSpPr>
              <a:spLocks noChangeShapeType="1"/>
            </p:cNvSpPr>
            <p:nvPr/>
          </p:nvSpPr>
          <p:spPr bwMode="gray">
            <a:xfrm>
              <a:off x="272" y="1752"/>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 name="Line 15"/>
            <p:cNvSpPr>
              <a:spLocks noChangeShapeType="1"/>
            </p:cNvSpPr>
            <p:nvPr/>
          </p:nvSpPr>
          <p:spPr bwMode="gray">
            <a:xfrm>
              <a:off x="272" y="2432"/>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6" name="Line 16"/>
            <p:cNvSpPr>
              <a:spLocks noChangeShapeType="1"/>
            </p:cNvSpPr>
            <p:nvPr/>
          </p:nvSpPr>
          <p:spPr bwMode="gray">
            <a:xfrm>
              <a:off x="272" y="3204"/>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 name="Line 17"/>
            <p:cNvSpPr>
              <a:spLocks noChangeShapeType="1"/>
            </p:cNvSpPr>
            <p:nvPr/>
          </p:nvSpPr>
          <p:spPr bwMode="gray">
            <a:xfrm>
              <a:off x="272"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8" name="Line 18"/>
            <p:cNvSpPr>
              <a:spLocks noChangeShapeType="1"/>
            </p:cNvSpPr>
            <p:nvPr/>
          </p:nvSpPr>
          <p:spPr bwMode="gray">
            <a:xfrm>
              <a:off x="1573"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9" name="Line 19"/>
            <p:cNvSpPr>
              <a:spLocks noChangeShapeType="1"/>
            </p:cNvSpPr>
            <p:nvPr/>
          </p:nvSpPr>
          <p:spPr bwMode="gray">
            <a:xfrm>
              <a:off x="5216" y="1752"/>
              <a:ext cx="0" cy="1452"/>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0" name="Rectangle 20"/>
            <p:cNvSpPr>
              <a:spLocks noChangeArrowheads="1"/>
            </p:cNvSpPr>
            <p:nvPr/>
          </p:nvSpPr>
          <p:spPr bwMode="gray">
            <a:xfrm>
              <a:off x="1573" y="3203"/>
              <a:ext cx="3643" cy="781"/>
            </a:xfrm>
            <a:prstGeom prst="rect">
              <a:avLst/>
            </a:prstGeom>
            <a:gradFill rotWithShape="0">
              <a:gsLst>
                <a:gs pos="0">
                  <a:srgbClr val="FFFFFF">
                    <a:gamma/>
                    <a:shade val="84706"/>
                    <a:invGamma/>
                  </a:srgbClr>
                </a:gs>
                <a:gs pos="100000">
                  <a:srgbClr val="FFFFFF"/>
                </a:gs>
              </a:gsLst>
              <a:lin ang="2700000" scaled="1"/>
            </a:gradFill>
            <a:ln w="38100" algn="ctr">
              <a:solidFill>
                <a:srgbClr val="FF6600"/>
              </a:solidFill>
              <a:miter lim="800000"/>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21" name="Rectangle 21"/>
            <p:cNvSpPr>
              <a:spLocks noChangeArrowheads="1"/>
            </p:cNvSpPr>
            <p:nvPr/>
          </p:nvSpPr>
          <p:spPr bwMode="gray">
            <a:xfrm>
              <a:off x="272" y="3194"/>
              <a:ext cx="1301" cy="781"/>
            </a:xfrm>
            <a:prstGeom prst="rect">
              <a:avLst/>
            </a:prstGeom>
            <a:gradFill rotWithShape="1">
              <a:gsLst>
                <a:gs pos="0">
                  <a:schemeClr val="accent2"/>
                </a:gs>
                <a:gs pos="100000">
                  <a:schemeClr val="accent2">
                    <a:gamma/>
                    <a:tint val="51373"/>
                    <a:invGamma/>
                  </a:schemeClr>
                </a:gs>
              </a:gsLst>
              <a:lin ang="5400000" scaled="1"/>
            </a:gradFill>
            <a:ln w="38100" algn="ctr">
              <a:solidFill>
                <a:schemeClr val="folHlink"/>
              </a:solidFill>
              <a:miter lim="800000"/>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总的</a:t>
              </a:r>
              <a:r>
                <a:rPr lang="en-US" altLang="zh-CN" sz="2000"/>
                <a:t>RMSE</a:t>
              </a:r>
            </a:p>
          </p:txBody>
        </p:sp>
        <p:sp>
          <p:nvSpPr>
            <p:cNvPr id="22" name="Line 22"/>
            <p:cNvSpPr>
              <a:spLocks noChangeShapeType="1"/>
            </p:cNvSpPr>
            <p:nvPr/>
          </p:nvSpPr>
          <p:spPr bwMode="gray">
            <a:xfrm>
              <a:off x="272" y="3203"/>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3" name="Line 23"/>
            <p:cNvSpPr>
              <a:spLocks noChangeShapeType="1"/>
            </p:cNvSpPr>
            <p:nvPr/>
          </p:nvSpPr>
          <p:spPr bwMode="gray">
            <a:xfrm>
              <a:off x="272" y="3975"/>
              <a:ext cx="4944"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aphicFrame>
          <p:nvGraphicFramePr>
            <p:cNvPr id="24" name="Object 31"/>
            <p:cNvGraphicFramePr>
              <a:graphicFrameLocks noChangeAspect="1"/>
            </p:cNvGraphicFramePr>
            <p:nvPr>
              <p:extLst>
                <p:ext uri="{D42A27DB-BD31-4B8C-83A1-F6EECF244321}">
                  <p14:modId xmlns:p14="http://schemas.microsoft.com/office/powerpoint/2010/main" val="143308213"/>
                </p:ext>
              </p:extLst>
            </p:nvPr>
          </p:nvGraphicFramePr>
          <p:xfrm>
            <a:off x="2245" y="1835"/>
            <a:ext cx="2622" cy="529"/>
          </p:xfrm>
          <a:graphic>
            <a:graphicData uri="http://schemas.openxmlformats.org/presentationml/2006/ole">
              <mc:AlternateContent xmlns:mc="http://schemas.openxmlformats.org/markup-compatibility/2006">
                <mc:Choice xmlns:v="urn:schemas-microsoft-com:vml" Requires="v">
                  <p:oleObj spid="_x0000_s2050" name="公式" r:id="rId3" imgW="2298600" imgH="457200" progId="Equation.3">
                    <p:embed/>
                  </p:oleObj>
                </mc:Choice>
                <mc:Fallback>
                  <p:oleObj name="公式" r:id="rId3" imgW="2298600" imgH="457200" progId="Equation.3">
                    <p:embed/>
                    <p:pic>
                      <p:nvPicPr>
                        <p:cNvPr id="24" name="Object 31"/>
                        <p:cNvPicPr>
                          <a:picLocks noChangeAspect="1" noChangeArrowheads="1"/>
                        </p:cNvPicPr>
                        <p:nvPr/>
                      </p:nvPicPr>
                      <p:blipFill>
                        <a:blip r:embed="rId4"/>
                        <a:srcRect/>
                        <a:stretch>
                          <a:fillRect/>
                        </a:stretch>
                      </p:blipFill>
                      <p:spPr bwMode="auto">
                        <a:xfrm>
                          <a:off x="2245" y="1835"/>
                          <a:ext cx="2622"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33"/>
            <p:cNvGraphicFramePr>
              <a:graphicFrameLocks noChangeAspect="1"/>
            </p:cNvGraphicFramePr>
            <p:nvPr>
              <p:extLst>
                <p:ext uri="{D42A27DB-BD31-4B8C-83A1-F6EECF244321}">
                  <p14:modId xmlns:p14="http://schemas.microsoft.com/office/powerpoint/2010/main" val="4085232674"/>
                </p:ext>
              </p:extLst>
            </p:nvPr>
          </p:nvGraphicFramePr>
          <p:xfrm>
            <a:off x="2208" y="2523"/>
            <a:ext cx="2713" cy="555"/>
          </p:xfrm>
          <a:graphic>
            <a:graphicData uri="http://schemas.openxmlformats.org/presentationml/2006/ole">
              <mc:AlternateContent xmlns:mc="http://schemas.openxmlformats.org/markup-compatibility/2006">
                <mc:Choice xmlns:v="urn:schemas-microsoft-com:vml" Requires="v">
                  <p:oleObj spid="_x0000_s2051" name="公式" r:id="rId5" imgW="2247840" imgH="457200" progId="Equation.3">
                    <p:embed/>
                  </p:oleObj>
                </mc:Choice>
                <mc:Fallback>
                  <p:oleObj name="公式" r:id="rId5" imgW="2247840" imgH="457200" progId="Equation.3">
                    <p:embed/>
                    <p:pic>
                      <p:nvPicPr>
                        <p:cNvPr id="25" name="Object 33"/>
                        <p:cNvPicPr>
                          <a:picLocks noChangeAspect="1" noChangeArrowheads="1"/>
                        </p:cNvPicPr>
                        <p:nvPr/>
                      </p:nvPicPr>
                      <p:blipFill>
                        <a:blip r:embed="rId6"/>
                        <a:srcRect/>
                        <a:stretch>
                          <a:fillRect/>
                        </a:stretch>
                      </p:blipFill>
                      <p:spPr bwMode="auto">
                        <a:xfrm>
                          <a:off x="2208" y="2523"/>
                          <a:ext cx="2713"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5"/>
            <p:cNvGraphicFramePr>
              <a:graphicFrameLocks noChangeAspect="1"/>
            </p:cNvGraphicFramePr>
            <p:nvPr/>
          </p:nvGraphicFramePr>
          <p:xfrm>
            <a:off x="2200" y="3294"/>
            <a:ext cx="1723" cy="589"/>
          </p:xfrm>
          <a:graphic>
            <a:graphicData uri="http://schemas.openxmlformats.org/presentationml/2006/ole">
              <mc:AlternateContent xmlns:mc="http://schemas.openxmlformats.org/markup-compatibility/2006">
                <mc:Choice xmlns:v="urn:schemas-microsoft-com:vml" Requires="v">
                  <p:oleObj spid="_x0000_s2052" name="公式" r:id="rId7" imgW="1346200" imgH="457200" progId="Equation.3">
                    <p:embed/>
                  </p:oleObj>
                </mc:Choice>
                <mc:Fallback>
                  <p:oleObj name="公式" r:id="rId7" imgW="1346200" imgH="457200" progId="Equation.3">
                    <p:embed/>
                    <p:pic>
                      <p:nvPicPr>
                        <p:cNvPr id="26"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3294"/>
                          <a:ext cx="1723"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2755194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64" y="152400"/>
            <a:ext cx="8153400" cy="762000"/>
          </a:xfrm>
        </p:spPr>
        <p:txBody>
          <a:bodyPr/>
          <a:lstStyle/>
          <a:p>
            <a:r>
              <a:rPr lang="zh-CN" altLang="en-US" dirty="0"/>
              <a:t>重采样方法</a:t>
            </a:r>
          </a:p>
        </p:txBody>
      </p:sp>
      <p:sp>
        <p:nvSpPr>
          <p:cNvPr id="3" name="内容占位符 2"/>
          <p:cNvSpPr>
            <a:spLocks noGrp="1"/>
          </p:cNvSpPr>
          <p:nvPr>
            <p:ph idx="1"/>
          </p:nvPr>
        </p:nvSpPr>
        <p:spPr>
          <a:xfrm>
            <a:off x="107504" y="1371600"/>
            <a:ext cx="8351838" cy="5010150"/>
          </a:xfrm>
        </p:spPr>
        <p:txBody>
          <a:bodyPr/>
          <a:lstStyle/>
          <a:p>
            <a:pPr marL="457200" lvl="1" indent="0" defTabSz="-13873163">
              <a:buClr>
                <a:srgbClr val="F45511"/>
              </a:buClr>
              <a:buSzPct val="85000"/>
              <a:buNone/>
            </a:pPr>
            <a:r>
              <a:rPr lang="zh-CN" altLang="en-US" sz="2400" kern="1200" dirty="0">
                <a:solidFill>
                  <a:prstClr val="black"/>
                </a:solidFill>
                <a:latin typeface="黑体" panose="02010609060101010101" pitchFamily="49" charset="-122"/>
                <a:ea typeface="黑体" panose="02010609060101010101" pitchFamily="49" charset="-122"/>
                <a:cs typeface="+mn-cs"/>
                <a:sym typeface="Wingdings" panose="05000000000000000000" pitchFamily="2" charset="2"/>
              </a:rPr>
              <a:t></a:t>
            </a:r>
            <a:r>
              <a:rPr lang="zh-CN" altLang="en-US" sz="2400" kern="1200" dirty="0">
                <a:solidFill>
                  <a:prstClr val="black"/>
                </a:solidFill>
                <a:latin typeface="黑体" panose="02010609060101010101" pitchFamily="49" charset="-122"/>
                <a:ea typeface="黑体" panose="02010609060101010101" pitchFamily="49" charset="-122"/>
                <a:cs typeface="+mn-cs"/>
              </a:rPr>
              <a:t>坐标计算过程（</a:t>
            </a:r>
            <a:r>
              <a:rPr lang="en-US" altLang="zh-CN" sz="2400" kern="1200" dirty="0">
                <a:solidFill>
                  <a:prstClr val="black"/>
                </a:solidFill>
                <a:latin typeface="黑体" panose="02010609060101010101" pitchFamily="49" charset="-122"/>
                <a:ea typeface="黑体" panose="02010609060101010101" pitchFamily="49" charset="-122"/>
                <a:cs typeface="+mn-cs"/>
              </a:rPr>
              <a:t>Geometric Operations</a:t>
            </a:r>
            <a:r>
              <a:rPr lang="zh-CN" altLang="en-US" sz="2400" kern="1200" dirty="0">
                <a:solidFill>
                  <a:prstClr val="black"/>
                </a:solidFill>
                <a:latin typeface="黑体" panose="02010609060101010101" pitchFamily="49" charset="-122"/>
                <a:ea typeface="黑体" panose="02010609060101010101" pitchFamily="49" charset="-122"/>
                <a:cs typeface="+mn-cs"/>
              </a:rPr>
              <a:t>）</a:t>
            </a:r>
          </a:p>
          <a:p>
            <a:pPr marL="914400" lvl="2" indent="0" defTabSz="-13873163">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计算原始影像中每个象元转换成影像地图时的坐标；</a:t>
            </a:r>
          </a:p>
          <a:p>
            <a:pPr marL="914400" lvl="2" indent="0" defTabSz="-13873163">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直接法和</a:t>
            </a:r>
            <a:r>
              <a:rPr lang="zh-CN" altLang="en-US" sz="2000" kern="1200" dirty="0">
                <a:solidFill>
                  <a:srgbClr val="FF0000"/>
                </a:solidFill>
                <a:latin typeface="黑体" panose="02010609060101010101" pitchFamily="49" charset="-122"/>
                <a:ea typeface="黑体" panose="02010609060101010101" pitchFamily="49" charset="-122"/>
                <a:cs typeface="+mn-cs"/>
              </a:rPr>
              <a:t>间接法</a:t>
            </a:r>
            <a:r>
              <a:rPr lang="zh-CN" altLang="en-US" sz="2000" kern="1200" dirty="0">
                <a:solidFill>
                  <a:prstClr val="black"/>
                </a:solidFill>
                <a:latin typeface="黑体" panose="02010609060101010101" pitchFamily="49" charset="-122"/>
                <a:ea typeface="黑体" panose="02010609060101010101" pitchFamily="49" charset="-122"/>
                <a:cs typeface="+mn-cs"/>
              </a:rPr>
              <a:t>。</a:t>
            </a:r>
            <a:endParaRPr lang="en-US" altLang="zh-CN" sz="2000" kern="1200" dirty="0">
              <a:solidFill>
                <a:prstClr val="black"/>
              </a:solidFill>
              <a:latin typeface="黑体" panose="02010609060101010101" pitchFamily="49" charset="-122"/>
              <a:ea typeface="黑体" panose="02010609060101010101" pitchFamily="49" charset="-122"/>
              <a:cs typeface="+mn-cs"/>
            </a:endParaRPr>
          </a:p>
          <a:p>
            <a:pPr marL="914400" lvl="2" indent="0" defTabSz="-13873163">
              <a:buClr>
                <a:srgbClr val="009DD9"/>
              </a:buClr>
              <a:buSzPct val="90000"/>
              <a:buNone/>
            </a:pPr>
            <a:endParaRPr lang="zh-CN" altLang="en-US" sz="2000" kern="1200" dirty="0">
              <a:solidFill>
                <a:prstClr val="black"/>
              </a:solidFill>
              <a:latin typeface="黑体" panose="02010609060101010101" pitchFamily="49" charset="-122"/>
              <a:ea typeface="黑体" panose="02010609060101010101" pitchFamily="49" charset="-122"/>
              <a:cs typeface="+mn-cs"/>
            </a:endParaRPr>
          </a:p>
          <a:p>
            <a:pPr marL="457200" lvl="1" indent="0" defTabSz="-13873163">
              <a:buClr>
                <a:srgbClr val="F45511"/>
              </a:buClr>
              <a:buSzPct val="85000"/>
              <a:buNone/>
            </a:pPr>
            <a:r>
              <a:rPr lang="zh-CN" altLang="en-US" sz="2400" kern="1200" dirty="0">
                <a:solidFill>
                  <a:prstClr val="black"/>
                </a:solidFill>
                <a:latin typeface="黑体" panose="02010609060101010101" pitchFamily="49" charset="-122"/>
                <a:ea typeface="黑体" panose="02010609060101010101" pitchFamily="49" charset="-122"/>
                <a:cs typeface="+mn-cs"/>
                <a:sym typeface="Wingdings" panose="05000000000000000000" pitchFamily="2" charset="2"/>
              </a:rPr>
              <a:t></a:t>
            </a:r>
            <a:r>
              <a:rPr lang="zh-CN" altLang="en-US" sz="2400" kern="1200" dirty="0">
                <a:solidFill>
                  <a:prstClr val="black"/>
                </a:solidFill>
                <a:latin typeface="黑体" panose="02010609060101010101" pitchFamily="49" charset="-122"/>
                <a:ea typeface="黑体" panose="02010609060101010101" pitchFamily="49" charset="-122"/>
                <a:cs typeface="+mn-cs"/>
              </a:rPr>
              <a:t>重采样过程（</a:t>
            </a:r>
            <a:r>
              <a:rPr lang="en-US" altLang="zh-CN" sz="2400" kern="1200" dirty="0">
                <a:solidFill>
                  <a:prstClr val="black"/>
                </a:solidFill>
                <a:latin typeface="黑体" panose="02010609060101010101" pitchFamily="49" charset="-122"/>
                <a:ea typeface="黑体" panose="02010609060101010101" pitchFamily="49" charset="-122"/>
                <a:cs typeface="+mn-cs"/>
              </a:rPr>
              <a:t>Radiometric Operation</a:t>
            </a:r>
            <a:r>
              <a:rPr lang="zh-CN" altLang="en-US" sz="2400" kern="1200" dirty="0">
                <a:solidFill>
                  <a:prstClr val="black"/>
                </a:solidFill>
                <a:latin typeface="黑体" panose="02010609060101010101" pitchFamily="49" charset="-122"/>
                <a:ea typeface="黑体" panose="02010609060101010101" pitchFamily="49" charset="-122"/>
                <a:cs typeface="+mn-cs"/>
              </a:rPr>
              <a:t>）</a:t>
            </a:r>
          </a:p>
          <a:p>
            <a:pPr marL="914400" lvl="2" indent="0" defTabSz="-13873163">
              <a:spcBef>
                <a:spcPts val="0"/>
              </a:spcBef>
              <a:buClr>
                <a:srgbClr val="009DD9"/>
              </a:buClr>
              <a:buSzPct val="90000"/>
              <a:buNone/>
            </a:pPr>
            <a:r>
              <a:rPr lang="zh-CN" altLang="en-US" sz="2000" b="0" kern="1200" dirty="0">
                <a:solidFill>
                  <a:prstClr val="black"/>
                </a:solidFill>
                <a:latin typeface="黑体" panose="02010609060101010101" pitchFamily="49" charset="-122"/>
                <a:ea typeface="黑体" panose="02010609060101010101" pitchFamily="49" charset="-122"/>
                <a:cs typeface="+mn-cs"/>
              </a:rPr>
              <a:t>根据原始影像中象元的</a:t>
            </a:r>
            <a:r>
              <a:rPr lang="en-US" altLang="zh-CN" sz="2000" b="0" kern="1200" dirty="0">
                <a:solidFill>
                  <a:prstClr val="black"/>
                </a:solidFill>
                <a:latin typeface="黑体" panose="02010609060101010101" pitchFamily="49" charset="-122"/>
                <a:ea typeface="黑体" panose="02010609060101010101" pitchFamily="49" charset="-122"/>
                <a:cs typeface="+mn-cs"/>
              </a:rPr>
              <a:t>DN</a:t>
            </a:r>
            <a:r>
              <a:rPr lang="zh-CN" altLang="en-US" sz="2000" b="0" kern="1200" dirty="0">
                <a:solidFill>
                  <a:prstClr val="black"/>
                </a:solidFill>
                <a:latin typeface="黑体" panose="02010609060101010101" pitchFamily="49" charset="-122"/>
                <a:ea typeface="黑体" panose="02010609060101010101" pitchFamily="49" charset="-122"/>
                <a:cs typeface="+mn-cs"/>
              </a:rPr>
              <a:t>值计算影像地图中对应象元的</a:t>
            </a:r>
            <a:r>
              <a:rPr lang="en-US" altLang="zh-CN" sz="2000" b="0" kern="1200" dirty="0">
                <a:solidFill>
                  <a:prstClr val="black"/>
                </a:solidFill>
                <a:latin typeface="黑体" panose="02010609060101010101" pitchFamily="49" charset="-122"/>
                <a:ea typeface="黑体" panose="02010609060101010101" pitchFamily="49" charset="-122"/>
                <a:cs typeface="+mn-cs"/>
              </a:rPr>
              <a:t>DN</a:t>
            </a:r>
            <a:r>
              <a:rPr lang="zh-CN" altLang="en-US" sz="2000" b="0" kern="1200" dirty="0">
                <a:solidFill>
                  <a:prstClr val="black"/>
                </a:solidFill>
                <a:latin typeface="黑体" panose="02010609060101010101" pitchFamily="49" charset="-122"/>
                <a:ea typeface="黑体" panose="02010609060101010101" pitchFamily="49" charset="-122"/>
                <a:cs typeface="+mn-cs"/>
              </a:rPr>
              <a:t>值。 </a:t>
            </a:r>
          </a:p>
          <a:p>
            <a:pPr marL="914400" lvl="2" indent="0" defTabSz="-13873163">
              <a:spcBef>
                <a:spcPts val="0"/>
              </a:spcBef>
              <a:buClr>
                <a:srgbClr val="009DD9"/>
              </a:buClr>
              <a:buSzPct val="90000"/>
              <a:buNone/>
            </a:pPr>
            <a:endParaRPr lang="en-US" altLang="zh-CN" sz="2000" kern="1200" dirty="0">
              <a:solidFill>
                <a:schemeClr val="tx1"/>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cs typeface="+mn-cs"/>
              </a:rPr>
              <a:t>最近邻方法</a:t>
            </a:r>
            <a:r>
              <a:rPr lang="zh-CN" altLang="zh-CN" sz="2000" b="0" kern="1200" dirty="0">
                <a:solidFill>
                  <a:prstClr val="black"/>
                </a:solidFill>
                <a:latin typeface="黑体" panose="02010609060101010101" pitchFamily="49" charset="-122"/>
                <a:ea typeface="黑体" panose="02010609060101010101" pitchFamily="49" charset="-122"/>
                <a:cs typeface="+mn-cs"/>
              </a:rPr>
              <a:t>是将原始图像的最邻近像元值填充新图像的每个像元。</a:t>
            </a:r>
            <a:r>
              <a:rPr lang="zh-CN" altLang="en-US" sz="2000" b="0" kern="1200" dirty="0">
                <a:solidFill>
                  <a:prstClr val="black"/>
                </a:solidFill>
                <a:latin typeface="黑体" panose="02010609060101010101" pitchFamily="49" charset="-122"/>
                <a:ea typeface="黑体" panose="02010609060101010101" pitchFamily="49" charset="-122"/>
                <a:cs typeface="+mn-cs"/>
              </a:rPr>
              <a:t>简单，计算速度快，但是视觉效应差</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rPr>
              <a:t>双线性插值法</a:t>
            </a:r>
            <a:r>
              <a:rPr lang="zh-CN" altLang="zh-CN" sz="2000" b="0" kern="1200" dirty="0">
                <a:solidFill>
                  <a:prstClr val="black"/>
                </a:solidFill>
                <a:latin typeface="黑体" panose="02010609060101010101" pitchFamily="49" charset="-122"/>
                <a:ea typeface="黑体" panose="02010609060101010101" pitchFamily="49" charset="-122"/>
                <a:cs typeface="+mn-cs"/>
              </a:rPr>
              <a:t>把基于三次线性插值得到的</a:t>
            </a:r>
            <a:r>
              <a:rPr lang="en-US" altLang="zh-CN" sz="2000" b="0" kern="1200" dirty="0">
                <a:solidFill>
                  <a:prstClr val="black"/>
                </a:solidFill>
                <a:latin typeface="黑体" panose="02010609060101010101" pitchFamily="49" charset="-122"/>
                <a:ea typeface="黑体" panose="02010609060101010101" pitchFamily="49" charset="-122"/>
                <a:cs typeface="+mn-cs"/>
              </a:rPr>
              <a:t>4</a:t>
            </a:r>
            <a:r>
              <a:rPr lang="zh-CN" altLang="zh-CN" sz="2000" b="0" kern="1200" dirty="0">
                <a:solidFill>
                  <a:prstClr val="black"/>
                </a:solidFill>
                <a:latin typeface="黑体" panose="02010609060101010101" pitchFamily="49" charset="-122"/>
                <a:ea typeface="黑体" panose="02010609060101010101" pitchFamily="49" charset="-122"/>
                <a:cs typeface="+mn-cs"/>
              </a:rPr>
              <a:t>个最邻近像元值的平均值赋予新图像的相应像元</a:t>
            </a:r>
            <a:r>
              <a:rPr lang="zh-CN" altLang="en-US" sz="2000" b="0" kern="1200" dirty="0">
                <a:solidFill>
                  <a:prstClr val="black"/>
                </a:solidFill>
                <a:latin typeface="黑体" panose="02010609060101010101" pitchFamily="49" charset="-122"/>
                <a:ea typeface="黑体" panose="02010609060101010101" pitchFamily="49" charset="-122"/>
                <a:cs typeface="+mn-cs"/>
              </a:rPr>
              <a:t>。双线性插值会使图像轮廓模糊</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lvl="2" defTabSz="-13873163">
              <a:spcBef>
                <a:spcPts val="1200"/>
              </a:spcBef>
              <a:buClr>
                <a:srgbClr val="009DD9"/>
              </a:buClr>
              <a:buSzPct val="90000"/>
              <a:buFont typeface="Wingdings" panose="05000000000000000000" pitchFamily="2" charset="2"/>
              <a:buChar char="Ø"/>
            </a:pPr>
            <a:r>
              <a:rPr lang="zh-CN" altLang="en-US" sz="2000" kern="1200" dirty="0">
                <a:solidFill>
                  <a:srgbClr val="FF0000"/>
                </a:solidFill>
                <a:latin typeface="黑体" panose="02010609060101010101" pitchFamily="49" charset="-122"/>
                <a:ea typeface="黑体" panose="02010609060101010101" pitchFamily="49" charset="-122"/>
              </a:rPr>
              <a:t>三次卷积插值法</a:t>
            </a:r>
            <a:r>
              <a:rPr lang="zh-CN" altLang="zh-CN" sz="2000" b="0" kern="1200" dirty="0">
                <a:solidFill>
                  <a:srgbClr val="FF0000"/>
                </a:solidFill>
                <a:latin typeface="黑体" panose="02010609060101010101" pitchFamily="49" charset="-122"/>
                <a:ea typeface="黑体" panose="02010609060101010101" pitchFamily="49" charset="-122"/>
                <a:cs typeface="+mn-cs"/>
              </a:rPr>
              <a:t>则</a:t>
            </a:r>
            <a:r>
              <a:rPr lang="zh-CN" altLang="zh-CN" sz="2000" b="0" kern="1200" dirty="0">
                <a:solidFill>
                  <a:prstClr val="black"/>
                </a:solidFill>
                <a:latin typeface="黑体" panose="02010609060101010101" pitchFamily="49" charset="-122"/>
                <a:ea typeface="黑体" panose="02010609060101010101" pitchFamily="49" charset="-122"/>
                <a:cs typeface="+mn-cs"/>
              </a:rPr>
              <a:t>用五次多项式插值法求出</a:t>
            </a:r>
            <a:r>
              <a:rPr lang="en-US" altLang="zh-CN" sz="2000" b="0" kern="1200" dirty="0">
                <a:solidFill>
                  <a:prstClr val="black"/>
                </a:solidFill>
                <a:latin typeface="黑体" panose="02010609060101010101" pitchFamily="49" charset="-122"/>
                <a:ea typeface="黑体" panose="02010609060101010101" pitchFamily="49" charset="-122"/>
                <a:cs typeface="+mn-cs"/>
              </a:rPr>
              <a:t>16</a:t>
            </a:r>
            <a:r>
              <a:rPr lang="zh-CN" altLang="zh-CN" sz="2000" b="0" kern="1200" dirty="0">
                <a:solidFill>
                  <a:prstClr val="black"/>
                </a:solidFill>
                <a:latin typeface="黑体" panose="02010609060101010101" pitchFamily="49" charset="-122"/>
                <a:ea typeface="黑体" panose="02010609060101010101" pitchFamily="49" charset="-122"/>
                <a:cs typeface="+mn-cs"/>
              </a:rPr>
              <a:t>个相邻像元值的平均值</a:t>
            </a:r>
            <a:r>
              <a:rPr lang="zh-CN" altLang="en-US" sz="2000" b="0" kern="1200" dirty="0">
                <a:solidFill>
                  <a:prstClr val="black"/>
                </a:solidFill>
                <a:latin typeface="黑体" panose="02010609060101010101" pitchFamily="49" charset="-122"/>
                <a:ea typeface="黑体" panose="02010609060101010101" pitchFamily="49" charset="-122"/>
                <a:cs typeface="+mn-cs"/>
              </a:rPr>
              <a:t>。三次卷积法产生的图像较平滑，有好的视觉效果，但计算量大，较费时。</a:t>
            </a:r>
            <a:endParaRPr lang="en-US" altLang="zh-CN" sz="2000" b="0" kern="1200" dirty="0">
              <a:solidFill>
                <a:prstClr val="black"/>
              </a:solidFill>
              <a:latin typeface="黑体" panose="02010609060101010101" pitchFamily="49" charset="-122"/>
              <a:ea typeface="黑体" panose="02010609060101010101" pitchFamily="49" charset="-122"/>
              <a:cs typeface="+mn-cs"/>
            </a:endParaRPr>
          </a:p>
          <a:p>
            <a:pPr marL="914400" lvl="2" indent="0" defTabSz="-13873163">
              <a:lnSpc>
                <a:spcPct val="150000"/>
              </a:lnSpc>
              <a:buClr>
                <a:srgbClr val="009DD9"/>
              </a:buClr>
              <a:buSzPct val="90000"/>
              <a:buNone/>
            </a:pPr>
            <a:endParaRPr lang="zh-TW" altLang="en-US" sz="2000" kern="1200" dirty="0">
              <a:solidFill>
                <a:srgbClr val="FF0000"/>
              </a:solidFill>
              <a:latin typeface="黑体" panose="02010609060101010101" pitchFamily="49" charset="-122"/>
              <a:ea typeface="黑体" panose="02010609060101010101" pitchFamily="49" charset="-122"/>
              <a:cs typeface="+mn-cs"/>
            </a:endParaRPr>
          </a:p>
          <a:p>
            <a:pPr marL="914400" lvl="2" indent="0" defTabSz="-13873163">
              <a:buClr>
                <a:srgbClr val="009DD9"/>
              </a:buClr>
              <a:buSzPct val="9000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5658941"/>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1</a:t>
            </a:r>
            <a:r>
              <a:rPr lang="zh-CN" altLang="en-US" sz="3600" b="0" dirty="0">
                <a:latin typeface="黑体" panose="02010609060101010101" pitchFamily="49" charset="-122"/>
                <a:ea typeface="黑体" panose="02010609060101010101" pitchFamily="49" charset="-122"/>
              </a:rPr>
              <a:t>：对扫描地图做地理参考和校正</a:t>
            </a:r>
            <a:endParaRPr lang="zh-CN" altLang="en-US" sz="5400" dirty="0"/>
          </a:p>
        </p:txBody>
      </p:sp>
      <p:sp>
        <p:nvSpPr>
          <p:cNvPr id="3" name="内容占位符 2"/>
          <p:cNvSpPr>
            <a:spLocks noGrp="1"/>
          </p:cNvSpPr>
          <p:nvPr>
            <p:ph idx="1"/>
          </p:nvPr>
        </p:nvSpPr>
        <p:spPr/>
        <p:txBody>
          <a:bodyPr/>
          <a:lstStyle/>
          <a:p>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3713390325"/>
              </p:ext>
            </p:extLst>
          </p:nvPr>
        </p:nvGraphicFramePr>
        <p:xfrm>
          <a:off x="457200" y="1371600"/>
          <a:ext cx="8351838" cy="1854200"/>
        </p:xfrm>
        <a:graphic>
          <a:graphicData uri="http://schemas.openxmlformats.org/drawingml/2006/table">
            <a:tbl>
              <a:tblPr firstRow="1" bandRow="1">
                <a:tableStyleId>{5C22544A-7EE6-4342-B048-85BDC9FD1C3A}</a:tableStyleId>
              </a:tblPr>
              <a:tblGrid>
                <a:gridCol w="2783946">
                  <a:extLst>
                    <a:ext uri="{9D8B030D-6E8A-4147-A177-3AD203B41FA5}">
                      <a16:colId xmlns:a16="http://schemas.microsoft.com/office/drawing/2014/main" val="4037729039"/>
                    </a:ext>
                  </a:extLst>
                </a:gridCol>
                <a:gridCol w="2783946">
                  <a:extLst>
                    <a:ext uri="{9D8B030D-6E8A-4147-A177-3AD203B41FA5}">
                      <a16:colId xmlns:a16="http://schemas.microsoft.com/office/drawing/2014/main" val="1431870998"/>
                    </a:ext>
                  </a:extLst>
                </a:gridCol>
                <a:gridCol w="2783946">
                  <a:extLst>
                    <a:ext uri="{9D8B030D-6E8A-4147-A177-3AD203B41FA5}">
                      <a16:colId xmlns:a16="http://schemas.microsoft.com/office/drawing/2014/main" val="3329330877"/>
                    </a:ext>
                  </a:extLst>
                </a:gridCol>
              </a:tblGrid>
              <a:tr h="370840">
                <a:tc>
                  <a:txBody>
                    <a:bodyPr/>
                    <a:lstStyle/>
                    <a:p>
                      <a:r>
                        <a:rPr lang="en-US" altLang="zh-CN" dirty="0"/>
                        <a:t>Tic-id</a:t>
                      </a:r>
                      <a:endParaRPr lang="zh-CN" altLang="en-US" dirty="0"/>
                    </a:p>
                  </a:txBody>
                  <a:tcPr/>
                </a:tc>
                <a:tc>
                  <a:txBody>
                    <a:bodyPr/>
                    <a:lstStyle/>
                    <a:p>
                      <a:r>
                        <a:rPr lang="en-US" altLang="zh-CN" dirty="0"/>
                        <a:t>x</a:t>
                      </a:r>
                      <a:endParaRPr lang="zh-CN" altLang="en-US" dirty="0"/>
                    </a:p>
                  </a:txBody>
                  <a:tcPr/>
                </a:tc>
                <a:tc>
                  <a:txBody>
                    <a:bodyPr/>
                    <a:lstStyle/>
                    <a:p>
                      <a:r>
                        <a:rPr lang="en-US" altLang="zh-CN" dirty="0"/>
                        <a:t>y</a:t>
                      </a:r>
                      <a:endParaRPr lang="zh-CN" altLang="en-US" dirty="0"/>
                    </a:p>
                  </a:txBody>
                  <a:tcPr/>
                </a:tc>
                <a:extLst>
                  <a:ext uri="{0D108BD9-81ED-4DB2-BD59-A6C34878D82A}">
                    <a16:rowId xmlns:a16="http://schemas.microsoft.com/office/drawing/2014/main" val="1934974385"/>
                  </a:ext>
                </a:extLst>
              </a:tr>
              <a:tr h="370840">
                <a:tc>
                  <a:txBody>
                    <a:bodyPr/>
                    <a:lstStyle/>
                    <a:p>
                      <a:r>
                        <a:rPr lang="en-US" altLang="zh-CN" dirty="0"/>
                        <a:t>1</a:t>
                      </a:r>
                      <a:endParaRPr lang="zh-CN" altLang="en-US" dirty="0"/>
                    </a:p>
                  </a:txBody>
                  <a:tcPr/>
                </a:tc>
                <a:tc>
                  <a:txBody>
                    <a:bodyPr/>
                    <a:lstStyle/>
                    <a:p>
                      <a:r>
                        <a:rPr lang="en-US" altLang="zh-CN" dirty="0"/>
                        <a:t>575672.2771</a:t>
                      </a:r>
                      <a:endParaRPr lang="zh-CN" altLang="en-US" dirty="0"/>
                    </a:p>
                  </a:txBody>
                  <a:tcPr/>
                </a:tc>
                <a:tc>
                  <a:txBody>
                    <a:bodyPr/>
                    <a:lstStyle/>
                    <a:p>
                      <a:r>
                        <a:rPr lang="en-US" altLang="zh-CN" dirty="0"/>
                        <a:t>5233212.6163</a:t>
                      </a:r>
                      <a:endParaRPr lang="zh-CN" altLang="en-US" dirty="0"/>
                    </a:p>
                  </a:txBody>
                  <a:tcPr/>
                </a:tc>
                <a:extLst>
                  <a:ext uri="{0D108BD9-81ED-4DB2-BD59-A6C34878D82A}">
                    <a16:rowId xmlns:a16="http://schemas.microsoft.com/office/drawing/2014/main" val="3007054129"/>
                  </a:ext>
                </a:extLst>
              </a:tr>
              <a:tr h="370840">
                <a:tc>
                  <a:txBody>
                    <a:bodyPr/>
                    <a:lstStyle/>
                    <a:p>
                      <a:r>
                        <a:rPr lang="en-US" altLang="zh-CN" dirty="0"/>
                        <a:t>2</a:t>
                      </a:r>
                      <a:endParaRPr lang="zh-CN" altLang="en-US" dirty="0"/>
                    </a:p>
                  </a:txBody>
                  <a:tcPr/>
                </a:tc>
                <a:tc>
                  <a:txBody>
                    <a:bodyPr/>
                    <a:lstStyle/>
                    <a:p>
                      <a:r>
                        <a:rPr lang="en-US" altLang="zh-CN" dirty="0"/>
                        <a:t>585131.2232</a:t>
                      </a:r>
                      <a:endParaRPr lang="zh-CN" altLang="en-US" dirty="0"/>
                    </a:p>
                  </a:txBody>
                  <a:tcPr/>
                </a:tc>
                <a:tc>
                  <a:txBody>
                    <a:bodyPr/>
                    <a:lstStyle/>
                    <a:p>
                      <a:r>
                        <a:rPr lang="en-US" altLang="zh-CN" dirty="0"/>
                        <a:t>5233341.4371</a:t>
                      </a:r>
                      <a:endParaRPr lang="zh-CN" altLang="en-US" dirty="0"/>
                    </a:p>
                  </a:txBody>
                  <a:tcPr/>
                </a:tc>
                <a:extLst>
                  <a:ext uri="{0D108BD9-81ED-4DB2-BD59-A6C34878D82A}">
                    <a16:rowId xmlns:a16="http://schemas.microsoft.com/office/drawing/2014/main" val="1005059166"/>
                  </a:ext>
                </a:extLst>
              </a:tr>
              <a:tr h="370840">
                <a:tc>
                  <a:txBody>
                    <a:bodyPr/>
                    <a:lstStyle/>
                    <a:p>
                      <a:r>
                        <a:rPr lang="en-US" altLang="zh-CN" dirty="0"/>
                        <a:t>3</a:t>
                      </a:r>
                      <a:endParaRPr lang="zh-CN" altLang="en-US" dirty="0"/>
                    </a:p>
                  </a:txBody>
                  <a:tcPr/>
                </a:tc>
                <a:tc>
                  <a:txBody>
                    <a:bodyPr/>
                    <a:lstStyle/>
                    <a:p>
                      <a:r>
                        <a:rPr lang="en-US" altLang="zh-CN" dirty="0"/>
                        <a:t>585331.3327</a:t>
                      </a:r>
                      <a:endParaRPr lang="zh-CN" altLang="en-US" dirty="0"/>
                    </a:p>
                  </a:txBody>
                  <a:tcPr/>
                </a:tc>
                <a:tc>
                  <a:txBody>
                    <a:bodyPr/>
                    <a:lstStyle/>
                    <a:p>
                      <a:r>
                        <a:rPr lang="en-US" altLang="zh-CN" dirty="0"/>
                        <a:t>5219450.4360</a:t>
                      </a:r>
                      <a:endParaRPr lang="zh-CN" altLang="en-US" dirty="0"/>
                    </a:p>
                  </a:txBody>
                  <a:tcPr/>
                </a:tc>
                <a:extLst>
                  <a:ext uri="{0D108BD9-81ED-4DB2-BD59-A6C34878D82A}">
                    <a16:rowId xmlns:a16="http://schemas.microsoft.com/office/drawing/2014/main" val="151336247"/>
                  </a:ext>
                </a:extLst>
              </a:tr>
              <a:tr h="370840">
                <a:tc>
                  <a:txBody>
                    <a:bodyPr/>
                    <a:lstStyle/>
                    <a:p>
                      <a:r>
                        <a:rPr lang="en-US" altLang="zh-CN" dirty="0"/>
                        <a:t>4</a:t>
                      </a:r>
                      <a:endParaRPr lang="zh-CN" altLang="en-US" dirty="0"/>
                    </a:p>
                  </a:txBody>
                  <a:tcPr/>
                </a:tc>
                <a:tc>
                  <a:txBody>
                    <a:bodyPr/>
                    <a:lstStyle/>
                    <a:p>
                      <a:r>
                        <a:rPr lang="en-US" altLang="zh-CN" dirty="0"/>
                        <a:t>575850.1480</a:t>
                      </a:r>
                      <a:endParaRPr lang="zh-CN" altLang="en-US" dirty="0"/>
                    </a:p>
                  </a:txBody>
                  <a:tcPr/>
                </a:tc>
                <a:tc>
                  <a:txBody>
                    <a:bodyPr/>
                    <a:lstStyle/>
                    <a:p>
                      <a:r>
                        <a:rPr lang="en-US" altLang="zh-CN" dirty="0"/>
                        <a:t>5219321.5730</a:t>
                      </a:r>
                      <a:endParaRPr lang="zh-CN" altLang="en-US" dirty="0"/>
                    </a:p>
                  </a:txBody>
                  <a:tcPr/>
                </a:tc>
                <a:extLst>
                  <a:ext uri="{0D108BD9-81ED-4DB2-BD59-A6C34878D82A}">
                    <a16:rowId xmlns:a16="http://schemas.microsoft.com/office/drawing/2014/main" val="3451857470"/>
                  </a:ext>
                </a:extLst>
              </a:tr>
            </a:tbl>
          </a:graphicData>
        </a:graphic>
      </p:graphicFrame>
      <p:pic>
        <p:nvPicPr>
          <p:cNvPr id="6" name="图片 5"/>
          <p:cNvPicPr>
            <a:picLocks noChangeAspect="1"/>
          </p:cNvPicPr>
          <p:nvPr/>
        </p:nvPicPr>
        <p:blipFill>
          <a:blip r:embed="rId2"/>
          <a:stretch>
            <a:fillRect/>
          </a:stretch>
        </p:blipFill>
        <p:spPr>
          <a:xfrm>
            <a:off x="1691680" y="3430587"/>
            <a:ext cx="5610225" cy="504825"/>
          </a:xfrm>
          <a:prstGeom prst="rect">
            <a:avLst/>
          </a:prstGeom>
        </p:spPr>
      </p:pic>
      <p:sp>
        <p:nvSpPr>
          <p:cNvPr id="4" name="矩形 3">
            <a:extLst>
              <a:ext uri="{FF2B5EF4-FFF2-40B4-BE49-F238E27FC236}">
                <a16:creationId xmlns:a16="http://schemas.microsoft.com/office/drawing/2014/main" id="{01039390-43F3-4E21-8EC8-36FE3C1D5695}"/>
              </a:ext>
            </a:extLst>
          </p:cNvPr>
          <p:cNvSpPr/>
          <p:nvPr/>
        </p:nvSpPr>
        <p:spPr bwMode="auto">
          <a:xfrm>
            <a:off x="3347864" y="4551362"/>
            <a:ext cx="2376264" cy="146992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pPr>
            <a:endParaRPr kumimoji="0" lang="zh-CN" altLang="en-US" sz="2800" b="0" i="0" u="none" strike="noStrike" cap="none" normalizeH="0" baseline="0">
              <a:ln>
                <a:noFill/>
              </a:ln>
              <a:solidFill>
                <a:schemeClr val="tx1"/>
              </a:solidFill>
              <a:effectLst/>
              <a:latin typeface="Arial" pitchFamily="34" charset="0"/>
              <a:ea typeface="华文彩云" pitchFamily="2" charset="-122"/>
            </a:endParaRPr>
          </a:p>
        </p:txBody>
      </p:sp>
      <p:sp>
        <p:nvSpPr>
          <p:cNvPr id="7" name="文本框 6">
            <a:extLst>
              <a:ext uri="{FF2B5EF4-FFF2-40B4-BE49-F238E27FC236}">
                <a16:creationId xmlns:a16="http://schemas.microsoft.com/office/drawing/2014/main" id="{3F4CF460-70F7-4E47-855C-F1140C709155}"/>
              </a:ext>
            </a:extLst>
          </p:cNvPr>
          <p:cNvSpPr txBox="1"/>
          <p:nvPr/>
        </p:nvSpPr>
        <p:spPr>
          <a:xfrm>
            <a:off x="2915816" y="4175931"/>
            <a:ext cx="648072" cy="369332"/>
          </a:xfrm>
          <a:prstGeom prst="rect">
            <a:avLst/>
          </a:prstGeom>
          <a:noFill/>
        </p:spPr>
        <p:txBody>
          <a:bodyPr wrap="square" rtlCol="0">
            <a:spAutoFit/>
          </a:bodyPr>
          <a:lstStyle/>
          <a:p>
            <a:r>
              <a:rPr lang="en-US" altLang="zh-CN" dirty="0"/>
              <a:t>1</a:t>
            </a:r>
            <a:endParaRPr lang="zh-CN" altLang="en-US" dirty="0"/>
          </a:p>
        </p:txBody>
      </p:sp>
      <p:sp>
        <p:nvSpPr>
          <p:cNvPr id="8" name="文本框 7">
            <a:extLst>
              <a:ext uri="{FF2B5EF4-FFF2-40B4-BE49-F238E27FC236}">
                <a16:creationId xmlns:a16="http://schemas.microsoft.com/office/drawing/2014/main" id="{00894640-41D7-4BB2-84DC-690146F690FA}"/>
              </a:ext>
            </a:extLst>
          </p:cNvPr>
          <p:cNvSpPr txBox="1"/>
          <p:nvPr/>
        </p:nvSpPr>
        <p:spPr>
          <a:xfrm>
            <a:off x="5724128" y="4175931"/>
            <a:ext cx="648072" cy="369332"/>
          </a:xfrm>
          <a:prstGeom prst="rect">
            <a:avLst/>
          </a:prstGeom>
          <a:noFill/>
        </p:spPr>
        <p:txBody>
          <a:bodyPr wrap="square" rtlCol="0">
            <a:spAutoFit/>
          </a:bodyPr>
          <a:lstStyle/>
          <a:p>
            <a:r>
              <a:rPr lang="en-US" altLang="zh-CN" dirty="0"/>
              <a:t>2</a:t>
            </a:r>
            <a:endParaRPr lang="zh-CN" altLang="en-US" dirty="0"/>
          </a:p>
        </p:txBody>
      </p:sp>
      <p:sp>
        <p:nvSpPr>
          <p:cNvPr id="10" name="文本框 9">
            <a:extLst>
              <a:ext uri="{FF2B5EF4-FFF2-40B4-BE49-F238E27FC236}">
                <a16:creationId xmlns:a16="http://schemas.microsoft.com/office/drawing/2014/main" id="{00E6D949-1042-4A8E-9FBE-51451FC3CEAA}"/>
              </a:ext>
            </a:extLst>
          </p:cNvPr>
          <p:cNvSpPr txBox="1"/>
          <p:nvPr/>
        </p:nvSpPr>
        <p:spPr>
          <a:xfrm>
            <a:off x="2915816" y="5930146"/>
            <a:ext cx="648072" cy="369332"/>
          </a:xfrm>
          <a:prstGeom prst="rect">
            <a:avLst/>
          </a:prstGeom>
          <a:noFill/>
        </p:spPr>
        <p:txBody>
          <a:bodyPr wrap="square" rtlCol="0">
            <a:spAutoFit/>
          </a:bodyPr>
          <a:lstStyle/>
          <a:p>
            <a:r>
              <a:rPr lang="en-US" altLang="zh-CN" dirty="0"/>
              <a:t>4</a:t>
            </a:r>
            <a:endParaRPr lang="zh-CN" altLang="en-US" dirty="0"/>
          </a:p>
        </p:txBody>
      </p:sp>
      <p:sp>
        <p:nvSpPr>
          <p:cNvPr id="11" name="文本框 10">
            <a:extLst>
              <a:ext uri="{FF2B5EF4-FFF2-40B4-BE49-F238E27FC236}">
                <a16:creationId xmlns:a16="http://schemas.microsoft.com/office/drawing/2014/main" id="{5F04A116-5287-47E1-9EE8-898B50019BFD}"/>
              </a:ext>
            </a:extLst>
          </p:cNvPr>
          <p:cNvSpPr txBox="1"/>
          <p:nvPr/>
        </p:nvSpPr>
        <p:spPr>
          <a:xfrm>
            <a:off x="5724128" y="5930146"/>
            <a:ext cx="648072" cy="369332"/>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3391419009"/>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2</a:t>
            </a:r>
            <a:r>
              <a:rPr lang="zh-CN" altLang="en-US" sz="3600" b="0" dirty="0">
                <a:latin typeface="黑体" panose="02010609060101010101" pitchFamily="49" charset="-122"/>
                <a:ea typeface="黑体" panose="02010609060101010101" pitchFamily="49" charset="-122"/>
              </a:rPr>
              <a:t>：用</a:t>
            </a:r>
            <a:r>
              <a:rPr lang="en-US" altLang="zh-CN" sz="3600" b="0" dirty="0" err="1">
                <a:latin typeface="黑体" panose="02010609060101010101" pitchFamily="49" charset="-122"/>
                <a:ea typeface="黑体" panose="02010609060101010101" pitchFamily="49" charset="-122"/>
              </a:rPr>
              <a:t>ArcScan</a:t>
            </a:r>
            <a:r>
              <a:rPr lang="zh-CN" altLang="en-US" sz="3600" b="0" dirty="0">
                <a:latin typeface="黑体" panose="02010609060101010101" pitchFamily="49" charset="-122"/>
                <a:ea typeface="黑体" panose="02010609060101010101" pitchFamily="49" charset="-122"/>
              </a:rPr>
              <a:t>矢量化栅格线条</a:t>
            </a:r>
          </a:p>
        </p:txBody>
      </p:sp>
      <p:pic>
        <p:nvPicPr>
          <p:cNvPr id="6" name="图片 5"/>
          <p:cNvPicPr>
            <a:picLocks noChangeAspect="1"/>
          </p:cNvPicPr>
          <p:nvPr/>
        </p:nvPicPr>
        <p:blipFill>
          <a:blip r:embed="rId2"/>
          <a:stretch>
            <a:fillRect/>
          </a:stretch>
        </p:blipFill>
        <p:spPr>
          <a:xfrm>
            <a:off x="899592" y="1916832"/>
            <a:ext cx="7553325" cy="504825"/>
          </a:xfrm>
          <a:prstGeom prst="rect">
            <a:avLst/>
          </a:prstGeom>
        </p:spPr>
      </p:pic>
    </p:spTree>
    <p:extLst>
      <p:ext uri="{BB962C8B-B14F-4D97-AF65-F5344CB8AC3E}">
        <p14:creationId xmlns:p14="http://schemas.microsoft.com/office/powerpoint/2010/main" val="4062676073"/>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52400"/>
            <a:ext cx="8153400" cy="762000"/>
          </a:xfrm>
        </p:spPr>
        <p:txBody>
          <a:bodyPr/>
          <a:lstStyle/>
          <a:p>
            <a:pPr lvl="1"/>
            <a:r>
              <a:rPr lang="zh-CN" altLang="en-US" sz="3600" b="0" dirty="0">
                <a:latin typeface="黑体" panose="02010609060101010101" pitchFamily="49" charset="-122"/>
                <a:ea typeface="黑体" panose="02010609060101010101" pitchFamily="49" charset="-122"/>
              </a:rPr>
              <a:t>练习</a:t>
            </a:r>
            <a:r>
              <a:rPr lang="en-US" altLang="zh-CN" sz="3600" b="0" dirty="0">
                <a:latin typeface="黑体" panose="02010609060101010101" pitchFamily="49" charset="-122"/>
                <a:ea typeface="黑体" panose="02010609060101010101" pitchFamily="49" charset="-122"/>
              </a:rPr>
              <a:t>3</a:t>
            </a:r>
            <a:r>
              <a:rPr lang="zh-CN" altLang="en-US" sz="3600" b="0" dirty="0">
                <a:latin typeface="黑体" panose="02010609060101010101" pitchFamily="49" charset="-122"/>
                <a:ea typeface="黑体" panose="02010609060101010101" pitchFamily="49" charset="-122"/>
              </a:rPr>
              <a:t>：完成图像到地图的变换</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172648" y="1106190"/>
            <a:ext cx="4920942" cy="5751810"/>
          </a:xfrm>
          <a:prstGeom prst="rect">
            <a:avLst/>
          </a:prstGeom>
        </p:spPr>
      </p:pic>
    </p:spTree>
    <p:extLst>
      <p:ext uri="{BB962C8B-B14F-4D97-AF65-F5344CB8AC3E}">
        <p14:creationId xmlns:p14="http://schemas.microsoft.com/office/powerpoint/2010/main" val="2796551539"/>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915816" y="2341329"/>
            <a:ext cx="3528392"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0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Thanks</a:t>
            </a:r>
            <a:r>
              <a:rPr kumimoji="1" lang="zh-CN" altLang="en-US" sz="60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4" name="文本框 3"/>
          <p:cNvSpPr txBox="1"/>
          <p:nvPr/>
        </p:nvSpPr>
        <p:spPr>
          <a:xfrm>
            <a:off x="2915816" y="3501008"/>
            <a:ext cx="3528392"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Q</a:t>
            </a:r>
            <a:r>
              <a:rPr kumimoji="1" lang="zh-CN" altLang="en-US" sz="5400" b="0" i="0" u="none" strike="noStrike" kern="1200" cap="none" spc="0" normalizeH="0" baseline="0" noProof="0" dirty="0">
                <a:ln>
                  <a:noFill/>
                </a:ln>
                <a:solidFill>
                  <a:prstClr val="black"/>
                </a:solidFill>
                <a:effectLst/>
                <a:uLnTx/>
                <a:uFillTx/>
                <a:latin typeface="Arial"/>
                <a:ea typeface="微软雅黑"/>
                <a:cs typeface="Arial"/>
              </a:rPr>
              <a:t> </a:t>
            </a: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&amp;</a:t>
            </a:r>
            <a:r>
              <a:rPr kumimoji="1" lang="zh-CN" altLang="en-US" sz="5400" b="0" i="0" u="none" strike="noStrike" kern="1200" cap="none" spc="0" normalizeH="0" baseline="0" noProof="0" dirty="0">
                <a:ln>
                  <a:noFill/>
                </a:ln>
                <a:solidFill>
                  <a:prstClr val="black"/>
                </a:solidFill>
                <a:effectLst/>
                <a:uLnTx/>
                <a:uFillTx/>
                <a:latin typeface="Arial"/>
                <a:ea typeface="微软雅黑"/>
                <a:cs typeface="Arial"/>
              </a:rPr>
              <a:t> </a:t>
            </a:r>
            <a:r>
              <a:rPr kumimoji="1" lang="en-US" altLang="zh-CN" sz="5400" b="0" i="0" u="none" strike="noStrike" kern="1200" cap="none" spc="0" normalizeH="0" baseline="0" noProof="0" dirty="0">
                <a:ln>
                  <a:noFill/>
                </a:ln>
                <a:solidFill>
                  <a:prstClr val="black"/>
                </a:solidFill>
                <a:effectLst/>
                <a:uLnTx/>
                <a:uFillTx/>
                <a:latin typeface="Arial"/>
                <a:ea typeface="微软雅黑"/>
                <a:cs typeface="Arial"/>
              </a:rPr>
              <a:t>A</a:t>
            </a:r>
            <a:endParaRPr kumimoji="1" lang="zh-CN" altLang="en-US" sz="5400" b="0" i="0" u="none" strike="noStrike" kern="1200" cap="none" spc="0" normalizeH="0" baseline="0" noProof="0" dirty="0">
              <a:ln>
                <a:noFill/>
              </a:ln>
              <a:solidFill>
                <a:prstClr val="black"/>
              </a:solidFill>
              <a:effectLst/>
              <a:uLnTx/>
              <a:uFillTx/>
              <a:latin typeface="Arial"/>
              <a:ea typeface="微软雅黑"/>
              <a:cs typeface="Arial"/>
            </a:endParaRPr>
          </a:p>
        </p:txBody>
      </p:sp>
      <p:grpSp>
        <p:nvGrpSpPr>
          <p:cNvPr id="5" name="组合 4"/>
          <p:cNvGrpSpPr/>
          <p:nvPr/>
        </p:nvGrpSpPr>
        <p:grpSpPr>
          <a:xfrm>
            <a:off x="3773361" y="5517232"/>
            <a:ext cx="1954163" cy="433448"/>
            <a:chOff x="6215074" y="3929066"/>
            <a:chExt cx="1954163" cy="433448"/>
          </a:xfrm>
        </p:grpSpPr>
        <p:pic>
          <p:nvPicPr>
            <p:cNvPr id="6" name="Picture 2" descr="https://encrypted-tbn2.gstatic.com/images?q=tbn:ANd9GcR3RcYaAsQgr5pYXgKlCXoPaauo-kE4JGzorFq-yRL0Sg8nJ9K7bg"/>
            <p:cNvPicPr>
              <a:picLocks noChangeAspect="1" noChangeArrowheads="1"/>
            </p:cNvPicPr>
            <p:nvPr/>
          </p:nvPicPr>
          <p:blipFill>
            <a:blip r:embed="rId2" cstate="print"/>
            <a:srcRect l="28948" t="21187" r="26315" b="23728"/>
            <a:stretch>
              <a:fillRect/>
            </a:stretch>
          </p:blipFill>
          <p:spPr bwMode="auto">
            <a:xfrm>
              <a:off x="6215074" y="3929066"/>
              <a:ext cx="522991" cy="399934"/>
            </a:xfrm>
            <a:prstGeom prst="rect">
              <a:avLst/>
            </a:prstGeom>
            <a:noFill/>
          </p:spPr>
        </p:pic>
        <p:sp>
          <p:nvSpPr>
            <p:cNvPr id="7" name="矩形 6"/>
            <p:cNvSpPr/>
            <p:nvPr/>
          </p:nvSpPr>
          <p:spPr>
            <a:xfrm>
              <a:off x="6755067" y="3962404"/>
              <a:ext cx="1414170"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华文楷体" pitchFamily="2" charset="-122"/>
                  <a:ea typeface="华文楷体" pitchFamily="2" charset="-122"/>
                  <a:cs typeface="Arial" pitchFamily="34" charset="0"/>
                </a:rPr>
                <a:t>王江浩</a:t>
              </a:r>
              <a:r>
                <a:rPr kumimoji="0" lang="en-US" altLang="zh-CN" sz="2000" b="1" i="0" u="none" strike="noStrike" kern="1200" cap="none" spc="0" normalizeH="0" baseline="0" noProof="0" dirty="0">
                  <a:ln>
                    <a:noFill/>
                  </a:ln>
                  <a:solidFill>
                    <a:prstClr val="black">
                      <a:lumMod val="95000"/>
                      <a:lumOff val="5000"/>
                    </a:prstClr>
                  </a:solidFill>
                  <a:effectLst/>
                  <a:uLnTx/>
                  <a:uFillTx/>
                  <a:latin typeface="华文楷体" pitchFamily="2" charset="-122"/>
                  <a:ea typeface="华文楷体" pitchFamily="2" charset="-122"/>
                  <a:cs typeface="Arial" pitchFamily="34" charset="0"/>
                </a:rPr>
                <a:t>CAS</a:t>
              </a:r>
            </a:p>
          </p:txBody>
        </p:sp>
      </p:grpSp>
      <p:sp>
        <p:nvSpPr>
          <p:cNvPr id="8" name="TextBox 7"/>
          <p:cNvSpPr txBox="1"/>
          <p:nvPr/>
        </p:nvSpPr>
        <p:spPr>
          <a:xfrm>
            <a:off x="3138756" y="6039528"/>
            <a:ext cx="3305452"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hlinkClick r:id="rId3"/>
              </a:rPr>
              <a:t>http://jianghao.wang</a:t>
            </a:r>
            <a:endPar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9366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p>
        </p:txBody>
      </p:sp>
      <p:sp>
        <p:nvSpPr>
          <p:cNvPr id="3" name="内容占位符 2"/>
          <p:cNvSpPr>
            <a:spLocks noGrp="1"/>
          </p:cNvSpPr>
          <p:nvPr>
            <p:ph idx="1"/>
          </p:nvPr>
        </p:nvSpPr>
        <p:spPr/>
        <p:txBody>
          <a:bodyPr/>
          <a:lstStyle/>
          <a:p>
            <a:pPr marL="0" indent="0">
              <a:buNone/>
            </a:pPr>
            <a:r>
              <a:rPr lang="zh-CN" altLang="en-US" b="0" dirty="0">
                <a:latin typeface="黑体" panose="02010609060101010101" pitchFamily="49" charset="-122"/>
                <a:ea typeface="黑体" panose="02010609060101010101" pitchFamily="49" charset="-122"/>
              </a:rPr>
              <a:t>几何变换</a:t>
            </a:r>
            <a:r>
              <a:rPr lang="zh-CN" altLang="en-US" b="0" dirty="0">
                <a:solidFill>
                  <a:srgbClr val="0000CC"/>
                </a:solidFill>
                <a:latin typeface="黑体" panose="02010609060101010101" pitchFamily="49" charset="-122"/>
                <a:ea typeface="黑体" panose="02010609060101010101" pitchFamily="49" charset="-122"/>
              </a:rPr>
              <a:t>理论与方法</a:t>
            </a:r>
            <a:endParaRPr lang="en-US" altLang="zh-CN" b="0" dirty="0">
              <a:solidFill>
                <a:srgbClr val="0000CC"/>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几何变换的</a:t>
            </a:r>
            <a:r>
              <a:rPr lang="zh-CN" altLang="en-US" sz="2400" dirty="0">
                <a:solidFill>
                  <a:srgbClr val="FF0000"/>
                </a:solidFill>
                <a:latin typeface="黑体" panose="02010609060101010101" pitchFamily="49" charset="-122"/>
                <a:ea typeface="黑体" panose="02010609060101010101" pitchFamily="49" charset="-122"/>
              </a:rPr>
              <a:t>概念</a:t>
            </a:r>
            <a:endParaRPr lang="en-US" altLang="zh-CN" sz="240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a:t>
            </a:r>
            <a:r>
              <a:rPr lang="zh-CN" altLang="en-US" sz="2400" dirty="0">
                <a:solidFill>
                  <a:srgbClr val="FF0000"/>
                </a:solidFill>
                <a:latin typeface="黑体" panose="02010609060101010101" pitchFamily="49" charset="-122"/>
                <a:ea typeface="黑体" panose="02010609060101010101" pitchFamily="49" charset="-122"/>
              </a:rPr>
              <a:t>模型与方法</a:t>
            </a:r>
            <a:endParaRPr lang="en-US" altLang="zh-CN" sz="240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几何变换</a:t>
            </a:r>
            <a:r>
              <a:rPr lang="zh-CN" altLang="en-US" sz="2400" b="0" dirty="0">
                <a:solidFill>
                  <a:srgbClr val="FF0000"/>
                </a:solidFill>
                <a:latin typeface="黑体" panose="02010609060101010101" pitchFamily="49" charset="-122"/>
                <a:ea typeface="黑体" panose="02010609060101010101" pitchFamily="49" charset="-122"/>
              </a:rPr>
              <a:t>精度评估</a:t>
            </a:r>
            <a:endParaRPr lang="en-US" altLang="zh-CN" sz="2400" b="0" dirty="0">
              <a:solidFill>
                <a:srgbClr val="FF0000"/>
              </a:solidFill>
              <a:latin typeface="黑体" panose="02010609060101010101" pitchFamily="49" charset="-122"/>
              <a:ea typeface="黑体" panose="02010609060101010101" pitchFamily="49" charset="-122"/>
            </a:endParaRPr>
          </a:p>
          <a:p>
            <a:pPr marL="0" indent="0">
              <a:lnSpc>
                <a:spcPct val="150000"/>
              </a:lnSpc>
              <a:buNone/>
            </a:pPr>
            <a:r>
              <a:rPr lang="zh-CN" altLang="en-US" b="0" dirty="0">
                <a:latin typeface="黑体" panose="02010609060101010101" pitchFamily="49" charset="-122"/>
                <a:ea typeface="黑体" panose="02010609060101010101" pitchFamily="49" charset="-122"/>
              </a:rPr>
              <a:t>几何变换</a:t>
            </a:r>
            <a:r>
              <a:rPr lang="zh-CN" altLang="en-US" b="0" dirty="0">
                <a:solidFill>
                  <a:srgbClr val="0000CC"/>
                </a:solidFill>
                <a:latin typeface="黑体" panose="02010609060101010101" pitchFamily="49" charset="-122"/>
                <a:ea typeface="黑体" panose="02010609060101010101" pitchFamily="49" charset="-122"/>
              </a:rPr>
              <a:t>上机实践</a:t>
            </a:r>
            <a:endParaRPr lang="en-US" altLang="zh-CN" b="0" dirty="0">
              <a:solidFill>
                <a:srgbClr val="0000CC"/>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1</a:t>
            </a:r>
            <a:r>
              <a:rPr lang="zh-CN" altLang="en-US" sz="2400" b="0" dirty="0">
                <a:latin typeface="黑体" panose="02010609060101010101" pitchFamily="49" charset="-122"/>
                <a:ea typeface="黑体" panose="02010609060101010101" pitchFamily="49" charset="-122"/>
              </a:rPr>
              <a:t>：对扫描地图做地理参考和</a:t>
            </a:r>
            <a:r>
              <a:rPr lang="zh-CN" altLang="en-US" sz="2400" b="0" dirty="0">
                <a:solidFill>
                  <a:srgbClr val="FF0000"/>
                </a:solidFill>
                <a:latin typeface="黑体" panose="02010609060101010101" pitchFamily="49" charset="-122"/>
                <a:ea typeface="黑体" panose="02010609060101010101" pitchFamily="49" charset="-122"/>
              </a:rPr>
              <a:t>校正</a:t>
            </a:r>
            <a:endParaRPr lang="en-US" altLang="zh-CN" sz="2400" b="0" dirty="0">
              <a:solidFill>
                <a:srgbClr val="FF0000"/>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2</a:t>
            </a:r>
            <a:r>
              <a:rPr lang="zh-CN" altLang="en-US" sz="2400" b="0" dirty="0">
                <a:latin typeface="黑体" panose="02010609060101010101" pitchFamily="49" charset="-122"/>
                <a:ea typeface="黑体" panose="02010609060101010101" pitchFamily="49" charset="-122"/>
              </a:rPr>
              <a:t>：用</a:t>
            </a:r>
            <a:r>
              <a:rPr lang="en-US" altLang="zh-CN" sz="2400" b="0" dirty="0" err="1">
                <a:latin typeface="黑体" panose="02010609060101010101" pitchFamily="49" charset="-122"/>
                <a:ea typeface="黑体" panose="02010609060101010101" pitchFamily="49" charset="-122"/>
              </a:rPr>
              <a:t>ArcScan</a:t>
            </a:r>
            <a:r>
              <a:rPr lang="zh-CN" altLang="en-US" sz="2400" b="0" dirty="0">
                <a:solidFill>
                  <a:srgbClr val="FF0000"/>
                </a:solidFill>
                <a:latin typeface="黑体" panose="02010609060101010101" pitchFamily="49" charset="-122"/>
                <a:ea typeface="黑体" panose="02010609060101010101" pitchFamily="49" charset="-122"/>
              </a:rPr>
              <a:t>矢量化</a:t>
            </a:r>
            <a:r>
              <a:rPr lang="zh-CN" altLang="en-US" sz="2400" b="0" dirty="0">
                <a:latin typeface="黑体" panose="02010609060101010101" pitchFamily="49" charset="-122"/>
                <a:ea typeface="黑体" panose="02010609060101010101" pitchFamily="49" charset="-122"/>
              </a:rPr>
              <a:t>栅格线条</a:t>
            </a:r>
            <a:endParaRPr lang="en-US" altLang="zh-CN" sz="2400" b="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400" b="0" dirty="0">
                <a:latin typeface="黑体" panose="02010609060101010101" pitchFamily="49" charset="-122"/>
                <a:ea typeface="黑体" panose="02010609060101010101" pitchFamily="49" charset="-122"/>
              </a:rPr>
              <a:t>练习</a:t>
            </a:r>
            <a:r>
              <a:rPr lang="en-US" altLang="zh-CN" sz="2400" b="0" dirty="0">
                <a:latin typeface="黑体" panose="02010609060101010101" pitchFamily="49" charset="-122"/>
                <a:ea typeface="黑体" panose="02010609060101010101" pitchFamily="49" charset="-122"/>
              </a:rPr>
              <a:t>3</a:t>
            </a:r>
            <a:r>
              <a:rPr lang="zh-CN" altLang="en-US" sz="2400" b="0" dirty="0">
                <a:latin typeface="黑体" panose="02010609060101010101" pitchFamily="49" charset="-122"/>
                <a:ea typeface="黑体" panose="02010609060101010101" pitchFamily="49" charset="-122"/>
              </a:rPr>
              <a:t>：完成图像到地图的</a:t>
            </a:r>
            <a:r>
              <a:rPr lang="zh-CN" altLang="en-US" sz="2400" b="0" dirty="0">
                <a:solidFill>
                  <a:srgbClr val="FF0000"/>
                </a:solidFill>
                <a:latin typeface="黑体" panose="02010609060101010101" pitchFamily="49" charset="-122"/>
                <a:ea typeface="黑体" panose="02010609060101010101" pitchFamily="49" charset="-122"/>
              </a:rPr>
              <a:t>变换</a:t>
            </a:r>
            <a:endParaRPr lang="en-US" altLang="zh-CN" sz="24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842988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51838" cy="762000"/>
          </a:xfrm>
        </p:spPr>
        <p:txBody>
          <a:bodyPr/>
          <a:lstStyle/>
          <a:p>
            <a:r>
              <a:rPr lang="zh-CN" altLang="en-US" dirty="0"/>
              <a:t>为什么要几何校正</a:t>
            </a:r>
          </a:p>
        </p:txBody>
      </p:sp>
      <p:pic>
        <p:nvPicPr>
          <p:cNvPr id="4" name="内容占位符 3"/>
          <p:cNvPicPr>
            <a:picLocks noGrp="1" noChangeAspect="1"/>
          </p:cNvPicPr>
          <p:nvPr>
            <p:ph idx="1"/>
          </p:nvPr>
        </p:nvPicPr>
        <p:blipFill>
          <a:blip r:embed="rId2"/>
          <a:stretch>
            <a:fillRect/>
          </a:stretch>
        </p:blipFill>
        <p:spPr>
          <a:xfrm>
            <a:off x="1979712" y="1268760"/>
            <a:ext cx="5002661" cy="3600400"/>
          </a:xfrm>
          <a:prstGeom prst="rect">
            <a:avLst/>
          </a:prstGeom>
        </p:spPr>
      </p:pic>
    </p:spTree>
    <p:extLst>
      <p:ext uri="{BB962C8B-B14F-4D97-AF65-F5344CB8AC3E}">
        <p14:creationId xmlns:p14="http://schemas.microsoft.com/office/powerpoint/2010/main" val="2413394963"/>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534400" cy="762000"/>
          </a:xfrm>
        </p:spPr>
        <p:txBody>
          <a:bodyPr/>
          <a:lstStyle/>
          <a:p>
            <a:r>
              <a:rPr lang="zh-CN" altLang="en-US" dirty="0"/>
              <a:t>几何变换的概念</a:t>
            </a:r>
          </a:p>
        </p:txBody>
      </p:sp>
      <p:sp>
        <p:nvSpPr>
          <p:cNvPr id="5" name="内容占位符 2"/>
          <p:cNvSpPr>
            <a:spLocks noGrp="1"/>
          </p:cNvSpPr>
          <p:nvPr>
            <p:ph idx="1"/>
          </p:nvPr>
        </p:nvSpPr>
        <p:spPr>
          <a:xfrm>
            <a:off x="457200" y="1371600"/>
            <a:ext cx="8534400" cy="5010150"/>
          </a:xfrm>
        </p:spPr>
        <p:txBody>
          <a:bodyPr/>
          <a:lstStyle/>
          <a:p>
            <a:pPr marL="0" indent="0">
              <a:buClr>
                <a:srgbClr val="0000FF"/>
              </a:buClr>
              <a:buNone/>
            </a:pPr>
            <a:r>
              <a:rPr lang="zh-CN" altLang="en-US" sz="2400" dirty="0">
                <a:solidFill>
                  <a:srgbClr val="0000FF"/>
                </a:solidFill>
                <a:latin typeface="黑体" panose="02010609060101010101" pitchFamily="49" charset="-122"/>
                <a:ea typeface="黑体" panose="02010609060101010101" pitchFamily="49" charset="-122"/>
              </a:rPr>
              <a:t>几何校正与配准 </a:t>
            </a:r>
            <a:endParaRPr lang="en-US" altLang="zh-CN" sz="2400" dirty="0">
              <a:solidFill>
                <a:srgbClr val="0000FF"/>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en-US" sz="2000" dirty="0">
                <a:solidFill>
                  <a:srgbClr val="0000FF"/>
                </a:solidFill>
                <a:latin typeface="黑体" panose="02010609060101010101" pitchFamily="49" charset="-122"/>
                <a:ea typeface="黑体" panose="02010609060101010101" pitchFamily="49" charset="-122"/>
              </a:rPr>
              <a:t>几何校正</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Geometric Correction</a:t>
            </a:r>
            <a:r>
              <a:rPr lang="zh-CN" altLang="en-US" sz="2000" dirty="0">
                <a:latin typeface="黑体" panose="02010609060101010101" pitchFamily="49" charset="-122"/>
                <a:ea typeface="黑体" panose="02010609060101010101" pitchFamily="49" charset="-122"/>
              </a:rPr>
              <a:t>，图像对地图）：</a:t>
            </a:r>
            <a:r>
              <a:rPr lang="zh-CN" altLang="en-US" sz="2000" b="0" dirty="0">
                <a:latin typeface="黑体" panose="02010609060101010101" pitchFamily="49" charset="-122"/>
                <a:ea typeface="黑体" panose="02010609060101010101" pitchFamily="49" charset="-122"/>
              </a:rPr>
              <a:t>消除或改正遥感影像几何误差的过程。</a:t>
            </a:r>
            <a:endParaRPr lang="en-US" altLang="zh-CN" sz="2000" dirty="0">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 </a:t>
            </a:r>
            <a:r>
              <a:rPr lang="zh-CN" altLang="en-US" sz="2000" dirty="0">
                <a:solidFill>
                  <a:srgbClr val="0000FF"/>
                </a:solidFill>
                <a:latin typeface="黑体" panose="02010609060101010101" pitchFamily="49" charset="-122"/>
                <a:ea typeface="黑体" panose="02010609060101010101" pitchFamily="49" charset="-122"/>
              </a:rPr>
              <a:t>配准 </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Registration</a:t>
            </a:r>
            <a:r>
              <a:rPr lang="zh-CN" altLang="en-US" sz="2000" dirty="0">
                <a:latin typeface="黑体" panose="02010609060101010101" pitchFamily="49" charset="-122"/>
                <a:ea typeface="黑体" panose="02010609060101010101" pitchFamily="49" charset="-122"/>
              </a:rPr>
              <a:t>，图像对图像）：</a:t>
            </a:r>
            <a:r>
              <a:rPr lang="zh-CN" altLang="en-US" sz="2000" b="0" dirty="0">
                <a:latin typeface="黑体" panose="02010609060101010101" pitchFamily="49" charset="-122"/>
                <a:ea typeface="黑体" panose="02010609060101010101" pitchFamily="49" charset="-122"/>
              </a:rPr>
              <a:t>指同一区域内以不同成像手段所获得的不同图像图形的地理坐标的匹配。</a:t>
            </a:r>
            <a:endParaRPr lang="en-US" altLang="zh-CN" sz="2000" b="0" dirty="0">
              <a:latin typeface="黑体" panose="02010609060101010101" pitchFamily="49" charset="-122"/>
              <a:ea typeface="黑体" panose="02010609060101010101" pitchFamily="49" charset="-122"/>
            </a:endParaRPr>
          </a:p>
          <a:p>
            <a:pPr>
              <a:buClr>
                <a:srgbClr val="0000FF"/>
              </a:buClr>
              <a:buFont typeface="Wingdings" panose="05000000000000000000" pitchFamily="2" charset="2"/>
              <a:buChar char="l"/>
            </a:pPr>
            <a:endParaRPr lang="en-US" altLang="zh-CN" sz="2400" b="0" dirty="0">
              <a:latin typeface="黑体" panose="02010609060101010101" pitchFamily="49" charset="-122"/>
              <a:ea typeface="黑体" panose="02010609060101010101" pitchFamily="49" charset="-122"/>
            </a:endParaRPr>
          </a:p>
          <a:p>
            <a:pPr marL="0" indent="0">
              <a:lnSpc>
                <a:spcPct val="110000"/>
              </a:lnSpc>
              <a:spcBef>
                <a:spcPts val="1200"/>
              </a:spcBef>
              <a:buClr>
                <a:srgbClr val="0000FF"/>
              </a:buClr>
              <a:buNone/>
            </a:pPr>
            <a:r>
              <a:rPr lang="zh-CN" altLang="en-US" sz="2000" dirty="0">
                <a:solidFill>
                  <a:srgbClr val="0000FF"/>
                </a:solidFill>
                <a:latin typeface="黑体" panose="02010609060101010101" pitchFamily="49" charset="-122"/>
                <a:ea typeface="黑体" panose="02010609060101010101" pitchFamily="49" charset="-122"/>
              </a:rPr>
              <a:t>几何变换：</a:t>
            </a:r>
            <a:r>
              <a:rPr lang="zh-CN" altLang="en-US" sz="2000" b="0" dirty="0">
                <a:solidFill>
                  <a:schemeClr val="tx1"/>
                </a:solidFill>
                <a:latin typeface="黑体" panose="02010609060101010101" pitchFamily="49" charset="-122"/>
                <a:ea typeface="黑体" panose="02010609060101010101" pitchFamily="49" charset="-122"/>
              </a:rPr>
              <a:t>利用控制点建立数学模型，使一个地图坐标系统与另一个坐标系统建立联系，或者使图像坐标和地图坐标建立联系。</a:t>
            </a:r>
            <a:endParaRPr lang="en-US" altLang="zh-CN" sz="2000" b="0" dirty="0">
              <a:solidFill>
                <a:schemeClr val="tx1"/>
              </a:solidFill>
              <a:latin typeface="黑体" panose="02010609060101010101" pitchFamily="49" charset="-122"/>
              <a:ea typeface="黑体" panose="02010609060101010101" pitchFamily="49" charset="-122"/>
            </a:endParaRPr>
          </a:p>
          <a:p>
            <a:pPr>
              <a:lnSpc>
                <a:spcPct val="110000"/>
              </a:lnSpc>
              <a:spcBef>
                <a:spcPts val="1200"/>
              </a:spcBef>
              <a:buClr>
                <a:srgbClr val="0000FF"/>
              </a:buClr>
              <a:buFont typeface="Wingdings" panose="05000000000000000000" pitchFamily="2" charset="2"/>
              <a:buChar char="l"/>
            </a:pPr>
            <a:endParaRPr lang="en-US" altLang="zh-CN" sz="2000" b="0" dirty="0">
              <a:solidFill>
                <a:schemeClr val="tx1"/>
              </a:solidFill>
              <a:latin typeface="黑体" panose="02010609060101010101" pitchFamily="49" charset="-122"/>
              <a:ea typeface="黑体" panose="02010609060101010101" pitchFamily="49" charset="-122"/>
            </a:endParaRPr>
          </a:p>
          <a:p>
            <a:pPr marL="0" lvl="1" indent="0">
              <a:lnSpc>
                <a:spcPct val="110000"/>
              </a:lnSpc>
              <a:spcBef>
                <a:spcPts val="1200"/>
              </a:spcBef>
              <a:buNone/>
            </a:pPr>
            <a:r>
              <a:rPr lang="zh-CN" altLang="en-US" sz="2000" dirty="0">
                <a:solidFill>
                  <a:srgbClr val="0000FF"/>
                </a:solidFill>
                <a:latin typeface="黑体" panose="02010609060101010101" pitchFamily="49" charset="-122"/>
                <a:ea typeface="黑体" panose="02010609060101010101" pitchFamily="49" charset="-122"/>
              </a:rPr>
              <a:t>几何变换模型：</a:t>
            </a:r>
            <a:r>
              <a:rPr lang="zh-CN" altLang="en-US" sz="2000" b="0" dirty="0">
                <a:solidFill>
                  <a:schemeClr val="tx1"/>
                </a:solidFill>
                <a:latin typeface="黑体" panose="02010609060101010101" pitchFamily="49" charset="-122"/>
                <a:ea typeface="黑体" panose="02010609060101010101" pitchFamily="49" charset="-122"/>
              </a:rPr>
              <a:t>建立影像像素坐标和实际地理坐标的构像关系，是实现几何精确校正的基础。</a:t>
            </a:r>
            <a:endParaRPr lang="en-US" altLang="zh-CN" sz="2000" b="0" dirty="0">
              <a:solidFill>
                <a:schemeClr val="tx1"/>
              </a:solidFill>
              <a:latin typeface="黑体" panose="02010609060101010101" pitchFamily="49" charset="-122"/>
              <a:ea typeface="黑体" panose="02010609060101010101" pitchFamily="49" charset="-122"/>
            </a:endParaRPr>
          </a:p>
          <a:p>
            <a:pPr>
              <a:buFont typeface="Wingdings" panose="05000000000000000000" pitchFamily="2" charset="2"/>
              <a:buChar char="l"/>
            </a:pPr>
            <a:endParaRPr lang="en-US" altLang="zh-CN" sz="2400" b="0" dirty="0">
              <a:latin typeface="黑体" panose="02010609060101010101" pitchFamily="49" charset="-122"/>
              <a:ea typeface="黑体" panose="02010609060101010101" pitchFamily="49" charset="-122"/>
            </a:endParaRPr>
          </a:p>
          <a:p>
            <a:pPr lvl="1">
              <a:buFont typeface="Wingdings" panose="05000000000000000000" pitchFamily="2" charset="2"/>
              <a:buChar char="l"/>
            </a:pPr>
            <a:endParaRPr lang="en-US" altLang="zh-CN" b="0" dirty="0">
              <a:latin typeface="黑体" panose="02010609060101010101" pitchFamily="49" charset="-122"/>
              <a:ea typeface="黑体" panose="02010609060101010101" pitchFamily="49" charset="-122"/>
            </a:endParaRPr>
          </a:p>
          <a:p>
            <a:pPr lvl="1">
              <a:buFont typeface="Wingdings" panose="05000000000000000000" pitchFamily="2" charset="2"/>
              <a:buChar char="l"/>
            </a:pPr>
            <a:endParaRPr lang="en-US" altLang="zh-CN" dirty="0">
              <a:latin typeface="黑体" panose="02010609060101010101" pitchFamily="49" charset="-122"/>
              <a:ea typeface="黑体" panose="02010609060101010101" pitchFamily="49" charset="-122"/>
            </a:endParaRPr>
          </a:p>
        </p:txBody>
      </p:sp>
      <p:sp>
        <p:nvSpPr>
          <p:cNvPr id="6" name="圆角矩形 5"/>
          <p:cNvSpPr/>
          <p:nvPr/>
        </p:nvSpPr>
        <p:spPr bwMode="auto">
          <a:xfrm>
            <a:off x="1043608" y="3717032"/>
            <a:ext cx="2880320" cy="2376264"/>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pPr>
            <a:endParaRPr kumimoji="0" lang="zh-CN" altLang="en-US" sz="2800" b="0" i="0" u="none" strike="noStrike" cap="none" normalizeH="0" baseline="0">
              <a:ln>
                <a:noFill/>
              </a:ln>
              <a:solidFill>
                <a:schemeClr val="tx1"/>
              </a:solidFill>
              <a:effectLst/>
              <a:latin typeface="Arial" pitchFamily="34" charset="0"/>
              <a:ea typeface="华文彩云" pitchFamily="2" charset="-122"/>
            </a:endParaRPr>
          </a:p>
        </p:txBody>
      </p:sp>
    </p:spTree>
    <p:extLst>
      <p:ext uri="{BB962C8B-B14F-4D97-AF65-F5344CB8AC3E}">
        <p14:creationId xmlns:p14="http://schemas.microsoft.com/office/powerpoint/2010/main" val="3433700500"/>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a:xfrm>
            <a:off x="395288" y="-100013"/>
            <a:ext cx="8229600" cy="114300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rgbClr val="FF0900"/>
              </a:buClr>
            </a:pPr>
            <a:r>
              <a:rPr lang="zh-CN" altLang="en-US" dirty="0">
                <a:effectLst>
                  <a:outerShdw blurRad="38100" dist="38100" dir="2700000" algn="tl">
                    <a:srgbClr val="C0C0C0"/>
                  </a:outerShdw>
                </a:effectLst>
              </a:rPr>
              <a:t>几何校正处理流程</a:t>
            </a:r>
          </a:p>
        </p:txBody>
      </p:sp>
      <p:pic>
        <p:nvPicPr>
          <p:cNvPr id="243717" name="Picture 5" descr="几何校正流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412875"/>
            <a:ext cx="5832475" cy="5278438"/>
          </a:xfrm>
          <a:prstGeom prst="rect">
            <a:avLst/>
          </a:prstGeom>
          <a:noFill/>
          <a:effectLst>
            <a:outerShdw dist="125724" dir="2700000" algn="ctr" rotWithShape="0">
              <a:schemeClr val="tx1">
                <a:alpha val="50000"/>
              </a:schemeClr>
            </a:outerShdw>
          </a:effectLst>
          <a:extLst>
            <a:ext uri="{909E8E84-426E-40DD-AFC4-6F175D3DCCD1}">
              <a14:hiddenFill xmlns:a14="http://schemas.microsoft.com/office/drawing/2010/main">
                <a:solidFill>
                  <a:srgbClr val="FFFFFF"/>
                </a:solidFill>
              </a14:hiddenFill>
            </a:ext>
          </a:extLst>
        </p:spPr>
      </p:pic>
      <p:sp>
        <p:nvSpPr>
          <p:cNvPr id="243721" name="AutoShape 9"/>
          <p:cNvSpPr>
            <a:spLocks noChangeArrowheads="1"/>
          </p:cNvSpPr>
          <p:nvPr/>
        </p:nvSpPr>
        <p:spPr bwMode="gray">
          <a:xfrm rot="5400000">
            <a:off x="6938963" y="4606925"/>
            <a:ext cx="1619250" cy="2574925"/>
          </a:xfrm>
          <a:prstGeom prst="homePlate">
            <a:avLst>
              <a:gd name="adj" fmla="val 25000"/>
            </a:avLst>
          </a:prstGeom>
          <a:gradFill rotWithShape="1">
            <a:gsLst>
              <a:gs pos="0">
                <a:schemeClr val="bg1"/>
              </a:gs>
              <a:gs pos="100000">
                <a:srgbClr val="33CC33"/>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影像校正</a:t>
            </a:r>
          </a:p>
        </p:txBody>
      </p:sp>
      <p:sp>
        <p:nvSpPr>
          <p:cNvPr id="243720" name="AutoShape 8"/>
          <p:cNvSpPr>
            <a:spLocks noChangeArrowheads="1"/>
          </p:cNvSpPr>
          <p:nvPr/>
        </p:nvSpPr>
        <p:spPr bwMode="gray">
          <a:xfrm rot="5400000">
            <a:off x="6938963" y="3382962"/>
            <a:ext cx="1619250" cy="2574925"/>
          </a:xfrm>
          <a:prstGeom prst="homePlate">
            <a:avLst>
              <a:gd name="adj" fmla="val 25000"/>
            </a:avLst>
          </a:prstGeom>
          <a:gradFill rotWithShape="1">
            <a:gsLst>
              <a:gs pos="0">
                <a:schemeClr val="bg1"/>
              </a:gs>
              <a:gs pos="100000">
                <a:srgbClr val="FFCC00"/>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校正模型参数计算</a:t>
            </a:r>
          </a:p>
        </p:txBody>
      </p:sp>
      <p:sp>
        <p:nvSpPr>
          <p:cNvPr id="243719" name="AutoShape 7"/>
          <p:cNvSpPr>
            <a:spLocks noChangeArrowheads="1"/>
          </p:cNvSpPr>
          <p:nvPr/>
        </p:nvSpPr>
        <p:spPr bwMode="gray">
          <a:xfrm rot="5400000">
            <a:off x="6938963" y="2159000"/>
            <a:ext cx="1619250" cy="2574925"/>
          </a:xfrm>
          <a:prstGeom prst="homePlate">
            <a:avLst>
              <a:gd name="adj" fmla="val 25000"/>
            </a:avLst>
          </a:prstGeom>
          <a:gradFill rotWithShape="1">
            <a:gsLst>
              <a:gs pos="0">
                <a:schemeClr val="bg1"/>
              </a:gs>
              <a:gs pos="100000">
                <a:schemeClr val="accent2"/>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获取</a:t>
            </a:r>
            <a:r>
              <a:rPr lang="en-US" altLang="zh-CN" sz="2000">
                <a:latin typeface="黑体" panose="02010609060101010101" pitchFamily="49" charset="-122"/>
                <a:ea typeface="黑体" panose="02010609060101010101" pitchFamily="49" charset="-122"/>
              </a:rPr>
              <a:t>GCPs</a:t>
            </a:r>
          </a:p>
        </p:txBody>
      </p:sp>
      <p:sp>
        <p:nvSpPr>
          <p:cNvPr id="243718" name="AutoShape 6"/>
          <p:cNvSpPr>
            <a:spLocks noChangeArrowheads="1"/>
          </p:cNvSpPr>
          <p:nvPr/>
        </p:nvSpPr>
        <p:spPr bwMode="gray">
          <a:xfrm rot="5400000">
            <a:off x="6938963" y="935037"/>
            <a:ext cx="1619250" cy="2574925"/>
          </a:xfrm>
          <a:prstGeom prst="homePlate">
            <a:avLst>
              <a:gd name="adj" fmla="val 25000"/>
            </a:avLst>
          </a:prstGeom>
          <a:gradFill rotWithShape="1">
            <a:gsLst>
              <a:gs pos="0">
                <a:schemeClr val="bg1"/>
              </a:gs>
              <a:gs pos="100000">
                <a:schemeClr val="folHlink"/>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rot="10800000" vert="eaVert" wrap="none" anchor="ctr"/>
          <a:lstStyle/>
          <a:p>
            <a:r>
              <a:rPr lang="zh-CN" altLang="en-US" sz="2000">
                <a:latin typeface="黑体" panose="02010609060101010101" pitchFamily="49" charset="-122"/>
                <a:ea typeface="黑体" panose="02010609060101010101" pitchFamily="49" charset="-122"/>
              </a:rPr>
              <a:t>获取影像数据</a:t>
            </a:r>
          </a:p>
          <a:p>
            <a:r>
              <a:rPr lang="zh-CN" altLang="en-US" sz="2000">
                <a:latin typeface="黑体" panose="02010609060101010101" pitchFamily="49" charset="-122"/>
                <a:ea typeface="黑体" panose="02010609060101010101" pitchFamily="49" charset="-122"/>
              </a:rPr>
              <a:t>与元数据</a:t>
            </a:r>
          </a:p>
        </p:txBody>
      </p:sp>
    </p:spTree>
    <p:extLst>
      <p:ext uri="{BB962C8B-B14F-4D97-AF65-F5344CB8AC3E}">
        <p14:creationId xmlns:p14="http://schemas.microsoft.com/office/powerpoint/2010/main" val="167814618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fade">
                                      <p:cBhvr>
                                        <p:cTn id="7" dur="1000"/>
                                        <p:tgtEl>
                                          <p:spTgt spid="243715"/>
                                        </p:tgtEl>
                                      </p:cBhvr>
                                    </p:animEffect>
                                  </p:childTnLst>
                                </p:cTn>
                              </p:par>
                            </p:childTnLst>
                          </p:cTn>
                        </p:par>
                        <p:par>
                          <p:cTn id="8" fill="hold" nodeType="afterGroup">
                            <p:stCondLst>
                              <p:cond delay="1000"/>
                            </p:stCondLst>
                            <p:childTnLst>
                              <p:par>
                                <p:cTn id="9" presetID="15" presetClass="entr" presetSubtype="0" fill="hold" nodeType="afterEffect">
                                  <p:stCondLst>
                                    <p:cond delay="0"/>
                                  </p:stCondLst>
                                  <p:childTnLst>
                                    <p:set>
                                      <p:cBhvr>
                                        <p:cTn id="10" dur="1" fill="hold">
                                          <p:stCondLst>
                                            <p:cond delay="0"/>
                                          </p:stCondLst>
                                        </p:cTn>
                                        <p:tgtEl>
                                          <p:spTgt spid="243717"/>
                                        </p:tgtEl>
                                        <p:attrNameLst>
                                          <p:attrName>style.visibility</p:attrName>
                                        </p:attrNameLst>
                                      </p:cBhvr>
                                      <p:to>
                                        <p:strVal val="visible"/>
                                      </p:to>
                                    </p:set>
                                    <p:anim calcmode="lin" valueType="num">
                                      <p:cBhvr>
                                        <p:cTn id="11" dur="1000" fill="hold"/>
                                        <p:tgtEl>
                                          <p:spTgt spid="243717"/>
                                        </p:tgtEl>
                                        <p:attrNameLst>
                                          <p:attrName>ppt_w</p:attrName>
                                        </p:attrNameLst>
                                      </p:cBhvr>
                                      <p:tavLst>
                                        <p:tav tm="0">
                                          <p:val>
                                            <p:fltVal val="0"/>
                                          </p:val>
                                        </p:tav>
                                        <p:tav tm="100000">
                                          <p:val>
                                            <p:strVal val="#ppt_w"/>
                                          </p:val>
                                        </p:tav>
                                      </p:tavLst>
                                    </p:anim>
                                    <p:anim calcmode="lin" valueType="num">
                                      <p:cBhvr>
                                        <p:cTn id="12" dur="1000" fill="hold"/>
                                        <p:tgtEl>
                                          <p:spTgt spid="243717"/>
                                        </p:tgtEl>
                                        <p:attrNameLst>
                                          <p:attrName>ppt_h</p:attrName>
                                        </p:attrNameLst>
                                      </p:cBhvr>
                                      <p:tavLst>
                                        <p:tav tm="0">
                                          <p:val>
                                            <p:fltVal val="0"/>
                                          </p:val>
                                        </p:tav>
                                        <p:tav tm="100000">
                                          <p:val>
                                            <p:strVal val="#ppt_h"/>
                                          </p:val>
                                        </p:tav>
                                      </p:tavLst>
                                    </p:anim>
                                    <p:anim calcmode="lin" valueType="num">
                                      <p:cBhvr>
                                        <p:cTn id="13" dur="1000" fill="hold"/>
                                        <p:tgtEl>
                                          <p:spTgt spid="24371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437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43718"/>
                                        </p:tgtEl>
                                        <p:attrNameLst>
                                          <p:attrName>style.visibility</p:attrName>
                                        </p:attrNameLst>
                                      </p:cBhvr>
                                      <p:to>
                                        <p:strVal val="visible"/>
                                      </p:to>
                                    </p:set>
                                    <p:anim calcmode="lin" valueType="num">
                                      <p:cBhvr additive="base">
                                        <p:cTn id="19" dur="500" fill="hold"/>
                                        <p:tgtEl>
                                          <p:spTgt spid="243718"/>
                                        </p:tgtEl>
                                        <p:attrNameLst>
                                          <p:attrName>ppt_x</p:attrName>
                                        </p:attrNameLst>
                                      </p:cBhvr>
                                      <p:tavLst>
                                        <p:tav tm="0">
                                          <p:val>
                                            <p:strVal val="#ppt_x"/>
                                          </p:val>
                                        </p:tav>
                                        <p:tav tm="100000">
                                          <p:val>
                                            <p:strVal val="#ppt_x"/>
                                          </p:val>
                                        </p:tav>
                                      </p:tavLst>
                                    </p:anim>
                                    <p:anim calcmode="lin" valueType="num">
                                      <p:cBhvr additive="base">
                                        <p:cTn id="20" dur="500" fill="hold"/>
                                        <p:tgtEl>
                                          <p:spTgt spid="24371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3719"/>
                                        </p:tgtEl>
                                        <p:attrNameLst>
                                          <p:attrName>style.visibility</p:attrName>
                                        </p:attrNameLst>
                                      </p:cBhvr>
                                      <p:to>
                                        <p:strVal val="visible"/>
                                      </p:to>
                                    </p:set>
                                    <p:anim calcmode="lin" valueType="num">
                                      <p:cBhvr additive="base">
                                        <p:cTn id="25" dur="500" fill="hold"/>
                                        <p:tgtEl>
                                          <p:spTgt spid="243719"/>
                                        </p:tgtEl>
                                        <p:attrNameLst>
                                          <p:attrName>ppt_x</p:attrName>
                                        </p:attrNameLst>
                                      </p:cBhvr>
                                      <p:tavLst>
                                        <p:tav tm="0">
                                          <p:val>
                                            <p:strVal val="#ppt_x"/>
                                          </p:val>
                                        </p:tav>
                                        <p:tav tm="100000">
                                          <p:val>
                                            <p:strVal val="#ppt_x"/>
                                          </p:val>
                                        </p:tav>
                                      </p:tavLst>
                                    </p:anim>
                                    <p:anim calcmode="lin" valueType="num">
                                      <p:cBhvr additive="base">
                                        <p:cTn id="26" dur="500" fill="hold"/>
                                        <p:tgtEl>
                                          <p:spTgt spid="24371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43720"/>
                                        </p:tgtEl>
                                        <p:attrNameLst>
                                          <p:attrName>style.visibility</p:attrName>
                                        </p:attrNameLst>
                                      </p:cBhvr>
                                      <p:to>
                                        <p:strVal val="visible"/>
                                      </p:to>
                                    </p:set>
                                    <p:anim calcmode="lin" valueType="num">
                                      <p:cBhvr additive="base">
                                        <p:cTn id="31" dur="500" fill="hold"/>
                                        <p:tgtEl>
                                          <p:spTgt spid="243720"/>
                                        </p:tgtEl>
                                        <p:attrNameLst>
                                          <p:attrName>ppt_x</p:attrName>
                                        </p:attrNameLst>
                                      </p:cBhvr>
                                      <p:tavLst>
                                        <p:tav tm="0">
                                          <p:val>
                                            <p:strVal val="#ppt_x"/>
                                          </p:val>
                                        </p:tav>
                                        <p:tav tm="100000">
                                          <p:val>
                                            <p:strVal val="#ppt_x"/>
                                          </p:val>
                                        </p:tav>
                                      </p:tavLst>
                                    </p:anim>
                                    <p:anim calcmode="lin" valueType="num">
                                      <p:cBhvr additive="base">
                                        <p:cTn id="32" dur="500" fill="hold"/>
                                        <p:tgtEl>
                                          <p:spTgt spid="24372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43721"/>
                                        </p:tgtEl>
                                        <p:attrNameLst>
                                          <p:attrName>style.visibility</p:attrName>
                                        </p:attrNameLst>
                                      </p:cBhvr>
                                      <p:to>
                                        <p:strVal val="visible"/>
                                      </p:to>
                                    </p:set>
                                    <p:anim calcmode="lin" valueType="num">
                                      <p:cBhvr additive="base">
                                        <p:cTn id="37" dur="500" fill="hold"/>
                                        <p:tgtEl>
                                          <p:spTgt spid="243721"/>
                                        </p:tgtEl>
                                        <p:attrNameLst>
                                          <p:attrName>ppt_x</p:attrName>
                                        </p:attrNameLst>
                                      </p:cBhvr>
                                      <p:tavLst>
                                        <p:tav tm="0">
                                          <p:val>
                                            <p:strVal val="#ppt_x"/>
                                          </p:val>
                                        </p:tav>
                                        <p:tav tm="100000">
                                          <p:val>
                                            <p:strVal val="#ppt_x"/>
                                          </p:val>
                                        </p:tav>
                                      </p:tavLst>
                                    </p:anim>
                                    <p:anim calcmode="lin" valueType="num">
                                      <p:cBhvr additive="base">
                                        <p:cTn id="38" dur="500" fill="hold"/>
                                        <p:tgtEl>
                                          <p:spTgt spid="2437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P spid="243721" grpId="0" animBg="1"/>
      <p:bldP spid="243720" grpId="0" animBg="1"/>
      <p:bldP spid="243719" grpId="0" animBg="1"/>
      <p:bldP spid="2437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获取地面控制点</a:t>
            </a:r>
          </a:p>
        </p:txBody>
      </p:sp>
      <p:sp>
        <p:nvSpPr>
          <p:cNvPr id="4" name="Rectangle 2"/>
          <p:cNvSpPr>
            <a:spLocks noGrp="1" noChangeArrowheads="1"/>
          </p:cNvSpPr>
          <p:nvPr>
            <p:ph idx="1"/>
          </p:nvPr>
        </p:nvSpPr>
        <p:spPr/>
        <p:txBody>
          <a:bodyPr/>
          <a:lstStyle/>
          <a:p>
            <a:pPr>
              <a:lnSpc>
                <a:spcPct val="150000"/>
              </a:lnSpc>
            </a:pPr>
            <a:r>
              <a:rPr lang="zh-CN" altLang="en-US" sz="2400" dirty="0">
                <a:latin typeface="黑体" panose="02010609060101010101" pitchFamily="49" charset="-122"/>
                <a:ea typeface="黑体" panose="02010609060101010101" pitchFamily="49" charset="-122"/>
              </a:rPr>
              <a:t>数据来源</a:t>
            </a:r>
          </a:p>
          <a:p>
            <a:pPr marL="457200" lvl="1" indent="0">
              <a:lnSpc>
                <a:spcPct val="150000"/>
              </a:lnSpc>
              <a:buNone/>
            </a:pPr>
            <a:r>
              <a:rPr lang="zh-CN" altLang="en-US" sz="2000" b="0" dirty="0">
                <a:latin typeface="黑体" panose="02010609060101010101" pitchFamily="49" charset="-122"/>
                <a:ea typeface="黑体" panose="02010609060101010101" pitchFamily="49" charset="-122"/>
              </a:rPr>
              <a:t>同名控制点、</a:t>
            </a:r>
            <a:r>
              <a:rPr lang="en-US" altLang="zh-CN" sz="2000" b="0" dirty="0">
                <a:latin typeface="黑体" panose="02010609060101010101" pitchFamily="49" charset="-122"/>
                <a:ea typeface="黑体" panose="02010609060101010101" pitchFamily="49" charset="-122"/>
              </a:rPr>
              <a:t>GPS</a:t>
            </a:r>
            <a:r>
              <a:rPr lang="zh-CN" altLang="en-US" sz="2000" b="0" dirty="0">
                <a:latin typeface="黑体" panose="02010609060101010101" pitchFamily="49" charset="-122"/>
                <a:ea typeface="黑体" panose="02010609060101010101" pitchFamily="49" charset="-122"/>
              </a:rPr>
              <a:t>、航空摄影测量、地形图、</a:t>
            </a:r>
            <a:r>
              <a:rPr lang="en-US" altLang="zh-CN" sz="2000" b="0" dirty="0">
                <a:latin typeface="黑体" panose="02010609060101010101" pitchFamily="49" charset="-122"/>
                <a:ea typeface="黑体" panose="02010609060101010101" pitchFamily="49" charset="-122"/>
              </a:rPr>
              <a:t>GIS</a:t>
            </a:r>
            <a:r>
              <a:rPr lang="zh-CN" altLang="en-US" sz="2000" b="0" dirty="0">
                <a:latin typeface="黑体" panose="02010609060101010101" pitchFamily="49" charset="-122"/>
                <a:ea typeface="黑体" panose="02010609060101010101" pitchFamily="49" charset="-122"/>
              </a:rPr>
              <a:t>数据库、正射校正影像等。 </a:t>
            </a:r>
          </a:p>
          <a:p>
            <a:pPr>
              <a:lnSpc>
                <a:spcPct val="150000"/>
              </a:lnSpc>
            </a:pPr>
            <a:r>
              <a:rPr lang="zh-CN" altLang="en-US" sz="2400" dirty="0">
                <a:latin typeface="黑体" panose="02010609060101010101" pitchFamily="49" charset="-122"/>
                <a:ea typeface="黑体" panose="02010609060101010101" pitchFamily="49" charset="-122"/>
              </a:rPr>
              <a:t>数量与分布</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根据模型的需要。如不同阶的多项式模型，越高阶的模型所需要的</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数量越多； 当</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数量比模型必须控制点的数量多时，一般要采用平差方法。</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要求</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均匀分布 </a:t>
            </a:r>
          </a:p>
        </p:txBody>
      </p:sp>
    </p:spTree>
    <p:extLst>
      <p:ext uri="{BB962C8B-B14F-4D97-AF65-F5344CB8AC3E}">
        <p14:creationId xmlns:p14="http://schemas.microsoft.com/office/powerpoint/2010/main" val="298907937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 calcmode="lin" valueType="num">
                                      <p:cBhvr additive="base">
                                        <p:cTn id="1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几何变换模型</a:t>
            </a:r>
          </a:p>
        </p:txBody>
      </p:sp>
      <p:sp>
        <p:nvSpPr>
          <p:cNvPr id="4" name="Rectangle 2"/>
          <p:cNvSpPr>
            <a:spLocks noGrp="1" noChangeArrowheads="1"/>
          </p:cNvSpPr>
          <p:nvPr>
            <p:ph idx="1"/>
          </p:nvPr>
        </p:nvSpPr>
        <p:spPr/>
        <p:txBody>
          <a:bodyPr/>
          <a:lstStyle/>
          <a:p>
            <a:pPr marL="342900" lvl="2" indent="-342900">
              <a:lnSpc>
                <a:spcPct val="150000"/>
              </a:lnSpc>
              <a:buClr>
                <a:srgbClr val="FF0000"/>
              </a:buClr>
              <a:buFont typeface="Wingdings" pitchFamily="2" charset="2"/>
              <a:buChar char="v"/>
            </a:pPr>
            <a:r>
              <a:rPr lang="zh-CN" altLang="en-US" dirty="0">
                <a:solidFill>
                  <a:srgbClr val="0000FF"/>
                </a:solidFill>
                <a:latin typeface="黑体" panose="02010609060101010101" pitchFamily="49" charset="-122"/>
                <a:ea typeface="黑体" panose="02010609060101010101" pitchFamily="49" charset="-122"/>
              </a:rPr>
              <a:t>经验模型</a:t>
            </a:r>
            <a:r>
              <a:rPr lang="zh-CN" altLang="en-US"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直接采用数学函数的形式来描述地面点和相应像点之间的几何关系</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包括</a:t>
            </a:r>
            <a:r>
              <a:rPr lang="zh-CN" altLang="en-US" sz="2000" dirty="0">
                <a:latin typeface="黑体" panose="02010609060101010101" pitchFamily="49" charset="-122"/>
                <a:ea typeface="黑体" panose="02010609060101010101" pitchFamily="49" charset="-122"/>
              </a:rPr>
              <a:t>仿射模型</a:t>
            </a:r>
            <a:r>
              <a:rPr lang="zh-CN" altLang="en-US" sz="2000" b="0" dirty="0">
                <a:latin typeface="黑体" panose="02010609060101010101" pitchFamily="49" charset="-122"/>
                <a:ea typeface="黑体" panose="02010609060101010101" pitchFamily="49" charset="-122"/>
              </a:rPr>
              <a:t>、多项式模型、有理函数模型</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不需要知道遥感平台和传感器的参数，一般需要提供大量的</a:t>
            </a:r>
            <a:r>
              <a:rPr lang="en-US" altLang="zh-CN" sz="2000" b="0" dirty="0">
                <a:latin typeface="黑体" panose="02010609060101010101" pitchFamily="49" charset="-122"/>
                <a:ea typeface="黑体" panose="02010609060101010101" pitchFamily="49" charset="-122"/>
              </a:rPr>
              <a:t>GCP</a:t>
            </a:r>
            <a:r>
              <a:rPr lang="zh-CN" altLang="en-US" sz="2000" b="0" dirty="0">
                <a:latin typeface="黑体" panose="02010609060101010101" pitchFamily="49" charset="-122"/>
                <a:ea typeface="黑体" panose="02010609060101010101" pitchFamily="49" charset="-122"/>
              </a:rPr>
              <a:t>信息，适合与在平台和传感器参数未知或者参数不准确的情况</a:t>
            </a:r>
          </a:p>
          <a:p>
            <a:pPr marL="342900" lvl="2" indent="-342900">
              <a:lnSpc>
                <a:spcPct val="150000"/>
              </a:lnSpc>
              <a:buClr>
                <a:srgbClr val="FF0000"/>
              </a:buClr>
              <a:buFont typeface="Wingdings" pitchFamily="2" charset="2"/>
              <a:buChar char="v"/>
            </a:pPr>
            <a:r>
              <a:rPr lang="zh-CN" altLang="en-US" b="0" dirty="0">
                <a:solidFill>
                  <a:srgbClr val="0000FF"/>
                </a:solidFill>
                <a:latin typeface="黑体" panose="02010609060101010101" pitchFamily="49" charset="-122"/>
                <a:ea typeface="黑体" panose="02010609060101010101" pitchFamily="49" charset="-122"/>
              </a:rPr>
              <a:t>物理模型</a:t>
            </a:r>
            <a:r>
              <a:rPr lang="zh-CN" altLang="en-US"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依据不同传感器成像特性或几何成像关系而建立的校正模型 。</a:t>
            </a:r>
            <a:endParaRPr lang="zh-CN" altLang="en-US" b="0" dirty="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一般不需要控制点或只需要少量控制点</a:t>
            </a:r>
          </a:p>
          <a:p>
            <a:pPr lvl="1">
              <a:lnSpc>
                <a:spcPct val="150000"/>
              </a:lnSpc>
              <a:buFont typeface="Wingdings" panose="05000000000000000000" pitchFamily="2" charset="2"/>
              <a:buChar char="Ø"/>
            </a:pPr>
            <a:r>
              <a:rPr lang="zh-CN" altLang="en-US" sz="2000" b="0" dirty="0">
                <a:latin typeface="黑体" panose="02010609060101010101" pitchFamily="49" charset="-122"/>
                <a:ea typeface="黑体" panose="02010609060101010101" pitchFamily="49" charset="-122"/>
              </a:rPr>
              <a:t>需要遥感平台和传感器的准确的参数信息</a:t>
            </a:r>
          </a:p>
        </p:txBody>
      </p:sp>
    </p:spTree>
    <p:extLst>
      <p:ext uri="{BB962C8B-B14F-4D97-AF65-F5344CB8AC3E}">
        <p14:creationId xmlns:p14="http://schemas.microsoft.com/office/powerpoint/2010/main" val="186253853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50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仿射模型</a:t>
            </a:r>
          </a:p>
        </p:txBody>
      </p:sp>
      <p:sp>
        <p:nvSpPr>
          <p:cNvPr id="4" name="Rectangle 2"/>
          <p:cNvSpPr txBox="1">
            <a:spLocks noChangeArrowheads="1"/>
          </p:cNvSpPr>
          <p:nvPr/>
        </p:nvSpPr>
        <p:spPr bwMode="auto">
          <a:xfrm>
            <a:off x="468313" y="1196753"/>
            <a:ext cx="8351837" cy="5184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v"/>
              <a:defRPr sz="3200" b="1">
                <a:solidFill>
                  <a:srgbClr val="000000"/>
                </a:solidFill>
                <a:latin typeface="Calibri" pitchFamily="34" charset="0"/>
                <a:ea typeface="黑体" pitchFamily="2" charset="-122"/>
                <a:cs typeface="Calibri" pitchFamily="34" charset="0"/>
              </a:defRPr>
            </a:lvl1pPr>
            <a:lvl2pPr marL="742950" indent="-285750" algn="l" rtl="0" eaLnBrk="0" fontAlgn="base" hangingPunct="0">
              <a:spcBef>
                <a:spcPct val="20000"/>
              </a:spcBef>
              <a:spcAft>
                <a:spcPct val="0"/>
              </a:spcAft>
              <a:buClr>
                <a:srgbClr val="0000FF"/>
              </a:buClr>
              <a:buFont typeface="Wingdings 2" pitchFamily="18" charset="2"/>
              <a:buChar char="ê"/>
              <a:defRPr sz="2800" b="1">
                <a:solidFill>
                  <a:srgbClr val="000000"/>
                </a:solidFill>
                <a:latin typeface="Calibri" pitchFamily="34" charset="0"/>
                <a:ea typeface="宋体" pitchFamily="2" charset="-122"/>
                <a:cs typeface="Calibri" pitchFamily="34" charset="0"/>
              </a:defRPr>
            </a:lvl2pPr>
            <a:lvl3pPr marL="1143000" indent="-228600" algn="l" rtl="0" eaLnBrk="0" fontAlgn="base" hangingPunct="0">
              <a:spcBef>
                <a:spcPct val="20000"/>
              </a:spcBef>
              <a:spcAft>
                <a:spcPct val="0"/>
              </a:spcAft>
              <a:buChar char="•"/>
              <a:defRPr sz="2400" b="1">
                <a:solidFill>
                  <a:srgbClr val="000000"/>
                </a:solidFill>
                <a:latin typeface="Calibri" pitchFamily="34" charset="0"/>
                <a:ea typeface="宋体" pitchFamily="2" charset="-122"/>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宋体" pitchFamily="2" charset="-122"/>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宋体" pitchFamily="2" charset="-122"/>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zh-CN" altLang="en-US" sz="2800" kern="0" dirty="0">
                <a:latin typeface="黑体" panose="02010609060101010101" pitchFamily="49" charset="-122"/>
                <a:ea typeface="黑体" panose="02010609060101010101" pitchFamily="49" charset="-122"/>
              </a:rPr>
              <a:t>图像</a:t>
            </a:r>
            <a:r>
              <a:rPr lang="en-US" altLang="zh-CN" sz="2800" kern="0" dirty="0">
                <a:latin typeface="黑体" panose="02010609060101010101" pitchFamily="49" charset="-122"/>
                <a:ea typeface="黑体" panose="02010609060101010101" pitchFamily="49" charset="-122"/>
              </a:rPr>
              <a:t>/</a:t>
            </a:r>
            <a:r>
              <a:rPr lang="zh-CN" altLang="en-US" sz="2800" kern="0" dirty="0">
                <a:latin typeface="黑体" panose="02010609060101010101" pitchFamily="49" charset="-122"/>
                <a:ea typeface="黑体" panose="02010609060101010101" pitchFamily="49" charset="-122"/>
              </a:rPr>
              <a:t>影像几何畸变</a:t>
            </a:r>
          </a:p>
          <a:p>
            <a:pPr marL="457200" lvl="1" indent="0">
              <a:lnSpc>
                <a:spcPct val="150000"/>
              </a:lnSpc>
              <a:buNone/>
            </a:pPr>
            <a:r>
              <a:rPr lang="zh-CN" altLang="en-US" sz="2400" b="0" kern="0" dirty="0">
                <a:latin typeface="黑体" panose="02010609060101010101" pitchFamily="49" charset="-122"/>
                <a:ea typeface="黑体" panose="02010609060101010101" pitchFamily="49" charset="-122"/>
              </a:rPr>
              <a:t>由于遥感影像成像过程的复杂性，影像几何畸变往往是</a:t>
            </a:r>
            <a:r>
              <a:rPr lang="zh-CN" altLang="en-US" sz="2400" b="0" kern="0" dirty="0">
                <a:solidFill>
                  <a:srgbClr val="FF0000"/>
                </a:solidFill>
                <a:latin typeface="黑体" panose="02010609060101010101" pitchFamily="49" charset="-122"/>
                <a:ea typeface="黑体" panose="02010609060101010101" pitchFamily="49" charset="-122"/>
              </a:rPr>
              <a:t>非线性</a:t>
            </a:r>
            <a:r>
              <a:rPr lang="zh-CN" altLang="en-US" sz="2400" b="0" kern="0" dirty="0">
                <a:latin typeface="黑体" panose="02010609060101010101" pitchFamily="49" charset="-122"/>
                <a:ea typeface="黑体" panose="02010609060101010101" pitchFamily="49" charset="-122"/>
              </a:rPr>
              <a:t>的，可以看做是</a:t>
            </a:r>
            <a:r>
              <a:rPr lang="zh-CN" altLang="en-US" sz="2400" b="0" kern="0" dirty="0">
                <a:solidFill>
                  <a:srgbClr val="FF0000"/>
                </a:solidFill>
                <a:latin typeface="黑体" panose="02010609060101010101" pitchFamily="49" charset="-122"/>
                <a:ea typeface="黑体" panose="02010609060101010101" pitchFamily="49" charset="-122"/>
              </a:rPr>
              <a:t>平移、缩放、仿射、偏扭、弯曲以及更高次的基本变形</a:t>
            </a:r>
            <a:r>
              <a:rPr lang="zh-CN" altLang="en-US" sz="2400" b="0" kern="0" dirty="0">
                <a:latin typeface="黑体" panose="02010609060101010101" pitchFamily="49" charset="-122"/>
                <a:ea typeface="黑体" panose="02010609060101010101" pitchFamily="49" charset="-122"/>
              </a:rPr>
              <a:t>的综合作用结果</a:t>
            </a:r>
          </a:p>
        </p:txBody>
      </p:sp>
      <p:sp>
        <p:nvSpPr>
          <p:cNvPr id="5" name="Rectangle 5"/>
          <p:cNvSpPr>
            <a:spLocks noChangeArrowheads="1"/>
          </p:cNvSpPr>
          <p:nvPr/>
        </p:nvSpPr>
        <p:spPr bwMode="gray">
          <a:xfrm>
            <a:off x="0" y="3095625"/>
            <a:ext cx="9144000" cy="0"/>
          </a:xfrm>
          <a:prstGeom prst="rect">
            <a:avLst/>
          </a:prstGeom>
          <a:noFill/>
          <a:ln>
            <a:noFill/>
          </a:ln>
          <a:effectLst/>
          <a:extLst>
            <a:ext uri="{909E8E84-426E-40DD-AFC4-6F175D3DCCD1}">
              <a14:hiddenFill xmlns:a14="http://schemas.microsoft.com/office/drawing/2010/main">
                <a:solidFill>
                  <a:schemeClr val="hlink">
                    <a:alpha val="39999"/>
                  </a:schemeClr>
                </a:solidFill>
              </a14:hiddenFill>
            </a:ex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grpSp>
        <p:nvGrpSpPr>
          <p:cNvPr id="7" name="Group 37"/>
          <p:cNvGrpSpPr>
            <a:grpSpLocks/>
          </p:cNvGrpSpPr>
          <p:nvPr/>
        </p:nvGrpSpPr>
        <p:grpSpPr bwMode="auto">
          <a:xfrm>
            <a:off x="900113" y="3933825"/>
            <a:ext cx="7848600" cy="2305050"/>
            <a:chOff x="295" y="1298"/>
            <a:chExt cx="5170" cy="1769"/>
          </a:xfrm>
        </p:grpSpPr>
        <p:sp>
          <p:nvSpPr>
            <p:cNvPr id="8" name="Rectangle 38"/>
            <p:cNvSpPr>
              <a:spLocks noChangeArrowheads="1"/>
            </p:cNvSpPr>
            <p:nvPr/>
          </p:nvSpPr>
          <p:spPr bwMode="gray">
            <a:xfrm>
              <a:off x="1655" y="2115"/>
              <a:ext cx="3810" cy="952"/>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9" name="Rectangle 39"/>
            <p:cNvSpPr>
              <a:spLocks noChangeArrowheads="1"/>
            </p:cNvSpPr>
            <p:nvPr/>
          </p:nvSpPr>
          <p:spPr bwMode="gray">
            <a:xfrm>
              <a:off x="295" y="2115"/>
              <a:ext cx="1360" cy="952"/>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二次变换</a:t>
              </a:r>
            </a:p>
          </p:txBody>
        </p:sp>
        <p:sp>
          <p:nvSpPr>
            <p:cNvPr id="10" name="Rectangle 40"/>
            <p:cNvSpPr>
              <a:spLocks noChangeArrowheads="1"/>
            </p:cNvSpPr>
            <p:nvPr/>
          </p:nvSpPr>
          <p:spPr bwMode="gray">
            <a:xfrm>
              <a:off x="1655" y="1298"/>
              <a:ext cx="3810" cy="817"/>
            </a:xfrm>
            <a:prstGeom prst="rect">
              <a:avLst/>
            </a:prstGeom>
            <a:gradFill rotWithShape="0">
              <a:gsLst>
                <a:gs pos="0">
                  <a:srgbClr val="FFFFFF">
                    <a:gamma/>
                    <a:shade val="84706"/>
                    <a:invGamma/>
                  </a:srgbClr>
                </a:gs>
                <a:gs pos="100000">
                  <a:srgbClr val="FFFFFF"/>
                </a:gs>
              </a:gsLst>
              <a:lin ang="27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buFont typeface="Wingdings" panose="05000000000000000000" pitchFamily="2" charset="2"/>
                <a:buAutoNum type="arabicPeriod"/>
              </a:pPr>
              <a:endParaRPr lang="zh-CN" altLang="en-US" sz="2000">
                <a:effectLst>
                  <a:outerShdw blurRad="38100" dist="38100" dir="2700000" algn="tl">
                    <a:srgbClr val="C0C0C0"/>
                  </a:outerShdw>
                </a:effectLst>
                <a:ea typeface="宋体" panose="02010600030101010101" pitchFamily="2" charset="-122"/>
              </a:endParaRPr>
            </a:p>
          </p:txBody>
        </p:sp>
        <p:sp>
          <p:nvSpPr>
            <p:cNvPr id="11" name="Rectangle 41"/>
            <p:cNvSpPr>
              <a:spLocks noChangeArrowheads="1"/>
            </p:cNvSpPr>
            <p:nvPr/>
          </p:nvSpPr>
          <p:spPr bwMode="gray">
            <a:xfrm>
              <a:off x="295" y="1298"/>
              <a:ext cx="1360" cy="817"/>
            </a:xfrm>
            <a:prstGeom prst="rect">
              <a:avLst/>
            </a:prstGeom>
            <a:gradFill rotWithShape="1">
              <a:gsLst>
                <a:gs pos="0">
                  <a:schemeClr val="accent2"/>
                </a:gs>
                <a:gs pos="100000">
                  <a:schemeClr val="accent2">
                    <a:gamma/>
                    <a:tint val="51373"/>
                    <a:invGamma/>
                  </a:schemeClr>
                </a:gs>
              </a:gsLst>
              <a:lin ang="5400000" scaled="1"/>
            </a:gradFill>
            <a:ln>
              <a:noFill/>
            </a:ln>
            <a:effectLst/>
            <a:extLst>
              <a:ext uri="{91240B29-F687-4F45-9708-019B960494DF}">
                <a14:hiddenLine xmlns:a14="http://schemas.microsoft.com/office/drawing/2010/main" w="38100" algn="ctr">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lvl1pPr algn="l" defTabSz="-13873163" eaLnBrk="0" hangingPunct="0">
                <a:spcBef>
                  <a:spcPct val="20000"/>
                </a:spcBef>
                <a:buClr>
                  <a:srgbClr val="0000FF"/>
                </a:buClr>
                <a:buSzPct val="95000"/>
                <a:buFont typeface="Wingdings" panose="05000000000000000000" pitchFamily="2" charset="2"/>
                <a:buChar char="v"/>
                <a:defRPr sz="2400">
                  <a:solidFill>
                    <a:schemeClr val="tx1"/>
                  </a:solidFill>
                  <a:latin typeface="Times New Roman" panose="02020603050405020304" pitchFamily="18" charset="0"/>
                  <a:ea typeface="黑体" panose="02010609060101010101" pitchFamily="49" charset="-122"/>
                </a:defRPr>
              </a:lvl1pPr>
              <a:lvl2pPr algn="l" defTabSz="-13873163" eaLnBrk="0" hangingPunct="0">
                <a:spcBef>
                  <a:spcPct val="20000"/>
                </a:spcBef>
                <a:buClr>
                  <a:schemeClr val="folHlink"/>
                </a:buClr>
                <a:buSzPct val="85000"/>
                <a:buFont typeface="Wingdings 2" panose="05020102010507070707" pitchFamily="18" charset="2"/>
                <a:buChar char="³"/>
                <a:defRPr sz="2000" b="1">
                  <a:solidFill>
                    <a:schemeClr val="tx1"/>
                  </a:solidFill>
                  <a:latin typeface="Times New Roman" panose="02020603050405020304" pitchFamily="18" charset="0"/>
                  <a:ea typeface="宋体" panose="02010600030101010101" pitchFamily="2" charset="-122"/>
                </a:defRPr>
              </a:lvl2pPr>
              <a:lvl3pPr algn="l" defTabSz="-13873163" eaLnBrk="0" hangingPunct="0">
                <a:spcBef>
                  <a:spcPct val="20000"/>
                </a:spcBef>
                <a:buClr>
                  <a:schemeClr val="accent2"/>
                </a:buClr>
                <a:buSzPct val="90000"/>
                <a:buFont typeface="Wingdings" panose="05000000000000000000" pitchFamily="2" charset="2"/>
                <a:buChar char="²"/>
                <a:defRPr sz="2000">
                  <a:solidFill>
                    <a:schemeClr val="tx1"/>
                  </a:solidFill>
                  <a:latin typeface="Times New Roman" panose="02020603050405020304" pitchFamily="18" charset="0"/>
                  <a:ea typeface="华文新魏" panose="02010800040101010101" pitchFamily="2" charset="-122"/>
                </a:defRPr>
              </a:lvl3pPr>
              <a:lvl4pPr algn="l" defTabSz="-13873163" eaLnBrk="0" hangingPunct="0">
                <a:spcBef>
                  <a:spcPct val="20000"/>
                </a:spcBef>
                <a:buClr>
                  <a:srgbClr val="0BD0D9"/>
                </a:buClr>
                <a:buSzPct val="65000"/>
                <a:buFont typeface="Wingdings 2" panose="05020102010507070707" pitchFamily="18" charset="2"/>
                <a:buChar char=""/>
                <a:defRPr>
                  <a:solidFill>
                    <a:schemeClr val="tx1"/>
                  </a:solidFill>
                  <a:latin typeface="Constantia" panose="02030602050306030303" pitchFamily="18" charset="0"/>
                  <a:ea typeface="黑体" panose="02010609060101010101" pitchFamily="49" charset="-122"/>
                </a:defRPr>
              </a:lvl4pPr>
              <a:lvl5pPr algn="l" defTabSz="-13873163" eaLnBrk="0" hangingPunct="0">
                <a:spcBef>
                  <a:spcPct val="20000"/>
                </a:spcBef>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5pPr>
              <a:lvl6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6pPr>
              <a:lvl7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7pPr>
              <a:lvl8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8pPr>
              <a:lvl9pPr defTabSz="-13873163" eaLnBrk="0" fontAlgn="base" hangingPunct="0">
                <a:spcBef>
                  <a:spcPct val="20000"/>
                </a:spcBef>
                <a:spcAft>
                  <a:spcPct val="0"/>
                </a:spcAft>
                <a:buClr>
                  <a:srgbClr val="10CF9B"/>
                </a:buClr>
                <a:buSzPct val="65000"/>
                <a:buFont typeface="Wingdings 2" panose="05020102010507070707" pitchFamily="18" charset="2"/>
                <a:buChar char=""/>
                <a:defRPr sz="2800">
                  <a:solidFill>
                    <a:schemeClr val="tx1"/>
                  </a:solidFill>
                  <a:latin typeface="Constantia" panose="02030602050306030303" pitchFamily="18" charset="0"/>
                  <a:ea typeface="黑体" panose="02010609060101010101" pitchFamily="49" charset="-122"/>
                </a:defRPr>
              </a:lvl9pPr>
            </a:lstStyle>
            <a:p>
              <a:pPr algn="ctr">
                <a:buFont typeface="Wingdings" panose="05000000000000000000" pitchFamily="2" charset="2"/>
                <a:buNone/>
              </a:pPr>
              <a:r>
                <a:rPr lang="zh-CN" altLang="en-US" sz="2000"/>
                <a:t>仿射变换</a:t>
              </a:r>
            </a:p>
          </p:txBody>
        </p:sp>
        <p:sp>
          <p:nvSpPr>
            <p:cNvPr id="12" name="Line 42"/>
            <p:cNvSpPr>
              <a:spLocks noChangeShapeType="1"/>
            </p:cNvSpPr>
            <p:nvPr/>
          </p:nvSpPr>
          <p:spPr bwMode="gray">
            <a:xfrm>
              <a:off x="295" y="1298"/>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 name="Line 43"/>
            <p:cNvSpPr>
              <a:spLocks noChangeShapeType="1"/>
            </p:cNvSpPr>
            <p:nvPr/>
          </p:nvSpPr>
          <p:spPr bwMode="gray">
            <a:xfrm>
              <a:off x="295" y="2115"/>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4" name="Line 44"/>
            <p:cNvSpPr>
              <a:spLocks noChangeShapeType="1"/>
            </p:cNvSpPr>
            <p:nvPr/>
          </p:nvSpPr>
          <p:spPr bwMode="gray">
            <a:xfrm>
              <a:off x="295" y="3067"/>
              <a:ext cx="517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 name="Line 45"/>
            <p:cNvSpPr>
              <a:spLocks noChangeShapeType="1"/>
            </p:cNvSpPr>
            <p:nvPr/>
          </p:nvSpPr>
          <p:spPr bwMode="gray">
            <a:xfrm>
              <a:off x="29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6" name="Line 46"/>
            <p:cNvSpPr>
              <a:spLocks noChangeShapeType="1"/>
            </p:cNvSpPr>
            <p:nvPr/>
          </p:nvSpPr>
          <p:spPr bwMode="gray">
            <a:xfrm>
              <a:off x="165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 name="Line 47"/>
            <p:cNvSpPr>
              <a:spLocks noChangeShapeType="1"/>
            </p:cNvSpPr>
            <p:nvPr/>
          </p:nvSpPr>
          <p:spPr bwMode="gray">
            <a:xfrm>
              <a:off x="5465" y="1298"/>
              <a:ext cx="0" cy="1769"/>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aphicFrame>
          <p:nvGraphicFramePr>
            <p:cNvPr id="18" name="Object 48"/>
            <p:cNvGraphicFramePr>
              <a:graphicFrameLocks noChangeAspect="1"/>
            </p:cNvGraphicFramePr>
            <p:nvPr/>
          </p:nvGraphicFramePr>
          <p:xfrm>
            <a:off x="1882" y="1389"/>
            <a:ext cx="3266" cy="636"/>
          </p:xfrm>
          <a:graphic>
            <a:graphicData uri="http://schemas.openxmlformats.org/presentationml/2006/ole">
              <mc:AlternateContent xmlns:mc="http://schemas.openxmlformats.org/markup-compatibility/2006">
                <mc:Choice xmlns:v="urn:schemas-microsoft-com:vml" Requires="v">
                  <p:oleObj spid="_x0000_s1026" name="公式" r:id="rId3" imgW="2476500" imgH="482600" progId="Equation.3">
                    <p:embed/>
                  </p:oleObj>
                </mc:Choice>
                <mc:Fallback>
                  <p:oleObj name="公式" r:id="rId3" imgW="2476500" imgH="482600" progId="Equation.3">
                    <p:embed/>
                    <p:pic>
                      <p:nvPicPr>
                        <p:cNvPr id="18"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1389"/>
                          <a:ext cx="326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49"/>
            <p:cNvGraphicFramePr>
              <a:graphicFrameLocks noChangeAspect="1"/>
            </p:cNvGraphicFramePr>
            <p:nvPr/>
          </p:nvGraphicFramePr>
          <p:xfrm>
            <a:off x="1882" y="2251"/>
            <a:ext cx="3447" cy="672"/>
          </p:xfrm>
          <a:graphic>
            <a:graphicData uri="http://schemas.openxmlformats.org/presentationml/2006/ole">
              <mc:AlternateContent xmlns:mc="http://schemas.openxmlformats.org/markup-compatibility/2006">
                <mc:Choice xmlns:v="urn:schemas-microsoft-com:vml" Requires="v">
                  <p:oleObj spid="_x0000_s1027" r:id="rId5" imgW="2476500" imgH="482600" progId="Equation.3">
                    <p:embed/>
                  </p:oleObj>
                </mc:Choice>
                <mc:Fallback>
                  <p:oleObj r:id="rId5" imgW="2476500" imgH="482600" progId="Equation.3">
                    <p:embed/>
                    <p:pic>
                      <p:nvPicPr>
                        <p:cNvPr id="19"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2251"/>
                          <a:ext cx="344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8487978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仿射变换</a:t>
            </a:r>
          </a:p>
        </p:txBody>
      </p:sp>
      <p:sp>
        <p:nvSpPr>
          <p:cNvPr id="3" name="内容占位符 2"/>
          <p:cNvSpPr>
            <a:spLocks noGrp="1"/>
          </p:cNvSpPr>
          <p:nvPr>
            <p:ph idx="1"/>
          </p:nvPr>
        </p:nvSpPr>
        <p:spPr/>
        <p:txBody>
          <a:bodyPr/>
          <a:lstStyle/>
          <a:p>
            <a:endParaRPr lang="zh-CN" altLang="en-US" dirty="0"/>
          </a:p>
        </p:txBody>
      </p:sp>
      <p:pic>
        <p:nvPicPr>
          <p:cNvPr id="4" name="Picture 5" descr="t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387494"/>
            <a:ext cx="579755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866560"/>
      </p:ext>
    </p:extLst>
  </p:cSld>
  <p:clrMapOvr>
    <a:masterClrMapping/>
  </p:clrMapOvr>
  <p:transition>
    <p:pull dir="ru"/>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地球">
  <a:themeElements>
    <a:clrScheme name="1_地球 3">
      <a:dk1>
        <a:srgbClr val="000000"/>
      </a:dk1>
      <a:lt1>
        <a:srgbClr val="FFFFFF"/>
      </a:lt1>
      <a:dk2>
        <a:srgbClr val="000066"/>
      </a:dk2>
      <a:lt2>
        <a:srgbClr val="969696"/>
      </a:lt2>
      <a:accent1>
        <a:srgbClr val="8BE3AF"/>
      </a:accent1>
      <a:accent2>
        <a:srgbClr val="8DC6FF"/>
      </a:accent2>
      <a:accent3>
        <a:srgbClr val="FFFFFF"/>
      </a:accent3>
      <a:accent4>
        <a:srgbClr val="000000"/>
      </a:accent4>
      <a:accent5>
        <a:srgbClr val="C4EFD4"/>
      </a:accent5>
      <a:accent6>
        <a:srgbClr val="7FB3E7"/>
      </a:accent6>
      <a:hlink>
        <a:srgbClr val="0066CC"/>
      </a:hlink>
      <a:folHlink>
        <a:srgbClr val="25ADBB"/>
      </a:folHlink>
    </a:clrScheme>
    <a:fontScheme name="1_地球">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defRPr kumimoji="0" lang="zh-CN" altLang="en-US" sz="2800" b="0" i="0" u="none" strike="noStrike" cap="none" normalizeH="0" baseline="0" smtClean="0">
            <a:ln>
              <a:noFill/>
            </a:ln>
            <a:solidFill>
              <a:schemeClr val="tx1"/>
            </a:solidFill>
            <a:effectLst/>
            <a:latin typeface="Arial" pitchFamily="34" charset="0"/>
            <a:ea typeface="华文彩云"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
          <a:tabLst/>
          <a:defRPr kumimoji="0" lang="zh-CN" altLang="en-US" sz="2800" b="0" i="0" u="none" strike="noStrike" cap="none" normalizeH="0" baseline="0" smtClean="0">
            <a:ln>
              <a:noFill/>
            </a:ln>
            <a:solidFill>
              <a:schemeClr val="tx1"/>
            </a:solidFill>
            <a:effectLst/>
            <a:latin typeface="Arial" pitchFamily="34" charset="0"/>
            <a:ea typeface="华文彩云" pitchFamily="2" charset="-122"/>
          </a:defRPr>
        </a:defPPr>
      </a:lstStyle>
    </a:lnDef>
  </a:objectDefaults>
  <a:extraClrSchemeLst>
    <a:extraClrScheme>
      <a:clrScheme name="1_地球 1">
        <a:dk1>
          <a:srgbClr val="000000"/>
        </a:dk1>
        <a:lt1>
          <a:srgbClr val="FFFFFF"/>
        </a:lt1>
        <a:dk2>
          <a:srgbClr val="004162"/>
        </a:dk2>
        <a:lt2>
          <a:srgbClr val="777777"/>
        </a:lt2>
        <a:accent1>
          <a:srgbClr val="F2E678"/>
        </a:accent1>
        <a:accent2>
          <a:srgbClr val="33CCCC"/>
        </a:accent2>
        <a:accent3>
          <a:srgbClr val="FFFFFF"/>
        </a:accent3>
        <a:accent4>
          <a:srgbClr val="000000"/>
        </a:accent4>
        <a:accent5>
          <a:srgbClr val="F7F0BE"/>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地球 2">
        <a:dk1>
          <a:srgbClr val="000000"/>
        </a:dk1>
        <a:lt1>
          <a:srgbClr val="FFFFFF"/>
        </a:lt1>
        <a:dk2>
          <a:srgbClr val="333399"/>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6199EB"/>
        </a:folHlink>
      </a:clrScheme>
      <a:clrMap bg1="lt1" tx1="dk1" bg2="lt2" tx2="dk2" accent1="accent1" accent2="accent2" accent3="accent3" accent4="accent4" accent5="accent5" accent6="accent6" hlink="hlink" folHlink="folHlink"/>
    </a:extraClrScheme>
    <a:extraClrScheme>
      <a:clrScheme name="1_地球 3">
        <a:dk1>
          <a:srgbClr val="000000"/>
        </a:dk1>
        <a:lt1>
          <a:srgbClr val="FFFFFF"/>
        </a:lt1>
        <a:dk2>
          <a:srgbClr val="000066"/>
        </a:dk2>
        <a:lt2>
          <a:srgbClr val="969696"/>
        </a:lt2>
        <a:accent1>
          <a:srgbClr val="8BE3AF"/>
        </a:accent1>
        <a:accent2>
          <a:srgbClr val="8DC6FF"/>
        </a:accent2>
        <a:accent3>
          <a:srgbClr val="FFFFFF"/>
        </a:accent3>
        <a:accent4>
          <a:srgbClr val="000000"/>
        </a:accent4>
        <a:accent5>
          <a:srgbClr val="C4EFD4"/>
        </a:accent5>
        <a:accent6>
          <a:srgbClr val="7FB3E7"/>
        </a:accent6>
        <a:hlink>
          <a:srgbClr val="0066CC"/>
        </a:hlink>
        <a:folHlink>
          <a:srgbClr val="25ADB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Verdana"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18731</TotalTime>
  <Words>717</Words>
  <Application>Microsoft Office PowerPoint</Application>
  <PresentationFormat>On-screen Show (4:3)</PresentationFormat>
  <Paragraphs>115</Paragraphs>
  <Slides>17</Slides>
  <Notes>3</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17</vt:i4>
      </vt:variant>
    </vt:vector>
  </HeadingPairs>
  <TitlesOfParts>
    <vt:vector size="32" baseType="lpstr">
      <vt:lpstr>华文楷体</vt:lpstr>
      <vt:lpstr>微软雅黑</vt:lpstr>
      <vt:lpstr>黑体</vt:lpstr>
      <vt:lpstr>Arial</vt:lpstr>
      <vt:lpstr>Calibri</vt:lpstr>
      <vt:lpstr>Consolas</vt:lpstr>
      <vt:lpstr>Times New Roman</vt:lpstr>
      <vt:lpstr>Verdana</vt:lpstr>
      <vt:lpstr>Wingdings</vt:lpstr>
      <vt:lpstr>Wingdings 2</vt:lpstr>
      <vt:lpstr>自定义设计方案</vt:lpstr>
      <vt:lpstr>1_地球</vt:lpstr>
      <vt:lpstr>Profile</vt:lpstr>
      <vt:lpstr>公式</vt:lpstr>
      <vt:lpstr>Equation.3</vt:lpstr>
      <vt:lpstr>第6章  几何变换</vt:lpstr>
      <vt:lpstr>主要内容</vt:lpstr>
      <vt:lpstr>为什么要几何校正</vt:lpstr>
      <vt:lpstr>几何变换的概念</vt:lpstr>
      <vt:lpstr>几何校正处理流程</vt:lpstr>
      <vt:lpstr>获取地面控制点</vt:lpstr>
      <vt:lpstr>几何变换模型</vt:lpstr>
      <vt:lpstr>仿射模型</vt:lpstr>
      <vt:lpstr>仿射变换</vt:lpstr>
      <vt:lpstr>PowerPoint Presentation</vt:lpstr>
      <vt:lpstr>几何变换的不确定性来源</vt:lpstr>
      <vt:lpstr>几何校正精度评价</vt:lpstr>
      <vt:lpstr>重采样方法</vt:lpstr>
      <vt:lpstr>练习1：对扫描地图做地理参考和校正</vt:lpstr>
      <vt:lpstr>练习2：用ArcScan矢量化栅格线条</vt:lpstr>
      <vt:lpstr>练习3：完成图像到地图的变换</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贫困地区资源环境监测评估与生态价值评价技术</dc:title>
  <dc:creator>Yong Ge</dc:creator>
  <cp:lastModifiedBy>Wang Jianghao</cp:lastModifiedBy>
  <cp:revision>1858</cp:revision>
  <dcterms:created xsi:type="dcterms:W3CDTF">2011-03-29T15:43:51Z</dcterms:created>
  <dcterms:modified xsi:type="dcterms:W3CDTF">2020-11-03T12:58:04Z</dcterms:modified>
</cp:coreProperties>
</file>