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7" r:id="rId2"/>
    <p:sldId id="265" r:id="rId3"/>
    <p:sldId id="368" r:id="rId4"/>
    <p:sldId id="369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0C3"/>
    <a:srgbClr val="C0F0FD"/>
    <a:srgbClr val="C7450B"/>
    <a:srgbClr val="96E6FB"/>
    <a:srgbClr val="67C5DF"/>
    <a:srgbClr val="A20000"/>
    <a:srgbClr val="66B5C9"/>
    <a:srgbClr val="FFC17D"/>
    <a:srgbClr val="A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U_MSMFT\BU%20-%202022%20Fall\MF740%20D1%20Economics%20of%20FinTech%20(Fall%202022)\project\MF740%20chart%20data_H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U_MSMFT\BU%20-%202022%20Fall\MF740%20D1%20Economics%20of%20FinTech%20(Fall%202022)\project\MF740%20chart%20data_H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U_MSMFT\BU%20-%202022%20Fall\MF740%20D1%20Economics%20of%20FinTech%20(Fall%202022)\project\MF740%20chart%20data_H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solidFill>
                  <a:sysClr val="windowText" lastClr="000000"/>
                </a:solidFill>
              </a:rPr>
              <a:t>Users (By Region)</a:t>
            </a:r>
          </a:p>
        </c:rich>
      </c:tx>
      <c:layout>
        <c:manualLayout>
          <c:xMode val="edge"/>
          <c:yMode val="edge"/>
          <c:x val="0.29803313327488928"/>
          <c:y val="8.85478501194001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'FTX 客户分布'!$H$4</c:f>
              <c:strCache>
                <c:ptCount val="1"/>
                <c:pt idx="0">
                  <c:v>Share of 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35-40E5-ABE8-BB28D382AE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5-40E5-ABE8-BB28D382AE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35-40E5-ABE8-BB28D382AE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35-40E5-ABE8-BB28D382AE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5-40E5-ABE8-BB28D382AE6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5-40E5-ABE8-BB28D382AE6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5-40E5-ABE8-BB28D382AE6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5-40E5-ABE8-BB28D382AE6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035-40E5-ABE8-BB28D382AE6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035-40E5-ABE8-BB28D382AE6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035-40E5-ABE8-BB28D382AE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'FTX 客户分布'!$G$5:$G$15</c:f>
              <c:strCache>
                <c:ptCount val="11"/>
                <c:pt idx="0">
                  <c:v>Cayman</c:v>
                </c:pt>
                <c:pt idx="1">
                  <c:v>British Virgin Islands</c:v>
                </c:pt>
                <c:pt idx="2">
                  <c:v>Mainland China</c:v>
                </c:pt>
                <c:pt idx="3">
                  <c:v>United Kingdom</c:v>
                </c:pt>
                <c:pt idx="4">
                  <c:v>Singapore</c:v>
                </c:pt>
                <c:pt idx="5">
                  <c:v>Bermuda</c:v>
                </c:pt>
                <c:pt idx="6">
                  <c:v>South Korea</c:v>
                </c:pt>
                <c:pt idx="7">
                  <c:v>United Arab Emirates</c:v>
                </c:pt>
                <c:pt idx="8">
                  <c:v>Bahamas</c:v>
                </c:pt>
                <c:pt idx="9">
                  <c:v>Hong Kong, China</c:v>
                </c:pt>
                <c:pt idx="10">
                  <c:v>Other regions</c:v>
                </c:pt>
              </c:strCache>
            </c:strRef>
          </c:cat>
          <c:val>
            <c:numRef>
              <c:f>'FTX 客户分布'!$H$5:$H$15</c:f>
              <c:numCache>
                <c:formatCode>0.00%</c:formatCode>
                <c:ptCount val="11"/>
                <c:pt idx="0">
                  <c:v>0.22</c:v>
                </c:pt>
                <c:pt idx="1">
                  <c:v>0.11</c:v>
                </c:pt>
                <c:pt idx="2">
                  <c:v>0.08</c:v>
                </c:pt>
                <c:pt idx="3">
                  <c:v>0.08</c:v>
                </c:pt>
                <c:pt idx="4">
                  <c:v>0.06</c:v>
                </c:pt>
                <c:pt idx="5">
                  <c:v>0.05</c:v>
                </c:pt>
                <c:pt idx="6">
                  <c:v>0.04</c:v>
                </c:pt>
                <c:pt idx="7">
                  <c:v>0.04</c:v>
                </c:pt>
                <c:pt idx="8">
                  <c:v>0.04</c:v>
                </c:pt>
                <c:pt idx="9">
                  <c:v>0.03</c:v>
                </c:pt>
                <c:pt idx="1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035-40E5-ABE8-BB28D382A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</a:rPr>
              <a:t>FTT Stabilizing Cost 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>
                <a:solidFill>
                  <a:schemeClr val="tx1"/>
                </a:solidFill>
              </a:rPr>
              <a:t>(Unit: 10,000 USD)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896966402014244"/>
          <c:y val="0.26723132344111844"/>
          <c:w val="0.83245473678526194"/>
          <c:h val="0.61397289647482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收入与成本!$D$19</c:f>
              <c:strCache>
                <c:ptCount val="1"/>
                <c:pt idx="0">
                  <c:v>FTT Stabilizing Cost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99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收入与成本!$C$20:$C$22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收入与成本!$D$20:$D$22</c:f>
              <c:numCache>
                <c:formatCode>0_);[Red]\(0\)</c:formatCode>
                <c:ptCount val="3"/>
                <c:pt idx="0">
                  <c:v>400</c:v>
                </c:pt>
                <c:pt idx="1">
                  <c:v>2600</c:v>
                </c:pt>
                <c:pt idx="2">
                  <c:v>26700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1A-494B-A608-48912EA29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312416"/>
        <c:axId val="1269310336"/>
      </c:barChart>
      <c:catAx>
        <c:axId val="126931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269310336"/>
        <c:crosses val="autoZero"/>
        <c:auto val="1"/>
        <c:lblAlgn val="ctr"/>
        <c:lblOffset val="100"/>
        <c:noMultiLvlLbl val="0"/>
      </c:catAx>
      <c:valAx>
        <c:axId val="1269310336"/>
        <c:scaling>
          <c:orientation val="minMax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26931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1788694694191871"/>
          <c:y val="0.22439317265631703"/>
          <c:w val="0.36422610611616263"/>
          <c:h val="8.64096406209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</a:rPr>
              <a:t>Revenue (Unit: 10,000 USD)</a:t>
            </a:r>
            <a:endParaRPr lang="zh-CN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收入与成本!$D$6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719460908239034E-2"/>
                  <c:y val="-4.58098753105693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C0-4E6B-B266-42D98B72A7A6}"/>
                </c:ext>
              </c:extLst>
            </c:dLbl>
            <c:dLbl>
              <c:idx val="1"/>
              <c:layout>
                <c:manualLayout>
                  <c:x val="-2.9579191362358551E-2"/>
                  <c:y val="-3.6647900248455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C0-4E6B-B266-42D98B72A7A6}"/>
                </c:ext>
              </c:extLst>
            </c:dLbl>
            <c:dLbl>
              <c:idx val="2"/>
              <c:layout>
                <c:manualLayout>
                  <c:x val="-7.887784363295613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C0-4E6B-B266-42D98B72A7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收入与成本!$C$7:$C$9</c:f>
              <c:numCache>
                <c:formatCode>0_);[Red]\(0\)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收入与成本!$D$7:$D$9</c:f>
              <c:numCache>
                <c:formatCode>0_);[Red]\(0\)</c:formatCode>
                <c:ptCount val="3"/>
                <c:pt idx="0">
                  <c:v>1500</c:v>
                </c:pt>
                <c:pt idx="1">
                  <c:v>8700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0-4E6B-B266-42D98B72A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244256"/>
        <c:axId val="225245088"/>
      </c:barChart>
      <c:lineChart>
        <c:grouping val="standard"/>
        <c:varyColors val="0"/>
        <c:ser>
          <c:idx val="1"/>
          <c:order val="1"/>
          <c:tx>
            <c:strRef>
              <c:f>收入与成本!$E$6</c:f>
              <c:strCache>
                <c:ptCount val="1"/>
                <c:pt idx="0">
                  <c:v>net income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865768180398388E-3"/>
                  <c:y val="-8.70387630900818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C0-4E6B-B266-42D98B72A7A6}"/>
                </c:ext>
              </c:extLst>
            </c:dLbl>
            <c:dLbl>
              <c:idx val="1"/>
              <c:layout>
                <c:manualLayout>
                  <c:x val="3.9438921816478067E-2"/>
                  <c:y val="-4.1228887779512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C0-4E6B-B266-42D98B72A7A6}"/>
                </c:ext>
              </c:extLst>
            </c:dLbl>
            <c:dLbl>
              <c:idx val="2"/>
              <c:layout>
                <c:manualLayout>
                  <c:x val="0"/>
                  <c:y val="-3.6647900248455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C0-4E6B-B266-42D98B72A7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收入与成本!$C$7:$C$9</c:f>
              <c:numCache>
                <c:formatCode>0_);[Red]\(0\)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收入与成本!$E$7:$E$9</c:f>
              <c:numCache>
                <c:formatCode>0_);[Red]\(0\)</c:formatCode>
                <c:ptCount val="3"/>
                <c:pt idx="0">
                  <c:v>300</c:v>
                </c:pt>
                <c:pt idx="1">
                  <c:v>3100</c:v>
                </c:pt>
                <c:pt idx="2">
                  <c:v>37000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C0-4E6B-B266-42D98B72A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9311168"/>
        <c:axId val="1269309504"/>
      </c:lineChart>
      <c:catAx>
        <c:axId val="225244256"/>
        <c:scaling>
          <c:orientation val="minMax"/>
        </c:scaling>
        <c:delete val="0"/>
        <c:axPos val="b"/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25245088"/>
        <c:crosses val="autoZero"/>
        <c:auto val="1"/>
        <c:lblAlgn val="ctr"/>
        <c:lblOffset val="100"/>
        <c:noMultiLvlLbl val="0"/>
      </c:catAx>
      <c:valAx>
        <c:axId val="225245088"/>
        <c:scaling>
          <c:orientation val="minMax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25244256"/>
        <c:crosses val="autoZero"/>
        <c:crossBetween val="between"/>
      </c:valAx>
      <c:valAx>
        <c:axId val="1269309504"/>
        <c:scaling>
          <c:orientation val="minMax"/>
        </c:scaling>
        <c:delete val="0"/>
        <c:axPos val="r"/>
        <c:numFmt formatCode="0_);[Red]\(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269311168"/>
        <c:crosses val="max"/>
        <c:crossBetween val="between"/>
        <c:majorUnit val="10000"/>
      </c:valAx>
      <c:catAx>
        <c:axId val="1269311168"/>
        <c:scaling>
          <c:orientation val="minMax"/>
        </c:scaling>
        <c:delete val="1"/>
        <c:axPos val="b"/>
        <c:numFmt formatCode="0_);[Red]\(0\)" sourceLinked="1"/>
        <c:majorTickMark val="out"/>
        <c:minorTickMark val="none"/>
        <c:tickLblPos val="nextTo"/>
        <c:crossAx val="1269309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1499" tIns="45750" rIns="91499" bIns="4575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837FF-88A7-48F9-A2B1-12E520FF1388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99" tIns="45750" rIns="91499" bIns="45750" numCol="1" anchor="t" anchorCtr="0" compatLnSpc="1"/>
          <a:lstStyle/>
          <a:p>
            <a:pPr lvl="0" eaLnBrk="1" hangingPunct="1"/>
            <a:endParaRPr lang="de-DE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1499" tIns="45750" rIns="91499" bIns="4575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837FF-88A7-48F9-A2B1-12E520FF1388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99" tIns="45750" rIns="91499" bIns="45750" numCol="1" anchor="t" anchorCtr="0" compatLnSpc="1"/>
          <a:lstStyle/>
          <a:p>
            <a:pPr lvl="0"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1562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1499" tIns="45750" rIns="91499" bIns="4575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5837FF-88A7-48F9-A2B1-12E520FF1388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1499" tIns="45750" rIns="91499" bIns="45750" numCol="1" anchor="t" anchorCtr="0" compatLnSpc="1"/>
          <a:lstStyle/>
          <a:p>
            <a:pPr lvl="0"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1069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956366" y="4147758"/>
            <a:ext cx="6279268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956366" y="1862667"/>
            <a:ext cx="6279268" cy="1923847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4226302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7" y="5121652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83038" y="1130301"/>
            <a:ext cx="7025922" cy="2814856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83038" y="5823229"/>
            <a:ext cx="702592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accent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83040" y="5526957"/>
            <a:ext cx="7025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4.xml"/><Relationship Id="rId16" Type="http://schemas.openxmlformats.org/officeDocument/2006/relationships/image" Target="../media/image11.png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FTX Profile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5225015" y="2671712"/>
            <a:ext cx="1741968" cy="151457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69924" y="506027"/>
            <a:ext cx="10850563" cy="522673"/>
          </a:xfrm>
        </p:spPr>
        <p:txBody>
          <a:bodyPr vert="horz" wrap="square" lIns="0" tIns="45713" rIns="0" bIns="45713" numCol="1" rtlCol="0" anchor="b" anchorCtr="0" compatLnSpc="1">
            <a:normAutofit/>
          </a:bodyPr>
          <a:lstStyle/>
          <a:p>
            <a:pPr defTabSz="9144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FTX —— Fintech unicorn but just a flash in the pan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gray">
          <a:xfrm>
            <a:off x="617832" y="1025185"/>
            <a:ext cx="5782968" cy="408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91440" bIns="91440"/>
          <a:lstStyle>
            <a:lvl1pPr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8925" indent="-174625"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70230" indent="-167005"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539875" indent="-168275"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Company Orientation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FTX was a Cryptocurrency Derivatives Exchange, covered nearly the full range of secondary markets, whose products included crypto, fiat, US stocks, spot, futures, option…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FTX also had OTC services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FTX issued FTT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 (FTX Token)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 Ethereum-based token</a:t>
            </a:r>
          </a:p>
          <a:p>
            <a:pPr marL="114300" lvl="1" indent="0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Company Vision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Built by traders; for traders.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Provide any products users want to trade</a:t>
            </a:r>
          </a:p>
          <a:p>
            <a:pPr lvl="1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Business Overview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Once the second largest crypto exchange in the world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Valuation was once as high as $32 billion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FTX processed 11% of global derivatives transactions (about $2.4 trillion monthly)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FTX issued 1 billion FTT in total; Historical highest price of FTT was $85.32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$1.39 updated on 2022.12.04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" lvl="1" indent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9D71A-5EAE-DD02-E011-8ACAE1190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432" y="288763"/>
            <a:ext cx="2189192" cy="739937"/>
          </a:xfrm>
          <a:prstGeom prst="rect">
            <a:avLst/>
          </a:prstGeom>
        </p:spPr>
      </p:pic>
      <p:sp>
        <p:nvSpPr>
          <p:cNvPr id="4" name="object 24">
            <a:extLst>
              <a:ext uri="{FF2B5EF4-FFF2-40B4-BE49-F238E27FC236}">
                <a16:creationId xmlns:a16="http://schemas.microsoft.com/office/drawing/2014/main" id="{FC6C047A-57BE-0446-9EF0-9525E22FE8ED}"/>
              </a:ext>
            </a:extLst>
          </p:cNvPr>
          <p:cNvSpPr/>
          <p:nvPr/>
        </p:nvSpPr>
        <p:spPr>
          <a:xfrm>
            <a:off x="6631619" y="1159461"/>
            <a:ext cx="4888867" cy="3634482"/>
          </a:xfrm>
          <a:prstGeom prst="rect">
            <a:avLst/>
          </a:prstGeom>
          <a:ln w="9398">
            <a:solidFill>
              <a:srgbClr val="45A0C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reeform 448">
            <a:extLst>
              <a:ext uri="{FF2B5EF4-FFF2-40B4-BE49-F238E27FC236}">
                <a16:creationId xmlns:a16="http://schemas.microsoft.com/office/drawing/2014/main" id="{FE24EDA5-02B4-FE18-D22D-256DBD2B8EE9}"/>
              </a:ext>
            </a:extLst>
          </p:cNvPr>
          <p:cNvSpPr>
            <a:spLocks/>
          </p:cNvSpPr>
          <p:nvPr/>
        </p:nvSpPr>
        <p:spPr bwMode="gray">
          <a:xfrm flipV="1">
            <a:off x="522316" y="6033745"/>
            <a:ext cx="6977849" cy="794513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solidFill>
            <a:srgbClr val="C0F0FD"/>
          </a:solidFill>
          <a:ln w="15875" cap="flat" cmpd="sng">
            <a:noFill/>
            <a:prstDash val="dashDot"/>
            <a:round/>
            <a:headEnd/>
            <a:tailEnd/>
          </a:ln>
          <a:effectLst/>
        </p:spPr>
        <p:txBody>
          <a:bodyPr wrap="none" lIns="91422" tIns="45711" rIns="91422" bIns="45711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Freeform 448">
            <a:extLst>
              <a:ext uri="{FF2B5EF4-FFF2-40B4-BE49-F238E27FC236}">
                <a16:creationId xmlns:a16="http://schemas.microsoft.com/office/drawing/2014/main" id="{F1CF67E2-4443-654B-F1C8-FAAF60235E2B}"/>
              </a:ext>
            </a:extLst>
          </p:cNvPr>
          <p:cNvSpPr>
            <a:spLocks/>
          </p:cNvSpPr>
          <p:nvPr/>
        </p:nvSpPr>
        <p:spPr bwMode="gray">
          <a:xfrm rot="5400000" flipV="1">
            <a:off x="9203609" y="4455665"/>
            <a:ext cx="702629" cy="4038489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solidFill>
            <a:srgbClr val="C7450B">
              <a:alpha val="60000"/>
            </a:srgbClr>
          </a:solidFill>
          <a:ln w="15875" cap="flat" cmpd="sng">
            <a:noFill/>
            <a:prstDash val="dashDot"/>
            <a:round/>
            <a:headEnd/>
            <a:tailEnd/>
          </a:ln>
          <a:effectLst/>
        </p:spPr>
        <p:txBody>
          <a:bodyPr wrap="none" lIns="91422" tIns="45711" rIns="91422" bIns="45711" anchor="ctr"/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69B6A615-7B24-1C36-CB1F-07C094E8BE02}"/>
              </a:ext>
            </a:extLst>
          </p:cNvPr>
          <p:cNvSpPr/>
          <p:nvPr/>
        </p:nvSpPr>
        <p:spPr>
          <a:xfrm>
            <a:off x="6950396" y="3531223"/>
            <a:ext cx="1669002" cy="321685"/>
          </a:xfrm>
          <a:custGeom>
            <a:avLst/>
            <a:gdLst/>
            <a:ahLst/>
            <a:cxnLst/>
            <a:rect l="l" t="t" r="r" b="b"/>
            <a:pathLst>
              <a:path w="953135" h="231140">
                <a:moveTo>
                  <a:pt x="914082" y="0"/>
                </a:moveTo>
                <a:lnTo>
                  <a:pt x="34289" y="230"/>
                </a:lnTo>
                <a:lnTo>
                  <a:pt x="2650" y="24472"/>
                </a:lnTo>
                <a:lnTo>
                  <a:pt x="0" y="38506"/>
                </a:lnTo>
                <a:lnTo>
                  <a:pt x="231" y="196821"/>
                </a:lnTo>
                <a:lnTo>
                  <a:pt x="4322" y="210298"/>
                </a:lnTo>
                <a:lnTo>
                  <a:pt x="12743" y="221179"/>
                </a:lnTo>
                <a:lnTo>
                  <a:pt x="24480" y="228452"/>
                </a:lnTo>
                <a:lnTo>
                  <a:pt x="38519" y="231101"/>
                </a:lnTo>
                <a:lnTo>
                  <a:pt x="918309" y="230871"/>
                </a:lnTo>
                <a:lnTo>
                  <a:pt x="931783" y="226782"/>
                </a:lnTo>
                <a:lnTo>
                  <a:pt x="942665" y="218361"/>
                </a:lnTo>
                <a:lnTo>
                  <a:pt x="949938" y="206623"/>
                </a:lnTo>
                <a:lnTo>
                  <a:pt x="952588" y="192582"/>
                </a:lnTo>
                <a:lnTo>
                  <a:pt x="952359" y="34289"/>
                </a:lnTo>
                <a:lnTo>
                  <a:pt x="948272" y="20811"/>
                </a:lnTo>
                <a:lnTo>
                  <a:pt x="939853" y="9926"/>
                </a:lnTo>
                <a:lnTo>
                  <a:pt x="928118" y="2650"/>
                </a:lnTo>
                <a:lnTo>
                  <a:pt x="914082" y="0"/>
                </a:lnTo>
                <a:close/>
              </a:path>
            </a:pathLst>
          </a:custGeom>
          <a:solidFill>
            <a:srgbClr val="C0F0FD"/>
          </a:solidFill>
          <a:ln>
            <a:noFill/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E985F8-2C85-3A9C-AABB-0ADD409000A5}"/>
              </a:ext>
            </a:extLst>
          </p:cNvPr>
          <p:cNvSpPr txBox="1"/>
          <p:nvPr/>
        </p:nvSpPr>
        <p:spPr>
          <a:xfrm>
            <a:off x="6793154" y="3510653"/>
            <a:ext cx="2021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&amp; CEO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2BE728A-5104-6DEA-B4FE-D4521ABD96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r="28890"/>
          <a:stretch/>
        </p:blipFill>
        <p:spPr>
          <a:xfrm>
            <a:off x="6950395" y="1390226"/>
            <a:ext cx="1669003" cy="203687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E26A316-4A9F-FFF3-45F5-5A1EEA68CE2F}"/>
              </a:ext>
            </a:extLst>
          </p:cNvPr>
          <p:cNvSpPr txBox="1"/>
          <p:nvPr/>
        </p:nvSpPr>
        <p:spPr>
          <a:xfrm>
            <a:off x="6728865" y="3772984"/>
            <a:ext cx="218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Bankman-Fried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(SBF)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2C1CD87-1BDD-484C-862B-2F87B051A1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19800" y="1113962"/>
            <a:ext cx="2954367" cy="39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tIns="91440" bIns="91440"/>
          <a:lstStyle>
            <a:lvl1pPr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8925" indent="-174625"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70230" indent="-167005"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539875" indent="-168275"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Leave Wall Street,</a:t>
            </a:r>
          </a:p>
          <a:p>
            <a:pPr algn="ctr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Enter Crypto Chaos</a:t>
            </a:r>
          </a:p>
          <a:p>
            <a:pPr lvl="1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45A0C3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Born in 1992</a:t>
            </a:r>
          </a:p>
          <a:p>
            <a:pPr lvl="1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45A0C3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Graduated from MIT in 2014</a:t>
            </a:r>
          </a:p>
          <a:p>
            <a:pPr lvl="1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45A0C3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Jane Street Capital ETF trader  (2014.06-2017.09)</a:t>
            </a:r>
          </a:p>
          <a:p>
            <a:pPr lvl="1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45A0C3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Founded Alameda Research (a quantitative trading firm) in 2017.11</a:t>
            </a:r>
          </a:p>
          <a:p>
            <a:pPr lvl="1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45A0C3"/>
              </a:buClr>
              <a:buFontTx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Founded FTX in 2019.04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Char char="•"/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" lvl="1" indent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D9CC7331-738F-DD3B-F9DA-0E780247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9" y="6723889"/>
            <a:ext cx="111415" cy="94782"/>
          </a:xfrm>
          <a:prstGeom prst="ellipse">
            <a:avLst/>
          </a:prstGeom>
          <a:solidFill>
            <a:srgbClr val="45A0C3"/>
          </a:solidFill>
          <a:ln w="9525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22" tIns="45711" rIns="91422" bIns="45711" anchor="ctr"/>
          <a:lstStyle/>
          <a:p>
            <a:pPr defTabSz="914217">
              <a:defRPr/>
            </a:pPr>
            <a:endParaRPr lang="zh-CN" altLang="en-US" sz="1800" kern="0" dirty="0">
              <a:solidFill>
                <a:srgbClr val="951D2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2CFD3E78-7500-BB49-79D0-69F490F5D830}"/>
              </a:ext>
            </a:extLst>
          </p:cNvPr>
          <p:cNvSpPr txBox="1"/>
          <p:nvPr/>
        </p:nvSpPr>
        <p:spPr>
          <a:xfrm>
            <a:off x="89905" y="6098495"/>
            <a:ext cx="1267353" cy="58685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91400" tIns="45701" rIns="91400" bIns="45701"/>
          <a:lstStyle/>
          <a:p>
            <a:pPr marL="84138" indent="-84138" algn="just" defTabSz="1017588" hangingPunct="0"/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2019.04</a:t>
            </a:r>
          </a:p>
          <a:p>
            <a:pPr marL="112713" lvl="1" indent="-111125" algn="just" defTabSz="1017588">
              <a:buClr>
                <a:srgbClr val="0094DA"/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FTX founded</a:t>
            </a:r>
          </a:p>
        </p:txBody>
      </p:sp>
      <p:sp>
        <p:nvSpPr>
          <p:cNvPr id="29" name="Oval 20">
            <a:extLst>
              <a:ext uri="{FF2B5EF4-FFF2-40B4-BE49-F238E27FC236}">
                <a16:creationId xmlns:a16="http://schemas.microsoft.com/office/drawing/2014/main" id="{53464131-5A70-9D3B-7343-392FCBA4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6493491"/>
            <a:ext cx="165100" cy="165100"/>
          </a:xfrm>
          <a:prstGeom prst="ellipse">
            <a:avLst/>
          </a:prstGeom>
          <a:solidFill>
            <a:srgbClr val="45A0C3"/>
          </a:solidFill>
          <a:ln w="9525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22" tIns="45711" rIns="91422" bIns="45711" anchor="ctr"/>
          <a:lstStyle/>
          <a:p>
            <a:pPr defTabSz="914217">
              <a:defRPr/>
            </a:pPr>
            <a:endParaRPr lang="zh-CN" altLang="en-US" sz="1800" kern="0" dirty="0">
              <a:solidFill>
                <a:srgbClr val="951D2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440CA46B-33F4-ED96-2990-459D7A014771}"/>
              </a:ext>
            </a:extLst>
          </p:cNvPr>
          <p:cNvSpPr txBox="1"/>
          <p:nvPr/>
        </p:nvSpPr>
        <p:spPr>
          <a:xfrm>
            <a:off x="1419945" y="5551541"/>
            <a:ext cx="2058248" cy="90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91400" tIns="45701" rIns="91400" bIns="45701"/>
          <a:lstStyle/>
          <a:p>
            <a:pPr marL="84138" indent="-84138" defTabSz="1017588" hangingPunct="0"/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2019.05-07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FTX exchange launched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FTT ICO at $1.73 for 350 million shares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charset="0"/>
              <a:sym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606F70-179B-29C0-F007-009B43FB4BF6}"/>
              </a:ext>
            </a:extLst>
          </p:cNvPr>
          <p:cNvCxnSpPr>
            <a:cxnSpLocks/>
          </p:cNvCxnSpPr>
          <p:nvPr/>
        </p:nvCxnSpPr>
        <p:spPr>
          <a:xfrm>
            <a:off x="669924" y="2672179"/>
            <a:ext cx="5622206" cy="0"/>
          </a:xfrm>
          <a:prstGeom prst="line">
            <a:avLst/>
          </a:prstGeom>
          <a:ln>
            <a:solidFill>
              <a:srgbClr val="45A0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4BE9002-4C84-613A-52A5-20BD551B57ED}"/>
              </a:ext>
            </a:extLst>
          </p:cNvPr>
          <p:cNvCxnSpPr>
            <a:cxnSpLocks/>
          </p:cNvCxnSpPr>
          <p:nvPr/>
        </p:nvCxnSpPr>
        <p:spPr>
          <a:xfrm>
            <a:off x="617832" y="3531223"/>
            <a:ext cx="5622206" cy="0"/>
          </a:xfrm>
          <a:prstGeom prst="line">
            <a:avLst/>
          </a:prstGeom>
          <a:ln>
            <a:solidFill>
              <a:srgbClr val="45A0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20">
            <a:extLst>
              <a:ext uri="{FF2B5EF4-FFF2-40B4-BE49-F238E27FC236}">
                <a16:creationId xmlns:a16="http://schemas.microsoft.com/office/drawing/2014/main" id="{896F1B89-1B29-9B63-DCD7-6951EC6E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892" y="6275894"/>
            <a:ext cx="214108" cy="210880"/>
          </a:xfrm>
          <a:prstGeom prst="ellipse">
            <a:avLst/>
          </a:prstGeom>
          <a:solidFill>
            <a:srgbClr val="45A0C3"/>
          </a:solidFill>
          <a:ln w="9525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22" tIns="45711" rIns="91422" bIns="45711" anchor="ctr"/>
          <a:lstStyle/>
          <a:p>
            <a:pPr defTabSz="914217">
              <a:defRPr/>
            </a:pPr>
            <a:endParaRPr lang="zh-CN" altLang="en-US" sz="1800" kern="0" dirty="0">
              <a:solidFill>
                <a:srgbClr val="951D2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6" name="TextBox 37">
            <a:extLst>
              <a:ext uri="{FF2B5EF4-FFF2-40B4-BE49-F238E27FC236}">
                <a16:creationId xmlns:a16="http://schemas.microsoft.com/office/drawing/2014/main" id="{1A8403A1-EB13-D084-8843-3333C009EDA6}"/>
              </a:ext>
            </a:extLst>
          </p:cNvPr>
          <p:cNvSpPr txBox="1"/>
          <p:nvPr/>
        </p:nvSpPr>
        <p:spPr>
          <a:xfrm>
            <a:off x="3541485" y="5372191"/>
            <a:ext cx="1989021" cy="8860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91400" tIns="45701" rIns="91400" bIns="45701"/>
          <a:lstStyle/>
          <a:p>
            <a:pPr marL="84138" indent="-84138" defTabSz="1017588" hangingPunct="0"/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2020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FTX average one-sided daily trading volume reached $5 billion </a:t>
            </a:r>
          </a:p>
        </p:txBody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0459BE95-B56F-50C4-955F-8383C340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736" y="6013190"/>
            <a:ext cx="375611" cy="321363"/>
          </a:xfrm>
          <a:prstGeom prst="ellipse">
            <a:avLst/>
          </a:prstGeom>
          <a:solidFill>
            <a:srgbClr val="45A0C3"/>
          </a:solidFill>
          <a:ln w="9525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22" tIns="45711" rIns="91422" bIns="45711" anchor="ctr"/>
          <a:lstStyle/>
          <a:p>
            <a:pPr defTabSz="914217">
              <a:defRPr/>
            </a:pPr>
            <a:endParaRPr lang="zh-CN" altLang="en-US" sz="1800" kern="0" dirty="0">
              <a:solidFill>
                <a:srgbClr val="951D2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4A6B4-042D-DAF6-AD67-EFD9C1265D19}"/>
              </a:ext>
            </a:extLst>
          </p:cNvPr>
          <p:cNvSpPr txBox="1"/>
          <p:nvPr/>
        </p:nvSpPr>
        <p:spPr>
          <a:xfrm>
            <a:off x="5566020" y="5218212"/>
            <a:ext cx="2498611" cy="7405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91400" tIns="45701" rIns="91400" bIns="45701"/>
          <a:lstStyle/>
          <a:p>
            <a:pPr marL="84138" indent="-84138" defTabSz="1017588" hangingPunct="0"/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2022.01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Completed Series C financing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FTX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Valuation was $32 billion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charset="0"/>
              <a:sym typeface="Times New Roman" panose="02020603050405020304" pitchFamily="18" charset="0"/>
            </a:endParaRPr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F0D1EDB6-2D98-3886-8F31-A7FA2FB4D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455" y="6223923"/>
            <a:ext cx="195056" cy="1933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22" tIns="45711" rIns="91422" bIns="45711" anchor="ctr"/>
          <a:lstStyle/>
          <a:p>
            <a:pPr defTabSz="914217">
              <a:defRPr/>
            </a:pPr>
            <a:endParaRPr lang="zh-CN" altLang="en-US" sz="1800" kern="0" dirty="0">
              <a:solidFill>
                <a:srgbClr val="951D2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93A94A87-9D5C-AC54-6567-B8EABE607B24}"/>
              </a:ext>
            </a:extLst>
          </p:cNvPr>
          <p:cNvSpPr txBox="1"/>
          <p:nvPr/>
        </p:nvSpPr>
        <p:spPr>
          <a:xfrm>
            <a:off x="8107336" y="5228410"/>
            <a:ext cx="1840128" cy="9326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91400" tIns="45701" rIns="91400" bIns="45701"/>
          <a:lstStyle/>
          <a:p>
            <a:pPr marL="84138" indent="-84138" defTabSz="1017588" hangingPunct="0"/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2022.11.02</a:t>
            </a:r>
          </a:p>
          <a:p>
            <a:pPr marL="112713" lvl="1" indent="-111125" defTabSz="1017588">
              <a:buClr>
                <a:schemeClr val="accent2">
                  <a:lumMod val="50000"/>
                </a:schemeClr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Coindesk exposes key financial details of Alameda Research</a:t>
            </a:r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id="{20A7D387-CA1C-E945-A8BB-8EE75DE4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161" y="6490615"/>
            <a:ext cx="327733" cy="3178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22" tIns="45711" rIns="91422" bIns="45711" anchor="ctr"/>
          <a:lstStyle/>
          <a:p>
            <a:pPr defTabSz="914217">
              <a:defRPr/>
            </a:pPr>
            <a:endParaRPr lang="zh-CN" altLang="en-US" sz="1800" kern="0" dirty="0">
              <a:solidFill>
                <a:srgbClr val="951D2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5271D3A7-FFF4-BEEA-AD10-A0EA4C530DE3}"/>
              </a:ext>
            </a:extLst>
          </p:cNvPr>
          <p:cNvSpPr txBox="1"/>
          <p:nvPr/>
        </p:nvSpPr>
        <p:spPr>
          <a:xfrm>
            <a:off x="10060904" y="5928229"/>
            <a:ext cx="1637550" cy="49128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txBody>
          <a:bodyPr lIns="91400" tIns="45701" rIns="91400" bIns="45701"/>
          <a:lstStyle/>
          <a:p>
            <a:pPr marL="84138" indent="-84138" defTabSz="1017588" hangingPunct="0"/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2022.11.11</a:t>
            </a:r>
          </a:p>
          <a:p>
            <a:pPr marL="112713" lvl="1" indent="-111125" defTabSz="1017588">
              <a:buClr>
                <a:schemeClr val="accent2">
                  <a:lumMod val="50000"/>
                </a:schemeClr>
              </a:buClr>
              <a:buFontTx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charset="0"/>
                <a:sym typeface="Times New Roman" panose="02020603050405020304" pitchFamily="18" charset="0"/>
              </a:rPr>
              <a:t>FTX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bankruptcy</a:t>
            </a:r>
          </a:p>
          <a:p>
            <a:pPr marL="112713" lvl="1" indent="-111125" defTabSz="1017588">
              <a:buClr>
                <a:srgbClr val="0094DA"/>
              </a:buClr>
              <a:buFontTx/>
              <a:buChar char="•"/>
            </a:pP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69924" y="506027"/>
            <a:ext cx="10850563" cy="522673"/>
          </a:xfrm>
        </p:spPr>
        <p:txBody>
          <a:bodyPr vert="horz" wrap="square" lIns="0" tIns="45713" rIns="0" bIns="45713" numCol="1" rtlCol="0" anchor="b" anchorCtr="0" compatLnSpc="1">
            <a:normAutofit/>
          </a:bodyPr>
          <a:lstStyle/>
          <a:p>
            <a:pPr defTabSz="9144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Focus on cryptos &amp; derivatives; Serve investors &amp; market makers  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9D71A-5EAE-DD02-E011-8ACAE11901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432" y="288763"/>
            <a:ext cx="2189192" cy="73993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3290E96-F4B7-6419-B534-7730386C3641}"/>
              </a:ext>
            </a:extLst>
          </p:cNvPr>
          <p:cNvSpPr/>
          <p:nvPr/>
        </p:nvSpPr>
        <p:spPr>
          <a:xfrm>
            <a:off x="1358705" y="1172299"/>
            <a:ext cx="3025954" cy="58106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520" dirty="0">
                <a:solidFill>
                  <a:srgbClr val="000000"/>
                </a:solidFill>
              </a:rPr>
              <a:t>Key attractions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D68A1DBF-BAF7-AEB0-128A-27DEB285508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74851" y="1172299"/>
            <a:ext cx="4003830" cy="5585395"/>
            <a:chOff x="3538329" y="1543275"/>
            <a:chExt cx="3283857" cy="2451726"/>
          </a:xfrm>
        </p:grpSpPr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B7EB852C-FDC8-CE47-2FC6-9315061E6A35}"/>
                </a:ext>
              </a:extLst>
            </p:cNvPr>
            <p:cNvCxnSpPr/>
            <p:nvPr/>
          </p:nvCxnSpPr>
          <p:spPr>
            <a:xfrm>
              <a:off x="3538329" y="1543275"/>
              <a:ext cx="0" cy="2451726"/>
            </a:xfrm>
            <a:prstGeom prst="line">
              <a:avLst/>
            </a:prstGeom>
            <a:ln w="9525">
              <a:solidFill>
                <a:srgbClr val="45A0C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555962D5-A749-68D6-6C45-76C1F8AFFDC0}"/>
                </a:ext>
              </a:extLst>
            </p:cNvPr>
            <p:cNvCxnSpPr/>
            <p:nvPr/>
          </p:nvCxnSpPr>
          <p:spPr>
            <a:xfrm>
              <a:off x="6822186" y="1543275"/>
              <a:ext cx="0" cy="2451726"/>
            </a:xfrm>
            <a:prstGeom prst="line">
              <a:avLst/>
            </a:prstGeom>
            <a:ln w="9525">
              <a:solidFill>
                <a:srgbClr val="45A0C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8D2C5D29-D4E6-D236-CE18-E7DAFAB0FD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9923" y="1763260"/>
            <a:ext cx="3133571" cy="1884909"/>
          </a:xfrm>
          <a:prstGeom prst="rect">
            <a:avLst/>
          </a:prstGeom>
          <a:noFill/>
        </p:spPr>
        <p:txBody>
          <a:bodyPr vert="horz" wrap="square" lIns="34180" tIns="34180" rIns="34180" bIns="34180" rtlCol="0" anchor="t">
            <a:spAutoFit/>
          </a:bodyPr>
          <a:lstStyle/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times" panose="02020603050405020304" pitchFamily="18" charset="0"/>
                <a:cs typeface="times" panose="02020603050405020304" pitchFamily="18" charset="0"/>
              </a:rPr>
              <a:t>Spot trading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for over 300 kinds of cryptocurrencies :</a:t>
            </a:r>
            <a:r>
              <a:rPr lang="zh-CN" alt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BTC, ETH, </a:t>
            </a:r>
            <a:r>
              <a:rPr lang="en-US" altLang="zh-CN" sz="1400" dirty="0">
                <a:latin typeface="times" panose="02020603050405020304" pitchFamily="18" charset="0"/>
                <a:cs typeface="times" panose="02020603050405020304" pitchFamily="18" charset="0"/>
              </a:rPr>
              <a:t>DOGE, FTT,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SOL, XRP…</a:t>
            </a:r>
          </a:p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1400" b="0" i="0" dirty="0">
                <a:solidFill>
                  <a:srgbClr val="11111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Futures</a:t>
            </a:r>
            <a:endParaRPr lang="en-US" altLang="zh-CN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1400" b="0" i="0" dirty="0">
                <a:solidFill>
                  <a:srgbClr val="11111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Options</a:t>
            </a:r>
            <a:endParaRPr lang="en-US" altLang="zh-CN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111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MOVE Contract (V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olatility products)</a:t>
            </a:r>
            <a:endParaRPr lang="en-US" altLang="zh-CN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111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everaged tokens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662137BB-4BBC-49BC-1E77-59CE81768B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46194" y="1781016"/>
            <a:ext cx="3461135" cy="2346574"/>
          </a:xfrm>
          <a:prstGeom prst="rect">
            <a:avLst/>
          </a:prstGeom>
          <a:noFill/>
        </p:spPr>
        <p:txBody>
          <a:bodyPr vert="horz" wrap="square" lIns="34180" tIns="34180" rIns="34180" bIns="34180" rtlCol="0" anchor="t">
            <a:spAutoFit/>
          </a:bodyPr>
          <a:lstStyle/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Investors: </a:t>
            </a:r>
          </a:p>
          <a:p>
            <a:pPr marL="342900" indent="-342900" defTabSz="931545" eaLnBrk="0" hangingPunct="0">
              <a:spcBef>
                <a:spcPts val="635"/>
              </a:spcBef>
              <a:buSzPct val="100000"/>
              <a:buFont typeface="+mj-lt"/>
              <a:buAutoNum type="arabicPeriod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retail investors </a:t>
            </a:r>
          </a:p>
          <a:p>
            <a:pPr marL="342900" indent="-342900" defTabSz="931545" eaLnBrk="0" hangingPunct="0">
              <a:spcBef>
                <a:spcPts val="635"/>
              </a:spcBef>
              <a:buSzPct val="100000"/>
              <a:buFont typeface="+mj-lt"/>
              <a:buAutoNum type="arabicPeriod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Institutional Investors: </a:t>
            </a:r>
            <a:r>
              <a:rPr lang="en-US" altLang="zh-CN" sz="1600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Sequoia Capital, SoftBank, </a:t>
            </a:r>
            <a:r>
              <a:rPr lang="en-US" altLang="zh-CN" sz="1600" dirty="0">
                <a:latin typeface="times" panose="02020603050405020304" pitchFamily="18" charset="0"/>
                <a:cs typeface="times" panose="02020603050405020304" pitchFamily="18" charset="0"/>
              </a:rPr>
              <a:t>Temasek, BlackRock </a:t>
            </a:r>
            <a:r>
              <a:rPr lang="en-US" altLang="zh-CN" sz="1600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…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defTabSz="931545" eaLnBrk="0" hangingPunct="0">
              <a:spcBef>
                <a:spcPts val="635"/>
              </a:spcBef>
              <a:buSzPct val="100000"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Market makers: </a:t>
            </a:r>
            <a:r>
              <a:rPr lang="en-US" altLang="zh-CN" sz="1600" dirty="0">
                <a:latin typeface="times" panose="02020603050405020304" pitchFamily="18" charset="0"/>
                <a:cs typeface="times" panose="02020603050405020304" pitchFamily="18" charset="0"/>
              </a:rPr>
              <a:t>Almeda Research, Wintermute, Jump Crypto…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31E2388-8B20-4821-FB91-32FA308F57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50025" y="1852038"/>
            <a:ext cx="3170458" cy="1761799"/>
          </a:xfrm>
          <a:prstGeom prst="rect">
            <a:avLst/>
          </a:prstGeom>
          <a:noFill/>
        </p:spPr>
        <p:txBody>
          <a:bodyPr vert="horz" wrap="square" lIns="34180" tIns="34180" rIns="34180" bIns="34180" rtlCol="0" anchor="t">
            <a:spAutoFit/>
          </a:bodyPr>
          <a:lstStyle/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nb-NO" sz="2000" dirty="0">
                <a:latin typeface="times" panose="02020603050405020304" pitchFamily="18" charset="0"/>
                <a:cs typeface="times" panose="02020603050405020304" pitchFamily="18" charset="0"/>
              </a:rPr>
              <a:t>Issue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nb-NO" sz="2000" dirty="0">
                <a:latin typeface="times" panose="02020603050405020304" pitchFamily="18" charset="0"/>
                <a:cs typeface="times" panose="02020603050405020304" pitchFamily="18" charset="0"/>
              </a:rPr>
              <a:t>Sell FTT to investors</a:t>
            </a:r>
          </a:p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endParaRPr lang="nb-NO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defTabSz="931545" eaLnBrk="0" hangingPunct="0">
              <a:spcBef>
                <a:spcPts val="635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Provide a trading platform for investors and market makers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0FADCD0-A36F-6A8C-ED70-D9F0CFD74D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9924" y="1227066"/>
            <a:ext cx="3133584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6940" dir="5400000" algn="ctr" rotWithShape="0">
              <a:schemeClr val="tx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tIns="91440" bIns="91440" anchor="b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DED2804-5471-9A7E-1E87-60554C589A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46196" y="1227066"/>
            <a:ext cx="3461138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6940" dir="5400000" algn="ctr" rotWithShape="0">
              <a:schemeClr val="tx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tIns="91440" bIns="91440" anchor="b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612CBA8-96B1-D782-F617-F932BF3EAA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50029" y="1227066"/>
            <a:ext cx="3170458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6940" dir="5400000" algn="ctr" rotWithShape="0">
              <a:schemeClr val="tx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tIns="91440" bIns="91440" anchor="b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D4D6DD93-1896-1681-99A9-330C83694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850764"/>
              </p:ext>
            </p:extLst>
          </p:nvPr>
        </p:nvGraphicFramePr>
        <p:xfrm>
          <a:off x="4074836" y="3903882"/>
          <a:ext cx="4003830" cy="258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21">
            <a:extLst>
              <a:ext uri="{FF2B5EF4-FFF2-40B4-BE49-F238E27FC236}">
                <a16:creationId xmlns:a16="http://schemas.microsoft.com/office/drawing/2014/main" id="{69345E60-DD2C-C0D0-BA79-2C2E9FF7AB93}"/>
              </a:ext>
            </a:extLst>
          </p:cNvPr>
          <p:cNvSpPr txBox="1"/>
          <p:nvPr/>
        </p:nvSpPr>
        <p:spPr>
          <a:xfrm>
            <a:off x="4074824" y="6480696"/>
            <a:ext cx="40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FTX Attorney James Bromley; Date:2022.11.24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DCED35-0E37-A08B-3EC8-1B419AE130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9" y="3596583"/>
            <a:ext cx="408590" cy="40859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214AAB2-2AC2-DB0D-A104-2C51C0ECA5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68" y="3594308"/>
            <a:ext cx="408590" cy="40859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FCBB0DD-F48D-A50E-F31A-9D4E221196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03" y="3596583"/>
            <a:ext cx="408590" cy="40859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3435556-B3AE-4FA9-ABC5-37998A2B76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" y="4040415"/>
            <a:ext cx="408590" cy="40859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1D73496-4B8F-A6E8-1A5B-91EF5440EF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09" y="4040415"/>
            <a:ext cx="408590" cy="40859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1BD7E5F-6633-2A49-2101-E73716C284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68" y="4040415"/>
            <a:ext cx="408590" cy="40859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9241208-45BF-EC25-EF6E-EBF98D399B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3" y="4479718"/>
            <a:ext cx="3282479" cy="234400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21BDFCC7-EDFA-D011-1C76-359BDD20141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4" y="4176038"/>
            <a:ext cx="3993327" cy="2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2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69924" y="506027"/>
            <a:ext cx="10850563" cy="522673"/>
          </a:xfrm>
        </p:spPr>
        <p:txBody>
          <a:bodyPr vert="horz" wrap="square" lIns="0" tIns="45713" rIns="0" bIns="45713" numCol="1" rtlCol="0" anchor="b" anchorCtr="0" compatLnSpc="1">
            <a:normAutofit/>
          </a:bodyPr>
          <a:lstStyle/>
          <a:p>
            <a:pPr defTabSz="9144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Revenue synergetic effect: FTX trading fee and  FTT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9D71A-5EAE-DD02-E011-8ACAE11901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432" y="288763"/>
            <a:ext cx="2189192" cy="73993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3290E96-F4B7-6419-B534-7730386C3641}"/>
              </a:ext>
            </a:extLst>
          </p:cNvPr>
          <p:cNvSpPr/>
          <p:nvPr/>
        </p:nvSpPr>
        <p:spPr>
          <a:xfrm>
            <a:off x="1358705" y="1172299"/>
            <a:ext cx="3025954" cy="58106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520" dirty="0">
                <a:solidFill>
                  <a:srgbClr val="000000"/>
                </a:solidFill>
              </a:rPr>
              <a:t>Key attractions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D2C5D29-D4E6-D236-CE18-E7DAFAB0FD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9923" y="1781016"/>
            <a:ext cx="5029538" cy="2023409"/>
          </a:xfrm>
          <a:prstGeom prst="rect">
            <a:avLst/>
          </a:prstGeom>
          <a:noFill/>
        </p:spPr>
        <p:txBody>
          <a:bodyPr vert="horz" wrap="square" lIns="34180" tIns="34180" rIns="34180" bIns="34180" rtlCol="0" anchor="t">
            <a:spAutoFit/>
          </a:bodyPr>
          <a:lstStyle/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CNBC: FTX had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revenues of $1 billion in 2021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income of $388 million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revenue comes from derivatives trading fee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(82% of 2021 revenue)</a:t>
            </a: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400" dirty="0">
                <a:solidFill>
                  <a:srgbClr val="45A0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from trading/</a:t>
            </a:r>
            <a:r>
              <a:rPr lang="en-US" altLang="zh-CN" sz="1400" b="0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  <a:r>
              <a:rPr lang="en-US" sz="1400" dirty="0">
                <a:solidFill>
                  <a:srgbClr val="45A0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Tiered fee structure.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for FTT holders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altLang="zh-CN" sz="1400" dirty="0">
                <a:solidFill>
                  <a:srgbClr val="45A0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from selling FTT: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 and subsequent issues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1400" dirty="0">
                <a:solidFill>
                  <a:srgbClr val="45A0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from holding FTT: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goes up will bring revenue (FTT 2021 up 560%, from $5.8 to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38.3)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31E2388-8B20-4821-FB91-32FA308F57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164589" y="1753363"/>
            <a:ext cx="5758121" cy="2608184"/>
          </a:xfrm>
          <a:prstGeom prst="rect">
            <a:avLst/>
          </a:prstGeom>
          <a:noFill/>
        </p:spPr>
        <p:txBody>
          <a:bodyPr vert="horz" wrap="square" lIns="34180" tIns="34180" rIns="34180" bIns="34180" rtlCol="0" anchor="t">
            <a:spAutoFit/>
          </a:bodyPr>
          <a:lstStyle/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altLang="zh-CN" sz="1400" b="0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altLang="zh-CN" sz="1400" dirty="0">
                <a:solidFill>
                  <a:srgbClr val="45A0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b="0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alary :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FTX has 350 employees worldwide 2022.09—— limited payment.</a:t>
            </a: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altLang="zh-CN" sz="1400" b="1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Cost</a:t>
            </a:r>
            <a:r>
              <a:rPr lang="en-US" altLang="zh-CN" sz="1400" b="0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Sponsor sports like Basketball, baseball and tennis ($150 million in 2021, 15% of revenue) —— </a:t>
            </a:r>
            <a:r>
              <a:rPr lang="en-US" altLang="zh-CN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huge expenditure</a:t>
            </a: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altLang="zh-CN" sz="1400" b="1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Acquisition Cost</a:t>
            </a:r>
            <a:r>
              <a:rPr lang="en-US" altLang="zh-CN" sz="1400" b="0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acquired Good Luck Games, US exchange LedgerX, Japanese exchange Liquid…—— </a:t>
            </a:r>
            <a:r>
              <a:rPr lang="en-US" altLang="zh-CN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expenditure</a:t>
            </a: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altLang="zh-CN" sz="1400" b="1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FTT Stabilizing Cost</a:t>
            </a:r>
            <a:r>
              <a:rPr lang="en-US" altLang="zh-CN" sz="1400" b="0" i="0" dirty="0">
                <a:solidFill>
                  <a:srgbClr val="45A0C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FTX takes out 33% of transaction fee for regular FTT coin purchasing and coin burning —— </a:t>
            </a:r>
            <a:r>
              <a:rPr lang="en-US" altLang="zh-CN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expenditure</a:t>
            </a: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endParaRPr lang="en-US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355" indent="-173355" defTabSz="931545" eaLnBrk="0" hangingPunct="0">
              <a:spcBef>
                <a:spcPts val="635"/>
              </a:spcBef>
              <a:buSzPct val="100000"/>
              <a:buFont typeface="Verdana" panose="020B060403050404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0FADCD0-A36F-6A8C-ED70-D9F0CFD74D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9924" y="1227066"/>
            <a:ext cx="5029538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6940" dir="5400000" algn="ctr" rotWithShape="0">
              <a:schemeClr val="tx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tIns="91440" bIns="91440" anchor="b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Revenue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612CBA8-96B1-D782-F617-F932BF3EAA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48356" y="1227066"/>
            <a:ext cx="5424491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6940" dir="5400000" algn="ctr" rotWithShape="0">
              <a:schemeClr val="tx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 tIns="91440" bIns="91440" anchor="b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5595CED7-14E6-E3FE-5E59-3BEFB5C897EE}"/>
              </a:ext>
            </a:extLst>
          </p:cNvPr>
          <p:cNvSpPr txBox="1"/>
          <p:nvPr/>
        </p:nvSpPr>
        <p:spPr>
          <a:xfrm>
            <a:off x="13203" y="6517616"/>
            <a:ext cx="271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altLang="zh-CN" sz="1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FORTUNE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Date:2022.11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B7909D7-2E75-AABC-FD88-32F014E7FF80}"/>
              </a:ext>
            </a:extLst>
          </p:cNvPr>
          <p:cNvSpPr txBox="1"/>
          <p:nvPr/>
        </p:nvSpPr>
        <p:spPr>
          <a:xfrm>
            <a:off x="8290388" y="6513717"/>
            <a:ext cx="270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altLang="zh-CN" sz="1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FORTUNE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Date:2022.11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40D2B7-5934-895B-37B9-3A38083B34BF}"/>
              </a:ext>
            </a:extLst>
          </p:cNvPr>
          <p:cNvSpPr txBox="1"/>
          <p:nvPr/>
        </p:nvSpPr>
        <p:spPr>
          <a:xfrm>
            <a:off x="4006324" y="6517616"/>
            <a:ext cx="40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altLang="zh-CN" sz="1200" b="0" i="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FTX Exchange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Date:2022.06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564260B-2DA9-C1E7-F9A8-BF23414333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14644" r="34658" b="3238"/>
          <a:stretch/>
        </p:blipFill>
        <p:spPr>
          <a:xfrm>
            <a:off x="4094753" y="4084165"/>
            <a:ext cx="4107206" cy="2456368"/>
          </a:xfrm>
          <a:prstGeom prst="rect">
            <a:avLst/>
          </a:prstGeom>
        </p:spPr>
      </p:pic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E349CB80-0529-5903-E92A-D69C09D2A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184940"/>
              </p:ext>
            </p:extLst>
          </p:nvPr>
        </p:nvGraphicFramePr>
        <p:xfrm>
          <a:off x="8290388" y="3755210"/>
          <a:ext cx="3867555" cy="2876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6C6839D1-AA46-BD1B-50EB-37E151574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479283"/>
              </p:ext>
            </p:extLst>
          </p:nvPr>
        </p:nvGraphicFramePr>
        <p:xfrm>
          <a:off x="13204" y="3769632"/>
          <a:ext cx="4107206" cy="2876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7C7E9D0-7B7A-BCD1-516A-3D364A7C8C17}"/>
              </a:ext>
            </a:extLst>
          </p:cNvPr>
          <p:cNvCxnSpPr>
            <a:cxnSpLocks/>
          </p:cNvCxnSpPr>
          <p:nvPr/>
        </p:nvCxnSpPr>
        <p:spPr>
          <a:xfrm>
            <a:off x="13203" y="3755210"/>
            <a:ext cx="11909507" cy="44390"/>
          </a:xfrm>
          <a:prstGeom prst="line">
            <a:avLst/>
          </a:prstGeom>
          <a:ln>
            <a:solidFill>
              <a:srgbClr val="45A0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>
            <a:extLst>
              <a:ext uri="{FF2B5EF4-FFF2-40B4-BE49-F238E27FC236}">
                <a16:creationId xmlns:a16="http://schemas.microsoft.com/office/drawing/2014/main" id="{55AEB612-09CF-9C29-371A-EFAD3D877DC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032958" y="3814022"/>
            <a:ext cx="4266307" cy="2988062"/>
            <a:chOff x="3538329" y="1543275"/>
            <a:chExt cx="3283857" cy="2451726"/>
          </a:xfrm>
        </p:grpSpPr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F6873F03-47F2-864F-7FFE-0AEBBA81E224}"/>
                </a:ext>
              </a:extLst>
            </p:cNvPr>
            <p:cNvCxnSpPr/>
            <p:nvPr/>
          </p:nvCxnSpPr>
          <p:spPr>
            <a:xfrm>
              <a:off x="3538329" y="1543275"/>
              <a:ext cx="0" cy="2451726"/>
            </a:xfrm>
            <a:prstGeom prst="line">
              <a:avLst/>
            </a:prstGeom>
            <a:ln w="9525">
              <a:solidFill>
                <a:srgbClr val="45A0C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E586AE36-23DB-A4BA-9C05-69A35E2A70DE}"/>
                </a:ext>
              </a:extLst>
            </p:cNvPr>
            <p:cNvCxnSpPr/>
            <p:nvPr/>
          </p:nvCxnSpPr>
          <p:spPr>
            <a:xfrm>
              <a:off x="6822186" y="1543275"/>
              <a:ext cx="0" cy="2451726"/>
            </a:xfrm>
            <a:prstGeom prst="line">
              <a:avLst/>
            </a:prstGeom>
            <a:ln w="9525">
              <a:solidFill>
                <a:srgbClr val="45A0C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956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71873"/>
  <p:tag name="KSO_WPP_MARK_KEY" val="96c02237-34fc-4c3c-8906-d28c3ca99c03"/>
  <p:tag name="COMMONDATA" val="eyJoZGlkIjoiZThmNjAzMWJlZjFkMmQwODUwMTJkYzE2ODFiYmFmYT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-9383007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-14870298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2975202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-93830075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2975202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050AB"/>
      </a:accent1>
      <a:accent2>
        <a:srgbClr val="FFC17D"/>
      </a:accent2>
      <a:accent3>
        <a:srgbClr val="516894"/>
      </a:accent3>
      <a:accent4>
        <a:srgbClr val="E4B150"/>
      </a:accent4>
      <a:accent5>
        <a:srgbClr val="000000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922</TotalTime>
  <Words>559</Words>
  <Application>Microsoft Office PowerPoint</Application>
  <PresentationFormat>宽屏</PresentationFormat>
  <Paragraphs>86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Microsoft Yahei</vt:lpstr>
      <vt:lpstr>Arial</vt:lpstr>
      <vt:lpstr>Calibri</vt:lpstr>
      <vt:lpstr>Impact</vt:lpstr>
      <vt:lpstr>times</vt:lpstr>
      <vt:lpstr>Times New Roman</vt:lpstr>
      <vt:lpstr>Verdana</vt:lpstr>
      <vt:lpstr>Wingdings</vt:lpstr>
      <vt:lpstr>主题5</vt:lpstr>
      <vt:lpstr>FTX Profile </vt:lpstr>
      <vt:lpstr>FTX —— Fintech unicorn but just a flash in the pan</vt:lpstr>
      <vt:lpstr>Focus on cryptos &amp; derivatives; Serve investors &amp; market makers  </vt:lpstr>
      <vt:lpstr>Revenue synergetic effect: FTX trading fee and  FTT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韩HAN 江浩JIANGHAO</cp:lastModifiedBy>
  <cp:revision>428</cp:revision>
  <cp:lastPrinted>2019-04-27T16:00:00Z</cp:lastPrinted>
  <dcterms:created xsi:type="dcterms:W3CDTF">2019-04-27T16:00:00Z</dcterms:created>
  <dcterms:modified xsi:type="dcterms:W3CDTF">2023-02-20T05:36:19Z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A101D62B56FF42B690B9DF29C8FD27B2</vt:lpwstr>
  </property>
  <property fmtid="{D5CDD505-2E9C-101B-9397-08002B2CF9AE}" pid="4" name="KSOProductBuildVer">
    <vt:lpwstr>2052-11.1.0.12763</vt:lpwstr>
  </property>
</Properties>
</file>