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 id="2147483672" r:id="rId3"/>
  </p:sldMasterIdLst>
  <p:notesMasterIdLst>
    <p:notesMasterId r:id="rId11"/>
  </p:notesMasterIdLst>
  <p:sldIdLst>
    <p:sldId id="256" r:id="rId4"/>
    <p:sldId id="279" r:id="rId5"/>
    <p:sldId id="280" r:id="rId6"/>
    <p:sldId id="281" r:id="rId7"/>
    <p:sldId id="306" r:id="rId8"/>
    <p:sldId id="307" r:id="rId9"/>
    <p:sldId id="287"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EDAB"/>
    <a:srgbClr val="C2F0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E84359F-D91A-4A50-B9F8-49880E4A254C}">
  <a:tblStyle styleId="{AE84359F-D91A-4A50-B9F8-49880E4A254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37"/>
    <p:restoredTop sz="83333"/>
  </p:normalViewPr>
  <p:slideViewPr>
    <p:cSldViewPr snapToGrid="0">
      <p:cViewPr varScale="1">
        <p:scale>
          <a:sx n="126" d="100"/>
          <a:sy n="126" d="100"/>
        </p:scale>
        <p:origin x="1336" y="184"/>
      </p:cViewPr>
      <p:guideLst>
        <p:guide orient="horz" pos="1620"/>
        <p:guide pos="2880"/>
      </p:guideLst>
    </p:cSldViewPr>
  </p:slideViewPr>
  <p:notesTextViewPr>
    <p:cViewPr>
      <p:scale>
        <a:sx n="165" d="100"/>
        <a:sy n="16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c8460518b4_2_7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7" name="Google Shape;127;gc8460518b4_2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c86fb7dc5d_0_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59" name="Google Shape;459;gc86fb7dc5d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c8460518b4_2_71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69" name="Google Shape;469;gc8460518b4_2_7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c8a7007f27_0_3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82" name="Google Shape;482;gc8a7007f27_0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c8460518b4_2_94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19" name="Google Shape;519;gc8460518b4_2_9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6982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c8460518b4_2_94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19" name="Google Shape;519;gc8460518b4_2_9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7645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c8460518b4_2_97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3" name="Google Shape;543;gc8460518b4_2_9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595300" y="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595300" y="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568323" y="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6456106" y="27384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1" name="Google Shape;71;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6966769" y="48778"/>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7086600" y="35719"/>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7086600" y="0"/>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996266" y="136922"/>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7033137" y="33031"/>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7018389" y="66215"/>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595300" y="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7025763" y="69056"/>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7086600" y="35719"/>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垂直排列标题与&#10;文本"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6"/>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79"/>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7018389" y="0"/>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标题幻灯片" type="title">
  <p:cSld name="标题幻灯片">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7033137" y="29765"/>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656763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标题和内容" type="obj">
  <p:cSld name="标题和内容">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7025763" y="35719"/>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786380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节标题" type="secHead">
  <p:cSld name="节标题">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1" name="Google Shape;71;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7018389" y="69902"/>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76004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两栏内容" type="twoObj">
  <p:cSld name="两栏内容">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7018389" y="35719"/>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1959695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比较" type="twoTxTwoObj">
  <p:cSld name="比较">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7018389" y="11906"/>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7348987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空白" type="blank">
  <p:cSld name="空白">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7033137" y="69902"/>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9668990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内容与标题" type="objTx">
  <p:cSld name="内容与标题">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7025763" y="69056"/>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23699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595300" y="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图片与标题" type="picTx">
  <p:cSld name="图片与标题">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974143" y="95250"/>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747361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标题和竖排文字" type="vertTx">
  <p:cSld name="标题和竖排文字">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981517" y="86321"/>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4101573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垂直排列标题与&#10;文本" type="vertTitleAndTx">
  <p:cSld name="垂直排列标题与&#10;文本">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6"/>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79"/>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7018389" y="5515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61569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595300" y="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595300" y="276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595300" y="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590445" y="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575697" y="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595300" y="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7033137" y="0"/>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981518" y="86321"/>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482049674"/>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4.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7182A"/>
        </a:solidFill>
        <a:effectLst/>
      </p:bgPr>
    </p:bg>
    <p:spTree>
      <p:nvGrpSpPr>
        <p:cNvPr id="1" name="Shape 128"/>
        <p:cNvGrpSpPr/>
        <p:nvPr/>
      </p:nvGrpSpPr>
      <p:grpSpPr>
        <a:xfrm>
          <a:off x="0" y="0"/>
          <a:ext cx="0" cy="0"/>
          <a:chOff x="0" y="0"/>
          <a:chExt cx="0" cy="0"/>
        </a:xfrm>
      </p:grpSpPr>
      <p:grpSp>
        <p:nvGrpSpPr>
          <p:cNvPr id="129" name="Google Shape;129;p25"/>
          <p:cNvGrpSpPr/>
          <p:nvPr/>
        </p:nvGrpSpPr>
        <p:grpSpPr>
          <a:xfrm>
            <a:off x="-142875" y="3995738"/>
            <a:ext cx="9286874" cy="1147763"/>
            <a:chOff x="1624013" y="5014913"/>
            <a:chExt cx="5943600" cy="633413"/>
          </a:xfrm>
        </p:grpSpPr>
        <p:cxnSp>
          <p:nvCxnSpPr>
            <p:cNvPr id="130" name="Google Shape;130;p25"/>
            <p:cNvCxnSpPr/>
            <p:nvPr/>
          </p:nvCxnSpPr>
          <p:spPr>
            <a:xfrm>
              <a:off x="3798888" y="5430838"/>
              <a:ext cx="0" cy="0"/>
            </a:xfrm>
            <a:prstGeom prst="straightConnector1">
              <a:avLst/>
            </a:prstGeom>
            <a:noFill/>
            <a:ln w="9525" cap="flat" cmpd="sng">
              <a:solidFill>
                <a:schemeClr val="lt1"/>
              </a:solidFill>
              <a:prstDash val="solid"/>
              <a:miter lim="800000"/>
              <a:headEnd type="none" w="med" len="med"/>
              <a:tailEnd type="none" w="med" len="med"/>
            </a:ln>
          </p:spPr>
        </p:cxnSp>
        <p:sp>
          <p:nvSpPr>
            <p:cNvPr id="131" name="Google Shape;131;p25"/>
            <p:cNvSpPr/>
            <p:nvPr/>
          </p:nvSpPr>
          <p:spPr>
            <a:xfrm>
              <a:off x="1624013" y="5014913"/>
              <a:ext cx="2174875" cy="633413"/>
            </a:xfrm>
            <a:custGeom>
              <a:avLst/>
              <a:gdLst/>
              <a:ahLst/>
              <a:cxnLst/>
              <a:rect l="l" t="t" r="r" b="b"/>
              <a:pathLst>
                <a:path w="579" h="166" extrusionOk="0">
                  <a:moveTo>
                    <a:pt x="579" y="109"/>
                  </a:moveTo>
                  <a:cubicBezTo>
                    <a:pt x="579" y="108"/>
                    <a:pt x="579" y="108"/>
                    <a:pt x="579" y="108"/>
                  </a:cubicBezTo>
                  <a:cubicBezTo>
                    <a:pt x="577" y="108"/>
                    <a:pt x="576" y="108"/>
                    <a:pt x="574" y="108"/>
                  </a:cubicBezTo>
                  <a:cubicBezTo>
                    <a:pt x="574" y="107"/>
                    <a:pt x="574" y="105"/>
                    <a:pt x="574" y="103"/>
                  </a:cubicBezTo>
                  <a:cubicBezTo>
                    <a:pt x="570" y="103"/>
                    <a:pt x="566" y="103"/>
                    <a:pt x="562" y="103"/>
                  </a:cubicBezTo>
                  <a:cubicBezTo>
                    <a:pt x="561" y="104"/>
                    <a:pt x="560" y="105"/>
                    <a:pt x="559" y="106"/>
                  </a:cubicBezTo>
                  <a:cubicBezTo>
                    <a:pt x="557" y="106"/>
                    <a:pt x="555" y="106"/>
                    <a:pt x="553" y="106"/>
                  </a:cubicBezTo>
                  <a:cubicBezTo>
                    <a:pt x="553" y="105"/>
                    <a:pt x="553" y="104"/>
                    <a:pt x="553" y="103"/>
                  </a:cubicBezTo>
                  <a:cubicBezTo>
                    <a:pt x="552" y="103"/>
                    <a:pt x="550" y="103"/>
                    <a:pt x="548" y="103"/>
                  </a:cubicBezTo>
                  <a:cubicBezTo>
                    <a:pt x="548" y="104"/>
                    <a:pt x="548" y="105"/>
                    <a:pt x="548" y="106"/>
                  </a:cubicBezTo>
                  <a:cubicBezTo>
                    <a:pt x="547" y="106"/>
                    <a:pt x="546" y="106"/>
                    <a:pt x="545" y="106"/>
                  </a:cubicBezTo>
                  <a:cubicBezTo>
                    <a:pt x="545" y="108"/>
                    <a:pt x="545" y="111"/>
                    <a:pt x="545" y="113"/>
                  </a:cubicBezTo>
                  <a:cubicBezTo>
                    <a:pt x="544" y="113"/>
                    <a:pt x="543" y="113"/>
                    <a:pt x="542" y="113"/>
                  </a:cubicBezTo>
                  <a:cubicBezTo>
                    <a:pt x="542" y="112"/>
                    <a:pt x="542" y="111"/>
                    <a:pt x="542" y="110"/>
                  </a:cubicBezTo>
                  <a:cubicBezTo>
                    <a:pt x="541" y="110"/>
                    <a:pt x="540" y="110"/>
                    <a:pt x="540" y="110"/>
                  </a:cubicBezTo>
                  <a:cubicBezTo>
                    <a:pt x="538" y="108"/>
                    <a:pt x="537" y="107"/>
                    <a:pt x="536" y="106"/>
                  </a:cubicBezTo>
                  <a:cubicBezTo>
                    <a:pt x="535" y="106"/>
                    <a:pt x="533" y="106"/>
                    <a:pt x="532" y="106"/>
                  </a:cubicBezTo>
                  <a:cubicBezTo>
                    <a:pt x="532" y="95"/>
                    <a:pt x="532" y="84"/>
                    <a:pt x="532" y="73"/>
                  </a:cubicBezTo>
                  <a:cubicBezTo>
                    <a:pt x="531" y="70"/>
                    <a:pt x="529" y="68"/>
                    <a:pt x="527" y="65"/>
                  </a:cubicBezTo>
                  <a:cubicBezTo>
                    <a:pt x="519" y="65"/>
                    <a:pt x="510" y="65"/>
                    <a:pt x="502" y="65"/>
                  </a:cubicBezTo>
                  <a:cubicBezTo>
                    <a:pt x="502" y="79"/>
                    <a:pt x="502" y="92"/>
                    <a:pt x="502" y="106"/>
                  </a:cubicBezTo>
                  <a:cubicBezTo>
                    <a:pt x="498" y="106"/>
                    <a:pt x="494" y="106"/>
                    <a:pt x="490" y="106"/>
                  </a:cubicBezTo>
                  <a:cubicBezTo>
                    <a:pt x="490" y="79"/>
                    <a:pt x="490" y="52"/>
                    <a:pt x="490" y="25"/>
                  </a:cubicBezTo>
                  <a:cubicBezTo>
                    <a:pt x="483" y="18"/>
                    <a:pt x="468" y="18"/>
                    <a:pt x="460" y="25"/>
                  </a:cubicBezTo>
                  <a:cubicBezTo>
                    <a:pt x="460" y="35"/>
                    <a:pt x="460" y="46"/>
                    <a:pt x="460" y="57"/>
                  </a:cubicBezTo>
                  <a:cubicBezTo>
                    <a:pt x="456" y="57"/>
                    <a:pt x="452" y="57"/>
                    <a:pt x="449" y="57"/>
                  </a:cubicBezTo>
                  <a:cubicBezTo>
                    <a:pt x="442" y="58"/>
                    <a:pt x="435" y="59"/>
                    <a:pt x="428" y="60"/>
                  </a:cubicBezTo>
                  <a:cubicBezTo>
                    <a:pt x="428" y="78"/>
                    <a:pt x="428" y="96"/>
                    <a:pt x="428" y="113"/>
                  </a:cubicBezTo>
                  <a:cubicBezTo>
                    <a:pt x="426" y="113"/>
                    <a:pt x="424" y="113"/>
                    <a:pt x="423" y="113"/>
                  </a:cubicBezTo>
                  <a:cubicBezTo>
                    <a:pt x="423" y="112"/>
                    <a:pt x="423" y="111"/>
                    <a:pt x="423" y="111"/>
                  </a:cubicBezTo>
                  <a:cubicBezTo>
                    <a:pt x="422" y="111"/>
                    <a:pt x="420" y="111"/>
                    <a:pt x="419" y="111"/>
                  </a:cubicBezTo>
                  <a:cubicBezTo>
                    <a:pt x="419" y="110"/>
                    <a:pt x="419" y="109"/>
                    <a:pt x="419" y="108"/>
                  </a:cubicBezTo>
                  <a:cubicBezTo>
                    <a:pt x="420" y="108"/>
                    <a:pt x="421" y="107"/>
                    <a:pt x="422" y="107"/>
                  </a:cubicBezTo>
                  <a:cubicBezTo>
                    <a:pt x="422" y="106"/>
                    <a:pt x="422" y="105"/>
                    <a:pt x="422" y="105"/>
                  </a:cubicBezTo>
                  <a:cubicBezTo>
                    <a:pt x="421" y="104"/>
                    <a:pt x="420" y="104"/>
                    <a:pt x="419" y="103"/>
                  </a:cubicBezTo>
                  <a:cubicBezTo>
                    <a:pt x="419" y="97"/>
                    <a:pt x="419" y="92"/>
                    <a:pt x="419" y="86"/>
                  </a:cubicBezTo>
                  <a:cubicBezTo>
                    <a:pt x="420" y="86"/>
                    <a:pt x="421" y="85"/>
                    <a:pt x="421" y="85"/>
                  </a:cubicBezTo>
                  <a:cubicBezTo>
                    <a:pt x="421" y="84"/>
                    <a:pt x="421" y="83"/>
                    <a:pt x="421" y="83"/>
                  </a:cubicBezTo>
                  <a:cubicBezTo>
                    <a:pt x="421" y="82"/>
                    <a:pt x="420" y="82"/>
                    <a:pt x="419" y="81"/>
                  </a:cubicBezTo>
                  <a:cubicBezTo>
                    <a:pt x="419" y="81"/>
                    <a:pt x="419" y="80"/>
                    <a:pt x="419" y="80"/>
                  </a:cubicBezTo>
                  <a:cubicBezTo>
                    <a:pt x="419" y="80"/>
                    <a:pt x="418" y="80"/>
                    <a:pt x="418" y="80"/>
                  </a:cubicBezTo>
                  <a:cubicBezTo>
                    <a:pt x="418" y="79"/>
                    <a:pt x="418" y="77"/>
                    <a:pt x="418" y="76"/>
                  </a:cubicBezTo>
                  <a:cubicBezTo>
                    <a:pt x="418" y="76"/>
                    <a:pt x="419" y="76"/>
                    <a:pt x="419" y="76"/>
                  </a:cubicBezTo>
                  <a:cubicBezTo>
                    <a:pt x="419" y="76"/>
                    <a:pt x="419" y="75"/>
                    <a:pt x="419" y="74"/>
                  </a:cubicBezTo>
                  <a:cubicBezTo>
                    <a:pt x="418" y="73"/>
                    <a:pt x="417" y="73"/>
                    <a:pt x="417" y="73"/>
                  </a:cubicBezTo>
                  <a:cubicBezTo>
                    <a:pt x="416" y="63"/>
                    <a:pt x="414" y="55"/>
                    <a:pt x="404" y="51"/>
                  </a:cubicBezTo>
                  <a:cubicBezTo>
                    <a:pt x="405" y="50"/>
                    <a:pt x="405" y="50"/>
                    <a:pt x="406" y="50"/>
                  </a:cubicBezTo>
                  <a:cubicBezTo>
                    <a:pt x="406" y="49"/>
                    <a:pt x="406" y="48"/>
                    <a:pt x="406" y="47"/>
                  </a:cubicBezTo>
                  <a:cubicBezTo>
                    <a:pt x="405" y="47"/>
                    <a:pt x="405" y="46"/>
                    <a:pt x="404" y="46"/>
                  </a:cubicBezTo>
                  <a:cubicBezTo>
                    <a:pt x="404" y="45"/>
                    <a:pt x="404" y="44"/>
                    <a:pt x="404" y="43"/>
                  </a:cubicBezTo>
                  <a:cubicBezTo>
                    <a:pt x="403" y="43"/>
                    <a:pt x="403" y="43"/>
                    <a:pt x="403" y="43"/>
                  </a:cubicBezTo>
                  <a:cubicBezTo>
                    <a:pt x="403" y="41"/>
                    <a:pt x="403" y="38"/>
                    <a:pt x="403" y="36"/>
                  </a:cubicBezTo>
                  <a:cubicBezTo>
                    <a:pt x="403" y="36"/>
                    <a:pt x="403" y="36"/>
                    <a:pt x="403" y="36"/>
                  </a:cubicBezTo>
                  <a:cubicBezTo>
                    <a:pt x="403" y="35"/>
                    <a:pt x="403" y="35"/>
                    <a:pt x="403" y="34"/>
                  </a:cubicBezTo>
                  <a:cubicBezTo>
                    <a:pt x="403" y="34"/>
                    <a:pt x="402" y="34"/>
                    <a:pt x="402" y="33"/>
                  </a:cubicBezTo>
                  <a:cubicBezTo>
                    <a:pt x="401" y="32"/>
                    <a:pt x="400" y="30"/>
                    <a:pt x="399" y="28"/>
                  </a:cubicBezTo>
                  <a:cubicBezTo>
                    <a:pt x="399" y="28"/>
                    <a:pt x="399" y="28"/>
                    <a:pt x="399" y="27"/>
                  </a:cubicBezTo>
                  <a:cubicBezTo>
                    <a:pt x="399" y="27"/>
                    <a:pt x="398" y="27"/>
                    <a:pt x="398" y="27"/>
                  </a:cubicBezTo>
                  <a:cubicBezTo>
                    <a:pt x="398" y="26"/>
                    <a:pt x="398" y="26"/>
                    <a:pt x="398" y="25"/>
                  </a:cubicBezTo>
                  <a:cubicBezTo>
                    <a:pt x="399" y="22"/>
                    <a:pt x="399" y="19"/>
                    <a:pt x="397" y="16"/>
                  </a:cubicBezTo>
                  <a:cubicBezTo>
                    <a:pt x="396" y="14"/>
                    <a:pt x="396" y="14"/>
                    <a:pt x="396" y="14"/>
                  </a:cubicBezTo>
                  <a:cubicBezTo>
                    <a:pt x="396" y="16"/>
                    <a:pt x="396" y="16"/>
                    <a:pt x="396" y="16"/>
                  </a:cubicBezTo>
                  <a:cubicBezTo>
                    <a:pt x="394" y="19"/>
                    <a:pt x="394" y="23"/>
                    <a:pt x="396" y="25"/>
                  </a:cubicBezTo>
                  <a:cubicBezTo>
                    <a:pt x="396" y="26"/>
                    <a:pt x="396" y="26"/>
                    <a:pt x="396" y="27"/>
                  </a:cubicBezTo>
                  <a:cubicBezTo>
                    <a:pt x="395" y="27"/>
                    <a:pt x="395" y="27"/>
                    <a:pt x="394" y="27"/>
                  </a:cubicBezTo>
                  <a:cubicBezTo>
                    <a:pt x="394" y="28"/>
                    <a:pt x="394" y="28"/>
                    <a:pt x="394" y="28"/>
                  </a:cubicBezTo>
                  <a:cubicBezTo>
                    <a:pt x="393" y="30"/>
                    <a:pt x="392" y="32"/>
                    <a:pt x="391" y="34"/>
                  </a:cubicBezTo>
                  <a:cubicBezTo>
                    <a:pt x="391" y="34"/>
                    <a:pt x="390" y="34"/>
                    <a:pt x="390" y="35"/>
                  </a:cubicBezTo>
                  <a:cubicBezTo>
                    <a:pt x="390" y="35"/>
                    <a:pt x="390" y="35"/>
                    <a:pt x="390" y="36"/>
                  </a:cubicBezTo>
                  <a:cubicBezTo>
                    <a:pt x="390" y="36"/>
                    <a:pt x="390" y="36"/>
                    <a:pt x="391" y="36"/>
                  </a:cubicBezTo>
                  <a:cubicBezTo>
                    <a:pt x="391" y="38"/>
                    <a:pt x="391" y="41"/>
                    <a:pt x="391" y="43"/>
                  </a:cubicBezTo>
                  <a:cubicBezTo>
                    <a:pt x="390" y="43"/>
                    <a:pt x="390" y="43"/>
                    <a:pt x="389" y="43"/>
                  </a:cubicBezTo>
                  <a:cubicBezTo>
                    <a:pt x="389" y="44"/>
                    <a:pt x="389" y="45"/>
                    <a:pt x="389" y="46"/>
                  </a:cubicBezTo>
                  <a:cubicBezTo>
                    <a:pt x="389" y="46"/>
                    <a:pt x="388" y="47"/>
                    <a:pt x="387" y="47"/>
                  </a:cubicBezTo>
                  <a:cubicBezTo>
                    <a:pt x="387" y="48"/>
                    <a:pt x="387" y="49"/>
                    <a:pt x="387" y="49"/>
                  </a:cubicBezTo>
                  <a:cubicBezTo>
                    <a:pt x="388" y="50"/>
                    <a:pt x="388" y="50"/>
                    <a:pt x="388" y="51"/>
                  </a:cubicBezTo>
                  <a:cubicBezTo>
                    <a:pt x="379" y="55"/>
                    <a:pt x="376" y="63"/>
                    <a:pt x="376" y="73"/>
                  </a:cubicBezTo>
                  <a:cubicBezTo>
                    <a:pt x="375" y="73"/>
                    <a:pt x="374" y="74"/>
                    <a:pt x="374" y="74"/>
                  </a:cubicBezTo>
                  <a:cubicBezTo>
                    <a:pt x="374" y="75"/>
                    <a:pt x="374" y="76"/>
                    <a:pt x="374" y="76"/>
                  </a:cubicBezTo>
                  <a:cubicBezTo>
                    <a:pt x="374" y="76"/>
                    <a:pt x="374" y="76"/>
                    <a:pt x="375" y="76"/>
                  </a:cubicBezTo>
                  <a:cubicBezTo>
                    <a:pt x="375" y="77"/>
                    <a:pt x="375" y="78"/>
                    <a:pt x="375" y="80"/>
                  </a:cubicBezTo>
                  <a:cubicBezTo>
                    <a:pt x="375" y="80"/>
                    <a:pt x="374" y="80"/>
                    <a:pt x="374" y="80"/>
                  </a:cubicBezTo>
                  <a:cubicBezTo>
                    <a:pt x="374" y="80"/>
                    <a:pt x="374" y="81"/>
                    <a:pt x="374" y="81"/>
                  </a:cubicBezTo>
                  <a:cubicBezTo>
                    <a:pt x="373" y="82"/>
                    <a:pt x="372" y="82"/>
                    <a:pt x="371" y="83"/>
                  </a:cubicBezTo>
                  <a:cubicBezTo>
                    <a:pt x="371" y="83"/>
                    <a:pt x="371" y="84"/>
                    <a:pt x="371" y="85"/>
                  </a:cubicBezTo>
                  <a:cubicBezTo>
                    <a:pt x="372" y="85"/>
                    <a:pt x="373" y="85"/>
                    <a:pt x="374" y="86"/>
                  </a:cubicBezTo>
                  <a:cubicBezTo>
                    <a:pt x="374" y="92"/>
                    <a:pt x="374" y="97"/>
                    <a:pt x="374" y="103"/>
                  </a:cubicBezTo>
                  <a:cubicBezTo>
                    <a:pt x="373" y="104"/>
                    <a:pt x="372" y="104"/>
                    <a:pt x="371" y="105"/>
                  </a:cubicBezTo>
                  <a:cubicBezTo>
                    <a:pt x="371" y="105"/>
                    <a:pt x="371" y="106"/>
                    <a:pt x="371" y="107"/>
                  </a:cubicBezTo>
                  <a:cubicBezTo>
                    <a:pt x="372" y="107"/>
                    <a:pt x="373" y="108"/>
                    <a:pt x="374" y="108"/>
                  </a:cubicBezTo>
                  <a:cubicBezTo>
                    <a:pt x="374" y="109"/>
                    <a:pt x="374" y="110"/>
                    <a:pt x="374" y="111"/>
                  </a:cubicBezTo>
                  <a:cubicBezTo>
                    <a:pt x="372" y="112"/>
                    <a:pt x="370" y="112"/>
                    <a:pt x="368" y="113"/>
                  </a:cubicBezTo>
                  <a:cubicBezTo>
                    <a:pt x="365" y="113"/>
                    <a:pt x="363" y="113"/>
                    <a:pt x="361" y="113"/>
                  </a:cubicBezTo>
                  <a:cubicBezTo>
                    <a:pt x="361" y="99"/>
                    <a:pt x="361" y="84"/>
                    <a:pt x="361" y="69"/>
                  </a:cubicBezTo>
                  <a:cubicBezTo>
                    <a:pt x="356" y="69"/>
                    <a:pt x="350" y="69"/>
                    <a:pt x="344" y="69"/>
                  </a:cubicBezTo>
                  <a:cubicBezTo>
                    <a:pt x="344" y="65"/>
                    <a:pt x="344" y="61"/>
                    <a:pt x="344" y="57"/>
                  </a:cubicBezTo>
                  <a:cubicBezTo>
                    <a:pt x="342" y="57"/>
                    <a:pt x="339" y="57"/>
                    <a:pt x="337" y="57"/>
                  </a:cubicBezTo>
                  <a:cubicBezTo>
                    <a:pt x="335" y="57"/>
                    <a:pt x="334" y="58"/>
                    <a:pt x="333" y="59"/>
                  </a:cubicBezTo>
                  <a:cubicBezTo>
                    <a:pt x="333" y="60"/>
                    <a:pt x="333" y="62"/>
                    <a:pt x="333" y="63"/>
                  </a:cubicBezTo>
                  <a:cubicBezTo>
                    <a:pt x="332" y="63"/>
                    <a:pt x="330" y="63"/>
                    <a:pt x="329" y="63"/>
                  </a:cubicBezTo>
                  <a:cubicBezTo>
                    <a:pt x="328" y="64"/>
                    <a:pt x="326" y="64"/>
                    <a:pt x="324" y="65"/>
                  </a:cubicBezTo>
                  <a:cubicBezTo>
                    <a:pt x="324" y="67"/>
                    <a:pt x="324" y="68"/>
                    <a:pt x="324" y="69"/>
                  </a:cubicBezTo>
                  <a:cubicBezTo>
                    <a:pt x="323" y="69"/>
                    <a:pt x="321" y="69"/>
                    <a:pt x="320" y="69"/>
                  </a:cubicBezTo>
                  <a:cubicBezTo>
                    <a:pt x="320" y="83"/>
                    <a:pt x="320" y="98"/>
                    <a:pt x="320" y="112"/>
                  </a:cubicBezTo>
                  <a:cubicBezTo>
                    <a:pt x="318" y="112"/>
                    <a:pt x="316" y="112"/>
                    <a:pt x="315" y="112"/>
                  </a:cubicBezTo>
                  <a:cubicBezTo>
                    <a:pt x="315" y="77"/>
                    <a:pt x="315" y="42"/>
                    <a:pt x="315" y="6"/>
                  </a:cubicBezTo>
                  <a:cubicBezTo>
                    <a:pt x="314" y="5"/>
                    <a:pt x="313" y="5"/>
                    <a:pt x="312" y="4"/>
                  </a:cubicBezTo>
                  <a:cubicBezTo>
                    <a:pt x="308" y="3"/>
                    <a:pt x="303" y="1"/>
                    <a:pt x="298" y="0"/>
                  </a:cubicBezTo>
                  <a:cubicBezTo>
                    <a:pt x="286" y="2"/>
                    <a:pt x="273" y="4"/>
                    <a:pt x="260" y="6"/>
                  </a:cubicBezTo>
                  <a:cubicBezTo>
                    <a:pt x="258" y="7"/>
                    <a:pt x="255" y="9"/>
                    <a:pt x="252" y="10"/>
                  </a:cubicBezTo>
                  <a:cubicBezTo>
                    <a:pt x="252" y="29"/>
                    <a:pt x="252" y="48"/>
                    <a:pt x="252" y="67"/>
                  </a:cubicBezTo>
                  <a:cubicBezTo>
                    <a:pt x="242" y="67"/>
                    <a:pt x="231" y="67"/>
                    <a:pt x="221" y="67"/>
                  </a:cubicBezTo>
                  <a:cubicBezTo>
                    <a:pt x="216" y="68"/>
                    <a:pt x="210" y="70"/>
                    <a:pt x="205" y="71"/>
                  </a:cubicBezTo>
                  <a:cubicBezTo>
                    <a:pt x="205" y="83"/>
                    <a:pt x="205" y="95"/>
                    <a:pt x="205" y="107"/>
                  </a:cubicBezTo>
                  <a:cubicBezTo>
                    <a:pt x="203" y="107"/>
                    <a:pt x="201" y="107"/>
                    <a:pt x="199" y="107"/>
                  </a:cubicBezTo>
                  <a:cubicBezTo>
                    <a:pt x="199" y="106"/>
                    <a:pt x="199" y="105"/>
                    <a:pt x="199" y="105"/>
                  </a:cubicBezTo>
                  <a:cubicBezTo>
                    <a:pt x="197" y="105"/>
                    <a:pt x="195" y="105"/>
                    <a:pt x="193" y="105"/>
                  </a:cubicBezTo>
                  <a:cubicBezTo>
                    <a:pt x="193" y="104"/>
                    <a:pt x="193" y="103"/>
                    <a:pt x="193" y="102"/>
                  </a:cubicBezTo>
                  <a:cubicBezTo>
                    <a:pt x="186" y="102"/>
                    <a:pt x="179" y="102"/>
                    <a:pt x="172" y="102"/>
                  </a:cubicBezTo>
                  <a:cubicBezTo>
                    <a:pt x="172" y="101"/>
                    <a:pt x="172" y="100"/>
                    <a:pt x="172" y="99"/>
                  </a:cubicBezTo>
                  <a:cubicBezTo>
                    <a:pt x="161" y="99"/>
                    <a:pt x="150" y="99"/>
                    <a:pt x="139" y="99"/>
                  </a:cubicBezTo>
                  <a:cubicBezTo>
                    <a:pt x="139" y="101"/>
                    <a:pt x="139" y="103"/>
                    <a:pt x="139" y="105"/>
                  </a:cubicBezTo>
                  <a:cubicBezTo>
                    <a:pt x="133" y="105"/>
                    <a:pt x="128" y="105"/>
                    <a:pt x="123" y="105"/>
                  </a:cubicBezTo>
                  <a:cubicBezTo>
                    <a:pt x="123" y="108"/>
                    <a:pt x="123" y="112"/>
                    <a:pt x="123" y="116"/>
                  </a:cubicBezTo>
                  <a:cubicBezTo>
                    <a:pt x="113" y="117"/>
                    <a:pt x="103" y="117"/>
                    <a:pt x="93" y="118"/>
                  </a:cubicBezTo>
                  <a:cubicBezTo>
                    <a:pt x="93" y="114"/>
                    <a:pt x="93" y="111"/>
                    <a:pt x="93" y="107"/>
                  </a:cubicBezTo>
                  <a:cubicBezTo>
                    <a:pt x="91" y="107"/>
                    <a:pt x="90" y="107"/>
                    <a:pt x="88" y="107"/>
                  </a:cubicBezTo>
                  <a:cubicBezTo>
                    <a:pt x="88" y="105"/>
                    <a:pt x="88" y="102"/>
                    <a:pt x="88" y="100"/>
                  </a:cubicBezTo>
                  <a:cubicBezTo>
                    <a:pt x="87" y="100"/>
                    <a:pt x="86" y="100"/>
                    <a:pt x="86" y="100"/>
                  </a:cubicBezTo>
                  <a:cubicBezTo>
                    <a:pt x="86" y="95"/>
                    <a:pt x="86" y="90"/>
                    <a:pt x="86" y="85"/>
                  </a:cubicBezTo>
                  <a:cubicBezTo>
                    <a:pt x="85" y="85"/>
                    <a:pt x="84" y="85"/>
                    <a:pt x="83" y="85"/>
                  </a:cubicBezTo>
                  <a:cubicBezTo>
                    <a:pt x="83" y="81"/>
                    <a:pt x="83" y="76"/>
                    <a:pt x="83" y="72"/>
                  </a:cubicBezTo>
                  <a:cubicBezTo>
                    <a:pt x="82" y="72"/>
                    <a:pt x="80" y="72"/>
                    <a:pt x="79" y="72"/>
                  </a:cubicBezTo>
                  <a:cubicBezTo>
                    <a:pt x="79" y="73"/>
                    <a:pt x="79" y="73"/>
                    <a:pt x="79" y="74"/>
                  </a:cubicBezTo>
                  <a:cubicBezTo>
                    <a:pt x="72" y="71"/>
                    <a:pt x="66" y="67"/>
                    <a:pt x="60" y="64"/>
                  </a:cubicBezTo>
                  <a:cubicBezTo>
                    <a:pt x="60" y="62"/>
                    <a:pt x="59" y="60"/>
                    <a:pt x="59" y="57"/>
                  </a:cubicBezTo>
                  <a:cubicBezTo>
                    <a:pt x="59" y="60"/>
                    <a:pt x="58" y="62"/>
                    <a:pt x="58" y="64"/>
                  </a:cubicBezTo>
                  <a:cubicBezTo>
                    <a:pt x="52" y="67"/>
                    <a:pt x="46" y="70"/>
                    <a:pt x="40" y="73"/>
                  </a:cubicBezTo>
                  <a:cubicBezTo>
                    <a:pt x="40" y="72"/>
                    <a:pt x="40" y="72"/>
                    <a:pt x="40" y="71"/>
                  </a:cubicBezTo>
                  <a:cubicBezTo>
                    <a:pt x="38" y="71"/>
                    <a:pt x="37" y="71"/>
                    <a:pt x="35" y="71"/>
                  </a:cubicBezTo>
                  <a:cubicBezTo>
                    <a:pt x="35" y="76"/>
                    <a:pt x="35" y="80"/>
                    <a:pt x="35" y="85"/>
                  </a:cubicBezTo>
                  <a:cubicBezTo>
                    <a:pt x="34" y="85"/>
                    <a:pt x="34" y="85"/>
                    <a:pt x="33" y="85"/>
                  </a:cubicBezTo>
                  <a:cubicBezTo>
                    <a:pt x="33" y="89"/>
                    <a:pt x="33" y="94"/>
                    <a:pt x="33" y="99"/>
                  </a:cubicBezTo>
                  <a:cubicBezTo>
                    <a:pt x="32" y="98"/>
                    <a:pt x="30" y="98"/>
                    <a:pt x="29" y="98"/>
                  </a:cubicBezTo>
                  <a:cubicBezTo>
                    <a:pt x="29" y="102"/>
                    <a:pt x="29" y="105"/>
                    <a:pt x="29" y="108"/>
                  </a:cubicBezTo>
                  <a:cubicBezTo>
                    <a:pt x="26" y="108"/>
                    <a:pt x="22" y="108"/>
                    <a:pt x="18" y="108"/>
                  </a:cubicBezTo>
                  <a:cubicBezTo>
                    <a:pt x="18" y="109"/>
                    <a:pt x="18" y="110"/>
                    <a:pt x="18" y="111"/>
                  </a:cubicBezTo>
                  <a:cubicBezTo>
                    <a:pt x="12" y="110"/>
                    <a:pt x="6" y="109"/>
                    <a:pt x="0" y="109"/>
                  </a:cubicBezTo>
                  <a:cubicBezTo>
                    <a:pt x="0" y="109"/>
                    <a:pt x="0" y="109"/>
                    <a:pt x="0" y="109"/>
                  </a:cubicBezTo>
                  <a:cubicBezTo>
                    <a:pt x="0" y="128"/>
                    <a:pt x="0" y="147"/>
                    <a:pt x="0" y="166"/>
                  </a:cubicBezTo>
                  <a:cubicBezTo>
                    <a:pt x="193" y="166"/>
                    <a:pt x="386" y="166"/>
                    <a:pt x="579" y="166"/>
                  </a:cubicBezTo>
                  <a:cubicBezTo>
                    <a:pt x="579" y="166"/>
                    <a:pt x="579" y="166"/>
                    <a:pt x="579" y="165"/>
                  </a:cubicBezTo>
                </a:path>
              </a:pathLst>
            </a:custGeom>
            <a:noFill/>
            <a:ln w="9525" cap="flat" cmpd="sng">
              <a:solidFill>
                <a:schemeClr val="l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132" name="Google Shape;132;p25"/>
            <p:cNvCxnSpPr/>
            <p:nvPr/>
          </p:nvCxnSpPr>
          <p:spPr>
            <a:xfrm>
              <a:off x="3798888" y="5430838"/>
              <a:ext cx="0" cy="0"/>
            </a:xfrm>
            <a:prstGeom prst="straightConnector1">
              <a:avLst/>
            </a:prstGeom>
            <a:noFill/>
            <a:ln w="9525" cap="flat" cmpd="sng">
              <a:solidFill>
                <a:schemeClr val="lt1"/>
              </a:solidFill>
              <a:prstDash val="solid"/>
              <a:miter lim="800000"/>
              <a:headEnd type="none" w="med" len="med"/>
              <a:tailEnd type="none" w="med" len="med"/>
            </a:ln>
          </p:spPr>
        </p:cxnSp>
        <p:sp>
          <p:nvSpPr>
            <p:cNvPr id="133" name="Google Shape;133;p25"/>
            <p:cNvSpPr/>
            <p:nvPr/>
          </p:nvSpPr>
          <p:spPr>
            <a:xfrm>
              <a:off x="3798888" y="5057775"/>
              <a:ext cx="3768725" cy="590550"/>
            </a:xfrm>
            <a:custGeom>
              <a:avLst/>
              <a:gdLst/>
              <a:ahLst/>
              <a:cxnLst/>
              <a:rect l="l" t="t" r="r" b="b"/>
              <a:pathLst>
                <a:path w="2374" h="372" extrusionOk="0">
                  <a:moveTo>
                    <a:pt x="0" y="235"/>
                  </a:moveTo>
                  <a:lnTo>
                    <a:pt x="0" y="216"/>
                  </a:lnTo>
                  <a:lnTo>
                    <a:pt x="17" y="216"/>
                  </a:lnTo>
                  <a:lnTo>
                    <a:pt x="17" y="221"/>
                  </a:lnTo>
                  <a:lnTo>
                    <a:pt x="24" y="221"/>
                  </a:lnTo>
                  <a:lnTo>
                    <a:pt x="24" y="228"/>
                  </a:lnTo>
                  <a:lnTo>
                    <a:pt x="27" y="228"/>
                  </a:lnTo>
                  <a:lnTo>
                    <a:pt x="27" y="233"/>
                  </a:lnTo>
                  <a:lnTo>
                    <a:pt x="31" y="233"/>
                  </a:lnTo>
                  <a:lnTo>
                    <a:pt x="31" y="257"/>
                  </a:lnTo>
                  <a:lnTo>
                    <a:pt x="36" y="257"/>
                  </a:lnTo>
                  <a:lnTo>
                    <a:pt x="36" y="266"/>
                  </a:lnTo>
                  <a:lnTo>
                    <a:pt x="41" y="266"/>
                  </a:lnTo>
                  <a:lnTo>
                    <a:pt x="41" y="185"/>
                  </a:lnTo>
                  <a:lnTo>
                    <a:pt x="53" y="185"/>
                  </a:lnTo>
                  <a:lnTo>
                    <a:pt x="53" y="158"/>
                  </a:lnTo>
                  <a:lnTo>
                    <a:pt x="62" y="158"/>
                  </a:lnTo>
                  <a:lnTo>
                    <a:pt x="62" y="151"/>
                  </a:lnTo>
                  <a:lnTo>
                    <a:pt x="105" y="129"/>
                  </a:lnTo>
                  <a:lnTo>
                    <a:pt x="147" y="151"/>
                  </a:lnTo>
                  <a:lnTo>
                    <a:pt x="147" y="158"/>
                  </a:lnTo>
                  <a:lnTo>
                    <a:pt x="154" y="158"/>
                  </a:lnTo>
                  <a:lnTo>
                    <a:pt x="154" y="185"/>
                  </a:lnTo>
                  <a:lnTo>
                    <a:pt x="159" y="187"/>
                  </a:lnTo>
                  <a:lnTo>
                    <a:pt x="159" y="242"/>
                  </a:lnTo>
                  <a:lnTo>
                    <a:pt x="166" y="242"/>
                  </a:lnTo>
                  <a:lnTo>
                    <a:pt x="173" y="262"/>
                  </a:lnTo>
                  <a:lnTo>
                    <a:pt x="173" y="211"/>
                  </a:lnTo>
                  <a:lnTo>
                    <a:pt x="185" y="211"/>
                  </a:lnTo>
                  <a:lnTo>
                    <a:pt x="185" y="197"/>
                  </a:lnTo>
                  <a:lnTo>
                    <a:pt x="190" y="197"/>
                  </a:lnTo>
                  <a:lnTo>
                    <a:pt x="190" y="185"/>
                  </a:lnTo>
                  <a:lnTo>
                    <a:pt x="280" y="182"/>
                  </a:lnTo>
                  <a:lnTo>
                    <a:pt x="280" y="194"/>
                  </a:lnTo>
                  <a:lnTo>
                    <a:pt x="287" y="194"/>
                  </a:lnTo>
                  <a:lnTo>
                    <a:pt x="287" y="211"/>
                  </a:lnTo>
                  <a:lnTo>
                    <a:pt x="292" y="211"/>
                  </a:lnTo>
                  <a:lnTo>
                    <a:pt x="292" y="257"/>
                  </a:lnTo>
                  <a:lnTo>
                    <a:pt x="299" y="257"/>
                  </a:lnTo>
                  <a:lnTo>
                    <a:pt x="299" y="19"/>
                  </a:lnTo>
                  <a:lnTo>
                    <a:pt x="365" y="0"/>
                  </a:lnTo>
                  <a:lnTo>
                    <a:pt x="419" y="14"/>
                  </a:lnTo>
                  <a:lnTo>
                    <a:pt x="419" y="204"/>
                  </a:lnTo>
                  <a:lnTo>
                    <a:pt x="422" y="209"/>
                  </a:lnTo>
                  <a:lnTo>
                    <a:pt x="429" y="180"/>
                  </a:lnTo>
                  <a:lnTo>
                    <a:pt x="438" y="209"/>
                  </a:lnTo>
                  <a:lnTo>
                    <a:pt x="441" y="202"/>
                  </a:lnTo>
                  <a:lnTo>
                    <a:pt x="443" y="214"/>
                  </a:lnTo>
                  <a:lnTo>
                    <a:pt x="443" y="250"/>
                  </a:lnTo>
                  <a:lnTo>
                    <a:pt x="445" y="252"/>
                  </a:lnTo>
                  <a:lnTo>
                    <a:pt x="445" y="298"/>
                  </a:lnTo>
                  <a:lnTo>
                    <a:pt x="450" y="298"/>
                  </a:lnTo>
                  <a:lnTo>
                    <a:pt x="450" y="240"/>
                  </a:lnTo>
                  <a:lnTo>
                    <a:pt x="455" y="240"/>
                  </a:lnTo>
                  <a:lnTo>
                    <a:pt x="455" y="19"/>
                  </a:lnTo>
                  <a:lnTo>
                    <a:pt x="526" y="2"/>
                  </a:lnTo>
                  <a:lnTo>
                    <a:pt x="576" y="17"/>
                  </a:lnTo>
                  <a:lnTo>
                    <a:pt x="576" y="194"/>
                  </a:lnTo>
                  <a:lnTo>
                    <a:pt x="585" y="204"/>
                  </a:lnTo>
                  <a:lnTo>
                    <a:pt x="585" y="218"/>
                  </a:lnTo>
                  <a:lnTo>
                    <a:pt x="590" y="218"/>
                  </a:lnTo>
                  <a:lnTo>
                    <a:pt x="590" y="230"/>
                  </a:lnTo>
                  <a:lnTo>
                    <a:pt x="592" y="230"/>
                  </a:lnTo>
                  <a:lnTo>
                    <a:pt x="592" y="288"/>
                  </a:lnTo>
                  <a:lnTo>
                    <a:pt x="594" y="288"/>
                  </a:lnTo>
                  <a:lnTo>
                    <a:pt x="594" y="269"/>
                  </a:lnTo>
                  <a:lnTo>
                    <a:pt x="630" y="269"/>
                  </a:lnTo>
                  <a:lnTo>
                    <a:pt x="630" y="216"/>
                  </a:lnTo>
                  <a:lnTo>
                    <a:pt x="644" y="216"/>
                  </a:lnTo>
                  <a:lnTo>
                    <a:pt x="644" y="192"/>
                  </a:lnTo>
                  <a:lnTo>
                    <a:pt x="647" y="192"/>
                  </a:lnTo>
                  <a:lnTo>
                    <a:pt x="647" y="182"/>
                  </a:lnTo>
                  <a:lnTo>
                    <a:pt x="649" y="182"/>
                  </a:lnTo>
                  <a:lnTo>
                    <a:pt x="649" y="175"/>
                  </a:lnTo>
                  <a:lnTo>
                    <a:pt x="720" y="173"/>
                  </a:lnTo>
                  <a:lnTo>
                    <a:pt x="720" y="317"/>
                  </a:lnTo>
                  <a:lnTo>
                    <a:pt x="732" y="317"/>
                  </a:lnTo>
                  <a:lnTo>
                    <a:pt x="732" y="324"/>
                  </a:lnTo>
                  <a:lnTo>
                    <a:pt x="751" y="324"/>
                  </a:lnTo>
                  <a:lnTo>
                    <a:pt x="751" y="317"/>
                  </a:lnTo>
                  <a:lnTo>
                    <a:pt x="760" y="317"/>
                  </a:lnTo>
                  <a:lnTo>
                    <a:pt x="760" y="312"/>
                  </a:lnTo>
                  <a:lnTo>
                    <a:pt x="774" y="312"/>
                  </a:lnTo>
                  <a:lnTo>
                    <a:pt x="774" y="250"/>
                  </a:lnTo>
                  <a:lnTo>
                    <a:pt x="781" y="250"/>
                  </a:lnTo>
                  <a:lnTo>
                    <a:pt x="781" y="211"/>
                  </a:lnTo>
                  <a:lnTo>
                    <a:pt x="855" y="211"/>
                  </a:lnTo>
                  <a:lnTo>
                    <a:pt x="855" y="233"/>
                  </a:lnTo>
                  <a:lnTo>
                    <a:pt x="855" y="233"/>
                  </a:lnTo>
                  <a:lnTo>
                    <a:pt x="855" y="245"/>
                  </a:lnTo>
                  <a:lnTo>
                    <a:pt x="862" y="245"/>
                  </a:lnTo>
                  <a:lnTo>
                    <a:pt x="862" y="252"/>
                  </a:lnTo>
                  <a:lnTo>
                    <a:pt x="867" y="252"/>
                  </a:lnTo>
                  <a:lnTo>
                    <a:pt x="867" y="187"/>
                  </a:lnTo>
                  <a:lnTo>
                    <a:pt x="954" y="187"/>
                  </a:lnTo>
                  <a:lnTo>
                    <a:pt x="954" y="271"/>
                  </a:lnTo>
                  <a:lnTo>
                    <a:pt x="968" y="271"/>
                  </a:lnTo>
                  <a:lnTo>
                    <a:pt x="968" y="204"/>
                  </a:lnTo>
                  <a:lnTo>
                    <a:pt x="997" y="204"/>
                  </a:lnTo>
                  <a:lnTo>
                    <a:pt x="997" y="228"/>
                  </a:lnTo>
                  <a:lnTo>
                    <a:pt x="1002" y="228"/>
                  </a:lnTo>
                  <a:lnTo>
                    <a:pt x="1002" y="216"/>
                  </a:lnTo>
                  <a:lnTo>
                    <a:pt x="1004" y="216"/>
                  </a:lnTo>
                  <a:lnTo>
                    <a:pt x="1004" y="197"/>
                  </a:lnTo>
                  <a:lnTo>
                    <a:pt x="1006" y="197"/>
                  </a:lnTo>
                  <a:lnTo>
                    <a:pt x="1018" y="166"/>
                  </a:lnTo>
                  <a:lnTo>
                    <a:pt x="1023" y="132"/>
                  </a:lnTo>
                  <a:lnTo>
                    <a:pt x="1028" y="166"/>
                  </a:lnTo>
                  <a:lnTo>
                    <a:pt x="1039" y="197"/>
                  </a:lnTo>
                  <a:lnTo>
                    <a:pt x="1042" y="197"/>
                  </a:lnTo>
                  <a:lnTo>
                    <a:pt x="1042" y="209"/>
                  </a:lnTo>
                  <a:lnTo>
                    <a:pt x="1044" y="209"/>
                  </a:lnTo>
                  <a:lnTo>
                    <a:pt x="1044" y="226"/>
                  </a:lnTo>
                  <a:lnTo>
                    <a:pt x="1047" y="226"/>
                  </a:lnTo>
                  <a:lnTo>
                    <a:pt x="1047" y="264"/>
                  </a:lnTo>
                  <a:lnTo>
                    <a:pt x="1056" y="264"/>
                  </a:lnTo>
                  <a:lnTo>
                    <a:pt x="1056" y="218"/>
                  </a:lnTo>
                  <a:lnTo>
                    <a:pt x="1058" y="218"/>
                  </a:lnTo>
                  <a:lnTo>
                    <a:pt x="1058" y="202"/>
                  </a:lnTo>
                  <a:lnTo>
                    <a:pt x="1061" y="202"/>
                  </a:lnTo>
                  <a:lnTo>
                    <a:pt x="1068" y="153"/>
                  </a:lnTo>
                  <a:lnTo>
                    <a:pt x="1075" y="199"/>
                  </a:lnTo>
                  <a:lnTo>
                    <a:pt x="1080" y="202"/>
                  </a:lnTo>
                  <a:lnTo>
                    <a:pt x="1080" y="209"/>
                  </a:lnTo>
                  <a:lnTo>
                    <a:pt x="1091" y="209"/>
                  </a:lnTo>
                  <a:lnTo>
                    <a:pt x="1091" y="216"/>
                  </a:lnTo>
                  <a:lnTo>
                    <a:pt x="1120" y="216"/>
                  </a:lnTo>
                  <a:lnTo>
                    <a:pt x="1120" y="223"/>
                  </a:lnTo>
                  <a:lnTo>
                    <a:pt x="1158" y="235"/>
                  </a:lnTo>
                  <a:lnTo>
                    <a:pt x="1158" y="264"/>
                  </a:lnTo>
                  <a:lnTo>
                    <a:pt x="1167" y="264"/>
                  </a:lnTo>
                  <a:lnTo>
                    <a:pt x="1167" y="283"/>
                  </a:lnTo>
                  <a:lnTo>
                    <a:pt x="1179" y="283"/>
                  </a:lnTo>
                  <a:lnTo>
                    <a:pt x="1179" y="264"/>
                  </a:lnTo>
                  <a:lnTo>
                    <a:pt x="1205" y="264"/>
                  </a:lnTo>
                  <a:lnTo>
                    <a:pt x="1205" y="211"/>
                  </a:lnTo>
                  <a:lnTo>
                    <a:pt x="1264" y="211"/>
                  </a:lnTo>
                  <a:lnTo>
                    <a:pt x="1264" y="245"/>
                  </a:lnTo>
                  <a:lnTo>
                    <a:pt x="1286" y="245"/>
                  </a:lnTo>
                  <a:lnTo>
                    <a:pt x="1286" y="319"/>
                  </a:lnTo>
                  <a:lnTo>
                    <a:pt x="1312" y="319"/>
                  </a:lnTo>
                  <a:lnTo>
                    <a:pt x="1312" y="264"/>
                  </a:lnTo>
                  <a:lnTo>
                    <a:pt x="1361" y="264"/>
                  </a:lnTo>
                  <a:lnTo>
                    <a:pt x="1361" y="283"/>
                  </a:lnTo>
                  <a:lnTo>
                    <a:pt x="1387" y="283"/>
                  </a:lnTo>
                  <a:lnTo>
                    <a:pt x="1387" y="19"/>
                  </a:lnTo>
                  <a:lnTo>
                    <a:pt x="1465" y="19"/>
                  </a:lnTo>
                  <a:lnTo>
                    <a:pt x="1465" y="307"/>
                  </a:lnTo>
                  <a:lnTo>
                    <a:pt x="1477" y="307"/>
                  </a:lnTo>
                  <a:lnTo>
                    <a:pt x="1477" y="19"/>
                  </a:lnTo>
                  <a:lnTo>
                    <a:pt x="1551" y="19"/>
                  </a:lnTo>
                  <a:lnTo>
                    <a:pt x="1551" y="286"/>
                  </a:lnTo>
                  <a:lnTo>
                    <a:pt x="1560" y="286"/>
                  </a:lnTo>
                  <a:lnTo>
                    <a:pt x="1560" y="238"/>
                  </a:lnTo>
                  <a:lnTo>
                    <a:pt x="1603" y="238"/>
                  </a:lnTo>
                  <a:lnTo>
                    <a:pt x="1603" y="283"/>
                  </a:lnTo>
                  <a:lnTo>
                    <a:pt x="1629" y="283"/>
                  </a:lnTo>
                  <a:lnTo>
                    <a:pt x="1629" y="295"/>
                  </a:lnTo>
                  <a:lnTo>
                    <a:pt x="1650" y="295"/>
                  </a:lnTo>
                  <a:lnTo>
                    <a:pt x="1650" y="336"/>
                  </a:lnTo>
                  <a:lnTo>
                    <a:pt x="1674" y="336"/>
                  </a:lnTo>
                  <a:lnTo>
                    <a:pt x="1674" y="307"/>
                  </a:lnTo>
                  <a:lnTo>
                    <a:pt x="1688" y="307"/>
                  </a:lnTo>
                  <a:lnTo>
                    <a:pt x="1688" y="293"/>
                  </a:lnTo>
                  <a:lnTo>
                    <a:pt x="1728" y="293"/>
                  </a:lnTo>
                  <a:lnTo>
                    <a:pt x="1728" y="307"/>
                  </a:lnTo>
                  <a:lnTo>
                    <a:pt x="1745" y="307"/>
                  </a:lnTo>
                  <a:lnTo>
                    <a:pt x="1745" y="334"/>
                  </a:lnTo>
                  <a:lnTo>
                    <a:pt x="1761" y="334"/>
                  </a:lnTo>
                  <a:lnTo>
                    <a:pt x="1761" y="233"/>
                  </a:lnTo>
                  <a:lnTo>
                    <a:pt x="1806" y="233"/>
                  </a:lnTo>
                  <a:lnTo>
                    <a:pt x="1806" y="334"/>
                  </a:lnTo>
                  <a:lnTo>
                    <a:pt x="1825" y="334"/>
                  </a:lnTo>
                  <a:lnTo>
                    <a:pt x="1825" y="180"/>
                  </a:lnTo>
                  <a:lnTo>
                    <a:pt x="1894" y="204"/>
                  </a:lnTo>
                  <a:lnTo>
                    <a:pt x="1894" y="310"/>
                  </a:lnTo>
                  <a:lnTo>
                    <a:pt x="1915" y="310"/>
                  </a:lnTo>
                  <a:lnTo>
                    <a:pt x="1915" y="250"/>
                  </a:lnTo>
                  <a:lnTo>
                    <a:pt x="1946" y="250"/>
                  </a:lnTo>
                  <a:lnTo>
                    <a:pt x="1946" y="223"/>
                  </a:lnTo>
                  <a:lnTo>
                    <a:pt x="1988" y="223"/>
                  </a:lnTo>
                  <a:lnTo>
                    <a:pt x="1988" y="310"/>
                  </a:lnTo>
                  <a:lnTo>
                    <a:pt x="2022" y="310"/>
                  </a:lnTo>
                  <a:lnTo>
                    <a:pt x="2022" y="266"/>
                  </a:lnTo>
                  <a:lnTo>
                    <a:pt x="2052" y="266"/>
                  </a:lnTo>
                  <a:lnTo>
                    <a:pt x="2052" y="170"/>
                  </a:lnTo>
                  <a:lnTo>
                    <a:pt x="2064" y="161"/>
                  </a:lnTo>
                  <a:lnTo>
                    <a:pt x="2064" y="132"/>
                  </a:lnTo>
                  <a:lnTo>
                    <a:pt x="2083" y="122"/>
                  </a:lnTo>
                  <a:lnTo>
                    <a:pt x="2083" y="77"/>
                  </a:lnTo>
                  <a:lnTo>
                    <a:pt x="2085" y="122"/>
                  </a:lnTo>
                  <a:lnTo>
                    <a:pt x="2104" y="132"/>
                  </a:lnTo>
                  <a:lnTo>
                    <a:pt x="2104" y="161"/>
                  </a:lnTo>
                  <a:lnTo>
                    <a:pt x="2116" y="168"/>
                  </a:lnTo>
                  <a:lnTo>
                    <a:pt x="2116" y="293"/>
                  </a:lnTo>
                  <a:lnTo>
                    <a:pt x="2145" y="293"/>
                  </a:lnTo>
                  <a:lnTo>
                    <a:pt x="2145" y="230"/>
                  </a:lnTo>
                  <a:lnTo>
                    <a:pt x="2164" y="230"/>
                  </a:lnTo>
                  <a:lnTo>
                    <a:pt x="2164" y="204"/>
                  </a:lnTo>
                  <a:lnTo>
                    <a:pt x="2183" y="204"/>
                  </a:lnTo>
                  <a:lnTo>
                    <a:pt x="2183" y="149"/>
                  </a:lnTo>
                  <a:lnTo>
                    <a:pt x="2225" y="149"/>
                  </a:lnTo>
                  <a:lnTo>
                    <a:pt x="2225" y="235"/>
                  </a:lnTo>
                  <a:lnTo>
                    <a:pt x="2246" y="235"/>
                  </a:lnTo>
                  <a:lnTo>
                    <a:pt x="2246" y="185"/>
                  </a:lnTo>
                  <a:lnTo>
                    <a:pt x="2296" y="185"/>
                  </a:lnTo>
                  <a:lnTo>
                    <a:pt x="2296" y="168"/>
                  </a:lnTo>
                  <a:lnTo>
                    <a:pt x="2346" y="168"/>
                  </a:lnTo>
                  <a:lnTo>
                    <a:pt x="2346" y="252"/>
                  </a:lnTo>
                  <a:lnTo>
                    <a:pt x="2374" y="252"/>
                  </a:lnTo>
                  <a:lnTo>
                    <a:pt x="2374" y="372"/>
                  </a:lnTo>
                  <a:lnTo>
                    <a:pt x="0" y="372"/>
                  </a:lnTo>
                  <a:lnTo>
                    <a:pt x="0" y="372"/>
                  </a:lnTo>
                  <a:lnTo>
                    <a:pt x="0" y="372"/>
                  </a:lnTo>
                </a:path>
              </a:pathLst>
            </a:custGeom>
            <a:noFill/>
            <a:ln w="9525" cap="flat" cmpd="sng">
              <a:solidFill>
                <a:schemeClr val="lt1"/>
              </a:solidFill>
              <a:prstDash val="solid"/>
              <a:miter lim="800000"/>
              <a:headEnd type="none" w="med" len="med"/>
              <a:tailEnd type="none" w="med" len="med"/>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pic>
        <p:nvPicPr>
          <p:cNvPr id="134" name="Google Shape;134;p25"/>
          <p:cNvPicPr preferRelativeResize="0"/>
          <p:nvPr/>
        </p:nvPicPr>
        <p:blipFill rotWithShape="1">
          <a:blip r:embed="rId3">
            <a:alphaModFix/>
          </a:blip>
          <a:srcRect/>
          <a:stretch/>
        </p:blipFill>
        <p:spPr>
          <a:xfrm>
            <a:off x="4238896" y="945802"/>
            <a:ext cx="666209" cy="469161"/>
          </a:xfrm>
          <a:prstGeom prst="rect">
            <a:avLst/>
          </a:prstGeom>
          <a:noFill/>
          <a:ln>
            <a:noFill/>
          </a:ln>
        </p:spPr>
      </p:pic>
      <p:sp>
        <p:nvSpPr>
          <p:cNvPr id="135" name="Google Shape;135;p25"/>
          <p:cNvSpPr txBox="1"/>
          <p:nvPr/>
        </p:nvSpPr>
        <p:spPr>
          <a:xfrm>
            <a:off x="1034003" y="1790344"/>
            <a:ext cx="7103100" cy="623217"/>
          </a:xfrm>
          <a:prstGeom prst="rect">
            <a:avLst/>
          </a:prstGeom>
          <a:noFill/>
          <a:ln>
            <a:noFill/>
          </a:ln>
        </p:spPr>
        <p:txBody>
          <a:bodyPr spcFirstLastPara="1" wrap="square" lIns="68575" tIns="34275" rIns="68575" bIns="34275" anchor="t" anchorCtr="0">
            <a:spAutoFit/>
          </a:bodyPr>
          <a:lstStyle/>
          <a:p>
            <a:pPr lvl="0" algn="ctr"/>
            <a:r>
              <a:rPr lang="en-US" sz="3600" dirty="0">
                <a:solidFill>
                  <a:schemeClr val="lt1"/>
                </a:solidFill>
                <a:latin typeface="Times New Roman"/>
                <a:ea typeface="Times New Roman"/>
                <a:cs typeface="Times New Roman"/>
                <a:sym typeface="Times New Roman"/>
              </a:rPr>
              <a:t>Bank Marketing </a:t>
            </a:r>
            <a:r>
              <a:rPr lang="en" sz="3600" dirty="0">
                <a:solidFill>
                  <a:schemeClr val="lt1"/>
                </a:solidFill>
                <a:latin typeface="Times New Roman"/>
                <a:ea typeface="Times New Roman"/>
                <a:cs typeface="Times New Roman"/>
                <a:sym typeface="Times New Roman"/>
              </a:rPr>
              <a:t>Prediction Engine</a:t>
            </a:r>
            <a:endParaRPr sz="1100" dirty="0">
              <a:latin typeface="Times New Roman"/>
              <a:ea typeface="Times New Roman"/>
              <a:cs typeface="Times New Roman"/>
              <a:sym typeface="Times New Roman"/>
            </a:endParaRPr>
          </a:p>
        </p:txBody>
      </p:sp>
      <p:cxnSp>
        <p:nvCxnSpPr>
          <p:cNvPr id="136" name="Google Shape;136;p25"/>
          <p:cNvCxnSpPr/>
          <p:nvPr/>
        </p:nvCxnSpPr>
        <p:spPr>
          <a:xfrm>
            <a:off x="1880648" y="2469327"/>
            <a:ext cx="5409807" cy="0"/>
          </a:xfrm>
          <a:prstGeom prst="straightConnector1">
            <a:avLst/>
          </a:prstGeom>
          <a:noFill/>
          <a:ln w="9525" cap="flat" cmpd="sng">
            <a:solidFill>
              <a:schemeClr val="lt1"/>
            </a:solidFill>
            <a:prstDash val="solid"/>
            <a:miter lim="800000"/>
            <a:headEnd type="none" w="sm" len="sm"/>
            <a:tailEnd type="none" w="sm" len="sm"/>
          </a:ln>
        </p:spPr>
      </p:cxnSp>
      <p:sp>
        <p:nvSpPr>
          <p:cNvPr id="138" name="Google Shape;138;p25"/>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7182A"/>
        </a:solidFill>
        <a:effectLst/>
      </p:bgPr>
    </p:bg>
    <p:spTree>
      <p:nvGrpSpPr>
        <p:cNvPr id="1" name="Shape 460"/>
        <p:cNvGrpSpPr/>
        <p:nvPr/>
      </p:nvGrpSpPr>
      <p:grpSpPr>
        <a:xfrm>
          <a:off x="0" y="0"/>
          <a:ext cx="0" cy="0"/>
          <a:chOff x="0" y="0"/>
          <a:chExt cx="0" cy="0"/>
        </a:xfrm>
      </p:grpSpPr>
      <p:sp>
        <p:nvSpPr>
          <p:cNvPr id="461" name="Google Shape;461;p48"/>
          <p:cNvSpPr txBox="1"/>
          <p:nvPr/>
        </p:nvSpPr>
        <p:spPr>
          <a:xfrm>
            <a:off x="252078" y="140575"/>
            <a:ext cx="3355800" cy="408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200" b="1">
                <a:solidFill>
                  <a:srgbClr val="FFFFFF"/>
                </a:solidFill>
                <a:latin typeface="Times New Roman"/>
                <a:ea typeface="Times New Roman"/>
                <a:cs typeface="Times New Roman"/>
                <a:sym typeface="Times New Roman"/>
              </a:rPr>
              <a:t>Model Performance</a:t>
            </a:r>
            <a:endParaRPr sz="2200" b="1">
              <a:solidFill>
                <a:srgbClr val="FFFFFF"/>
              </a:solidFill>
              <a:latin typeface="Times New Roman"/>
              <a:ea typeface="Times New Roman"/>
              <a:cs typeface="Times New Roman"/>
              <a:sym typeface="Times New Roman"/>
            </a:endParaRPr>
          </a:p>
        </p:txBody>
      </p:sp>
      <p:sp>
        <p:nvSpPr>
          <p:cNvPr id="462" name="Google Shape;462;p48"/>
          <p:cNvSpPr txBox="1"/>
          <p:nvPr/>
        </p:nvSpPr>
        <p:spPr>
          <a:xfrm>
            <a:off x="330400" y="4009425"/>
            <a:ext cx="8358300" cy="642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graphicFrame>
        <p:nvGraphicFramePr>
          <p:cNvPr id="463" name="Google Shape;463;p48"/>
          <p:cNvGraphicFramePr/>
          <p:nvPr>
            <p:extLst>
              <p:ext uri="{D42A27DB-BD31-4B8C-83A1-F6EECF244321}">
                <p14:modId xmlns:p14="http://schemas.microsoft.com/office/powerpoint/2010/main" val="1030717765"/>
              </p:ext>
            </p:extLst>
          </p:nvPr>
        </p:nvGraphicFramePr>
        <p:xfrm>
          <a:off x="252078" y="965835"/>
          <a:ext cx="4051400" cy="3645360"/>
        </p:xfrm>
        <a:graphic>
          <a:graphicData uri="http://schemas.openxmlformats.org/drawingml/2006/table">
            <a:tbl>
              <a:tblPr>
                <a:noFill/>
                <a:tableStyleId>{AE84359F-D91A-4A50-B9F8-49880E4A254C}</a:tableStyleId>
              </a:tblPr>
              <a:tblGrid>
                <a:gridCol w="1704550">
                  <a:extLst>
                    <a:ext uri="{9D8B030D-6E8A-4147-A177-3AD203B41FA5}">
                      <a16:colId xmlns:a16="http://schemas.microsoft.com/office/drawing/2014/main" val="20000"/>
                    </a:ext>
                  </a:extLst>
                </a:gridCol>
                <a:gridCol w="1173425">
                  <a:extLst>
                    <a:ext uri="{9D8B030D-6E8A-4147-A177-3AD203B41FA5}">
                      <a16:colId xmlns:a16="http://schemas.microsoft.com/office/drawing/2014/main" val="20001"/>
                    </a:ext>
                  </a:extLst>
                </a:gridCol>
                <a:gridCol w="1173425">
                  <a:extLst>
                    <a:ext uri="{9D8B030D-6E8A-4147-A177-3AD203B41FA5}">
                      <a16:colId xmlns:a16="http://schemas.microsoft.com/office/drawing/2014/main" val="20002"/>
                    </a:ext>
                  </a:extLst>
                </a:gridCol>
              </a:tblGrid>
              <a:tr h="641600">
                <a:tc>
                  <a:txBody>
                    <a:bodyPr/>
                    <a:lstStyle/>
                    <a:p>
                      <a:pPr marL="0" lvl="0" indent="0" algn="ctr" rtl="0">
                        <a:spcBef>
                          <a:spcPts val="0"/>
                        </a:spcBef>
                        <a:spcAft>
                          <a:spcPts val="0"/>
                        </a:spcAft>
                        <a:buNone/>
                      </a:pPr>
                      <a:r>
                        <a:rPr lang="en" dirty="0">
                          <a:solidFill>
                            <a:srgbClr val="FFFFFF"/>
                          </a:solidFill>
                          <a:latin typeface="Times" pitchFamily="2" charset="0"/>
                        </a:rPr>
                        <a:t>Model</a:t>
                      </a:r>
                      <a:endParaRPr dirty="0">
                        <a:solidFill>
                          <a:srgbClr val="FFFFFF"/>
                        </a:solidFill>
                        <a:latin typeface="Times" pitchFamily="2" charset="0"/>
                      </a:endParaRPr>
                    </a:p>
                  </a:txBody>
                  <a:tcPr marL="91425" marR="91425" marT="91425" marB="91425" anchor="ctr"/>
                </a:tc>
                <a:tc>
                  <a:txBody>
                    <a:bodyPr/>
                    <a:lstStyle/>
                    <a:p>
                      <a:pPr marL="0" lvl="0" indent="0" algn="ctr" rtl="0">
                        <a:spcBef>
                          <a:spcPts val="0"/>
                        </a:spcBef>
                        <a:spcAft>
                          <a:spcPts val="0"/>
                        </a:spcAft>
                        <a:buNone/>
                      </a:pPr>
                      <a:r>
                        <a:rPr lang="en">
                          <a:solidFill>
                            <a:srgbClr val="FFFFFF"/>
                          </a:solidFill>
                          <a:latin typeface="Times" pitchFamily="2" charset="0"/>
                        </a:rPr>
                        <a:t>Training Accuracy</a:t>
                      </a:r>
                      <a:endParaRPr>
                        <a:solidFill>
                          <a:srgbClr val="FFFFFF"/>
                        </a:solidFill>
                        <a:latin typeface="Times" pitchFamily="2" charset="0"/>
                      </a:endParaRPr>
                    </a:p>
                  </a:txBody>
                  <a:tcPr marL="91425" marR="91425" marT="91425" marB="91425" anchor="ctr"/>
                </a:tc>
                <a:tc>
                  <a:txBody>
                    <a:bodyPr/>
                    <a:lstStyle/>
                    <a:p>
                      <a:pPr marL="0" lvl="0" indent="0" algn="ctr" rtl="0">
                        <a:spcBef>
                          <a:spcPts val="0"/>
                        </a:spcBef>
                        <a:spcAft>
                          <a:spcPts val="0"/>
                        </a:spcAft>
                        <a:buNone/>
                      </a:pPr>
                      <a:r>
                        <a:rPr lang="en">
                          <a:solidFill>
                            <a:srgbClr val="FFFFFF"/>
                          </a:solidFill>
                          <a:latin typeface="Times" pitchFamily="2" charset="0"/>
                        </a:rPr>
                        <a:t>Testing Accuracy</a:t>
                      </a:r>
                      <a:endParaRPr>
                        <a:solidFill>
                          <a:srgbClr val="FFFFFF"/>
                        </a:solidFill>
                        <a:latin typeface="Times" pitchFamily="2" charset="0"/>
                      </a:endParaRPr>
                    </a:p>
                  </a:txBody>
                  <a:tcPr marL="91425" marR="91425" marT="91425" marB="91425" anchor="ctr"/>
                </a:tc>
                <a:extLst>
                  <a:ext uri="{0D108BD9-81ED-4DB2-BD59-A6C34878D82A}">
                    <a16:rowId xmlns:a16="http://schemas.microsoft.com/office/drawing/2014/main" val="10000"/>
                  </a:ext>
                </a:extLst>
              </a:tr>
              <a:tr h="398800">
                <a:tc>
                  <a:txBody>
                    <a:bodyPr/>
                    <a:lstStyle/>
                    <a:p>
                      <a:pPr marL="0" lvl="0" indent="0" algn="ctr" rtl="0">
                        <a:spcBef>
                          <a:spcPts val="0"/>
                        </a:spcBef>
                        <a:spcAft>
                          <a:spcPts val="0"/>
                        </a:spcAft>
                        <a:buNone/>
                      </a:pPr>
                      <a:r>
                        <a:rPr lang="en" dirty="0">
                          <a:solidFill>
                            <a:srgbClr val="FFFFFF"/>
                          </a:solidFill>
                          <a:latin typeface="Times" pitchFamily="2" charset="0"/>
                        </a:rPr>
                        <a:t>Decision Tree</a:t>
                      </a:r>
                      <a:endParaRPr dirty="0">
                        <a:solidFill>
                          <a:srgbClr val="FFFFFF"/>
                        </a:solidFill>
                        <a:latin typeface="Times" pitchFamily="2" charset="0"/>
                      </a:endParaRPr>
                    </a:p>
                  </a:txBody>
                  <a:tcPr marL="91425" marR="91425" marT="91425" marB="91425" anchor="ctr">
                    <a:noFill/>
                  </a:tcPr>
                </a:tc>
                <a:tc>
                  <a:txBody>
                    <a:bodyPr/>
                    <a:lstStyle/>
                    <a:p>
                      <a:pPr marL="0" lvl="0" indent="0" algn="ctr" rtl="0">
                        <a:spcBef>
                          <a:spcPts val="0"/>
                        </a:spcBef>
                        <a:spcAft>
                          <a:spcPts val="0"/>
                        </a:spcAft>
                        <a:buNone/>
                      </a:pPr>
                      <a:r>
                        <a:rPr lang="en" dirty="0">
                          <a:solidFill>
                            <a:srgbClr val="FFFFFF"/>
                          </a:solidFill>
                          <a:latin typeface="Times" pitchFamily="2" charset="0"/>
                        </a:rPr>
                        <a:t>0.998</a:t>
                      </a:r>
                      <a:endParaRPr dirty="0">
                        <a:solidFill>
                          <a:srgbClr val="FFFFFF"/>
                        </a:solidFill>
                        <a:latin typeface="Times" pitchFamily="2" charset="0"/>
                      </a:endParaRPr>
                    </a:p>
                  </a:txBody>
                  <a:tcPr marL="91425" marR="91425" marT="91425" marB="91425" anchor="ctr">
                    <a:noFill/>
                  </a:tcPr>
                </a:tc>
                <a:tc>
                  <a:txBody>
                    <a:bodyPr/>
                    <a:lstStyle/>
                    <a:p>
                      <a:pPr marL="0" lvl="0" indent="0" algn="ctr" rtl="0">
                        <a:spcBef>
                          <a:spcPts val="0"/>
                        </a:spcBef>
                        <a:spcAft>
                          <a:spcPts val="0"/>
                        </a:spcAft>
                        <a:buNone/>
                      </a:pPr>
                      <a:r>
                        <a:rPr lang="en" dirty="0">
                          <a:solidFill>
                            <a:srgbClr val="FFFFFF"/>
                          </a:solidFill>
                          <a:latin typeface="Times" pitchFamily="2" charset="0"/>
                        </a:rPr>
                        <a:t>0.813</a:t>
                      </a:r>
                      <a:endParaRPr dirty="0">
                        <a:solidFill>
                          <a:srgbClr val="FFFFFF"/>
                        </a:solidFill>
                        <a:latin typeface="Times" pitchFamily="2" charset="0"/>
                      </a:endParaRPr>
                    </a:p>
                  </a:txBody>
                  <a:tcPr marL="91425" marR="91425" marT="91425" marB="91425" anchor="ctr">
                    <a:noFill/>
                  </a:tcPr>
                </a:tc>
                <a:extLst>
                  <a:ext uri="{0D108BD9-81ED-4DB2-BD59-A6C34878D82A}">
                    <a16:rowId xmlns:a16="http://schemas.microsoft.com/office/drawing/2014/main" val="10001"/>
                  </a:ext>
                </a:extLst>
              </a:tr>
              <a:tr h="398800">
                <a:tc>
                  <a:txBody>
                    <a:bodyPr/>
                    <a:lstStyle/>
                    <a:p>
                      <a:pPr marL="0" lvl="0" indent="0" algn="ctr" rtl="0">
                        <a:spcBef>
                          <a:spcPts val="0"/>
                        </a:spcBef>
                        <a:spcAft>
                          <a:spcPts val="0"/>
                        </a:spcAft>
                        <a:buNone/>
                      </a:pPr>
                      <a:r>
                        <a:rPr lang="en" dirty="0">
                          <a:solidFill>
                            <a:srgbClr val="FFFFFF"/>
                          </a:solidFill>
                          <a:latin typeface="Times" pitchFamily="2" charset="0"/>
                        </a:rPr>
                        <a:t>Random Forest</a:t>
                      </a:r>
                      <a:endParaRPr dirty="0">
                        <a:solidFill>
                          <a:srgbClr val="FFFFFF"/>
                        </a:solidFill>
                        <a:latin typeface="Times" pitchFamily="2" charset="0"/>
                      </a:endParaRPr>
                    </a:p>
                  </a:txBody>
                  <a:tcPr marL="91425" marR="91425" marT="91425" marB="91425" anchor="ctr">
                    <a:solidFill>
                      <a:srgbClr val="92D050"/>
                    </a:solidFill>
                  </a:tcPr>
                </a:tc>
                <a:tc>
                  <a:txBody>
                    <a:bodyPr/>
                    <a:lstStyle/>
                    <a:p>
                      <a:pPr marL="0" lvl="0" indent="0" algn="ctr" rtl="0">
                        <a:spcBef>
                          <a:spcPts val="0"/>
                        </a:spcBef>
                        <a:spcAft>
                          <a:spcPts val="0"/>
                        </a:spcAft>
                        <a:buNone/>
                      </a:pPr>
                      <a:r>
                        <a:rPr lang="en" dirty="0">
                          <a:solidFill>
                            <a:srgbClr val="FFFFFF"/>
                          </a:solidFill>
                          <a:latin typeface="Times" pitchFamily="2" charset="0"/>
                        </a:rPr>
                        <a:t>0.998</a:t>
                      </a:r>
                      <a:endParaRPr dirty="0">
                        <a:solidFill>
                          <a:srgbClr val="FFFFFF"/>
                        </a:solidFill>
                        <a:latin typeface="Times" pitchFamily="2" charset="0"/>
                      </a:endParaRPr>
                    </a:p>
                  </a:txBody>
                  <a:tcPr marL="91425" marR="91425" marT="91425" marB="91425" anchor="ctr">
                    <a:solidFill>
                      <a:srgbClr val="92D050"/>
                    </a:solidFill>
                  </a:tcPr>
                </a:tc>
                <a:tc>
                  <a:txBody>
                    <a:bodyPr/>
                    <a:lstStyle/>
                    <a:p>
                      <a:pPr marL="0" lvl="0" indent="0" algn="ctr" rtl="0">
                        <a:spcBef>
                          <a:spcPts val="0"/>
                        </a:spcBef>
                        <a:spcAft>
                          <a:spcPts val="0"/>
                        </a:spcAft>
                        <a:buNone/>
                      </a:pPr>
                      <a:r>
                        <a:rPr lang="en" dirty="0">
                          <a:solidFill>
                            <a:srgbClr val="FFFFFF"/>
                          </a:solidFill>
                          <a:latin typeface="Times" pitchFamily="2" charset="0"/>
                        </a:rPr>
                        <a:t>0.868</a:t>
                      </a:r>
                      <a:endParaRPr dirty="0">
                        <a:solidFill>
                          <a:srgbClr val="FFFFFF"/>
                        </a:solidFill>
                        <a:latin typeface="Times" pitchFamily="2" charset="0"/>
                      </a:endParaRPr>
                    </a:p>
                  </a:txBody>
                  <a:tcPr marL="91425" marR="91425" marT="91425" marB="91425" anchor="ctr">
                    <a:solidFill>
                      <a:srgbClr val="92D050"/>
                    </a:solidFill>
                  </a:tcPr>
                </a:tc>
                <a:extLst>
                  <a:ext uri="{0D108BD9-81ED-4DB2-BD59-A6C34878D82A}">
                    <a16:rowId xmlns:a16="http://schemas.microsoft.com/office/drawing/2014/main" val="10002"/>
                  </a:ext>
                </a:extLst>
              </a:tr>
              <a:tr h="398800">
                <a:tc>
                  <a:txBody>
                    <a:bodyPr/>
                    <a:lstStyle/>
                    <a:p>
                      <a:pPr marL="0" lvl="0" indent="0" algn="ctr" rtl="0">
                        <a:spcBef>
                          <a:spcPts val="0"/>
                        </a:spcBef>
                        <a:spcAft>
                          <a:spcPts val="0"/>
                        </a:spcAft>
                        <a:buNone/>
                      </a:pPr>
                      <a:r>
                        <a:rPr lang="en" dirty="0">
                          <a:solidFill>
                            <a:srgbClr val="FFFFFF"/>
                          </a:solidFill>
                          <a:latin typeface="Times" pitchFamily="2" charset="0"/>
                        </a:rPr>
                        <a:t>Gradient Boosting</a:t>
                      </a:r>
                      <a:endParaRPr dirty="0">
                        <a:solidFill>
                          <a:srgbClr val="FFFFFF"/>
                        </a:solidFill>
                        <a:latin typeface="Times" pitchFamily="2" charset="0"/>
                      </a:endParaRPr>
                    </a:p>
                  </a:txBody>
                  <a:tcPr marL="91425" marR="91425" marT="91425" marB="91425" anchor="ctr">
                    <a:solidFill>
                      <a:srgbClr val="AEEDAB"/>
                    </a:solidFill>
                  </a:tcPr>
                </a:tc>
                <a:tc>
                  <a:txBody>
                    <a:bodyPr/>
                    <a:lstStyle/>
                    <a:p>
                      <a:pPr marL="0" lvl="0" indent="0" algn="ctr" rtl="0">
                        <a:spcBef>
                          <a:spcPts val="0"/>
                        </a:spcBef>
                        <a:spcAft>
                          <a:spcPts val="0"/>
                        </a:spcAft>
                        <a:buNone/>
                      </a:pPr>
                      <a:r>
                        <a:rPr lang="en" dirty="0">
                          <a:solidFill>
                            <a:srgbClr val="FFFFFF"/>
                          </a:solidFill>
                          <a:latin typeface="Times" pitchFamily="2" charset="0"/>
                        </a:rPr>
                        <a:t>0.848</a:t>
                      </a:r>
                      <a:endParaRPr dirty="0">
                        <a:solidFill>
                          <a:srgbClr val="FFFFFF"/>
                        </a:solidFill>
                        <a:latin typeface="Times" pitchFamily="2" charset="0"/>
                      </a:endParaRPr>
                    </a:p>
                  </a:txBody>
                  <a:tcPr marL="91425" marR="91425" marT="91425" marB="91425" anchor="ctr">
                    <a:solidFill>
                      <a:srgbClr val="AEEDAB"/>
                    </a:solidFill>
                  </a:tcPr>
                </a:tc>
                <a:tc>
                  <a:txBody>
                    <a:bodyPr/>
                    <a:lstStyle/>
                    <a:p>
                      <a:pPr marL="0" lvl="0" indent="0" algn="ctr" rtl="0">
                        <a:spcBef>
                          <a:spcPts val="0"/>
                        </a:spcBef>
                        <a:spcAft>
                          <a:spcPts val="0"/>
                        </a:spcAft>
                        <a:buNone/>
                      </a:pPr>
                      <a:r>
                        <a:rPr lang="en" dirty="0">
                          <a:solidFill>
                            <a:srgbClr val="FFFFFF"/>
                          </a:solidFill>
                          <a:latin typeface="Times" pitchFamily="2" charset="0"/>
                        </a:rPr>
                        <a:t>0.859</a:t>
                      </a:r>
                      <a:endParaRPr dirty="0">
                        <a:solidFill>
                          <a:srgbClr val="FFFFFF"/>
                        </a:solidFill>
                        <a:latin typeface="Times" pitchFamily="2" charset="0"/>
                      </a:endParaRPr>
                    </a:p>
                  </a:txBody>
                  <a:tcPr marL="91425" marR="91425" marT="91425" marB="91425" anchor="ctr">
                    <a:solidFill>
                      <a:srgbClr val="AEEDAB"/>
                    </a:solidFill>
                  </a:tcPr>
                </a:tc>
                <a:extLst>
                  <a:ext uri="{0D108BD9-81ED-4DB2-BD59-A6C34878D82A}">
                    <a16:rowId xmlns:a16="http://schemas.microsoft.com/office/drawing/2014/main" val="10003"/>
                  </a:ext>
                </a:extLst>
              </a:tr>
              <a:tr h="613550">
                <a:tc>
                  <a:txBody>
                    <a:bodyPr/>
                    <a:lstStyle/>
                    <a:p>
                      <a:pPr marL="0" lvl="0" indent="0" algn="ctr" rtl="0">
                        <a:spcBef>
                          <a:spcPts val="0"/>
                        </a:spcBef>
                        <a:spcAft>
                          <a:spcPts val="0"/>
                        </a:spcAft>
                        <a:buNone/>
                      </a:pPr>
                      <a:r>
                        <a:rPr lang="en" dirty="0">
                          <a:solidFill>
                            <a:srgbClr val="FFFFFF"/>
                          </a:solidFill>
                          <a:latin typeface="Times" pitchFamily="2" charset="0"/>
                        </a:rPr>
                        <a:t>Logistic Regression</a:t>
                      </a:r>
                      <a:endParaRPr dirty="0">
                        <a:solidFill>
                          <a:srgbClr val="FFFFFF"/>
                        </a:solidFill>
                        <a:latin typeface="Times" pitchFamily="2" charset="0"/>
                      </a:endParaRPr>
                    </a:p>
                  </a:txBody>
                  <a:tcPr marL="91425" marR="91425" marT="91425" marB="91425" anchor="ctr"/>
                </a:tc>
                <a:tc>
                  <a:txBody>
                    <a:bodyPr/>
                    <a:lstStyle/>
                    <a:p>
                      <a:pPr marL="0" lvl="0" indent="0" algn="ctr" rtl="0">
                        <a:spcBef>
                          <a:spcPts val="0"/>
                        </a:spcBef>
                        <a:spcAft>
                          <a:spcPts val="0"/>
                        </a:spcAft>
                        <a:buNone/>
                      </a:pPr>
                      <a:r>
                        <a:rPr lang="en" dirty="0">
                          <a:solidFill>
                            <a:srgbClr val="FFFFFF"/>
                          </a:solidFill>
                          <a:latin typeface="Times" pitchFamily="2" charset="0"/>
                        </a:rPr>
                        <a:t>0.718</a:t>
                      </a:r>
                      <a:endParaRPr dirty="0">
                        <a:solidFill>
                          <a:srgbClr val="FFFFFF"/>
                        </a:solidFill>
                        <a:latin typeface="Times" pitchFamily="2" charset="0"/>
                      </a:endParaRPr>
                    </a:p>
                  </a:txBody>
                  <a:tcPr marL="91425" marR="91425" marT="91425" marB="91425" anchor="ctr"/>
                </a:tc>
                <a:tc>
                  <a:txBody>
                    <a:bodyPr/>
                    <a:lstStyle/>
                    <a:p>
                      <a:pPr marL="0" lvl="0" indent="0" algn="ctr" rtl="0">
                        <a:spcBef>
                          <a:spcPts val="0"/>
                        </a:spcBef>
                        <a:spcAft>
                          <a:spcPts val="0"/>
                        </a:spcAft>
                        <a:buNone/>
                      </a:pPr>
                      <a:r>
                        <a:rPr lang="en" dirty="0">
                          <a:solidFill>
                            <a:srgbClr val="FFFFFF"/>
                          </a:solidFill>
                          <a:latin typeface="Times" pitchFamily="2" charset="0"/>
                        </a:rPr>
                        <a:t>0.734</a:t>
                      </a:r>
                      <a:endParaRPr dirty="0">
                        <a:solidFill>
                          <a:srgbClr val="FFFFFF"/>
                        </a:solidFill>
                        <a:latin typeface="Times" pitchFamily="2" charset="0"/>
                      </a:endParaRPr>
                    </a:p>
                  </a:txBody>
                  <a:tcPr marL="91425" marR="91425" marT="91425" marB="91425" anchor="ctr"/>
                </a:tc>
                <a:extLst>
                  <a:ext uri="{0D108BD9-81ED-4DB2-BD59-A6C34878D82A}">
                    <a16:rowId xmlns:a16="http://schemas.microsoft.com/office/drawing/2014/main" val="10004"/>
                  </a:ext>
                </a:extLst>
              </a:tr>
              <a:tr h="398800">
                <a:tc>
                  <a:txBody>
                    <a:bodyPr/>
                    <a:lstStyle/>
                    <a:p>
                      <a:pPr marL="0" lvl="0" indent="0" algn="ctr" rtl="0">
                        <a:spcBef>
                          <a:spcPts val="0"/>
                        </a:spcBef>
                        <a:spcAft>
                          <a:spcPts val="0"/>
                        </a:spcAft>
                        <a:buNone/>
                      </a:pPr>
                      <a:r>
                        <a:rPr lang="en" dirty="0">
                          <a:solidFill>
                            <a:srgbClr val="FFFFFF"/>
                          </a:solidFill>
                          <a:latin typeface="Times" pitchFamily="2" charset="0"/>
                        </a:rPr>
                        <a:t>Naive Bayesian</a:t>
                      </a:r>
                      <a:endParaRPr dirty="0">
                        <a:solidFill>
                          <a:srgbClr val="FFFFFF"/>
                        </a:solidFill>
                        <a:latin typeface="Times" pitchFamily="2" charset="0"/>
                      </a:endParaRPr>
                    </a:p>
                  </a:txBody>
                  <a:tcPr marL="91425" marR="91425" marT="91425" marB="91425" anchor="ctr"/>
                </a:tc>
                <a:tc>
                  <a:txBody>
                    <a:bodyPr/>
                    <a:lstStyle/>
                    <a:p>
                      <a:pPr marL="0" lvl="0" indent="0" algn="ctr" rtl="0">
                        <a:spcBef>
                          <a:spcPts val="0"/>
                        </a:spcBef>
                        <a:spcAft>
                          <a:spcPts val="0"/>
                        </a:spcAft>
                        <a:buNone/>
                      </a:pPr>
                      <a:r>
                        <a:rPr lang="en" dirty="0">
                          <a:solidFill>
                            <a:srgbClr val="FFFFFF"/>
                          </a:solidFill>
                          <a:latin typeface="Times" pitchFamily="2" charset="0"/>
                        </a:rPr>
                        <a:t>0.729</a:t>
                      </a:r>
                      <a:endParaRPr dirty="0">
                        <a:solidFill>
                          <a:srgbClr val="FFFFFF"/>
                        </a:solidFill>
                        <a:latin typeface="Times" pitchFamily="2" charset="0"/>
                      </a:endParaRPr>
                    </a:p>
                  </a:txBody>
                  <a:tcPr marL="91425" marR="91425" marT="91425" marB="91425" anchor="ctr"/>
                </a:tc>
                <a:tc>
                  <a:txBody>
                    <a:bodyPr/>
                    <a:lstStyle/>
                    <a:p>
                      <a:pPr marL="0" lvl="0" indent="0" algn="ctr" rtl="0">
                        <a:spcBef>
                          <a:spcPts val="0"/>
                        </a:spcBef>
                        <a:spcAft>
                          <a:spcPts val="0"/>
                        </a:spcAft>
                        <a:buNone/>
                      </a:pPr>
                      <a:r>
                        <a:rPr lang="en" dirty="0">
                          <a:solidFill>
                            <a:srgbClr val="FFFFFF"/>
                          </a:solidFill>
                          <a:latin typeface="Times" pitchFamily="2" charset="0"/>
                        </a:rPr>
                        <a:t>0.754</a:t>
                      </a:r>
                      <a:endParaRPr dirty="0">
                        <a:solidFill>
                          <a:srgbClr val="FFFFFF"/>
                        </a:solidFill>
                        <a:latin typeface="Times" pitchFamily="2" charset="0"/>
                      </a:endParaRPr>
                    </a:p>
                  </a:txBody>
                  <a:tcPr marL="91425" marR="91425" marT="91425" marB="91425" anchor="ctr"/>
                </a:tc>
                <a:extLst>
                  <a:ext uri="{0D108BD9-81ED-4DB2-BD59-A6C34878D82A}">
                    <a16:rowId xmlns:a16="http://schemas.microsoft.com/office/drawing/2014/main" val="10005"/>
                  </a:ext>
                </a:extLst>
              </a:tr>
              <a:tr h="338249">
                <a:tc>
                  <a:txBody>
                    <a:bodyPr/>
                    <a:lstStyle/>
                    <a:p>
                      <a:pPr marL="0" lvl="0" indent="0" algn="ctr" rtl="0">
                        <a:spcBef>
                          <a:spcPts val="0"/>
                        </a:spcBef>
                        <a:spcAft>
                          <a:spcPts val="0"/>
                        </a:spcAft>
                        <a:buNone/>
                      </a:pPr>
                      <a:r>
                        <a:rPr lang="en" dirty="0" err="1">
                          <a:solidFill>
                            <a:srgbClr val="FFFFFF"/>
                          </a:solidFill>
                          <a:latin typeface="Times" pitchFamily="2" charset="0"/>
                        </a:rPr>
                        <a:t>XGBoost</a:t>
                      </a:r>
                      <a:endParaRPr dirty="0">
                        <a:solidFill>
                          <a:srgbClr val="FFFFFF"/>
                        </a:solidFill>
                        <a:latin typeface="Times" pitchFamily="2" charset="0"/>
                      </a:endParaRPr>
                    </a:p>
                  </a:txBody>
                  <a:tcPr marL="91425" marR="91425" marT="91425" marB="91425" anchor="ctr">
                    <a:solidFill>
                      <a:srgbClr val="00B050"/>
                    </a:solidFill>
                  </a:tcPr>
                </a:tc>
                <a:tc>
                  <a:txBody>
                    <a:bodyPr/>
                    <a:lstStyle/>
                    <a:p>
                      <a:pPr marL="0" lvl="0" indent="0" algn="ctr" rtl="0">
                        <a:spcBef>
                          <a:spcPts val="0"/>
                        </a:spcBef>
                        <a:spcAft>
                          <a:spcPts val="0"/>
                        </a:spcAft>
                        <a:buNone/>
                      </a:pPr>
                      <a:r>
                        <a:rPr lang="en" dirty="0">
                          <a:solidFill>
                            <a:srgbClr val="FFFFFF"/>
                          </a:solidFill>
                          <a:latin typeface="Times" pitchFamily="2" charset="0"/>
                        </a:rPr>
                        <a:t>0.941</a:t>
                      </a:r>
                      <a:endParaRPr dirty="0">
                        <a:solidFill>
                          <a:srgbClr val="FFFFFF"/>
                        </a:solidFill>
                        <a:latin typeface="Times" pitchFamily="2" charset="0"/>
                      </a:endParaRPr>
                    </a:p>
                  </a:txBody>
                  <a:tcPr marL="91425" marR="91425" marT="91425" marB="91425" anchor="ctr">
                    <a:solidFill>
                      <a:srgbClr val="00B050"/>
                    </a:solidFill>
                  </a:tcPr>
                </a:tc>
                <a:tc>
                  <a:txBody>
                    <a:bodyPr/>
                    <a:lstStyle/>
                    <a:p>
                      <a:pPr marL="0" lvl="0" indent="0" algn="ctr" rtl="0">
                        <a:spcBef>
                          <a:spcPts val="0"/>
                        </a:spcBef>
                        <a:spcAft>
                          <a:spcPts val="0"/>
                        </a:spcAft>
                        <a:buNone/>
                      </a:pPr>
                      <a:r>
                        <a:rPr lang="en" dirty="0">
                          <a:solidFill>
                            <a:srgbClr val="FFFFFF"/>
                          </a:solidFill>
                          <a:latin typeface="Times" pitchFamily="2" charset="0"/>
                        </a:rPr>
                        <a:t>0.876</a:t>
                      </a:r>
                      <a:endParaRPr dirty="0">
                        <a:solidFill>
                          <a:srgbClr val="FFFFFF"/>
                        </a:solidFill>
                        <a:latin typeface="Times" pitchFamily="2" charset="0"/>
                      </a:endParaRPr>
                    </a:p>
                  </a:txBody>
                  <a:tcPr marL="91425" marR="91425" marT="91425" marB="91425" anchor="ctr">
                    <a:solidFill>
                      <a:srgbClr val="00B050"/>
                    </a:solidFill>
                  </a:tcPr>
                </a:tc>
                <a:extLst>
                  <a:ext uri="{0D108BD9-81ED-4DB2-BD59-A6C34878D82A}">
                    <a16:rowId xmlns:a16="http://schemas.microsoft.com/office/drawing/2014/main" val="10006"/>
                  </a:ext>
                </a:extLst>
              </a:tr>
              <a:tr h="398800">
                <a:tc>
                  <a:txBody>
                    <a:bodyPr/>
                    <a:lstStyle/>
                    <a:p>
                      <a:pPr marL="0" lvl="0" indent="0" algn="ctr" rtl="0">
                        <a:spcBef>
                          <a:spcPts val="0"/>
                        </a:spcBef>
                        <a:spcAft>
                          <a:spcPts val="0"/>
                        </a:spcAft>
                        <a:buNone/>
                      </a:pPr>
                      <a:r>
                        <a:rPr lang="en" dirty="0">
                          <a:solidFill>
                            <a:srgbClr val="FFFFFF"/>
                          </a:solidFill>
                          <a:latin typeface="Times" pitchFamily="2" charset="0"/>
                        </a:rPr>
                        <a:t>SVC</a:t>
                      </a:r>
                      <a:endParaRPr dirty="0">
                        <a:solidFill>
                          <a:srgbClr val="FFFFFF"/>
                        </a:solidFill>
                        <a:latin typeface="Times" pitchFamily="2" charset="0"/>
                      </a:endParaRPr>
                    </a:p>
                  </a:txBody>
                  <a:tcPr marL="91425" marR="91425" marT="91425" marB="91425" anchor="ctr"/>
                </a:tc>
                <a:tc>
                  <a:txBody>
                    <a:bodyPr/>
                    <a:lstStyle/>
                    <a:p>
                      <a:pPr marL="0" lvl="0" indent="0" algn="ctr" rtl="0">
                        <a:spcBef>
                          <a:spcPts val="0"/>
                        </a:spcBef>
                        <a:spcAft>
                          <a:spcPts val="0"/>
                        </a:spcAft>
                        <a:buNone/>
                      </a:pPr>
                      <a:r>
                        <a:rPr lang="en" dirty="0">
                          <a:solidFill>
                            <a:srgbClr val="FFFFFF"/>
                          </a:solidFill>
                          <a:latin typeface="Times" pitchFamily="2" charset="0"/>
                        </a:rPr>
                        <a:t>0.710</a:t>
                      </a:r>
                      <a:endParaRPr dirty="0">
                        <a:solidFill>
                          <a:srgbClr val="FFFFFF"/>
                        </a:solidFill>
                        <a:latin typeface="Times" pitchFamily="2" charset="0"/>
                      </a:endParaRPr>
                    </a:p>
                  </a:txBody>
                  <a:tcPr marL="91425" marR="91425" marT="91425" marB="91425" anchor="ctr"/>
                </a:tc>
                <a:tc>
                  <a:txBody>
                    <a:bodyPr/>
                    <a:lstStyle/>
                    <a:p>
                      <a:pPr marL="0" lvl="0" indent="0" algn="ctr" rtl="0">
                        <a:spcBef>
                          <a:spcPts val="0"/>
                        </a:spcBef>
                        <a:spcAft>
                          <a:spcPts val="0"/>
                        </a:spcAft>
                        <a:buNone/>
                      </a:pPr>
                      <a:r>
                        <a:rPr lang="en" dirty="0">
                          <a:solidFill>
                            <a:srgbClr val="FFFFFF"/>
                          </a:solidFill>
                          <a:latin typeface="Times" pitchFamily="2" charset="0"/>
                        </a:rPr>
                        <a:t>0.716</a:t>
                      </a:r>
                      <a:endParaRPr dirty="0">
                        <a:solidFill>
                          <a:srgbClr val="FFFFFF"/>
                        </a:solidFill>
                        <a:latin typeface="Times" pitchFamily="2" charset="0"/>
                      </a:endParaRPr>
                    </a:p>
                  </a:txBody>
                  <a:tcPr marL="91425" marR="91425" marT="91425" marB="91425" anchor="ctr"/>
                </a:tc>
                <a:extLst>
                  <a:ext uri="{0D108BD9-81ED-4DB2-BD59-A6C34878D82A}">
                    <a16:rowId xmlns:a16="http://schemas.microsoft.com/office/drawing/2014/main" val="10007"/>
                  </a:ext>
                </a:extLst>
              </a:tr>
            </a:tbl>
          </a:graphicData>
        </a:graphic>
      </p:graphicFrame>
      <p:sp>
        <p:nvSpPr>
          <p:cNvPr id="465" name="Google Shape;465;p48"/>
          <p:cNvSpPr txBox="1"/>
          <p:nvPr/>
        </p:nvSpPr>
        <p:spPr>
          <a:xfrm>
            <a:off x="4572000" y="757205"/>
            <a:ext cx="4051400" cy="4062620"/>
          </a:xfrm>
          <a:prstGeom prst="rect">
            <a:avLst/>
          </a:prstGeom>
          <a:noFill/>
          <a:ln>
            <a:noFill/>
          </a:ln>
        </p:spPr>
        <p:txBody>
          <a:bodyPr spcFirstLastPara="1" wrap="square" lIns="91425" tIns="91425" rIns="91425" bIns="91425" anchor="t" anchorCtr="0">
            <a:spAutoFit/>
          </a:bodyPr>
          <a:lstStyle/>
          <a:p>
            <a:pPr marL="114300" lvl="0" algn="l" rtl="0">
              <a:lnSpc>
                <a:spcPct val="150000"/>
              </a:lnSpc>
              <a:spcBef>
                <a:spcPts val="0"/>
              </a:spcBef>
              <a:spcAft>
                <a:spcPts val="0"/>
              </a:spcAft>
              <a:buClr>
                <a:schemeClr val="lt1"/>
              </a:buClr>
              <a:buSzPts val="1800"/>
            </a:pPr>
            <a:r>
              <a:rPr lang="en-US" sz="1200" dirty="0">
                <a:solidFill>
                  <a:schemeClr val="lt1"/>
                </a:solidFill>
                <a:latin typeface="Times" pitchFamily="2" charset="0"/>
                <a:ea typeface="Calibri"/>
                <a:cs typeface="Calibri"/>
                <a:sym typeface="Calibri"/>
              </a:rPr>
              <a:t>We mainly analyzed the three models that give the highest Training and Testing Accuracy scores</a:t>
            </a:r>
            <a:endParaRPr lang="en-US" sz="1600" dirty="0">
              <a:solidFill>
                <a:schemeClr val="lt1"/>
              </a:solidFill>
              <a:latin typeface="Times" pitchFamily="2" charset="0"/>
              <a:ea typeface="Calibri"/>
              <a:cs typeface="Calibri"/>
              <a:sym typeface="Calibri"/>
            </a:endParaRPr>
          </a:p>
          <a:p>
            <a:pPr marL="457200" lvl="0" indent="-342900" algn="l" rtl="0">
              <a:lnSpc>
                <a:spcPct val="150000"/>
              </a:lnSpc>
              <a:spcBef>
                <a:spcPts val="0"/>
              </a:spcBef>
              <a:spcAft>
                <a:spcPts val="0"/>
              </a:spcAft>
              <a:buClr>
                <a:schemeClr val="lt1"/>
              </a:buClr>
              <a:buSzPts val="1800"/>
              <a:buFont typeface="Calibri"/>
              <a:buChar char="●"/>
            </a:pPr>
            <a:r>
              <a:rPr lang="en-US" sz="1200" b="1" dirty="0" err="1">
                <a:solidFill>
                  <a:schemeClr val="lt1"/>
                </a:solidFill>
                <a:latin typeface="Times" pitchFamily="2" charset="0"/>
                <a:ea typeface="Calibri"/>
                <a:cs typeface="Calibri"/>
                <a:sym typeface="Calibri"/>
              </a:rPr>
              <a:t>XGBoost</a:t>
            </a:r>
            <a:endParaRPr sz="1200" b="1" dirty="0">
              <a:solidFill>
                <a:schemeClr val="lt1"/>
              </a:solidFill>
              <a:latin typeface="Times" pitchFamily="2" charset="0"/>
              <a:ea typeface="Calibri"/>
              <a:cs typeface="Calibri"/>
              <a:sym typeface="Calibri"/>
            </a:endParaRPr>
          </a:p>
          <a:p>
            <a:pPr lvl="0" algn="l" rtl="0">
              <a:lnSpc>
                <a:spcPct val="150000"/>
              </a:lnSpc>
              <a:spcBef>
                <a:spcPts val="0"/>
              </a:spcBef>
              <a:spcAft>
                <a:spcPts val="0"/>
              </a:spcAft>
            </a:pPr>
            <a:r>
              <a:rPr lang="en" sz="1200" dirty="0">
                <a:solidFill>
                  <a:schemeClr val="lt1"/>
                </a:solidFill>
                <a:latin typeface="Times" pitchFamily="2" charset="0"/>
                <a:ea typeface="Calibri"/>
                <a:cs typeface="Calibri"/>
                <a:sym typeface="Calibri"/>
              </a:rPr>
              <a:t>	- Parallel processing </a:t>
            </a:r>
            <a:endParaRPr sz="1200" dirty="0">
              <a:solidFill>
                <a:schemeClr val="lt1"/>
              </a:solidFill>
              <a:latin typeface="Times" pitchFamily="2" charset="0"/>
              <a:ea typeface="Calibri"/>
              <a:cs typeface="Calibri"/>
              <a:sym typeface="Calibri"/>
            </a:endParaRPr>
          </a:p>
          <a:p>
            <a:pPr lvl="0" algn="l" rtl="0">
              <a:lnSpc>
                <a:spcPct val="150000"/>
              </a:lnSpc>
              <a:spcBef>
                <a:spcPts val="0"/>
              </a:spcBef>
              <a:spcAft>
                <a:spcPts val="0"/>
              </a:spcAft>
            </a:pPr>
            <a:r>
              <a:rPr lang="en" sz="1200" dirty="0">
                <a:solidFill>
                  <a:schemeClr val="lt1"/>
                </a:solidFill>
                <a:latin typeface="Times" pitchFamily="2" charset="0"/>
                <a:ea typeface="Calibri"/>
                <a:cs typeface="Calibri"/>
                <a:sym typeface="Calibri"/>
              </a:rPr>
              <a:t>	- </a:t>
            </a:r>
            <a:r>
              <a:rPr lang="en-US" sz="1200" dirty="0" err="1">
                <a:solidFill>
                  <a:schemeClr val="lt1"/>
                </a:solidFill>
                <a:latin typeface="Times" pitchFamily="2" charset="0"/>
                <a:ea typeface="Calibri"/>
                <a:cs typeface="Calibri"/>
                <a:sym typeface="Calibri"/>
              </a:rPr>
              <a:t>Regulaization</a:t>
            </a:r>
            <a:endParaRPr sz="1200" dirty="0">
              <a:solidFill>
                <a:schemeClr val="lt1"/>
              </a:solidFill>
              <a:latin typeface="Times" pitchFamily="2" charset="0"/>
              <a:ea typeface="Calibri"/>
              <a:cs typeface="Calibri"/>
              <a:sym typeface="Calibri"/>
            </a:endParaRPr>
          </a:p>
          <a:p>
            <a:pPr marL="457200" lvl="0" indent="-342900" algn="l" rtl="0">
              <a:lnSpc>
                <a:spcPct val="150000"/>
              </a:lnSpc>
              <a:spcBef>
                <a:spcPts val="0"/>
              </a:spcBef>
              <a:spcAft>
                <a:spcPts val="0"/>
              </a:spcAft>
              <a:buClr>
                <a:schemeClr val="lt1"/>
              </a:buClr>
              <a:buSzPts val="1800"/>
              <a:buFont typeface="Calibri"/>
              <a:buChar char="●"/>
            </a:pPr>
            <a:r>
              <a:rPr lang="en" sz="1200" b="1" dirty="0">
                <a:solidFill>
                  <a:schemeClr val="lt1"/>
                </a:solidFill>
                <a:latin typeface="Times" pitchFamily="2" charset="0"/>
                <a:ea typeface="Calibri"/>
                <a:cs typeface="Calibri"/>
                <a:sym typeface="Calibri"/>
              </a:rPr>
              <a:t>Random Forest</a:t>
            </a:r>
            <a:endParaRPr sz="1200" b="1" dirty="0">
              <a:solidFill>
                <a:schemeClr val="lt1"/>
              </a:solidFill>
              <a:latin typeface="Times" pitchFamily="2" charset="0"/>
              <a:ea typeface="Calibri"/>
              <a:cs typeface="Calibri"/>
              <a:sym typeface="Calibri"/>
            </a:endParaRPr>
          </a:p>
          <a:p>
            <a:pPr marL="0" lvl="0" indent="0" algn="l" rtl="0">
              <a:lnSpc>
                <a:spcPct val="150000"/>
              </a:lnSpc>
              <a:spcBef>
                <a:spcPts val="0"/>
              </a:spcBef>
              <a:spcAft>
                <a:spcPts val="0"/>
              </a:spcAft>
              <a:buNone/>
            </a:pPr>
            <a:r>
              <a:rPr lang="en" sz="1200" dirty="0">
                <a:solidFill>
                  <a:schemeClr val="lt1"/>
                </a:solidFill>
                <a:latin typeface="Times" pitchFamily="2" charset="0"/>
                <a:ea typeface="Calibri"/>
                <a:cs typeface="Calibri"/>
                <a:sym typeface="Calibri"/>
              </a:rPr>
              <a:t>	- Limit overfitting </a:t>
            </a:r>
            <a:endParaRPr sz="1200" dirty="0">
              <a:solidFill>
                <a:schemeClr val="lt1"/>
              </a:solidFill>
              <a:latin typeface="Times" pitchFamily="2" charset="0"/>
              <a:ea typeface="Calibri"/>
              <a:cs typeface="Calibri"/>
              <a:sym typeface="Calibri"/>
            </a:endParaRPr>
          </a:p>
          <a:p>
            <a:pPr marL="0" lvl="0" indent="0" algn="l" rtl="0">
              <a:lnSpc>
                <a:spcPct val="150000"/>
              </a:lnSpc>
              <a:spcBef>
                <a:spcPts val="0"/>
              </a:spcBef>
              <a:spcAft>
                <a:spcPts val="0"/>
              </a:spcAft>
              <a:buNone/>
            </a:pPr>
            <a:r>
              <a:rPr lang="en" sz="1200" dirty="0">
                <a:solidFill>
                  <a:schemeClr val="lt1"/>
                </a:solidFill>
                <a:latin typeface="Times" pitchFamily="2" charset="0"/>
                <a:ea typeface="Calibri"/>
                <a:cs typeface="Calibri"/>
                <a:sym typeface="Calibri"/>
              </a:rPr>
              <a:t>	- Reduce variance</a:t>
            </a:r>
            <a:endParaRPr sz="1200" dirty="0">
              <a:solidFill>
                <a:schemeClr val="lt1"/>
              </a:solidFill>
              <a:latin typeface="Times" pitchFamily="2" charset="0"/>
              <a:ea typeface="Calibri"/>
              <a:cs typeface="Calibri"/>
              <a:sym typeface="Calibri"/>
            </a:endParaRPr>
          </a:p>
          <a:p>
            <a:pPr marL="457200" lvl="0" indent="-342900" algn="l" rtl="0">
              <a:lnSpc>
                <a:spcPct val="150000"/>
              </a:lnSpc>
              <a:spcBef>
                <a:spcPts val="0"/>
              </a:spcBef>
              <a:spcAft>
                <a:spcPts val="0"/>
              </a:spcAft>
              <a:buClr>
                <a:schemeClr val="lt1"/>
              </a:buClr>
              <a:buSzPts val="1800"/>
              <a:buFont typeface="Calibri"/>
              <a:buChar char="●"/>
            </a:pPr>
            <a:r>
              <a:rPr lang="en" sz="1200" b="1" dirty="0">
                <a:solidFill>
                  <a:schemeClr val="lt1"/>
                </a:solidFill>
                <a:latin typeface="Times" pitchFamily="2" charset="0"/>
                <a:ea typeface="Calibri"/>
                <a:cs typeface="Calibri"/>
                <a:sym typeface="Calibri"/>
              </a:rPr>
              <a:t>Gradient Boosting</a:t>
            </a:r>
            <a:endParaRPr sz="1200" b="1" dirty="0">
              <a:solidFill>
                <a:schemeClr val="lt1"/>
              </a:solidFill>
              <a:latin typeface="Times" pitchFamily="2" charset="0"/>
              <a:ea typeface="Calibri"/>
              <a:cs typeface="Calibri"/>
              <a:sym typeface="Calibri"/>
            </a:endParaRPr>
          </a:p>
          <a:p>
            <a:pPr marL="0" lvl="0" indent="0" algn="l" rtl="0">
              <a:lnSpc>
                <a:spcPct val="150000"/>
              </a:lnSpc>
              <a:spcBef>
                <a:spcPts val="0"/>
              </a:spcBef>
              <a:spcAft>
                <a:spcPts val="0"/>
              </a:spcAft>
              <a:buNone/>
            </a:pPr>
            <a:r>
              <a:rPr lang="en" sz="1200" dirty="0">
                <a:solidFill>
                  <a:schemeClr val="lt1"/>
                </a:solidFill>
                <a:latin typeface="Times" pitchFamily="2" charset="0"/>
                <a:ea typeface="Calibri"/>
                <a:cs typeface="Calibri"/>
                <a:sym typeface="Calibri"/>
              </a:rPr>
              <a:t>	- Lots of flexibility </a:t>
            </a:r>
            <a:endParaRPr sz="1200" dirty="0">
              <a:solidFill>
                <a:schemeClr val="lt1"/>
              </a:solidFill>
              <a:latin typeface="Times" pitchFamily="2" charset="0"/>
              <a:ea typeface="Calibri"/>
              <a:cs typeface="Calibri"/>
              <a:sym typeface="Calibri"/>
            </a:endParaRPr>
          </a:p>
          <a:p>
            <a:pPr marL="0" lvl="0" indent="0" algn="l" rtl="0">
              <a:lnSpc>
                <a:spcPct val="150000"/>
              </a:lnSpc>
              <a:spcBef>
                <a:spcPts val="0"/>
              </a:spcBef>
              <a:spcAft>
                <a:spcPts val="0"/>
              </a:spcAft>
              <a:buNone/>
            </a:pPr>
            <a:r>
              <a:rPr lang="en" sz="1200" dirty="0">
                <a:solidFill>
                  <a:schemeClr val="lt1"/>
                </a:solidFill>
                <a:latin typeface="Times" pitchFamily="2" charset="0"/>
                <a:ea typeface="Calibri"/>
                <a:cs typeface="Calibri"/>
                <a:sym typeface="Calibri"/>
              </a:rPr>
              <a:t>	- Performs well with imbalanced data</a:t>
            </a:r>
          </a:p>
          <a:p>
            <a:pPr marL="0" lvl="0" indent="0" algn="l" rtl="0">
              <a:lnSpc>
                <a:spcPct val="150000"/>
              </a:lnSpc>
              <a:spcBef>
                <a:spcPts val="0"/>
              </a:spcBef>
              <a:spcAft>
                <a:spcPts val="0"/>
              </a:spcAft>
              <a:buNone/>
            </a:pPr>
            <a:r>
              <a:rPr lang="en" sz="1200" dirty="0">
                <a:solidFill>
                  <a:schemeClr val="lt1"/>
                </a:solidFill>
                <a:latin typeface="Times" pitchFamily="2" charset="0"/>
                <a:ea typeface="Calibri"/>
                <a:cs typeface="Calibri"/>
                <a:sym typeface="Calibri"/>
              </a:rPr>
              <a:t>Although Decision Tree has a high training accuracy, it encountered overfitting, causing its testing accuracy to drop more than the three we listed. </a:t>
            </a:r>
            <a:endParaRPr sz="1200" dirty="0">
              <a:solidFill>
                <a:schemeClr val="lt1"/>
              </a:solidFill>
              <a:latin typeface="Times" pitchFamily="2" charset="0"/>
              <a:ea typeface="Calibri"/>
              <a:cs typeface="Calibri"/>
              <a:sym typeface="Calibri"/>
            </a:endParaRPr>
          </a:p>
        </p:txBody>
      </p:sp>
      <p:sp>
        <p:nvSpPr>
          <p:cNvPr id="466" name="Google Shape;466;p48"/>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2</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7182A"/>
        </a:solidFill>
        <a:effectLst/>
      </p:bgPr>
    </p:bg>
    <p:spTree>
      <p:nvGrpSpPr>
        <p:cNvPr id="1" name="Shape 470"/>
        <p:cNvGrpSpPr/>
        <p:nvPr/>
      </p:nvGrpSpPr>
      <p:grpSpPr>
        <a:xfrm>
          <a:off x="0" y="0"/>
          <a:ext cx="0" cy="0"/>
          <a:chOff x="0" y="0"/>
          <a:chExt cx="0" cy="0"/>
        </a:xfrm>
      </p:grpSpPr>
      <p:pic>
        <p:nvPicPr>
          <p:cNvPr id="2" name="Picture 1">
            <a:extLst>
              <a:ext uri="{FF2B5EF4-FFF2-40B4-BE49-F238E27FC236}">
                <a16:creationId xmlns:a16="http://schemas.microsoft.com/office/drawing/2014/main" id="{BA89830F-FA8F-9547-8F25-69A5469EA2C2}"/>
              </a:ext>
            </a:extLst>
          </p:cNvPr>
          <p:cNvPicPr>
            <a:picLocks noChangeAspect="1"/>
          </p:cNvPicPr>
          <p:nvPr/>
        </p:nvPicPr>
        <p:blipFill>
          <a:blip r:embed="rId3"/>
          <a:stretch>
            <a:fillRect/>
          </a:stretch>
        </p:blipFill>
        <p:spPr>
          <a:xfrm>
            <a:off x="461071" y="1581407"/>
            <a:ext cx="3849577" cy="2740532"/>
          </a:xfrm>
          <a:prstGeom prst="rect">
            <a:avLst/>
          </a:prstGeom>
        </p:spPr>
      </p:pic>
      <p:sp>
        <p:nvSpPr>
          <p:cNvPr id="471" name="Google Shape;471;p49"/>
          <p:cNvSpPr txBox="1"/>
          <p:nvPr/>
        </p:nvSpPr>
        <p:spPr>
          <a:xfrm>
            <a:off x="330402" y="390600"/>
            <a:ext cx="8514834" cy="407774"/>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200" b="1" dirty="0">
                <a:solidFill>
                  <a:srgbClr val="FFFFFF"/>
                </a:solidFill>
                <a:latin typeface="Times New Roman"/>
                <a:ea typeface="Times New Roman"/>
                <a:cs typeface="Times New Roman"/>
                <a:sym typeface="Times New Roman"/>
              </a:rPr>
              <a:t>Modeling challenges: Solve unbalanced datasets using SMOTE</a:t>
            </a:r>
            <a:endParaRPr sz="2200" b="1" dirty="0">
              <a:solidFill>
                <a:srgbClr val="FFFFFF"/>
              </a:solidFill>
              <a:latin typeface="Times New Roman"/>
              <a:ea typeface="Times New Roman"/>
              <a:cs typeface="Times New Roman"/>
              <a:sym typeface="Times New Roman"/>
            </a:endParaRPr>
          </a:p>
        </p:txBody>
      </p:sp>
      <p:sp>
        <p:nvSpPr>
          <p:cNvPr id="472" name="Google Shape;472;p49"/>
          <p:cNvSpPr txBox="1"/>
          <p:nvPr/>
        </p:nvSpPr>
        <p:spPr>
          <a:xfrm>
            <a:off x="330400" y="4009425"/>
            <a:ext cx="8358300" cy="642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grpSp>
        <p:nvGrpSpPr>
          <p:cNvPr id="473" name="Google Shape;473;p49"/>
          <p:cNvGrpSpPr/>
          <p:nvPr/>
        </p:nvGrpSpPr>
        <p:grpSpPr>
          <a:xfrm>
            <a:off x="-98650" y="1936651"/>
            <a:ext cx="3214800" cy="1681371"/>
            <a:chOff x="-204825" y="1331701"/>
            <a:chExt cx="3214800" cy="1681371"/>
          </a:xfrm>
        </p:grpSpPr>
        <p:sp>
          <p:nvSpPr>
            <p:cNvPr id="476" name="Google Shape;476;p49"/>
            <p:cNvSpPr txBox="1"/>
            <p:nvPr/>
          </p:nvSpPr>
          <p:spPr>
            <a:xfrm>
              <a:off x="-204825" y="2412772"/>
              <a:ext cx="3214800" cy="600300"/>
            </a:xfrm>
            <a:prstGeom prst="rect">
              <a:avLst/>
            </a:prstGeom>
            <a:noFill/>
            <a:ln>
              <a:noFill/>
            </a:ln>
          </p:spPr>
          <p:txBody>
            <a:bodyPr spcFirstLastPara="1" wrap="square" lIns="91425" tIns="91425" rIns="91425" bIns="91425" anchor="t" anchorCtr="0">
              <a:spAutoFit/>
            </a:bodyPr>
            <a:lstStyle/>
            <a:p>
              <a:pPr marL="1371600" lvl="0" indent="0" algn="l" rtl="0">
                <a:spcBef>
                  <a:spcPts val="0"/>
                </a:spcBef>
                <a:spcAft>
                  <a:spcPts val="0"/>
                </a:spcAft>
                <a:buNone/>
              </a:pPr>
              <a:r>
                <a:rPr lang="en" sz="2700" dirty="0">
                  <a:solidFill>
                    <a:schemeClr val="lt1"/>
                  </a:solidFill>
                  <a:latin typeface="Calibri"/>
                  <a:ea typeface="Calibri"/>
                  <a:cs typeface="Calibri"/>
                  <a:sym typeface="Calibri"/>
                </a:rPr>
                <a:t>88.73%</a:t>
              </a:r>
              <a:r>
                <a:rPr lang="en" sz="1800" dirty="0">
                  <a:solidFill>
                    <a:schemeClr val="lt1"/>
                  </a:solidFill>
                  <a:latin typeface="Calibri"/>
                  <a:ea typeface="Calibri"/>
                  <a:cs typeface="Calibri"/>
                  <a:sym typeface="Calibri"/>
                </a:rPr>
                <a:t>  </a:t>
              </a:r>
              <a:endParaRPr sz="1800" dirty="0">
                <a:solidFill>
                  <a:schemeClr val="lt1"/>
                </a:solidFill>
                <a:latin typeface="Calibri"/>
                <a:ea typeface="Calibri"/>
                <a:cs typeface="Calibri"/>
                <a:sym typeface="Calibri"/>
              </a:endParaRPr>
            </a:p>
          </p:txBody>
        </p:sp>
        <p:sp>
          <p:nvSpPr>
            <p:cNvPr id="477" name="Google Shape;477;p49"/>
            <p:cNvSpPr txBox="1"/>
            <p:nvPr/>
          </p:nvSpPr>
          <p:spPr>
            <a:xfrm>
              <a:off x="-204825" y="1331701"/>
              <a:ext cx="3214800" cy="600300"/>
            </a:xfrm>
            <a:prstGeom prst="rect">
              <a:avLst/>
            </a:prstGeom>
            <a:noFill/>
            <a:ln>
              <a:noFill/>
            </a:ln>
          </p:spPr>
          <p:txBody>
            <a:bodyPr spcFirstLastPara="1" wrap="square" lIns="91425" tIns="91425" rIns="91425" bIns="91425" anchor="t" anchorCtr="0">
              <a:spAutoFit/>
            </a:bodyPr>
            <a:lstStyle/>
            <a:p>
              <a:pPr marL="1371600" lvl="0" indent="0" algn="l" rtl="0">
                <a:spcBef>
                  <a:spcPts val="0"/>
                </a:spcBef>
                <a:spcAft>
                  <a:spcPts val="0"/>
                </a:spcAft>
                <a:buNone/>
              </a:pPr>
              <a:r>
                <a:rPr lang="en" sz="2700" dirty="0">
                  <a:solidFill>
                    <a:srgbClr val="980000"/>
                  </a:solidFill>
                  <a:latin typeface="Calibri"/>
                  <a:ea typeface="Calibri"/>
                  <a:cs typeface="Calibri"/>
                  <a:sym typeface="Calibri"/>
                </a:rPr>
                <a:t>11.27%</a:t>
              </a:r>
              <a:r>
                <a:rPr lang="en" sz="1800" dirty="0">
                  <a:solidFill>
                    <a:srgbClr val="980000"/>
                  </a:solidFill>
                  <a:latin typeface="Calibri"/>
                  <a:ea typeface="Calibri"/>
                  <a:cs typeface="Calibri"/>
                  <a:sym typeface="Calibri"/>
                </a:rPr>
                <a:t>  </a:t>
              </a:r>
              <a:endParaRPr sz="1800" dirty="0">
                <a:solidFill>
                  <a:srgbClr val="980000"/>
                </a:solidFill>
                <a:latin typeface="Calibri"/>
                <a:ea typeface="Calibri"/>
                <a:cs typeface="Calibri"/>
                <a:sym typeface="Calibri"/>
              </a:endParaRPr>
            </a:p>
          </p:txBody>
        </p:sp>
      </p:grpSp>
      <p:sp>
        <p:nvSpPr>
          <p:cNvPr id="478" name="Google Shape;478;p49"/>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3</a:t>
            </a:fld>
            <a:endParaRPr/>
          </a:p>
        </p:txBody>
      </p:sp>
      <p:pic>
        <p:nvPicPr>
          <p:cNvPr id="3" name="Picture 2">
            <a:extLst>
              <a:ext uri="{FF2B5EF4-FFF2-40B4-BE49-F238E27FC236}">
                <a16:creationId xmlns:a16="http://schemas.microsoft.com/office/drawing/2014/main" id="{4C8E04DB-D77D-C74B-9B97-B304FC145383}"/>
              </a:ext>
            </a:extLst>
          </p:cNvPr>
          <p:cNvPicPr>
            <a:picLocks noChangeAspect="1"/>
          </p:cNvPicPr>
          <p:nvPr/>
        </p:nvPicPr>
        <p:blipFill>
          <a:blip r:embed="rId4"/>
          <a:stretch>
            <a:fillRect/>
          </a:stretch>
        </p:blipFill>
        <p:spPr>
          <a:xfrm>
            <a:off x="4604348" y="1581407"/>
            <a:ext cx="3810908" cy="274053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7182A"/>
        </a:solidFill>
        <a:effectLst/>
      </p:bgPr>
    </p:bg>
    <p:spTree>
      <p:nvGrpSpPr>
        <p:cNvPr id="1" name="Shape 483"/>
        <p:cNvGrpSpPr/>
        <p:nvPr/>
      </p:nvGrpSpPr>
      <p:grpSpPr>
        <a:xfrm>
          <a:off x="0" y="0"/>
          <a:ext cx="0" cy="0"/>
          <a:chOff x="0" y="0"/>
          <a:chExt cx="0" cy="0"/>
        </a:xfrm>
      </p:grpSpPr>
      <p:sp>
        <p:nvSpPr>
          <p:cNvPr id="484" name="Google Shape;484;p50"/>
          <p:cNvSpPr txBox="1"/>
          <p:nvPr/>
        </p:nvSpPr>
        <p:spPr>
          <a:xfrm>
            <a:off x="252079" y="140575"/>
            <a:ext cx="3572700" cy="408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200" b="1">
                <a:solidFill>
                  <a:srgbClr val="FFFFFF"/>
                </a:solidFill>
                <a:latin typeface="Times New Roman"/>
                <a:ea typeface="Times New Roman"/>
                <a:cs typeface="Times New Roman"/>
                <a:sym typeface="Times New Roman"/>
              </a:rPr>
              <a:t>Final decisions about model</a:t>
            </a:r>
            <a:endParaRPr sz="2200" b="1">
              <a:solidFill>
                <a:srgbClr val="FFFFFF"/>
              </a:solidFill>
              <a:latin typeface="Times New Roman"/>
              <a:ea typeface="Times New Roman"/>
              <a:cs typeface="Times New Roman"/>
              <a:sym typeface="Times New Roman"/>
            </a:endParaRPr>
          </a:p>
        </p:txBody>
      </p:sp>
      <p:sp>
        <p:nvSpPr>
          <p:cNvPr id="485" name="Google Shape;485;p50"/>
          <p:cNvSpPr txBox="1"/>
          <p:nvPr/>
        </p:nvSpPr>
        <p:spPr>
          <a:xfrm>
            <a:off x="330400" y="4009425"/>
            <a:ext cx="8358300" cy="642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graphicFrame>
        <p:nvGraphicFramePr>
          <p:cNvPr id="486" name="Google Shape;486;p50"/>
          <p:cNvGraphicFramePr/>
          <p:nvPr>
            <p:extLst>
              <p:ext uri="{D42A27DB-BD31-4B8C-83A1-F6EECF244321}">
                <p14:modId xmlns:p14="http://schemas.microsoft.com/office/powerpoint/2010/main" val="2080204822"/>
              </p:ext>
            </p:extLst>
          </p:nvPr>
        </p:nvGraphicFramePr>
        <p:xfrm>
          <a:off x="1265996" y="845619"/>
          <a:ext cx="6398250" cy="1903450"/>
        </p:xfrm>
        <a:graphic>
          <a:graphicData uri="http://schemas.openxmlformats.org/drawingml/2006/table">
            <a:tbl>
              <a:tblPr>
                <a:noFill/>
                <a:tableStyleId>{AE84359F-D91A-4A50-B9F8-49880E4A254C}</a:tableStyleId>
              </a:tblPr>
              <a:tblGrid>
                <a:gridCol w="1704550">
                  <a:extLst>
                    <a:ext uri="{9D8B030D-6E8A-4147-A177-3AD203B41FA5}">
                      <a16:colId xmlns:a16="http://schemas.microsoft.com/office/drawing/2014/main" val="20000"/>
                    </a:ext>
                  </a:extLst>
                </a:gridCol>
                <a:gridCol w="1173425">
                  <a:extLst>
                    <a:ext uri="{9D8B030D-6E8A-4147-A177-3AD203B41FA5}">
                      <a16:colId xmlns:a16="http://schemas.microsoft.com/office/drawing/2014/main" val="20001"/>
                    </a:ext>
                  </a:extLst>
                </a:gridCol>
                <a:gridCol w="1173425">
                  <a:extLst>
                    <a:ext uri="{9D8B030D-6E8A-4147-A177-3AD203B41FA5}">
                      <a16:colId xmlns:a16="http://schemas.microsoft.com/office/drawing/2014/main" val="20002"/>
                    </a:ext>
                  </a:extLst>
                </a:gridCol>
                <a:gridCol w="1173425">
                  <a:extLst>
                    <a:ext uri="{9D8B030D-6E8A-4147-A177-3AD203B41FA5}">
                      <a16:colId xmlns:a16="http://schemas.microsoft.com/office/drawing/2014/main" val="20003"/>
                    </a:ext>
                  </a:extLst>
                </a:gridCol>
                <a:gridCol w="1173425">
                  <a:extLst>
                    <a:ext uri="{9D8B030D-6E8A-4147-A177-3AD203B41FA5}">
                      <a16:colId xmlns:a16="http://schemas.microsoft.com/office/drawing/2014/main" val="20005"/>
                    </a:ext>
                  </a:extLst>
                </a:gridCol>
              </a:tblGrid>
              <a:tr h="645250">
                <a:tc>
                  <a:txBody>
                    <a:bodyPr/>
                    <a:lstStyle/>
                    <a:p>
                      <a:pPr marL="0" lvl="0" indent="0" algn="ctr" rtl="0">
                        <a:spcBef>
                          <a:spcPts val="0"/>
                        </a:spcBef>
                        <a:spcAft>
                          <a:spcPts val="0"/>
                        </a:spcAft>
                        <a:buNone/>
                      </a:pPr>
                      <a:r>
                        <a:rPr lang="en" dirty="0">
                          <a:solidFill>
                            <a:srgbClr val="FFFFFF"/>
                          </a:solidFill>
                        </a:rPr>
                        <a:t>Model</a:t>
                      </a:r>
                      <a:endParaRPr dirty="0">
                        <a:solidFill>
                          <a:srgbClr val="FFFFFF"/>
                        </a:solidFill>
                      </a:endParaRPr>
                    </a:p>
                  </a:txBody>
                  <a:tcPr marL="91425" marR="91425" marT="91425" marB="91425" anchor="ctr"/>
                </a:tc>
                <a:tc>
                  <a:txBody>
                    <a:bodyPr/>
                    <a:lstStyle/>
                    <a:p>
                      <a:pPr marL="0" lvl="0" indent="0" algn="ctr" rtl="0">
                        <a:spcBef>
                          <a:spcPts val="0"/>
                        </a:spcBef>
                        <a:spcAft>
                          <a:spcPts val="0"/>
                        </a:spcAft>
                        <a:buNone/>
                      </a:pPr>
                      <a:r>
                        <a:rPr lang="en">
                          <a:solidFill>
                            <a:srgbClr val="FFFFFF"/>
                          </a:solidFill>
                        </a:rPr>
                        <a:t>Training Accuracy</a:t>
                      </a:r>
                      <a:endParaRPr>
                        <a:solidFill>
                          <a:srgbClr val="FFFFFF"/>
                        </a:solidFill>
                      </a:endParaRPr>
                    </a:p>
                  </a:txBody>
                  <a:tcPr marL="91425" marR="91425" marT="91425" marB="91425" anchor="ctr"/>
                </a:tc>
                <a:tc>
                  <a:txBody>
                    <a:bodyPr/>
                    <a:lstStyle/>
                    <a:p>
                      <a:pPr marL="0" lvl="0" indent="0" algn="ctr" rtl="0">
                        <a:spcBef>
                          <a:spcPts val="0"/>
                        </a:spcBef>
                        <a:spcAft>
                          <a:spcPts val="0"/>
                        </a:spcAft>
                        <a:buNone/>
                      </a:pPr>
                      <a:r>
                        <a:rPr lang="en">
                          <a:solidFill>
                            <a:srgbClr val="FFFFFF"/>
                          </a:solidFill>
                        </a:rPr>
                        <a:t>Test Accuracy</a:t>
                      </a:r>
                      <a:endParaRPr>
                        <a:solidFill>
                          <a:srgbClr val="FFFFFF"/>
                        </a:solidFill>
                      </a:endParaRPr>
                    </a:p>
                  </a:txBody>
                  <a:tcPr marL="91425" marR="91425" marT="91425" marB="91425" anchor="ctr"/>
                </a:tc>
                <a:tc>
                  <a:txBody>
                    <a:bodyPr/>
                    <a:lstStyle/>
                    <a:p>
                      <a:pPr marL="0" lvl="0" indent="0" algn="ctr" rtl="0">
                        <a:spcBef>
                          <a:spcPts val="0"/>
                        </a:spcBef>
                        <a:spcAft>
                          <a:spcPts val="0"/>
                        </a:spcAft>
                        <a:buNone/>
                      </a:pPr>
                      <a:r>
                        <a:rPr lang="en">
                          <a:solidFill>
                            <a:srgbClr val="FFFFFF"/>
                          </a:solidFill>
                        </a:rPr>
                        <a:t>CV</a:t>
                      </a:r>
                      <a:endParaRPr>
                        <a:solidFill>
                          <a:srgbClr val="FFFFFF"/>
                        </a:solidFill>
                      </a:endParaRPr>
                    </a:p>
                  </a:txBody>
                  <a:tcPr marL="91425" marR="91425" marT="91425" marB="91425" anchor="ctr"/>
                </a:tc>
                <a:tc>
                  <a:txBody>
                    <a:bodyPr/>
                    <a:lstStyle/>
                    <a:p>
                      <a:pPr marL="0" lvl="0" indent="0" algn="ctr" rtl="0">
                        <a:spcBef>
                          <a:spcPts val="0"/>
                        </a:spcBef>
                        <a:spcAft>
                          <a:spcPts val="0"/>
                        </a:spcAft>
                        <a:buNone/>
                      </a:pPr>
                      <a:r>
                        <a:rPr lang="en" dirty="0">
                          <a:solidFill>
                            <a:srgbClr val="FFFFFF"/>
                          </a:solidFill>
                        </a:rPr>
                        <a:t>AUC</a:t>
                      </a:r>
                      <a:endParaRPr dirty="0">
                        <a:solidFill>
                          <a:srgbClr val="FFFFFF"/>
                        </a:solidFill>
                      </a:endParaRPr>
                    </a:p>
                  </a:txBody>
                  <a:tcPr marL="91425" marR="91425" marT="91425" marB="91425" anchor="ctr"/>
                </a:tc>
                <a:extLst>
                  <a:ext uri="{0D108BD9-81ED-4DB2-BD59-A6C34878D82A}">
                    <a16:rowId xmlns:a16="http://schemas.microsoft.com/office/drawing/2014/main" val="10000"/>
                  </a:ext>
                </a:extLst>
              </a:tr>
              <a:tr h="419400">
                <a:tc>
                  <a:txBody>
                    <a:bodyPr/>
                    <a:lstStyle/>
                    <a:p>
                      <a:pPr marL="0" lvl="0" indent="0" algn="ctr" rtl="0">
                        <a:spcBef>
                          <a:spcPts val="0"/>
                        </a:spcBef>
                        <a:spcAft>
                          <a:spcPts val="0"/>
                        </a:spcAft>
                        <a:buNone/>
                      </a:pPr>
                      <a:r>
                        <a:rPr lang="en" dirty="0" err="1">
                          <a:solidFill>
                            <a:srgbClr val="FFFFFF"/>
                          </a:solidFill>
                        </a:rPr>
                        <a:t>XGBoost</a:t>
                      </a:r>
                      <a:endParaRPr dirty="0">
                        <a:solidFill>
                          <a:srgbClr val="FFFFFF"/>
                        </a:solidFill>
                      </a:endParaRPr>
                    </a:p>
                  </a:txBody>
                  <a:tcPr marL="91425" marR="91425" marT="91425" marB="91425" anchor="ctr"/>
                </a:tc>
                <a:tc>
                  <a:txBody>
                    <a:bodyPr/>
                    <a:lstStyle/>
                    <a:p>
                      <a:pPr marL="0" lvl="0" indent="0" algn="ctr" rtl="0">
                        <a:spcBef>
                          <a:spcPts val="0"/>
                        </a:spcBef>
                        <a:spcAft>
                          <a:spcPts val="0"/>
                        </a:spcAft>
                        <a:buNone/>
                      </a:pPr>
                      <a:r>
                        <a:rPr lang="en" dirty="0">
                          <a:solidFill>
                            <a:srgbClr val="FFFFFF"/>
                          </a:solidFill>
                        </a:rPr>
                        <a:t>0.941</a:t>
                      </a:r>
                      <a:endParaRPr dirty="0">
                        <a:solidFill>
                          <a:srgbClr val="FFFFFF"/>
                        </a:solidFill>
                      </a:endParaRPr>
                    </a:p>
                  </a:txBody>
                  <a:tcPr marL="91425" marR="91425" marT="91425" marB="91425" anchor="ctr"/>
                </a:tc>
                <a:tc>
                  <a:txBody>
                    <a:bodyPr/>
                    <a:lstStyle/>
                    <a:p>
                      <a:pPr marL="0" lvl="0" indent="0" algn="ctr" rtl="0">
                        <a:spcBef>
                          <a:spcPts val="0"/>
                        </a:spcBef>
                        <a:spcAft>
                          <a:spcPts val="0"/>
                        </a:spcAft>
                        <a:buNone/>
                      </a:pPr>
                      <a:r>
                        <a:rPr lang="en" dirty="0">
                          <a:solidFill>
                            <a:srgbClr val="FFFFFF"/>
                          </a:solidFill>
                        </a:rPr>
                        <a:t>0.876</a:t>
                      </a:r>
                      <a:endParaRPr dirty="0">
                        <a:solidFill>
                          <a:srgbClr val="FFFFFF"/>
                        </a:solidFill>
                      </a:endParaRPr>
                    </a:p>
                  </a:txBody>
                  <a:tcPr marL="91425" marR="91425" marT="91425" marB="91425" anchor="ctr"/>
                </a:tc>
                <a:tc>
                  <a:txBody>
                    <a:bodyPr/>
                    <a:lstStyle/>
                    <a:p>
                      <a:pPr marL="0" lvl="0" indent="0" algn="ctr" rtl="0">
                        <a:spcBef>
                          <a:spcPts val="0"/>
                        </a:spcBef>
                        <a:spcAft>
                          <a:spcPts val="0"/>
                        </a:spcAft>
                        <a:buNone/>
                      </a:pPr>
                      <a:r>
                        <a:rPr lang="en" dirty="0">
                          <a:solidFill>
                            <a:srgbClr val="FFFFFF"/>
                          </a:solidFill>
                        </a:rPr>
                        <a:t>0.896</a:t>
                      </a:r>
                      <a:endParaRPr dirty="0">
                        <a:solidFill>
                          <a:srgbClr val="FFFFFF"/>
                        </a:solidFill>
                      </a:endParaRPr>
                    </a:p>
                  </a:txBody>
                  <a:tcPr marL="91425" marR="91425" marT="91425" marB="91425" anchor="ctr"/>
                </a:tc>
                <a:tc>
                  <a:txBody>
                    <a:bodyPr/>
                    <a:lstStyle/>
                    <a:p>
                      <a:pPr marL="0" lvl="0" indent="0" algn="ctr" rtl="0">
                        <a:spcBef>
                          <a:spcPts val="0"/>
                        </a:spcBef>
                        <a:spcAft>
                          <a:spcPts val="0"/>
                        </a:spcAft>
                        <a:buNone/>
                      </a:pPr>
                      <a:r>
                        <a:rPr lang="en" dirty="0">
                          <a:solidFill>
                            <a:srgbClr val="FFFFFF"/>
                          </a:solidFill>
                        </a:rPr>
                        <a:t>0.77</a:t>
                      </a:r>
                      <a:endParaRPr dirty="0">
                        <a:solidFill>
                          <a:srgbClr val="FFFFFF"/>
                        </a:solidFill>
                      </a:endParaRPr>
                    </a:p>
                  </a:txBody>
                  <a:tcPr marL="91425" marR="91425" marT="91425" marB="91425" anchor="ctr"/>
                </a:tc>
                <a:extLst>
                  <a:ext uri="{0D108BD9-81ED-4DB2-BD59-A6C34878D82A}">
                    <a16:rowId xmlns:a16="http://schemas.microsoft.com/office/drawing/2014/main" val="10001"/>
                  </a:ext>
                </a:extLst>
              </a:tr>
              <a:tr h="419400">
                <a:tc>
                  <a:txBody>
                    <a:bodyPr/>
                    <a:lstStyle/>
                    <a:p>
                      <a:pPr marL="0" lvl="0" indent="0" algn="ctr" rtl="0">
                        <a:spcBef>
                          <a:spcPts val="0"/>
                        </a:spcBef>
                        <a:spcAft>
                          <a:spcPts val="0"/>
                        </a:spcAft>
                        <a:buNone/>
                      </a:pPr>
                      <a:r>
                        <a:rPr lang="en" dirty="0">
                          <a:solidFill>
                            <a:srgbClr val="FFFFFF"/>
                          </a:solidFill>
                        </a:rPr>
                        <a:t>Random Forest</a:t>
                      </a:r>
                      <a:endParaRPr dirty="0">
                        <a:solidFill>
                          <a:srgbClr val="FFFFFF"/>
                        </a:solidFill>
                      </a:endParaRPr>
                    </a:p>
                  </a:txBody>
                  <a:tcPr marL="91425" marR="91425" marT="91425" marB="91425" anchor="ctr">
                    <a:solidFill>
                      <a:srgbClr val="00B050"/>
                    </a:solidFill>
                  </a:tcPr>
                </a:tc>
                <a:tc>
                  <a:txBody>
                    <a:bodyPr/>
                    <a:lstStyle/>
                    <a:p>
                      <a:pPr marL="0" lvl="0" indent="0" algn="ctr" rtl="0">
                        <a:spcBef>
                          <a:spcPts val="0"/>
                        </a:spcBef>
                        <a:spcAft>
                          <a:spcPts val="0"/>
                        </a:spcAft>
                        <a:buNone/>
                      </a:pPr>
                      <a:r>
                        <a:rPr lang="en" dirty="0">
                          <a:solidFill>
                            <a:srgbClr val="FFFFFF"/>
                          </a:solidFill>
                        </a:rPr>
                        <a:t>0.948</a:t>
                      </a:r>
                      <a:endParaRPr dirty="0">
                        <a:solidFill>
                          <a:srgbClr val="FFFFFF"/>
                        </a:solidFill>
                      </a:endParaRPr>
                    </a:p>
                  </a:txBody>
                  <a:tcPr marL="91425" marR="91425" marT="91425" marB="91425" anchor="ctr">
                    <a:solidFill>
                      <a:srgbClr val="00B050"/>
                    </a:solidFill>
                  </a:tcPr>
                </a:tc>
                <a:tc>
                  <a:txBody>
                    <a:bodyPr/>
                    <a:lstStyle/>
                    <a:p>
                      <a:pPr marL="0" lvl="0" indent="0" algn="ctr" rtl="0">
                        <a:spcBef>
                          <a:spcPts val="0"/>
                        </a:spcBef>
                        <a:spcAft>
                          <a:spcPts val="0"/>
                        </a:spcAft>
                        <a:buNone/>
                      </a:pPr>
                      <a:r>
                        <a:rPr lang="en" dirty="0">
                          <a:solidFill>
                            <a:srgbClr val="FFFFFF"/>
                          </a:solidFill>
                        </a:rPr>
                        <a:t>0.872</a:t>
                      </a:r>
                      <a:endParaRPr dirty="0">
                        <a:solidFill>
                          <a:srgbClr val="FFFFFF"/>
                        </a:solidFill>
                      </a:endParaRPr>
                    </a:p>
                  </a:txBody>
                  <a:tcPr marL="91425" marR="91425" marT="91425" marB="91425" anchor="ctr">
                    <a:solidFill>
                      <a:srgbClr val="00B050"/>
                    </a:solidFill>
                  </a:tcPr>
                </a:tc>
                <a:tc>
                  <a:txBody>
                    <a:bodyPr/>
                    <a:lstStyle/>
                    <a:p>
                      <a:pPr marL="0" lvl="0" indent="0" algn="ctr" rtl="0">
                        <a:spcBef>
                          <a:spcPts val="0"/>
                        </a:spcBef>
                        <a:spcAft>
                          <a:spcPts val="0"/>
                        </a:spcAft>
                        <a:buNone/>
                      </a:pPr>
                      <a:r>
                        <a:rPr lang="en" dirty="0">
                          <a:solidFill>
                            <a:srgbClr val="FFFFFF"/>
                          </a:solidFill>
                        </a:rPr>
                        <a:t>0.892</a:t>
                      </a:r>
                      <a:endParaRPr dirty="0">
                        <a:solidFill>
                          <a:srgbClr val="FFFFFF"/>
                        </a:solidFill>
                      </a:endParaRPr>
                    </a:p>
                  </a:txBody>
                  <a:tcPr marL="91425" marR="91425" marT="91425" marB="91425" anchor="ctr">
                    <a:solidFill>
                      <a:srgbClr val="00B050"/>
                    </a:solidFill>
                  </a:tcPr>
                </a:tc>
                <a:tc>
                  <a:txBody>
                    <a:bodyPr/>
                    <a:lstStyle/>
                    <a:p>
                      <a:pPr marL="0" lvl="0" indent="0" algn="ctr" rtl="0">
                        <a:spcBef>
                          <a:spcPts val="0"/>
                        </a:spcBef>
                        <a:spcAft>
                          <a:spcPts val="0"/>
                        </a:spcAft>
                        <a:buNone/>
                      </a:pPr>
                      <a:r>
                        <a:rPr lang="en" dirty="0">
                          <a:solidFill>
                            <a:srgbClr val="FFFFFF"/>
                          </a:solidFill>
                        </a:rPr>
                        <a:t>0.76</a:t>
                      </a:r>
                      <a:endParaRPr dirty="0">
                        <a:solidFill>
                          <a:srgbClr val="FFFFFF"/>
                        </a:solidFill>
                      </a:endParaRPr>
                    </a:p>
                  </a:txBody>
                  <a:tcPr marL="91425" marR="91425" marT="91425" marB="91425" anchor="ctr">
                    <a:solidFill>
                      <a:srgbClr val="00B050"/>
                    </a:solidFill>
                  </a:tcPr>
                </a:tc>
                <a:extLst>
                  <a:ext uri="{0D108BD9-81ED-4DB2-BD59-A6C34878D82A}">
                    <a16:rowId xmlns:a16="http://schemas.microsoft.com/office/drawing/2014/main" val="10002"/>
                  </a:ext>
                </a:extLst>
              </a:tr>
              <a:tr h="419400">
                <a:tc>
                  <a:txBody>
                    <a:bodyPr/>
                    <a:lstStyle/>
                    <a:p>
                      <a:pPr marL="0" lvl="0" indent="0" algn="ctr" rtl="0">
                        <a:spcBef>
                          <a:spcPts val="0"/>
                        </a:spcBef>
                        <a:spcAft>
                          <a:spcPts val="0"/>
                        </a:spcAft>
                        <a:buNone/>
                      </a:pPr>
                      <a:r>
                        <a:rPr lang="en" dirty="0">
                          <a:solidFill>
                            <a:srgbClr val="FFFFFF"/>
                          </a:solidFill>
                        </a:rPr>
                        <a:t>Gradient Boosting</a:t>
                      </a:r>
                      <a:endParaRPr dirty="0">
                        <a:solidFill>
                          <a:srgbClr val="FFFFFF"/>
                        </a:solidFill>
                      </a:endParaRPr>
                    </a:p>
                  </a:txBody>
                  <a:tcPr marL="91425" marR="91425" marT="91425" marB="91425" anchor="ctr"/>
                </a:tc>
                <a:tc>
                  <a:txBody>
                    <a:bodyPr/>
                    <a:lstStyle/>
                    <a:p>
                      <a:pPr marL="0" lvl="0" indent="0" algn="ctr" rtl="0">
                        <a:spcBef>
                          <a:spcPts val="0"/>
                        </a:spcBef>
                        <a:spcAft>
                          <a:spcPts val="0"/>
                        </a:spcAft>
                        <a:buNone/>
                      </a:pPr>
                      <a:r>
                        <a:rPr lang="en" dirty="0">
                          <a:solidFill>
                            <a:srgbClr val="FFFFFF"/>
                          </a:solidFill>
                        </a:rPr>
                        <a:t>0.848</a:t>
                      </a:r>
                      <a:endParaRPr dirty="0">
                        <a:solidFill>
                          <a:srgbClr val="FFFFFF"/>
                        </a:solidFill>
                      </a:endParaRPr>
                    </a:p>
                  </a:txBody>
                  <a:tcPr marL="91425" marR="91425" marT="91425" marB="91425" anchor="ctr"/>
                </a:tc>
                <a:tc>
                  <a:txBody>
                    <a:bodyPr/>
                    <a:lstStyle/>
                    <a:p>
                      <a:pPr marL="0" lvl="0" indent="0" algn="ctr" rtl="0">
                        <a:spcBef>
                          <a:spcPts val="0"/>
                        </a:spcBef>
                        <a:spcAft>
                          <a:spcPts val="0"/>
                        </a:spcAft>
                        <a:buNone/>
                      </a:pPr>
                      <a:r>
                        <a:rPr lang="en" dirty="0">
                          <a:solidFill>
                            <a:srgbClr val="FFFFFF"/>
                          </a:solidFill>
                        </a:rPr>
                        <a:t>0.859</a:t>
                      </a:r>
                      <a:endParaRPr dirty="0">
                        <a:solidFill>
                          <a:srgbClr val="FFFFFF"/>
                        </a:solidFill>
                      </a:endParaRPr>
                    </a:p>
                  </a:txBody>
                  <a:tcPr marL="91425" marR="91425" marT="91425" marB="91425" anchor="ctr"/>
                </a:tc>
                <a:tc>
                  <a:txBody>
                    <a:bodyPr/>
                    <a:lstStyle/>
                    <a:p>
                      <a:pPr marL="0" lvl="0" indent="0" algn="ctr" rtl="0">
                        <a:spcBef>
                          <a:spcPts val="0"/>
                        </a:spcBef>
                        <a:spcAft>
                          <a:spcPts val="0"/>
                        </a:spcAft>
                        <a:buNone/>
                      </a:pPr>
                      <a:r>
                        <a:rPr lang="en" dirty="0">
                          <a:solidFill>
                            <a:srgbClr val="FFFFFF"/>
                          </a:solidFill>
                        </a:rPr>
                        <a:t>0.899</a:t>
                      </a:r>
                      <a:endParaRPr dirty="0">
                        <a:solidFill>
                          <a:srgbClr val="FFFFFF"/>
                        </a:solidFill>
                      </a:endParaRPr>
                    </a:p>
                  </a:txBody>
                  <a:tcPr marL="91425" marR="91425" marT="91425" marB="91425" anchor="ctr"/>
                </a:tc>
                <a:tc>
                  <a:txBody>
                    <a:bodyPr/>
                    <a:lstStyle/>
                    <a:p>
                      <a:pPr marL="0" lvl="0" indent="0" algn="ctr" rtl="0">
                        <a:spcBef>
                          <a:spcPts val="0"/>
                        </a:spcBef>
                        <a:spcAft>
                          <a:spcPts val="0"/>
                        </a:spcAft>
                        <a:buNone/>
                      </a:pPr>
                      <a:r>
                        <a:rPr lang="en" dirty="0">
                          <a:solidFill>
                            <a:srgbClr val="FFFFFF"/>
                          </a:solidFill>
                        </a:rPr>
                        <a:t>0.76</a:t>
                      </a:r>
                      <a:endParaRPr dirty="0">
                        <a:solidFill>
                          <a:srgbClr val="FFFFFF"/>
                        </a:solidFill>
                      </a:endParaRPr>
                    </a:p>
                  </a:txBody>
                  <a:tcPr marL="91425" marR="91425" marT="91425" marB="91425" anchor="ctr"/>
                </a:tc>
                <a:extLst>
                  <a:ext uri="{0D108BD9-81ED-4DB2-BD59-A6C34878D82A}">
                    <a16:rowId xmlns:a16="http://schemas.microsoft.com/office/drawing/2014/main" val="10003"/>
                  </a:ext>
                </a:extLst>
              </a:tr>
            </a:tbl>
          </a:graphicData>
        </a:graphic>
      </p:graphicFrame>
      <p:sp>
        <p:nvSpPr>
          <p:cNvPr id="490" name="Google Shape;490;p50"/>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4</a:t>
            </a:fld>
            <a:endParaRPr/>
          </a:p>
        </p:txBody>
      </p:sp>
      <p:pic>
        <p:nvPicPr>
          <p:cNvPr id="2" name="Picture 1">
            <a:extLst>
              <a:ext uri="{FF2B5EF4-FFF2-40B4-BE49-F238E27FC236}">
                <a16:creationId xmlns:a16="http://schemas.microsoft.com/office/drawing/2014/main" id="{29A1CA6B-6091-D64A-A878-7CA57726B931}"/>
              </a:ext>
            </a:extLst>
          </p:cNvPr>
          <p:cNvPicPr>
            <a:picLocks noChangeAspect="1"/>
          </p:cNvPicPr>
          <p:nvPr/>
        </p:nvPicPr>
        <p:blipFill>
          <a:blip r:embed="rId3"/>
          <a:stretch>
            <a:fillRect/>
          </a:stretch>
        </p:blipFill>
        <p:spPr>
          <a:xfrm>
            <a:off x="5638974" y="3059361"/>
            <a:ext cx="2242556" cy="1476047"/>
          </a:xfrm>
          <a:prstGeom prst="rect">
            <a:avLst/>
          </a:prstGeom>
        </p:spPr>
      </p:pic>
      <p:pic>
        <p:nvPicPr>
          <p:cNvPr id="3" name="Picture 2">
            <a:extLst>
              <a:ext uri="{FF2B5EF4-FFF2-40B4-BE49-F238E27FC236}">
                <a16:creationId xmlns:a16="http://schemas.microsoft.com/office/drawing/2014/main" id="{8CF65EB1-38B0-4D45-8ECF-8013F617B908}"/>
              </a:ext>
            </a:extLst>
          </p:cNvPr>
          <p:cNvPicPr>
            <a:picLocks noChangeAspect="1"/>
          </p:cNvPicPr>
          <p:nvPr/>
        </p:nvPicPr>
        <p:blipFill>
          <a:blip r:embed="rId4"/>
          <a:stretch>
            <a:fillRect/>
          </a:stretch>
        </p:blipFill>
        <p:spPr>
          <a:xfrm>
            <a:off x="3368680" y="3059361"/>
            <a:ext cx="2211481" cy="1476047"/>
          </a:xfrm>
          <a:prstGeom prst="rect">
            <a:avLst/>
          </a:prstGeom>
        </p:spPr>
      </p:pic>
      <p:pic>
        <p:nvPicPr>
          <p:cNvPr id="4" name="Picture 3">
            <a:extLst>
              <a:ext uri="{FF2B5EF4-FFF2-40B4-BE49-F238E27FC236}">
                <a16:creationId xmlns:a16="http://schemas.microsoft.com/office/drawing/2014/main" id="{2554B25A-84B9-A74C-AD8B-EBABA5BB4B53}"/>
              </a:ext>
            </a:extLst>
          </p:cNvPr>
          <p:cNvPicPr>
            <a:picLocks noChangeAspect="1"/>
          </p:cNvPicPr>
          <p:nvPr/>
        </p:nvPicPr>
        <p:blipFill>
          <a:blip r:embed="rId5"/>
          <a:stretch>
            <a:fillRect/>
          </a:stretch>
        </p:blipFill>
        <p:spPr>
          <a:xfrm>
            <a:off x="1080195" y="3059360"/>
            <a:ext cx="2188445" cy="147604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7182A"/>
        </a:solidFill>
        <a:effectLst/>
      </p:bgPr>
    </p:bg>
    <p:spTree>
      <p:nvGrpSpPr>
        <p:cNvPr id="1" name="Shape 520"/>
        <p:cNvGrpSpPr/>
        <p:nvPr/>
      </p:nvGrpSpPr>
      <p:grpSpPr>
        <a:xfrm>
          <a:off x="0" y="0"/>
          <a:ext cx="0" cy="0"/>
          <a:chOff x="0" y="0"/>
          <a:chExt cx="0" cy="0"/>
        </a:xfrm>
      </p:grpSpPr>
      <p:sp>
        <p:nvSpPr>
          <p:cNvPr id="521" name="Google Shape;521;p55"/>
          <p:cNvSpPr txBox="1"/>
          <p:nvPr/>
        </p:nvSpPr>
        <p:spPr>
          <a:xfrm>
            <a:off x="252102" y="345950"/>
            <a:ext cx="5007600" cy="387768"/>
          </a:xfrm>
          <a:prstGeom prst="rect">
            <a:avLst/>
          </a:prstGeom>
          <a:noFill/>
          <a:ln>
            <a:noFill/>
          </a:ln>
        </p:spPr>
        <p:txBody>
          <a:bodyPr spcFirstLastPara="1" wrap="square" lIns="68575" tIns="34275" rIns="68575" bIns="34275" anchor="t" anchorCtr="0">
            <a:spAutoFit/>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n-US" altLang="zh-CN" sz="1800" b="1" i="0" u="none" strike="noStrike" kern="0" cap="none" spc="0" normalizeH="0" baseline="0" noProof="0" dirty="0">
                <a:ln>
                  <a:noFill/>
                </a:ln>
                <a:solidFill>
                  <a:srgbClr val="FFFFFF"/>
                </a:solidFill>
                <a:effectLst/>
                <a:uLnTx/>
                <a:uFillTx/>
                <a:latin typeface="Times New Roman"/>
                <a:ea typeface="Times New Roman"/>
                <a:cs typeface="Times New Roman"/>
                <a:sym typeface="Times New Roman"/>
              </a:rPr>
              <a:t>Model Selection: Random Forest Classifier</a:t>
            </a:r>
            <a:endParaRPr kumimoji="0" sz="1200" b="0" i="0" u="none" strike="noStrike" kern="0" cap="none" spc="0" normalizeH="0" baseline="0" noProof="0" dirty="0">
              <a:ln>
                <a:noFill/>
              </a:ln>
              <a:solidFill>
                <a:srgbClr val="000000"/>
              </a:solidFill>
              <a:effectLst/>
              <a:uLnTx/>
              <a:uFillTx/>
              <a:latin typeface="Arial"/>
              <a:cs typeface="Arial"/>
              <a:sym typeface="Arial"/>
            </a:endParaRPr>
          </a:p>
        </p:txBody>
      </p:sp>
      <p:sp>
        <p:nvSpPr>
          <p:cNvPr id="522" name="Google Shape;522;p55"/>
          <p:cNvSpPr/>
          <p:nvPr/>
        </p:nvSpPr>
        <p:spPr>
          <a:xfrm rot="2700000">
            <a:off x="953459" y="1665572"/>
            <a:ext cx="187129" cy="344630"/>
          </a:xfrm>
          <a:custGeom>
            <a:avLst/>
            <a:gdLst/>
            <a:ahLst/>
            <a:cxnLst/>
            <a:rect l="l" t="t" r="r" b="b"/>
            <a:pathLst>
              <a:path w="579" h="1073" extrusionOk="0">
                <a:moveTo>
                  <a:pt x="482" y="367"/>
                </a:moveTo>
                <a:cubicBezTo>
                  <a:pt x="482" y="148"/>
                  <a:pt x="482" y="148"/>
                  <a:pt x="482" y="148"/>
                </a:cubicBezTo>
                <a:cubicBezTo>
                  <a:pt x="508" y="135"/>
                  <a:pt x="525" y="109"/>
                  <a:pt x="525" y="79"/>
                </a:cubicBezTo>
                <a:cubicBezTo>
                  <a:pt x="525" y="35"/>
                  <a:pt x="490" y="0"/>
                  <a:pt x="447" y="0"/>
                </a:cubicBezTo>
                <a:cubicBezTo>
                  <a:pt x="132" y="0"/>
                  <a:pt x="132" y="0"/>
                  <a:pt x="132" y="0"/>
                </a:cubicBezTo>
                <a:cubicBezTo>
                  <a:pt x="89" y="0"/>
                  <a:pt x="54" y="35"/>
                  <a:pt x="54" y="79"/>
                </a:cubicBezTo>
                <a:cubicBezTo>
                  <a:pt x="54" y="109"/>
                  <a:pt x="71" y="135"/>
                  <a:pt x="96" y="148"/>
                </a:cubicBezTo>
                <a:cubicBezTo>
                  <a:pt x="96" y="367"/>
                  <a:pt x="96" y="367"/>
                  <a:pt x="96" y="367"/>
                </a:cubicBezTo>
                <a:cubicBezTo>
                  <a:pt x="35" y="422"/>
                  <a:pt x="0" y="500"/>
                  <a:pt x="0" y="583"/>
                </a:cubicBezTo>
                <a:cubicBezTo>
                  <a:pt x="0" y="612"/>
                  <a:pt x="0" y="612"/>
                  <a:pt x="0" y="612"/>
                </a:cubicBezTo>
                <a:cubicBezTo>
                  <a:pt x="224" y="612"/>
                  <a:pt x="224" y="612"/>
                  <a:pt x="224" y="612"/>
                </a:cubicBezTo>
                <a:cubicBezTo>
                  <a:pt x="224" y="923"/>
                  <a:pt x="224" y="923"/>
                  <a:pt x="224" y="923"/>
                </a:cubicBezTo>
                <a:cubicBezTo>
                  <a:pt x="289" y="1073"/>
                  <a:pt x="289" y="1073"/>
                  <a:pt x="289" y="1073"/>
                </a:cubicBezTo>
                <a:cubicBezTo>
                  <a:pt x="355" y="923"/>
                  <a:pt x="355" y="923"/>
                  <a:pt x="355" y="923"/>
                </a:cubicBezTo>
                <a:cubicBezTo>
                  <a:pt x="355" y="612"/>
                  <a:pt x="355" y="612"/>
                  <a:pt x="355" y="612"/>
                </a:cubicBezTo>
                <a:cubicBezTo>
                  <a:pt x="579" y="612"/>
                  <a:pt x="579" y="612"/>
                  <a:pt x="579" y="612"/>
                </a:cubicBezTo>
                <a:cubicBezTo>
                  <a:pt x="579" y="583"/>
                  <a:pt x="579" y="583"/>
                  <a:pt x="579" y="583"/>
                </a:cubicBezTo>
                <a:cubicBezTo>
                  <a:pt x="579" y="500"/>
                  <a:pt x="544" y="422"/>
                  <a:pt x="482" y="367"/>
                </a:cubicBezTo>
                <a:close/>
                <a:moveTo>
                  <a:pt x="132" y="58"/>
                </a:moveTo>
                <a:cubicBezTo>
                  <a:pt x="447" y="58"/>
                  <a:pt x="447" y="58"/>
                  <a:pt x="447" y="58"/>
                </a:cubicBezTo>
                <a:cubicBezTo>
                  <a:pt x="458" y="58"/>
                  <a:pt x="467" y="67"/>
                  <a:pt x="467" y="79"/>
                </a:cubicBezTo>
                <a:cubicBezTo>
                  <a:pt x="467" y="89"/>
                  <a:pt x="459" y="97"/>
                  <a:pt x="449" y="99"/>
                </a:cubicBezTo>
                <a:cubicBezTo>
                  <a:pt x="436" y="101"/>
                  <a:pt x="436" y="101"/>
                  <a:pt x="436" y="101"/>
                </a:cubicBezTo>
                <a:cubicBezTo>
                  <a:pt x="143" y="101"/>
                  <a:pt x="143" y="101"/>
                  <a:pt x="143" y="101"/>
                </a:cubicBezTo>
                <a:cubicBezTo>
                  <a:pt x="129" y="99"/>
                  <a:pt x="129" y="99"/>
                  <a:pt x="129" y="99"/>
                </a:cubicBezTo>
                <a:cubicBezTo>
                  <a:pt x="119" y="97"/>
                  <a:pt x="111" y="89"/>
                  <a:pt x="111" y="79"/>
                </a:cubicBezTo>
                <a:cubicBezTo>
                  <a:pt x="111" y="67"/>
                  <a:pt x="121" y="58"/>
                  <a:pt x="132" y="58"/>
                </a:cubicBezTo>
                <a:close/>
                <a:moveTo>
                  <a:pt x="424" y="370"/>
                </a:moveTo>
                <a:cubicBezTo>
                  <a:pt x="154" y="370"/>
                  <a:pt x="154" y="370"/>
                  <a:pt x="154" y="370"/>
                </a:cubicBezTo>
                <a:cubicBezTo>
                  <a:pt x="154" y="130"/>
                  <a:pt x="154" y="130"/>
                  <a:pt x="154" y="130"/>
                </a:cubicBezTo>
                <a:cubicBezTo>
                  <a:pt x="424" y="130"/>
                  <a:pt x="424" y="130"/>
                  <a:pt x="424" y="130"/>
                </a:cubicBezTo>
                <a:lnTo>
                  <a:pt x="424" y="370"/>
                </a:lnTo>
                <a:close/>
                <a:moveTo>
                  <a:pt x="297" y="911"/>
                </a:moveTo>
                <a:cubicBezTo>
                  <a:pt x="289" y="928"/>
                  <a:pt x="289" y="928"/>
                  <a:pt x="289" y="928"/>
                </a:cubicBezTo>
                <a:cubicBezTo>
                  <a:pt x="282" y="911"/>
                  <a:pt x="282" y="911"/>
                  <a:pt x="282" y="911"/>
                </a:cubicBezTo>
                <a:cubicBezTo>
                  <a:pt x="282" y="612"/>
                  <a:pt x="282" y="612"/>
                  <a:pt x="282" y="612"/>
                </a:cubicBezTo>
                <a:cubicBezTo>
                  <a:pt x="297" y="612"/>
                  <a:pt x="297" y="612"/>
                  <a:pt x="297" y="612"/>
                </a:cubicBezTo>
                <a:lnTo>
                  <a:pt x="297" y="911"/>
                </a:lnTo>
                <a:close/>
                <a:moveTo>
                  <a:pt x="355" y="554"/>
                </a:moveTo>
                <a:cubicBezTo>
                  <a:pt x="224" y="554"/>
                  <a:pt x="224" y="554"/>
                  <a:pt x="224" y="554"/>
                </a:cubicBezTo>
                <a:cubicBezTo>
                  <a:pt x="59" y="554"/>
                  <a:pt x="59" y="554"/>
                  <a:pt x="59" y="554"/>
                </a:cubicBezTo>
                <a:cubicBezTo>
                  <a:pt x="67" y="495"/>
                  <a:pt x="97" y="441"/>
                  <a:pt x="144" y="403"/>
                </a:cubicBezTo>
                <a:cubicBezTo>
                  <a:pt x="149" y="399"/>
                  <a:pt x="149" y="399"/>
                  <a:pt x="149" y="399"/>
                </a:cubicBezTo>
                <a:cubicBezTo>
                  <a:pt x="430" y="399"/>
                  <a:pt x="430" y="399"/>
                  <a:pt x="430" y="399"/>
                </a:cubicBezTo>
                <a:cubicBezTo>
                  <a:pt x="435" y="403"/>
                  <a:pt x="435" y="403"/>
                  <a:pt x="435" y="403"/>
                </a:cubicBezTo>
                <a:cubicBezTo>
                  <a:pt x="482" y="441"/>
                  <a:pt x="512" y="495"/>
                  <a:pt x="519" y="554"/>
                </a:cubicBezTo>
                <a:lnTo>
                  <a:pt x="355" y="554"/>
                </a:lnTo>
                <a:close/>
              </a:path>
            </a:pathLst>
          </a:custGeom>
          <a:solidFill>
            <a:srgbClr val="17182A"/>
          </a:solidFill>
          <a:ln>
            <a:noFill/>
          </a:ln>
        </p:spPr>
        <p:txBody>
          <a:bodyPr spcFirstLastPara="1" wrap="square" lIns="68575" tIns="34275" rIns="68575" bIns="3427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 name="灯片编号占位符 1">
            <a:extLst>
              <a:ext uri="{FF2B5EF4-FFF2-40B4-BE49-F238E27FC236}">
                <a16:creationId xmlns:a16="http://schemas.microsoft.com/office/drawing/2014/main" id="{DDEE0183-782A-B648-AC6F-1B2E94153B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3" name="TextBox 2">
            <a:extLst>
              <a:ext uri="{FF2B5EF4-FFF2-40B4-BE49-F238E27FC236}">
                <a16:creationId xmlns:a16="http://schemas.microsoft.com/office/drawing/2014/main" id="{0D3176DA-63E5-AD43-9AFD-36582CD89DD2}"/>
              </a:ext>
            </a:extLst>
          </p:cNvPr>
          <p:cNvSpPr txBox="1"/>
          <p:nvPr/>
        </p:nvSpPr>
        <p:spPr>
          <a:xfrm>
            <a:off x="252102" y="1170298"/>
            <a:ext cx="4193151" cy="1668214"/>
          </a:xfrm>
          <a:prstGeom prst="rect">
            <a:avLst/>
          </a:prstGeom>
          <a:noFill/>
        </p:spPr>
        <p:txBody>
          <a:bodyPr wrap="square" rtlCol="0">
            <a:spAutoFit/>
          </a:bodyPr>
          <a:lstStyle/>
          <a:p>
            <a:pPr>
              <a:lnSpc>
                <a:spcPct val="150000"/>
              </a:lnSpc>
            </a:pPr>
            <a:r>
              <a:rPr lang="en-US" altLang="zh-CN" dirty="0">
                <a:solidFill>
                  <a:schemeClr val="bg1"/>
                </a:solidFill>
              </a:rPr>
              <a:t>We decided to use Random Forest Classifier as our final model. Out of the three models that have similar evaluation scores, Random Forests is the most informative regarding all features rather than just the </a:t>
            </a:r>
            <a:r>
              <a:rPr lang="en-US" altLang="zh-CN" dirty="0" err="1">
                <a:solidFill>
                  <a:schemeClr val="bg1"/>
                </a:solidFill>
              </a:rPr>
              <a:t>nr.employee</a:t>
            </a:r>
            <a:r>
              <a:rPr lang="en-US" altLang="zh-CN" dirty="0">
                <a:solidFill>
                  <a:schemeClr val="bg1"/>
                </a:solidFill>
              </a:rPr>
              <a:t> feature. </a:t>
            </a:r>
            <a:endParaRPr lang="en-US" dirty="0">
              <a:solidFill>
                <a:schemeClr val="bg1"/>
              </a:solidFill>
            </a:endParaRPr>
          </a:p>
        </p:txBody>
      </p:sp>
      <p:pic>
        <p:nvPicPr>
          <p:cNvPr id="5" name="Picture 4" descr="Chart, bar chart&#10;&#10;Description automatically generated">
            <a:extLst>
              <a:ext uri="{FF2B5EF4-FFF2-40B4-BE49-F238E27FC236}">
                <a16:creationId xmlns:a16="http://schemas.microsoft.com/office/drawing/2014/main" id="{BAF49A03-B595-0F4F-86D7-FC2E2D774A34}"/>
              </a:ext>
            </a:extLst>
          </p:cNvPr>
          <p:cNvPicPr>
            <a:picLocks noChangeAspect="1"/>
          </p:cNvPicPr>
          <p:nvPr/>
        </p:nvPicPr>
        <p:blipFill>
          <a:blip r:embed="rId3"/>
          <a:stretch>
            <a:fillRect/>
          </a:stretch>
        </p:blipFill>
        <p:spPr>
          <a:xfrm>
            <a:off x="4698748" y="539834"/>
            <a:ext cx="3968687" cy="2504988"/>
          </a:xfrm>
          <a:prstGeom prst="rect">
            <a:avLst/>
          </a:prstGeom>
        </p:spPr>
      </p:pic>
      <p:pic>
        <p:nvPicPr>
          <p:cNvPr id="7" name="Picture 6" descr="Chart, histogram&#10;&#10;Description automatically generated">
            <a:extLst>
              <a:ext uri="{FF2B5EF4-FFF2-40B4-BE49-F238E27FC236}">
                <a16:creationId xmlns:a16="http://schemas.microsoft.com/office/drawing/2014/main" id="{15B8C4AE-3C04-8D46-988E-537EE727B677}"/>
              </a:ext>
            </a:extLst>
          </p:cNvPr>
          <p:cNvPicPr>
            <a:picLocks noChangeAspect="1"/>
          </p:cNvPicPr>
          <p:nvPr/>
        </p:nvPicPr>
        <p:blipFill>
          <a:blip r:embed="rId4"/>
          <a:stretch>
            <a:fillRect/>
          </a:stretch>
        </p:blipFill>
        <p:spPr>
          <a:xfrm>
            <a:off x="4698748" y="3275093"/>
            <a:ext cx="1948918" cy="1328572"/>
          </a:xfrm>
          <a:prstGeom prst="rect">
            <a:avLst/>
          </a:prstGeom>
        </p:spPr>
      </p:pic>
      <p:pic>
        <p:nvPicPr>
          <p:cNvPr id="9" name="Picture 8" descr="Chart, histogram&#10;&#10;Description automatically generated">
            <a:extLst>
              <a:ext uri="{FF2B5EF4-FFF2-40B4-BE49-F238E27FC236}">
                <a16:creationId xmlns:a16="http://schemas.microsoft.com/office/drawing/2014/main" id="{0F2084A1-CC24-1245-9CE9-6195E1103ED3}"/>
              </a:ext>
            </a:extLst>
          </p:cNvPr>
          <p:cNvPicPr>
            <a:picLocks noChangeAspect="1"/>
          </p:cNvPicPr>
          <p:nvPr/>
        </p:nvPicPr>
        <p:blipFill rotWithShape="1">
          <a:blip r:embed="rId5"/>
          <a:srcRect b="1160"/>
          <a:stretch/>
        </p:blipFill>
        <p:spPr>
          <a:xfrm>
            <a:off x="6716561" y="3275093"/>
            <a:ext cx="1950874" cy="1328572"/>
          </a:xfrm>
          <a:prstGeom prst="rect">
            <a:avLst/>
          </a:prstGeom>
        </p:spPr>
      </p:pic>
      <p:sp>
        <p:nvSpPr>
          <p:cNvPr id="10" name="TextBox 9">
            <a:extLst>
              <a:ext uri="{FF2B5EF4-FFF2-40B4-BE49-F238E27FC236}">
                <a16:creationId xmlns:a16="http://schemas.microsoft.com/office/drawing/2014/main" id="{FD24EEA7-6128-8643-962B-41605EF5AB94}"/>
              </a:ext>
            </a:extLst>
          </p:cNvPr>
          <p:cNvSpPr txBox="1"/>
          <p:nvPr/>
        </p:nvSpPr>
        <p:spPr>
          <a:xfrm>
            <a:off x="5938978" y="195670"/>
            <a:ext cx="1417376" cy="307777"/>
          </a:xfrm>
          <a:prstGeom prst="rect">
            <a:avLst/>
          </a:prstGeom>
          <a:noFill/>
        </p:spPr>
        <p:txBody>
          <a:bodyPr wrap="none" rtlCol="0">
            <a:spAutoFit/>
          </a:bodyPr>
          <a:lstStyle/>
          <a:p>
            <a:r>
              <a:rPr lang="en-US" dirty="0">
                <a:solidFill>
                  <a:schemeClr val="bg1"/>
                </a:solidFill>
              </a:rPr>
              <a:t>Random Forest</a:t>
            </a:r>
          </a:p>
        </p:txBody>
      </p:sp>
      <p:sp>
        <p:nvSpPr>
          <p:cNvPr id="13" name="TextBox 12">
            <a:extLst>
              <a:ext uri="{FF2B5EF4-FFF2-40B4-BE49-F238E27FC236}">
                <a16:creationId xmlns:a16="http://schemas.microsoft.com/office/drawing/2014/main" id="{761F781F-6147-B546-9E4E-12AAADDBFB2E}"/>
              </a:ext>
            </a:extLst>
          </p:cNvPr>
          <p:cNvSpPr txBox="1"/>
          <p:nvPr/>
        </p:nvSpPr>
        <p:spPr>
          <a:xfrm>
            <a:off x="5431795" y="4680047"/>
            <a:ext cx="482824" cy="261610"/>
          </a:xfrm>
          <a:prstGeom prst="rect">
            <a:avLst/>
          </a:prstGeom>
          <a:noFill/>
        </p:spPr>
        <p:txBody>
          <a:bodyPr wrap="none" rtlCol="0">
            <a:spAutoFit/>
          </a:bodyPr>
          <a:lstStyle/>
          <a:p>
            <a:r>
              <a:rPr lang="en-US" sz="1100" dirty="0">
                <a:solidFill>
                  <a:schemeClr val="bg1"/>
                </a:solidFill>
              </a:rPr>
              <a:t>XGB</a:t>
            </a:r>
          </a:p>
        </p:txBody>
      </p:sp>
      <p:sp>
        <p:nvSpPr>
          <p:cNvPr id="14" name="TextBox 13">
            <a:extLst>
              <a:ext uri="{FF2B5EF4-FFF2-40B4-BE49-F238E27FC236}">
                <a16:creationId xmlns:a16="http://schemas.microsoft.com/office/drawing/2014/main" id="{0D4A9AA9-3CE2-784D-9512-D39BB7009AC9}"/>
              </a:ext>
            </a:extLst>
          </p:cNvPr>
          <p:cNvSpPr txBox="1"/>
          <p:nvPr/>
        </p:nvSpPr>
        <p:spPr>
          <a:xfrm>
            <a:off x="7035408" y="4680047"/>
            <a:ext cx="1313180" cy="261610"/>
          </a:xfrm>
          <a:prstGeom prst="rect">
            <a:avLst/>
          </a:prstGeom>
          <a:noFill/>
        </p:spPr>
        <p:txBody>
          <a:bodyPr wrap="none" rtlCol="0">
            <a:spAutoFit/>
          </a:bodyPr>
          <a:lstStyle/>
          <a:p>
            <a:r>
              <a:rPr lang="en-US" sz="1100" dirty="0">
                <a:solidFill>
                  <a:schemeClr val="bg1"/>
                </a:solidFill>
              </a:rPr>
              <a:t>Gradient Boosting</a:t>
            </a:r>
          </a:p>
        </p:txBody>
      </p:sp>
      <p:graphicFrame>
        <p:nvGraphicFramePr>
          <p:cNvPr id="12" name="Table 11">
            <a:extLst>
              <a:ext uri="{FF2B5EF4-FFF2-40B4-BE49-F238E27FC236}">
                <a16:creationId xmlns:a16="http://schemas.microsoft.com/office/drawing/2014/main" id="{8D90CBF7-F78B-7C40-B337-1C1261425FC0}"/>
              </a:ext>
            </a:extLst>
          </p:cNvPr>
          <p:cNvGraphicFramePr>
            <a:graphicFrameLocks noGrp="1"/>
          </p:cNvGraphicFramePr>
          <p:nvPr>
            <p:extLst>
              <p:ext uri="{D42A27DB-BD31-4B8C-83A1-F6EECF244321}">
                <p14:modId xmlns:p14="http://schemas.microsoft.com/office/powerpoint/2010/main" val="1110688617"/>
              </p:ext>
            </p:extLst>
          </p:nvPr>
        </p:nvGraphicFramePr>
        <p:xfrm>
          <a:off x="158460" y="3318095"/>
          <a:ext cx="4380434" cy="1064650"/>
        </p:xfrm>
        <a:graphic>
          <a:graphicData uri="http://schemas.openxmlformats.org/drawingml/2006/table">
            <a:tbl>
              <a:tblPr>
                <a:noFill/>
                <a:tableStyleId>{AE84359F-D91A-4A50-B9F8-49880E4A254C}</a:tableStyleId>
              </a:tblPr>
              <a:tblGrid>
                <a:gridCol w="1166986">
                  <a:extLst>
                    <a:ext uri="{9D8B030D-6E8A-4147-A177-3AD203B41FA5}">
                      <a16:colId xmlns:a16="http://schemas.microsoft.com/office/drawing/2014/main" val="653312825"/>
                    </a:ext>
                  </a:extLst>
                </a:gridCol>
                <a:gridCol w="803362">
                  <a:extLst>
                    <a:ext uri="{9D8B030D-6E8A-4147-A177-3AD203B41FA5}">
                      <a16:colId xmlns:a16="http://schemas.microsoft.com/office/drawing/2014/main" val="214996128"/>
                    </a:ext>
                  </a:extLst>
                </a:gridCol>
                <a:gridCol w="803362">
                  <a:extLst>
                    <a:ext uri="{9D8B030D-6E8A-4147-A177-3AD203B41FA5}">
                      <a16:colId xmlns:a16="http://schemas.microsoft.com/office/drawing/2014/main" val="3645065337"/>
                    </a:ext>
                  </a:extLst>
                </a:gridCol>
                <a:gridCol w="803362">
                  <a:extLst>
                    <a:ext uri="{9D8B030D-6E8A-4147-A177-3AD203B41FA5}">
                      <a16:colId xmlns:a16="http://schemas.microsoft.com/office/drawing/2014/main" val="3594320235"/>
                    </a:ext>
                  </a:extLst>
                </a:gridCol>
                <a:gridCol w="803362">
                  <a:extLst>
                    <a:ext uri="{9D8B030D-6E8A-4147-A177-3AD203B41FA5}">
                      <a16:colId xmlns:a16="http://schemas.microsoft.com/office/drawing/2014/main" val="1188707743"/>
                    </a:ext>
                  </a:extLst>
                </a:gridCol>
              </a:tblGrid>
              <a:tr h="645250">
                <a:tc>
                  <a:txBody>
                    <a:bodyPr/>
                    <a:lstStyle/>
                    <a:p>
                      <a:pPr marL="0" lvl="0" indent="0" algn="ctr" rtl="0">
                        <a:spcBef>
                          <a:spcPts val="0"/>
                        </a:spcBef>
                        <a:spcAft>
                          <a:spcPts val="0"/>
                        </a:spcAft>
                        <a:buNone/>
                      </a:pPr>
                      <a:r>
                        <a:rPr lang="en" sz="1100" dirty="0">
                          <a:solidFill>
                            <a:srgbClr val="FFFFFF"/>
                          </a:solidFill>
                        </a:rPr>
                        <a:t>Model</a:t>
                      </a:r>
                      <a:endParaRPr sz="1100" dirty="0">
                        <a:solidFill>
                          <a:srgbClr val="FFFFFF"/>
                        </a:solidFill>
                      </a:endParaRPr>
                    </a:p>
                  </a:txBody>
                  <a:tcPr marL="91425" marR="91425" marT="91425" marB="91425" anchor="ctr"/>
                </a:tc>
                <a:tc>
                  <a:txBody>
                    <a:bodyPr/>
                    <a:lstStyle/>
                    <a:p>
                      <a:pPr marL="0" lvl="0" indent="0" algn="ctr" rtl="0">
                        <a:spcBef>
                          <a:spcPts val="0"/>
                        </a:spcBef>
                        <a:spcAft>
                          <a:spcPts val="0"/>
                        </a:spcAft>
                        <a:buNone/>
                      </a:pPr>
                      <a:r>
                        <a:rPr lang="en" sz="1100" dirty="0">
                          <a:solidFill>
                            <a:srgbClr val="FFFFFF"/>
                          </a:solidFill>
                        </a:rPr>
                        <a:t>Train</a:t>
                      </a:r>
                      <a:endParaRPr lang="en-US" sz="1100" dirty="0">
                        <a:solidFill>
                          <a:srgbClr val="FFFFFF"/>
                        </a:solidFill>
                      </a:endParaRPr>
                    </a:p>
                    <a:p>
                      <a:pPr marL="0" lvl="0" indent="0" algn="ctr" rtl="0">
                        <a:spcBef>
                          <a:spcPts val="0"/>
                        </a:spcBef>
                        <a:spcAft>
                          <a:spcPts val="0"/>
                        </a:spcAft>
                        <a:buNone/>
                      </a:pPr>
                      <a:r>
                        <a:rPr lang="en" sz="1100" dirty="0">
                          <a:solidFill>
                            <a:srgbClr val="FFFFFF"/>
                          </a:solidFill>
                        </a:rPr>
                        <a:t>Accuracy</a:t>
                      </a:r>
                      <a:endParaRPr sz="1100" dirty="0">
                        <a:solidFill>
                          <a:srgbClr val="FFFFFF"/>
                        </a:solidFill>
                      </a:endParaRPr>
                    </a:p>
                  </a:txBody>
                  <a:tcPr marL="91425" marR="91425" marT="91425" marB="91425" anchor="ctr"/>
                </a:tc>
                <a:tc>
                  <a:txBody>
                    <a:bodyPr/>
                    <a:lstStyle/>
                    <a:p>
                      <a:pPr marL="0" lvl="0" indent="0" algn="ctr" rtl="0">
                        <a:spcBef>
                          <a:spcPts val="0"/>
                        </a:spcBef>
                        <a:spcAft>
                          <a:spcPts val="0"/>
                        </a:spcAft>
                        <a:buNone/>
                      </a:pPr>
                      <a:r>
                        <a:rPr lang="en" sz="1100" dirty="0">
                          <a:solidFill>
                            <a:srgbClr val="FFFFFF"/>
                          </a:solidFill>
                        </a:rPr>
                        <a:t>Test Accuracy</a:t>
                      </a:r>
                      <a:endParaRPr sz="1100" dirty="0">
                        <a:solidFill>
                          <a:srgbClr val="FFFFFF"/>
                        </a:solidFill>
                      </a:endParaRPr>
                    </a:p>
                  </a:txBody>
                  <a:tcPr marL="91425" marR="91425" marT="91425" marB="91425" anchor="ctr"/>
                </a:tc>
                <a:tc>
                  <a:txBody>
                    <a:bodyPr/>
                    <a:lstStyle/>
                    <a:p>
                      <a:pPr marL="0" lvl="0" indent="0" algn="ctr" rtl="0">
                        <a:spcBef>
                          <a:spcPts val="0"/>
                        </a:spcBef>
                        <a:spcAft>
                          <a:spcPts val="0"/>
                        </a:spcAft>
                        <a:buNone/>
                      </a:pPr>
                      <a:r>
                        <a:rPr lang="en" sz="1100" dirty="0">
                          <a:solidFill>
                            <a:srgbClr val="FFFFFF"/>
                          </a:solidFill>
                        </a:rPr>
                        <a:t>CV</a:t>
                      </a:r>
                      <a:endParaRPr sz="1100" dirty="0">
                        <a:solidFill>
                          <a:srgbClr val="FFFFFF"/>
                        </a:solidFill>
                      </a:endParaRPr>
                    </a:p>
                  </a:txBody>
                  <a:tcPr marL="91425" marR="91425" marT="91425" marB="91425" anchor="ctr"/>
                </a:tc>
                <a:tc>
                  <a:txBody>
                    <a:bodyPr/>
                    <a:lstStyle/>
                    <a:p>
                      <a:pPr marL="0" lvl="0" indent="0" algn="ctr" rtl="0">
                        <a:spcBef>
                          <a:spcPts val="0"/>
                        </a:spcBef>
                        <a:spcAft>
                          <a:spcPts val="0"/>
                        </a:spcAft>
                        <a:buNone/>
                      </a:pPr>
                      <a:r>
                        <a:rPr lang="en" sz="1100" dirty="0">
                          <a:solidFill>
                            <a:srgbClr val="FFFFFF"/>
                          </a:solidFill>
                        </a:rPr>
                        <a:t>AUC</a:t>
                      </a:r>
                      <a:endParaRPr sz="1100" dirty="0">
                        <a:solidFill>
                          <a:srgbClr val="FFFFFF"/>
                        </a:solidFill>
                      </a:endParaRPr>
                    </a:p>
                  </a:txBody>
                  <a:tcPr marL="91425" marR="91425" marT="91425" marB="91425" anchor="ctr"/>
                </a:tc>
                <a:extLst>
                  <a:ext uri="{0D108BD9-81ED-4DB2-BD59-A6C34878D82A}">
                    <a16:rowId xmlns:a16="http://schemas.microsoft.com/office/drawing/2014/main" val="2813663152"/>
                  </a:ext>
                </a:extLst>
              </a:tr>
              <a:tr h="419400">
                <a:tc>
                  <a:txBody>
                    <a:bodyPr/>
                    <a:lstStyle/>
                    <a:p>
                      <a:pPr marL="0" lvl="0" indent="0" algn="ctr" rtl="0">
                        <a:spcBef>
                          <a:spcPts val="0"/>
                        </a:spcBef>
                        <a:spcAft>
                          <a:spcPts val="0"/>
                        </a:spcAft>
                        <a:buNone/>
                      </a:pPr>
                      <a:r>
                        <a:rPr lang="en" sz="1100" dirty="0">
                          <a:solidFill>
                            <a:srgbClr val="FFFFFF"/>
                          </a:solidFill>
                        </a:rPr>
                        <a:t>Random Forest</a:t>
                      </a:r>
                      <a:endParaRPr sz="1100" dirty="0">
                        <a:solidFill>
                          <a:srgbClr val="FFFFFF"/>
                        </a:solidFill>
                      </a:endParaRPr>
                    </a:p>
                  </a:txBody>
                  <a:tcPr marL="91425" marR="91425" marT="91425" marB="91425" anchor="ctr">
                    <a:noFill/>
                  </a:tcPr>
                </a:tc>
                <a:tc>
                  <a:txBody>
                    <a:bodyPr/>
                    <a:lstStyle/>
                    <a:p>
                      <a:pPr marL="0" lvl="0" indent="0" algn="ctr" rtl="0">
                        <a:spcBef>
                          <a:spcPts val="0"/>
                        </a:spcBef>
                        <a:spcAft>
                          <a:spcPts val="0"/>
                        </a:spcAft>
                        <a:buNone/>
                      </a:pPr>
                      <a:r>
                        <a:rPr lang="en" sz="1100" dirty="0">
                          <a:solidFill>
                            <a:srgbClr val="FFFFFF"/>
                          </a:solidFill>
                        </a:rPr>
                        <a:t>0.948</a:t>
                      </a:r>
                      <a:endParaRPr sz="1100" dirty="0">
                        <a:solidFill>
                          <a:srgbClr val="FFFFFF"/>
                        </a:solidFill>
                      </a:endParaRPr>
                    </a:p>
                  </a:txBody>
                  <a:tcPr marL="91425" marR="91425" marT="91425" marB="91425" anchor="ctr">
                    <a:noFill/>
                  </a:tcPr>
                </a:tc>
                <a:tc>
                  <a:txBody>
                    <a:bodyPr/>
                    <a:lstStyle/>
                    <a:p>
                      <a:pPr marL="0" lvl="0" indent="0" algn="ctr" rtl="0">
                        <a:spcBef>
                          <a:spcPts val="0"/>
                        </a:spcBef>
                        <a:spcAft>
                          <a:spcPts val="0"/>
                        </a:spcAft>
                        <a:buNone/>
                      </a:pPr>
                      <a:r>
                        <a:rPr lang="en" sz="1100" dirty="0">
                          <a:solidFill>
                            <a:srgbClr val="FFFFFF"/>
                          </a:solidFill>
                        </a:rPr>
                        <a:t>0.872</a:t>
                      </a:r>
                      <a:endParaRPr sz="1100" dirty="0">
                        <a:solidFill>
                          <a:srgbClr val="FFFFFF"/>
                        </a:solidFill>
                      </a:endParaRPr>
                    </a:p>
                  </a:txBody>
                  <a:tcPr marL="91425" marR="91425" marT="91425" marB="91425" anchor="ctr">
                    <a:noFill/>
                  </a:tcPr>
                </a:tc>
                <a:tc>
                  <a:txBody>
                    <a:bodyPr/>
                    <a:lstStyle/>
                    <a:p>
                      <a:pPr marL="0" lvl="0" indent="0" algn="ctr" rtl="0">
                        <a:spcBef>
                          <a:spcPts val="0"/>
                        </a:spcBef>
                        <a:spcAft>
                          <a:spcPts val="0"/>
                        </a:spcAft>
                        <a:buNone/>
                      </a:pPr>
                      <a:r>
                        <a:rPr lang="en" sz="1100" dirty="0">
                          <a:solidFill>
                            <a:srgbClr val="FFFFFF"/>
                          </a:solidFill>
                        </a:rPr>
                        <a:t>0.892</a:t>
                      </a:r>
                      <a:endParaRPr sz="1100" dirty="0">
                        <a:solidFill>
                          <a:srgbClr val="FFFFFF"/>
                        </a:solidFill>
                      </a:endParaRPr>
                    </a:p>
                  </a:txBody>
                  <a:tcPr marL="91425" marR="91425" marT="91425" marB="91425" anchor="ctr">
                    <a:noFill/>
                  </a:tcPr>
                </a:tc>
                <a:tc>
                  <a:txBody>
                    <a:bodyPr/>
                    <a:lstStyle/>
                    <a:p>
                      <a:pPr marL="0" lvl="0" indent="0" algn="ctr" rtl="0">
                        <a:spcBef>
                          <a:spcPts val="0"/>
                        </a:spcBef>
                        <a:spcAft>
                          <a:spcPts val="0"/>
                        </a:spcAft>
                        <a:buNone/>
                      </a:pPr>
                      <a:r>
                        <a:rPr lang="en" sz="1100" dirty="0">
                          <a:solidFill>
                            <a:srgbClr val="FFFFFF"/>
                          </a:solidFill>
                        </a:rPr>
                        <a:t>0.76</a:t>
                      </a:r>
                      <a:endParaRPr sz="1100" dirty="0">
                        <a:solidFill>
                          <a:srgbClr val="FFFFFF"/>
                        </a:solidFill>
                      </a:endParaRPr>
                    </a:p>
                  </a:txBody>
                  <a:tcPr marL="91425" marR="91425" marT="91425" marB="91425" anchor="ctr">
                    <a:noFill/>
                  </a:tcPr>
                </a:tc>
                <a:extLst>
                  <a:ext uri="{0D108BD9-81ED-4DB2-BD59-A6C34878D82A}">
                    <a16:rowId xmlns:a16="http://schemas.microsoft.com/office/drawing/2014/main" val="2646964394"/>
                  </a:ext>
                </a:extLst>
              </a:tr>
            </a:tbl>
          </a:graphicData>
        </a:graphic>
      </p:graphicFrame>
    </p:spTree>
    <p:extLst>
      <p:ext uri="{BB962C8B-B14F-4D97-AF65-F5344CB8AC3E}">
        <p14:creationId xmlns:p14="http://schemas.microsoft.com/office/powerpoint/2010/main" val="266519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7182A"/>
        </a:solidFill>
        <a:effectLst/>
      </p:bgPr>
    </p:bg>
    <p:spTree>
      <p:nvGrpSpPr>
        <p:cNvPr id="1" name="Shape 520"/>
        <p:cNvGrpSpPr/>
        <p:nvPr/>
      </p:nvGrpSpPr>
      <p:grpSpPr>
        <a:xfrm>
          <a:off x="0" y="0"/>
          <a:ext cx="0" cy="0"/>
          <a:chOff x="0" y="0"/>
          <a:chExt cx="0" cy="0"/>
        </a:xfrm>
      </p:grpSpPr>
      <p:sp>
        <p:nvSpPr>
          <p:cNvPr id="521" name="Google Shape;521;p55"/>
          <p:cNvSpPr txBox="1"/>
          <p:nvPr/>
        </p:nvSpPr>
        <p:spPr>
          <a:xfrm>
            <a:off x="252102" y="345950"/>
            <a:ext cx="5007600" cy="387768"/>
          </a:xfrm>
          <a:prstGeom prst="rect">
            <a:avLst/>
          </a:prstGeom>
          <a:noFill/>
          <a:ln>
            <a:noFill/>
          </a:ln>
        </p:spPr>
        <p:txBody>
          <a:bodyPr spcFirstLastPara="1" wrap="square" lIns="68575" tIns="34275" rIns="68575" bIns="34275" anchor="t" anchorCtr="0">
            <a:spAutoFit/>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n-US" altLang="zh-CN" sz="1800" b="1" i="0" u="none" strike="noStrike" kern="0" cap="none" spc="0" normalizeH="0" baseline="0" noProof="0" dirty="0">
                <a:ln>
                  <a:noFill/>
                </a:ln>
                <a:solidFill>
                  <a:srgbClr val="FFFFFF"/>
                </a:solidFill>
                <a:effectLst/>
                <a:uLnTx/>
                <a:uFillTx/>
                <a:latin typeface="Times New Roman"/>
                <a:ea typeface="Times New Roman"/>
                <a:cs typeface="Times New Roman"/>
                <a:sym typeface="Times New Roman"/>
              </a:rPr>
              <a:t>Key Findings</a:t>
            </a:r>
            <a:endParaRPr kumimoji="0" sz="1200" b="0" i="0" u="none" strike="noStrike" kern="0" cap="none" spc="0" normalizeH="0" baseline="0" noProof="0" dirty="0">
              <a:ln>
                <a:noFill/>
              </a:ln>
              <a:solidFill>
                <a:srgbClr val="000000"/>
              </a:solidFill>
              <a:effectLst/>
              <a:uLnTx/>
              <a:uFillTx/>
              <a:latin typeface="Arial"/>
              <a:cs typeface="Arial"/>
              <a:sym typeface="Arial"/>
            </a:endParaRPr>
          </a:p>
        </p:txBody>
      </p:sp>
      <p:sp>
        <p:nvSpPr>
          <p:cNvPr id="2" name="灯片编号占位符 1">
            <a:extLst>
              <a:ext uri="{FF2B5EF4-FFF2-40B4-BE49-F238E27FC236}">
                <a16:creationId xmlns:a16="http://schemas.microsoft.com/office/drawing/2014/main" id="{AAF17C03-C1B6-C34F-BE11-4410C30BDC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graphicFrame>
        <p:nvGraphicFramePr>
          <p:cNvPr id="3" name="Table 2">
            <a:extLst>
              <a:ext uri="{FF2B5EF4-FFF2-40B4-BE49-F238E27FC236}">
                <a16:creationId xmlns:a16="http://schemas.microsoft.com/office/drawing/2014/main" id="{B24F02D5-4F49-D94E-AC27-3E327EA5CA7C}"/>
              </a:ext>
            </a:extLst>
          </p:cNvPr>
          <p:cNvGraphicFramePr>
            <a:graphicFrameLocks noGrp="1"/>
          </p:cNvGraphicFramePr>
          <p:nvPr>
            <p:extLst>
              <p:ext uri="{D42A27DB-BD31-4B8C-83A1-F6EECF244321}">
                <p14:modId xmlns:p14="http://schemas.microsoft.com/office/powerpoint/2010/main" val="846866694"/>
              </p:ext>
            </p:extLst>
          </p:nvPr>
        </p:nvGraphicFramePr>
        <p:xfrm>
          <a:off x="154112" y="896260"/>
          <a:ext cx="8804951" cy="3901290"/>
        </p:xfrm>
        <a:graphic>
          <a:graphicData uri="http://schemas.openxmlformats.org/drawingml/2006/table">
            <a:tbl>
              <a:tblPr>
                <a:noFill/>
                <a:tableStyleId>{AE84359F-D91A-4A50-B9F8-49880E4A254C}</a:tableStyleId>
              </a:tblPr>
              <a:tblGrid>
                <a:gridCol w="1243173">
                  <a:extLst>
                    <a:ext uri="{9D8B030D-6E8A-4147-A177-3AD203B41FA5}">
                      <a16:colId xmlns:a16="http://schemas.microsoft.com/office/drawing/2014/main" val="3145305333"/>
                    </a:ext>
                  </a:extLst>
                </a:gridCol>
                <a:gridCol w="760288">
                  <a:extLst>
                    <a:ext uri="{9D8B030D-6E8A-4147-A177-3AD203B41FA5}">
                      <a16:colId xmlns:a16="http://schemas.microsoft.com/office/drawing/2014/main" val="2963696626"/>
                    </a:ext>
                  </a:extLst>
                </a:gridCol>
                <a:gridCol w="1113430">
                  <a:extLst>
                    <a:ext uri="{9D8B030D-6E8A-4147-A177-3AD203B41FA5}">
                      <a16:colId xmlns:a16="http://schemas.microsoft.com/office/drawing/2014/main" val="1773784113"/>
                    </a:ext>
                  </a:extLst>
                </a:gridCol>
                <a:gridCol w="5688060">
                  <a:extLst>
                    <a:ext uri="{9D8B030D-6E8A-4147-A177-3AD203B41FA5}">
                      <a16:colId xmlns:a16="http://schemas.microsoft.com/office/drawing/2014/main" val="2183810760"/>
                    </a:ext>
                  </a:extLst>
                </a:gridCol>
              </a:tblGrid>
              <a:tr h="551548">
                <a:tc>
                  <a:txBody>
                    <a:bodyPr/>
                    <a:lstStyle/>
                    <a:p>
                      <a:pPr marL="0" lvl="0" indent="0" algn="ctr" rtl="0">
                        <a:spcBef>
                          <a:spcPts val="0"/>
                        </a:spcBef>
                        <a:spcAft>
                          <a:spcPts val="0"/>
                        </a:spcAft>
                        <a:buNone/>
                      </a:pPr>
                      <a:r>
                        <a:rPr lang="en" b="1" dirty="0">
                          <a:solidFill>
                            <a:srgbClr val="FFFFFF"/>
                          </a:solidFill>
                          <a:latin typeface="Times" pitchFamily="2" charset="0"/>
                        </a:rPr>
                        <a:t>Important Factors</a:t>
                      </a:r>
                      <a:endParaRPr b="1" dirty="0">
                        <a:solidFill>
                          <a:srgbClr val="FFFFFF"/>
                        </a:solidFill>
                        <a:latin typeface="Times" pitchFamily="2" charset="0"/>
                      </a:endParaRPr>
                    </a:p>
                  </a:txBody>
                  <a:tcPr marL="91425" marR="91425" marT="91425" marB="91425" anchor="ctr"/>
                </a:tc>
                <a:tc>
                  <a:txBody>
                    <a:bodyPr/>
                    <a:lstStyle/>
                    <a:p>
                      <a:pPr marL="0" lvl="0" indent="0" algn="ctr" rtl="0">
                        <a:spcBef>
                          <a:spcPts val="0"/>
                        </a:spcBef>
                        <a:spcAft>
                          <a:spcPts val="0"/>
                        </a:spcAft>
                        <a:buNone/>
                      </a:pPr>
                      <a:r>
                        <a:rPr lang="en" b="1" dirty="0">
                          <a:solidFill>
                            <a:srgbClr val="FFFFFF"/>
                          </a:solidFill>
                          <a:latin typeface="Times" pitchFamily="2" charset="0"/>
                        </a:rPr>
                        <a:t>Scores</a:t>
                      </a:r>
                      <a:endParaRPr b="1" dirty="0">
                        <a:solidFill>
                          <a:srgbClr val="FFFFFF"/>
                        </a:solidFill>
                        <a:latin typeface="Times" pitchFamily="2" charset="0"/>
                      </a:endParaRPr>
                    </a:p>
                  </a:txBody>
                  <a:tcPr marL="91425" marR="91425" marT="91425" marB="91425" anchor="ctr"/>
                </a:tc>
                <a:tc>
                  <a:txBody>
                    <a:bodyPr/>
                    <a:lstStyle/>
                    <a:p>
                      <a:pPr marL="0" lvl="0" indent="0" algn="ctr" rtl="0">
                        <a:spcBef>
                          <a:spcPts val="0"/>
                        </a:spcBef>
                        <a:spcAft>
                          <a:spcPts val="0"/>
                        </a:spcAft>
                        <a:buNone/>
                      </a:pPr>
                      <a:r>
                        <a:rPr lang="en-US" altLang="zh-CN" b="1" dirty="0">
                          <a:solidFill>
                            <a:srgbClr val="FFFFFF"/>
                          </a:solidFill>
                          <a:latin typeface="Times" pitchFamily="2" charset="0"/>
                        </a:rPr>
                        <a:t>Correlation with y</a:t>
                      </a:r>
                      <a:endParaRPr b="1" dirty="0">
                        <a:solidFill>
                          <a:srgbClr val="FFFFFF"/>
                        </a:solidFill>
                        <a:latin typeface="Times" pitchFamily="2" charset="0"/>
                      </a:endParaRPr>
                    </a:p>
                  </a:txBody>
                  <a:tcPr marL="91425" marR="91425" marT="91425" marB="91425" anchor="ctr"/>
                </a:tc>
                <a:tc>
                  <a:txBody>
                    <a:bodyPr/>
                    <a:lstStyle/>
                    <a:p>
                      <a:pPr marL="0" lvl="0" indent="0" algn="ctr" rtl="0">
                        <a:spcBef>
                          <a:spcPts val="0"/>
                        </a:spcBef>
                        <a:spcAft>
                          <a:spcPts val="0"/>
                        </a:spcAft>
                        <a:buNone/>
                      </a:pPr>
                      <a:r>
                        <a:rPr lang="en" b="1" dirty="0">
                          <a:solidFill>
                            <a:srgbClr val="FFFFFF"/>
                          </a:solidFill>
                          <a:latin typeface="Times" pitchFamily="2" charset="0"/>
                        </a:rPr>
                        <a:t>Interpretations</a:t>
                      </a:r>
                      <a:endParaRPr b="1" dirty="0">
                        <a:solidFill>
                          <a:srgbClr val="FFFFFF"/>
                        </a:solidFill>
                        <a:latin typeface="Times" pitchFamily="2" charset="0"/>
                      </a:endParaRPr>
                    </a:p>
                  </a:txBody>
                  <a:tcPr marL="91425" marR="91425" marT="91425" marB="91425" anchor="ctr"/>
                </a:tc>
                <a:extLst>
                  <a:ext uri="{0D108BD9-81ED-4DB2-BD59-A6C34878D82A}">
                    <a16:rowId xmlns:a16="http://schemas.microsoft.com/office/drawing/2014/main" val="1293817618"/>
                  </a:ext>
                </a:extLst>
              </a:tr>
              <a:tr h="398800">
                <a:tc>
                  <a:txBody>
                    <a:bodyPr/>
                    <a:lstStyle/>
                    <a:p>
                      <a:pPr marL="0" lvl="0" indent="0" algn="ctr" rtl="0">
                        <a:spcBef>
                          <a:spcPts val="0"/>
                        </a:spcBef>
                        <a:spcAft>
                          <a:spcPts val="0"/>
                        </a:spcAft>
                        <a:buNone/>
                      </a:pPr>
                      <a:r>
                        <a:rPr lang="en" dirty="0">
                          <a:solidFill>
                            <a:srgbClr val="FFFFFF"/>
                          </a:solidFill>
                          <a:latin typeface="Times" pitchFamily="2" charset="0"/>
                        </a:rPr>
                        <a:t>0: age</a:t>
                      </a:r>
                      <a:endParaRPr dirty="0">
                        <a:solidFill>
                          <a:srgbClr val="FFFFFF"/>
                        </a:solidFill>
                        <a:latin typeface="Times" pitchFamily="2" charset="0"/>
                      </a:endParaRPr>
                    </a:p>
                  </a:txBody>
                  <a:tcPr marL="91425" marR="91425" marT="91425" marB="91425" anchor="ctr">
                    <a:noFill/>
                  </a:tcPr>
                </a:tc>
                <a:tc>
                  <a:txBody>
                    <a:bodyPr/>
                    <a:lstStyle/>
                    <a:p>
                      <a:pPr marL="0" lvl="0" indent="0" algn="ctr" rtl="0">
                        <a:spcBef>
                          <a:spcPts val="0"/>
                        </a:spcBef>
                        <a:spcAft>
                          <a:spcPts val="0"/>
                        </a:spcAft>
                        <a:buNone/>
                      </a:pPr>
                      <a:r>
                        <a:rPr lang="en" dirty="0">
                          <a:solidFill>
                            <a:srgbClr val="FFFFFF"/>
                          </a:solidFill>
                          <a:latin typeface="Times" pitchFamily="2" charset="0"/>
                        </a:rPr>
                        <a:t>.20</a:t>
                      </a:r>
                      <a:endParaRPr dirty="0">
                        <a:solidFill>
                          <a:srgbClr val="FFFFFF"/>
                        </a:solidFill>
                        <a:latin typeface="Times" pitchFamily="2" charset="0"/>
                      </a:endParaRPr>
                    </a:p>
                  </a:txBody>
                  <a:tcPr marL="91425" marR="91425" marT="91425" marB="91425" anchor="ctr">
                    <a:noFill/>
                  </a:tcPr>
                </a:tc>
                <a:tc>
                  <a:txBody>
                    <a:bodyPr/>
                    <a:lstStyle/>
                    <a:p>
                      <a:pPr marL="0" lvl="0" indent="0" algn="ctr" rtl="0">
                        <a:spcBef>
                          <a:spcPts val="0"/>
                        </a:spcBef>
                        <a:spcAft>
                          <a:spcPts val="0"/>
                        </a:spcAft>
                        <a:buNone/>
                      </a:pPr>
                      <a:r>
                        <a:rPr lang="en-US" dirty="0">
                          <a:solidFill>
                            <a:srgbClr val="FFFFFF"/>
                          </a:solidFill>
                          <a:latin typeface="Times" pitchFamily="2" charset="0"/>
                        </a:rPr>
                        <a:t>positive</a:t>
                      </a:r>
                      <a:endParaRPr dirty="0">
                        <a:solidFill>
                          <a:srgbClr val="FFFFFF"/>
                        </a:solidFill>
                        <a:latin typeface="Times" pitchFamily="2" charset="0"/>
                      </a:endParaRPr>
                    </a:p>
                  </a:txBody>
                  <a:tcPr marL="91425" marR="91425" marT="91425" marB="91425" anchor="ctr">
                    <a:noFill/>
                  </a:tcPr>
                </a:tc>
                <a:tc>
                  <a:txBody>
                    <a:bodyPr/>
                    <a:lstStyle/>
                    <a:p>
                      <a:pPr marL="0" lvl="0" indent="0" algn="l" rtl="0">
                        <a:spcBef>
                          <a:spcPts val="0"/>
                        </a:spcBef>
                        <a:spcAft>
                          <a:spcPts val="0"/>
                        </a:spcAft>
                        <a:buNone/>
                      </a:pPr>
                      <a:r>
                        <a:rPr lang="en-US" dirty="0">
                          <a:solidFill>
                            <a:srgbClr val="FFFFFF"/>
                          </a:solidFill>
                          <a:latin typeface="Times" pitchFamily="2" charset="0"/>
                        </a:rPr>
                        <a:t>People that are more aged might be more likely responsive to phone calls campaigns and convert. It is also possible that older people have more cash to be managed and could thus more likely enroll the term deposit. </a:t>
                      </a:r>
                      <a:endParaRPr dirty="0">
                        <a:solidFill>
                          <a:srgbClr val="FFFFFF"/>
                        </a:solidFill>
                        <a:latin typeface="Times" pitchFamily="2" charset="0"/>
                      </a:endParaRPr>
                    </a:p>
                  </a:txBody>
                  <a:tcPr marL="91425" marR="91425" marT="91425" marB="91425" anchor="ctr">
                    <a:noFill/>
                  </a:tcPr>
                </a:tc>
                <a:extLst>
                  <a:ext uri="{0D108BD9-81ED-4DB2-BD59-A6C34878D82A}">
                    <a16:rowId xmlns:a16="http://schemas.microsoft.com/office/drawing/2014/main" val="966070429"/>
                  </a:ext>
                </a:extLst>
              </a:tr>
              <a:tr h="398800">
                <a:tc>
                  <a:txBody>
                    <a:bodyPr/>
                    <a:lstStyle/>
                    <a:p>
                      <a:pPr marL="0" lvl="0" indent="0" algn="ctr" rtl="0">
                        <a:spcBef>
                          <a:spcPts val="0"/>
                        </a:spcBef>
                        <a:spcAft>
                          <a:spcPts val="0"/>
                        </a:spcAft>
                        <a:buNone/>
                      </a:pPr>
                      <a:r>
                        <a:rPr lang="en" dirty="0">
                          <a:solidFill>
                            <a:srgbClr val="FFFFFF"/>
                          </a:solidFill>
                          <a:latin typeface="Times" pitchFamily="2" charset="0"/>
                        </a:rPr>
                        <a:t>14: euribor3m</a:t>
                      </a:r>
                      <a:endParaRPr dirty="0">
                        <a:solidFill>
                          <a:srgbClr val="FFFFFF"/>
                        </a:solidFill>
                        <a:latin typeface="Times" pitchFamily="2" charset="0"/>
                      </a:endParaRPr>
                    </a:p>
                  </a:txBody>
                  <a:tcPr marL="91425" marR="91425" marT="91425" marB="91425" anchor="ctr">
                    <a:noFill/>
                  </a:tcPr>
                </a:tc>
                <a:tc>
                  <a:txBody>
                    <a:bodyPr/>
                    <a:lstStyle/>
                    <a:p>
                      <a:pPr marL="0" lvl="0" indent="0" algn="ctr" rtl="0">
                        <a:spcBef>
                          <a:spcPts val="0"/>
                        </a:spcBef>
                        <a:spcAft>
                          <a:spcPts val="0"/>
                        </a:spcAft>
                        <a:buNone/>
                      </a:pPr>
                      <a:r>
                        <a:rPr lang="en" dirty="0">
                          <a:solidFill>
                            <a:srgbClr val="FFFFFF"/>
                          </a:solidFill>
                          <a:latin typeface="Times" pitchFamily="2" charset="0"/>
                        </a:rPr>
                        <a:t>.18</a:t>
                      </a:r>
                      <a:endParaRPr dirty="0">
                        <a:solidFill>
                          <a:srgbClr val="FFFFFF"/>
                        </a:solidFill>
                        <a:latin typeface="Times" pitchFamily="2" charset="0"/>
                      </a:endParaRPr>
                    </a:p>
                  </a:txBody>
                  <a:tcPr marL="91425" marR="91425" marT="91425" marB="91425" anchor="ctr">
                    <a:noFill/>
                  </a:tcPr>
                </a:tc>
                <a:tc>
                  <a:txBody>
                    <a:bodyPr/>
                    <a:lstStyle/>
                    <a:p>
                      <a:pPr marL="0" lvl="0" indent="0" algn="ctr" rtl="0">
                        <a:spcBef>
                          <a:spcPts val="0"/>
                        </a:spcBef>
                        <a:spcAft>
                          <a:spcPts val="0"/>
                        </a:spcAft>
                        <a:buNone/>
                      </a:pPr>
                      <a:r>
                        <a:rPr lang="en-US" dirty="0">
                          <a:solidFill>
                            <a:srgbClr val="FFFFFF"/>
                          </a:solidFill>
                          <a:latin typeface="Times" pitchFamily="2" charset="0"/>
                        </a:rPr>
                        <a:t>negative</a:t>
                      </a:r>
                      <a:endParaRPr dirty="0">
                        <a:solidFill>
                          <a:srgbClr val="FFFFFF"/>
                        </a:solidFill>
                        <a:latin typeface="Times" pitchFamily="2" charset="0"/>
                      </a:endParaRPr>
                    </a:p>
                  </a:txBody>
                  <a:tcPr marL="91425" marR="91425" marT="91425" marB="91425" anchor="ctr">
                    <a:noFill/>
                  </a:tcPr>
                </a:tc>
                <a:tc>
                  <a:txBody>
                    <a:bodyPr/>
                    <a:lstStyle/>
                    <a:p>
                      <a:pPr marL="0" lvl="0" indent="0" algn="l" rtl="0">
                        <a:spcBef>
                          <a:spcPts val="0"/>
                        </a:spcBef>
                        <a:spcAft>
                          <a:spcPts val="0"/>
                        </a:spcAft>
                        <a:buNone/>
                      </a:pPr>
                      <a:r>
                        <a:rPr lang="en-US" dirty="0">
                          <a:solidFill>
                            <a:srgbClr val="FFFFFF"/>
                          </a:solidFill>
                          <a:latin typeface="Times" pitchFamily="2" charset="0"/>
                        </a:rPr>
                        <a:t>EURIBOR signals the general interest rate in present. When the interest rates are low across the more generalized financial product, the term deposit plan with an agreed rate might be more attractive, thus attracting more people to convert. </a:t>
                      </a:r>
                      <a:endParaRPr dirty="0">
                        <a:solidFill>
                          <a:srgbClr val="FFFFFF"/>
                        </a:solidFill>
                        <a:latin typeface="Times" pitchFamily="2" charset="0"/>
                      </a:endParaRPr>
                    </a:p>
                  </a:txBody>
                  <a:tcPr marL="91425" marR="91425" marT="91425" marB="91425" anchor="ctr">
                    <a:noFill/>
                  </a:tcPr>
                </a:tc>
                <a:extLst>
                  <a:ext uri="{0D108BD9-81ED-4DB2-BD59-A6C34878D82A}">
                    <a16:rowId xmlns:a16="http://schemas.microsoft.com/office/drawing/2014/main" val="802738253"/>
                  </a:ext>
                </a:extLst>
              </a:tr>
              <a:tr h="209224">
                <a:tc>
                  <a:txBody>
                    <a:bodyPr/>
                    <a:lstStyle/>
                    <a:p>
                      <a:pPr marL="0" lvl="0" indent="0" algn="ctr" rtl="0">
                        <a:spcBef>
                          <a:spcPts val="0"/>
                        </a:spcBef>
                        <a:spcAft>
                          <a:spcPts val="0"/>
                        </a:spcAft>
                        <a:buNone/>
                      </a:pPr>
                      <a:r>
                        <a:rPr lang="en" dirty="0">
                          <a:solidFill>
                            <a:srgbClr val="FFFFFF"/>
                          </a:solidFill>
                          <a:latin typeface="Times" pitchFamily="2" charset="0"/>
                        </a:rPr>
                        <a:t>1: job</a:t>
                      </a:r>
                      <a:endParaRPr dirty="0">
                        <a:solidFill>
                          <a:srgbClr val="FFFFFF"/>
                        </a:solidFill>
                        <a:latin typeface="Times" pitchFamily="2" charset="0"/>
                      </a:endParaRPr>
                    </a:p>
                  </a:txBody>
                  <a:tcPr marL="91425" marR="91425" marT="91425" marB="91425" anchor="ctr">
                    <a:noFill/>
                  </a:tcPr>
                </a:tc>
                <a:tc>
                  <a:txBody>
                    <a:bodyPr/>
                    <a:lstStyle/>
                    <a:p>
                      <a:pPr marL="0" lvl="0" indent="0" algn="ctr" rtl="0">
                        <a:spcBef>
                          <a:spcPts val="0"/>
                        </a:spcBef>
                        <a:spcAft>
                          <a:spcPts val="0"/>
                        </a:spcAft>
                        <a:buNone/>
                      </a:pPr>
                      <a:r>
                        <a:rPr lang="en" dirty="0">
                          <a:solidFill>
                            <a:srgbClr val="FFFFFF"/>
                          </a:solidFill>
                          <a:latin typeface="Times" pitchFamily="2" charset="0"/>
                        </a:rPr>
                        <a:t>.09</a:t>
                      </a:r>
                      <a:endParaRPr dirty="0">
                        <a:solidFill>
                          <a:srgbClr val="FFFFFF"/>
                        </a:solidFill>
                        <a:latin typeface="Times" pitchFamily="2" charset="0"/>
                      </a:endParaRPr>
                    </a:p>
                  </a:txBody>
                  <a:tcPr marL="91425" marR="91425" marT="91425" marB="91425" anchor="ctr">
                    <a:noFill/>
                  </a:tcPr>
                </a:tc>
                <a:tc>
                  <a:txBody>
                    <a:bodyPr/>
                    <a:lstStyle/>
                    <a:p>
                      <a:pPr marL="0" lvl="0" indent="0" algn="ctr" rtl="0">
                        <a:spcBef>
                          <a:spcPts val="0"/>
                        </a:spcBef>
                        <a:spcAft>
                          <a:spcPts val="0"/>
                        </a:spcAft>
                        <a:buNone/>
                      </a:pPr>
                      <a:r>
                        <a:rPr lang="en-US" dirty="0">
                          <a:solidFill>
                            <a:srgbClr val="FFFFFF"/>
                          </a:solidFill>
                          <a:latin typeface="Times" pitchFamily="2" charset="0"/>
                        </a:rPr>
                        <a:t>positive</a:t>
                      </a:r>
                      <a:endParaRPr dirty="0">
                        <a:solidFill>
                          <a:srgbClr val="FFFFFF"/>
                        </a:solidFill>
                        <a:latin typeface="Times" pitchFamily="2" charset="0"/>
                      </a:endParaRPr>
                    </a:p>
                  </a:txBody>
                  <a:tcPr marL="91425" marR="91425" marT="91425" marB="91425" anchor="ctr">
                    <a:noFill/>
                  </a:tcPr>
                </a:tc>
                <a:tc>
                  <a:txBody>
                    <a:bodyPr/>
                    <a:lstStyle/>
                    <a:p>
                      <a:pPr marL="0" lvl="0" indent="0" algn="l" rtl="0">
                        <a:spcBef>
                          <a:spcPts val="0"/>
                        </a:spcBef>
                        <a:spcAft>
                          <a:spcPts val="0"/>
                        </a:spcAft>
                        <a:buNone/>
                      </a:pPr>
                      <a:r>
                        <a:rPr lang="en-US" dirty="0">
                          <a:solidFill>
                            <a:srgbClr val="FFFFFF"/>
                          </a:solidFill>
                          <a:latin typeface="Times" pitchFamily="2" charset="0"/>
                        </a:rPr>
                        <a:t>With higher paid jobs, the clients would have more deposable income to enroll in term </a:t>
                      </a:r>
                      <a:r>
                        <a:rPr lang="en-US" dirty="0" err="1">
                          <a:solidFill>
                            <a:srgbClr val="FFFFFF"/>
                          </a:solidFill>
                          <a:latin typeface="Times" pitchFamily="2" charset="0"/>
                        </a:rPr>
                        <a:t>deposite</a:t>
                      </a:r>
                      <a:endParaRPr dirty="0">
                        <a:solidFill>
                          <a:srgbClr val="FFFFFF"/>
                        </a:solidFill>
                        <a:latin typeface="Times" pitchFamily="2" charset="0"/>
                      </a:endParaRPr>
                    </a:p>
                  </a:txBody>
                  <a:tcPr marL="91425" marR="91425" marT="91425" marB="91425" anchor="ctr">
                    <a:noFill/>
                  </a:tcPr>
                </a:tc>
                <a:extLst>
                  <a:ext uri="{0D108BD9-81ED-4DB2-BD59-A6C34878D82A}">
                    <a16:rowId xmlns:a16="http://schemas.microsoft.com/office/drawing/2014/main" val="1752988814"/>
                  </a:ext>
                </a:extLst>
              </a:tr>
              <a:tr h="209224">
                <a:tc>
                  <a:txBody>
                    <a:bodyPr/>
                    <a:lstStyle/>
                    <a:p>
                      <a:pPr marL="0" lvl="0" indent="0" algn="ctr" rtl="0">
                        <a:spcBef>
                          <a:spcPts val="0"/>
                        </a:spcBef>
                        <a:spcAft>
                          <a:spcPts val="0"/>
                        </a:spcAft>
                        <a:buNone/>
                      </a:pPr>
                      <a:r>
                        <a:rPr lang="en-US" dirty="0">
                          <a:solidFill>
                            <a:srgbClr val="FFFFFF"/>
                          </a:solidFill>
                          <a:latin typeface="Times" pitchFamily="2" charset="0"/>
                        </a:rPr>
                        <a:t>7: campaign</a:t>
                      </a:r>
                      <a:endParaRPr dirty="0">
                        <a:solidFill>
                          <a:srgbClr val="FFFFFF"/>
                        </a:solidFill>
                        <a:latin typeface="Times" pitchFamily="2" charset="0"/>
                      </a:endParaRPr>
                    </a:p>
                  </a:txBody>
                  <a:tcPr marL="91425" marR="91425" marT="91425" marB="91425" anchor="ctr">
                    <a:noFill/>
                  </a:tcPr>
                </a:tc>
                <a:tc>
                  <a:txBody>
                    <a:bodyPr/>
                    <a:lstStyle/>
                    <a:p>
                      <a:pPr marL="0" lvl="0" indent="0" algn="ctr" rtl="0">
                        <a:spcBef>
                          <a:spcPts val="0"/>
                        </a:spcBef>
                        <a:spcAft>
                          <a:spcPts val="0"/>
                        </a:spcAft>
                        <a:buNone/>
                      </a:pPr>
                      <a:r>
                        <a:rPr lang="en-US" dirty="0">
                          <a:solidFill>
                            <a:srgbClr val="FFFFFF"/>
                          </a:solidFill>
                          <a:latin typeface="Times" pitchFamily="2" charset="0"/>
                        </a:rPr>
                        <a:t>.09</a:t>
                      </a:r>
                      <a:endParaRPr dirty="0">
                        <a:solidFill>
                          <a:srgbClr val="FFFFFF"/>
                        </a:solidFill>
                        <a:latin typeface="Times" pitchFamily="2" charset="0"/>
                      </a:endParaRPr>
                    </a:p>
                  </a:txBody>
                  <a:tcPr marL="91425" marR="91425" marT="91425" marB="91425" anchor="ctr">
                    <a:noFill/>
                  </a:tcPr>
                </a:tc>
                <a:tc>
                  <a:txBody>
                    <a:bodyPr/>
                    <a:lstStyle/>
                    <a:p>
                      <a:pPr marL="0" lvl="0" indent="0" algn="ctr" rtl="0">
                        <a:spcBef>
                          <a:spcPts val="0"/>
                        </a:spcBef>
                        <a:spcAft>
                          <a:spcPts val="0"/>
                        </a:spcAft>
                        <a:buNone/>
                      </a:pPr>
                      <a:r>
                        <a:rPr lang="en-US" dirty="0">
                          <a:solidFill>
                            <a:srgbClr val="FFFFFF"/>
                          </a:solidFill>
                          <a:latin typeface="Times" pitchFamily="2" charset="0"/>
                        </a:rPr>
                        <a:t>negative</a:t>
                      </a:r>
                      <a:endParaRPr dirty="0">
                        <a:solidFill>
                          <a:srgbClr val="FFFFFF"/>
                        </a:solidFill>
                        <a:latin typeface="Times" pitchFamily="2" charset="0"/>
                      </a:endParaRPr>
                    </a:p>
                  </a:txBody>
                  <a:tcPr marL="91425" marR="91425" marT="91425" marB="91425" anchor="ctr">
                    <a:noFill/>
                  </a:tcPr>
                </a:tc>
                <a:tc>
                  <a:txBody>
                    <a:bodyPr/>
                    <a:lstStyle/>
                    <a:p>
                      <a:pPr marL="0" lvl="0" indent="0" algn="l" rtl="0">
                        <a:spcBef>
                          <a:spcPts val="0"/>
                        </a:spcBef>
                        <a:spcAft>
                          <a:spcPts val="0"/>
                        </a:spcAft>
                        <a:buNone/>
                      </a:pPr>
                      <a:r>
                        <a:rPr lang="en-US" dirty="0">
                          <a:solidFill>
                            <a:srgbClr val="FFFFFF"/>
                          </a:solidFill>
                          <a:latin typeface="Times" pitchFamily="2" charset="0"/>
                        </a:rPr>
                        <a:t>We noticed that the number of contacts during one campaign is negatively correlated with target. Perhaps spamming the client with ads discourages them from enrolling in our project. </a:t>
                      </a:r>
                      <a:endParaRPr dirty="0">
                        <a:solidFill>
                          <a:srgbClr val="FFFFFF"/>
                        </a:solidFill>
                        <a:latin typeface="Times" pitchFamily="2" charset="0"/>
                      </a:endParaRPr>
                    </a:p>
                  </a:txBody>
                  <a:tcPr marL="91425" marR="91425" marT="91425" marB="91425" anchor="ctr">
                    <a:noFill/>
                  </a:tcPr>
                </a:tc>
                <a:extLst>
                  <a:ext uri="{0D108BD9-81ED-4DB2-BD59-A6C34878D82A}">
                    <a16:rowId xmlns:a16="http://schemas.microsoft.com/office/drawing/2014/main" val="3372058645"/>
                  </a:ext>
                </a:extLst>
              </a:tr>
            </a:tbl>
          </a:graphicData>
        </a:graphic>
      </p:graphicFrame>
    </p:spTree>
    <p:extLst>
      <p:ext uri="{BB962C8B-B14F-4D97-AF65-F5344CB8AC3E}">
        <p14:creationId xmlns:p14="http://schemas.microsoft.com/office/powerpoint/2010/main" val="3842648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7182A"/>
        </a:solidFill>
        <a:effectLst/>
      </p:bgPr>
    </p:bg>
    <p:spTree>
      <p:nvGrpSpPr>
        <p:cNvPr id="1" name="Shape 544"/>
        <p:cNvGrpSpPr/>
        <p:nvPr/>
      </p:nvGrpSpPr>
      <p:grpSpPr>
        <a:xfrm>
          <a:off x="0" y="0"/>
          <a:ext cx="0" cy="0"/>
          <a:chOff x="0" y="0"/>
          <a:chExt cx="0" cy="0"/>
        </a:xfrm>
      </p:grpSpPr>
      <p:grpSp>
        <p:nvGrpSpPr>
          <p:cNvPr id="545" name="Google Shape;545;p56"/>
          <p:cNvGrpSpPr/>
          <p:nvPr/>
        </p:nvGrpSpPr>
        <p:grpSpPr>
          <a:xfrm>
            <a:off x="-142875" y="3995738"/>
            <a:ext cx="9286874" cy="1147763"/>
            <a:chOff x="1624013" y="5014913"/>
            <a:chExt cx="5943600" cy="633413"/>
          </a:xfrm>
        </p:grpSpPr>
        <p:cxnSp>
          <p:nvCxnSpPr>
            <p:cNvPr id="546" name="Google Shape;546;p56"/>
            <p:cNvCxnSpPr/>
            <p:nvPr/>
          </p:nvCxnSpPr>
          <p:spPr>
            <a:xfrm>
              <a:off x="3798888" y="5430838"/>
              <a:ext cx="0" cy="0"/>
            </a:xfrm>
            <a:prstGeom prst="straightConnector1">
              <a:avLst/>
            </a:prstGeom>
            <a:noFill/>
            <a:ln w="9525" cap="flat" cmpd="sng">
              <a:solidFill>
                <a:schemeClr val="lt1"/>
              </a:solidFill>
              <a:prstDash val="solid"/>
              <a:miter lim="800000"/>
              <a:headEnd type="none" w="med" len="med"/>
              <a:tailEnd type="none" w="med" len="med"/>
            </a:ln>
          </p:spPr>
        </p:cxnSp>
        <p:sp>
          <p:nvSpPr>
            <p:cNvPr id="547" name="Google Shape;547;p56"/>
            <p:cNvSpPr/>
            <p:nvPr/>
          </p:nvSpPr>
          <p:spPr>
            <a:xfrm>
              <a:off x="1624013" y="5014913"/>
              <a:ext cx="2174875" cy="633413"/>
            </a:xfrm>
            <a:custGeom>
              <a:avLst/>
              <a:gdLst/>
              <a:ahLst/>
              <a:cxnLst/>
              <a:rect l="l" t="t" r="r" b="b"/>
              <a:pathLst>
                <a:path w="579" h="166" extrusionOk="0">
                  <a:moveTo>
                    <a:pt x="579" y="109"/>
                  </a:moveTo>
                  <a:cubicBezTo>
                    <a:pt x="579" y="108"/>
                    <a:pt x="579" y="108"/>
                    <a:pt x="579" y="108"/>
                  </a:cubicBezTo>
                  <a:cubicBezTo>
                    <a:pt x="577" y="108"/>
                    <a:pt x="576" y="108"/>
                    <a:pt x="574" y="108"/>
                  </a:cubicBezTo>
                  <a:cubicBezTo>
                    <a:pt x="574" y="107"/>
                    <a:pt x="574" y="105"/>
                    <a:pt x="574" y="103"/>
                  </a:cubicBezTo>
                  <a:cubicBezTo>
                    <a:pt x="570" y="103"/>
                    <a:pt x="566" y="103"/>
                    <a:pt x="562" y="103"/>
                  </a:cubicBezTo>
                  <a:cubicBezTo>
                    <a:pt x="561" y="104"/>
                    <a:pt x="560" y="105"/>
                    <a:pt x="559" y="106"/>
                  </a:cubicBezTo>
                  <a:cubicBezTo>
                    <a:pt x="557" y="106"/>
                    <a:pt x="555" y="106"/>
                    <a:pt x="553" y="106"/>
                  </a:cubicBezTo>
                  <a:cubicBezTo>
                    <a:pt x="553" y="105"/>
                    <a:pt x="553" y="104"/>
                    <a:pt x="553" y="103"/>
                  </a:cubicBezTo>
                  <a:cubicBezTo>
                    <a:pt x="552" y="103"/>
                    <a:pt x="550" y="103"/>
                    <a:pt x="548" y="103"/>
                  </a:cubicBezTo>
                  <a:cubicBezTo>
                    <a:pt x="548" y="104"/>
                    <a:pt x="548" y="105"/>
                    <a:pt x="548" y="106"/>
                  </a:cubicBezTo>
                  <a:cubicBezTo>
                    <a:pt x="547" y="106"/>
                    <a:pt x="546" y="106"/>
                    <a:pt x="545" y="106"/>
                  </a:cubicBezTo>
                  <a:cubicBezTo>
                    <a:pt x="545" y="108"/>
                    <a:pt x="545" y="111"/>
                    <a:pt x="545" y="113"/>
                  </a:cubicBezTo>
                  <a:cubicBezTo>
                    <a:pt x="544" y="113"/>
                    <a:pt x="543" y="113"/>
                    <a:pt x="542" y="113"/>
                  </a:cubicBezTo>
                  <a:cubicBezTo>
                    <a:pt x="542" y="112"/>
                    <a:pt x="542" y="111"/>
                    <a:pt x="542" y="110"/>
                  </a:cubicBezTo>
                  <a:cubicBezTo>
                    <a:pt x="541" y="110"/>
                    <a:pt x="540" y="110"/>
                    <a:pt x="540" y="110"/>
                  </a:cubicBezTo>
                  <a:cubicBezTo>
                    <a:pt x="538" y="108"/>
                    <a:pt x="537" y="107"/>
                    <a:pt x="536" y="106"/>
                  </a:cubicBezTo>
                  <a:cubicBezTo>
                    <a:pt x="535" y="106"/>
                    <a:pt x="533" y="106"/>
                    <a:pt x="532" y="106"/>
                  </a:cubicBezTo>
                  <a:cubicBezTo>
                    <a:pt x="532" y="95"/>
                    <a:pt x="532" y="84"/>
                    <a:pt x="532" y="73"/>
                  </a:cubicBezTo>
                  <a:cubicBezTo>
                    <a:pt x="531" y="70"/>
                    <a:pt x="529" y="68"/>
                    <a:pt x="527" y="65"/>
                  </a:cubicBezTo>
                  <a:cubicBezTo>
                    <a:pt x="519" y="65"/>
                    <a:pt x="510" y="65"/>
                    <a:pt x="502" y="65"/>
                  </a:cubicBezTo>
                  <a:cubicBezTo>
                    <a:pt x="502" y="79"/>
                    <a:pt x="502" y="92"/>
                    <a:pt x="502" y="106"/>
                  </a:cubicBezTo>
                  <a:cubicBezTo>
                    <a:pt x="498" y="106"/>
                    <a:pt x="494" y="106"/>
                    <a:pt x="490" y="106"/>
                  </a:cubicBezTo>
                  <a:cubicBezTo>
                    <a:pt x="490" y="79"/>
                    <a:pt x="490" y="52"/>
                    <a:pt x="490" y="25"/>
                  </a:cubicBezTo>
                  <a:cubicBezTo>
                    <a:pt x="483" y="18"/>
                    <a:pt x="468" y="18"/>
                    <a:pt x="460" y="25"/>
                  </a:cubicBezTo>
                  <a:cubicBezTo>
                    <a:pt x="460" y="35"/>
                    <a:pt x="460" y="46"/>
                    <a:pt x="460" y="57"/>
                  </a:cubicBezTo>
                  <a:cubicBezTo>
                    <a:pt x="456" y="57"/>
                    <a:pt x="452" y="57"/>
                    <a:pt x="449" y="57"/>
                  </a:cubicBezTo>
                  <a:cubicBezTo>
                    <a:pt x="442" y="58"/>
                    <a:pt x="435" y="59"/>
                    <a:pt x="428" y="60"/>
                  </a:cubicBezTo>
                  <a:cubicBezTo>
                    <a:pt x="428" y="78"/>
                    <a:pt x="428" y="96"/>
                    <a:pt x="428" y="113"/>
                  </a:cubicBezTo>
                  <a:cubicBezTo>
                    <a:pt x="426" y="113"/>
                    <a:pt x="424" y="113"/>
                    <a:pt x="423" y="113"/>
                  </a:cubicBezTo>
                  <a:cubicBezTo>
                    <a:pt x="423" y="112"/>
                    <a:pt x="423" y="111"/>
                    <a:pt x="423" y="111"/>
                  </a:cubicBezTo>
                  <a:cubicBezTo>
                    <a:pt x="422" y="111"/>
                    <a:pt x="420" y="111"/>
                    <a:pt x="419" y="111"/>
                  </a:cubicBezTo>
                  <a:cubicBezTo>
                    <a:pt x="419" y="110"/>
                    <a:pt x="419" y="109"/>
                    <a:pt x="419" y="108"/>
                  </a:cubicBezTo>
                  <a:cubicBezTo>
                    <a:pt x="420" y="108"/>
                    <a:pt x="421" y="107"/>
                    <a:pt x="422" y="107"/>
                  </a:cubicBezTo>
                  <a:cubicBezTo>
                    <a:pt x="422" y="106"/>
                    <a:pt x="422" y="105"/>
                    <a:pt x="422" y="105"/>
                  </a:cubicBezTo>
                  <a:cubicBezTo>
                    <a:pt x="421" y="104"/>
                    <a:pt x="420" y="104"/>
                    <a:pt x="419" y="103"/>
                  </a:cubicBezTo>
                  <a:cubicBezTo>
                    <a:pt x="419" y="97"/>
                    <a:pt x="419" y="92"/>
                    <a:pt x="419" y="86"/>
                  </a:cubicBezTo>
                  <a:cubicBezTo>
                    <a:pt x="420" y="86"/>
                    <a:pt x="421" y="85"/>
                    <a:pt x="421" y="85"/>
                  </a:cubicBezTo>
                  <a:cubicBezTo>
                    <a:pt x="421" y="84"/>
                    <a:pt x="421" y="83"/>
                    <a:pt x="421" y="83"/>
                  </a:cubicBezTo>
                  <a:cubicBezTo>
                    <a:pt x="421" y="82"/>
                    <a:pt x="420" y="82"/>
                    <a:pt x="419" y="81"/>
                  </a:cubicBezTo>
                  <a:cubicBezTo>
                    <a:pt x="419" y="81"/>
                    <a:pt x="419" y="80"/>
                    <a:pt x="419" y="80"/>
                  </a:cubicBezTo>
                  <a:cubicBezTo>
                    <a:pt x="419" y="80"/>
                    <a:pt x="418" y="80"/>
                    <a:pt x="418" y="80"/>
                  </a:cubicBezTo>
                  <a:cubicBezTo>
                    <a:pt x="418" y="79"/>
                    <a:pt x="418" y="77"/>
                    <a:pt x="418" y="76"/>
                  </a:cubicBezTo>
                  <a:cubicBezTo>
                    <a:pt x="418" y="76"/>
                    <a:pt x="419" y="76"/>
                    <a:pt x="419" y="76"/>
                  </a:cubicBezTo>
                  <a:cubicBezTo>
                    <a:pt x="419" y="76"/>
                    <a:pt x="419" y="75"/>
                    <a:pt x="419" y="74"/>
                  </a:cubicBezTo>
                  <a:cubicBezTo>
                    <a:pt x="418" y="73"/>
                    <a:pt x="417" y="73"/>
                    <a:pt x="417" y="73"/>
                  </a:cubicBezTo>
                  <a:cubicBezTo>
                    <a:pt x="416" y="63"/>
                    <a:pt x="414" y="55"/>
                    <a:pt x="404" y="51"/>
                  </a:cubicBezTo>
                  <a:cubicBezTo>
                    <a:pt x="405" y="50"/>
                    <a:pt x="405" y="50"/>
                    <a:pt x="406" y="50"/>
                  </a:cubicBezTo>
                  <a:cubicBezTo>
                    <a:pt x="406" y="49"/>
                    <a:pt x="406" y="48"/>
                    <a:pt x="406" y="47"/>
                  </a:cubicBezTo>
                  <a:cubicBezTo>
                    <a:pt x="405" y="47"/>
                    <a:pt x="405" y="46"/>
                    <a:pt x="404" y="46"/>
                  </a:cubicBezTo>
                  <a:cubicBezTo>
                    <a:pt x="404" y="45"/>
                    <a:pt x="404" y="44"/>
                    <a:pt x="404" y="43"/>
                  </a:cubicBezTo>
                  <a:cubicBezTo>
                    <a:pt x="403" y="43"/>
                    <a:pt x="403" y="43"/>
                    <a:pt x="403" y="43"/>
                  </a:cubicBezTo>
                  <a:cubicBezTo>
                    <a:pt x="403" y="41"/>
                    <a:pt x="403" y="38"/>
                    <a:pt x="403" y="36"/>
                  </a:cubicBezTo>
                  <a:cubicBezTo>
                    <a:pt x="403" y="36"/>
                    <a:pt x="403" y="36"/>
                    <a:pt x="403" y="36"/>
                  </a:cubicBezTo>
                  <a:cubicBezTo>
                    <a:pt x="403" y="35"/>
                    <a:pt x="403" y="35"/>
                    <a:pt x="403" y="34"/>
                  </a:cubicBezTo>
                  <a:cubicBezTo>
                    <a:pt x="403" y="34"/>
                    <a:pt x="402" y="34"/>
                    <a:pt x="402" y="33"/>
                  </a:cubicBezTo>
                  <a:cubicBezTo>
                    <a:pt x="401" y="32"/>
                    <a:pt x="400" y="30"/>
                    <a:pt x="399" y="28"/>
                  </a:cubicBezTo>
                  <a:cubicBezTo>
                    <a:pt x="399" y="28"/>
                    <a:pt x="399" y="28"/>
                    <a:pt x="399" y="27"/>
                  </a:cubicBezTo>
                  <a:cubicBezTo>
                    <a:pt x="399" y="27"/>
                    <a:pt x="398" y="27"/>
                    <a:pt x="398" y="27"/>
                  </a:cubicBezTo>
                  <a:cubicBezTo>
                    <a:pt x="398" y="26"/>
                    <a:pt x="398" y="26"/>
                    <a:pt x="398" y="25"/>
                  </a:cubicBezTo>
                  <a:cubicBezTo>
                    <a:pt x="399" y="22"/>
                    <a:pt x="399" y="19"/>
                    <a:pt x="397" y="16"/>
                  </a:cubicBezTo>
                  <a:cubicBezTo>
                    <a:pt x="396" y="14"/>
                    <a:pt x="396" y="14"/>
                    <a:pt x="396" y="14"/>
                  </a:cubicBezTo>
                  <a:cubicBezTo>
                    <a:pt x="396" y="16"/>
                    <a:pt x="396" y="16"/>
                    <a:pt x="396" y="16"/>
                  </a:cubicBezTo>
                  <a:cubicBezTo>
                    <a:pt x="394" y="19"/>
                    <a:pt x="394" y="23"/>
                    <a:pt x="396" y="25"/>
                  </a:cubicBezTo>
                  <a:cubicBezTo>
                    <a:pt x="396" y="26"/>
                    <a:pt x="396" y="26"/>
                    <a:pt x="396" y="27"/>
                  </a:cubicBezTo>
                  <a:cubicBezTo>
                    <a:pt x="395" y="27"/>
                    <a:pt x="395" y="27"/>
                    <a:pt x="394" y="27"/>
                  </a:cubicBezTo>
                  <a:cubicBezTo>
                    <a:pt x="394" y="28"/>
                    <a:pt x="394" y="28"/>
                    <a:pt x="394" y="28"/>
                  </a:cubicBezTo>
                  <a:cubicBezTo>
                    <a:pt x="393" y="30"/>
                    <a:pt x="392" y="32"/>
                    <a:pt x="391" y="34"/>
                  </a:cubicBezTo>
                  <a:cubicBezTo>
                    <a:pt x="391" y="34"/>
                    <a:pt x="390" y="34"/>
                    <a:pt x="390" y="35"/>
                  </a:cubicBezTo>
                  <a:cubicBezTo>
                    <a:pt x="390" y="35"/>
                    <a:pt x="390" y="35"/>
                    <a:pt x="390" y="36"/>
                  </a:cubicBezTo>
                  <a:cubicBezTo>
                    <a:pt x="390" y="36"/>
                    <a:pt x="390" y="36"/>
                    <a:pt x="391" y="36"/>
                  </a:cubicBezTo>
                  <a:cubicBezTo>
                    <a:pt x="391" y="38"/>
                    <a:pt x="391" y="41"/>
                    <a:pt x="391" y="43"/>
                  </a:cubicBezTo>
                  <a:cubicBezTo>
                    <a:pt x="390" y="43"/>
                    <a:pt x="390" y="43"/>
                    <a:pt x="389" y="43"/>
                  </a:cubicBezTo>
                  <a:cubicBezTo>
                    <a:pt x="389" y="44"/>
                    <a:pt x="389" y="45"/>
                    <a:pt x="389" y="46"/>
                  </a:cubicBezTo>
                  <a:cubicBezTo>
                    <a:pt x="389" y="46"/>
                    <a:pt x="388" y="47"/>
                    <a:pt x="387" y="47"/>
                  </a:cubicBezTo>
                  <a:cubicBezTo>
                    <a:pt x="387" y="48"/>
                    <a:pt x="387" y="49"/>
                    <a:pt x="387" y="49"/>
                  </a:cubicBezTo>
                  <a:cubicBezTo>
                    <a:pt x="388" y="50"/>
                    <a:pt x="388" y="50"/>
                    <a:pt x="388" y="51"/>
                  </a:cubicBezTo>
                  <a:cubicBezTo>
                    <a:pt x="379" y="55"/>
                    <a:pt x="376" y="63"/>
                    <a:pt x="376" y="73"/>
                  </a:cubicBezTo>
                  <a:cubicBezTo>
                    <a:pt x="375" y="73"/>
                    <a:pt x="374" y="74"/>
                    <a:pt x="374" y="74"/>
                  </a:cubicBezTo>
                  <a:cubicBezTo>
                    <a:pt x="374" y="75"/>
                    <a:pt x="374" y="76"/>
                    <a:pt x="374" y="76"/>
                  </a:cubicBezTo>
                  <a:cubicBezTo>
                    <a:pt x="374" y="76"/>
                    <a:pt x="374" y="76"/>
                    <a:pt x="375" y="76"/>
                  </a:cubicBezTo>
                  <a:cubicBezTo>
                    <a:pt x="375" y="77"/>
                    <a:pt x="375" y="78"/>
                    <a:pt x="375" y="80"/>
                  </a:cubicBezTo>
                  <a:cubicBezTo>
                    <a:pt x="375" y="80"/>
                    <a:pt x="374" y="80"/>
                    <a:pt x="374" y="80"/>
                  </a:cubicBezTo>
                  <a:cubicBezTo>
                    <a:pt x="374" y="80"/>
                    <a:pt x="374" y="81"/>
                    <a:pt x="374" y="81"/>
                  </a:cubicBezTo>
                  <a:cubicBezTo>
                    <a:pt x="373" y="82"/>
                    <a:pt x="372" y="82"/>
                    <a:pt x="371" y="83"/>
                  </a:cubicBezTo>
                  <a:cubicBezTo>
                    <a:pt x="371" y="83"/>
                    <a:pt x="371" y="84"/>
                    <a:pt x="371" y="85"/>
                  </a:cubicBezTo>
                  <a:cubicBezTo>
                    <a:pt x="372" y="85"/>
                    <a:pt x="373" y="85"/>
                    <a:pt x="374" y="86"/>
                  </a:cubicBezTo>
                  <a:cubicBezTo>
                    <a:pt x="374" y="92"/>
                    <a:pt x="374" y="97"/>
                    <a:pt x="374" y="103"/>
                  </a:cubicBezTo>
                  <a:cubicBezTo>
                    <a:pt x="373" y="104"/>
                    <a:pt x="372" y="104"/>
                    <a:pt x="371" y="105"/>
                  </a:cubicBezTo>
                  <a:cubicBezTo>
                    <a:pt x="371" y="105"/>
                    <a:pt x="371" y="106"/>
                    <a:pt x="371" y="107"/>
                  </a:cubicBezTo>
                  <a:cubicBezTo>
                    <a:pt x="372" y="107"/>
                    <a:pt x="373" y="108"/>
                    <a:pt x="374" y="108"/>
                  </a:cubicBezTo>
                  <a:cubicBezTo>
                    <a:pt x="374" y="109"/>
                    <a:pt x="374" y="110"/>
                    <a:pt x="374" y="111"/>
                  </a:cubicBezTo>
                  <a:cubicBezTo>
                    <a:pt x="372" y="112"/>
                    <a:pt x="370" y="112"/>
                    <a:pt x="368" y="113"/>
                  </a:cubicBezTo>
                  <a:cubicBezTo>
                    <a:pt x="365" y="113"/>
                    <a:pt x="363" y="113"/>
                    <a:pt x="361" y="113"/>
                  </a:cubicBezTo>
                  <a:cubicBezTo>
                    <a:pt x="361" y="99"/>
                    <a:pt x="361" y="84"/>
                    <a:pt x="361" y="69"/>
                  </a:cubicBezTo>
                  <a:cubicBezTo>
                    <a:pt x="356" y="69"/>
                    <a:pt x="350" y="69"/>
                    <a:pt x="344" y="69"/>
                  </a:cubicBezTo>
                  <a:cubicBezTo>
                    <a:pt x="344" y="65"/>
                    <a:pt x="344" y="61"/>
                    <a:pt x="344" y="57"/>
                  </a:cubicBezTo>
                  <a:cubicBezTo>
                    <a:pt x="342" y="57"/>
                    <a:pt x="339" y="57"/>
                    <a:pt x="337" y="57"/>
                  </a:cubicBezTo>
                  <a:cubicBezTo>
                    <a:pt x="335" y="57"/>
                    <a:pt x="334" y="58"/>
                    <a:pt x="333" y="59"/>
                  </a:cubicBezTo>
                  <a:cubicBezTo>
                    <a:pt x="333" y="60"/>
                    <a:pt x="333" y="62"/>
                    <a:pt x="333" y="63"/>
                  </a:cubicBezTo>
                  <a:cubicBezTo>
                    <a:pt x="332" y="63"/>
                    <a:pt x="330" y="63"/>
                    <a:pt x="329" y="63"/>
                  </a:cubicBezTo>
                  <a:cubicBezTo>
                    <a:pt x="328" y="64"/>
                    <a:pt x="326" y="64"/>
                    <a:pt x="324" y="65"/>
                  </a:cubicBezTo>
                  <a:cubicBezTo>
                    <a:pt x="324" y="67"/>
                    <a:pt x="324" y="68"/>
                    <a:pt x="324" y="69"/>
                  </a:cubicBezTo>
                  <a:cubicBezTo>
                    <a:pt x="323" y="69"/>
                    <a:pt x="321" y="69"/>
                    <a:pt x="320" y="69"/>
                  </a:cubicBezTo>
                  <a:cubicBezTo>
                    <a:pt x="320" y="83"/>
                    <a:pt x="320" y="98"/>
                    <a:pt x="320" y="112"/>
                  </a:cubicBezTo>
                  <a:cubicBezTo>
                    <a:pt x="318" y="112"/>
                    <a:pt x="316" y="112"/>
                    <a:pt x="315" y="112"/>
                  </a:cubicBezTo>
                  <a:cubicBezTo>
                    <a:pt x="315" y="77"/>
                    <a:pt x="315" y="42"/>
                    <a:pt x="315" y="6"/>
                  </a:cubicBezTo>
                  <a:cubicBezTo>
                    <a:pt x="314" y="5"/>
                    <a:pt x="313" y="5"/>
                    <a:pt x="312" y="4"/>
                  </a:cubicBezTo>
                  <a:cubicBezTo>
                    <a:pt x="308" y="3"/>
                    <a:pt x="303" y="1"/>
                    <a:pt x="298" y="0"/>
                  </a:cubicBezTo>
                  <a:cubicBezTo>
                    <a:pt x="286" y="2"/>
                    <a:pt x="273" y="4"/>
                    <a:pt x="260" y="6"/>
                  </a:cubicBezTo>
                  <a:cubicBezTo>
                    <a:pt x="258" y="7"/>
                    <a:pt x="255" y="9"/>
                    <a:pt x="252" y="10"/>
                  </a:cubicBezTo>
                  <a:cubicBezTo>
                    <a:pt x="252" y="29"/>
                    <a:pt x="252" y="48"/>
                    <a:pt x="252" y="67"/>
                  </a:cubicBezTo>
                  <a:cubicBezTo>
                    <a:pt x="242" y="67"/>
                    <a:pt x="231" y="67"/>
                    <a:pt x="221" y="67"/>
                  </a:cubicBezTo>
                  <a:cubicBezTo>
                    <a:pt x="216" y="68"/>
                    <a:pt x="210" y="70"/>
                    <a:pt x="205" y="71"/>
                  </a:cubicBezTo>
                  <a:cubicBezTo>
                    <a:pt x="205" y="83"/>
                    <a:pt x="205" y="95"/>
                    <a:pt x="205" y="107"/>
                  </a:cubicBezTo>
                  <a:cubicBezTo>
                    <a:pt x="203" y="107"/>
                    <a:pt x="201" y="107"/>
                    <a:pt x="199" y="107"/>
                  </a:cubicBezTo>
                  <a:cubicBezTo>
                    <a:pt x="199" y="106"/>
                    <a:pt x="199" y="105"/>
                    <a:pt x="199" y="105"/>
                  </a:cubicBezTo>
                  <a:cubicBezTo>
                    <a:pt x="197" y="105"/>
                    <a:pt x="195" y="105"/>
                    <a:pt x="193" y="105"/>
                  </a:cubicBezTo>
                  <a:cubicBezTo>
                    <a:pt x="193" y="104"/>
                    <a:pt x="193" y="103"/>
                    <a:pt x="193" y="102"/>
                  </a:cubicBezTo>
                  <a:cubicBezTo>
                    <a:pt x="186" y="102"/>
                    <a:pt x="179" y="102"/>
                    <a:pt x="172" y="102"/>
                  </a:cubicBezTo>
                  <a:cubicBezTo>
                    <a:pt x="172" y="101"/>
                    <a:pt x="172" y="100"/>
                    <a:pt x="172" y="99"/>
                  </a:cubicBezTo>
                  <a:cubicBezTo>
                    <a:pt x="161" y="99"/>
                    <a:pt x="150" y="99"/>
                    <a:pt x="139" y="99"/>
                  </a:cubicBezTo>
                  <a:cubicBezTo>
                    <a:pt x="139" y="101"/>
                    <a:pt x="139" y="103"/>
                    <a:pt x="139" y="105"/>
                  </a:cubicBezTo>
                  <a:cubicBezTo>
                    <a:pt x="133" y="105"/>
                    <a:pt x="128" y="105"/>
                    <a:pt x="123" y="105"/>
                  </a:cubicBezTo>
                  <a:cubicBezTo>
                    <a:pt x="123" y="108"/>
                    <a:pt x="123" y="112"/>
                    <a:pt x="123" y="116"/>
                  </a:cubicBezTo>
                  <a:cubicBezTo>
                    <a:pt x="113" y="117"/>
                    <a:pt x="103" y="117"/>
                    <a:pt x="93" y="118"/>
                  </a:cubicBezTo>
                  <a:cubicBezTo>
                    <a:pt x="93" y="114"/>
                    <a:pt x="93" y="111"/>
                    <a:pt x="93" y="107"/>
                  </a:cubicBezTo>
                  <a:cubicBezTo>
                    <a:pt x="91" y="107"/>
                    <a:pt x="90" y="107"/>
                    <a:pt x="88" y="107"/>
                  </a:cubicBezTo>
                  <a:cubicBezTo>
                    <a:pt x="88" y="105"/>
                    <a:pt x="88" y="102"/>
                    <a:pt x="88" y="100"/>
                  </a:cubicBezTo>
                  <a:cubicBezTo>
                    <a:pt x="87" y="100"/>
                    <a:pt x="86" y="100"/>
                    <a:pt x="86" y="100"/>
                  </a:cubicBezTo>
                  <a:cubicBezTo>
                    <a:pt x="86" y="95"/>
                    <a:pt x="86" y="90"/>
                    <a:pt x="86" y="85"/>
                  </a:cubicBezTo>
                  <a:cubicBezTo>
                    <a:pt x="85" y="85"/>
                    <a:pt x="84" y="85"/>
                    <a:pt x="83" y="85"/>
                  </a:cubicBezTo>
                  <a:cubicBezTo>
                    <a:pt x="83" y="81"/>
                    <a:pt x="83" y="76"/>
                    <a:pt x="83" y="72"/>
                  </a:cubicBezTo>
                  <a:cubicBezTo>
                    <a:pt x="82" y="72"/>
                    <a:pt x="80" y="72"/>
                    <a:pt x="79" y="72"/>
                  </a:cubicBezTo>
                  <a:cubicBezTo>
                    <a:pt x="79" y="73"/>
                    <a:pt x="79" y="73"/>
                    <a:pt x="79" y="74"/>
                  </a:cubicBezTo>
                  <a:cubicBezTo>
                    <a:pt x="72" y="71"/>
                    <a:pt x="66" y="67"/>
                    <a:pt x="60" y="64"/>
                  </a:cubicBezTo>
                  <a:cubicBezTo>
                    <a:pt x="60" y="62"/>
                    <a:pt x="59" y="60"/>
                    <a:pt x="59" y="57"/>
                  </a:cubicBezTo>
                  <a:cubicBezTo>
                    <a:pt x="59" y="60"/>
                    <a:pt x="58" y="62"/>
                    <a:pt x="58" y="64"/>
                  </a:cubicBezTo>
                  <a:cubicBezTo>
                    <a:pt x="52" y="67"/>
                    <a:pt x="46" y="70"/>
                    <a:pt x="40" y="73"/>
                  </a:cubicBezTo>
                  <a:cubicBezTo>
                    <a:pt x="40" y="72"/>
                    <a:pt x="40" y="72"/>
                    <a:pt x="40" y="71"/>
                  </a:cubicBezTo>
                  <a:cubicBezTo>
                    <a:pt x="38" y="71"/>
                    <a:pt x="37" y="71"/>
                    <a:pt x="35" y="71"/>
                  </a:cubicBezTo>
                  <a:cubicBezTo>
                    <a:pt x="35" y="76"/>
                    <a:pt x="35" y="80"/>
                    <a:pt x="35" y="85"/>
                  </a:cubicBezTo>
                  <a:cubicBezTo>
                    <a:pt x="34" y="85"/>
                    <a:pt x="34" y="85"/>
                    <a:pt x="33" y="85"/>
                  </a:cubicBezTo>
                  <a:cubicBezTo>
                    <a:pt x="33" y="89"/>
                    <a:pt x="33" y="94"/>
                    <a:pt x="33" y="99"/>
                  </a:cubicBezTo>
                  <a:cubicBezTo>
                    <a:pt x="32" y="98"/>
                    <a:pt x="30" y="98"/>
                    <a:pt x="29" y="98"/>
                  </a:cubicBezTo>
                  <a:cubicBezTo>
                    <a:pt x="29" y="102"/>
                    <a:pt x="29" y="105"/>
                    <a:pt x="29" y="108"/>
                  </a:cubicBezTo>
                  <a:cubicBezTo>
                    <a:pt x="26" y="108"/>
                    <a:pt x="22" y="108"/>
                    <a:pt x="18" y="108"/>
                  </a:cubicBezTo>
                  <a:cubicBezTo>
                    <a:pt x="18" y="109"/>
                    <a:pt x="18" y="110"/>
                    <a:pt x="18" y="111"/>
                  </a:cubicBezTo>
                  <a:cubicBezTo>
                    <a:pt x="12" y="110"/>
                    <a:pt x="6" y="109"/>
                    <a:pt x="0" y="109"/>
                  </a:cubicBezTo>
                  <a:cubicBezTo>
                    <a:pt x="0" y="109"/>
                    <a:pt x="0" y="109"/>
                    <a:pt x="0" y="109"/>
                  </a:cubicBezTo>
                  <a:cubicBezTo>
                    <a:pt x="0" y="128"/>
                    <a:pt x="0" y="147"/>
                    <a:pt x="0" y="166"/>
                  </a:cubicBezTo>
                  <a:cubicBezTo>
                    <a:pt x="193" y="166"/>
                    <a:pt x="386" y="166"/>
                    <a:pt x="579" y="166"/>
                  </a:cubicBezTo>
                  <a:cubicBezTo>
                    <a:pt x="579" y="166"/>
                    <a:pt x="579" y="166"/>
                    <a:pt x="579" y="165"/>
                  </a:cubicBezTo>
                </a:path>
              </a:pathLst>
            </a:custGeom>
            <a:noFill/>
            <a:ln w="9525" cap="flat" cmpd="sng">
              <a:solidFill>
                <a:schemeClr val="l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548" name="Google Shape;548;p56"/>
            <p:cNvCxnSpPr/>
            <p:nvPr/>
          </p:nvCxnSpPr>
          <p:spPr>
            <a:xfrm>
              <a:off x="3798888" y="5430838"/>
              <a:ext cx="0" cy="0"/>
            </a:xfrm>
            <a:prstGeom prst="straightConnector1">
              <a:avLst/>
            </a:prstGeom>
            <a:noFill/>
            <a:ln w="9525" cap="flat" cmpd="sng">
              <a:solidFill>
                <a:schemeClr val="lt1"/>
              </a:solidFill>
              <a:prstDash val="solid"/>
              <a:miter lim="800000"/>
              <a:headEnd type="none" w="med" len="med"/>
              <a:tailEnd type="none" w="med" len="med"/>
            </a:ln>
          </p:spPr>
        </p:cxnSp>
        <p:sp>
          <p:nvSpPr>
            <p:cNvPr id="549" name="Google Shape;549;p56"/>
            <p:cNvSpPr/>
            <p:nvPr/>
          </p:nvSpPr>
          <p:spPr>
            <a:xfrm>
              <a:off x="3798888" y="5057775"/>
              <a:ext cx="3768725" cy="590550"/>
            </a:xfrm>
            <a:custGeom>
              <a:avLst/>
              <a:gdLst/>
              <a:ahLst/>
              <a:cxnLst/>
              <a:rect l="l" t="t" r="r" b="b"/>
              <a:pathLst>
                <a:path w="2374" h="372" extrusionOk="0">
                  <a:moveTo>
                    <a:pt x="0" y="235"/>
                  </a:moveTo>
                  <a:lnTo>
                    <a:pt x="0" y="216"/>
                  </a:lnTo>
                  <a:lnTo>
                    <a:pt x="17" y="216"/>
                  </a:lnTo>
                  <a:lnTo>
                    <a:pt x="17" y="221"/>
                  </a:lnTo>
                  <a:lnTo>
                    <a:pt x="24" y="221"/>
                  </a:lnTo>
                  <a:lnTo>
                    <a:pt x="24" y="228"/>
                  </a:lnTo>
                  <a:lnTo>
                    <a:pt x="27" y="228"/>
                  </a:lnTo>
                  <a:lnTo>
                    <a:pt x="27" y="233"/>
                  </a:lnTo>
                  <a:lnTo>
                    <a:pt x="31" y="233"/>
                  </a:lnTo>
                  <a:lnTo>
                    <a:pt x="31" y="257"/>
                  </a:lnTo>
                  <a:lnTo>
                    <a:pt x="36" y="257"/>
                  </a:lnTo>
                  <a:lnTo>
                    <a:pt x="36" y="266"/>
                  </a:lnTo>
                  <a:lnTo>
                    <a:pt x="41" y="266"/>
                  </a:lnTo>
                  <a:lnTo>
                    <a:pt x="41" y="185"/>
                  </a:lnTo>
                  <a:lnTo>
                    <a:pt x="53" y="185"/>
                  </a:lnTo>
                  <a:lnTo>
                    <a:pt x="53" y="158"/>
                  </a:lnTo>
                  <a:lnTo>
                    <a:pt x="62" y="158"/>
                  </a:lnTo>
                  <a:lnTo>
                    <a:pt x="62" y="151"/>
                  </a:lnTo>
                  <a:lnTo>
                    <a:pt x="105" y="129"/>
                  </a:lnTo>
                  <a:lnTo>
                    <a:pt x="147" y="151"/>
                  </a:lnTo>
                  <a:lnTo>
                    <a:pt x="147" y="158"/>
                  </a:lnTo>
                  <a:lnTo>
                    <a:pt x="154" y="158"/>
                  </a:lnTo>
                  <a:lnTo>
                    <a:pt x="154" y="185"/>
                  </a:lnTo>
                  <a:lnTo>
                    <a:pt x="159" y="187"/>
                  </a:lnTo>
                  <a:lnTo>
                    <a:pt x="159" y="242"/>
                  </a:lnTo>
                  <a:lnTo>
                    <a:pt x="166" y="242"/>
                  </a:lnTo>
                  <a:lnTo>
                    <a:pt x="173" y="262"/>
                  </a:lnTo>
                  <a:lnTo>
                    <a:pt x="173" y="211"/>
                  </a:lnTo>
                  <a:lnTo>
                    <a:pt x="185" y="211"/>
                  </a:lnTo>
                  <a:lnTo>
                    <a:pt x="185" y="197"/>
                  </a:lnTo>
                  <a:lnTo>
                    <a:pt x="190" y="197"/>
                  </a:lnTo>
                  <a:lnTo>
                    <a:pt x="190" y="185"/>
                  </a:lnTo>
                  <a:lnTo>
                    <a:pt x="280" y="182"/>
                  </a:lnTo>
                  <a:lnTo>
                    <a:pt x="280" y="194"/>
                  </a:lnTo>
                  <a:lnTo>
                    <a:pt x="287" y="194"/>
                  </a:lnTo>
                  <a:lnTo>
                    <a:pt x="287" y="211"/>
                  </a:lnTo>
                  <a:lnTo>
                    <a:pt x="292" y="211"/>
                  </a:lnTo>
                  <a:lnTo>
                    <a:pt x="292" y="257"/>
                  </a:lnTo>
                  <a:lnTo>
                    <a:pt x="299" y="257"/>
                  </a:lnTo>
                  <a:lnTo>
                    <a:pt x="299" y="19"/>
                  </a:lnTo>
                  <a:lnTo>
                    <a:pt x="365" y="0"/>
                  </a:lnTo>
                  <a:lnTo>
                    <a:pt x="419" y="14"/>
                  </a:lnTo>
                  <a:lnTo>
                    <a:pt x="419" y="204"/>
                  </a:lnTo>
                  <a:lnTo>
                    <a:pt x="422" y="209"/>
                  </a:lnTo>
                  <a:lnTo>
                    <a:pt x="429" y="180"/>
                  </a:lnTo>
                  <a:lnTo>
                    <a:pt x="438" y="209"/>
                  </a:lnTo>
                  <a:lnTo>
                    <a:pt x="441" y="202"/>
                  </a:lnTo>
                  <a:lnTo>
                    <a:pt x="443" y="214"/>
                  </a:lnTo>
                  <a:lnTo>
                    <a:pt x="443" y="250"/>
                  </a:lnTo>
                  <a:lnTo>
                    <a:pt x="445" y="252"/>
                  </a:lnTo>
                  <a:lnTo>
                    <a:pt x="445" y="298"/>
                  </a:lnTo>
                  <a:lnTo>
                    <a:pt x="450" y="298"/>
                  </a:lnTo>
                  <a:lnTo>
                    <a:pt x="450" y="240"/>
                  </a:lnTo>
                  <a:lnTo>
                    <a:pt x="455" y="240"/>
                  </a:lnTo>
                  <a:lnTo>
                    <a:pt x="455" y="19"/>
                  </a:lnTo>
                  <a:lnTo>
                    <a:pt x="526" y="2"/>
                  </a:lnTo>
                  <a:lnTo>
                    <a:pt x="576" y="17"/>
                  </a:lnTo>
                  <a:lnTo>
                    <a:pt x="576" y="194"/>
                  </a:lnTo>
                  <a:lnTo>
                    <a:pt x="585" y="204"/>
                  </a:lnTo>
                  <a:lnTo>
                    <a:pt x="585" y="218"/>
                  </a:lnTo>
                  <a:lnTo>
                    <a:pt x="590" y="218"/>
                  </a:lnTo>
                  <a:lnTo>
                    <a:pt x="590" y="230"/>
                  </a:lnTo>
                  <a:lnTo>
                    <a:pt x="592" y="230"/>
                  </a:lnTo>
                  <a:lnTo>
                    <a:pt x="592" y="288"/>
                  </a:lnTo>
                  <a:lnTo>
                    <a:pt x="594" y="288"/>
                  </a:lnTo>
                  <a:lnTo>
                    <a:pt x="594" y="269"/>
                  </a:lnTo>
                  <a:lnTo>
                    <a:pt x="630" y="269"/>
                  </a:lnTo>
                  <a:lnTo>
                    <a:pt x="630" y="216"/>
                  </a:lnTo>
                  <a:lnTo>
                    <a:pt x="644" y="216"/>
                  </a:lnTo>
                  <a:lnTo>
                    <a:pt x="644" y="192"/>
                  </a:lnTo>
                  <a:lnTo>
                    <a:pt x="647" y="192"/>
                  </a:lnTo>
                  <a:lnTo>
                    <a:pt x="647" y="182"/>
                  </a:lnTo>
                  <a:lnTo>
                    <a:pt x="649" y="182"/>
                  </a:lnTo>
                  <a:lnTo>
                    <a:pt x="649" y="175"/>
                  </a:lnTo>
                  <a:lnTo>
                    <a:pt x="720" y="173"/>
                  </a:lnTo>
                  <a:lnTo>
                    <a:pt x="720" y="317"/>
                  </a:lnTo>
                  <a:lnTo>
                    <a:pt x="732" y="317"/>
                  </a:lnTo>
                  <a:lnTo>
                    <a:pt x="732" y="324"/>
                  </a:lnTo>
                  <a:lnTo>
                    <a:pt x="751" y="324"/>
                  </a:lnTo>
                  <a:lnTo>
                    <a:pt x="751" y="317"/>
                  </a:lnTo>
                  <a:lnTo>
                    <a:pt x="760" y="317"/>
                  </a:lnTo>
                  <a:lnTo>
                    <a:pt x="760" y="312"/>
                  </a:lnTo>
                  <a:lnTo>
                    <a:pt x="774" y="312"/>
                  </a:lnTo>
                  <a:lnTo>
                    <a:pt x="774" y="250"/>
                  </a:lnTo>
                  <a:lnTo>
                    <a:pt x="781" y="250"/>
                  </a:lnTo>
                  <a:lnTo>
                    <a:pt x="781" y="211"/>
                  </a:lnTo>
                  <a:lnTo>
                    <a:pt x="855" y="211"/>
                  </a:lnTo>
                  <a:lnTo>
                    <a:pt x="855" y="233"/>
                  </a:lnTo>
                  <a:lnTo>
                    <a:pt x="855" y="233"/>
                  </a:lnTo>
                  <a:lnTo>
                    <a:pt x="855" y="245"/>
                  </a:lnTo>
                  <a:lnTo>
                    <a:pt x="862" y="245"/>
                  </a:lnTo>
                  <a:lnTo>
                    <a:pt x="862" y="252"/>
                  </a:lnTo>
                  <a:lnTo>
                    <a:pt x="867" y="252"/>
                  </a:lnTo>
                  <a:lnTo>
                    <a:pt x="867" y="187"/>
                  </a:lnTo>
                  <a:lnTo>
                    <a:pt x="954" y="187"/>
                  </a:lnTo>
                  <a:lnTo>
                    <a:pt x="954" y="271"/>
                  </a:lnTo>
                  <a:lnTo>
                    <a:pt x="968" y="271"/>
                  </a:lnTo>
                  <a:lnTo>
                    <a:pt x="968" y="204"/>
                  </a:lnTo>
                  <a:lnTo>
                    <a:pt x="997" y="204"/>
                  </a:lnTo>
                  <a:lnTo>
                    <a:pt x="997" y="228"/>
                  </a:lnTo>
                  <a:lnTo>
                    <a:pt x="1002" y="228"/>
                  </a:lnTo>
                  <a:lnTo>
                    <a:pt x="1002" y="216"/>
                  </a:lnTo>
                  <a:lnTo>
                    <a:pt x="1004" y="216"/>
                  </a:lnTo>
                  <a:lnTo>
                    <a:pt x="1004" y="197"/>
                  </a:lnTo>
                  <a:lnTo>
                    <a:pt x="1006" y="197"/>
                  </a:lnTo>
                  <a:lnTo>
                    <a:pt x="1018" y="166"/>
                  </a:lnTo>
                  <a:lnTo>
                    <a:pt x="1023" y="132"/>
                  </a:lnTo>
                  <a:lnTo>
                    <a:pt x="1028" y="166"/>
                  </a:lnTo>
                  <a:lnTo>
                    <a:pt x="1039" y="197"/>
                  </a:lnTo>
                  <a:lnTo>
                    <a:pt x="1042" y="197"/>
                  </a:lnTo>
                  <a:lnTo>
                    <a:pt x="1042" y="209"/>
                  </a:lnTo>
                  <a:lnTo>
                    <a:pt x="1044" y="209"/>
                  </a:lnTo>
                  <a:lnTo>
                    <a:pt x="1044" y="226"/>
                  </a:lnTo>
                  <a:lnTo>
                    <a:pt x="1047" y="226"/>
                  </a:lnTo>
                  <a:lnTo>
                    <a:pt x="1047" y="264"/>
                  </a:lnTo>
                  <a:lnTo>
                    <a:pt x="1056" y="264"/>
                  </a:lnTo>
                  <a:lnTo>
                    <a:pt x="1056" y="218"/>
                  </a:lnTo>
                  <a:lnTo>
                    <a:pt x="1058" y="218"/>
                  </a:lnTo>
                  <a:lnTo>
                    <a:pt x="1058" y="202"/>
                  </a:lnTo>
                  <a:lnTo>
                    <a:pt x="1061" y="202"/>
                  </a:lnTo>
                  <a:lnTo>
                    <a:pt x="1068" y="153"/>
                  </a:lnTo>
                  <a:lnTo>
                    <a:pt x="1075" y="199"/>
                  </a:lnTo>
                  <a:lnTo>
                    <a:pt x="1080" y="202"/>
                  </a:lnTo>
                  <a:lnTo>
                    <a:pt x="1080" y="209"/>
                  </a:lnTo>
                  <a:lnTo>
                    <a:pt x="1091" y="209"/>
                  </a:lnTo>
                  <a:lnTo>
                    <a:pt x="1091" y="216"/>
                  </a:lnTo>
                  <a:lnTo>
                    <a:pt x="1120" y="216"/>
                  </a:lnTo>
                  <a:lnTo>
                    <a:pt x="1120" y="223"/>
                  </a:lnTo>
                  <a:lnTo>
                    <a:pt x="1158" y="235"/>
                  </a:lnTo>
                  <a:lnTo>
                    <a:pt x="1158" y="264"/>
                  </a:lnTo>
                  <a:lnTo>
                    <a:pt x="1167" y="264"/>
                  </a:lnTo>
                  <a:lnTo>
                    <a:pt x="1167" y="283"/>
                  </a:lnTo>
                  <a:lnTo>
                    <a:pt x="1179" y="283"/>
                  </a:lnTo>
                  <a:lnTo>
                    <a:pt x="1179" y="264"/>
                  </a:lnTo>
                  <a:lnTo>
                    <a:pt x="1205" y="264"/>
                  </a:lnTo>
                  <a:lnTo>
                    <a:pt x="1205" y="211"/>
                  </a:lnTo>
                  <a:lnTo>
                    <a:pt x="1264" y="211"/>
                  </a:lnTo>
                  <a:lnTo>
                    <a:pt x="1264" y="245"/>
                  </a:lnTo>
                  <a:lnTo>
                    <a:pt x="1286" y="245"/>
                  </a:lnTo>
                  <a:lnTo>
                    <a:pt x="1286" y="319"/>
                  </a:lnTo>
                  <a:lnTo>
                    <a:pt x="1312" y="319"/>
                  </a:lnTo>
                  <a:lnTo>
                    <a:pt x="1312" y="264"/>
                  </a:lnTo>
                  <a:lnTo>
                    <a:pt x="1361" y="264"/>
                  </a:lnTo>
                  <a:lnTo>
                    <a:pt x="1361" y="283"/>
                  </a:lnTo>
                  <a:lnTo>
                    <a:pt x="1387" y="283"/>
                  </a:lnTo>
                  <a:lnTo>
                    <a:pt x="1387" y="19"/>
                  </a:lnTo>
                  <a:lnTo>
                    <a:pt x="1465" y="19"/>
                  </a:lnTo>
                  <a:lnTo>
                    <a:pt x="1465" y="307"/>
                  </a:lnTo>
                  <a:lnTo>
                    <a:pt x="1477" y="307"/>
                  </a:lnTo>
                  <a:lnTo>
                    <a:pt x="1477" y="19"/>
                  </a:lnTo>
                  <a:lnTo>
                    <a:pt x="1551" y="19"/>
                  </a:lnTo>
                  <a:lnTo>
                    <a:pt x="1551" y="286"/>
                  </a:lnTo>
                  <a:lnTo>
                    <a:pt x="1560" y="286"/>
                  </a:lnTo>
                  <a:lnTo>
                    <a:pt x="1560" y="238"/>
                  </a:lnTo>
                  <a:lnTo>
                    <a:pt x="1603" y="238"/>
                  </a:lnTo>
                  <a:lnTo>
                    <a:pt x="1603" y="283"/>
                  </a:lnTo>
                  <a:lnTo>
                    <a:pt x="1629" y="283"/>
                  </a:lnTo>
                  <a:lnTo>
                    <a:pt x="1629" y="295"/>
                  </a:lnTo>
                  <a:lnTo>
                    <a:pt x="1650" y="295"/>
                  </a:lnTo>
                  <a:lnTo>
                    <a:pt x="1650" y="336"/>
                  </a:lnTo>
                  <a:lnTo>
                    <a:pt x="1674" y="336"/>
                  </a:lnTo>
                  <a:lnTo>
                    <a:pt x="1674" y="307"/>
                  </a:lnTo>
                  <a:lnTo>
                    <a:pt x="1688" y="307"/>
                  </a:lnTo>
                  <a:lnTo>
                    <a:pt x="1688" y="293"/>
                  </a:lnTo>
                  <a:lnTo>
                    <a:pt x="1728" y="293"/>
                  </a:lnTo>
                  <a:lnTo>
                    <a:pt x="1728" y="307"/>
                  </a:lnTo>
                  <a:lnTo>
                    <a:pt x="1745" y="307"/>
                  </a:lnTo>
                  <a:lnTo>
                    <a:pt x="1745" y="334"/>
                  </a:lnTo>
                  <a:lnTo>
                    <a:pt x="1761" y="334"/>
                  </a:lnTo>
                  <a:lnTo>
                    <a:pt x="1761" y="233"/>
                  </a:lnTo>
                  <a:lnTo>
                    <a:pt x="1806" y="233"/>
                  </a:lnTo>
                  <a:lnTo>
                    <a:pt x="1806" y="334"/>
                  </a:lnTo>
                  <a:lnTo>
                    <a:pt x="1825" y="334"/>
                  </a:lnTo>
                  <a:lnTo>
                    <a:pt x="1825" y="180"/>
                  </a:lnTo>
                  <a:lnTo>
                    <a:pt x="1894" y="204"/>
                  </a:lnTo>
                  <a:lnTo>
                    <a:pt x="1894" y="310"/>
                  </a:lnTo>
                  <a:lnTo>
                    <a:pt x="1915" y="310"/>
                  </a:lnTo>
                  <a:lnTo>
                    <a:pt x="1915" y="250"/>
                  </a:lnTo>
                  <a:lnTo>
                    <a:pt x="1946" y="250"/>
                  </a:lnTo>
                  <a:lnTo>
                    <a:pt x="1946" y="223"/>
                  </a:lnTo>
                  <a:lnTo>
                    <a:pt x="1988" y="223"/>
                  </a:lnTo>
                  <a:lnTo>
                    <a:pt x="1988" y="310"/>
                  </a:lnTo>
                  <a:lnTo>
                    <a:pt x="2022" y="310"/>
                  </a:lnTo>
                  <a:lnTo>
                    <a:pt x="2022" y="266"/>
                  </a:lnTo>
                  <a:lnTo>
                    <a:pt x="2052" y="266"/>
                  </a:lnTo>
                  <a:lnTo>
                    <a:pt x="2052" y="170"/>
                  </a:lnTo>
                  <a:lnTo>
                    <a:pt x="2064" y="161"/>
                  </a:lnTo>
                  <a:lnTo>
                    <a:pt x="2064" y="132"/>
                  </a:lnTo>
                  <a:lnTo>
                    <a:pt x="2083" y="122"/>
                  </a:lnTo>
                  <a:lnTo>
                    <a:pt x="2083" y="77"/>
                  </a:lnTo>
                  <a:lnTo>
                    <a:pt x="2085" y="122"/>
                  </a:lnTo>
                  <a:lnTo>
                    <a:pt x="2104" y="132"/>
                  </a:lnTo>
                  <a:lnTo>
                    <a:pt x="2104" y="161"/>
                  </a:lnTo>
                  <a:lnTo>
                    <a:pt x="2116" y="168"/>
                  </a:lnTo>
                  <a:lnTo>
                    <a:pt x="2116" y="293"/>
                  </a:lnTo>
                  <a:lnTo>
                    <a:pt x="2145" y="293"/>
                  </a:lnTo>
                  <a:lnTo>
                    <a:pt x="2145" y="230"/>
                  </a:lnTo>
                  <a:lnTo>
                    <a:pt x="2164" y="230"/>
                  </a:lnTo>
                  <a:lnTo>
                    <a:pt x="2164" y="204"/>
                  </a:lnTo>
                  <a:lnTo>
                    <a:pt x="2183" y="204"/>
                  </a:lnTo>
                  <a:lnTo>
                    <a:pt x="2183" y="149"/>
                  </a:lnTo>
                  <a:lnTo>
                    <a:pt x="2225" y="149"/>
                  </a:lnTo>
                  <a:lnTo>
                    <a:pt x="2225" y="235"/>
                  </a:lnTo>
                  <a:lnTo>
                    <a:pt x="2246" y="235"/>
                  </a:lnTo>
                  <a:lnTo>
                    <a:pt x="2246" y="185"/>
                  </a:lnTo>
                  <a:lnTo>
                    <a:pt x="2296" y="185"/>
                  </a:lnTo>
                  <a:lnTo>
                    <a:pt x="2296" y="168"/>
                  </a:lnTo>
                  <a:lnTo>
                    <a:pt x="2346" y="168"/>
                  </a:lnTo>
                  <a:lnTo>
                    <a:pt x="2346" y="252"/>
                  </a:lnTo>
                  <a:lnTo>
                    <a:pt x="2374" y="252"/>
                  </a:lnTo>
                  <a:lnTo>
                    <a:pt x="2374" y="372"/>
                  </a:lnTo>
                  <a:lnTo>
                    <a:pt x="0" y="372"/>
                  </a:lnTo>
                  <a:lnTo>
                    <a:pt x="0" y="372"/>
                  </a:lnTo>
                  <a:lnTo>
                    <a:pt x="0" y="372"/>
                  </a:lnTo>
                </a:path>
              </a:pathLst>
            </a:custGeom>
            <a:noFill/>
            <a:ln w="9525" cap="flat" cmpd="sng">
              <a:solidFill>
                <a:schemeClr val="lt1"/>
              </a:solidFill>
              <a:prstDash val="solid"/>
              <a:miter lim="800000"/>
              <a:headEnd type="none" w="med" len="med"/>
              <a:tailEnd type="none" w="med" len="med"/>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550" name="Google Shape;550;p56"/>
          <p:cNvSpPr txBox="1"/>
          <p:nvPr/>
        </p:nvSpPr>
        <p:spPr>
          <a:xfrm>
            <a:off x="1028700" y="1723925"/>
            <a:ext cx="7086600" cy="992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6000">
                <a:solidFill>
                  <a:schemeClr val="lt1"/>
                </a:solidFill>
                <a:latin typeface="Impact"/>
                <a:ea typeface="Impact"/>
                <a:cs typeface="Impact"/>
                <a:sym typeface="impact"/>
              </a:rPr>
              <a:t>Thank   You  </a:t>
            </a:r>
            <a:endParaRPr sz="6000">
              <a:solidFill>
                <a:schemeClr val="lt1"/>
              </a:solidFill>
              <a:latin typeface="Impact"/>
              <a:ea typeface="Impact"/>
              <a:cs typeface="Impact"/>
              <a:sym typeface="impact"/>
            </a:endParaRPr>
          </a:p>
        </p:txBody>
      </p:sp>
      <p:sp>
        <p:nvSpPr>
          <p:cNvPr id="551" name="Google Shape;551;p56"/>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7</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自定义 23">
      <a:dk1>
        <a:srgbClr val="000000"/>
      </a:dk1>
      <a:lt1>
        <a:srgbClr val="FFFFFF"/>
      </a:lt1>
      <a:dk2>
        <a:srgbClr val="464646"/>
      </a:dk2>
      <a:lt2>
        <a:srgbClr val="FFFFFF"/>
      </a:lt2>
      <a:accent1>
        <a:srgbClr val="FFFFFF"/>
      </a:accent1>
      <a:accent2>
        <a:srgbClr val="D8D8D8"/>
      </a:accent2>
      <a:accent3>
        <a:srgbClr val="FFFFFF"/>
      </a:accent3>
      <a:accent4>
        <a:srgbClr val="D8D8D8"/>
      </a:accent4>
      <a:accent5>
        <a:srgbClr val="FFFFFF"/>
      </a:accent5>
      <a:accent6>
        <a:srgbClr val="D8D8D8"/>
      </a:accent6>
      <a:hlink>
        <a:srgbClr val="FED987"/>
      </a:hlink>
      <a:folHlink>
        <a:srgbClr val="FEC0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主题">
  <a:themeElements>
    <a:clrScheme name="自定义 23">
      <a:dk1>
        <a:srgbClr val="000000"/>
      </a:dk1>
      <a:lt1>
        <a:srgbClr val="FFFFFF"/>
      </a:lt1>
      <a:dk2>
        <a:srgbClr val="464646"/>
      </a:dk2>
      <a:lt2>
        <a:srgbClr val="FFFFFF"/>
      </a:lt2>
      <a:accent1>
        <a:srgbClr val="FFFFFF"/>
      </a:accent1>
      <a:accent2>
        <a:srgbClr val="D8D8D8"/>
      </a:accent2>
      <a:accent3>
        <a:srgbClr val="FFFFFF"/>
      </a:accent3>
      <a:accent4>
        <a:srgbClr val="D8D8D8"/>
      </a:accent4>
      <a:accent5>
        <a:srgbClr val="FFFFFF"/>
      </a:accent5>
      <a:accent6>
        <a:srgbClr val="D8D8D8"/>
      </a:accent6>
      <a:hlink>
        <a:srgbClr val="FED987"/>
      </a:hlink>
      <a:folHlink>
        <a:srgbClr val="FEC0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TotalTime>
  <Words>386</Words>
  <Application>Microsoft Macintosh PowerPoint</Application>
  <PresentationFormat>On-screen Show (16:9)</PresentationFormat>
  <Paragraphs>106</Paragraphs>
  <Slides>7</Slides>
  <Notes>7</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7</vt:i4>
      </vt:variant>
    </vt:vector>
  </HeadingPairs>
  <TitlesOfParts>
    <vt:vector size="16" baseType="lpstr">
      <vt:lpstr>Arial</vt:lpstr>
      <vt:lpstr>Calibri</vt:lpstr>
      <vt:lpstr>Impact</vt:lpstr>
      <vt:lpstr>Impact</vt:lpstr>
      <vt:lpstr>Times</vt:lpstr>
      <vt:lpstr>Times New Roman</vt:lpstr>
      <vt:lpstr>Simple Light</vt:lpstr>
      <vt:lpstr>Office 主题</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Jianghong Man</cp:lastModifiedBy>
  <cp:revision>21</cp:revision>
  <dcterms:modified xsi:type="dcterms:W3CDTF">2021-09-29T18:24:36Z</dcterms:modified>
</cp:coreProperties>
</file>