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58" r:id="rId4"/>
    <p:sldId id="259" r:id="rId5"/>
    <p:sldId id="260" r:id="rId6"/>
    <p:sldId id="262" r:id="rId7"/>
    <p:sldId id="261" r:id="rId8"/>
    <p:sldId id="266"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008EC4-6970-4CD4-B59D-1BE704E0482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B6E88FA-EFF5-4060-9339-C1CE18FD657D}">
      <dgm:prSet/>
      <dgm:spPr/>
      <dgm:t>
        <a:bodyPr/>
        <a:lstStyle/>
        <a:p>
          <a:pPr>
            <a:lnSpc>
              <a:spcPct val="100000"/>
            </a:lnSpc>
          </a:pPr>
          <a:r>
            <a:rPr lang="en-US" dirty="0"/>
            <a:t>Videos Files: Differential Backup</a:t>
          </a:r>
        </a:p>
      </dgm:t>
    </dgm:pt>
    <dgm:pt modelId="{8032F5E4-6885-4849-957C-7C157B42F77B}" type="parTrans" cxnId="{85D4225F-57AF-42BF-9077-40D78AD31CFD}">
      <dgm:prSet/>
      <dgm:spPr/>
      <dgm:t>
        <a:bodyPr/>
        <a:lstStyle/>
        <a:p>
          <a:endParaRPr lang="en-US"/>
        </a:p>
      </dgm:t>
    </dgm:pt>
    <dgm:pt modelId="{0151C280-9426-43CA-BF6B-F06AEFE74872}" type="sibTrans" cxnId="{85D4225F-57AF-42BF-9077-40D78AD31CFD}">
      <dgm:prSet/>
      <dgm:spPr/>
      <dgm:t>
        <a:bodyPr/>
        <a:lstStyle/>
        <a:p>
          <a:endParaRPr lang="en-US"/>
        </a:p>
      </dgm:t>
    </dgm:pt>
    <dgm:pt modelId="{31CBF30D-3058-4DA7-B0AA-8E61CB2DDF2B}">
      <dgm:prSet/>
      <dgm:spPr/>
      <dgm:t>
        <a:bodyPr/>
        <a:lstStyle/>
        <a:p>
          <a:pPr>
            <a:lnSpc>
              <a:spcPct val="100000"/>
            </a:lnSpc>
          </a:pPr>
          <a:r>
            <a:rPr lang="en-US"/>
            <a:t>SQL Data: Differential Backup</a:t>
          </a:r>
        </a:p>
      </dgm:t>
    </dgm:pt>
    <dgm:pt modelId="{F9FD830A-F0FC-4C6B-B712-B828E3C07E5A}" type="parTrans" cxnId="{E5A04A64-CAA1-47E0-A400-410C646503DF}">
      <dgm:prSet/>
      <dgm:spPr/>
      <dgm:t>
        <a:bodyPr/>
        <a:lstStyle/>
        <a:p>
          <a:endParaRPr lang="en-US"/>
        </a:p>
      </dgm:t>
    </dgm:pt>
    <dgm:pt modelId="{BDFA3AC0-26C7-41E1-B504-37395CBB3C56}" type="sibTrans" cxnId="{E5A04A64-CAA1-47E0-A400-410C646503DF}">
      <dgm:prSet/>
      <dgm:spPr/>
      <dgm:t>
        <a:bodyPr/>
        <a:lstStyle/>
        <a:p>
          <a:endParaRPr lang="en-US"/>
        </a:p>
      </dgm:t>
    </dgm:pt>
    <dgm:pt modelId="{67BB7379-B19F-4F19-873C-4CDCD2247761}" type="pres">
      <dgm:prSet presAssocID="{CC008EC4-6970-4CD4-B59D-1BE704E0482F}" presName="root" presStyleCnt="0">
        <dgm:presLayoutVars>
          <dgm:dir/>
          <dgm:resizeHandles val="exact"/>
        </dgm:presLayoutVars>
      </dgm:prSet>
      <dgm:spPr/>
    </dgm:pt>
    <dgm:pt modelId="{3D5C1460-966E-43CB-B36C-0F1FA26A2763}" type="pres">
      <dgm:prSet presAssocID="{5B6E88FA-EFF5-4060-9339-C1CE18FD657D}" presName="compNode" presStyleCnt="0"/>
      <dgm:spPr/>
    </dgm:pt>
    <dgm:pt modelId="{2B4E5B81-7498-4B92-A804-1816D534E179}" type="pres">
      <dgm:prSet presAssocID="{5B6E88FA-EFF5-4060-9339-C1CE18FD65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wnload"/>
        </a:ext>
      </dgm:extLst>
    </dgm:pt>
    <dgm:pt modelId="{DE9EA3D4-C534-452F-88A4-9394CEB14EDE}" type="pres">
      <dgm:prSet presAssocID="{5B6E88FA-EFF5-4060-9339-C1CE18FD657D}" presName="spaceRect" presStyleCnt="0"/>
      <dgm:spPr/>
    </dgm:pt>
    <dgm:pt modelId="{E3EDD728-893C-4671-A082-0183469E46D2}" type="pres">
      <dgm:prSet presAssocID="{5B6E88FA-EFF5-4060-9339-C1CE18FD657D}" presName="textRect" presStyleLbl="revTx" presStyleIdx="0" presStyleCnt="2">
        <dgm:presLayoutVars>
          <dgm:chMax val="1"/>
          <dgm:chPref val="1"/>
        </dgm:presLayoutVars>
      </dgm:prSet>
      <dgm:spPr/>
    </dgm:pt>
    <dgm:pt modelId="{A3BD8716-1FB3-45C7-B966-8DFD8BD60158}" type="pres">
      <dgm:prSet presAssocID="{0151C280-9426-43CA-BF6B-F06AEFE74872}" presName="sibTrans" presStyleCnt="0"/>
      <dgm:spPr/>
    </dgm:pt>
    <dgm:pt modelId="{92B12D86-34A9-4636-B839-7F25C8D5112A}" type="pres">
      <dgm:prSet presAssocID="{31CBF30D-3058-4DA7-B0AA-8E61CB2DDF2B}" presName="compNode" presStyleCnt="0"/>
      <dgm:spPr/>
    </dgm:pt>
    <dgm:pt modelId="{61132AF0-D500-4F75-B924-B0ED5E5DD27C}" type="pres">
      <dgm:prSet presAssocID="{31CBF30D-3058-4DA7-B0AA-8E61CB2DDF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7E56CD34-9DC4-438A-B911-0E391B6044C6}" type="pres">
      <dgm:prSet presAssocID="{31CBF30D-3058-4DA7-B0AA-8E61CB2DDF2B}" presName="spaceRect" presStyleCnt="0"/>
      <dgm:spPr/>
    </dgm:pt>
    <dgm:pt modelId="{879CFF87-C186-4788-9DC2-44344646A40D}" type="pres">
      <dgm:prSet presAssocID="{31CBF30D-3058-4DA7-B0AA-8E61CB2DDF2B}" presName="textRect" presStyleLbl="revTx" presStyleIdx="1" presStyleCnt="2">
        <dgm:presLayoutVars>
          <dgm:chMax val="1"/>
          <dgm:chPref val="1"/>
        </dgm:presLayoutVars>
      </dgm:prSet>
      <dgm:spPr/>
    </dgm:pt>
  </dgm:ptLst>
  <dgm:cxnLst>
    <dgm:cxn modelId="{5993F15D-4038-4A2E-A7D9-A766109836AA}" type="presOf" srcId="{31CBF30D-3058-4DA7-B0AA-8E61CB2DDF2B}" destId="{879CFF87-C186-4788-9DC2-44344646A40D}" srcOrd="0" destOrd="0" presId="urn:microsoft.com/office/officeart/2018/2/layout/IconLabelList"/>
    <dgm:cxn modelId="{85D4225F-57AF-42BF-9077-40D78AD31CFD}" srcId="{CC008EC4-6970-4CD4-B59D-1BE704E0482F}" destId="{5B6E88FA-EFF5-4060-9339-C1CE18FD657D}" srcOrd="0" destOrd="0" parTransId="{8032F5E4-6885-4849-957C-7C157B42F77B}" sibTransId="{0151C280-9426-43CA-BF6B-F06AEFE74872}"/>
    <dgm:cxn modelId="{C4C3F541-9580-4099-855B-514452814B88}" type="presOf" srcId="{5B6E88FA-EFF5-4060-9339-C1CE18FD657D}" destId="{E3EDD728-893C-4671-A082-0183469E46D2}" srcOrd="0" destOrd="0" presId="urn:microsoft.com/office/officeart/2018/2/layout/IconLabelList"/>
    <dgm:cxn modelId="{E5A04A64-CAA1-47E0-A400-410C646503DF}" srcId="{CC008EC4-6970-4CD4-B59D-1BE704E0482F}" destId="{31CBF30D-3058-4DA7-B0AA-8E61CB2DDF2B}" srcOrd="1" destOrd="0" parTransId="{F9FD830A-F0FC-4C6B-B712-B828E3C07E5A}" sibTransId="{BDFA3AC0-26C7-41E1-B504-37395CBB3C56}"/>
    <dgm:cxn modelId="{91238683-D959-43D9-98DB-FC50AAB9C949}" type="presOf" srcId="{CC008EC4-6970-4CD4-B59D-1BE704E0482F}" destId="{67BB7379-B19F-4F19-873C-4CDCD2247761}" srcOrd="0" destOrd="0" presId="urn:microsoft.com/office/officeart/2018/2/layout/IconLabelList"/>
    <dgm:cxn modelId="{2078DD27-C721-4425-A043-C8E235B34464}" type="presParOf" srcId="{67BB7379-B19F-4F19-873C-4CDCD2247761}" destId="{3D5C1460-966E-43CB-B36C-0F1FA26A2763}" srcOrd="0" destOrd="0" presId="urn:microsoft.com/office/officeart/2018/2/layout/IconLabelList"/>
    <dgm:cxn modelId="{D016074F-959A-4912-99A1-0756DCDFAEA3}" type="presParOf" srcId="{3D5C1460-966E-43CB-B36C-0F1FA26A2763}" destId="{2B4E5B81-7498-4B92-A804-1816D534E179}" srcOrd="0" destOrd="0" presId="urn:microsoft.com/office/officeart/2018/2/layout/IconLabelList"/>
    <dgm:cxn modelId="{0620EB6E-48C6-4FE9-8A35-3B99FE61B20A}" type="presParOf" srcId="{3D5C1460-966E-43CB-B36C-0F1FA26A2763}" destId="{DE9EA3D4-C534-452F-88A4-9394CEB14EDE}" srcOrd="1" destOrd="0" presId="urn:microsoft.com/office/officeart/2018/2/layout/IconLabelList"/>
    <dgm:cxn modelId="{BFFE4295-51A3-4D33-969E-8E5D7F885603}" type="presParOf" srcId="{3D5C1460-966E-43CB-B36C-0F1FA26A2763}" destId="{E3EDD728-893C-4671-A082-0183469E46D2}" srcOrd="2" destOrd="0" presId="urn:microsoft.com/office/officeart/2018/2/layout/IconLabelList"/>
    <dgm:cxn modelId="{6FE862FB-43C9-43AB-8C2E-4D3CA9AE24ED}" type="presParOf" srcId="{67BB7379-B19F-4F19-873C-4CDCD2247761}" destId="{A3BD8716-1FB3-45C7-B966-8DFD8BD60158}" srcOrd="1" destOrd="0" presId="urn:microsoft.com/office/officeart/2018/2/layout/IconLabelList"/>
    <dgm:cxn modelId="{DCAB4E94-8099-4537-BAF2-49106B449EFC}" type="presParOf" srcId="{67BB7379-B19F-4F19-873C-4CDCD2247761}" destId="{92B12D86-34A9-4636-B839-7F25C8D5112A}" srcOrd="2" destOrd="0" presId="urn:microsoft.com/office/officeart/2018/2/layout/IconLabelList"/>
    <dgm:cxn modelId="{5B294BAC-9304-4B14-8BF1-485B5A19F9E7}" type="presParOf" srcId="{92B12D86-34A9-4636-B839-7F25C8D5112A}" destId="{61132AF0-D500-4F75-B924-B0ED5E5DD27C}" srcOrd="0" destOrd="0" presId="urn:microsoft.com/office/officeart/2018/2/layout/IconLabelList"/>
    <dgm:cxn modelId="{D6424615-8F66-46E5-ACBD-01FBB3E809D8}" type="presParOf" srcId="{92B12D86-34A9-4636-B839-7F25C8D5112A}" destId="{7E56CD34-9DC4-438A-B911-0E391B6044C6}" srcOrd="1" destOrd="0" presId="urn:microsoft.com/office/officeart/2018/2/layout/IconLabelList"/>
    <dgm:cxn modelId="{2D9E6DD2-81DB-4B27-84B7-0C2E605DBB74}" type="presParOf" srcId="{92B12D86-34A9-4636-B839-7F25C8D5112A}" destId="{879CFF87-C186-4788-9DC2-44344646A40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E5B81-7498-4B92-A804-1816D534E179}">
      <dsp:nvSpPr>
        <dsp:cNvPr id="0" name=""/>
        <dsp:cNvSpPr/>
      </dsp:nvSpPr>
      <dsp:spPr>
        <a:xfrm>
          <a:off x="659002" y="1119615"/>
          <a:ext cx="951750" cy="951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DD728-893C-4671-A082-0183469E46D2}">
      <dsp:nvSpPr>
        <dsp:cNvPr id="0" name=""/>
        <dsp:cNvSpPr/>
      </dsp:nvSpPr>
      <dsp:spPr>
        <a:xfrm>
          <a:off x="77377" y="2366624"/>
          <a:ext cx="211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Videos Files: Differential Backup</a:t>
          </a:r>
        </a:p>
      </dsp:txBody>
      <dsp:txXfrm>
        <a:off x="77377" y="2366624"/>
        <a:ext cx="2115000" cy="720000"/>
      </dsp:txXfrm>
    </dsp:sp>
    <dsp:sp modelId="{61132AF0-D500-4F75-B924-B0ED5E5DD27C}">
      <dsp:nvSpPr>
        <dsp:cNvPr id="0" name=""/>
        <dsp:cNvSpPr/>
      </dsp:nvSpPr>
      <dsp:spPr>
        <a:xfrm>
          <a:off x="3144127" y="1119615"/>
          <a:ext cx="951750" cy="951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9CFF87-C186-4788-9DC2-44344646A40D}">
      <dsp:nvSpPr>
        <dsp:cNvPr id="0" name=""/>
        <dsp:cNvSpPr/>
      </dsp:nvSpPr>
      <dsp:spPr>
        <a:xfrm>
          <a:off x="2562502" y="2366624"/>
          <a:ext cx="211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SQL Data: Differential Backup</a:t>
          </a:r>
        </a:p>
      </dsp:txBody>
      <dsp:txXfrm>
        <a:off x="2562502" y="2366624"/>
        <a:ext cx="211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4ACD7E-6D6A-4FEC-BCCB-0E670BBA028A}" type="datetimeFigureOut">
              <a:rPr lang="zh-CN" altLang="en-US" smtClean="0"/>
              <a:t>2022/5/2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BEC20-7E22-4151-BA2E-DE042D468D07}" type="slidenum">
              <a:rPr lang="zh-CN" altLang="en-US" smtClean="0"/>
              <a:t>‹#›</a:t>
            </a:fld>
            <a:endParaRPr lang="zh-CN" altLang="en-US"/>
          </a:p>
        </p:txBody>
      </p:sp>
    </p:spTree>
    <p:extLst>
      <p:ext uri="{BB962C8B-B14F-4D97-AF65-F5344CB8AC3E}">
        <p14:creationId xmlns:p14="http://schemas.microsoft.com/office/powerpoint/2010/main" val="393779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844BEC20-7E22-4151-BA2E-DE042D468D07}" type="slidenum">
              <a:rPr lang="zh-CN" altLang="en-US" smtClean="0"/>
              <a:t>5</a:t>
            </a:fld>
            <a:endParaRPr lang="zh-CN" altLang="en-US"/>
          </a:p>
        </p:txBody>
      </p:sp>
    </p:spTree>
    <p:extLst>
      <p:ext uri="{BB962C8B-B14F-4D97-AF65-F5344CB8AC3E}">
        <p14:creationId xmlns:p14="http://schemas.microsoft.com/office/powerpoint/2010/main" val="249020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ltLang="zh-CN"/>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B1784E7C-1622-43F0-AC93-46D5AFF5ED1D}" type="datetimeFigureOut">
              <a:rPr lang="zh-CN" altLang="en-US" smtClean="0"/>
              <a:t>2022/5/2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443938-9C3C-4F40-9FCF-FB5DFE0EDFC5}" type="slidenum">
              <a:rPr lang="zh-CN" altLang="en-US" smtClean="0"/>
              <a:t>‹#›</a:t>
            </a:fld>
            <a:endParaRPr lang="zh-CN" altLang="en-US"/>
          </a:p>
        </p:txBody>
      </p:sp>
    </p:spTree>
    <p:extLst>
      <p:ext uri="{BB962C8B-B14F-4D97-AF65-F5344CB8AC3E}">
        <p14:creationId xmlns:p14="http://schemas.microsoft.com/office/powerpoint/2010/main" val="25904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1784E7C-1622-43F0-AC93-46D5AFF5ED1D}" type="datetimeFigureOut">
              <a:rPr lang="zh-CN" altLang="en-US" smtClean="0"/>
              <a:t>2022/5/2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443938-9C3C-4F40-9FCF-FB5DFE0EDFC5}" type="slidenum">
              <a:rPr lang="zh-CN" altLang="en-US" smtClean="0"/>
              <a:t>‹#›</a:t>
            </a:fld>
            <a:endParaRPr lang="zh-CN" altLang="en-US"/>
          </a:p>
        </p:txBody>
      </p:sp>
    </p:spTree>
    <p:extLst>
      <p:ext uri="{BB962C8B-B14F-4D97-AF65-F5344CB8AC3E}">
        <p14:creationId xmlns:p14="http://schemas.microsoft.com/office/powerpoint/2010/main" val="385782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1784E7C-1622-43F0-AC93-46D5AFF5ED1D}" type="datetimeFigureOut">
              <a:rPr lang="zh-CN" altLang="en-US" smtClean="0"/>
              <a:t>2022/5/2</a:t>
            </a:fld>
            <a:endParaRPr lang="zh-CN" altLang="en-US"/>
          </a:p>
        </p:txBody>
      </p:sp>
      <p:sp>
        <p:nvSpPr>
          <p:cNvPr id="5" name="Footer Placeholder 4"/>
          <p:cNvSpPr>
            <a:spLocks noGrp="1"/>
          </p:cNvSpPr>
          <p:nvPr>
            <p:ph type="ftr" sz="quarter" idx="11"/>
          </p:nvPr>
        </p:nvSpPr>
        <p:spPr>
          <a:xfrm>
            <a:off x="3776135" y="6422854"/>
            <a:ext cx="4279669" cy="365125"/>
          </a:xfrm>
        </p:spPr>
        <p:txBody>
          <a:bodyPr/>
          <a:lstStyle/>
          <a:p>
            <a:endParaRPr lang="zh-CN" altLang="en-US"/>
          </a:p>
        </p:txBody>
      </p:sp>
      <p:sp>
        <p:nvSpPr>
          <p:cNvPr id="6" name="Slide Number Placeholder 5"/>
          <p:cNvSpPr>
            <a:spLocks noGrp="1"/>
          </p:cNvSpPr>
          <p:nvPr>
            <p:ph type="sldNum" sz="quarter" idx="12"/>
          </p:nvPr>
        </p:nvSpPr>
        <p:spPr>
          <a:xfrm>
            <a:off x="8073048" y="6422854"/>
            <a:ext cx="879759" cy="365125"/>
          </a:xfrm>
        </p:spPr>
        <p:txBody>
          <a:bodyPr/>
          <a:lstStyle/>
          <a:p>
            <a:fld id="{31443938-9C3C-4F40-9FCF-FB5DFE0EDFC5}" type="slidenum">
              <a:rPr lang="zh-CN" altLang="en-US" smtClean="0"/>
              <a:t>‹#›</a:t>
            </a:fld>
            <a:endParaRPr lang="zh-CN" altLang="en-US"/>
          </a:p>
        </p:txBody>
      </p:sp>
    </p:spTree>
    <p:extLst>
      <p:ext uri="{BB962C8B-B14F-4D97-AF65-F5344CB8AC3E}">
        <p14:creationId xmlns:p14="http://schemas.microsoft.com/office/powerpoint/2010/main" val="386558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1784E7C-1622-43F0-AC93-46D5AFF5ED1D}" type="datetimeFigureOut">
              <a:rPr lang="zh-CN" altLang="en-US" smtClean="0"/>
              <a:t>2022/5/2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443938-9C3C-4F40-9FCF-FB5DFE0EDFC5}" type="slidenum">
              <a:rPr lang="zh-CN" altLang="en-US" smtClean="0"/>
              <a:t>‹#›</a:t>
            </a:fld>
            <a:endParaRPr lang="zh-CN" altLang="en-US"/>
          </a:p>
        </p:txBody>
      </p:sp>
    </p:spTree>
    <p:extLst>
      <p:ext uri="{BB962C8B-B14F-4D97-AF65-F5344CB8AC3E}">
        <p14:creationId xmlns:p14="http://schemas.microsoft.com/office/powerpoint/2010/main" val="300921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1784E7C-1622-43F0-AC93-46D5AFF5ED1D}" type="datetimeFigureOut">
              <a:rPr lang="zh-CN" altLang="en-US" smtClean="0"/>
              <a:t>2022/5/2</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1443938-9C3C-4F40-9FCF-FB5DFE0EDFC5}" type="slidenum">
              <a:rPr lang="zh-CN" altLang="en-US" smtClean="0"/>
              <a:t>‹#›</a:t>
            </a:fld>
            <a:endParaRPr lang="zh-CN" altLang="en-US"/>
          </a:p>
        </p:txBody>
      </p:sp>
    </p:spTree>
    <p:extLst>
      <p:ext uri="{BB962C8B-B14F-4D97-AF65-F5344CB8AC3E}">
        <p14:creationId xmlns:p14="http://schemas.microsoft.com/office/powerpoint/2010/main" val="7195173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1784E7C-1622-43F0-AC93-46D5AFF5ED1D}" type="datetimeFigureOut">
              <a:rPr lang="zh-CN" altLang="en-US" smtClean="0"/>
              <a:t>2022/5/2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1443938-9C3C-4F40-9FCF-FB5DFE0EDFC5}" type="slidenum">
              <a:rPr lang="zh-CN" altLang="en-US" smtClean="0"/>
              <a:t>‹#›</a:t>
            </a:fld>
            <a:endParaRPr lang="zh-CN" altLang="en-US"/>
          </a:p>
        </p:txBody>
      </p:sp>
    </p:spTree>
    <p:extLst>
      <p:ext uri="{BB962C8B-B14F-4D97-AF65-F5344CB8AC3E}">
        <p14:creationId xmlns:p14="http://schemas.microsoft.com/office/powerpoint/2010/main" val="313383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1784E7C-1622-43F0-AC93-46D5AFF5ED1D}" type="datetimeFigureOut">
              <a:rPr lang="zh-CN" altLang="en-US" smtClean="0"/>
              <a:t>2022/5/2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1443938-9C3C-4F40-9FCF-FB5DFE0EDFC5}" type="slidenum">
              <a:rPr lang="zh-CN" altLang="en-US" smtClean="0"/>
              <a:t>‹#›</a:t>
            </a:fld>
            <a:endParaRPr lang="zh-CN" altLang="en-US"/>
          </a:p>
        </p:txBody>
      </p:sp>
    </p:spTree>
    <p:extLst>
      <p:ext uri="{BB962C8B-B14F-4D97-AF65-F5344CB8AC3E}">
        <p14:creationId xmlns:p14="http://schemas.microsoft.com/office/powerpoint/2010/main" val="149145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1784E7C-1622-43F0-AC93-46D5AFF5ED1D}" type="datetimeFigureOut">
              <a:rPr lang="zh-CN" altLang="en-US" smtClean="0"/>
              <a:t>2022/5/2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1443938-9C3C-4F40-9FCF-FB5DFE0EDFC5}" type="slidenum">
              <a:rPr lang="zh-CN" altLang="en-US" smtClean="0"/>
              <a:t>‹#›</a:t>
            </a:fld>
            <a:endParaRPr lang="zh-CN" altLang="en-US"/>
          </a:p>
        </p:txBody>
      </p:sp>
    </p:spTree>
    <p:extLst>
      <p:ext uri="{BB962C8B-B14F-4D97-AF65-F5344CB8AC3E}">
        <p14:creationId xmlns:p14="http://schemas.microsoft.com/office/powerpoint/2010/main" val="886692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84E7C-1622-43F0-AC93-46D5AFF5ED1D}" type="datetimeFigureOut">
              <a:rPr lang="zh-CN" altLang="en-US" smtClean="0"/>
              <a:t>2022/5/2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1443938-9C3C-4F40-9FCF-FB5DFE0EDFC5}" type="slidenum">
              <a:rPr lang="zh-CN" altLang="en-US" smtClean="0"/>
              <a:t>‹#›</a:t>
            </a:fld>
            <a:endParaRPr lang="zh-CN" altLang="en-US"/>
          </a:p>
        </p:txBody>
      </p:sp>
    </p:spTree>
    <p:extLst>
      <p:ext uri="{BB962C8B-B14F-4D97-AF65-F5344CB8AC3E}">
        <p14:creationId xmlns:p14="http://schemas.microsoft.com/office/powerpoint/2010/main" val="390915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1784E7C-1622-43F0-AC93-46D5AFF5ED1D}" type="datetimeFigureOut">
              <a:rPr lang="zh-CN" altLang="en-US" smtClean="0"/>
              <a:t>2022/5/2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1443938-9C3C-4F40-9FCF-FB5DFE0EDFC5}" type="slidenum">
              <a:rPr lang="zh-CN" altLang="en-US" smtClean="0"/>
              <a:t>‹#›</a:t>
            </a:fld>
            <a:endParaRPr lang="zh-CN" altLang="en-US"/>
          </a:p>
        </p:txBody>
      </p:sp>
    </p:spTree>
    <p:extLst>
      <p:ext uri="{BB962C8B-B14F-4D97-AF65-F5344CB8AC3E}">
        <p14:creationId xmlns:p14="http://schemas.microsoft.com/office/powerpoint/2010/main" val="94456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1784E7C-1622-43F0-AC93-46D5AFF5ED1D}" type="datetimeFigureOut">
              <a:rPr lang="zh-CN" altLang="en-US" smtClean="0"/>
              <a:t>2022/5/2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1443938-9C3C-4F40-9FCF-FB5DFE0EDFC5}" type="slidenum">
              <a:rPr lang="zh-CN" altLang="en-US" smtClean="0"/>
              <a:t>‹#›</a:t>
            </a:fld>
            <a:endParaRPr lang="zh-CN" altLang="en-US"/>
          </a:p>
        </p:txBody>
      </p:sp>
    </p:spTree>
    <p:extLst>
      <p:ext uri="{BB962C8B-B14F-4D97-AF65-F5344CB8AC3E}">
        <p14:creationId xmlns:p14="http://schemas.microsoft.com/office/powerpoint/2010/main" val="67588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1784E7C-1622-43F0-AC93-46D5AFF5ED1D}" type="datetimeFigureOut">
              <a:rPr lang="zh-CN" altLang="en-US" smtClean="0"/>
              <a:t>2022/5/2</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1443938-9C3C-4F40-9FCF-FB5DFE0EDFC5}" type="slidenum">
              <a:rPr lang="zh-CN" altLang="en-US" smtClean="0"/>
              <a:t>‹#›</a:t>
            </a:fld>
            <a:endParaRPr lang="zh-CN" altLang="en-US"/>
          </a:p>
        </p:txBody>
      </p:sp>
    </p:spTree>
    <p:extLst>
      <p:ext uri="{BB962C8B-B14F-4D97-AF65-F5344CB8AC3E}">
        <p14:creationId xmlns:p14="http://schemas.microsoft.com/office/powerpoint/2010/main" val="233728229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F7BB-680A-474F-AD60-F242B668B6F6}"/>
              </a:ext>
            </a:extLst>
          </p:cNvPr>
          <p:cNvSpPr>
            <a:spLocks noGrp="1"/>
          </p:cNvSpPr>
          <p:nvPr>
            <p:ph type="ctrTitle"/>
          </p:nvPr>
        </p:nvSpPr>
        <p:spPr/>
        <p:txBody>
          <a:bodyPr>
            <a:normAutofit/>
          </a:bodyPr>
          <a:lstStyle/>
          <a:p>
            <a:r>
              <a:rPr lang="en-US" altLang="zh-CN" sz="4000" dirty="0">
                <a:effectLst/>
                <a:ea typeface="DengXian" panose="02010600030101010101" pitchFamily="2" charset="-122"/>
                <a:cs typeface="Arial" panose="020B0604020202020204" pitchFamily="34" charset="0"/>
              </a:rPr>
              <a:t>U Vid Inc. System Upgrade Project</a:t>
            </a:r>
            <a:endParaRPr lang="zh-CN" altLang="en-US" sz="11500" dirty="0"/>
          </a:p>
        </p:txBody>
      </p:sp>
      <p:sp>
        <p:nvSpPr>
          <p:cNvPr id="3" name="Subtitle 2">
            <a:extLst>
              <a:ext uri="{FF2B5EF4-FFF2-40B4-BE49-F238E27FC236}">
                <a16:creationId xmlns:a16="http://schemas.microsoft.com/office/drawing/2014/main" id="{E096E266-AF65-4493-99AE-A4535AF829D1}"/>
              </a:ext>
            </a:extLst>
          </p:cNvPr>
          <p:cNvSpPr>
            <a:spLocks noGrp="1"/>
          </p:cNvSpPr>
          <p:nvPr>
            <p:ph type="subTitle" idx="1"/>
          </p:nvPr>
        </p:nvSpPr>
        <p:spPr/>
        <p:txBody>
          <a:bodyPr>
            <a:normAutofit/>
          </a:bodyPr>
          <a:lstStyle/>
          <a:p>
            <a:r>
              <a:rPr lang="en-US" altLang="zh-CN" sz="2800" dirty="0"/>
              <a:t>Jianghui Li</a:t>
            </a:r>
          </a:p>
          <a:p>
            <a:r>
              <a:rPr lang="en-US" altLang="zh-CN" sz="2800" dirty="0"/>
              <a:t>IST 615</a:t>
            </a:r>
            <a:endParaRPr lang="zh-CN" altLang="en-US" sz="2800" dirty="0"/>
          </a:p>
        </p:txBody>
      </p:sp>
    </p:spTree>
    <p:extLst>
      <p:ext uri="{BB962C8B-B14F-4D97-AF65-F5344CB8AC3E}">
        <p14:creationId xmlns:p14="http://schemas.microsoft.com/office/powerpoint/2010/main" val="406661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67564D6-576C-45C9-B7EA-F7701B149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0994"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Graphic 6" descr="Handshake">
            <a:extLst>
              <a:ext uri="{FF2B5EF4-FFF2-40B4-BE49-F238E27FC236}">
                <a16:creationId xmlns:a16="http://schemas.microsoft.com/office/drawing/2014/main" id="{6B3762C3-734B-5937-676B-D7594B87E0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720950"/>
            <a:ext cx="3374654" cy="3374654"/>
          </a:xfrm>
          <a:prstGeom prst="rect">
            <a:avLst/>
          </a:prstGeom>
        </p:spPr>
      </p:pic>
      <p:sp>
        <p:nvSpPr>
          <p:cNvPr id="14" name="Rectangle 13">
            <a:extLst>
              <a:ext uri="{FF2B5EF4-FFF2-40B4-BE49-F238E27FC236}">
                <a16:creationId xmlns:a16="http://schemas.microsoft.com/office/drawing/2014/main" id="{F9060CEE-D73E-44ED-A407-C828C9E4D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0"/>
            <a:ext cx="756100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0B544C-FD6C-42D8-B6B7-DDF7E60D0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2059012"/>
            <a:ext cx="7561006"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404651F-8D82-4EFA-9DCB-E7E7B79BC62B}"/>
              </a:ext>
            </a:extLst>
          </p:cNvPr>
          <p:cNvSpPr>
            <a:spLocks noGrp="1"/>
          </p:cNvSpPr>
          <p:nvPr>
            <p:ph type="title"/>
          </p:nvPr>
        </p:nvSpPr>
        <p:spPr>
          <a:xfrm>
            <a:off x="4963246" y="2194560"/>
            <a:ext cx="6905666" cy="1739347"/>
          </a:xfrm>
        </p:spPr>
        <p:txBody>
          <a:bodyPr vert="horz" lIns="91440" tIns="45720" rIns="91440" bIns="45720" rtlCol="0" anchor="ctr">
            <a:normAutofit/>
          </a:bodyPr>
          <a:lstStyle/>
          <a:p>
            <a:pPr algn="ctr">
              <a:lnSpc>
                <a:spcPct val="80000"/>
              </a:lnSpc>
            </a:pPr>
            <a:r>
              <a:rPr lang="en-US" altLang="zh-CN" sz="6000" spc="150">
                <a:solidFill>
                  <a:schemeClr val="tx2"/>
                </a:solidFill>
              </a:rPr>
              <a:t>Thank you</a:t>
            </a:r>
          </a:p>
        </p:txBody>
      </p:sp>
    </p:spTree>
    <p:extLst>
      <p:ext uri="{BB962C8B-B14F-4D97-AF65-F5344CB8AC3E}">
        <p14:creationId xmlns:p14="http://schemas.microsoft.com/office/powerpoint/2010/main" val="336412179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1E42-640D-4F36-B189-4FBD06763292}"/>
              </a:ext>
            </a:extLst>
          </p:cNvPr>
          <p:cNvSpPr>
            <a:spLocks noGrp="1"/>
          </p:cNvSpPr>
          <p:nvPr>
            <p:ph type="title"/>
          </p:nvPr>
        </p:nvSpPr>
        <p:spPr>
          <a:xfrm>
            <a:off x="1202919" y="284176"/>
            <a:ext cx="9784080" cy="1508760"/>
          </a:xfrm>
        </p:spPr>
        <p:txBody>
          <a:bodyPr>
            <a:normAutofit/>
          </a:bodyPr>
          <a:lstStyle/>
          <a:p>
            <a:r>
              <a:rPr lang="en-US" altLang="zh-CN"/>
              <a:t>Project Overview</a:t>
            </a:r>
            <a:endParaRPr lang="zh-CN" altLang="en-US" dirty="0"/>
          </a:p>
        </p:txBody>
      </p:sp>
      <p:sp>
        <p:nvSpPr>
          <p:cNvPr id="11" name="Rectangle 10">
            <a:extLst>
              <a:ext uri="{FF2B5EF4-FFF2-40B4-BE49-F238E27FC236}">
                <a16:creationId xmlns:a16="http://schemas.microsoft.com/office/drawing/2014/main" id="{C14D3828-515C-4F9A-9C64-367751853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63" y="2204720"/>
            <a:ext cx="2708031" cy="31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45B4DEA-77A6-C96D-490C-C7EB74571377}"/>
              </a:ext>
            </a:extLst>
          </p:cNvPr>
          <p:cNvPicPr>
            <a:picLocks noChangeAspect="1"/>
          </p:cNvPicPr>
          <p:nvPr/>
        </p:nvPicPr>
        <p:blipFill rotWithShape="1">
          <a:blip r:embed="rId2"/>
          <a:srcRect r="2790" b="1"/>
          <a:stretch/>
        </p:blipFill>
        <p:spPr>
          <a:xfrm>
            <a:off x="671629" y="3079871"/>
            <a:ext cx="2386298" cy="1399294"/>
          </a:xfrm>
          <a:prstGeom prst="rect">
            <a:avLst/>
          </a:prstGeom>
        </p:spPr>
      </p:pic>
      <p:sp>
        <p:nvSpPr>
          <p:cNvPr id="13" name="Rectangle 12">
            <a:extLst>
              <a:ext uri="{FF2B5EF4-FFF2-40B4-BE49-F238E27FC236}">
                <a16:creationId xmlns:a16="http://schemas.microsoft.com/office/drawing/2014/main" id="{AF008B56-05A2-4799-8236-CEB9EF37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927" y="2204720"/>
            <a:ext cx="2708031" cy="31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ud shaped hard drive with cables">
            <a:extLst>
              <a:ext uri="{FF2B5EF4-FFF2-40B4-BE49-F238E27FC236}">
                <a16:creationId xmlns:a16="http://schemas.microsoft.com/office/drawing/2014/main" id="{0BDF83EA-1F79-250B-1514-3B27372DE08D}"/>
              </a:ext>
            </a:extLst>
          </p:cNvPr>
          <p:cNvPicPr>
            <a:picLocks noChangeAspect="1"/>
          </p:cNvPicPr>
          <p:nvPr/>
        </p:nvPicPr>
        <p:blipFill rotWithShape="1">
          <a:blip r:embed="rId3"/>
          <a:srcRect r="1304" b="-3"/>
          <a:stretch/>
        </p:blipFill>
        <p:spPr>
          <a:xfrm>
            <a:off x="3555115" y="3089894"/>
            <a:ext cx="2377678" cy="1379246"/>
          </a:xfrm>
          <a:prstGeom prst="rect">
            <a:avLst/>
          </a:prstGeom>
        </p:spPr>
      </p:pic>
      <p:sp>
        <p:nvSpPr>
          <p:cNvPr id="3" name="Content Placeholder 2">
            <a:extLst>
              <a:ext uri="{FF2B5EF4-FFF2-40B4-BE49-F238E27FC236}">
                <a16:creationId xmlns:a16="http://schemas.microsoft.com/office/drawing/2014/main" id="{5777ED13-AC92-49CD-9D4A-724CD5D2D2E9}"/>
              </a:ext>
            </a:extLst>
          </p:cNvPr>
          <p:cNvSpPr>
            <a:spLocks noGrp="1"/>
          </p:cNvSpPr>
          <p:nvPr>
            <p:ph idx="1"/>
          </p:nvPr>
        </p:nvSpPr>
        <p:spPr>
          <a:xfrm>
            <a:off x="6431280" y="2204720"/>
            <a:ext cx="5173911" cy="4218134"/>
          </a:xfrm>
        </p:spPr>
        <p:txBody>
          <a:bodyPr>
            <a:normAutofit/>
          </a:bodyPr>
          <a:lstStyle/>
          <a:p>
            <a:pPr marL="0" indent="0">
              <a:buNone/>
            </a:pPr>
            <a:r>
              <a:rPr lang="en-US" altLang="zh-CN" sz="2400" dirty="0">
                <a:effectLst/>
                <a:ea typeface="DengXian" panose="02010600030101010101" pitchFamily="2" charset="-122"/>
                <a:cs typeface="Arial" panose="020B0604020202020204" pitchFamily="34" charset="0"/>
              </a:rPr>
              <a:t>U Vid Inc. can no longer sustain the physical infrastructure needed due to the continued growth, so changes are needed. The goal of this project is to help U Vid to develop a plan to enable the company to run their servers from a public cloud.</a:t>
            </a:r>
            <a:endParaRPr lang="zh-CN" altLang="zh-CN" sz="2400" dirty="0">
              <a:effectLst/>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76323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B2836FF-945C-48EA-A449-7EDFC73F67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691" y="0"/>
            <a:ext cx="6069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6" name="Rectangle 25">
            <a:extLst>
              <a:ext uri="{FF2B5EF4-FFF2-40B4-BE49-F238E27FC236}">
                <a16:creationId xmlns:a16="http://schemas.microsoft.com/office/drawing/2014/main" id="{83BC7947-FCF0-4F53-A871-5E847286C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5E04DFB-DE39-4410-A457-DD1B62DE0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691" y="176109"/>
            <a:ext cx="6069743" cy="1645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BD78CEC5-054D-470B-99E4-D1A05A8EE82A}"/>
              </a:ext>
            </a:extLst>
          </p:cNvPr>
          <p:cNvSpPr>
            <a:spLocks noGrp="1"/>
          </p:cNvSpPr>
          <p:nvPr>
            <p:ph type="title"/>
          </p:nvPr>
        </p:nvSpPr>
        <p:spPr>
          <a:xfrm>
            <a:off x="6449961" y="284176"/>
            <a:ext cx="5094980" cy="1508760"/>
          </a:xfrm>
        </p:spPr>
        <p:txBody>
          <a:bodyPr vert="horz" lIns="91440" tIns="45720" rIns="91440" bIns="45720" rtlCol="0">
            <a:normAutofit/>
          </a:bodyPr>
          <a:lstStyle/>
          <a:p>
            <a:r>
              <a:rPr lang="en-US" altLang="zh-CN" spc="150">
                <a:solidFill>
                  <a:schemeClr val="tx2"/>
                </a:solidFill>
              </a:rPr>
              <a:t>Cloud Vendor Selection</a:t>
            </a:r>
          </a:p>
        </p:txBody>
      </p:sp>
      <p:pic>
        <p:nvPicPr>
          <p:cNvPr id="5" name="Picture 4" descr="Logo&#10;&#10;Description automatically generated with low confidence">
            <a:extLst>
              <a:ext uri="{FF2B5EF4-FFF2-40B4-BE49-F238E27FC236}">
                <a16:creationId xmlns:a16="http://schemas.microsoft.com/office/drawing/2014/main" id="{F0172E3A-9E8F-1C38-C560-DEEAC1AB489D}"/>
              </a:ext>
            </a:extLst>
          </p:cNvPr>
          <p:cNvPicPr>
            <a:picLocks noChangeAspect="1"/>
          </p:cNvPicPr>
          <p:nvPr/>
        </p:nvPicPr>
        <p:blipFill>
          <a:blip r:embed="rId2"/>
          <a:stretch>
            <a:fillRect/>
          </a:stretch>
        </p:blipFill>
        <p:spPr>
          <a:xfrm>
            <a:off x="634275" y="2160992"/>
            <a:ext cx="4851141" cy="2494569"/>
          </a:xfrm>
          <a:prstGeom prst="rect">
            <a:avLst/>
          </a:prstGeom>
        </p:spPr>
      </p:pic>
      <p:sp>
        <p:nvSpPr>
          <p:cNvPr id="3" name="Content Placeholder 2">
            <a:extLst>
              <a:ext uri="{FF2B5EF4-FFF2-40B4-BE49-F238E27FC236}">
                <a16:creationId xmlns:a16="http://schemas.microsoft.com/office/drawing/2014/main" id="{EE099430-A073-4974-8B35-BA670F6578E5}"/>
              </a:ext>
            </a:extLst>
          </p:cNvPr>
          <p:cNvSpPr>
            <a:spLocks noGrp="1"/>
          </p:cNvSpPr>
          <p:nvPr>
            <p:ph idx="1"/>
          </p:nvPr>
        </p:nvSpPr>
        <p:spPr>
          <a:xfrm>
            <a:off x="6454363" y="2011680"/>
            <a:ext cx="5090578" cy="4206240"/>
          </a:xfrm>
        </p:spPr>
        <p:txBody>
          <a:bodyPr vert="horz" lIns="91440" tIns="45720" rIns="91440" bIns="45720" rtlCol="0">
            <a:normAutofit/>
          </a:bodyPr>
          <a:lstStyle/>
          <a:p>
            <a:pPr marL="0" indent="0">
              <a:buNone/>
            </a:pPr>
            <a:r>
              <a:rPr lang="en-US" altLang="zh-CN" sz="2400" dirty="0">
                <a:solidFill>
                  <a:schemeClr val="bg1"/>
                </a:solidFill>
              </a:rPr>
              <a:t>MS Azure</a:t>
            </a:r>
          </a:p>
          <a:p>
            <a:pPr marL="0" indent="0">
              <a:buNone/>
            </a:pPr>
            <a:r>
              <a:rPr lang="en-US" altLang="zh-CN" sz="2400" dirty="0">
                <a:solidFill>
                  <a:schemeClr val="bg1"/>
                </a:solidFill>
              </a:rPr>
              <a:t>One requirement of the U Vid web application is that it needs </a:t>
            </a:r>
            <a:r>
              <a:rPr lang="en-US" altLang="zh-CN" sz="2400" dirty="0" err="1">
                <a:solidFill>
                  <a:schemeClr val="bg1"/>
                </a:solidFill>
              </a:rPr>
              <a:t>.Net</a:t>
            </a:r>
            <a:r>
              <a:rPr lang="en-US" altLang="zh-CN" sz="2400" dirty="0">
                <a:solidFill>
                  <a:schemeClr val="bg1"/>
                </a:solidFill>
              </a:rPr>
              <a:t> 5 to run. </a:t>
            </a:r>
            <a:r>
              <a:rPr lang="en-US" altLang="zh-CN" sz="2400" dirty="0" err="1">
                <a:solidFill>
                  <a:schemeClr val="bg1"/>
                </a:solidFill>
              </a:rPr>
              <a:t>.Net</a:t>
            </a:r>
            <a:r>
              <a:rPr lang="en-US" altLang="zh-CN" sz="2400" dirty="0">
                <a:solidFill>
                  <a:schemeClr val="bg1"/>
                </a:solidFill>
              </a:rPr>
              <a:t> is a Microsoft product, and U Vid does not want to change this requirement. Hence, to minimize the unnecessary problems after adopting the cloud solution, MS Azure is desirable in this situation since Azure functions are supported running on </a:t>
            </a:r>
            <a:r>
              <a:rPr lang="en-US" altLang="zh-CN" sz="2400" dirty="0" err="1">
                <a:solidFill>
                  <a:schemeClr val="bg1"/>
                </a:solidFill>
              </a:rPr>
              <a:t>.Net</a:t>
            </a:r>
            <a:r>
              <a:rPr lang="en-US" altLang="zh-CN" sz="2400" dirty="0">
                <a:solidFill>
                  <a:schemeClr val="bg1"/>
                </a:solidFill>
              </a:rPr>
              <a:t> 5.</a:t>
            </a:r>
          </a:p>
        </p:txBody>
      </p:sp>
    </p:spTree>
    <p:extLst>
      <p:ext uri="{BB962C8B-B14F-4D97-AF65-F5344CB8AC3E}">
        <p14:creationId xmlns:p14="http://schemas.microsoft.com/office/powerpoint/2010/main" val="275264051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9FC-EC31-4E96-8F40-E99B49DB2CD3}"/>
              </a:ext>
            </a:extLst>
          </p:cNvPr>
          <p:cNvSpPr>
            <a:spLocks noGrp="1"/>
          </p:cNvSpPr>
          <p:nvPr>
            <p:ph type="title"/>
          </p:nvPr>
        </p:nvSpPr>
        <p:spPr>
          <a:xfrm>
            <a:off x="1202919" y="284176"/>
            <a:ext cx="9784080" cy="1508760"/>
          </a:xfrm>
        </p:spPr>
        <p:txBody>
          <a:bodyPr>
            <a:normAutofit/>
          </a:bodyPr>
          <a:lstStyle/>
          <a:p>
            <a:r>
              <a:rPr lang="en-US" altLang="zh-CN" dirty="0"/>
              <a:t>architecture Change</a:t>
            </a:r>
            <a:endParaRPr lang="zh-CN" altLang="en-US" dirty="0"/>
          </a:p>
        </p:txBody>
      </p:sp>
      <p:sp>
        <p:nvSpPr>
          <p:cNvPr id="3" name="Content Placeholder 2">
            <a:extLst>
              <a:ext uri="{FF2B5EF4-FFF2-40B4-BE49-F238E27FC236}">
                <a16:creationId xmlns:a16="http://schemas.microsoft.com/office/drawing/2014/main" id="{6A7A3AF1-CD35-4F97-8E12-0CF447F55ABB}"/>
              </a:ext>
            </a:extLst>
          </p:cNvPr>
          <p:cNvSpPr>
            <a:spLocks noGrp="1"/>
          </p:cNvSpPr>
          <p:nvPr>
            <p:ph idx="1"/>
          </p:nvPr>
        </p:nvSpPr>
        <p:spPr>
          <a:xfrm>
            <a:off x="1202920" y="2011680"/>
            <a:ext cx="6263640" cy="4206240"/>
          </a:xfrm>
        </p:spPr>
        <p:txBody>
          <a:bodyPr>
            <a:normAutofit/>
          </a:bodyPr>
          <a:lstStyle/>
          <a:p>
            <a:pPr marL="0" indent="0">
              <a:buNone/>
            </a:pPr>
            <a:r>
              <a:rPr lang="en-US" altLang="zh-CN" sz="2400" dirty="0"/>
              <a:t>Application Server, </a:t>
            </a:r>
            <a:r>
              <a:rPr lang="en-US" altLang="zh-CN" sz="2400" dirty="0" err="1"/>
              <a:t>Wowza</a:t>
            </a:r>
            <a:r>
              <a:rPr lang="en-US" altLang="zh-CN" sz="2400" dirty="0"/>
              <a:t> Streaming Engine, MS SQL server, Video Transcoder</a:t>
            </a:r>
          </a:p>
          <a:p>
            <a:pPr marL="0" indent="0">
              <a:buNone/>
            </a:pPr>
            <a:r>
              <a:rPr lang="en-US" altLang="zh-CN" sz="2400" dirty="0"/>
              <a:t>4Servers </a:t>
            </a:r>
            <a:r>
              <a:rPr lang="en-US" altLang="zh-CN" sz="2400" dirty="0">
                <a:sym typeface="Wingdings" panose="05000000000000000000" pitchFamily="2" charset="2"/>
              </a:rPr>
              <a:t> </a:t>
            </a:r>
            <a:r>
              <a:rPr lang="en-US" altLang="zh-CN" sz="2400" dirty="0"/>
              <a:t>MS VMs</a:t>
            </a:r>
          </a:p>
          <a:p>
            <a:r>
              <a:rPr lang="en-US" altLang="zh-CN" sz="2400" dirty="0"/>
              <a:t>Physical servers usually need huge amount of IT spendings to acquire and maintain.</a:t>
            </a:r>
          </a:p>
          <a:p>
            <a:r>
              <a:rPr lang="en-US" altLang="zh-CN" sz="2400" dirty="0"/>
              <a:t>The cost of using VMs is usually flexible, and the providers would also guarantee data security and lost data recovery.</a:t>
            </a:r>
            <a:endParaRPr lang="zh-CN" altLang="en-US" sz="2400" dirty="0"/>
          </a:p>
        </p:txBody>
      </p:sp>
      <p:pic>
        <p:nvPicPr>
          <p:cNvPr id="5" name="Picture 4">
            <a:extLst>
              <a:ext uri="{FF2B5EF4-FFF2-40B4-BE49-F238E27FC236}">
                <a16:creationId xmlns:a16="http://schemas.microsoft.com/office/drawing/2014/main" id="{1FBA2C9E-0894-74FA-471D-43CE5811C380}"/>
              </a:ext>
            </a:extLst>
          </p:cNvPr>
          <p:cNvPicPr>
            <a:picLocks noChangeAspect="1"/>
          </p:cNvPicPr>
          <p:nvPr/>
        </p:nvPicPr>
        <p:blipFill rotWithShape="1">
          <a:blip r:embed="rId2"/>
          <a:srcRect l="170" r="51329"/>
          <a:stretch/>
        </p:blipFill>
        <p:spPr>
          <a:xfrm>
            <a:off x="7847215" y="1822028"/>
            <a:ext cx="4342220" cy="5035972"/>
          </a:xfrm>
          <a:prstGeom prst="rect">
            <a:avLst/>
          </a:prstGeom>
        </p:spPr>
      </p:pic>
    </p:spTree>
    <p:extLst>
      <p:ext uri="{BB962C8B-B14F-4D97-AF65-F5344CB8AC3E}">
        <p14:creationId xmlns:p14="http://schemas.microsoft.com/office/powerpoint/2010/main" val="400361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D809-9793-4E9E-8890-1F00C748B7C9}"/>
              </a:ext>
            </a:extLst>
          </p:cNvPr>
          <p:cNvSpPr>
            <a:spLocks noGrp="1"/>
          </p:cNvSpPr>
          <p:nvPr>
            <p:ph type="title"/>
          </p:nvPr>
        </p:nvSpPr>
        <p:spPr>
          <a:xfrm>
            <a:off x="6449961" y="284176"/>
            <a:ext cx="5094980" cy="1508760"/>
          </a:xfrm>
        </p:spPr>
        <p:txBody>
          <a:bodyPr>
            <a:normAutofit/>
          </a:bodyPr>
          <a:lstStyle/>
          <a:p>
            <a:r>
              <a:rPr lang="en-US" altLang="zh-CN" dirty="0"/>
              <a:t>Expected Uptimes</a:t>
            </a:r>
            <a:endParaRPr lang="zh-CN" altLang="en-US" dirty="0"/>
          </a:p>
        </p:txBody>
      </p:sp>
      <p:sp>
        <p:nvSpPr>
          <p:cNvPr id="3" name="Content Placeholder 2">
            <a:extLst>
              <a:ext uri="{FF2B5EF4-FFF2-40B4-BE49-F238E27FC236}">
                <a16:creationId xmlns:a16="http://schemas.microsoft.com/office/drawing/2014/main" id="{68B7A214-B602-4B9A-9DAE-AA2FB8E0D958}"/>
              </a:ext>
            </a:extLst>
          </p:cNvPr>
          <p:cNvSpPr>
            <a:spLocks noGrp="1"/>
          </p:cNvSpPr>
          <p:nvPr>
            <p:ph idx="1"/>
          </p:nvPr>
        </p:nvSpPr>
        <p:spPr>
          <a:xfrm>
            <a:off x="6454363" y="2011680"/>
            <a:ext cx="5090578" cy="4206240"/>
          </a:xfrm>
        </p:spPr>
        <p:txBody>
          <a:bodyPr>
            <a:normAutofit/>
          </a:bodyPr>
          <a:lstStyle/>
          <a:p>
            <a:pPr marL="0" indent="0">
              <a:buNone/>
            </a:pPr>
            <a:r>
              <a:rPr lang="en-US" altLang="zh-CN" sz="2400" dirty="0">
                <a:effectLst/>
                <a:ea typeface="DengXian" panose="02010600030101010101" pitchFamily="2" charset="-122"/>
                <a:cs typeface="Arial" panose="020B0604020202020204" pitchFamily="34" charset="0"/>
              </a:rPr>
              <a:t>We should expect clients of U Vid can have access to U Vid applications all the time. A restaurant can have its peak hours but not for video encoding services. People might need to perform video encoding at any time. Thus, the service uptimes should be twenty-four hours a day, seven days a week.</a:t>
            </a:r>
            <a:endParaRPr lang="zh-CN" altLang="zh-CN" sz="2400" dirty="0">
              <a:effectLst/>
              <a:ea typeface="DengXian" panose="02010600030101010101" pitchFamily="2" charset="-122"/>
              <a:cs typeface="Arial" panose="020B0604020202020204" pitchFamily="34" charset="0"/>
            </a:endParaRPr>
          </a:p>
        </p:txBody>
      </p:sp>
      <p:pic>
        <p:nvPicPr>
          <p:cNvPr id="4" name="Picture 3">
            <a:extLst>
              <a:ext uri="{FF2B5EF4-FFF2-40B4-BE49-F238E27FC236}">
                <a16:creationId xmlns:a16="http://schemas.microsoft.com/office/drawing/2014/main" id="{829D23B1-1F83-3F81-9121-BB0E0D64F5A5}"/>
              </a:ext>
            </a:extLst>
          </p:cNvPr>
          <p:cNvPicPr>
            <a:picLocks noChangeAspect="1"/>
          </p:cNvPicPr>
          <p:nvPr/>
        </p:nvPicPr>
        <p:blipFill rotWithShape="1">
          <a:blip r:embed="rId3"/>
          <a:srcRect l="30774" r="23904" b="2"/>
          <a:stretch/>
        </p:blipFill>
        <p:spPr>
          <a:xfrm>
            <a:off x="634275" y="598634"/>
            <a:ext cx="4851141" cy="5619286"/>
          </a:xfrm>
          <a:prstGeom prst="rect">
            <a:avLst/>
          </a:prstGeom>
        </p:spPr>
      </p:pic>
    </p:spTree>
    <p:extLst>
      <p:ext uri="{BB962C8B-B14F-4D97-AF65-F5344CB8AC3E}">
        <p14:creationId xmlns:p14="http://schemas.microsoft.com/office/powerpoint/2010/main" val="239439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A516-1435-4622-8131-04B2C242DEA6}"/>
              </a:ext>
            </a:extLst>
          </p:cNvPr>
          <p:cNvSpPr>
            <a:spLocks noGrp="1"/>
          </p:cNvSpPr>
          <p:nvPr>
            <p:ph type="title"/>
          </p:nvPr>
        </p:nvSpPr>
        <p:spPr/>
        <p:txBody>
          <a:bodyPr/>
          <a:lstStyle/>
          <a:p>
            <a:r>
              <a:rPr lang="en-US" altLang="zh-CN" dirty="0"/>
              <a:t>Backup Methodologies</a:t>
            </a:r>
            <a:endParaRPr lang="zh-CN" altLang="en-US" dirty="0"/>
          </a:p>
        </p:txBody>
      </p:sp>
      <p:sp>
        <p:nvSpPr>
          <p:cNvPr id="3" name="Content Placeholder 2">
            <a:extLst>
              <a:ext uri="{FF2B5EF4-FFF2-40B4-BE49-F238E27FC236}">
                <a16:creationId xmlns:a16="http://schemas.microsoft.com/office/drawing/2014/main" id="{83AD35A0-78F6-4D0A-99C9-C75BBD32B0C3}"/>
              </a:ext>
            </a:extLst>
          </p:cNvPr>
          <p:cNvSpPr>
            <a:spLocks noGrp="1"/>
          </p:cNvSpPr>
          <p:nvPr>
            <p:ph sz="half" idx="1"/>
          </p:nvPr>
        </p:nvSpPr>
        <p:spPr/>
        <p:txBody>
          <a:bodyPr/>
          <a:lstStyle/>
          <a:p>
            <a:pPr marL="0" indent="0">
              <a:buNone/>
            </a:pPr>
            <a:r>
              <a:rPr lang="en-US" altLang="zh-CN" sz="2400" dirty="0"/>
              <a:t>Azure Backup services (full, differential, incremental) can back up data to the Microsoft Azure cloud platform.</a:t>
            </a:r>
          </a:p>
          <a:p>
            <a:pPr marL="0" indent="0">
              <a:buNone/>
            </a:pPr>
            <a:endParaRPr lang="en-US" altLang="zh-CN" sz="2400" dirty="0"/>
          </a:p>
          <a:p>
            <a:pPr marL="0" indent="0">
              <a:buNone/>
            </a:pPr>
            <a:r>
              <a:rPr lang="en-US" altLang="zh-CN" sz="2400" dirty="0"/>
              <a:t>Weekly full backup and daily differential that backs up only the files that changed since the last full backup. In this way, recovering files shouldn’t take too long. The backup should last up to one year.</a:t>
            </a:r>
          </a:p>
          <a:p>
            <a:endParaRPr lang="en-US" altLang="zh-CN" dirty="0"/>
          </a:p>
        </p:txBody>
      </p:sp>
      <p:graphicFrame>
        <p:nvGraphicFramePr>
          <p:cNvPr id="13" name="Content Placeholder 10">
            <a:extLst>
              <a:ext uri="{FF2B5EF4-FFF2-40B4-BE49-F238E27FC236}">
                <a16:creationId xmlns:a16="http://schemas.microsoft.com/office/drawing/2014/main" id="{8A02651F-A9DA-FC33-1EC3-662F9E7A5F21}"/>
              </a:ext>
            </a:extLst>
          </p:cNvPr>
          <p:cNvGraphicFramePr>
            <a:graphicFrameLocks noGrp="1"/>
          </p:cNvGraphicFramePr>
          <p:nvPr>
            <p:ph sz="half" idx="2"/>
          </p:nvPr>
        </p:nvGraphicFramePr>
        <p:xfrm>
          <a:off x="6230391" y="2011680"/>
          <a:ext cx="47548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362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207F-A884-44BF-A906-650A80355F00}"/>
              </a:ext>
            </a:extLst>
          </p:cNvPr>
          <p:cNvSpPr>
            <a:spLocks noGrp="1"/>
          </p:cNvSpPr>
          <p:nvPr>
            <p:ph type="title"/>
          </p:nvPr>
        </p:nvSpPr>
        <p:spPr>
          <a:xfrm>
            <a:off x="1202919" y="284176"/>
            <a:ext cx="9784080" cy="1508760"/>
          </a:xfrm>
        </p:spPr>
        <p:txBody>
          <a:bodyPr vert="horz" lIns="91440" tIns="45720" rIns="91440" bIns="45720" rtlCol="0">
            <a:normAutofit/>
          </a:bodyPr>
          <a:lstStyle/>
          <a:p>
            <a:r>
              <a:rPr lang="en-US" altLang="zh-CN" spc="150"/>
              <a:t>TCO</a:t>
            </a:r>
          </a:p>
        </p:txBody>
      </p:sp>
      <p:sp>
        <p:nvSpPr>
          <p:cNvPr id="3" name="Content Placeholder 2">
            <a:extLst>
              <a:ext uri="{FF2B5EF4-FFF2-40B4-BE49-F238E27FC236}">
                <a16:creationId xmlns:a16="http://schemas.microsoft.com/office/drawing/2014/main" id="{A3A2BE9D-2296-462A-BEE7-5550A18775AF}"/>
              </a:ext>
            </a:extLst>
          </p:cNvPr>
          <p:cNvSpPr>
            <a:spLocks noGrp="1"/>
          </p:cNvSpPr>
          <p:nvPr>
            <p:ph idx="1"/>
          </p:nvPr>
        </p:nvSpPr>
        <p:spPr>
          <a:xfrm>
            <a:off x="1202920" y="2011680"/>
            <a:ext cx="6263640" cy="4206240"/>
          </a:xfrm>
        </p:spPr>
        <p:txBody>
          <a:bodyPr vert="horz" lIns="91440" tIns="45720" rIns="91440" bIns="45720" rtlCol="0">
            <a:normAutofit/>
          </a:bodyPr>
          <a:lstStyle/>
          <a:p>
            <a:pPr marL="0" indent="0">
              <a:buNone/>
            </a:pPr>
            <a:r>
              <a:rPr lang="en-US" altLang="zh-CN" sz="2400" dirty="0"/>
              <a:t>4VMs with their own instances</a:t>
            </a:r>
          </a:p>
          <a:p>
            <a:pPr marL="0" indent="0">
              <a:buNone/>
            </a:pPr>
            <a:r>
              <a:rPr lang="en-US" altLang="zh-CN" sz="2400" dirty="0"/>
              <a:t>Inbound/Outbound stream</a:t>
            </a:r>
          </a:p>
          <a:p>
            <a:pPr marL="0" indent="0">
              <a:buNone/>
            </a:pPr>
            <a:r>
              <a:rPr lang="en-US" altLang="zh-CN" sz="2400" dirty="0"/>
              <a:t>Web app DB</a:t>
            </a:r>
          </a:p>
          <a:p>
            <a:pPr marL="0" indent="0">
              <a:buNone/>
            </a:pPr>
            <a:r>
              <a:rPr lang="en-US" altLang="zh-CN" sz="2400" dirty="0"/>
              <a:t>Video storage</a:t>
            </a:r>
          </a:p>
          <a:p>
            <a:pPr marL="0" indent="0">
              <a:buNone/>
            </a:pPr>
            <a:endParaRPr lang="en-US" altLang="zh-CN" sz="2400" dirty="0"/>
          </a:p>
          <a:p>
            <a:pPr marL="0" indent="0">
              <a:buNone/>
            </a:pPr>
            <a:r>
              <a:rPr lang="en-US" altLang="zh-CN" sz="2400" dirty="0"/>
              <a:t>One Year TCO: $1,318,404.36</a:t>
            </a:r>
          </a:p>
        </p:txBody>
      </p:sp>
      <p:pic>
        <p:nvPicPr>
          <p:cNvPr id="7" name="Graphic 6" descr="Money">
            <a:extLst>
              <a:ext uri="{FF2B5EF4-FFF2-40B4-BE49-F238E27FC236}">
                <a16:creationId xmlns:a16="http://schemas.microsoft.com/office/drawing/2014/main" id="{F3497FA2-CC4E-DB24-B95F-B76B452BC5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93566" y="2483632"/>
            <a:ext cx="3045384" cy="3045384"/>
          </a:xfrm>
          <a:prstGeom prst="rect">
            <a:avLst/>
          </a:prstGeom>
        </p:spPr>
      </p:pic>
    </p:spTree>
    <p:extLst>
      <p:ext uri="{BB962C8B-B14F-4D97-AF65-F5344CB8AC3E}">
        <p14:creationId xmlns:p14="http://schemas.microsoft.com/office/powerpoint/2010/main" val="308999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7D38-B9CF-FA2E-F907-477416F3BA2F}"/>
              </a:ext>
            </a:extLst>
          </p:cNvPr>
          <p:cNvSpPr>
            <a:spLocks noGrp="1"/>
          </p:cNvSpPr>
          <p:nvPr>
            <p:ph type="title"/>
          </p:nvPr>
        </p:nvSpPr>
        <p:spPr/>
        <p:txBody>
          <a:bodyPr/>
          <a:lstStyle/>
          <a:p>
            <a:r>
              <a:rPr lang="en-US" altLang="zh-CN" dirty="0"/>
              <a:t>SLA</a:t>
            </a:r>
            <a:endParaRPr lang="zh-CN" altLang="en-US" dirty="0"/>
          </a:p>
        </p:txBody>
      </p:sp>
      <p:sp>
        <p:nvSpPr>
          <p:cNvPr id="3" name="Content Placeholder 2">
            <a:extLst>
              <a:ext uri="{FF2B5EF4-FFF2-40B4-BE49-F238E27FC236}">
                <a16:creationId xmlns:a16="http://schemas.microsoft.com/office/drawing/2014/main" id="{FAB4557B-59CB-1135-029C-EF601FCD08E6}"/>
              </a:ext>
            </a:extLst>
          </p:cNvPr>
          <p:cNvSpPr>
            <a:spLocks noGrp="1"/>
          </p:cNvSpPr>
          <p:nvPr>
            <p:ph idx="1"/>
          </p:nvPr>
        </p:nvSpPr>
        <p:spPr/>
        <p:txBody>
          <a:bodyPr/>
          <a:lstStyle/>
          <a:p>
            <a:pPr>
              <a:lnSpc>
                <a:spcPct val="107000"/>
              </a:lnSpc>
              <a:spcAft>
                <a:spcPts val="800"/>
              </a:spcAft>
            </a:pPr>
            <a:r>
              <a:rPr lang="en-US" altLang="zh-CN" sz="1800" dirty="0">
                <a:effectLst/>
                <a:ea typeface="DengXian" panose="02010600030101010101" pitchFamily="2" charset="-122"/>
                <a:cs typeface="Arial" panose="020B0604020202020204" pitchFamily="34" charset="0"/>
              </a:rPr>
              <a:t>MS Azure guarantees that all VMs’ connectivity is more than 99.9% at all times.</a:t>
            </a:r>
            <a:endParaRPr lang="zh-CN" altLang="zh-CN" sz="1800" dirty="0">
              <a:effectLst/>
              <a:ea typeface="DengXian" panose="02010600030101010101" pitchFamily="2" charset="-122"/>
              <a:cs typeface="Arial" panose="020B0604020202020204" pitchFamily="34" charset="0"/>
            </a:endParaRPr>
          </a:p>
          <a:p>
            <a:pPr>
              <a:lnSpc>
                <a:spcPct val="107000"/>
              </a:lnSpc>
              <a:spcAft>
                <a:spcPts val="800"/>
              </a:spcAft>
            </a:pPr>
            <a:r>
              <a:rPr lang="en-US" altLang="zh-CN" sz="1800" dirty="0">
                <a:effectLst/>
                <a:ea typeface="DengXian" panose="02010600030101010101" pitchFamily="2" charset="-122"/>
                <a:cs typeface="Arial" panose="020B0604020202020204" pitchFamily="34" charset="0"/>
              </a:rPr>
              <a:t>The firewall will be available more than 99.9% of the time.</a:t>
            </a:r>
            <a:endParaRPr lang="zh-CN" altLang="zh-CN" sz="1800" dirty="0">
              <a:effectLst/>
              <a:ea typeface="DengXian" panose="02010600030101010101" pitchFamily="2" charset="-122"/>
              <a:cs typeface="Arial" panose="020B0604020202020204" pitchFamily="34" charset="0"/>
            </a:endParaRPr>
          </a:p>
          <a:p>
            <a:pPr>
              <a:lnSpc>
                <a:spcPct val="107000"/>
              </a:lnSpc>
              <a:spcAft>
                <a:spcPts val="800"/>
              </a:spcAft>
            </a:pPr>
            <a:r>
              <a:rPr lang="en-US" altLang="zh-CN" sz="1800" dirty="0">
                <a:effectLst/>
                <a:ea typeface="DengXian" panose="02010600030101010101" pitchFamily="2" charset="-122"/>
                <a:cs typeface="Arial" panose="020B0604020202020204" pitchFamily="34" charset="0"/>
              </a:rPr>
              <a:t>MS Azure guarantees at least 99.9% availability of the backup and restore functionality of the Azure Backup service.</a:t>
            </a:r>
            <a:endParaRPr lang="zh-CN" altLang="zh-CN" sz="1800" dirty="0">
              <a:effectLst/>
              <a:ea typeface="DengXian" panose="02010600030101010101" pitchFamily="2" charset="-122"/>
              <a:cs typeface="Arial" panose="020B0604020202020204" pitchFamily="34" charset="0"/>
            </a:endParaRPr>
          </a:p>
          <a:p>
            <a:pPr>
              <a:lnSpc>
                <a:spcPct val="107000"/>
              </a:lnSpc>
              <a:spcAft>
                <a:spcPts val="800"/>
              </a:spcAft>
            </a:pPr>
            <a:r>
              <a:rPr lang="en-US" altLang="zh-CN" sz="1800" dirty="0">
                <a:effectLst/>
                <a:ea typeface="DengXian" panose="02010600030101010101" pitchFamily="2" charset="-122"/>
                <a:cs typeface="Arial" panose="020B0604020202020204" pitchFamily="34" charset="0"/>
              </a:rPr>
              <a:t>Customers will have connectivity between their Microsoft Azure Database for MySQL Server and their Internet gateway at least 99.99% of the time.</a:t>
            </a:r>
            <a:endParaRPr lang="zh-CN" altLang="zh-CN" sz="1800" dirty="0">
              <a:effectLst/>
              <a:ea typeface="DengXian" panose="02010600030101010101" pitchFamily="2" charset="-122"/>
              <a:cs typeface="Arial" panose="020B0604020202020204" pitchFamily="34" charset="0"/>
            </a:endParaRPr>
          </a:p>
          <a:p>
            <a:pPr>
              <a:lnSpc>
                <a:spcPct val="107000"/>
              </a:lnSpc>
              <a:spcAft>
                <a:spcPts val="800"/>
              </a:spcAft>
            </a:pPr>
            <a:r>
              <a:rPr lang="en-US" altLang="zh-CN" sz="1800" dirty="0">
                <a:effectLst/>
                <a:ea typeface="DengXian" panose="02010600030101010101" pitchFamily="2" charset="-122"/>
                <a:cs typeface="Arial" panose="020B0604020202020204" pitchFamily="34" charset="0"/>
              </a:rPr>
              <a:t>End users will be able to create and consume information rights management documents and emails 99.9% of the time.</a:t>
            </a:r>
            <a:endParaRPr lang="zh-CN" altLang="zh-CN" sz="1800" dirty="0">
              <a:effectLst/>
              <a:ea typeface="DengXian" panose="02010600030101010101" pitchFamily="2" charset="-122"/>
              <a:cs typeface="Arial" panose="020B0604020202020204" pitchFamily="34" charset="0"/>
            </a:endParaRPr>
          </a:p>
          <a:p>
            <a:r>
              <a:rPr lang="en-US" altLang="zh-CN" sz="1800" dirty="0">
                <a:effectLst/>
                <a:ea typeface="DengXian" panose="02010600030101010101" pitchFamily="2" charset="-122"/>
                <a:cs typeface="Arial" panose="020B0604020202020204" pitchFamily="34" charset="0"/>
              </a:rPr>
              <a:t>If downtime does happen: Providing service credits according to the downtime the customers have.</a:t>
            </a:r>
            <a:endParaRPr lang="zh-CN" altLang="zh-CN" sz="1800" dirty="0">
              <a:effectLst/>
              <a:ea typeface="DengXian" panose="02010600030101010101" pitchFamily="2" charset="-122"/>
              <a:cs typeface="Arial" panose="020B0604020202020204" pitchFamily="34" charset="0"/>
            </a:endParaRPr>
          </a:p>
          <a:p>
            <a:endParaRPr lang="zh-CN" altLang="en-US" dirty="0"/>
          </a:p>
        </p:txBody>
      </p:sp>
    </p:spTree>
    <p:extLst>
      <p:ext uri="{BB962C8B-B14F-4D97-AF65-F5344CB8AC3E}">
        <p14:creationId xmlns:p14="http://schemas.microsoft.com/office/powerpoint/2010/main" val="187994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EF54-C951-41E9-AAE7-05D64B4E45DE}"/>
              </a:ext>
            </a:extLst>
          </p:cNvPr>
          <p:cNvSpPr>
            <a:spLocks noGrp="1"/>
          </p:cNvSpPr>
          <p:nvPr>
            <p:ph type="title"/>
          </p:nvPr>
        </p:nvSpPr>
        <p:spPr>
          <a:xfrm>
            <a:off x="1202919" y="284176"/>
            <a:ext cx="9784080" cy="1508760"/>
          </a:xfrm>
        </p:spPr>
        <p:txBody>
          <a:bodyPr>
            <a:normAutofit/>
          </a:bodyPr>
          <a:lstStyle/>
          <a:p>
            <a:r>
              <a:rPr lang="en-US" altLang="zh-CN" dirty="0"/>
              <a:t>Advanced Features</a:t>
            </a:r>
            <a:endParaRPr lang="zh-CN" altLang="en-US" dirty="0"/>
          </a:p>
        </p:txBody>
      </p:sp>
      <p:sp>
        <p:nvSpPr>
          <p:cNvPr id="3" name="Content Placeholder 2">
            <a:extLst>
              <a:ext uri="{FF2B5EF4-FFF2-40B4-BE49-F238E27FC236}">
                <a16:creationId xmlns:a16="http://schemas.microsoft.com/office/drawing/2014/main" id="{C22ABC3B-924E-4A6B-81E3-D099D71DDA7A}"/>
              </a:ext>
            </a:extLst>
          </p:cNvPr>
          <p:cNvSpPr>
            <a:spLocks noGrp="1"/>
          </p:cNvSpPr>
          <p:nvPr>
            <p:ph idx="1"/>
          </p:nvPr>
        </p:nvSpPr>
        <p:spPr>
          <a:xfrm>
            <a:off x="1202920" y="2011680"/>
            <a:ext cx="6263640" cy="4206240"/>
          </a:xfrm>
        </p:spPr>
        <p:txBody>
          <a:bodyPr>
            <a:normAutofit/>
          </a:bodyPr>
          <a:lstStyle/>
          <a:p>
            <a:r>
              <a:rPr lang="en-US" altLang="zh-CN" sz="2400" dirty="0">
                <a:effectLst/>
                <a:ea typeface="DengXian" panose="02010600030101010101" pitchFamily="2" charset="-122"/>
              </a:rPr>
              <a:t>Azure Sphere</a:t>
            </a:r>
          </a:p>
          <a:p>
            <a:r>
              <a:rPr lang="en-US" altLang="zh-CN" sz="1800" dirty="0">
                <a:effectLst/>
                <a:ea typeface="DengXian" panose="02010600030101010101" pitchFamily="2" charset="-122"/>
              </a:rPr>
              <a:t>Azure Sphere is a secured, high-level application platform with built-in communication and security features for internet-connected devices</a:t>
            </a:r>
          </a:p>
          <a:p>
            <a:r>
              <a:rPr lang="en-US" altLang="zh-CN" sz="2400" dirty="0">
                <a:effectLst/>
                <a:ea typeface="DengXian" panose="02010600030101010101" pitchFamily="2" charset="-122"/>
              </a:rPr>
              <a:t>Project Silica</a:t>
            </a:r>
          </a:p>
          <a:p>
            <a:r>
              <a:rPr lang="en-US" altLang="zh-CN" sz="1800" dirty="0">
                <a:ea typeface="DengXian" panose="02010600030101010101" pitchFamily="2" charset="-122"/>
              </a:rPr>
              <a:t>Uses ultrafast laser optics to store the data. A</a:t>
            </a:r>
            <a:r>
              <a:rPr lang="en-US" altLang="zh-CN" sz="1800" dirty="0">
                <a:effectLst/>
                <a:ea typeface="DengXian" panose="02010600030101010101" pitchFamily="2" charset="-122"/>
              </a:rPr>
              <a:t>n option for some big customers who require large cloud storage space and long storage time</a:t>
            </a:r>
            <a:endParaRPr lang="zh-CN" altLang="en-US" sz="2400" dirty="0"/>
          </a:p>
        </p:txBody>
      </p:sp>
      <p:pic>
        <p:nvPicPr>
          <p:cNvPr id="5" name="Picture 4" descr="Sphere of mesh and nodes">
            <a:extLst>
              <a:ext uri="{FF2B5EF4-FFF2-40B4-BE49-F238E27FC236}">
                <a16:creationId xmlns:a16="http://schemas.microsoft.com/office/drawing/2014/main" id="{746ADFBC-7370-EA94-03F1-9EA813669C2B}"/>
              </a:ext>
            </a:extLst>
          </p:cNvPr>
          <p:cNvPicPr>
            <a:picLocks noChangeAspect="1"/>
          </p:cNvPicPr>
          <p:nvPr/>
        </p:nvPicPr>
        <p:blipFill rotWithShape="1">
          <a:blip r:embed="rId2"/>
          <a:srcRect l="33159" r="2174" b="3"/>
          <a:stretch/>
        </p:blipFill>
        <p:spPr>
          <a:xfrm>
            <a:off x="7847215" y="1822028"/>
            <a:ext cx="4342220" cy="5035972"/>
          </a:xfrm>
          <a:prstGeom prst="rect">
            <a:avLst/>
          </a:prstGeom>
        </p:spPr>
      </p:pic>
    </p:spTree>
    <p:extLst>
      <p:ext uri="{BB962C8B-B14F-4D97-AF65-F5344CB8AC3E}">
        <p14:creationId xmlns:p14="http://schemas.microsoft.com/office/powerpoint/2010/main" val="2425801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435</TotalTime>
  <Words>510</Words>
  <Application>Microsoft Office PowerPoint</Application>
  <PresentationFormat>Widescreen</PresentationFormat>
  <Paragraphs>42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等线</vt:lpstr>
      <vt:lpstr>Corbel</vt:lpstr>
      <vt:lpstr>Wingdings</vt:lpstr>
      <vt:lpstr>Banded</vt:lpstr>
      <vt:lpstr>U Vid Inc. System Upgrade Project</vt:lpstr>
      <vt:lpstr>Project Overview</vt:lpstr>
      <vt:lpstr>Cloud Vendor Selection</vt:lpstr>
      <vt:lpstr>architecture Change</vt:lpstr>
      <vt:lpstr>Expected Uptimes</vt:lpstr>
      <vt:lpstr>Backup Methodologies</vt:lpstr>
      <vt:lpstr>TCO</vt:lpstr>
      <vt:lpstr>SLA</vt:lpstr>
      <vt:lpstr>Advanced Features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 Vid Inc. System Upgrade Project</dc:title>
  <dc:creator>Jianghui Li</dc:creator>
  <cp:lastModifiedBy>Jianghui Li</cp:lastModifiedBy>
  <cp:revision>88</cp:revision>
  <dcterms:created xsi:type="dcterms:W3CDTF">2022-04-29T21:14:51Z</dcterms:created>
  <dcterms:modified xsi:type="dcterms:W3CDTF">2022-05-02T20:06:10Z</dcterms:modified>
</cp:coreProperties>
</file>