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349" r:id="rId3"/>
    <p:sldId id="269" r:id="rId4"/>
    <p:sldId id="320" r:id="rId5"/>
    <p:sldId id="257" r:id="rId6"/>
    <p:sldId id="258" r:id="rId7"/>
    <p:sldId id="259" r:id="rId8"/>
    <p:sldId id="359" r:id="rId9"/>
    <p:sldId id="260" r:id="rId10"/>
    <p:sldId id="261" r:id="rId11"/>
    <p:sldId id="351" r:id="rId12"/>
    <p:sldId id="354" r:id="rId13"/>
    <p:sldId id="353" r:id="rId14"/>
    <p:sldId id="355" r:id="rId15"/>
    <p:sldId id="358" r:id="rId16"/>
    <p:sldId id="263" r:id="rId17"/>
    <p:sldId id="357" r:id="rId18"/>
    <p:sldId id="321" r:id="rId19"/>
    <p:sldId id="314" r:id="rId20"/>
    <p:sldId id="386" r:id="rId21"/>
    <p:sldId id="360" r:id="rId22"/>
    <p:sldId id="361" r:id="rId23"/>
    <p:sldId id="387" r:id="rId24"/>
    <p:sldId id="322" r:id="rId25"/>
    <p:sldId id="275" r:id="rId26"/>
    <p:sldId id="276" r:id="rId27"/>
    <p:sldId id="362" r:id="rId28"/>
    <p:sldId id="363" r:id="rId29"/>
    <p:sldId id="315" r:id="rId30"/>
    <p:sldId id="394" r:id="rId31"/>
    <p:sldId id="395" r:id="rId32"/>
    <p:sldId id="396" r:id="rId33"/>
    <p:sldId id="283" r:id="rId34"/>
    <p:sldId id="296" r:id="rId35"/>
    <p:sldId id="393" r:id="rId36"/>
    <p:sldId id="303" r:id="rId37"/>
    <p:sldId id="324" r:id="rId38"/>
    <p:sldId id="325" r:id="rId39"/>
    <p:sldId id="294" r:id="rId40"/>
    <p:sldId id="299" r:id="rId41"/>
    <p:sldId id="388" r:id="rId42"/>
    <p:sldId id="293" r:id="rId43"/>
    <p:sldId id="300" r:id="rId44"/>
    <p:sldId id="370" r:id="rId45"/>
    <p:sldId id="371" r:id="rId46"/>
    <p:sldId id="372" r:id="rId47"/>
    <p:sldId id="373" r:id="rId48"/>
    <p:sldId id="374" r:id="rId49"/>
    <p:sldId id="389" r:id="rId50"/>
    <p:sldId id="376" r:id="rId51"/>
    <p:sldId id="377" r:id="rId52"/>
    <p:sldId id="365" r:id="rId53"/>
    <p:sldId id="312" r:id="rId54"/>
    <p:sldId id="366" r:id="rId55"/>
    <p:sldId id="390" r:id="rId56"/>
    <p:sldId id="313" r:id="rId57"/>
    <p:sldId id="367" r:id="rId58"/>
    <p:sldId id="378" r:id="rId59"/>
    <p:sldId id="329" r:id="rId60"/>
    <p:sldId id="379" r:id="rId61"/>
    <p:sldId id="380" r:id="rId62"/>
    <p:sldId id="391" r:id="rId63"/>
    <p:sldId id="381" r:id="rId64"/>
    <p:sldId id="382" r:id="rId65"/>
    <p:sldId id="333" r:id="rId66"/>
    <p:sldId id="398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FFCC"/>
    <a:srgbClr val="66FF99"/>
    <a:srgbClr val="FFFF00"/>
    <a:srgbClr val="00FF00"/>
    <a:srgbClr val="00FFFF"/>
    <a:srgbClr val="FFFF66"/>
    <a:srgbClr val="D60093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136" autoAdjust="0"/>
  </p:normalViewPr>
  <p:slideViewPr>
    <p:cSldViewPr>
      <p:cViewPr varScale="1">
        <p:scale>
          <a:sx n="95" d="100"/>
          <a:sy n="95" d="100"/>
        </p:scale>
        <p:origin x="62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6" y="803868"/>
            <a:ext cx="7264958" cy="66989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69" y="106110"/>
            <a:ext cx="743054" cy="978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1094-1099-44D2-A4FE-AD4A76F190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958585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2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403E-5FDA-4762-B803-25F76C36EF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95945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2D31-2AA2-46D8-8204-FB2C4F2C0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17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77675-5DF5-487E-A688-FA3F9066C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5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479E9-4A68-444E-9043-42F3FADD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89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F4223-053E-485F-BE2A-927F506AB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FE438-F702-43D4-8B36-F2B2D9437D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B848B-E8E5-48BE-807A-0A777399AE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3D32-2017-4DD7-A1A8-BEF84E2DF6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992E5-89B0-4C09-B90E-2079D4C511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3.jpe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5" Type="http://schemas.openxmlformats.org/officeDocument/2006/relationships/image" Target="../media/image3.jpeg"/><Relationship Id="rId4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3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3.jpe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39752" y="1916832"/>
            <a:ext cx="511256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 散 数 学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27584" y="3429000"/>
            <a:ext cx="7543800" cy="193015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 dirty="0">
                <a:solidFill>
                  <a:srgbClr val="D6009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主讲教师：韩丽霞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68337" y="836191"/>
            <a:ext cx="8512175" cy="9366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是一个集合，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中的元素，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68539" y="1700214"/>
            <a:ext cx="1079326" cy="566676"/>
          </a:xfrm>
          <a:prstGeom prst="rect">
            <a:avLst/>
          </a:prstGeom>
          <a:noFill/>
          <a:ln w="698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124075" y="3356992"/>
            <a:ext cx="1512888" cy="720774"/>
          </a:xfrm>
          <a:prstGeom prst="rect">
            <a:avLst/>
          </a:prstGeom>
          <a:noFill/>
          <a:ln w="698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590351" y="332656"/>
            <a:ext cx="52057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集合与元素的关系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104205" y="4365104"/>
            <a:ext cx="7788275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2. 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是偶数集合，则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而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975" y="1741488"/>
            <a:ext cx="8774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619672" y="2636912"/>
            <a:ext cx="46085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中的元素，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760762" y="1741488"/>
            <a:ext cx="26114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A”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470403" y="3429000"/>
            <a:ext cx="8774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005549" y="3479663"/>
            <a:ext cx="23666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不属于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A”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6" grpId="0" animBg="1"/>
      <p:bldP spid="8197" grpId="0" animBg="1"/>
      <p:bldP spid="8201" grpId="0"/>
      <p:bldP spid="8202" grpId="0"/>
      <p:bldP spid="8203" grpId="0"/>
      <p:bldP spid="8204" grpId="0"/>
      <p:bldP spid="8205" grpId="0"/>
      <p:bldP spid="82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idx="1"/>
          </p:nvPr>
        </p:nvSpPr>
        <p:spPr>
          <a:xfrm>
            <a:off x="2195289" y="1052736"/>
            <a:ext cx="4752975" cy="3435895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20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确定性</a:t>
            </a:r>
          </a:p>
          <a:p>
            <a:pPr marL="609600" indent="-609600" eaLnBrk="1" hangingPunct="1">
              <a:lnSpc>
                <a:spcPct val="20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互异性</a:t>
            </a:r>
          </a:p>
          <a:p>
            <a:pPr marL="609600" indent="-609600" eaLnBrk="1" hangingPunct="1">
              <a:lnSpc>
                <a:spcPct val="20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无序性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0351" y="313492"/>
            <a:ext cx="30455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集合的性质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idx="1"/>
          </p:nvPr>
        </p:nvSpPr>
        <p:spPr>
          <a:xfrm>
            <a:off x="1122289" y="1340768"/>
            <a:ext cx="8382000" cy="18526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任何一个对象，或者是这个集合的元素，或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者不是，二者必居其一。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043608" y="3335488"/>
            <a:ext cx="7848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是自然数，且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x&lt;100}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979712" y="4197263"/>
            <a:ext cx="44831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B={x|x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是高个帅哥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576" y="414075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确定性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idx="1"/>
          </p:nvPr>
        </p:nvSpPr>
        <p:spPr>
          <a:xfrm>
            <a:off x="1187624" y="1360364"/>
            <a:ext cx="8382000" cy="18526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集合中任何两个元素都是不同的，即集合中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不允许出现重复的元素。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169491" y="3501008"/>
            <a:ext cx="71469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a,b,c,c,b,d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114179" y="4436045"/>
            <a:ext cx="39782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应该是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560" y="385500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互异性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idx="1"/>
          </p:nvPr>
        </p:nvSpPr>
        <p:spPr>
          <a:xfrm>
            <a:off x="1194297" y="1360884"/>
            <a:ext cx="5969991" cy="915988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集合与其中的元素的顺序无关。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55576" y="37009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无序性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899592" y="2852936"/>
            <a:ext cx="73215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a,b,c,d,e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d,c,e,a,b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e,c,d,b,a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322" name="AutoShape 10"/>
          <p:cNvSpPr>
            <a:spLocks noChangeArrowheads="1"/>
          </p:cNvSpPr>
          <p:nvPr/>
        </p:nvSpPr>
        <p:spPr bwMode="auto">
          <a:xfrm>
            <a:off x="5076056" y="4293096"/>
            <a:ext cx="3456384" cy="1152128"/>
          </a:xfrm>
          <a:prstGeom prst="wedgeEllipseCallout">
            <a:avLst>
              <a:gd name="adj1" fmla="val -52399"/>
              <a:gd name="adj2" fmla="val -126760"/>
            </a:avLst>
          </a:prstGeom>
          <a:solidFill>
            <a:srgbClr val="CCFFCC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同一个集合</a:t>
            </a: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idx="1"/>
          </p:nvPr>
        </p:nvSpPr>
        <p:spPr>
          <a:xfrm>
            <a:off x="1172393" y="1339974"/>
            <a:ext cx="7072015" cy="576858"/>
          </a:xfrm>
          <a:noFill/>
        </p:spPr>
        <p:txBody>
          <a:bodyPr/>
          <a:lstStyle/>
          <a:p>
            <a:pPr marL="387350" indent="-387350"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包含有限个元素的集合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有穷集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331640" y="3356992"/>
            <a:ext cx="690795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无限集：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包含无限个元素的集合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无穷集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314004" y="2204864"/>
            <a:ext cx="70744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个英文字母组成的集合是有限集。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403648" y="4365104"/>
            <a:ext cx="49863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 整数集合是无限集。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3568" y="408915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集合的分类</a:t>
            </a:r>
            <a:endParaRPr lang="en-US" altLang="zh-CN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  <p:bldP spid="145416" grpId="0"/>
      <p:bldP spid="1454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331640" y="1341835"/>
            <a:ext cx="4410819" cy="935037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列举法（外延法）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87624" y="2323794"/>
            <a:ext cx="53467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V=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a,e,i,o,u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106067" y="3275320"/>
            <a:ext cx="5418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1,4,9,16,25,36……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576" y="40375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集合的表示法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6" grpId="0"/>
      <p:bldP spid="102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170931" y="1474877"/>
            <a:ext cx="7073477" cy="209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描述法（概括法，隐式法） 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7:   V= 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是元音字母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B= 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=a*a, 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是非零自然数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576" y="40375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集合的表示法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-2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4044008" cy="1008063"/>
          </a:xfrm>
        </p:spPr>
        <p:txBody>
          <a:bodyPr/>
          <a:lstStyle/>
          <a:p>
            <a:pPr marL="387350" indent="-387350" eaLnBrk="1" hangingPunct="1">
              <a:lnSpc>
                <a:spcPct val="1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文氏图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127593" y="3573016"/>
            <a:ext cx="16764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2267744" y="3283944"/>
            <a:ext cx="3600400" cy="2161279"/>
            <a:chOff x="1474" y="2341"/>
            <a:chExt cx="2784" cy="1440"/>
          </a:xfrm>
        </p:grpSpPr>
        <p:sp>
          <p:nvSpPr>
            <p:cNvPr id="22555" name="Rectangle 3"/>
            <p:cNvSpPr>
              <a:spLocks noChangeArrowheads="1"/>
            </p:cNvSpPr>
            <p:nvPr/>
          </p:nvSpPr>
          <p:spPr bwMode="auto">
            <a:xfrm>
              <a:off x="1474" y="2341"/>
              <a:ext cx="2784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6" name="Text Box 5"/>
            <p:cNvSpPr txBox="1">
              <a:spLocks noChangeArrowheads="1"/>
            </p:cNvSpPr>
            <p:nvPr/>
          </p:nvSpPr>
          <p:spPr bwMode="auto">
            <a:xfrm>
              <a:off x="1579" y="3451"/>
              <a:ext cx="30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kumimoji="0" lang="en-US" altLang="zh-CN" sz="24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762051" y="482674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3454618" y="436091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197443" y="413657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362668" y="422108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351556" y="442391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3703856" y="357301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3703856" y="4365179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4275356" y="3804791"/>
            <a:ext cx="320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3844002" y="436505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703856" y="386104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275356" y="458095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2009058" y="1988840"/>
            <a:ext cx="1511300" cy="217487"/>
          </a:xfrm>
          <a:prstGeom prst="rightArrow">
            <a:avLst>
              <a:gd name="adj1" fmla="val 50000"/>
              <a:gd name="adj2" fmla="val 173723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5" name="AutoShape 21"/>
          <p:cNvSpPr>
            <a:spLocks noChangeArrowheads="1"/>
          </p:cNvSpPr>
          <p:nvPr/>
        </p:nvSpPr>
        <p:spPr bwMode="auto">
          <a:xfrm>
            <a:off x="4572000" y="2708920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6" name="AutoShape 22"/>
          <p:cNvSpPr>
            <a:spLocks noChangeArrowheads="1"/>
          </p:cNvSpPr>
          <p:nvPr/>
        </p:nvSpPr>
        <p:spPr bwMode="auto">
          <a:xfrm>
            <a:off x="5097463" y="1988840"/>
            <a:ext cx="1296987" cy="288925"/>
          </a:xfrm>
          <a:prstGeom prst="rightArrow">
            <a:avLst>
              <a:gd name="adj1" fmla="val 50000"/>
              <a:gd name="adj2" fmla="val 112225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1187624" y="2564904"/>
            <a:ext cx="6624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圆或其它的几何图形                   集合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173440" y="1825660"/>
            <a:ext cx="3326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矩形                  全集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4551188" y="1844824"/>
            <a:ext cx="3405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                元素</a:t>
            </a:r>
          </a:p>
        </p:txBody>
      </p:sp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6378576" y="5570984"/>
            <a:ext cx="1721816" cy="1026442"/>
          </a:xfrm>
          <a:prstGeom prst="wedgeEllipseCallout">
            <a:avLst>
              <a:gd name="adj1" fmla="val 99999"/>
              <a:gd name="adj2" fmla="val -122421"/>
            </a:avLst>
          </a:prstGeom>
          <a:solidFill>
            <a:srgbClr val="CCFFFF"/>
          </a:solidFill>
          <a:ln w="381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递归定义</a:t>
            </a:r>
          </a:p>
        </p:txBody>
      </p:sp>
      <p:sp>
        <p:nvSpPr>
          <p:cNvPr id="28" name="爆炸形 2 27"/>
          <p:cNvSpPr>
            <a:spLocks noChangeArrowheads="1"/>
          </p:cNvSpPr>
          <p:nvPr/>
        </p:nvSpPr>
        <p:spPr bwMode="auto">
          <a:xfrm>
            <a:off x="3491880" y="295418"/>
            <a:ext cx="2254994" cy="1333382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34925" algn="ctr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67544" y="40375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集合的表示法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-3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30" grpId="0"/>
      <p:bldP spid="77831" grpId="0" animBg="1"/>
      <p:bldP spid="77832" grpId="0"/>
      <p:bldP spid="77833" grpId="0" animBg="1"/>
      <p:bldP spid="77834" grpId="0"/>
      <p:bldP spid="77835" grpId="0"/>
      <p:bldP spid="77836" grpId="0"/>
      <p:bldP spid="77837" grpId="0"/>
      <p:bldP spid="77838" grpId="0" animBg="1"/>
      <p:bldP spid="77839" grpId="0" animBg="1"/>
      <p:bldP spid="77840" grpId="0" animBg="1"/>
      <p:bldP spid="77844" grpId="0" animBg="1"/>
      <p:bldP spid="77845" grpId="0" animBg="1"/>
      <p:bldP spid="77846" grpId="0" animBg="1"/>
      <p:bldP spid="77847" grpId="0"/>
      <p:bldP spid="77848" grpId="0"/>
      <p:bldP spid="77850" grpId="0"/>
      <p:bldP spid="77858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306" y="1844824"/>
            <a:ext cx="6049094" cy="1511424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4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1.1.2 </a:t>
            </a:r>
            <a:r>
              <a:rPr lang="zh-CN" altLang="en-US" sz="4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集合间的关系</a:t>
            </a: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339974" y="4184823"/>
            <a:ext cx="1655763" cy="936625"/>
          </a:xfrm>
          <a:prstGeom prst="wedgeRoundRectCallout">
            <a:avLst>
              <a:gd name="adj1" fmla="val 64956"/>
              <a:gd name="adj2" fmla="val -162882"/>
              <a:gd name="adj3" fmla="val 16667"/>
            </a:avLst>
          </a:prstGeom>
          <a:pattFill prst="lgCheck">
            <a:fgClr>
              <a:srgbClr val="FFFF00"/>
            </a:fgClr>
            <a:bgClr>
              <a:schemeClr val="bg1"/>
            </a:bgClr>
          </a:pattFill>
          <a:ln w="38100" algn="ctr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相等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5580112" y="4040361"/>
            <a:ext cx="1657350" cy="1081087"/>
          </a:xfrm>
          <a:prstGeom prst="wedgeEllipseCallout">
            <a:avLst>
              <a:gd name="adj1" fmla="val -38599"/>
              <a:gd name="adj2" fmla="val -126504"/>
            </a:avLst>
          </a:prstGeom>
          <a:pattFill prst="lgCheck">
            <a:fgClr>
              <a:srgbClr val="00FF00"/>
            </a:fgClr>
            <a:bgClr>
              <a:schemeClr val="bg1"/>
            </a:bgClr>
          </a:pattFill>
          <a:ln w="381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包含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考核方式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36104" y="1196752"/>
            <a:ext cx="7772400" cy="2311400"/>
          </a:xfrm>
        </p:spPr>
        <p:txBody>
          <a:bodyPr/>
          <a:lstStyle/>
          <a:p>
            <a:pPr marL="0" indent="0" eaLnBrk="1" hangingPunct="1">
              <a:lnSpc>
                <a:spcPct val="18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课堂考勤、作业完成情况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30%</a:t>
            </a:r>
          </a:p>
          <a:p>
            <a:pPr marL="0" indent="0" eaLnBrk="1" hangingPunct="1">
              <a:lnSpc>
                <a:spcPct val="18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闭卷考试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70%</a:t>
            </a:r>
          </a:p>
        </p:txBody>
      </p:sp>
      <p:sp>
        <p:nvSpPr>
          <p:cNvPr id="2" name="云形标注 1"/>
          <p:cNvSpPr>
            <a:spLocks noChangeArrowheads="1"/>
          </p:cNvSpPr>
          <p:nvPr/>
        </p:nvSpPr>
        <p:spPr bwMode="auto">
          <a:xfrm>
            <a:off x="5220072" y="2701219"/>
            <a:ext cx="3529013" cy="799789"/>
          </a:xfrm>
          <a:prstGeom prst="cloudCallout">
            <a:avLst>
              <a:gd name="adj1" fmla="val -55650"/>
              <a:gd name="adj2" fmla="val -153960"/>
            </a:avLst>
          </a:prstGeom>
          <a:pattFill prst="plaid">
            <a:fgClr>
              <a:srgbClr val="FFFF66"/>
            </a:fgClr>
            <a:bgClr>
              <a:schemeClr val="bg1"/>
            </a:bgClr>
          </a:pattFill>
          <a:ln w="25400" algn="ctr">
            <a:solidFill>
              <a:srgbClr val="0033CC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种瓜得瓜</a:t>
            </a:r>
            <a:r>
              <a:rPr lang="en-US" altLang="zh-CN" sz="2800" b="1">
                <a:solidFill>
                  <a:srgbClr val="D6009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zh-CN" altLang="en-US" sz="2800" b="1">
              <a:solidFill>
                <a:srgbClr val="D6009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idx="1"/>
          </p:nvPr>
        </p:nvSpPr>
        <p:spPr>
          <a:xfrm>
            <a:off x="726975" y="1272158"/>
            <a:ext cx="6581329" cy="2085404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集合相等：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当两个集合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的元素完全一样。 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618456" y="438150"/>
            <a:ext cx="2297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相等关系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6516216" y="1053232"/>
            <a:ext cx="1800225" cy="863600"/>
          </a:xfrm>
          <a:prstGeom prst="wedgeEllipseCallout">
            <a:avLst>
              <a:gd name="adj1" fmla="val -101322"/>
              <a:gd name="adj2" fmla="val 21324"/>
            </a:avLst>
          </a:prstGeom>
          <a:pattFill prst="dashVert">
            <a:fgClr>
              <a:srgbClr val="00FF00"/>
            </a:fgClr>
            <a:bgClr>
              <a:schemeClr val="bg1"/>
            </a:bgClr>
          </a:pattFill>
          <a:ln w="38100" algn="ctr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A=B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55576" y="3068960"/>
            <a:ext cx="7435850" cy="15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A={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x|x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是偶数，且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0&lt;x&lt;10}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B={2,6,4,8}</a:t>
            </a:r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6876256" y="3068961"/>
            <a:ext cx="1439863" cy="864096"/>
          </a:xfrm>
          <a:prstGeom prst="wedgeRoundRectCallout">
            <a:avLst>
              <a:gd name="adj1" fmla="val 2592"/>
              <a:gd name="adj2" fmla="val -90836"/>
              <a:gd name="adj3" fmla="val 16667"/>
            </a:avLst>
          </a:prstGeom>
          <a:pattFill prst="plaid">
            <a:fgClr>
              <a:srgbClr val="FFFF00"/>
            </a:fgClr>
            <a:bgClr>
              <a:schemeClr val="bg1"/>
            </a:bgClr>
          </a:pattFill>
          <a:ln w="38100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60093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A≠B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  <p:bldP spid="177160" grpId="0"/>
      <p:bldP spid="1771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908721"/>
            <a:ext cx="8191352" cy="1728192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的元素都是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的元素，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的子集，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484438" y="3501008"/>
            <a:ext cx="3887762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57984" y="5108596"/>
            <a:ext cx="360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7464" name="Oval 8"/>
          <p:cNvSpPr>
            <a:spLocks noChangeArrowheads="1"/>
          </p:cNvSpPr>
          <p:nvPr/>
        </p:nvSpPr>
        <p:spPr bwMode="auto">
          <a:xfrm>
            <a:off x="3708326" y="3645024"/>
            <a:ext cx="1655762" cy="1800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3721053" y="430407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7466" name="Oval 10"/>
          <p:cNvSpPr>
            <a:spLocks noChangeArrowheads="1"/>
          </p:cNvSpPr>
          <p:nvPr/>
        </p:nvSpPr>
        <p:spPr bwMode="auto">
          <a:xfrm>
            <a:off x="4370275" y="4087707"/>
            <a:ext cx="720725" cy="7921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4492725" y="41667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611560" y="385500"/>
            <a:ext cx="2026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包含关系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907951" y="2780928"/>
            <a:ext cx="50403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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，也称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 autoUpdateAnimBg="0"/>
      <p:bldP spid="147462" grpId="0" animBg="1"/>
      <p:bldP spid="147463" grpId="0"/>
      <p:bldP spid="147464" grpId="0" animBg="1"/>
      <p:bldP spid="147465" grpId="0"/>
      <p:bldP spid="147466" grpId="0" animBg="1"/>
      <p:bldP spid="147467" grpId="0"/>
      <p:bldP spid="1474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39056" y="390525"/>
            <a:ext cx="16006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例题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11188" y="1463439"/>
            <a:ext cx="36907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：全体自然数的集合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4788024" y="3212976"/>
            <a:ext cx="36907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：全体有理数的集合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219700" y="1463439"/>
            <a:ext cx="32899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：全体整数的集合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11188" y="3212976"/>
            <a:ext cx="33140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：全体实数的集合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4455075" y="1227670"/>
            <a:ext cx="62098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426200" y="1989138"/>
            <a:ext cx="13144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4112541" y="2924944"/>
            <a:ext cx="67548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</a:t>
            </a:r>
          </a:p>
        </p:txBody>
      </p:sp>
      <p:sp>
        <p:nvSpPr>
          <p:cNvPr id="148493" name="AutoShape 13"/>
          <p:cNvSpPr>
            <a:spLocks noChangeArrowheads="1"/>
          </p:cNvSpPr>
          <p:nvPr/>
        </p:nvSpPr>
        <p:spPr bwMode="auto">
          <a:xfrm>
            <a:off x="5581104" y="4437112"/>
            <a:ext cx="1727200" cy="1079500"/>
          </a:xfrm>
          <a:prstGeom prst="cloudCallout">
            <a:avLst>
              <a:gd name="adj1" fmla="val -135294"/>
              <a:gd name="adj2" fmla="val -44558"/>
            </a:avLst>
          </a:prstGeom>
          <a:pattFill prst="pct90">
            <a:fgClr>
              <a:srgbClr val="FFFF00"/>
            </a:fgClr>
            <a:bgClr>
              <a:schemeClr val="bg1"/>
            </a:bgClr>
          </a:pattFill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传递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55079" y="4221088"/>
                <a:ext cx="33568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dirty="0" smtClean="0"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𝒁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zh-CN" altLang="en-US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79" y="4221088"/>
                <a:ext cx="335688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  <p:bldP spid="148492" grpId="0"/>
      <p:bldP spid="148493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411413" y="1628775"/>
            <a:ext cx="41767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6201580" y="3543399"/>
            <a:ext cx="386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3563938" y="1916113"/>
            <a:ext cx="1655762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608586" y="17002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4211638" y="2349500"/>
            <a:ext cx="720725" cy="792163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500563" y="23495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3563938" y="1916113"/>
            <a:ext cx="1655762" cy="18002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519112" y="428625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包含与相等关系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/>
      <p:bldP spid="178182" grpId="0" animBg="1"/>
      <p:bldP spid="178183" grpId="0"/>
      <p:bldP spid="178184" grpId="0" animBg="1"/>
      <p:bldP spid="178185" grpId="0"/>
      <p:bldP spid="178186" grpId="0" animBg="1"/>
      <p:bldP spid="17818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693936"/>
            <a:ext cx="8335144" cy="1798960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真子集：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的真子集，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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880616" y="385500"/>
            <a:ext cx="1747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真包含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627784" y="2924944"/>
            <a:ext cx="41767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229350" y="2921114"/>
            <a:ext cx="420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3421063" y="3356992"/>
            <a:ext cx="1655762" cy="18002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048125" y="3284984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852863" y="4113981"/>
            <a:ext cx="863277" cy="971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4192588" y="438785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4067944" y="2564904"/>
            <a:ext cx="1008063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5508104" y="2564904"/>
            <a:ext cx="864096" cy="0"/>
          </a:xfrm>
          <a:prstGeom prst="line">
            <a:avLst/>
          </a:prstGeom>
          <a:noFill/>
          <a:ln w="920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云形标注 1"/>
          <p:cNvSpPr/>
          <p:nvPr/>
        </p:nvSpPr>
        <p:spPr>
          <a:xfrm>
            <a:off x="7308304" y="887710"/>
            <a:ext cx="1547664" cy="1102866"/>
          </a:xfrm>
          <a:prstGeom prst="cloudCallout">
            <a:avLst>
              <a:gd name="adj1" fmla="val -127920"/>
              <a:gd name="adj2" fmla="val 59046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真包含于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40" grpId="0"/>
      <p:bldP spid="95241" grpId="0" animBg="1"/>
      <p:bldP spid="95242" grpId="0"/>
      <p:bldP spid="95243" grpId="0" animBg="1"/>
      <p:bldP spid="95244" grpId="0"/>
      <p:bldP spid="95245" grpId="0" animBg="1"/>
      <p:bldP spid="952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913184" y="1052637"/>
            <a:ext cx="6755160" cy="151226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A={2,4,6,8}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 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是正偶数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  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是整数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27584" y="385500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087724" y="2773312"/>
            <a:ext cx="5470525" cy="67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854733" y="3747471"/>
            <a:ext cx="5832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</a:t>
            </a:r>
            <a:r>
              <a:rPr lang="en-US" altLang="zh-CN" b="1" dirty="0">
                <a:solidFill>
                  <a:srgbClr val="00FF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547664" y="3789040"/>
            <a:ext cx="6813550" cy="1130300"/>
          </a:xfrm>
        </p:spPr>
        <p:txBody>
          <a:bodyPr/>
          <a:lstStyle/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A=B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27584" y="451520"/>
            <a:ext cx="23042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重要结论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476375" y="1484784"/>
            <a:ext cx="309562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331704" y="1340768"/>
            <a:ext cx="58411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547664" y="2780928"/>
            <a:ext cx="21605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    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259696" y="2636912"/>
            <a:ext cx="58411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779912" y="2852496"/>
            <a:ext cx="369093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空集是唯一的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" name="爆炸形 1 2"/>
          <p:cNvSpPr/>
          <p:nvPr/>
        </p:nvSpPr>
        <p:spPr>
          <a:xfrm>
            <a:off x="2915816" y="29022"/>
            <a:ext cx="2088232" cy="144016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06" grpId="0"/>
      <p:bldP spid="25607" grpId="0"/>
      <p:bldP spid="25608" grpId="0"/>
      <p:bldP spid="25609" grpId="0"/>
      <p:bldP spid="256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78099" y="332656"/>
            <a:ext cx="18496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基数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1340768"/>
            <a:ext cx="7590161" cy="576064"/>
          </a:xfrm>
          <a:noFill/>
        </p:spPr>
        <p:txBody>
          <a:bodyPr/>
          <a:lstStyle/>
          <a:p>
            <a:pPr marL="387350" indent="-38735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基数：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中所包含的不同元素的个数，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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043608" y="2492896"/>
            <a:ext cx="79030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设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是所有英文字母组成的集合，则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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=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2123728" y="3631375"/>
            <a:ext cx="43386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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特别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||=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0</a:t>
            </a:r>
            <a:endParaRPr lang="en-US" altLang="zh-CN" sz="28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  <p:bldP spid="1495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706140" y="428625"/>
            <a:ext cx="2209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元子集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593476" y="908720"/>
            <a:ext cx="8154988" cy="21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对有限集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，如果含有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个不同的元素，简称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元集合，它的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基数为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m(0≤m≤n)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的子集称为它的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元子集。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909782" y="3356992"/>
            <a:ext cx="236607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914658" y="3335647"/>
            <a:ext cx="3693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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4724457" y="3356992"/>
            <a:ext cx="12156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{a},{b}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6156176" y="3284984"/>
            <a:ext cx="9335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835696" y="4077072"/>
            <a:ext cx="38164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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(A)=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,{a},{b},A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377825" y="51562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539379" y="4619943"/>
            <a:ext cx="7489005" cy="14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平凡子集：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对于每个非空集合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，至少有两个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不同的子集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和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zh-CN" altLang="en-US" sz="2800" b="1" dirty="0">
                <a:solidFill>
                  <a:srgbClr val="00FF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7884293" y="2276872"/>
            <a:ext cx="792163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5868144" y="4077072"/>
            <a:ext cx="19979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,a,{b}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  <p:bldP spid="150536" grpId="0"/>
      <p:bldP spid="150537" grpId="0"/>
      <p:bldP spid="150538" grpId="0"/>
      <p:bldP spid="150539" grpId="0"/>
      <p:bldP spid="150554" grpId="0"/>
      <p:bldP spid="150555" grpId="0" animBg="1"/>
      <p:bldP spid="1505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85639"/>
            <a:ext cx="7772400" cy="46196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§1.2 </a:t>
            </a:r>
            <a:r>
              <a:rPr lang="zh-CN" altLang="en-US" sz="54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集合代数</a:t>
            </a:r>
            <a:b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差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对称差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3420666" y="3861048"/>
            <a:ext cx="2303462" cy="1728192"/>
          </a:xfrm>
          <a:prstGeom prst="ellipse">
            <a:avLst/>
          </a:prstGeom>
          <a:noFill/>
          <a:ln w="920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740" y="116632"/>
            <a:ext cx="78867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章节安排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24136" y="1340768"/>
            <a:ext cx="5900192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第一篇   集合论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第二篇    代数系统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第三篇   数理逻辑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第四篇   图论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7913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043608" y="1124744"/>
            <a:ext cx="7848872" cy="1728192"/>
          </a:xfrm>
        </p:spPr>
        <p:txBody>
          <a:bodyPr>
            <a:noAutofit/>
          </a:bodyPr>
          <a:lstStyle/>
          <a:p>
            <a:pPr marL="0" indent="-387350" algn="just" eaLnBrk="1" hangingPunct="1">
              <a:lnSpc>
                <a:spcPct val="17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公共元素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组成的集合。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-387350" algn="just" eaLnBrk="1" hangingPunct="1">
              <a:lnSpc>
                <a:spcPct val="17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且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xB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-387350" eaLnBrk="1" hangingPunct="1">
              <a:lnSpc>
                <a:spcPct val="17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14401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214736" y="2996952"/>
            <a:ext cx="5733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A={a, b, c, d}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B={c, d, e, f}   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4077072"/>
            <a:ext cx="2821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150000"/>
              </a:lnSpc>
              <a:buClr>
                <a:schemeClr val="tx2"/>
              </a:buClr>
            </a:pP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d} </a:t>
            </a:r>
          </a:p>
        </p:txBody>
      </p:sp>
    </p:spTree>
    <p:extLst>
      <p:ext uri="{BB962C8B-B14F-4D97-AF65-F5344CB8AC3E}">
        <p14:creationId xmlns:p14="http://schemas.microsoft.com/office/powerpoint/2010/main" val="11364819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0998"/>
              </p:ext>
            </p:extLst>
          </p:nvPr>
        </p:nvGraphicFramePr>
        <p:xfrm>
          <a:off x="1392238" y="1268760"/>
          <a:ext cx="636111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9"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268760"/>
                        <a:ext cx="636111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743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562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923928" y="5157192"/>
            <a:ext cx="136815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itchFamily="18" charset="2"/>
              </a:rPr>
              <a:t>∩</a:t>
            </a:r>
            <a:r>
              <a:rPr kumimoji="0" lang="en-US" altLang="zh-CN" sz="3600" b="1" dirty="0"/>
              <a:t>B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交集的文氏图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5757" y="29249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0053" y="285293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876256" y="4941168"/>
            <a:ext cx="2376264" cy="1368152"/>
          </a:xfrm>
          <a:prstGeom prst="wedgeEllipseCallout">
            <a:avLst>
              <a:gd name="adj1" fmla="val -127857"/>
              <a:gd name="adj2" fmla="val -9208"/>
            </a:avLst>
          </a:prstGeom>
          <a:pattFill prst="lgConfetti">
            <a:fgClr>
              <a:srgbClr val="FFF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最小？</a:t>
            </a:r>
          </a:p>
        </p:txBody>
      </p:sp>
    </p:spTree>
    <p:extLst>
      <p:ext uri="{BB962C8B-B14F-4D97-AF65-F5344CB8AC3E}">
        <p14:creationId xmlns:p14="http://schemas.microsoft.com/office/powerpoint/2010/main" val="5195067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3851920" y="4581128"/>
            <a:ext cx="2176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itchFamily="18" charset="2"/>
              </a:rPr>
              <a:t>∩</a:t>
            </a:r>
            <a:r>
              <a:rPr kumimoji="0" lang="en-US" altLang="zh-CN" sz="3600" b="1" dirty="0"/>
              <a:t>B=</a:t>
            </a:r>
            <a:r>
              <a:rPr kumimoji="0" lang="el-GR" altLang="zh-CN" sz="3600" b="1" dirty="0">
                <a:cs typeface="Times New Roman" pitchFamily="18" charset="0"/>
              </a:rPr>
              <a:t>Φ</a:t>
            </a: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1835150" y="1268761"/>
            <a:ext cx="4193232" cy="2643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0967" name="Oval 13"/>
          <p:cNvSpPr>
            <a:spLocks noChangeArrowheads="1"/>
          </p:cNvSpPr>
          <p:nvPr/>
        </p:nvSpPr>
        <p:spPr bwMode="auto">
          <a:xfrm>
            <a:off x="2218394" y="1700733"/>
            <a:ext cx="1231263" cy="12242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483768" y="206084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 dirty="0"/>
              <a:t>A</a:t>
            </a:r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4031358" y="2313509"/>
            <a:ext cx="1501250" cy="1259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860032" y="2924944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400" b="1" dirty="0"/>
              <a:t>B</a:t>
            </a:r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1848506" y="348843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</a:t>
            </a:r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8111332" y="2492896"/>
            <a:ext cx="719138" cy="1512887"/>
          </a:xfrm>
          <a:prstGeom prst="cloudCallout">
            <a:avLst>
              <a:gd name="adj1" fmla="val -243818"/>
              <a:gd name="adj2" fmla="val -9285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分离</a:t>
            </a:r>
          </a:p>
        </p:txBody>
      </p:sp>
      <p:sp>
        <p:nvSpPr>
          <p:cNvPr id="96273" name="AutoShape 17"/>
          <p:cNvSpPr>
            <a:spLocks noChangeArrowheads="1"/>
          </p:cNvSpPr>
          <p:nvPr/>
        </p:nvSpPr>
        <p:spPr bwMode="auto">
          <a:xfrm>
            <a:off x="4771480" y="5399533"/>
            <a:ext cx="2266950" cy="576263"/>
          </a:xfrm>
          <a:prstGeom prst="wedgeRoundRectCallout">
            <a:avLst>
              <a:gd name="adj1" fmla="val 2870"/>
              <a:gd name="adj2" fmla="val -171213"/>
              <a:gd name="adj3" fmla="val 16667"/>
            </a:avLst>
          </a:prstGeom>
          <a:solidFill>
            <a:srgbClr val="CCFFCC"/>
          </a:solidFill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FF"/>
                </a:solidFill>
                <a:ea typeface="华文行楷" pitchFamily="2" charset="-122"/>
              </a:rPr>
              <a:t>不相交</a:t>
            </a: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交集的文氏图</a:t>
            </a:r>
          </a:p>
        </p:txBody>
      </p:sp>
    </p:spTree>
    <p:extLst>
      <p:ext uri="{BB962C8B-B14F-4D97-AF65-F5344CB8AC3E}">
        <p14:creationId xmlns:p14="http://schemas.microsoft.com/office/powerpoint/2010/main" val="8570220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7" grpId="0"/>
      <p:bldP spid="96270" grpId="0" animBg="1"/>
      <p:bldP spid="96266" grpId="0"/>
      <p:bldP spid="96272" grpId="0" animBg="1"/>
      <p:bldP spid="962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972616" y="1052736"/>
            <a:ext cx="7271792" cy="1800200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中所有元素组成的集合。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xB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7236296" y="2420888"/>
            <a:ext cx="1619250" cy="1008062"/>
          </a:xfrm>
          <a:prstGeom prst="wedgeEllipseCallout">
            <a:avLst>
              <a:gd name="adj1" fmla="val -122550"/>
              <a:gd name="adj2" fmla="val -8701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399808" y="2665363"/>
            <a:ext cx="1455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并运算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71600" y="332656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并集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3021395"/>
            <a:ext cx="7040735" cy="83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buClr>
                <a:schemeClr val="tx2"/>
              </a:buClr>
            </a:pP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 a, b ,c , d}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 ,d ,e ,f }</a:t>
            </a:r>
          </a:p>
        </p:txBody>
      </p:sp>
      <p:sp>
        <p:nvSpPr>
          <p:cNvPr id="3" name="矩形 2"/>
          <p:cNvSpPr/>
          <p:nvPr/>
        </p:nvSpPr>
        <p:spPr>
          <a:xfrm>
            <a:off x="1907704" y="4366845"/>
            <a:ext cx="610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B={a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f} </a:t>
            </a:r>
            <a:endParaRPr lang="zh-CN" altLang="en-US" sz="32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77" grpId="0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27673"/>
              </p:ext>
            </p:extLst>
          </p:nvPr>
        </p:nvGraphicFramePr>
        <p:xfrm>
          <a:off x="1371600" y="1196752"/>
          <a:ext cx="6361113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96752"/>
                        <a:ext cx="6361113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16"/>
          <p:cNvSpPr txBox="1">
            <a:spLocks noChangeArrowheads="1"/>
          </p:cNvSpPr>
          <p:nvPr/>
        </p:nvSpPr>
        <p:spPr bwMode="auto">
          <a:xfrm>
            <a:off x="2743200" y="35814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6869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3707904" y="5157192"/>
            <a:ext cx="242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itchFamily="18" charset="2"/>
              </a:rPr>
              <a:t>∪</a:t>
            </a:r>
            <a:r>
              <a:rPr kumimoji="0" lang="en-US" altLang="zh-CN" sz="3600" b="1" dirty="0"/>
              <a:t>B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并集的文氏图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6876256" y="4941168"/>
            <a:ext cx="2376264" cy="1368152"/>
          </a:xfrm>
          <a:prstGeom prst="wedgeEllipseCallout">
            <a:avLst>
              <a:gd name="adj1" fmla="val -130262"/>
              <a:gd name="adj2" fmla="val -2942"/>
            </a:avLst>
          </a:prstGeom>
          <a:pattFill prst="lgConfetti">
            <a:fgClr>
              <a:srgbClr val="66FF9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1835150" y="1484784"/>
            <a:ext cx="5545138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4" name="Oval 13"/>
          <p:cNvSpPr>
            <a:spLocks noChangeArrowheads="1"/>
          </p:cNvSpPr>
          <p:nvPr/>
        </p:nvSpPr>
        <p:spPr bwMode="auto">
          <a:xfrm>
            <a:off x="2916238" y="1844824"/>
            <a:ext cx="1728787" cy="15843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3492500" y="2204864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003800" y="1988840"/>
            <a:ext cx="1800225" cy="1511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33CC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667226" y="234888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7898" name="Text Box 15"/>
          <p:cNvSpPr txBox="1">
            <a:spLocks noChangeArrowheads="1"/>
          </p:cNvSpPr>
          <p:nvPr/>
        </p:nvSpPr>
        <p:spPr bwMode="auto">
          <a:xfrm>
            <a:off x="7010424" y="1412776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</a:t>
            </a:r>
          </a:p>
        </p:txBody>
      </p:sp>
      <p:sp>
        <p:nvSpPr>
          <p:cNvPr id="16" name="云形标注 15"/>
          <p:cNvSpPr>
            <a:spLocks noChangeArrowheads="1"/>
          </p:cNvSpPr>
          <p:nvPr/>
        </p:nvSpPr>
        <p:spPr bwMode="auto">
          <a:xfrm>
            <a:off x="7041256" y="4653136"/>
            <a:ext cx="1511300" cy="1643108"/>
          </a:xfrm>
          <a:prstGeom prst="cloudCallout">
            <a:avLst>
              <a:gd name="adj1" fmla="val -143732"/>
              <a:gd name="adj2" fmla="val -87891"/>
            </a:avLst>
          </a:prstGeom>
          <a:blipFill>
            <a:blip r:embed="rId2"/>
            <a:tile tx="0" ty="0" sx="100000" sy="100000" flip="none" algn="tl"/>
          </a:blipFill>
          <a:ln w="635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基数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交集的文氏图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764704"/>
                <a:ext cx="7178824" cy="4267200"/>
              </a:xfrm>
            </p:spPr>
            <p:txBody>
              <a:bodyPr/>
              <a:lstStyle/>
              <a:p>
                <a:pPr marL="0" indent="0">
                  <a:lnSpc>
                    <a:spcPct val="30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个集合，则，</a:t>
                </a:r>
                <a:b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，简记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b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∩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∩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∩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，简记为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9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764704"/>
                <a:ext cx="7178824" cy="4267200"/>
              </a:xfrm>
              <a:blipFill rotWithShape="1"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090738" y="32004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5136" y="38550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并集和交集的推广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50825" y="917575"/>
            <a:ext cx="87137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差集：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中，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所有只属于集合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而不属于集合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的元素组成的集合，   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的差集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，记以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A-B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b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即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A-B={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且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xB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2627784" y="2204864"/>
            <a:ext cx="3528392" cy="0"/>
          </a:xfrm>
          <a:prstGeom prst="line">
            <a:avLst/>
          </a:prstGeom>
          <a:noFill/>
          <a:ln w="698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972518" y="2852936"/>
            <a:ext cx="2519362" cy="0"/>
          </a:xfrm>
          <a:prstGeom prst="line">
            <a:avLst/>
          </a:prstGeom>
          <a:noFill/>
          <a:ln w="698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576" y="385500"/>
            <a:ext cx="2181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差集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971600" y="3741537"/>
            <a:ext cx="7272808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A={a, b, c, d}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B={c, d, e, f}</a:t>
            </a:r>
          </a:p>
        </p:txBody>
      </p:sp>
      <p:sp>
        <p:nvSpPr>
          <p:cNvPr id="3" name="矩形 2"/>
          <p:cNvSpPr/>
          <p:nvPr/>
        </p:nvSpPr>
        <p:spPr>
          <a:xfrm>
            <a:off x="4355976" y="4653136"/>
            <a:ext cx="2964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 -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B={a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b}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203848" y="3741537"/>
            <a:ext cx="360040" cy="767583"/>
          </a:xfrm>
          <a:prstGeom prst="lin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63888" y="3789040"/>
            <a:ext cx="360040" cy="767583"/>
          </a:xfrm>
          <a:prstGeom prst="lin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  <p:bldP spid="97288" grpId="0" animBg="1"/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156" y="188640"/>
            <a:ext cx="2662708" cy="99898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差集的文氏图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176514" y="4437112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itchFamily="18" charset="2"/>
              </a:rPr>
              <a:t>-</a:t>
            </a:r>
            <a:r>
              <a:rPr kumimoji="0" lang="en-US" altLang="zh-CN" sz="3600" b="1" dirty="0"/>
              <a:t>B</a:t>
            </a:r>
          </a:p>
        </p:txBody>
      </p:sp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6732588" y="134076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/>
              <a:t>E</a:t>
            </a:r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2124075" y="1412776"/>
            <a:ext cx="511175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2771800" y="2060848"/>
            <a:ext cx="2160587" cy="18716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4211638" y="1988840"/>
            <a:ext cx="2808287" cy="20875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419475" y="2777555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A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292725" y="2611760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B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  <p:bldP spid="98320" grpId="0" animBg="1"/>
      <p:bldP spid="98320" grpId="1" animBg="1"/>
      <p:bldP spid="98320" grpId="2" animBg="1"/>
      <p:bldP spid="98321" grpId="0" animBg="1"/>
      <p:bldP spid="98317" grpId="0"/>
      <p:bldP spid="983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900038" y="1052736"/>
            <a:ext cx="6696298" cy="1656283"/>
          </a:xfrm>
        </p:spPr>
        <p:txBody>
          <a:bodyPr>
            <a:normAutofit lnSpcReduction="10000"/>
          </a:bodyPr>
          <a:lstStyle/>
          <a:p>
            <a:pPr marL="88900" indent="15875" algn="just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补集：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全集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的差集称为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的补集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8900" indent="15875" algn="just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记以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~A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。即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~A=E-A</a:t>
            </a:r>
          </a:p>
        </p:txBody>
      </p:sp>
      <p:sp>
        <p:nvSpPr>
          <p:cNvPr id="45066" name="Rectangle 24"/>
          <p:cNvSpPr>
            <a:spLocks noChangeArrowheads="1"/>
          </p:cNvSpPr>
          <p:nvPr/>
        </p:nvSpPr>
        <p:spPr bwMode="auto">
          <a:xfrm>
            <a:off x="0" y="-2627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40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14938"/>
              </p:ext>
            </p:extLst>
          </p:nvPr>
        </p:nvGraphicFramePr>
        <p:xfrm>
          <a:off x="7659191" y="1124744"/>
          <a:ext cx="657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name="公式" r:id="rId3" imgW="152268" imgH="203024" progId="Equation.3">
                  <p:embed/>
                </p:oleObj>
              </mc:Choice>
              <mc:Fallback>
                <p:oleObj name="公式" r:id="rId3" imgW="152268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191" y="1124744"/>
                        <a:ext cx="657225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8830" y="385500"/>
            <a:ext cx="2253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补集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899592" y="2762344"/>
            <a:ext cx="73655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E={a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f}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c}</a:t>
            </a:r>
          </a:p>
        </p:txBody>
      </p:sp>
      <p:sp>
        <p:nvSpPr>
          <p:cNvPr id="3" name="矩形 2"/>
          <p:cNvSpPr/>
          <p:nvPr/>
        </p:nvSpPr>
        <p:spPr>
          <a:xfrm>
            <a:off x="2555776" y="3554432"/>
            <a:ext cx="3960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~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A={a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f}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4221088"/>
            <a:ext cx="4608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en-US" altLang="zh-CN" sz="32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☼</a:t>
            </a:r>
            <a:r>
              <a:rPr lang="zh-CN" altLang="en-US" sz="32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特别， 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~ =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</a:p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              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~E=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283" y="557808"/>
            <a:ext cx="4606949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5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  合  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97693" y="1628800"/>
            <a:ext cx="5134547" cy="10080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第一章   集合论初步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98910" y="3003550"/>
            <a:ext cx="44132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第二章  关系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0282" y="4293096"/>
            <a:ext cx="3167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第三章   函数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491160" y="2852936"/>
            <a:ext cx="1512888" cy="936625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4716685" y="2564904"/>
            <a:ext cx="2087563" cy="1457584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algn="ctr">
            <a:solidFill>
              <a:srgbClr val="0033CC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9961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711200" y="260648"/>
            <a:ext cx="3284736" cy="792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补集的文氏图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779912" y="4581128"/>
            <a:ext cx="15263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的补集</a:t>
            </a:r>
            <a:endParaRPr kumimoji="0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690588" y="1268760"/>
            <a:ext cx="5473700" cy="33131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740774" y="1196752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2800" b="1" dirty="0"/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276600" y="2060848"/>
            <a:ext cx="2374900" cy="1728787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192588" y="246774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A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5" grpId="0" animBg="1"/>
      <p:bldP spid="491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1693863" y="1344787"/>
            <a:ext cx="4968875" cy="2808287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52658" y="1344787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2526630" y="1916832"/>
            <a:ext cx="1685330" cy="1583531"/>
          </a:xfrm>
          <a:prstGeom prst="ellipse">
            <a:avLst/>
          </a:prstGeom>
          <a:solidFill>
            <a:srgbClr val="00FF00"/>
          </a:solidFill>
          <a:ln w="38100" algn="ctr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2834412" y="1988840"/>
            <a:ext cx="4414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A</a:t>
            </a: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3778870" y="1777380"/>
            <a:ext cx="1873250" cy="1943100"/>
          </a:xfrm>
          <a:prstGeom prst="ellipse">
            <a:avLst/>
          </a:prstGeom>
          <a:solidFill>
            <a:srgbClr val="FFFF00"/>
          </a:solidFill>
          <a:ln w="3810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076056" y="2276872"/>
            <a:ext cx="1681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39998" y="425649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62438" y="4365104"/>
                <a:ext cx="1962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b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38" y="4365104"/>
                <a:ext cx="196239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83968" y="4355579"/>
                <a:ext cx="17876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∩~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55579"/>
                <a:ext cx="1787669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爆炸形 2 4"/>
          <p:cNvSpPr/>
          <p:nvPr/>
        </p:nvSpPr>
        <p:spPr>
          <a:xfrm>
            <a:off x="5940152" y="4077072"/>
            <a:ext cx="1656184" cy="1512168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1" grpId="1" animBg="1"/>
      <p:bldP spid="179211" grpId="2" animBg="1"/>
      <p:bldP spid="179212" grpId="0"/>
      <p:bldP spid="179213" grpId="0" animBg="1"/>
      <p:bldP spid="179214" grpId="0"/>
      <p:bldP spid="2" grpId="0"/>
      <p:bldP spid="4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980728"/>
            <a:ext cx="7416824" cy="1656184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对称差：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的对称差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布尔和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定义为</a:t>
            </a: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⊕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B=(A-B)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(B-A)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139952" y="4797152"/>
            <a:ext cx="15128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1380" y="400050"/>
            <a:ext cx="2026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对称差</a:t>
            </a: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00152" y="4797152"/>
                <a:ext cx="17677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52" y="4797152"/>
                <a:ext cx="176779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87624" y="2760163"/>
            <a:ext cx="5688632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A={a, b, c, d}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B={c, d, e, f}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23728" y="3696267"/>
            <a:ext cx="432048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⊕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B={a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  <p:bldP spid="2" grpId="0"/>
      <p:bldP spid="9" grpId="0"/>
      <p:bldP spid="1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96957"/>
              </p:ext>
            </p:extLst>
          </p:nvPr>
        </p:nvGraphicFramePr>
        <p:xfrm>
          <a:off x="1331913" y="1124744"/>
          <a:ext cx="691197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4744"/>
                        <a:ext cx="6911975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0821" y="125760"/>
            <a:ext cx="3465115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对称差的文氏图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743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562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124075" y="5157192"/>
            <a:ext cx="1277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latin typeface="宋体" pitchFamily="2" charset="-122"/>
                <a:sym typeface="Symbol" pitchFamily="18" charset="2"/>
              </a:rPr>
              <a:t>⊕</a:t>
            </a:r>
            <a:r>
              <a:rPr kumimoji="0" lang="en-US" altLang="zh-CN" sz="3600" b="1" dirty="0"/>
              <a:t>B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315200" y="2057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E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3419475" y="5013176"/>
            <a:ext cx="3498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600" dirty="0">
                <a:ea typeface="华文行楷" pitchFamily="2" charset="-122"/>
              </a:rPr>
              <a:t>= </a:t>
            </a:r>
            <a:r>
              <a:rPr lang="en-US" altLang="zh-CN" sz="3600" b="1" dirty="0">
                <a:ea typeface="华文行楷" pitchFamily="2" charset="-122"/>
              </a:rPr>
              <a:t>(A</a:t>
            </a:r>
            <a:r>
              <a:rPr lang="en-US" altLang="zh-CN" sz="3600" b="1" dirty="0">
                <a:ea typeface="华文行楷" pitchFamily="2" charset="-122"/>
                <a:sym typeface="Symbol" pitchFamily="18" charset="2"/>
              </a:rPr>
              <a:t>∪</a:t>
            </a:r>
            <a:r>
              <a:rPr lang="en-US" altLang="zh-CN" sz="3600" b="1" dirty="0">
                <a:ea typeface="华文行楷" pitchFamily="2" charset="-122"/>
              </a:rPr>
              <a:t>B)-(A</a:t>
            </a:r>
            <a:r>
              <a:rPr lang="en-US" altLang="zh-CN" sz="3600" b="1" dirty="0">
                <a:ea typeface="华文行楷" pitchFamily="2" charset="-122"/>
                <a:sym typeface="Symbol" pitchFamily="18" charset="2"/>
              </a:rPr>
              <a:t>∩</a:t>
            </a:r>
            <a:r>
              <a:rPr lang="en-US" altLang="zh-CN" sz="3600" b="1" dirty="0">
                <a:ea typeface="华文行楷" pitchFamily="2" charset="-122"/>
              </a:rPr>
              <a:t>B)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8"/>
          <p:cNvSpPr txBox="1">
            <a:spLocks noChangeArrowheads="1"/>
          </p:cNvSpPr>
          <p:nvPr/>
        </p:nvSpPr>
        <p:spPr bwMode="auto">
          <a:xfrm>
            <a:off x="1763688" y="1463439"/>
            <a:ext cx="34563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运算定律  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P10-13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2834283" y="1988840"/>
            <a:ext cx="2025749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吸收律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德摩根律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0" y="2923412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55576" y="404664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运算定律 </a:t>
            </a:r>
          </a:p>
        </p:txBody>
      </p:sp>
      <p:sp>
        <p:nvSpPr>
          <p:cNvPr id="3" name="云形标注 2"/>
          <p:cNvSpPr/>
          <p:nvPr/>
        </p:nvSpPr>
        <p:spPr>
          <a:xfrm>
            <a:off x="5580112" y="1268760"/>
            <a:ext cx="2088232" cy="936104"/>
          </a:xfrm>
          <a:prstGeom prst="cloudCallout">
            <a:avLst>
              <a:gd name="adj1" fmla="val -97462"/>
              <a:gd name="adj2" fmla="val 432"/>
            </a:avLst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3429000"/>
                <a:ext cx="453213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=~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=~</m:t>
                      </m:r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r>
                        <a:rPr lang="en-US" altLang="zh-CN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4532138" cy="2308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/>
      <p:bldP spid="3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447104" y="42545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4.2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有限集合的计数</a:t>
            </a:r>
          </a:p>
        </p:txBody>
      </p: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1691681" y="1052736"/>
            <a:ext cx="5112568" cy="3313112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6362086" y="3933056"/>
            <a:ext cx="3869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</a:p>
        </p:txBody>
      </p:sp>
      <p:sp>
        <p:nvSpPr>
          <p:cNvPr id="52233" name="Oval 15"/>
          <p:cNvSpPr>
            <a:spLocks noChangeArrowheads="1"/>
          </p:cNvSpPr>
          <p:nvPr/>
        </p:nvSpPr>
        <p:spPr bwMode="auto">
          <a:xfrm>
            <a:off x="2339752" y="1484784"/>
            <a:ext cx="2160587" cy="2305050"/>
          </a:xfrm>
          <a:prstGeom prst="ellipse">
            <a:avLst/>
          </a:prstGeom>
          <a:solidFill>
            <a:srgbClr val="00FF00"/>
          </a:solidFill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 dirty="0">
              <a:solidFill>
                <a:srgbClr val="C00000"/>
              </a:solidFill>
            </a:endParaRPr>
          </a:p>
        </p:txBody>
      </p:sp>
      <p:sp>
        <p:nvSpPr>
          <p:cNvPr id="52234" name="Text Box 16"/>
          <p:cNvSpPr txBox="1">
            <a:spLocks noChangeArrowheads="1"/>
          </p:cNvSpPr>
          <p:nvPr/>
        </p:nvSpPr>
        <p:spPr bwMode="auto">
          <a:xfrm>
            <a:off x="2625844" y="2349500"/>
            <a:ext cx="4045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0785" name="Oval 17"/>
          <p:cNvSpPr>
            <a:spLocks noChangeArrowheads="1"/>
          </p:cNvSpPr>
          <p:nvPr/>
        </p:nvSpPr>
        <p:spPr bwMode="auto">
          <a:xfrm>
            <a:off x="3779912" y="1557338"/>
            <a:ext cx="2087562" cy="2301875"/>
          </a:xfrm>
          <a:prstGeom prst="ellipse">
            <a:avLst/>
          </a:prstGeom>
          <a:solidFill>
            <a:srgbClr val="FFFF00"/>
          </a:solidFill>
          <a:ln w="3810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6" name="Text Box 18"/>
          <p:cNvSpPr txBox="1">
            <a:spLocks noChangeArrowheads="1"/>
          </p:cNvSpPr>
          <p:nvPr/>
        </p:nvSpPr>
        <p:spPr bwMode="auto">
          <a:xfrm>
            <a:off x="4716016" y="2420888"/>
            <a:ext cx="42060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52237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2239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160793" name="AutoShape 25"/>
          <p:cNvSpPr>
            <a:spLocks noChangeArrowheads="1"/>
          </p:cNvSpPr>
          <p:nvPr/>
        </p:nvSpPr>
        <p:spPr bwMode="auto">
          <a:xfrm>
            <a:off x="7164288" y="4653136"/>
            <a:ext cx="1943100" cy="1223963"/>
          </a:xfrm>
          <a:prstGeom prst="wedgeRoundRectCallout">
            <a:avLst>
              <a:gd name="adj1" fmla="val -85619"/>
              <a:gd name="adj2" fmla="val -171271"/>
              <a:gd name="adj3" fmla="val 16667"/>
            </a:avLst>
          </a:prstGeom>
          <a:solidFill>
            <a:srgbClr val="CCFFCC"/>
          </a:solidFill>
          <a:ln w="38100" algn="ctr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ea typeface="华文行楷" pitchFamily="2" charset="-122"/>
              </a:rPr>
              <a:t>容斥原理</a:t>
            </a: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139" y="4653136"/>
                <a:ext cx="1898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b="1" dirty="0"/>
                  <a:t>=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39" y="4653136"/>
                <a:ext cx="1898661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5094" r="-8974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43808" y="4653136"/>
                <a:ext cx="4074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53136"/>
                <a:ext cx="4074705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爆炸形 2 3"/>
          <p:cNvSpPr/>
          <p:nvPr/>
        </p:nvSpPr>
        <p:spPr>
          <a:xfrm>
            <a:off x="7541171" y="2709292"/>
            <a:ext cx="1584176" cy="1296144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5" grpId="0" animBg="1"/>
      <p:bldP spid="160793" grpId="0" animBg="1"/>
      <p:bldP spid="3" grpId="0"/>
      <p:bldP spid="20" grpId="0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683568" y="385500"/>
            <a:ext cx="2026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</a:p>
        </p:txBody>
      </p:sp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755576" y="956071"/>
            <a:ext cx="8081356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6  20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名青年中有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名是公司职员，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名是学生，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名既是职员又是学生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问有几名既不是职员，又不是学生？</a:t>
            </a:r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3564831" y="1628775"/>
            <a:ext cx="719137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588149" y="1628775"/>
            <a:ext cx="792163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1620639" y="2204864"/>
            <a:ext cx="273533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1259632" y="2924175"/>
            <a:ext cx="4824536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323528" y="3119623"/>
            <a:ext cx="84430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解：设集合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是职员组成的集合，集合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是学生集合。</a:t>
            </a:r>
          </a:p>
        </p:txBody>
      </p:sp>
      <p:sp>
        <p:nvSpPr>
          <p:cNvPr id="53258" name="Rectangle 15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806" name="Object 14"/>
              <p:cNvSpPr txBox="1"/>
              <p:nvPr/>
            </p:nvSpPr>
            <p:spPr bwMode="auto">
              <a:xfrm>
                <a:off x="987425" y="3840163"/>
                <a:ext cx="1928813" cy="10287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80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425" y="3840163"/>
                <a:ext cx="1928813" cy="1028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808" name="Object 16"/>
              <p:cNvSpPr txBox="1"/>
              <p:nvPr/>
            </p:nvSpPr>
            <p:spPr bwMode="auto">
              <a:xfrm>
                <a:off x="3132138" y="3857625"/>
                <a:ext cx="1944687" cy="101123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80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3857625"/>
                <a:ext cx="1944687" cy="1011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810" name="Object 18"/>
              <p:cNvSpPr txBox="1"/>
              <p:nvPr/>
            </p:nvSpPr>
            <p:spPr bwMode="auto">
              <a:xfrm>
                <a:off x="5219700" y="3897313"/>
                <a:ext cx="2592388" cy="9715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8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9700" y="3897313"/>
                <a:ext cx="2592388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0" y="2952344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1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29737"/>
              </p:ext>
            </p:extLst>
          </p:nvPr>
        </p:nvGraphicFramePr>
        <p:xfrm>
          <a:off x="6588075" y="1916113"/>
          <a:ext cx="1584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4" name="公式" r:id="rId6" imgW="457002" imgH="304668" progId="Equation.3">
                  <p:embed/>
                </p:oleObj>
              </mc:Choice>
              <mc:Fallback>
                <p:oleObj name="公式" r:id="rId6" imgW="457002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75" y="1916113"/>
                        <a:ext cx="1584325" cy="10556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814" name="Object 22"/>
              <p:cNvSpPr txBox="1"/>
              <p:nvPr/>
            </p:nvSpPr>
            <p:spPr bwMode="auto">
              <a:xfrm>
                <a:off x="971550" y="5064125"/>
                <a:ext cx="4608513" cy="7413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814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5064125"/>
                <a:ext cx="4608513" cy="741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5427271" y="5135872"/>
            <a:ext cx="276419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=10+12-5=17</a:t>
            </a: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1547639" y="1628775"/>
            <a:ext cx="1152153" cy="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1618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nimBg="1"/>
      <p:bldP spid="161802" grpId="0" animBg="1"/>
      <p:bldP spid="161803" grpId="0" animBg="1"/>
      <p:bldP spid="161804" grpId="0" animBg="1"/>
      <p:bldP spid="161805" grpId="0"/>
      <p:bldP spid="161816" grpId="0"/>
      <p:bldP spid="1618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519112" y="404664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个集合的容斥定理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7" name="Object 6"/>
              <p:cNvSpPr txBox="1"/>
              <p:nvPr/>
            </p:nvSpPr>
            <p:spPr bwMode="auto">
              <a:xfrm>
                <a:off x="250825" y="1196975"/>
                <a:ext cx="8569325" cy="13684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                      −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27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196975"/>
                <a:ext cx="8569325" cy="1368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3635896" y="1700808"/>
            <a:ext cx="223361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6660455" y="1700808"/>
            <a:ext cx="165735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3635896" y="2204864"/>
            <a:ext cx="3240088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1403871" y="2636912"/>
            <a:ext cx="22320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282" name="Rectangle 13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250825" y="3475038"/>
          <a:ext cx="87852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公式" r:id="rId4" imgW="4000500" imgH="736600" progId="Equation.3">
                  <p:embed/>
                </p:oleObj>
              </mc:Choice>
              <mc:Fallback>
                <p:oleObj name="公式" r:id="rId4" imgW="4000500" imgH="736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75038"/>
                        <a:ext cx="8785225" cy="1609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5" grpId="0" animBg="1"/>
      <p:bldP spid="162826" grpId="0" animBg="1"/>
      <p:bldP spid="1628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55005" y="116632"/>
            <a:ext cx="1296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351394" y="668039"/>
            <a:ext cx="9261166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某班有学生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人，其中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38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Pascal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人学习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人都学习三种语言，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人都不学习这三种语言，问仅学习两门语言的学生？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1836117" y="1268760"/>
            <a:ext cx="1655763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4572000" y="1268760"/>
            <a:ext cx="791369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7092280" y="1265585"/>
            <a:ext cx="863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2337768" y="1916832"/>
            <a:ext cx="1010096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80651" y="2692400"/>
            <a:ext cx="8555845" cy="128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Pascal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语言的学生集合，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的学生集合，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的学生集合。</a:t>
            </a:r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0" y="303771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52" name="Object 12"/>
              <p:cNvSpPr txBox="1"/>
              <p:nvPr/>
            </p:nvSpPr>
            <p:spPr bwMode="auto">
              <a:xfrm>
                <a:off x="1116013" y="4149725"/>
                <a:ext cx="4176712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=38,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=16,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5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4149725"/>
                <a:ext cx="4176712" cy="717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5218757" y="1916832"/>
            <a:ext cx="865411" cy="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09" name="Rectangle 16"/>
          <p:cNvSpPr>
            <a:spLocks noChangeArrowheads="1"/>
          </p:cNvSpPr>
          <p:nvPr/>
        </p:nvSpPr>
        <p:spPr bwMode="auto">
          <a:xfrm>
            <a:off x="0" y="303771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55" name="Object 15"/>
              <p:cNvSpPr txBox="1"/>
              <p:nvPr/>
            </p:nvSpPr>
            <p:spPr bwMode="auto">
              <a:xfrm>
                <a:off x="5580063" y="4076700"/>
                <a:ext cx="2879725" cy="78581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5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063" y="4076700"/>
                <a:ext cx="2879725" cy="785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1043608" y="2636912"/>
            <a:ext cx="3671887" cy="0"/>
          </a:xfrm>
          <a:prstGeom prst="line">
            <a:avLst/>
          </a:prstGeom>
          <a:noFill/>
          <a:ln w="889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12" name="Rectangle 19"/>
          <p:cNvSpPr>
            <a:spLocks noChangeArrowheads="1"/>
          </p:cNvSpPr>
          <p:nvPr/>
        </p:nvSpPr>
        <p:spPr bwMode="auto">
          <a:xfrm>
            <a:off x="0" y="30139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58" name="Object 18"/>
              <p:cNvSpPr txBox="1"/>
              <p:nvPr/>
            </p:nvSpPr>
            <p:spPr bwMode="auto">
              <a:xfrm>
                <a:off x="1331913" y="5013325"/>
                <a:ext cx="3168650" cy="1012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5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913" y="5013325"/>
                <a:ext cx="3168650" cy="1012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508104" y="2564904"/>
            <a:ext cx="3455987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/>
      <p:bldP spid="163847" grpId="1" animBg="1"/>
      <p:bldP spid="163848" grpId="0" animBg="1"/>
      <p:bldP spid="163849" grpId="0" animBg="1"/>
      <p:bldP spid="163850" grpId="0" animBg="1"/>
      <p:bldP spid="163851" grpId="0"/>
      <p:bldP spid="163854" grpId="0" animBg="1"/>
      <p:bldP spid="1638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1022722" y="425450"/>
            <a:ext cx="2829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文氏图</a:t>
            </a: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6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7" name="Rectangle 13"/>
          <p:cNvSpPr>
            <a:spLocks noChangeArrowheads="1"/>
          </p:cNvSpPr>
          <p:nvPr/>
        </p:nvSpPr>
        <p:spPr bwMode="auto">
          <a:xfrm>
            <a:off x="1835150" y="1268413"/>
            <a:ext cx="5777503" cy="3600747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8" name="Text Box 14"/>
          <p:cNvSpPr txBox="1">
            <a:spLocks noChangeArrowheads="1"/>
          </p:cNvSpPr>
          <p:nvPr/>
        </p:nvSpPr>
        <p:spPr bwMode="auto">
          <a:xfrm>
            <a:off x="7225711" y="4149725"/>
            <a:ext cx="3869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</a:p>
        </p:txBody>
      </p:sp>
      <p:sp>
        <p:nvSpPr>
          <p:cNvPr id="56329" name="Oval 15"/>
          <p:cNvSpPr>
            <a:spLocks noChangeArrowheads="1"/>
          </p:cNvSpPr>
          <p:nvPr/>
        </p:nvSpPr>
        <p:spPr bwMode="auto">
          <a:xfrm>
            <a:off x="2411413" y="1628775"/>
            <a:ext cx="2160587" cy="2305050"/>
          </a:xfrm>
          <a:prstGeom prst="ellipse">
            <a:avLst/>
          </a:prstGeom>
          <a:solidFill>
            <a:srgbClr val="00FF00"/>
          </a:solidFill>
          <a:ln w="38100" algn="ctr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570163" y="2349500"/>
            <a:ext cx="51593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56331" name="Oval 17"/>
          <p:cNvSpPr>
            <a:spLocks noChangeArrowheads="1"/>
          </p:cNvSpPr>
          <p:nvPr/>
        </p:nvSpPr>
        <p:spPr bwMode="auto">
          <a:xfrm>
            <a:off x="3995738" y="1557338"/>
            <a:ext cx="2087562" cy="2301875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32" name="Text Box 18"/>
          <p:cNvSpPr txBox="1">
            <a:spLocks noChangeArrowheads="1"/>
          </p:cNvSpPr>
          <p:nvPr/>
        </p:nvSpPr>
        <p:spPr bwMode="auto">
          <a:xfrm>
            <a:off x="5218113" y="2060575"/>
            <a:ext cx="387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333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6334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6335" name="椭圆 20"/>
          <p:cNvSpPr>
            <a:spLocks noChangeArrowheads="1"/>
          </p:cNvSpPr>
          <p:nvPr/>
        </p:nvSpPr>
        <p:spPr bwMode="auto">
          <a:xfrm>
            <a:off x="3708400" y="2924175"/>
            <a:ext cx="1511300" cy="187325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6336" name="TextBox 21"/>
          <p:cNvSpPr txBox="1">
            <a:spLocks noChangeArrowheads="1"/>
          </p:cNvSpPr>
          <p:nvPr/>
        </p:nvSpPr>
        <p:spPr bwMode="auto">
          <a:xfrm>
            <a:off x="4187825" y="4149725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D60093"/>
                </a:solidFill>
                <a:ea typeface="华文行楷" pitchFamily="2" charset="-122"/>
              </a:rPr>
              <a:t>C</a:t>
            </a:r>
            <a:endParaRPr lang="zh-CN" altLang="en-US" sz="3600">
              <a:solidFill>
                <a:srgbClr val="D60093"/>
              </a:solidFill>
              <a:ea typeface="华文行楷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840" y="1990800"/>
            <a:ext cx="64611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33CC"/>
                </a:solidFill>
              </a:rPr>
              <a:t>38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flipH="1">
            <a:off x="4533900" y="2201863"/>
            <a:ext cx="116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ea typeface="华文行楷" pitchFamily="2" charset="-122"/>
              </a:rPr>
              <a:t>16</a:t>
            </a:r>
            <a:endParaRPr lang="zh-CN" altLang="en-US" sz="3600" b="1">
              <a:solidFill>
                <a:srgbClr val="CC0000"/>
              </a:solidFill>
              <a:ea typeface="华文行楷" pitchFamily="2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63988" y="3732213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7030A0"/>
                </a:solidFill>
                <a:ea typeface="华文行楷" pitchFamily="2" charset="-122"/>
              </a:rPr>
              <a:t>21</a:t>
            </a:r>
            <a:endParaRPr lang="zh-CN" altLang="en-US" sz="3600" b="1">
              <a:solidFill>
                <a:srgbClr val="7030A0"/>
              </a:solidFill>
              <a:ea typeface="华文行楷" pitchFamily="2" charset="-122"/>
            </a:endParaRPr>
          </a:p>
        </p:txBody>
      </p:sp>
      <p:sp>
        <p:nvSpPr>
          <p:cNvPr id="56340" name="TextBox 25"/>
          <p:cNvSpPr txBox="1">
            <a:spLocks noChangeArrowheads="1"/>
          </p:cNvSpPr>
          <p:nvPr/>
        </p:nvSpPr>
        <p:spPr bwMode="auto">
          <a:xfrm flipH="1">
            <a:off x="4122738" y="2852738"/>
            <a:ext cx="520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990033"/>
                </a:solidFill>
                <a:ea typeface="华文行楷" pitchFamily="2" charset="-122"/>
              </a:rPr>
              <a:t>3</a:t>
            </a:r>
            <a:endParaRPr lang="zh-CN" altLang="en-US" sz="3600">
              <a:solidFill>
                <a:srgbClr val="990033"/>
              </a:solidFill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对象 26"/>
              <p:cNvSpPr txBox="1"/>
              <p:nvPr/>
            </p:nvSpPr>
            <p:spPr bwMode="auto">
              <a:xfrm>
                <a:off x="703263" y="4941888"/>
                <a:ext cx="8189912" cy="892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对象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63" y="4941888"/>
                <a:ext cx="8189912" cy="89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13916"/>
            <a:ext cx="8208963" cy="13589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   集合论初步</a:t>
            </a:r>
            <a:r>
              <a:rPr lang="zh-CN" altLang="en-US" sz="3200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339752" y="1789282"/>
            <a:ext cx="5760640" cy="3528717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§1.1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集合的基本概念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§1.2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集合代数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§1.3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幂集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§4.2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容斥定理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7953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爆炸形 2 5"/>
          <p:cNvSpPr>
            <a:spLocks noChangeArrowheads="1"/>
          </p:cNvSpPr>
          <p:nvPr/>
        </p:nvSpPr>
        <p:spPr bwMode="auto">
          <a:xfrm>
            <a:off x="3923928" y="3454660"/>
            <a:ext cx="2087563" cy="1457584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algn="ctr">
            <a:solidFill>
              <a:srgbClr val="0033CC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37632" y="1647450"/>
            <a:ext cx="792088" cy="3869782"/>
            <a:chOff x="3779912" y="771550"/>
            <a:chExt cx="792088" cy="3869782"/>
          </a:xfrm>
        </p:grpSpPr>
        <p:grpSp>
          <p:nvGrpSpPr>
            <p:cNvPr id="9" name="组合 8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19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79912" y="2806423"/>
              <a:ext cx="792000" cy="792000"/>
              <a:chOff x="4157228" y="2907513"/>
              <a:chExt cx="792000" cy="792000"/>
            </a:xfrm>
          </p:grpSpPr>
          <p:sp>
            <p:nvSpPr>
              <p:cNvPr id="17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83228" y="3065566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912" y="3849332"/>
              <a:ext cx="792000" cy="792000"/>
              <a:chOff x="4157228" y="4958534"/>
              <a:chExt cx="792000" cy="792000"/>
            </a:xfrm>
          </p:grpSpPr>
          <p:sp>
            <p:nvSpPr>
              <p:cNvPr id="15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7228" y="495853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283228" y="508516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3" name="MH_Other_2"/>
              <p:cNvSpPr/>
              <p:nvPr>
                <p:custDataLst>
                  <p:tags r:id="rId1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237927"/>
              </p:ext>
            </p:extLst>
          </p:nvPr>
        </p:nvGraphicFramePr>
        <p:xfrm>
          <a:off x="1187872" y="764704"/>
          <a:ext cx="5040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0" name="公式" r:id="rId3" imgW="1790700" imgH="304800" progId="Equation.3">
                  <p:embed/>
                </p:oleObj>
              </mc:Choice>
              <mc:Fallback>
                <p:oleObj name="公式" r:id="rId3" imgW="17907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72" y="764704"/>
                        <a:ext cx="50403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70591"/>
              </p:ext>
            </p:extLst>
          </p:nvPr>
        </p:nvGraphicFramePr>
        <p:xfrm>
          <a:off x="1187773" y="1916832"/>
          <a:ext cx="30241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1" name="公式" r:id="rId5" imgW="1028254" imgH="253890" progId="Equation.3">
                  <p:embed/>
                </p:oleObj>
              </mc:Choice>
              <mc:Fallback>
                <p:oleObj name="公式" r:id="rId5" imgW="1028254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73" y="1916832"/>
                        <a:ext cx="30241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898" name="Object 10"/>
              <p:cNvSpPr txBox="1"/>
              <p:nvPr/>
            </p:nvSpPr>
            <p:spPr bwMode="auto">
              <a:xfrm>
                <a:off x="827088" y="3068638"/>
                <a:ext cx="8316912" cy="1368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                      −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8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068638"/>
                <a:ext cx="8316912" cy="1368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1187773" y="3501008"/>
            <a:ext cx="165576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3563888" y="3573016"/>
            <a:ext cx="1871539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7020272" y="4077072"/>
            <a:ext cx="19446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56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903" name="Object 15"/>
              <p:cNvSpPr txBox="1"/>
              <p:nvPr/>
            </p:nvSpPr>
            <p:spPr bwMode="auto">
              <a:xfrm>
                <a:off x="973138" y="4724400"/>
                <a:ext cx="5975350" cy="81915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90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138" y="4724400"/>
                <a:ext cx="5975350" cy="819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5837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2382774" y="2659063"/>
            <a:ext cx="247725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ea typeface="华文行楷" pitchFamily="2" charset="-122"/>
              </a:rPr>
              <a:t>=22-3*3=13</a:t>
            </a:r>
          </a:p>
        </p:txBody>
      </p:sp>
      <p:sp>
        <p:nvSpPr>
          <p:cNvPr id="58376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774" y="386104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3CC"/>
                </a:solidFill>
              </a:rPr>
              <a:t>P52 4.1  4.2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4097" y="1369641"/>
                <a:ext cx="8779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−</m:t>
                      </m:r>
                      <m:r>
                        <a:rPr lang="en-US" altLang="zh-CN" b="1" i="0" smtClean="0">
                          <a:latin typeface="Cambria Math"/>
                        </a:rPr>
                        <m:t>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7" y="1369641"/>
                <a:ext cx="877990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2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619672" y="1782763"/>
            <a:ext cx="648072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§1.3   </a:t>
            </a:r>
            <a:r>
              <a:rPr lang="zh-CN" altLang="en-US" sz="5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幂    集</a:t>
            </a:r>
          </a:p>
        </p:txBody>
      </p:sp>
      <p:sp>
        <p:nvSpPr>
          <p:cNvPr id="2" name="爆炸形 2 1"/>
          <p:cNvSpPr/>
          <p:nvPr/>
        </p:nvSpPr>
        <p:spPr>
          <a:xfrm>
            <a:off x="3779912" y="3212976"/>
            <a:ext cx="2304256" cy="1944216"/>
          </a:xfrm>
          <a:prstGeom prst="irregularSeal2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692696"/>
            <a:ext cx="8279903" cy="2736156"/>
          </a:xfrm>
        </p:spPr>
        <p:txBody>
          <a:bodyPr>
            <a:noAutofit/>
          </a:bodyPr>
          <a:lstStyle/>
          <a:p>
            <a:pPr marL="387350" indent="-3873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的所有子集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包括空集及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本身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为元     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素组成的集合。</a:t>
            </a:r>
          </a:p>
          <a:p>
            <a:pPr marL="387350" indent="-3873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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={S|S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 A}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917575" y="375975"/>
            <a:ext cx="2070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幂集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59632" y="3501008"/>
            <a:ext cx="2754833" cy="7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413706" y="4437112"/>
            <a:ext cx="3201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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(A)=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,{a},{b},A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008310" y="1140130"/>
            <a:ext cx="8604250" cy="20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请写出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的幂集。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  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(A)=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                                                     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917402" y="404664"/>
            <a:ext cx="1710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610389" y="2039503"/>
            <a:ext cx="4478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,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131840" y="2060848"/>
            <a:ext cx="21149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{a}, {b}, {c},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416900" y="2708920"/>
            <a:ext cx="28299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a,b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}, 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a,c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}, 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b,c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},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076056" y="2708920"/>
            <a:ext cx="116439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7668344" y="2852936"/>
            <a:ext cx="936625" cy="1366837"/>
          </a:xfrm>
          <a:prstGeom prst="cloudCallout">
            <a:avLst>
              <a:gd name="adj1" fmla="val -206440"/>
              <a:gd name="adj2" fmla="val -68003"/>
            </a:avLst>
          </a:prstGeom>
          <a:solidFill>
            <a:srgbClr val="FFFF00"/>
          </a:solidFill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/>
      <p:bldP spid="153608" grpId="0"/>
      <p:bldP spid="153609" grpId="0"/>
      <p:bldP spid="153610" grpId="0"/>
      <p:bldP spid="1536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0"/>
          <p:cNvSpPr txBox="1">
            <a:spLocks noChangeArrowheads="1"/>
          </p:cNvSpPr>
          <p:nvPr/>
        </p:nvSpPr>
        <p:spPr bwMode="auto">
          <a:xfrm>
            <a:off x="884015" y="419100"/>
            <a:ext cx="18157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1187450" y="1196752"/>
            <a:ext cx="1350963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ea typeface="华文行楷" pitchFamily="2" charset="-122"/>
              </a:rPr>
              <a:t>1)</a:t>
            </a:r>
            <a:r>
              <a:rPr lang="el-GR" altLang="zh-CN" sz="3600" dirty="0">
                <a:ea typeface="华文行楷" pitchFamily="2" charset="-122"/>
              </a:rPr>
              <a:t>Φ</a:t>
            </a: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ea typeface="华文行楷" pitchFamily="2" charset="-122"/>
              </a:rPr>
              <a:t>2){</a:t>
            </a:r>
            <a:r>
              <a:rPr lang="el-GR" altLang="zh-CN" sz="3600" dirty="0">
                <a:ea typeface="华文行楷" pitchFamily="2" charset="-122"/>
              </a:rPr>
              <a:t>Φ</a:t>
            </a:r>
            <a:r>
              <a:rPr lang="en-US" altLang="zh-CN" sz="3600" dirty="0">
                <a:ea typeface="华文行楷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ea typeface="华文行楷" pitchFamily="2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16012" y="2420888"/>
            <a:ext cx="80645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请问：任何集合的幂集不可能为空？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2555776" y="3861048"/>
                <a:ext cx="482423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  <a:ea typeface="华文行楷" pitchFamily="2" charset="-122"/>
                        </a:rPr>
                        <m:t>𝜌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华文行楷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行楷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600" b="0" i="1" smtClean="0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行楷" pitchFamily="2" charset="-122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l-GR" altLang="zh-CN" sz="3600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,{</m:t>
                      </m:r>
                      <m:r>
                        <m:rPr>
                          <m:sty m:val="p"/>
                        </m:rPr>
                        <a:rPr lang="el-GR" altLang="zh-CN" sz="3600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altLang="zh-CN" sz="3600" b="0" i="1" smtClean="0">
                          <a:latin typeface="Cambria Math"/>
                          <a:ea typeface="华文行楷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3600" dirty="0">
                  <a:ea typeface="华文行楷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3861048"/>
                <a:ext cx="4824238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93292" y="1198493"/>
                <a:ext cx="2635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𝝓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={</m:t>
                      </m:r>
                      <m:r>
                        <a:rPr lang="zh-CN" altLang="en-US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rgbClr val="0033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292" y="1198493"/>
                <a:ext cx="263572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1413048" y="1052736"/>
            <a:ext cx="7263408" cy="2591494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若集合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为由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个元素组成的有限集，</a:t>
            </a: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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为有限且</a:t>
            </a:r>
            <a:endParaRPr lang="zh-CN" altLang="en-US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906264" y="404664"/>
            <a:ext cx="2585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</a:p>
        </p:txBody>
      </p:sp>
      <p:sp>
        <p:nvSpPr>
          <p:cNvPr id="63493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686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90629"/>
              </p:ext>
            </p:extLst>
          </p:nvPr>
        </p:nvGraphicFramePr>
        <p:xfrm>
          <a:off x="7084326" y="3220364"/>
          <a:ext cx="6778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公式" r:id="rId3" imgW="164814" imgH="177492" progId="Equation.3">
                  <p:embed/>
                </p:oleObj>
              </mc:Choice>
              <mc:Fallback>
                <p:oleObj name="公式" r:id="rId3" imgW="164814" imgH="17749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326" y="3220364"/>
                        <a:ext cx="677863" cy="75723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43608" y="3331270"/>
                <a:ext cx="18185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b="1" i="0" smtClean="0">
                              <a:cs typeface="Times New Roman" panose="02020603050405020304" pitchFamily="18" charset="0"/>
                            </a:rPr>
                            <m:t>ρ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1" i="0" smtClean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CN" b="1" i="0" smtClean="0"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31270"/>
                <a:ext cx="1818575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699792" y="3140968"/>
            <a:ext cx="39485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50000"/>
              </a:lnSpc>
              <a:buClr>
                <a:schemeClr val="tx2"/>
              </a:buClr>
            </a:pP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baseline="-30000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+ C</a:t>
            </a:r>
            <a:r>
              <a:rPr lang="en-US" altLang="zh-CN" sz="3200" b="1" baseline="-30000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… + </a:t>
            </a:r>
            <a:r>
              <a:rPr lang="en-US" altLang="zh-CN" sz="3200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baseline="-30000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 baseline="30000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539552" y="2430016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§1.4  </a:t>
            </a:r>
            <a:r>
              <a:rPr lang="zh-CN" altLang="en-US" sz="4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集合恒等式的证明</a:t>
            </a:r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663128" y="38550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集合恒等式的证明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763688" y="2121963"/>
            <a:ext cx="33492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基本定义法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763688" y="3429000"/>
            <a:ext cx="338390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）公式法</a:t>
            </a: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6"/>
          <p:cNvSpPr>
            <a:spLocks noChangeArrowheads="1"/>
          </p:cNvSpPr>
          <p:nvPr/>
        </p:nvSpPr>
        <p:spPr bwMode="auto">
          <a:xfrm>
            <a:off x="0" y="305785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4" name="Text Box 21"/>
          <p:cNvSpPr txBox="1">
            <a:spLocks noChangeArrowheads="1"/>
          </p:cNvSpPr>
          <p:nvPr/>
        </p:nvSpPr>
        <p:spPr bwMode="auto">
          <a:xfrm>
            <a:off x="795437" y="366450"/>
            <a:ext cx="262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基本定义法</a:t>
            </a:r>
          </a:p>
        </p:txBody>
      </p:sp>
      <p:sp>
        <p:nvSpPr>
          <p:cNvPr id="66565" name="Text Box 23"/>
          <p:cNvSpPr txBox="1">
            <a:spLocks noChangeArrowheads="1"/>
          </p:cNvSpPr>
          <p:nvPr/>
        </p:nvSpPr>
        <p:spPr bwMode="auto">
          <a:xfrm>
            <a:off x="1097780" y="1319423"/>
            <a:ext cx="75066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基本定义法：集合以及集合之间关系的定义。</a:t>
            </a:r>
          </a:p>
        </p:txBody>
      </p:sp>
      <p:sp>
        <p:nvSpPr>
          <p:cNvPr id="66566" name="Rectangle 26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7" name="Rectangle 30"/>
          <p:cNvSpPr>
            <a:spLocks noChangeArrowheads="1"/>
          </p:cNvSpPr>
          <p:nvPr/>
        </p:nvSpPr>
        <p:spPr bwMode="auto">
          <a:xfrm>
            <a:off x="0" y="307105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77" name="Object 29"/>
              <p:cNvSpPr txBox="1"/>
              <p:nvPr/>
            </p:nvSpPr>
            <p:spPr bwMode="auto">
              <a:xfrm>
                <a:off x="4643438" y="2420938"/>
                <a:ext cx="2160587" cy="9604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477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8" y="2420938"/>
                <a:ext cx="2160587" cy="960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0" y="307105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79" name="Object 31"/>
              <p:cNvSpPr txBox="1"/>
              <p:nvPr/>
            </p:nvSpPr>
            <p:spPr bwMode="auto">
              <a:xfrm>
                <a:off x="4643438" y="4013200"/>
                <a:ext cx="2087562" cy="9286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479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8" y="4013200"/>
                <a:ext cx="2087562" cy="928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1619771" y="2564904"/>
            <a:ext cx="201612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A=B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左右箭头 1"/>
          <p:cNvSpPr/>
          <p:nvPr/>
        </p:nvSpPr>
        <p:spPr>
          <a:xfrm>
            <a:off x="2843808" y="2636912"/>
            <a:ext cx="1584176" cy="504496"/>
          </a:xfrm>
          <a:prstGeom prst="left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123728" y="1703387"/>
            <a:ext cx="2232248" cy="719138"/>
          </a:xfrm>
          <a:prstGeom prst="rect">
            <a:avLst/>
          </a:prstGeom>
          <a:pattFill prst="lgConfetti">
            <a:fgClr>
              <a:srgbClr val="00FF00"/>
            </a:fgClr>
            <a:bgClr>
              <a:schemeClr val="bg1"/>
            </a:bgClr>
          </a:pattFill>
          <a:ln w="349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8640"/>
            <a:ext cx="7772400" cy="8640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§1.1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集合的基本概念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229600" cy="4583112"/>
          </a:xfrm>
        </p:spPr>
        <p:txBody>
          <a:bodyPr/>
          <a:lstStyle/>
          <a:p>
            <a:pPr marL="0" indent="387350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集合：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具有某种特定性质的事物的全体。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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用大写的英文字母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C,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……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7667625" y="3213100"/>
            <a:ext cx="936625" cy="1657350"/>
          </a:xfrm>
          <a:prstGeom prst="wedgeEllipseCallout">
            <a:avLst>
              <a:gd name="adj1" fmla="val -212036"/>
              <a:gd name="adj2" fmla="val -4597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77182"/>
              </p:ext>
            </p:extLst>
          </p:nvPr>
        </p:nvGraphicFramePr>
        <p:xfrm>
          <a:off x="7885113" y="3357563"/>
          <a:ext cx="4683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公式" r:id="rId3" imgW="164957" imgH="190335" progId="Equation.3">
                  <p:embed/>
                </p:oleObj>
              </mc:Choice>
              <mc:Fallback>
                <p:oleObj name="公式" r:id="rId3" imgW="164957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357563"/>
                        <a:ext cx="4683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6" name="Rectangle 16"/>
          <p:cNvSpPr>
            <a:spLocks noChangeArrowheads="1"/>
          </p:cNvSpPr>
          <p:nvPr/>
        </p:nvSpPr>
        <p:spPr bwMode="auto">
          <a:xfrm>
            <a:off x="0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4611"/>
              </p:ext>
            </p:extLst>
          </p:nvPr>
        </p:nvGraphicFramePr>
        <p:xfrm>
          <a:off x="7908925" y="4076700"/>
          <a:ext cx="479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公式" r:id="rId5" imgW="177646" imgH="190335" progId="Equation.3">
                  <p:embed/>
                </p:oleObj>
              </mc:Choice>
              <mc:Fallback>
                <p:oleObj name="公式" r:id="rId5" imgW="177646" imgH="1903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5" y="4076700"/>
                        <a:ext cx="479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580112" y="2348880"/>
            <a:ext cx="935038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uiExpand="1" animBg="1"/>
      <p:bldP spid="6147" grpId="0" uiExpand="1" build="p" bldLvl="2" autoUpdateAnimBg="0"/>
      <p:bldP spid="6152" grpId="0" animBg="1"/>
      <p:bldP spid="6161" grpId="0" uiExpan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683568" y="404664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基本定义法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1043608" y="1196752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9" name="Object 7"/>
              <p:cNvSpPr txBox="1"/>
              <p:nvPr/>
            </p:nvSpPr>
            <p:spPr bwMode="auto">
              <a:xfrm>
                <a:off x="2268538" y="1016000"/>
                <a:ext cx="2735262" cy="684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58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1016000"/>
                <a:ext cx="2735262" cy="684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2411760" y="1700808"/>
            <a:ext cx="10795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3923928" y="1700808"/>
            <a:ext cx="10795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936760" y="2111511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67593" name="Rectangle 12"/>
          <p:cNvSpPr>
            <a:spLocks noChangeArrowheads="1"/>
          </p:cNvSpPr>
          <p:nvPr/>
        </p:nvSpPr>
        <p:spPr bwMode="auto">
          <a:xfrm>
            <a:off x="0" y="307581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71" name="Object 11"/>
              <p:cNvSpPr txBox="1"/>
              <p:nvPr/>
            </p:nvSpPr>
            <p:spPr bwMode="auto">
              <a:xfrm>
                <a:off x="2124075" y="2060575"/>
                <a:ext cx="2305050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97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060575"/>
                <a:ext cx="2305050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5" name="Rectangle 14"/>
          <p:cNvSpPr>
            <a:spLocks noChangeArrowheads="1"/>
          </p:cNvSpPr>
          <p:nvPr/>
        </p:nvSpPr>
        <p:spPr bwMode="auto">
          <a:xfrm>
            <a:off x="0" y="307105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73" name="Object 13"/>
              <p:cNvSpPr txBox="1"/>
              <p:nvPr/>
            </p:nvSpPr>
            <p:spPr bwMode="auto">
              <a:xfrm>
                <a:off x="2195513" y="2997200"/>
                <a:ext cx="3024187" cy="66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97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2997200"/>
                <a:ext cx="3024187" cy="665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7" name="Rectangle 16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75" name="Object 15"/>
              <p:cNvSpPr txBox="1"/>
              <p:nvPr/>
            </p:nvSpPr>
            <p:spPr bwMode="auto">
              <a:xfrm>
                <a:off x="2124075" y="4005263"/>
                <a:ext cx="2879725" cy="760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97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4005263"/>
                <a:ext cx="2879725" cy="760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9" name="Rectangle 18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77" name="Object 17"/>
              <p:cNvSpPr txBox="1"/>
              <p:nvPr/>
            </p:nvSpPr>
            <p:spPr bwMode="auto">
              <a:xfrm>
                <a:off x="2411413" y="5229225"/>
                <a:ext cx="2232025" cy="7874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97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3" y="5229225"/>
                <a:ext cx="2232025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604" name="Rectangle 23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82" name="Object 22"/>
              <p:cNvSpPr txBox="1"/>
              <p:nvPr/>
            </p:nvSpPr>
            <p:spPr bwMode="auto">
              <a:xfrm>
                <a:off x="5435600" y="3500438"/>
                <a:ext cx="3384550" cy="82073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98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600" y="3500438"/>
                <a:ext cx="3384550" cy="820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右箭头 1"/>
          <p:cNvSpPr/>
          <p:nvPr/>
        </p:nvSpPr>
        <p:spPr>
          <a:xfrm>
            <a:off x="899592" y="3075813"/>
            <a:ext cx="1080120" cy="50158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899592" y="4221088"/>
            <a:ext cx="1080120" cy="50158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99592" y="5303676"/>
            <a:ext cx="1080120" cy="50158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nimBg="1"/>
      <p:bldP spid="168969" grpId="0" animBg="1"/>
      <p:bldP spid="2" grpId="0" animBg="1"/>
      <p:bldP spid="23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1043608" y="3855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25799"/>
              </p:ext>
            </p:extLst>
          </p:nvPr>
        </p:nvGraphicFramePr>
        <p:xfrm>
          <a:off x="2124075" y="1916832"/>
          <a:ext cx="2447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1" name="公式" r:id="rId3" imgW="736600" imgH="228600" progId="Equation.3">
                  <p:embed/>
                </p:oleObj>
              </mc:Choice>
              <mc:Fallback>
                <p:oleObj name="公式" r:id="rId3" imgW="736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16832"/>
                        <a:ext cx="2447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864752" y="2060848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68618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9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40010"/>
              </p:ext>
            </p:extLst>
          </p:nvPr>
        </p:nvGraphicFramePr>
        <p:xfrm>
          <a:off x="2268587" y="2636912"/>
          <a:ext cx="3311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2" name="公式" r:id="rId5" imgW="850900" imgH="228600" progId="Equation.3">
                  <p:embed/>
                </p:oleObj>
              </mc:Choice>
              <mc:Fallback>
                <p:oleObj name="公式" r:id="rId5" imgW="850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7" y="2636912"/>
                        <a:ext cx="33115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69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83326"/>
              </p:ext>
            </p:extLst>
          </p:nvPr>
        </p:nvGraphicFramePr>
        <p:xfrm>
          <a:off x="2267818" y="3645024"/>
          <a:ext cx="38163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3" name="公式" r:id="rId7" imgW="863225" imgH="190417" progId="Equation.3">
                  <p:embed/>
                </p:oleObj>
              </mc:Choice>
              <mc:Fallback>
                <p:oleObj name="公式" r:id="rId7" imgW="863225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818" y="3645024"/>
                        <a:ext cx="38163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Rectangle 1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0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013843"/>
              </p:ext>
            </p:extLst>
          </p:nvPr>
        </p:nvGraphicFramePr>
        <p:xfrm>
          <a:off x="2195736" y="4631853"/>
          <a:ext cx="25193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4" name="公式" r:id="rId9" imgW="647700" imgH="190500" progId="Equation.3">
                  <p:embed/>
                </p:oleObj>
              </mc:Choice>
              <mc:Fallback>
                <p:oleObj name="公式" r:id="rId9" imgW="647700" imgH="19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31853"/>
                        <a:ext cx="25193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170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93545"/>
              </p:ext>
            </p:extLst>
          </p:nvPr>
        </p:nvGraphicFramePr>
        <p:xfrm>
          <a:off x="2267744" y="5445224"/>
          <a:ext cx="24844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5" name="公式" r:id="rId11" imgW="647700" imgH="228600" progId="Equation.3">
                  <p:embed/>
                </p:oleObj>
              </mc:Choice>
              <mc:Fallback>
                <p:oleObj name="公式" r:id="rId11" imgW="647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445224"/>
                        <a:ext cx="2484437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5736" y="1107749"/>
                <a:ext cx="3547831" cy="66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zh-CN" altLang="en-US" i="1" smtClean="0">
                          <a:latin typeface="Cambria Math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107749"/>
                <a:ext cx="3547831" cy="6620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612230" y="2852936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11560" y="3789040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11560" y="4725144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11560" y="5589240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5736" y="1484784"/>
                <a:ext cx="3522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∩~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4"/>
                <a:ext cx="352218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3728" y="2492896"/>
                <a:ext cx="53312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−(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92896"/>
                <a:ext cx="5331268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3728" y="3212976"/>
                <a:ext cx="453213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=~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=~</m:t>
                      </m:r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r>
                        <a:rPr lang="en-US" altLang="zh-CN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12976"/>
                <a:ext cx="4532138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043608" y="366450"/>
            <a:ext cx="21602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公式法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971600" y="1103399"/>
            <a:ext cx="7040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公式法：利用已证明过的集合恒等式证明。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207299" y="1916832"/>
            <a:ext cx="383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）∪    ∩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187624" y="2687575"/>
            <a:ext cx="57603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）补运算作用到单一集合上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1187625" y="3479663"/>
            <a:ext cx="60486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）左右，右左，左中右，右中左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1215970" y="4293096"/>
            <a:ext cx="71724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）根据基本运算符号的定义和运算定律转换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/>
      <p:bldP spid="171016" grpId="0"/>
      <p:bldP spid="171017" grpId="0"/>
      <p:bldP spid="1710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743620" y="34740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公式</a:t>
            </a: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法证明</a:t>
            </a:r>
          </a:p>
        </p:txBody>
      </p:sp>
      <p:sp>
        <p:nvSpPr>
          <p:cNvPr id="71684" name="Text Box 6"/>
          <p:cNvSpPr txBox="1">
            <a:spLocks noChangeArrowheads="1"/>
          </p:cNvSpPr>
          <p:nvPr/>
        </p:nvSpPr>
        <p:spPr bwMode="auto">
          <a:xfrm>
            <a:off x="809625" y="1022350"/>
            <a:ext cx="501801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: </a:t>
            </a:r>
            <a:r>
              <a:rPr lang="en-US" altLang="zh-CN" sz="3600" dirty="0">
                <a:ea typeface="华文行楷" pitchFamily="2" charset="-122"/>
                <a:sym typeface="Wingdings" pitchFamily="2" charset="2"/>
              </a:rPr>
              <a:t>(</a:t>
            </a:r>
            <a:r>
              <a:rPr lang="en-US" altLang="zh-CN" sz="3600" dirty="0">
                <a:ea typeface="华文行楷" pitchFamily="2" charset="-122"/>
                <a:cs typeface="Times New Roman" pitchFamily="18" charset="0"/>
              </a:rPr>
              <a:t>A-B)-C=A-(B∪C)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484968" y="2047875"/>
            <a:ext cx="156675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908175" y="2066925"/>
            <a:ext cx="1730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ea typeface="华文行楷" pitchFamily="2" charset="-122"/>
              </a:rPr>
              <a:t>(A-B)-C</a:t>
            </a:r>
          </a:p>
        </p:txBody>
      </p:sp>
      <p:sp>
        <p:nvSpPr>
          <p:cNvPr id="71687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41" name="Object 9"/>
              <p:cNvSpPr txBox="1"/>
              <p:nvPr/>
            </p:nvSpPr>
            <p:spPr bwMode="auto">
              <a:xfrm>
                <a:off x="3708400" y="1989138"/>
                <a:ext cx="2447925" cy="658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04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0" y="1989138"/>
                <a:ext cx="2447925" cy="658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9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43" name="Object 11"/>
              <p:cNvSpPr txBox="1"/>
              <p:nvPr/>
            </p:nvSpPr>
            <p:spPr bwMode="auto">
              <a:xfrm>
                <a:off x="1187450" y="3213100"/>
                <a:ext cx="2736850" cy="719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04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3213100"/>
                <a:ext cx="2736850" cy="71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1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45" name="Object 13"/>
              <p:cNvSpPr txBox="1"/>
              <p:nvPr/>
            </p:nvSpPr>
            <p:spPr bwMode="auto">
              <a:xfrm>
                <a:off x="4067175" y="3157538"/>
                <a:ext cx="2952750" cy="776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04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3157538"/>
                <a:ext cx="2952750" cy="776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3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47" name="Object 15"/>
              <p:cNvSpPr txBox="1"/>
              <p:nvPr/>
            </p:nvSpPr>
            <p:spPr bwMode="auto">
              <a:xfrm>
                <a:off x="1187450" y="4581525"/>
                <a:ext cx="2881313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04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4581525"/>
                <a:ext cx="2881313" cy="758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5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49" name="Object 17"/>
              <p:cNvSpPr txBox="1"/>
              <p:nvPr/>
            </p:nvSpPr>
            <p:spPr bwMode="auto">
              <a:xfrm>
                <a:off x="4067175" y="4498288"/>
                <a:ext cx="3673475" cy="8286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04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4498288"/>
                <a:ext cx="3673475" cy="828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051" name="AutoShape 19"/>
          <p:cNvSpPr>
            <a:spLocks noChangeArrowheads="1"/>
          </p:cNvSpPr>
          <p:nvPr/>
        </p:nvSpPr>
        <p:spPr bwMode="auto">
          <a:xfrm>
            <a:off x="4572000" y="5734050"/>
            <a:ext cx="2232025" cy="863600"/>
          </a:xfrm>
          <a:prstGeom prst="wedgeRoundRectCallout">
            <a:avLst>
              <a:gd name="adj1" fmla="val -69"/>
              <a:gd name="adj2" fmla="val -94301"/>
              <a:gd name="adj3" fmla="val 16667"/>
            </a:avLst>
          </a:prstGeom>
          <a:solidFill>
            <a:srgbClr val="CCFFCC"/>
          </a:solidFill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FF"/>
                </a:solidFill>
                <a:ea typeface="华文行楷" pitchFamily="2" charset="-122"/>
              </a:rPr>
              <a:t>得证</a:t>
            </a: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/>
      <p:bldP spid="172040" grpId="0"/>
      <p:bldP spid="17205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04664"/>
            <a:ext cx="446429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  小结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195736" y="1268760"/>
            <a:ext cx="3558234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集合的基本概念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集合代数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508104" y="1556792"/>
            <a:ext cx="25907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作业：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P15  1.4(1)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5" y="126876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237632" y="1647450"/>
            <a:ext cx="792088" cy="3869782"/>
            <a:chOff x="3779912" y="771550"/>
            <a:chExt cx="792088" cy="3869782"/>
          </a:xfrm>
        </p:grpSpPr>
        <p:grpSp>
          <p:nvGrpSpPr>
            <p:cNvPr id="8" name="组合 7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22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912" y="2806423"/>
              <a:ext cx="792000" cy="792000"/>
              <a:chOff x="4157228" y="2907513"/>
              <a:chExt cx="792000" cy="792000"/>
            </a:xfrm>
          </p:grpSpPr>
          <p:sp>
            <p:nvSpPr>
              <p:cNvPr id="20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83228" y="3065566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79912" y="3849332"/>
              <a:ext cx="792000" cy="792000"/>
              <a:chOff x="4157228" y="4958534"/>
              <a:chExt cx="792000" cy="792000"/>
            </a:xfrm>
          </p:grpSpPr>
          <p:sp>
            <p:nvSpPr>
              <p:cNvPr id="18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7228" y="495853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283228" y="508516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6" name="MH_Other_2"/>
              <p:cNvSpPr/>
              <p:nvPr>
                <p:custDataLst>
                  <p:tags r:id="rId1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232248" y="3284984"/>
            <a:ext cx="2915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幂集</a:t>
            </a:r>
            <a:endParaRPr lang="en-US" altLang="zh-CN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容斥定理</a:t>
            </a:r>
          </a:p>
        </p:txBody>
      </p:sp>
      <p:sp>
        <p:nvSpPr>
          <p:cNvPr id="4" name="爆炸形 2 3"/>
          <p:cNvSpPr/>
          <p:nvPr/>
        </p:nvSpPr>
        <p:spPr>
          <a:xfrm>
            <a:off x="3203848" y="3552609"/>
            <a:ext cx="1893291" cy="1299257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77240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人选计算机课，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158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人选英语课，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人选数学课，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人选计算机与英语课，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人选英语与数学课，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人选计算机与数学课，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人三门课全选，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人三门课都不选。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该学院共有多少名学生？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门课的人分别是多少？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门课的人分别是多少？</a:t>
            </a:r>
          </a:p>
        </p:txBody>
      </p:sp>
      <p:pic>
        <p:nvPicPr>
          <p:cNvPr id="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555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1793816577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424936" cy="3888432"/>
          </a:xfrm>
        </p:spPr>
        <p:txBody>
          <a:bodyPr>
            <a:noAutofit/>
          </a:bodyPr>
          <a:lstStyle/>
          <a:p>
            <a:pPr marL="0" indent="-144000" eaLnBrk="1" hangingPunct="1">
              <a:lnSpc>
                <a:spcPct val="2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</a:p>
          <a:p>
            <a:pPr marL="0" indent="-144000" eaLnBrk="1" hangingPunct="1">
              <a:lnSpc>
                <a:spcPct val="2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1)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二十六个英文字母可以看成是一个集合。</a:t>
            </a:r>
          </a:p>
          <a:p>
            <a:pPr marL="0" indent="-144000" eaLnBrk="1" hangingPunct="1">
              <a:lnSpc>
                <a:spcPct val="2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2)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所有的自然数看成是一个集合。</a:t>
            </a:r>
          </a:p>
          <a:p>
            <a:pPr marL="0" indent="-144000" eaLnBrk="1" hangingPunct="1">
              <a:lnSpc>
                <a:spcPct val="2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3)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计算机学院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级的学生可以看成 是一个集合。</a:t>
            </a:r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518790" y="385500"/>
            <a:ext cx="441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集合举例</a:t>
            </a: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31000" y="4725144"/>
            <a:ext cx="1441400" cy="1657350"/>
          </a:xfrm>
          <a:prstGeom prst="wedgeEllipseCallout">
            <a:avLst>
              <a:gd name="adj1" fmla="val -8505"/>
              <a:gd name="adj2" fmla="val -6379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教务系统</a:t>
            </a:r>
            <a:endParaRPr lang="zh-CN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autoUpdateAnimBg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>
          <a:xfrm>
            <a:off x="1403648" y="3141836"/>
            <a:ext cx="6696744" cy="1511300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Blip>
                <a:blip r:embed="rId2"/>
              </a:buBlip>
            </a:pPr>
            <a:r>
              <a:rPr lang="en-US" altLang="zh-CN" sz="3200" b="1" dirty="0">
                <a:solidFill>
                  <a:srgbClr val="00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空集：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没有任何元素的集合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90798" y="385500"/>
            <a:ext cx="441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特殊集合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259632" y="1689915"/>
            <a:ext cx="69310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全集：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所讨论的对象的全体，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6697489" y="3573016"/>
            <a:ext cx="1258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{}</a:t>
            </a: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uild="p"/>
      <p:bldP spid="1464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47377" y="981075"/>
            <a:ext cx="6804943" cy="273595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组成一个集合的那些对象。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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用小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写的英文字母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c,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,b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表示。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62037" y="386661"/>
            <a:ext cx="4918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www.33ppt.com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2-偏序关系-1</Template>
  <TotalTime>8305</TotalTime>
  <Words>2472</Words>
  <Application>Microsoft Office PowerPoint</Application>
  <PresentationFormat>全屏显示(4:3)</PresentationFormat>
  <Paragraphs>382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方正兰亭黑_GBK</vt:lpstr>
      <vt:lpstr>宋体</vt:lpstr>
      <vt:lpstr>微软雅黑 Light</vt:lpstr>
      <vt:lpstr>Arial</vt:lpstr>
      <vt:lpstr>Cambria Math</vt:lpstr>
      <vt:lpstr>Impact</vt:lpstr>
      <vt:lpstr>Times New Roman</vt:lpstr>
      <vt:lpstr>Wingdings</vt:lpstr>
      <vt:lpstr>华文楷体</vt:lpstr>
      <vt:lpstr>www.33ppt.com</vt:lpstr>
      <vt:lpstr>公式</vt:lpstr>
      <vt:lpstr>位图图像</vt:lpstr>
      <vt:lpstr>离 散 数 学 </vt:lpstr>
      <vt:lpstr>考核方式</vt:lpstr>
      <vt:lpstr>章节安排</vt:lpstr>
      <vt:lpstr>  集  合  论</vt:lpstr>
      <vt:lpstr>第一章   集合论初步 </vt:lpstr>
      <vt:lpstr>§1.1  集合的基本概念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1.1.2 集合间的关系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§1.2 集合代数  并 交 差 补 对称差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差集的文氏图</vt:lpstr>
      <vt:lpstr>PowerPoint 演示文稿</vt:lpstr>
      <vt:lpstr>补集的文氏图</vt:lpstr>
      <vt:lpstr>PowerPoint 演示文稿</vt:lpstr>
      <vt:lpstr>PowerPoint 演示文稿</vt:lpstr>
      <vt:lpstr>对称差的文氏图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第一章  小结</vt:lpstr>
      <vt:lpstr>PowerPoint 演示文稿</vt:lpstr>
    </vt:vector>
  </TitlesOfParts>
  <Company>吉林大学计算机系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离散数学（上）</dc:title>
  <dc:creator>孙吉贵</dc:creator>
  <cp:lastModifiedBy>韩 丽霞</cp:lastModifiedBy>
  <cp:revision>609</cp:revision>
  <dcterms:created xsi:type="dcterms:W3CDTF">2002-08-08T08:47:10Z</dcterms:created>
  <dcterms:modified xsi:type="dcterms:W3CDTF">2020-02-17T07:51:15Z</dcterms:modified>
</cp:coreProperties>
</file>