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342" r:id="rId3"/>
    <p:sldId id="257" r:id="rId4"/>
    <p:sldId id="258" r:id="rId5"/>
    <p:sldId id="259" r:id="rId6"/>
    <p:sldId id="298" r:id="rId7"/>
    <p:sldId id="260" r:id="rId8"/>
    <p:sldId id="261" r:id="rId9"/>
    <p:sldId id="297" r:id="rId10"/>
    <p:sldId id="262" r:id="rId11"/>
    <p:sldId id="263" r:id="rId12"/>
    <p:sldId id="264" r:id="rId13"/>
    <p:sldId id="265" r:id="rId14"/>
    <p:sldId id="266" r:id="rId15"/>
    <p:sldId id="322" r:id="rId16"/>
    <p:sldId id="323" r:id="rId17"/>
    <p:sldId id="268" r:id="rId18"/>
    <p:sldId id="301" r:id="rId19"/>
    <p:sldId id="269" r:id="rId20"/>
    <p:sldId id="270" r:id="rId21"/>
    <p:sldId id="302" r:id="rId22"/>
    <p:sldId id="319" r:id="rId23"/>
    <p:sldId id="320" r:id="rId24"/>
    <p:sldId id="321" r:id="rId25"/>
    <p:sldId id="271" r:id="rId26"/>
    <p:sldId id="272" r:id="rId27"/>
    <p:sldId id="324" r:id="rId28"/>
    <p:sldId id="273" r:id="rId29"/>
    <p:sldId id="274" r:id="rId30"/>
    <p:sldId id="337" r:id="rId31"/>
    <p:sldId id="275" r:id="rId32"/>
    <p:sldId id="303" r:id="rId33"/>
    <p:sldId id="299" r:id="rId34"/>
    <p:sldId id="304" r:id="rId35"/>
    <p:sldId id="305" r:id="rId36"/>
    <p:sldId id="306" r:id="rId37"/>
    <p:sldId id="307" r:id="rId38"/>
    <p:sldId id="349" r:id="rId39"/>
    <p:sldId id="361" r:id="rId40"/>
    <p:sldId id="325" r:id="rId41"/>
    <p:sldId id="330" r:id="rId42"/>
    <p:sldId id="331" r:id="rId43"/>
    <p:sldId id="338" r:id="rId44"/>
    <p:sldId id="344" r:id="rId45"/>
    <p:sldId id="345" r:id="rId46"/>
    <p:sldId id="346" r:id="rId47"/>
    <p:sldId id="294" r:id="rId48"/>
    <p:sldId id="326" r:id="rId49"/>
    <p:sldId id="334" r:id="rId50"/>
    <p:sldId id="350" r:id="rId51"/>
    <p:sldId id="335" r:id="rId52"/>
    <p:sldId id="352" r:id="rId53"/>
    <p:sldId id="343" r:id="rId54"/>
    <p:sldId id="351" r:id="rId55"/>
    <p:sldId id="353" r:id="rId56"/>
    <p:sldId id="354" r:id="rId57"/>
    <p:sldId id="360" r:id="rId58"/>
    <p:sldId id="356" r:id="rId59"/>
    <p:sldId id="358" r:id="rId60"/>
    <p:sldId id="357" r:id="rId61"/>
    <p:sldId id="359" r:id="rId62"/>
    <p:sldId id="327" r:id="rId63"/>
    <p:sldId id="348" r:id="rId64"/>
    <p:sldId id="362" r:id="rId65"/>
    <p:sldId id="363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00FF"/>
    <a:srgbClr val="000000"/>
    <a:srgbClr val="FF0000"/>
    <a:srgbClr val="FF0066"/>
    <a:srgbClr val="FF6600"/>
    <a:srgbClr val="3333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731" autoAdjust="0"/>
  </p:normalViewPr>
  <p:slideViewPr>
    <p:cSldViewPr>
      <p:cViewPr varScale="1">
        <p:scale>
          <a:sx n="94" d="100"/>
          <a:sy n="94" d="100"/>
        </p:scale>
        <p:origin x="88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92.emf"/><Relationship Id="rId18" Type="http://schemas.openxmlformats.org/officeDocument/2006/relationships/image" Target="../media/image97.emf"/><Relationship Id="rId3" Type="http://schemas.openxmlformats.org/officeDocument/2006/relationships/image" Target="../media/image82.emf"/><Relationship Id="rId21" Type="http://schemas.openxmlformats.org/officeDocument/2006/relationships/image" Target="../media/image100.emf"/><Relationship Id="rId7" Type="http://schemas.openxmlformats.org/officeDocument/2006/relationships/image" Target="../media/image86.emf"/><Relationship Id="rId12" Type="http://schemas.openxmlformats.org/officeDocument/2006/relationships/image" Target="../media/image91.emf"/><Relationship Id="rId17" Type="http://schemas.openxmlformats.org/officeDocument/2006/relationships/image" Target="../media/image96.emf"/><Relationship Id="rId25" Type="http://schemas.openxmlformats.org/officeDocument/2006/relationships/image" Target="../media/image104.emf"/><Relationship Id="rId2" Type="http://schemas.openxmlformats.org/officeDocument/2006/relationships/image" Target="../media/image81.emf"/><Relationship Id="rId16" Type="http://schemas.openxmlformats.org/officeDocument/2006/relationships/image" Target="../media/image95.emf"/><Relationship Id="rId20" Type="http://schemas.openxmlformats.org/officeDocument/2006/relationships/image" Target="../media/image99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11" Type="http://schemas.openxmlformats.org/officeDocument/2006/relationships/image" Target="../media/image90.emf"/><Relationship Id="rId24" Type="http://schemas.openxmlformats.org/officeDocument/2006/relationships/image" Target="../media/image103.emf"/><Relationship Id="rId5" Type="http://schemas.openxmlformats.org/officeDocument/2006/relationships/image" Target="../media/image84.emf"/><Relationship Id="rId15" Type="http://schemas.openxmlformats.org/officeDocument/2006/relationships/image" Target="../media/image94.emf"/><Relationship Id="rId23" Type="http://schemas.openxmlformats.org/officeDocument/2006/relationships/image" Target="../media/image102.emf"/><Relationship Id="rId10" Type="http://schemas.openxmlformats.org/officeDocument/2006/relationships/image" Target="../media/image89.emf"/><Relationship Id="rId19" Type="http://schemas.openxmlformats.org/officeDocument/2006/relationships/image" Target="../media/image98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Relationship Id="rId14" Type="http://schemas.openxmlformats.org/officeDocument/2006/relationships/image" Target="../media/image93.emf"/><Relationship Id="rId22" Type="http://schemas.openxmlformats.org/officeDocument/2006/relationships/image" Target="../media/image101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17.emf"/><Relationship Id="rId18" Type="http://schemas.openxmlformats.org/officeDocument/2006/relationships/image" Target="../media/image122.emf"/><Relationship Id="rId3" Type="http://schemas.openxmlformats.org/officeDocument/2006/relationships/image" Target="../media/image107.emf"/><Relationship Id="rId21" Type="http://schemas.openxmlformats.org/officeDocument/2006/relationships/image" Target="../media/image125.emf"/><Relationship Id="rId7" Type="http://schemas.openxmlformats.org/officeDocument/2006/relationships/image" Target="../media/image111.emf"/><Relationship Id="rId12" Type="http://schemas.openxmlformats.org/officeDocument/2006/relationships/image" Target="../media/image116.emf"/><Relationship Id="rId17" Type="http://schemas.openxmlformats.org/officeDocument/2006/relationships/image" Target="../media/image121.emf"/><Relationship Id="rId25" Type="http://schemas.openxmlformats.org/officeDocument/2006/relationships/image" Target="../media/image129.emf"/><Relationship Id="rId2" Type="http://schemas.openxmlformats.org/officeDocument/2006/relationships/image" Target="../media/image106.emf"/><Relationship Id="rId16" Type="http://schemas.openxmlformats.org/officeDocument/2006/relationships/image" Target="../media/image120.emf"/><Relationship Id="rId20" Type="http://schemas.openxmlformats.org/officeDocument/2006/relationships/image" Target="../media/image124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11" Type="http://schemas.openxmlformats.org/officeDocument/2006/relationships/image" Target="../media/image115.emf"/><Relationship Id="rId24" Type="http://schemas.openxmlformats.org/officeDocument/2006/relationships/image" Target="../media/image128.emf"/><Relationship Id="rId5" Type="http://schemas.openxmlformats.org/officeDocument/2006/relationships/image" Target="../media/image109.emf"/><Relationship Id="rId15" Type="http://schemas.openxmlformats.org/officeDocument/2006/relationships/image" Target="../media/image119.emf"/><Relationship Id="rId23" Type="http://schemas.openxmlformats.org/officeDocument/2006/relationships/image" Target="../media/image127.emf"/><Relationship Id="rId10" Type="http://schemas.openxmlformats.org/officeDocument/2006/relationships/image" Target="../media/image114.emf"/><Relationship Id="rId19" Type="http://schemas.openxmlformats.org/officeDocument/2006/relationships/image" Target="../media/image123.emf"/><Relationship Id="rId4" Type="http://schemas.openxmlformats.org/officeDocument/2006/relationships/image" Target="../media/image108.emf"/><Relationship Id="rId9" Type="http://schemas.openxmlformats.org/officeDocument/2006/relationships/image" Target="../media/image113.emf"/><Relationship Id="rId14" Type="http://schemas.openxmlformats.org/officeDocument/2006/relationships/image" Target="../media/image118.emf"/><Relationship Id="rId22" Type="http://schemas.openxmlformats.org/officeDocument/2006/relationships/image" Target="../media/image126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7C254-7AF1-4656-8529-81212353C8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27773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D849-5235-4B6B-8EBA-0E25CB2D9F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286906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A7995-6FE2-4DF2-B89D-9D9FECB37C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69730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1A04F-594D-4AAA-9C13-909E938492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20281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F5034-7BF2-481D-BD8A-6593E0D38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844448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D2457-371B-41AA-8E37-33313F98A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949161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A7F8B-D396-49F9-A857-692E2ABFEB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171997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9E21-CAAB-42E2-AA96-295E286FFF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843186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D61BE-0470-4502-B074-4AD037BD74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222828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5E3D0-D18B-4A05-9755-8FB13AA9B0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717836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98359-C2FE-41C5-A543-F7ACE4763E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16380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204A2-1B04-4E2C-9672-249974DD7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55741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FB2BE43-B3C1-496F-AA77-F11FB71ED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wmf"/><Relationship Id="rId5" Type="http://schemas.openxmlformats.org/officeDocument/2006/relationships/image" Target="../media/image19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9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9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6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7.emf"/><Relationship Id="rId26" Type="http://schemas.openxmlformats.org/officeDocument/2006/relationships/image" Target="../media/image91.emf"/><Relationship Id="rId39" Type="http://schemas.openxmlformats.org/officeDocument/2006/relationships/oleObject" Target="../embeddings/oleObject93.bin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34" Type="http://schemas.openxmlformats.org/officeDocument/2006/relationships/image" Target="../media/image95.emf"/><Relationship Id="rId42" Type="http://schemas.openxmlformats.org/officeDocument/2006/relationships/image" Target="../media/image99.emf"/><Relationship Id="rId47" Type="http://schemas.openxmlformats.org/officeDocument/2006/relationships/oleObject" Target="../embeddings/oleObject97.bin"/><Relationship Id="rId50" Type="http://schemas.openxmlformats.org/officeDocument/2006/relationships/image" Target="../media/image103.emf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oleObject" Target="../embeddings/oleObject90.bin"/><Relationship Id="rId38" Type="http://schemas.openxmlformats.org/officeDocument/2006/relationships/image" Target="../media/image97.emf"/><Relationship Id="rId46" Type="http://schemas.openxmlformats.org/officeDocument/2006/relationships/image" Target="../media/image10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emf"/><Relationship Id="rId20" Type="http://schemas.openxmlformats.org/officeDocument/2006/relationships/image" Target="../media/image88.emf"/><Relationship Id="rId29" Type="http://schemas.openxmlformats.org/officeDocument/2006/relationships/oleObject" Target="../embeddings/oleObject88.bin"/><Relationship Id="rId41" Type="http://schemas.openxmlformats.org/officeDocument/2006/relationships/oleObject" Target="../embeddings/oleObject9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90.emf"/><Relationship Id="rId32" Type="http://schemas.openxmlformats.org/officeDocument/2006/relationships/image" Target="../media/image94.emf"/><Relationship Id="rId37" Type="http://schemas.openxmlformats.org/officeDocument/2006/relationships/oleObject" Target="../embeddings/oleObject92.bin"/><Relationship Id="rId40" Type="http://schemas.openxmlformats.org/officeDocument/2006/relationships/image" Target="../media/image98.emf"/><Relationship Id="rId45" Type="http://schemas.openxmlformats.org/officeDocument/2006/relationships/oleObject" Target="../embeddings/oleObject96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92.emf"/><Relationship Id="rId36" Type="http://schemas.openxmlformats.org/officeDocument/2006/relationships/image" Target="../media/image96.emf"/><Relationship Id="rId49" Type="http://schemas.openxmlformats.org/officeDocument/2006/relationships/oleObject" Target="../embeddings/oleObject98.bin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4" Type="http://schemas.openxmlformats.org/officeDocument/2006/relationships/image" Target="../media/image100.emf"/><Relationship Id="rId52" Type="http://schemas.openxmlformats.org/officeDocument/2006/relationships/image" Target="../media/image104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5.emf"/><Relationship Id="rId22" Type="http://schemas.openxmlformats.org/officeDocument/2006/relationships/image" Target="../media/image89.e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93.emf"/><Relationship Id="rId35" Type="http://schemas.openxmlformats.org/officeDocument/2006/relationships/oleObject" Target="../embeddings/oleObject91.bin"/><Relationship Id="rId43" Type="http://schemas.openxmlformats.org/officeDocument/2006/relationships/oleObject" Target="../embeddings/oleObject95.bin"/><Relationship Id="rId48" Type="http://schemas.openxmlformats.org/officeDocument/2006/relationships/image" Target="../media/image102.emf"/><Relationship Id="rId8" Type="http://schemas.openxmlformats.org/officeDocument/2006/relationships/image" Target="../media/image82.emf"/><Relationship Id="rId51" Type="http://schemas.openxmlformats.org/officeDocument/2006/relationships/oleObject" Target="../embeddings/oleObject9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12.emf"/><Relationship Id="rId26" Type="http://schemas.openxmlformats.org/officeDocument/2006/relationships/image" Target="../media/image116.emf"/><Relationship Id="rId39" Type="http://schemas.openxmlformats.org/officeDocument/2006/relationships/oleObject" Target="../embeddings/oleObject118.bin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34" Type="http://schemas.openxmlformats.org/officeDocument/2006/relationships/image" Target="../media/image120.emf"/><Relationship Id="rId42" Type="http://schemas.openxmlformats.org/officeDocument/2006/relationships/image" Target="../media/image124.emf"/><Relationship Id="rId47" Type="http://schemas.openxmlformats.org/officeDocument/2006/relationships/oleObject" Target="../embeddings/oleObject122.bin"/><Relationship Id="rId50" Type="http://schemas.openxmlformats.org/officeDocument/2006/relationships/image" Target="../media/image128.emf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9.e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33" Type="http://schemas.openxmlformats.org/officeDocument/2006/relationships/oleObject" Target="../embeddings/oleObject115.bin"/><Relationship Id="rId38" Type="http://schemas.openxmlformats.org/officeDocument/2006/relationships/image" Target="../media/image122.emf"/><Relationship Id="rId46" Type="http://schemas.openxmlformats.org/officeDocument/2006/relationships/image" Target="../media/image12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emf"/><Relationship Id="rId20" Type="http://schemas.openxmlformats.org/officeDocument/2006/relationships/image" Target="../media/image113.emf"/><Relationship Id="rId29" Type="http://schemas.openxmlformats.org/officeDocument/2006/relationships/oleObject" Target="../embeddings/oleObject113.bin"/><Relationship Id="rId41" Type="http://schemas.openxmlformats.org/officeDocument/2006/relationships/oleObject" Target="../embeddings/oleObject119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15.emf"/><Relationship Id="rId32" Type="http://schemas.openxmlformats.org/officeDocument/2006/relationships/image" Target="../media/image119.emf"/><Relationship Id="rId37" Type="http://schemas.openxmlformats.org/officeDocument/2006/relationships/oleObject" Target="../embeddings/oleObject117.bin"/><Relationship Id="rId40" Type="http://schemas.openxmlformats.org/officeDocument/2006/relationships/image" Target="../media/image123.emf"/><Relationship Id="rId45" Type="http://schemas.openxmlformats.org/officeDocument/2006/relationships/oleObject" Target="../embeddings/oleObject121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17.emf"/><Relationship Id="rId36" Type="http://schemas.openxmlformats.org/officeDocument/2006/relationships/image" Target="../media/image121.emf"/><Relationship Id="rId49" Type="http://schemas.openxmlformats.org/officeDocument/2006/relationships/oleObject" Target="../embeddings/oleObject123.bin"/><Relationship Id="rId10" Type="http://schemas.openxmlformats.org/officeDocument/2006/relationships/image" Target="../media/image108.emf"/><Relationship Id="rId19" Type="http://schemas.openxmlformats.org/officeDocument/2006/relationships/oleObject" Target="../embeddings/oleObject108.bin"/><Relationship Id="rId31" Type="http://schemas.openxmlformats.org/officeDocument/2006/relationships/oleObject" Target="../embeddings/oleObject114.bin"/><Relationship Id="rId44" Type="http://schemas.openxmlformats.org/officeDocument/2006/relationships/image" Target="../media/image125.emf"/><Relationship Id="rId52" Type="http://schemas.openxmlformats.org/officeDocument/2006/relationships/image" Target="../media/image129.e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10.emf"/><Relationship Id="rId22" Type="http://schemas.openxmlformats.org/officeDocument/2006/relationships/image" Target="../media/image114.e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18.emf"/><Relationship Id="rId35" Type="http://schemas.openxmlformats.org/officeDocument/2006/relationships/oleObject" Target="../embeddings/oleObject116.bin"/><Relationship Id="rId43" Type="http://schemas.openxmlformats.org/officeDocument/2006/relationships/oleObject" Target="../embeddings/oleObject120.bin"/><Relationship Id="rId48" Type="http://schemas.openxmlformats.org/officeDocument/2006/relationships/image" Target="../media/image127.emf"/><Relationship Id="rId8" Type="http://schemas.openxmlformats.org/officeDocument/2006/relationships/image" Target="../media/image107.emf"/><Relationship Id="rId51" Type="http://schemas.openxmlformats.org/officeDocument/2006/relationships/oleObject" Target="../embeddings/oleObject124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34.wmf"/><Relationship Id="rId3" Type="http://schemas.openxmlformats.org/officeDocument/2006/relationships/oleObject" Target="../embeddings/oleObject125.bin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33.wmf"/><Relationship Id="rId5" Type="http://schemas.openxmlformats.org/officeDocument/2006/relationships/image" Target="../media/image12.png"/><Relationship Id="rId10" Type="http://schemas.openxmlformats.org/officeDocument/2006/relationships/oleObject" Target="../embeddings/oleObject128.bin"/><Relationship Id="rId4" Type="http://schemas.openxmlformats.org/officeDocument/2006/relationships/image" Target="../media/image130.wmf"/><Relationship Id="rId9" Type="http://schemas.openxmlformats.org/officeDocument/2006/relationships/image" Target="../media/image13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7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30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429000" y="2362200"/>
            <a:ext cx="5181600" cy="1981200"/>
          </a:xfrm>
        </p:spPr>
        <p:txBody>
          <a:bodyPr/>
          <a:lstStyle/>
          <a:p>
            <a:pPr eaLnBrk="1" hangingPunct="1"/>
            <a:r>
              <a:rPr lang="zh-CN" altLang="en-US" sz="5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第五章 代数</a:t>
            </a:r>
            <a:br>
              <a:rPr lang="zh-CN" altLang="en-US" sz="5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5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系统基础</a:t>
            </a: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533400" y="928688"/>
            <a:ext cx="8397875" cy="2576512"/>
          </a:xfrm>
          <a:prstGeom prst="rect">
            <a:avLst/>
          </a:prstGeom>
          <a:solidFill>
            <a:srgbClr val="CC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同类型：如果两个代数系统有相同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个数的运算符，每个相对应的运算符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有相同的元数。 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28600" y="4029075"/>
            <a:ext cx="86106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3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(N,+)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(Z,+)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(R,-)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同类型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(R,+,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ρ(A)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∪,∩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同类型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?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9"/>
          <p:cNvGraphicFramePr>
            <a:graphicFrameLocks noGrp="1" noChangeAspect="1"/>
          </p:cNvGraphicFramePr>
          <p:nvPr>
            <p:ph/>
          </p:nvPr>
        </p:nvGraphicFramePr>
        <p:xfrm>
          <a:off x="609600" y="609600"/>
          <a:ext cx="813435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文档" r:id="rId3" imgW="3887418" imgH="1190203" progId="Word.Document.8">
                  <p:embed/>
                </p:oleObj>
              </mc:Choice>
              <mc:Fallback>
                <p:oleObj name="文档" r:id="rId3" imgW="3887418" imgH="119020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8134350" cy="24860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1676400" y="1447800"/>
            <a:ext cx="1219200" cy="838200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5943600" y="1524000"/>
            <a:ext cx="1905000" cy="762000"/>
          </a:xfrm>
          <a:prstGeom prst="ellips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517525" y="3367088"/>
            <a:ext cx="79406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4.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(N,+)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是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(Z,+)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的子系统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,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            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又都是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(R,+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的子系统。 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457200" y="5135563"/>
            <a:ext cx="845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5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(Z,+,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是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(R,+,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的子系统</a:t>
            </a:r>
            <a:r>
              <a:rPr kumimoji="1" lang="zh-CN" altLang="en-US" b="1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？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1" grpId="0" animBg="1"/>
      <p:bldP spid="66572" grpId="0" animBg="1"/>
      <p:bldP spid="66573" grpId="0"/>
      <p:bldP spid="665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228600" y="2452688"/>
            <a:ext cx="8763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 dirty="0">
                <a:latin typeface="Times New Roman" pitchFamily="18" charset="0"/>
                <a:ea typeface="隶书" pitchFamily="49" charset="-122"/>
                <a:cs typeface="Arial" charset="0"/>
              </a:rPr>
              <a:t>§5.2</a:t>
            </a:r>
            <a:r>
              <a:rPr lang="en-US" altLang="zh-CN" sz="4800" b="1" dirty="0">
                <a:ea typeface="隶书" pitchFamily="49" charset="-122"/>
                <a:cs typeface="Arial" charset="0"/>
              </a:rPr>
              <a:t> </a:t>
            </a:r>
            <a:r>
              <a:rPr lang="zh-CN" altLang="en-US" sz="4800" b="1" dirty="0">
                <a:ea typeface="隶书" pitchFamily="49" charset="-122"/>
                <a:cs typeface="Arial" charset="0"/>
              </a:rPr>
              <a:t>代数系统常见的一些性质</a:t>
            </a: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1143000" y="1981200"/>
            <a:ext cx="6934200" cy="1981200"/>
          </a:xfrm>
          <a:prstGeom prst="rect">
            <a:avLst/>
          </a:prstGeom>
          <a:solidFill>
            <a:srgbClr val="CCFFCC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533400" y="517525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一、三大定律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1295400" y="1295400"/>
            <a:ext cx="4038600" cy="717550"/>
            <a:chOff x="816" y="892"/>
            <a:chExt cx="2544" cy="452"/>
          </a:xfrm>
        </p:grpSpPr>
        <p:sp>
          <p:nvSpPr>
            <p:cNvPr id="15383" name="Text Box 9"/>
            <p:cNvSpPr txBox="1">
              <a:spLocks noChangeArrowheads="1"/>
            </p:cNvSpPr>
            <p:nvPr/>
          </p:nvSpPr>
          <p:spPr bwMode="auto">
            <a:xfrm>
              <a:off x="816" y="892"/>
              <a:ext cx="19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一个代数系统 </a:t>
              </a:r>
            </a:p>
          </p:txBody>
        </p:sp>
        <p:graphicFrame>
          <p:nvGraphicFramePr>
            <p:cNvPr id="15384" name="Object 10"/>
            <p:cNvGraphicFramePr>
              <a:graphicFrameLocks noChangeAspect="1"/>
            </p:cNvGraphicFramePr>
            <p:nvPr/>
          </p:nvGraphicFramePr>
          <p:xfrm>
            <a:off x="2640" y="924"/>
            <a:ext cx="72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0" name="公式" r:id="rId3" imgW="342751" imgH="203112" progId="Equation.3">
                    <p:embed/>
                  </p:oleObj>
                </mc:Choice>
                <mc:Fallback>
                  <p:oleObj name="公式" r:id="rId3" imgW="342751" imgH="20311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924"/>
                          <a:ext cx="720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68620" name="Group 12"/>
          <p:cNvGrpSpPr>
            <a:grpSpLocks/>
          </p:cNvGrpSpPr>
          <p:nvPr/>
        </p:nvGrpSpPr>
        <p:grpSpPr bwMode="auto">
          <a:xfrm>
            <a:off x="609600" y="2181225"/>
            <a:ext cx="7086600" cy="714375"/>
            <a:chOff x="576" y="1488"/>
            <a:chExt cx="4464" cy="450"/>
          </a:xfrm>
        </p:grpSpPr>
        <p:sp>
          <p:nvSpPr>
            <p:cNvPr id="15381" name="Text Box 13"/>
            <p:cNvSpPr txBox="1">
              <a:spLocks noChangeArrowheads="1"/>
            </p:cNvSpPr>
            <p:nvPr/>
          </p:nvSpPr>
          <p:spPr bwMode="auto">
            <a:xfrm>
              <a:off x="576" y="1488"/>
              <a:ext cx="14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Blip>
                  <a:blip r:embed="rId5"/>
                </a:buBlip>
              </a:pPr>
              <a:r>
                <a:rPr lang="en-US" altLang="zh-CN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结合律 </a:t>
              </a:r>
            </a:p>
          </p:txBody>
        </p:sp>
        <p:graphicFrame>
          <p:nvGraphicFramePr>
            <p:cNvPr id="15382" name="Object 14"/>
            <p:cNvGraphicFramePr>
              <a:graphicFrameLocks noChangeAspect="1"/>
            </p:cNvGraphicFramePr>
            <p:nvPr/>
          </p:nvGraphicFramePr>
          <p:xfrm>
            <a:off x="2064" y="1488"/>
            <a:ext cx="297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1" name="公式" r:id="rId6" imgW="1320227" imgH="203112" progId="Equation.3">
                    <p:embed/>
                  </p:oleObj>
                </mc:Choice>
                <mc:Fallback>
                  <p:oleObj name="公式" r:id="rId6" imgW="1320227" imgH="20311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488"/>
                          <a:ext cx="2976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9" name="Rectangle 1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68624" name="Group 16"/>
          <p:cNvGrpSpPr>
            <a:grpSpLocks/>
          </p:cNvGrpSpPr>
          <p:nvPr/>
        </p:nvGrpSpPr>
        <p:grpSpPr bwMode="auto">
          <a:xfrm>
            <a:off x="609600" y="3124200"/>
            <a:ext cx="5181600" cy="660400"/>
            <a:chOff x="576" y="2128"/>
            <a:chExt cx="3264" cy="416"/>
          </a:xfrm>
        </p:grpSpPr>
        <p:sp>
          <p:nvSpPr>
            <p:cNvPr id="15379" name="Text Box 17"/>
            <p:cNvSpPr txBox="1">
              <a:spLocks noChangeArrowheads="1"/>
            </p:cNvSpPr>
            <p:nvPr/>
          </p:nvSpPr>
          <p:spPr bwMode="auto">
            <a:xfrm>
              <a:off x="576" y="2140"/>
              <a:ext cx="14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Blip>
                  <a:blip r:embed="rId5"/>
                </a:buBlip>
              </a:pPr>
              <a:r>
                <a:rPr lang="en-US" altLang="zh-CN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交换律 </a:t>
              </a:r>
            </a:p>
          </p:txBody>
        </p:sp>
        <p:graphicFrame>
          <p:nvGraphicFramePr>
            <p:cNvPr id="15380" name="Object 18"/>
            <p:cNvGraphicFramePr>
              <a:graphicFrameLocks noChangeAspect="1"/>
            </p:cNvGraphicFramePr>
            <p:nvPr/>
          </p:nvGraphicFramePr>
          <p:xfrm>
            <a:off x="2112" y="2128"/>
            <a:ext cx="172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2" name="公式" r:id="rId8" imgW="748975" imgH="177723" progId="Equation.3">
                    <p:embed/>
                  </p:oleObj>
                </mc:Choice>
                <mc:Fallback>
                  <p:oleObj name="公式" r:id="rId8" imgW="748975" imgH="17772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28"/>
                          <a:ext cx="1728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1" name="Rectangle 1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372" name="Rectangle 2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68629" name="Group 21"/>
          <p:cNvGrpSpPr>
            <a:grpSpLocks/>
          </p:cNvGrpSpPr>
          <p:nvPr/>
        </p:nvGrpSpPr>
        <p:grpSpPr bwMode="auto">
          <a:xfrm>
            <a:off x="609600" y="4191000"/>
            <a:ext cx="7889875" cy="1641475"/>
            <a:chOff x="576" y="2764"/>
            <a:chExt cx="4970" cy="1034"/>
          </a:xfrm>
        </p:grpSpPr>
        <p:sp>
          <p:nvSpPr>
            <p:cNvPr id="15376" name="Text Box 22"/>
            <p:cNvSpPr txBox="1">
              <a:spLocks noChangeArrowheads="1"/>
            </p:cNvSpPr>
            <p:nvPr/>
          </p:nvSpPr>
          <p:spPr bwMode="auto">
            <a:xfrm>
              <a:off x="576" y="2764"/>
              <a:ext cx="14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Blip>
                  <a:blip r:embed="rId5"/>
                </a:buBlip>
              </a:pPr>
              <a:r>
                <a:rPr lang="en-US" altLang="zh-CN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分配律 </a:t>
              </a:r>
            </a:p>
          </p:txBody>
        </p:sp>
        <p:graphicFrame>
          <p:nvGraphicFramePr>
            <p:cNvPr id="15377" name="Object 23"/>
            <p:cNvGraphicFramePr>
              <a:graphicFrameLocks noChangeAspect="1"/>
            </p:cNvGraphicFramePr>
            <p:nvPr/>
          </p:nvGraphicFramePr>
          <p:xfrm>
            <a:off x="2116" y="2784"/>
            <a:ext cx="325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3" name="公式" r:id="rId10" imgW="1586811" imgH="203112" progId="Equation.3">
                    <p:embed/>
                  </p:oleObj>
                </mc:Choice>
                <mc:Fallback>
                  <p:oleObj name="公式" r:id="rId10" imgW="1586811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2784"/>
                          <a:ext cx="3256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24"/>
            <p:cNvGraphicFramePr>
              <a:graphicFrameLocks noChangeAspect="1"/>
            </p:cNvGraphicFramePr>
            <p:nvPr/>
          </p:nvGraphicFramePr>
          <p:xfrm>
            <a:off x="2085" y="3360"/>
            <a:ext cx="3461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4" name="公式" r:id="rId12" imgW="1586811" imgH="203112" progId="Equation.3">
                    <p:embed/>
                  </p:oleObj>
                </mc:Choice>
                <mc:Fallback>
                  <p:oleObj name="公式" r:id="rId12" imgW="1586811" imgH="20311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3360"/>
                          <a:ext cx="3461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34" name="AutoShape 26"/>
          <p:cNvSpPr>
            <a:spLocks noChangeArrowheads="1"/>
          </p:cNvSpPr>
          <p:nvPr/>
        </p:nvSpPr>
        <p:spPr bwMode="auto">
          <a:xfrm>
            <a:off x="1371600" y="6019800"/>
            <a:ext cx="1981200" cy="533400"/>
          </a:xfrm>
          <a:prstGeom prst="wedgeRoundRectCallout">
            <a:avLst>
              <a:gd name="adj1" fmla="val 45671"/>
              <a:gd name="adj2" fmla="val -122917"/>
              <a:gd name="adj3" fmla="val 16667"/>
            </a:avLst>
          </a:prstGeom>
          <a:solidFill>
            <a:srgbClr val="CCFFCC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C0000"/>
                </a:solidFill>
                <a:ea typeface="华文行楷" pitchFamily="2" charset="-122"/>
              </a:rPr>
              <a:t>左可分配的</a:t>
            </a:r>
          </a:p>
        </p:txBody>
      </p:sp>
      <p:sp>
        <p:nvSpPr>
          <p:cNvPr id="68635" name="AutoShape 27"/>
          <p:cNvSpPr>
            <a:spLocks noChangeArrowheads="1"/>
          </p:cNvSpPr>
          <p:nvPr/>
        </p:nvSpPr>
        <p:spPr bwMode="auto">
          <a:xfrm>
            <a:off x="4724400" y="6019800"/>
            <a:ext cx="1752600" cy="533400"/>
          </a:xfrm>
          <a:prstGeom prst="wedgeRoundRectCallout">
            <a:avLst>
              <a:gd name="adj1" fmla="val -47556"/>
              <a:gd name="adj2" fmla="val -278273"/>
              <a:gd name="adj3" fmla="val 16667"/>
            </a:avLst>
          </a:prstGeom>
          <a:solidFill>
            <a:srgbClr val="FFFF99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ea typeface="华文行楷" pitchFamily="2" charset="-122"/>
              </a:rPr>
              <a:t>右可分配的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3" grpId="0" animBg="1"/>
      <p:bldP spid="68634" grpId="0" animBg="1"/>
      <p:bldP spid="686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90550" y="533400"/>
            <a:ext cx="8858250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1.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(N,+)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“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+”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(Z,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“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”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满足</a:t>
            </a: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  交换律、结合律？</a:t>
            </a:r>
            <a:endParaRPr kumimoji="1"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1981200" y="24384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3333FF"/>
                </a:solidFill>
                <a:latin typeface="Times New Roman" pitchFamily="18" charset="0"/>
              </a:rPr>
              <a:t>a+b=b+a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371600" y="3276600"/>
            <a:ext cx="4892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(a+b)+c=a+(b+c)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117725" y="4191000"/>
            <a:ext cx="291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sym typeface="Wingdings 2" pitchFamily="18" charset="2"/>
              </a:rPr>
              <a:t>ab=ba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828800" y="5029200"/>
            <a:ext cx="5121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kumimoji="1" lang="en-US" altLang="zh-CN" sz="3600" b="1">
                <a:solidFill>
                  <a:srgbClr val="CC0000"/>
                </a:solidFill>
                <a:latin typeface="Times New Roman" pitchFamily="18" charset="0"/>
                <a:sym typeface="Wingdings 2" pitchFamily="18" charset="2"/>
              </a:rPr>
              <a:t>(bc)=(ab)c</a:t>
            </a: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4648200" y="2286000"/>
            <a:ext cx="2209800" cy="914400"/>
          </a:xfrm>
          <a:prstGeom prst="wedgeRoundRectCallout">
            <a:avLst>
              <a:gd name="adj1" fmla="val -94181"/>
              <a:gd name="adj2" fmla="val 5903"/>
              <a:gd name="adj3" fmla="val 16667"/>
            </a:avLst>
          </a:prstGeom>
          <a:solidFill>
            <a:srgbClr val="FFFF00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0000"/>
                </a:solidFill>
                <a:ea typeface="隶书" pitchFamily="49" charset="-122"/>
              </a:rPr>
              <a:t>交换律</a:t>
            </a:r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>
            <a:off x="5943600" y="3276600"/>
            <a:ext cx="1752600" cy="533400"/>
          </a:xfrm>
          <a:prstGeom prst="wedgeRectCallout">
            <a:avLst>
              <a:gd name="adj1" fmla="val -109509"/>
              <a:gd name="adj2" fmla="val 23514"/>
            </a:avLst>
          </a:prstGeom>
          <a:solidFill>
            <a:srgbClr val="CCFFFF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3333FF"/>
                </a:solidFill>
                <a:ea typeface="隶书" pitchFamily="49" charset="-122"/>
              </a:rPr>
              <a:t>结合律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/>
      <p:bldP spid="69641" grpId="0"/>
      <p:bldP spid="69642" grpId="0"/>
      <p:bldP spid="69643" grpId="0"/>
      <p:bldP spid="69644" grpId="0" animBg="1"/>
      <p:bldP spid="696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2895600" y="1371600"/>
            <a:ext cx="2514600" cy="8382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669925" y="647700"/>
            <a:ext cx="79406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4.3  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整数集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Z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上的二元运算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>
                <a:solidFill>
                  <a:srgbClr val="000000"/>
                </a:solidFill>
                <a:ea typeface="华文新魏" pitchFamily="2" charset="-122"/>
                <a:cs typeface="Arial" charset="0"/>
              </a:rPr>
              <a:t>º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j=i+j-i*j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1143000" y="2819400"/>
            <a:ext cx="20272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3600">
                <a:solidFill>
                  <a:srgbClr val="000000"/>
                </a:solidFill>
                <a:ea typeface="华文新魏" pitchFamily="2" charset="-122"/>
                <a:cs typeface="Arial" charset="0"/>
              </a:rPr>
              <a:t>º</a:t>
            </a: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j=i+j-i*j</a:t>
            </a: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3060700" y="2819400"/>
            <a:ext cx="1587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=j+i-j*i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3124200" y="3938588"/>
            <a:ext cx="8683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=j</a:t>
            </a:r>
            <a:r>
              <a:rPr lang="en-US" altLang="zh-CN" sz="3600">
                <a:solidFill>
                  <a:srgbClr val="000000"/>
                </a:solidFill>
                <a:ea typeface="华文新魏" pitchFamily="2" charset="-122"/>
                <a:cs typeface="Arial" charset="0"/>
              </a:rPr>
              <a:t>º</a:t>
            </a: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 animBg="1"/>
      <p:bldP spid="156679" grpId="0"/>
      <p:bldP spid="156680" grpId="0"/>
      <p:bldP spid="1566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746125" y="798513"/>
            <a:ext cx="6873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2      a*b=a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可交换？可结合？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898525" y="20256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2590800" y="2000250"/>
            <a:ext cx="1181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a*b=a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4267200" y="2011363"/>
            <a:ext cx="120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b*a=b</a:t>
            </a:r>
          </a:p>
        </p:txBody>
      </p:sp>
      <p:sp>
        <p:nvSpPr>
          <p:cNvPr id="157705" name="AutoShape 9"/>
          <p:cNvSpPr>
            <a:spLocks noChangeArrowheads="1"/>
          </p:cNvSpPr>
          <p:nvPr/>
        </p:nvSpPr>
        <p:spPr bwMode="auto">
          <a:xfrm>
            <a:off x="6553200" y="1905000"/>
            <a:ext cx="1676400" cy="609600"/>
          </a:xfrm>
          <a:prstGeom prst="wedgeRoundRectCallout">
            <a:avLst>
              <a:gd name="adj1" fmla="val -118750"/>
              <a:gd name="adj2" fmla="val 29426"/>
              <a:gd name="adj3" fmla="val 16667"/>
            </a:avLst>
          </a:prstGeom>
          <a:solidFill>
            <a:srgbClr val="CCFFCC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华文行楷" pitchFamily="2" charset="-122"/>
              </a:rPr>
              <a:t>不可交换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1355725" y="2990850"/>
            <a:ext cx="165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(a*b)*c=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984500" y="2990850"/>
            <a:ext cx="749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a*c</a:t>
            </a: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3657600" y="3001963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=a</a:t>
            </a: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371600" y="3981450"/>
            <a:ext cx="165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a*(b*c)=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962275" y="3981450"/>
            <a:ext cx="77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a*b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641725" y="3992563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=a</a:t>
            </a:r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>
            <a:off x="4114800" y="3352800"/>
            <a:ext cx="1447800" cy="3810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 flipV="1">
            <a:off x="4191000" y="3733800"/>
            <a:ext cx="1371600" cy="6096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15" name="AutoShape 19"/>
          <p:cNvSpPr>
            <a:spLocks noChangeArrowheads="1"/>
          </p:cNvSpPr>
          <p:nvPr/>
        </p:nvSpPr>
        <p:spPr bwMode="auto">
          <a:xfrm>
            <a:off x="5943600" y="3352800"/>
            <a:ext cx="1828800" cy="685800"/>
          </a:xfrm>
          <a:prstGeom prst="wedgeRectCallout">
            <a:avLst>
              <a:gd name="adj1" fmla="val -82815"/>
              <a:gd name="adj2" fmla="val 31019"/>
            </a:avLst>
          </a:prstGeom>
          <a:solidFill>
            <a:srgbClr val="FFFF99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行楷" pitchFamily="2" charset="-122"/>
              </a:rPr>
              <a:t>可结合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5715000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P109 2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3" grpId="0"/>
      <p:bldP spid="157704" grpId="0"/>
      <p:bldP spid="157705" grpId="0" animBg="1"/>
      <p:bldP spid="157706" grpId="0"/>
      <p:bldP spid="157707" grpId="0"/>
      <p:bldP spid="157708" grpId="0"/>
      <p:bldP spid="157709" grpId="0"/>
      <p:bldP spid="157710" grpId="0"/>
      <p:bldP spid="157711" grpId="0"/>
      <p:bldP spid="157712" grpId="0" animBg="1"/>
      <p:bldP spid="157713" grpId="0" animBg="1"/>
      <p:bldP spid="157715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33400" y="533400"/>
            <a:ext cx="3978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ea typeface="隶书" pitchFamily="49" charset="-122"/>
              </a:rPr>
              <a:t>二、三种元素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graphicFrame>
        <p:nvGraphicFramePr>
          <p:cNvPr id="19460" name="Object 7"/>
          <p:cNvGraphicFramePr>
            <a:graphicFrameLocks noGrp="1" noChangeAspect="1"/>
          </p:cNvGraphicFramePr>
          <p:nvPr>
            <p:ph/>
          </p:nvPr>
        </p:nvGraphicFramePr>
        <p:xfrm>
          <a:off x="307975" y="1371600"/>
          <a:ext cx="867092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Document" r:id="rId3" imgW="3191638" imgH="792388" progId="Word.Document.8">
                  <p:embed/>
                </p:oleObj>
              </mc:Choice>
              <mc:Fallback>
                <p:oleObj name="Document" r:id="rId3" imgW="3191638" imgH="79238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371600"/>
                        <a:ext cx="8670925" cy="21526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7239000" y="3886200"/>
            <a:ext cx="1905000" cy="990600"/>
          </a:xfrm>
          <a:prstGeom prst="cloudCallout">
            <a:avLst>
              <a:gd name="adj1" fmla="val -145500"/>
              <a:gd name="adj2" fmla="val -135255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746125" y="4213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352425" y="3657600"/>
            <a:ext cx="3305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3.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N,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 2" pitchFamily="18" charset="2"/>
              </a:rPr>
              <a:t>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3657600" y="358140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36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是单位元素。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381000" y="4191000"/>
            <a:ext cx="7391400" cy="150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4.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N’, + 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Z, + 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的单位元素？ </a:t>
            </a:r>
          </a:p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(N’={0,1,2,,…})</a:t>
            </a:r>
            <a:endParaRPr lang="en-US" altLang="zh-CN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6477000" y="5334000"/>
            <a:ext cx="1524000" cy="990600"/>
          </a:xfrm>
          <a:prstGeom prst="wedgeEllipseCallout">
            <a:avLst>
              <a:gd name="adj1" fmla="val 50625"/>
              <a:gd name="adj2" fmla="val -105931"/>
            </a:avLst>
          </a:prstGeom>
          <a:solidFill>
            <a:srgbClr val="CCFFFF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66"/>
                </a:solidFill>
                <a:ea typeface="华文行楷" pitchFamily="2" charset="-122"/>
              </a:rPr>
              <a:t>幺元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nimBg="1"/>
      <p:bldP spid="71691" grpId="0"/>
      <p:bldP spid="71692" grpId="0"/>
      <p:bldP spid="71693" grpId="0"/>
      <p:bldP spid="716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69925" y="533400"/>
            <a:ext cx="80168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5</a:t>
            </a:r>
            <a:r>
              <a:rPr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在实数集上的代数系统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(R,+,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，单位元素？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2438400" y="236220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sym typeface="Wingdings 2" pitchFamily="18" charset="2"/>
              </a:rPr>
              <a:t>x</a:t>
            </a:r>
            <a:r>
              <a:rPr kumimoji="1" lang="en-US" altLang="zh-CN" sz="3600" b="1">
                <a:latin typeface="Times New Roman" pitchFamily="18" charset="0"/>
                <a:sym typeface="Wingdings 2" pitchFamily="18" charset="2"/>
              </a:rPr>
              <a:t>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sym typeface="Wingdings 2" pitchFamily="18" charset="2"/>
              </a:rPr>
              <a:t>1=1</a:t>
            </a:r>
            <a:r>
              <a:rPr kumimoji="1" lang="en-US" altLang="zh-CN" sz="3600" b="1">
                <a:latin typeface="Times New Roman" pitchFamily="18" charset="0"/>
                <a:sym typeface="Wingdings 2" pitchFamily="18" charset="2"/>
              </a:rPr>
              <a:t>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sym typeface="Wingdings 2" pitchFamily="18" charset="2"/>
              </a:rPr>
              <a:t>x=x</a:t>
            </a:r>
            <a:r>
              <a:rPr kumimoji="1" lang="en-US" altLang="zh-CN" sz="3600">
                <a:latin typeface="Times New Roman" pitchFamily="18" charset="0"/>
                <a:sym typeface="Wingdings 2" pitchFamily="18" charset="2"/>
              </a:rPr>
              <a:t> 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2514600" y="339725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0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+</a:t>
            </a: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x=x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+</a:t>
            </a: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0=x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/>
      <p:bldP spid="1249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3" name="Oval 19"/>
          <p:cNvSpPr>
            <a:spLocks noChangeArrowheads="1"/>
          </p:cNvSpPr>
          <p:nvPr/>
        </p:nvSpPr>
        <p:spPr bwMode="auto">
          <a:xfrm>
            <a:off x="3810000" y="1066800"/>
            <a:ext cx="1752600" cy="1219200"/>
          </a:xfrm>
          <a:prstGeom prst="ellipse">
            <a:avLst/>
          </a:prstGeom>
          <a:solidFill>
            <a:srgbClr val="FFFF00"/>
          </a:solidFill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371600" y="990600"/>
            <a:ext cx="1828800" cy="1295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6096000" y="1143000"/>
            <a:ext cx="1143000" cy="11430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1600200" y="1212850"/>
          <a:ext cx="5257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公式" r:id="rId3" imgW="927100" imgH="139700" progId="Equation.3">
                  <p:embed/>
                </p:oleObj>
              </mc:Choice>
              <mc:Fallback>
                <p:oleObj name="公式" r:id="rId3" imgW="927100" imgH="139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2850"/>
                        <a:ext cx="52578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grpSp>
        <p:nvGrpSpPr>
          <p:cNvPr id="72717" name="Group 13"/>
          <p:cNvGrpSpPr>
            <a:grpSpLocks/>
          </p:cNvGrpSpPr>
          <p:nvPr/>
        </p:nvGrpSpPr>
        <p:grpSpPr bwMode="auto">
          <a:xfrm>
            <a:off x="1219200" y="1982788"/>
            <a:ext cx="2743200" cy="1903412"/>
            <a:chOff x="768" y="1249"/>
            <a:chExt cx="1728" cy="1199"/>
          </a:xfrm>
        </p:grpSpPr>
        <p:sp>
          <p:nvSpPr>
            <p:cNvPr id="21520" name="Line 9"/>
            <p:cNvSpPr>
              <a:spLocks noChangeShapeType="1"/>
            </p:cNvSpPr>
            <p:nvPr/>
          </p:nvSpPr>
          <p:spPr bwMode="auto">
            <a:xfrm>
              <a:off x="1151" y="1249"/>
              <a:ext cx="0" cy="816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Text Box 10"/>
            <p:cNvSpPr txBox="1">
              <a:spLocks noChangeArrowheads="1"/>
            </p:cNvSpPr>
            <p:nvPr/>
          </p:nvSpPr>
          <p:spPr bwMode="auto">
            <a:xfrm>
              <a:off x="768" y="2121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ea typeface="楷体_GB2312" pitchFamily="49" charset="-122"/>
                </a:rPr>
                <a:t>左单位元素</a:t>
              </a:r>
            </a:p>
          </p:txBody>
        </p:sp>
      </p:grpSp>
      <p:sp>
        <p:nvSpPr>
          <p:cNvPr id="21513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3200400" y="3124200"/>
          <a:ext cx="714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name="公式" r:id="rId5" imgW="139700" imgH="228600" progId="Equation.3">
                  <p:embed/>
                </p:oleObj>
              </mc:Choice>
              <mc:Fallback>
                <p:oleObj name="公式" r:id="rId5" imgW="1397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714375" cy="11430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72722" name="Group 18"/>
          <p:cNvGrpSpPr>
            <a:grpSpLocks/>
          </p:cNvGrpSpPr>
          <p:nvPr/>
        </p:nvGrpSpPr>
        <p:grpSpPr bwMode="auto">
          <a:xfrm>
            <a:off x="5257800" y="1905000"/>
            <a:ext cx="3349625" cy="1752600"/>
            <a:chOff x="3312" y="1200"/>
            <a:chExt cx="2110" cy="1104"/>
          </a:xfrm>
        </p:grpSpPr>
        <p:sp>
          <p:nvSpPr>
            <p:cNvPr id="21517" name="Line 11"/>
            <p:cNvSpPr>
              <a:spLocks noChangeShapeType="1"/>
            </p:cNvSpPr>
            <p:nvPr/>
          </p:nvSpPr>
          <p:spPr bwMode="auto">
            <a:xfrm>
              <a:off x="3312" y="1200"/>
              <a:ext cx="624" cy="768"/>
            </a:xfrm>
            <a:prstGeom prst="line">
              <a:avLst/>
            </a:prstGeom>
            <a:noFill/>
            <a:ln w="349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Text Box 12"/>
            <p:cNvSpPr txBox="1">
              <a:spLocks noChangeArrowheads="1"/>
            </p:cNvSpPr>
            <p:nvPr/>
          </p:nvSpPr>
          <p:spPr bwMode="auto">
            <a:xfrm>
              <a:off x="3792" y="1968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hlink"/>
                  </a:solidFill>
                  <a:ea typeface="楷体_GB2312" pitchFamily="49" charset="-122"/>
                </a:rPr>
                <a:t>右单位元素</a:t>
              </a:r>
            </a:p>
          </p:txBody>
        </p:sp>
        <p:graphicFrame>
          <p:nvGraphicFramePr>
            <p:cNvPr id="21519" name="Object 16"/>
            <p:cNvGraphicFramePr>
              <a:graphicFrameLocks noChangeAspect="1"/>
            </p:cNvGraphicFramePr>
            <p:nvPr/>
          </p:nvGraphicFramePr>
          <p:xfrm>
            <a:off x="4992" y="1686"/>
            <a:ext cx="430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7" name="公式" r:id="rId7" imgW="152268" imgH="215713" progId="Equation.3">
                    <p:embed/>
                  </p:oleObj>
                </mc:Choice>
                <mc:Fallback>
                  <p:oleObj name="公式" r:id="rId7" imgW="152268" imgH="21571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686"/>
                          <a:ext cx="430" cy="618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3" grpId="0" animBg="1"/>
      <p:bldP spid="72723" grpId="1" animBg="1"/>
      <p:bldP spid="72711" grpId="0" animBg="1"/>
      <p:bldP spid="72712" grpId="0" animBg="1"/>
      <p:bldP spid="727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5400" b="1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重点内容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286000"/>
            <a:ext cx="6705600" cy="3124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两个定律</a:t>
            </a:r>
            <a:endParaRPr lang="en-US" altLang="zh-CN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特殊元素：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3800" y="2362200"/>
            <a:ext cx="4572000" cy="769938"/>
          </a:xfrm>
          <a:prstGeom prst="rect">
            <a:avLst/>
          </a:prstGeom>
          <a:solidFill>
            <a:srgbClr val="FF66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交换律、结合律</a:t>
            </a:r>
            <a:endParaRPr lang="zh-CN" altLang="en-US" sz="4400">
              <a:solidFill>
                <a:srgbClr val="C00000"/>
              </a:solidFill>
            </a:endParaRPr>
          </a:p>
        </p:txBody>
      </p:sp>
      <p:sp>
        <p:nvSpPr>
          <p:cNvPr id="5" name="云形标注 4"/>
          <p:cNvSpPr>
            <a:spLocks noChangeArrowheads="1"/>
          </p:cNvSpPr>
          <p:nvPr/>
        </p:nvSpPr>
        <p:spPr bwMode="auto">
          <a:xfrm>
            <a:off x="1704975" y="5638800"/>
            <a:ext cx="6858000" cy="1076325"/>
          </a:xfrm>
          <a:prstGeom prst="cloudCallout">
            <a:avLst>
              <a:gd name="adj1" fmla="val -36588"/>
              <a:gd name="adj2" fmla="val -202912"/>
            </a:avLst>
          </a:prstGeom>
          <a:solidFill>
            <a:srgbClr val="FFFF00"/>
          </a:solidFill>
          <a:ln w="349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单位元、零元、逆元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graphicFrame>
        <p:nvGraphicFramePr>
          <p:cNvPr id="22531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417513" y="609600"/>
          <a:ext cx="8251825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5" name="文档" r:id="rId3" imgW="3394691" imgH="828508" progId="Word.Document.8">
                  <p:embed/>
                </p:oleObj>
              </mc:Choice>
              <mc:Fallback>
                <p:oleObj name="文档" r:id="rId3" imgW="3394691" imgH="82850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609600"/>
                        <a:ext cx="8251825" cy="20145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2406650" y="2971800"/>
          <a:ext cx="21955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6" name="公式" r:id="rId5" imgW="609600" imgH="228600" progId="Equation.3">
                  <p:embed/>
                </p:oleObj>
              </mc:Choice>
              <mc:Fallback>
                <p:oleObj name="公式" r:id="rId5" imgW="609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971800"/>
                        <a:ext cx="21955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2408238" y="4419600"/>
          <a:ext cx="21923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7" name="公式" r:id="rId7" imgW="596900" imgH="228600" progId="Equation.3">
                  <p:embed/>
                </p:oleObj>
              </mc:Choice>
              <mc:Fallback>
                <p:oleObj name="公式" r:id="rId7" imgW="5969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4419600"/>
                        <a:ext cx="219233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212725" y="2759075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00"/>
                </a:solidFill>
                <a:ea typeface="隶书" pitchFamily="49" charset="-122"/>
              </a:rPr>
              <a:t>证明：</a:t>
            </a:r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4648200" y="3429000"/>
            <a:ext cx="1219200" cy="533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 flipV="1">
            <a:off x="4495800" y="3962400"/>
            <a:ext cx="1447800" cy="838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73747" name="Object 19"/>
          <p:cNvGraphicFramePr>
            <a:graphicFrameLocks noChangeAspect="1"/>
          </p:cNvGraphicFramePr>
          <p:nvPr/>
        </p:nvGraphicFramePr>
        <p:xfrm>
          <a:off x="6096000" y="3495675"/>
          <a:ext cx="1447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8" name="公式" r:id="rId9" imgW="393529" imgH="228501" progId="Equation.3">
                  <p:embed/>
                </p:oleObj>
              </mc:Choice>
              <mc:Fallback>
                <p:oleObj name="公式" r:id="rId9" imgW="393529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95675"/>
                        <a:ext cx="1447800" cy="847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4" grpId="0"/>
      <p:bldP spid="73745" grpId="0" animBg="1"/>
      <p:bldP spid="737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Grp="1" noChangeAspect="1"/>
          </p:cNvGraphicFramePr>
          <p:nvPr>
            <p:ph/>
          </p:nvPr>
        </p:nvGraphicFramePr>
        <p:xfrm>
          <a:off x="685800" y="685800"/>
          <a:ext cx="717232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文档" r:id="rId3" imgW="2299180" imgH="790588" progId="Word.Document.8">
                  <p:embed/>
                </p:oleObj>
              </mc:Choice>
              <mc:Fallback>
                <p:oleObj name="文档" r:id="rId3" imgW="2299180" imgH="7905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7172325" cy="24574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125959" name="AutoShape 7"/>
          <p:cNvSpPr>
            <a:spLocks noChangeArrowheads="1"/>
          </p:cNvSpPr>
          <p:nvPr/>
        </p:nvSpPr>
        <p:spPr bwMode="auto">
          <a:xfrm>
            <a:off x="1676400" y="4114800"/>
            <a:ext cx="4953000" cy="685800"/>
          </a:xfrm>
          <a:prstGeom prst="wedgeRectCallout">
            <a:avLst>
              <a:gd name="adj1" fmla="val -16921"/>
              <a:gd name="adj2" fmla="val -187269"/>
            </a:avLst>
          </a:prstGeom>
          <a:solidFill>
            <a:srgbClr val="FFFF00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用一个统一的符号</a:t>
            </a:r>
            <a:r>
              <a:rPr lang="zh-CN" altLang="en-US">
                <a:ea typeface="隶书" pitchFamily="49" charset="-122"/>
              </a:rPr>
              <a:t>“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e</a:t>
            </a:r>
            <a:r>
              <a:rPr lang="en-US" altLang="zh-CN">
                <a:ea typeface="隶书" pitchFamily="49" charset="-122"/>
              </a:rPr>
              <a:t>”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11" name="Rectangle 35"/>
          <p:cNvSpPr>
            <a:spLocks noChangeArrowheads="1"/>
          </p:cNvSpPr>
          <p:nvPr/>
        </p:nvSpPr>
        <p:spPr bwMode="auto">
          <a:xfrm>
            <a:off x="2133600" y="2133600"/>
            <a:ext cx="3581400" cy="4572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610" name="Rectangle 34"/>
          <p:cNvSpPr>
            <a:spLocks noChangeArrowheads="1"/>
          </p:cNvSpPr>
          <p:nvPr/>
        </p:nvSpPr>
        <p:spPr bwMode="auto">
          <a:xfrm>
            <a:off x="2133600" y="1524000"/>
            <a:ext cx="3581400" cy="4572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69925" y="541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新魏" pitchFamily="2" charset="-122"/>
              </a:rPr>
              <a:t>练习</a:t>
            </a:r>
          </a:p>
        </p:txBody>
      </p:sp>
      <p:graphicFrame>
        <p:nvGraphicFramePr>
          <p:cNvPr id="152608" name="Group 32"/>
          <p:cNvGraphicFramePr>
            <a:graphicFrameLocks noGrp="1"/>
          </p:cNvGraphicFramePr>
          <p:nvPr>
            <p:ph/>
          </p:nvPr>
        </p:nvGraphicFramePr>
        <p:xfrm>
          <a:off x="2587625" y="914400"/>
          <a:ext cx="2898775" cy="2209800"/>
        </p:xfrm>
        <a:graphic>
          <a:graphicData uri="http://schemas.openxmlformats.org/drawingml/2006/table">
            <a:tbl>
              <a:tblPr/>
              <a:tblGrid>
                <a:gridCol w="725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2612" name="AutoShape 36"/>
          <p:cNvSpPr>
            <a:spLocks noChangeArrowheads="1"/>
          </p:cNvSpPr>
          <p:nvPr/>
        </p:nvSpPr>
        <p:spPr bwMode="auto">
          <a:xfrm>
            <a:off x="6934200" y="2895600"/>
            <a:ext cx="1447800" cy="609600"/>
          </a:xfrm>
          <a:prstGeom prst="wedgeRoundRectCallout">
            <a:avLst>
              <a:gd name="adj1" fmla="val -127301"/>
              <a:gd name="adj2" fmla="val -185417"/>
              <a:gd name="adj3" fmla="val 16667"/>
            </a:avLst>
          </a:prstGeom>
          <a:solidFill>
            <a:srgbClr val="FFFF99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ea typeface="华文行楷" pitchFamily="2" charset="-122"/>
              </a:rPr>
              <a:t>左幺元</a:t>
            </a:r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533400" y="4041775"/>
            <a:ext cx="82296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元素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所在的行上的元素与行表头完全相同，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则是一个左幺元。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11" grpId="0" animBg="1"/>
      <p:bldP spid="152611" grpId="1" animBg="1"/>
      <p:bldP spid="152610" grpId="0" animBg="1"/>
      <p:bldP spid="152612" grpId="0" animBg="1"/>
      <p:bldP spid="1526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4800600" y="533400"/>
            <a:ext cx="533400" cy="2743200"/>
          </a:xfrm>
          <a:prstGeom prst="rect">
            <a:avLst/>
          </a:prstGeom>
          <a:solidFill>
            <a:srgbClr val="FFFF99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4660" name="Rectangle 36"/>
          <p:cNvSpPr>
            <a:spLocks noChangeArrowheads="1"/>
          </p:cNvSpPr>
          <p:nvPr/>
        </p:nvSpPr>
        <p:spPr bwMode="auto">
          <a:xfrm>
            <a:off x="4114800" y="533400"/>
            <a:ext cx="533400" cy="2743200"/>
          </a:xfrm>
          <a:prstGeom prst="rect">
            <a:avLst/>
          </a:prstGeom>
          <a:solidFill>
            <a:srgbClr val="FFFF99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669925" y="541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新魏" pitchFamily="2" charset="-122"/>
              </a:rPr>
              <a:t>练习</a:t>
            </a:r>
          </a:p>
        </p:txBody>
      </p:sp>
      <p:graphicFrame>
        <p:nvGraphicFramePr>
          <p:cNvPr id="154631" name="Group 7"/>
          <p:cNvGraphicFramePr>
            <a:graphicFrameLocks noGrp="1"/>
          </p:cNvGraphicFramePr>
          <p:nvPr/>
        </p:nvGraphicFramePr>
        <p:xfrm>
          <a:off x="2587625" y="914400"/>
          <a:ext cx="2898775" cy="2209800"/>
        </p:xfrm>
        <a:graphic>
          <a:graphicData uri="http://schemas.openxmlformats.org/drawingml/2006/table">
            <a:tbl>
              <a:tblPr/>
              <a:tblGrid>
                <a:gridCol w="725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658" name="AutoShape 34"/>
          <p:cNvSpPr>
            <a:spLocks noChangeArrowheads="1"/>
          </p:cNvSpPr>
          <p:nvPr/>
        </p:nvSpPr>
        <p:spPr bwMode="auto">
          <a:xfrm>
            <a:off x="6934200" y="2895600"/>
            <a:ext cx="1447800" cy="609600"/>
          </a:xfrm>
          <a:prstGeom prst="wedgeRoundRectCallout">
            <a:avLst>
              <a:gd name="adj1" fmla="val -127301"/>
              <a:gd name="adj2" fmla="val -185417"/>
              <a:gd name="adj3" fmla="val 16667"/>
            </a:avLst>
          </a:prstGeom>
          <a:solidFill>
            <a:srgbClr val="FFFF99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ea typeface="华文行楷" pitchFamily="2" charset="-122"/>
              </a:rPr>
              <a:t>右幺元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533400" y="4041775"/>
            <a:ext cx="82296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元素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所在的列上的元素与列表头完全相同，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则是一个右幺元。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61" grpId="0" animBg="1"/>
      <p:bldP spid="154660" grpId="0" animBg="1"/>
      <p:bldP spid="154658" grpId="0" animBg="1"/>
      <p:bldP spid="1546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8" name="Oval 40"/>
          <p:cNvSpPr>
            <a:spLocks noChangeArrowheads="1"/>
          </p:cNvSpPr>
          <p:nvPr/>
        </p:nvSpPr>
        <p:spPr bwMode="auto">
          <a:xfrm>
            <a:off x="3124200" y="533400"/>
            <a:ext cx="838200" cy="2895600"/>
          </a:xfrm>
          <a:prstGeom prst="ellipse">
            <a:avLst/>
          </a:prstGeom>
          <a:solidFill>
            <a:srgbClr val="FFFF99"/>
          </a:solidFill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2133600" y="1524000"/>
            <a:ext cx="3581400" cy="4572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69925" y="541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新魏" pitchFamily="2" charset="-122"/>
              </a:rPr>
              <a:t>练习</a:t>
            </a:r>
          </a:p>
        </p:txBody>
      </p:sp>
      <p:graphicFrame>
        <p:nvGraphicFramePr>
          <p:cNvPr id="155687" name="Group 39"/>
          <p:cNvGraphicFramePr>
            <a:graphicFrameLocks noGrp="1"/>
          </p:cNvGraphicFramePr>
          <p:nvPr/>
        </p:nvGraphicFramePr>
        <p:xfrm>
          <a:off x="2587625" y="914400"/>
          <a:ext cx="2898775" cy="2209800"/>
        </p:xfrm>
        <a:graphic>
          <a:graphicData uri="http://schemas.openxmlformats.org/drawingml/2006/table">
            <a:tbl>
              <a:tblPr/>
              <a:tblGrid>
                <a:gridCol w="725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5682" name="AutoShape 34"/>
          <p:cNvSpPr>
            <a:spLocks noChangeArrowheads="1"/>
          </p:cNvSpPr>
          <p:nvPr/>
        </p:nvSpPr>
        <p:spPr bwMode="auto">
          <a:xfrm>
            <a:off x="6934200" y="2895600"/>
            <a:ext cx="1447800" cy="609600"/>
          </a:xfrm>
          <a:prstGeom prst="wedgeRoundRectCallout">
            <a:avLst>
              <a:gd name="adj1" fmla="val -127301"/>
              <a:gd name="adj2" fmla="val -185417"/>
              <a:gd name="adj3" fmla="val 16667"/>
            </a:avLst>
          </a:prstGeom>
          <a:solidFill>
            <a:srgbClr val="FFFF99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ea typeface="华文行楷" pitchFamily="2" charset="-122"/>
              </a:rPr>
              <a:t>幺元</a:t>
            </a:r>
          </a:p>
        </p:txBody>
      </p:sp>
      <p:sp>
        <p:nvSpPr>
          <p:cNvPr id="155683" name="Text Box 35"/>
          <p:cNvSpPr txBox="1">
            <a:spLocks noChangeArrowheads="1"/>
          </p:cNvSpPr>
          <p:nvPr/>
        </p:nvSpPr>
        <p:spPr bwMode="auto">
          <a:xfrm>
            <a:off x="533400" y="4041775"/>
            <a:ext cx="82296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元素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所在的行和列上的元素与行表头和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列表头完全相同，则是一个幺元。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8" grpId="0" animBg="1"/>
      <p:bldP spid="155653" grpId="0" animBg="1"/>
      <p:bldP spid="155682" grpId="0" animBg="1"/>
      <p:bldP spid="1556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graphicFrame>
        <p:nvGraphicFramePr>
          <p:cNvPr id="2765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685800"/>
          <a:ext cx="76962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文档" r:id="rId3" imgW="3049482" imgH="792028" progId="Word.Document.8">
                  <p:embed/>
                </p:oleObj>
              </mc:Choice>
              <mc:Fallback>
                <p:oleObj name="文档" r:id="rId3" imgW="3049482" imgH="7920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7696200" cy="20002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46088" y="3138488"/>
            <a:ext cx="3668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5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.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N’,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中</a:t>
            </a:r>
            <a:endParaRPr kumimoji="1"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4343400" y="309245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kumimoji="1" lang="zh-CN" altLang="en-US" sz="36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是零元。</a:t>
            </a:r>
          </a:p>
        </p:txBody>
      </p:sp>
      <p:sp>
        <p:nvSpPr>
          <p:cNvPr id="27654" name="Rectangle 1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74771" name="Group 19"/>
          <p:cNvGrpSpPr>
            <a:grpSpLocks/>
          </p:cNvGrpSpPr>
          <p:nvPr/>
        </p:nvGrpSpPr>
        <p:grpSpPr bwMode="auto">
          <a:xfrm>
            <a:off x="593725" y="4200525"/>
            <a:ext cx="8207375" cy="600075"/>
            <a:chOff x="374" y="2646"/>
            <a:chExt cx="5170" cy="378"/>
          </a:xfrm>
        </p:grpSpPr>
        <p:sp>
          <p:nvSpPr>
            <p:cNvPr id="27657" name="Text Box 16"/>
            <p:cNvSpPr txBox="1">
              <a:spLocks noChangeArrowheads="1"/>
            </p:cNvSpPr>
            <p:nvPr/>
          </p:nvSpPr>
          <p:spPr bwMode="auto">
            <a:xfrm>
              <a:off x="374" y="2652"/>
              <a:ext cx="51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例</a:t>
              </a:r>
              <a:r>
                <a:rPr lang="en-US" altLang="zh-CN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6. </a:t>
              </a:r>
              <a:r>
                <a:rPr lang="zh-CN" altLang="en-US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正整数集   上的运算</a:t>
              </a: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”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min”</a:t>
              </a:r>
              <a:r>
                <a:rPr lang="zh-CN" altLang="en-US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，零元素？</a:t>
              </a:r>
            </a:p>
          </p:txBody>
        </p:sp>
        <p:graphicFrame>
          <p:nvGraphicFramePr>
            <p:cNvPr id="27658" name="Object 17"/>
            <p:cNvGraphicFramePr>
              <a:graphicFrameLocks noChangeAspect="1"/>
            </p:cNvGraphicFramePr>
            <p:nvPr/>
          </p:nvGraphicFramePr>
          <p:xfrm>
            <a:off x="2136" y="2646"/>
            <a:ext cx="31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2" name="公式" r:id="rId5" imgW="177569" imgH="215619" progId="Equation.3">
                    <p:embed/>
                  </p:oleObj>
                </mc:Choice>
                <mc:Fallback>
                  <p:oleObj name="公式" r:id="rId5" imgW="177569" imgH="21561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" y="2646"/>
                          <a:ext cx="31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2286000" y="5065713"/>
            <a:ext cx="5426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min{a,1}=min{1,a}=1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/>
      <p:bldP spid="74760" grpId="0"/>
      <p:bldP spid="747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4038600" y="914400"/>
            <a:ext cx="1676400" cy="1066800"/>
          </a:xfrm>
          <a:prstGeom prst="ellipse">
            <a:avLst/>
          </a:prstGeom>
          <a:solidFill>
            <a:srgbClr val="FF99CC"/>
          </a:solidFill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062038" y="3733800"/>
            <a:ext cx="7015162" cy="1619250"/>
          </a:xfrm>
          <a:prstGeom prst="rect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3575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907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若左、右零元</a:t>
            </a: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存在，则必相同。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零元最多一个。 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905000" y="762000"/>
            <a:ext cx="1676400" cy="1219200"/>
          </a:xfrm>
          <a:prstGeom prst="rect">
            <a:avLst/>
          </a:prstGeom>
          <a:solidFill>
            <a:srgbClr val="CC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6172200" y="914400"/>
            <a:ext cx="762000" cy="914400"/>
          </a:xfrm>
          <a:prstGeom prst="rect">
            <a:avLst/>
          </a:prstGeom>
          <a:solidFill>
            <a:srgbClr val="CC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28680" name="Object 6"/>
          <p:cNvGraphicFramePr>
            <a:graphicFrameLocks noChangeAspect="1"/>
          </p:cNvGraphicFramePr>
          <p:nvPr/>
        </p:nvGraphicFramePr>
        <p:xfrm>
          <a:off x="2057400" y="957263"/>
          <a:ext cx="47244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公式" r:id="rId3" imgW="977476" imgH="177723" progId="Equation.3">
                  <p:embed/>
                </p:oleObj>
              </mc:Choice>
              <mc:Fallback>
                <p:oleObj name="公式" r:id="rId3" imgW="977476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57263"/>
                        <a:ext cx="47244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2362200" y="1676400"/>
            <a:ext cx="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1828800" y="28336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左零元</a:t>
            </a:r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5334000" y="1600200"/>
            <a:ext cx="106680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5486400" y="26670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右零元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1" grpId="0" animBg="1"/>
      <p:bldP spid="75791" grpId="1" animBg="1"/>
      <p:bldP spid="75781" grpId="0" animBg="1"/>
      <p:bldP spid="75784" grpId="0" animBg="1"/>
      <p:bldP spid="75786" grpId="0" animBg="1"/>
      <p:bldP spid="75786" grpId="1" animBg="1"/>
      <p:bldP spid="75787" grpId="0" animBg="1"/>
      <p:bldP spid="75788" grpId="0"/>
      <p:bldP spid="75789" grpId="0" animBg="1"/>
      <p:bldP spid="757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974725" y="882650"/>
            <a:ext cx="7617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3.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1584325" y="2122488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rgbClr val="000000"/>
                </a:solidFill>
                <a:latin typeface="宋体" pitchFamily="2" charset="-122"/>
              </a:rPr>
              <a:t>∪</a:t>
            </a: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1584325" y="3417888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rgbClr val="000000"/>
                </a:solidFill>
              </a:rPr>
              <a:t>∩</a:t>
            </a: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3352800" y="2117725"/>
            <a:ext cx="693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zh-CN" sz="40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Ф</a:t>
            </a: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4783138" y="2057400"/>
            <a:ext cx="550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4716463" y="3413125"/>
            <a:ext cx="693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zh-CN" sz="4000" b="1">
                <a:latin typeface="Times New Roman" pitchFamily="18" charset="0"/>
                <a:cs typeface="Times New Roman" pitchFamily="18" charset="0"/>
              </a:rPr>
              <a:t>Ф</a:t>
            </a: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3429000" y="3403600"/>
            <a:ext cx="550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9706" name="Text Box 13"/>
          <p:cNvSpPr txBox="1">
            <a:spLocks noChangeArrowheads="1"/>
          </p:cNvSpPr>
          <p:nvPr/>
        </p:nvSpPr>
        <p:spPr bwMode="auto">
          <a:xfrm>
            <a:off x="2971800" y="11572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单位元素</a:t>
            </a:r>
          </a:p>
        </p:txBody>
      </p:sp>
      <p:sp>
        <p:nvSpPr>
          <p:cNvPr id="29707" name="Text Box 14"/>
          <p:cNvSpPr txBox="1">
            <a:spLocks noChangeArrowheads="1"/>
          </p:cNvSpPr>
          <p:nvPr/>
        </p:nvSpPr>
        <p:spPr bwMode="auto">
          <a:xfrm>
            <a:off x="4648200" y="11430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零元素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9" grpId="0"/>
      <p:bldP spid="158730" grpId="0"/>
      <p:bldP spid="158731" grpId="0"/>
      <p:bldP spid="1587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graphicFrame>
        <p:nvGraphicFramePr>
          <p:cNvPr id="30723" name="Object 6"/>
          <p:cNvGraphicFramePr>
            <a:graphicFrameLocks noGrp="1" noChangeAspect="1"/>
          </p:cNvGraphicFramePr>
          <p:nvPr>
            <p:ph/>
          </p:nvPr>
        </p:nvGraphicFramePr>
        <p:xfrm>
          <a:off x="609600" y="723900"/>
          <a:ext cx="815340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文档" r:id="rId3" imgW="3395790" imgH="1188932" progId="Word.Document.8">
                  <p:embed/>
                </p:oleObj>
              </mc:Choice>
              <mc:Fallback>
                <p:oleObj name="文档" r:id="rId3" imgW="3395790" imgH="118893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23900"/>
                        <a:ext cx="8153400" cy="2854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754063" y="3962400"/>
            <a:ext cx="6713537" cy="248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7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.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N’,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中元素有逆元？</a:t>
            </a: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    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Z,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中元素有逆元？ </a:t>
            </a: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endParaRPr kumimoji="1" lang="en-US" altLang="zh-CN" b="1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6172200" y="990600"/>
            <a:ext cx="685800" cy="914400"/>
          </a:xfrm>
          <a:prstGeom prst="rect">
            <a:avLst/>
          </a:prstGeom>
          <a:solidFill>
            <a:srgbClr val="FFFF00"/>
          </a:solidFill>
          <a:ln w="349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52600" y="914400"/>
            <a:ext cx="1828800" cy="1066800"/>
          </a:xfrm>
          <a:prstGeom prst="rect">
            <a:avLst/>
          </a:prstGeom>
          <a:solidFill>
            <a:srgbClr val="FF66CC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2057400" y="1828800"/>
            <a:ext cx="0" cy="1524000"/>
          </a:xfrm>
          <a:prstGeom prst="lin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1524000" y="3375025"/>
            <a:ext cx="2606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左逆元素</a:t>
            </a:r>
          </a:p>
        </p:txBody>
      </p:sp>
      <p:sp>
        <p:nvSpPr>
          <p:cNvPr id="31752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3371850" y="3124200"/>
          <a:ext cx="87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name="公式" r:id="rId3" imgW="228600" imgH="241300" progId="Equation.3">
                  <p:embed/>
                </p:oleObj>
              </mc:Choice>
              <mc:Fallback>
                <p:oleObj name="公式" r:id="rId3" imgW="2286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124200"/>
                        <a:ext cx="876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Oval 16"/>
          <p:cNvSpPr>
            <a:spLocks noChangeArrowheads="1"/>
          </p:cNvSpPr>
          <p:nvPr/>
        </p:nvSpPr>
        <p:spPr bwMode="auto">
          <a:xfrm>
            <a:off x="4038600" y="914400"/>
            <a:ext cx="1828800" cy="1219200"/>
          </a:xfrm>
          <a:prstGeom prst="ellipse">
            <a:avLst/>
          </a:prstGeom>
          <a:solidFill>
            <a:srgbClr val="00FFFF"/>
          </a:solidFill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31755" name="Object 19"/>
          <p:cNvGraphicFramePr>
            <a:graphicFrameLocks noChangeAspect="1"/>
          </p:cNvGraphicFramePr>
          <p:nvPr/>
        </p:nvGraphicFramePr>
        <p:xfrm>
          <a:off x="1903413" y="990600"/>
          <a:ext cx="46497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5" name="公式" r:id="rId5" imgW="1167893" imgH="203112" progId="Equation.3">
                  <p:embed/>
                </p:oleObj>
              </mc:Choice>
              <mc:Fallback>
                <p:oleObj name="公式" r:id="rId5" imgW="1167893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990600"/>
                        <a:ext cx="464978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5029200" y="1676400"/>
            <a:ext cx="1066800" cy="1219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5013325" y="2895600"/>
            <a:ext cx="2606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右逆元素</a:t>
            </a:r>
          </a:p>
        </p:txBody>
      </p:sp>
      <p:sp>
        <p:nvSpPr>
          <p:cNvPr id="31758" name="Rectangle 2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7848" name="Object 24"/>
          <p:cNvGraphicFramePr>
            <a:graphicFrameLocks noChangeAspect="1"/>
          </p:cNvGraphicFramePr>
          <p:nvPr/>
        </p:nvGraphicFramePr>
        <p:xfrm>
          <a:off x="6781800" y="27432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6" name="公式" r:id="rId7" imgW="228600" imgH="228600" progId="Equation.3">
                  <p:embed/>
                </p:oleObj>
              </mc:Choice>
              <mc:Fallback>
                <p:oleObj name="公式" r:id="rId7" imgW="2286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743200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2" name="AutoShape 28"/>
          <p:cNvSpPr>
            <a:spLocks noChangeArrowheads="1"/>
          </p:cNvSpPr>
          <p:nvPr/>
        </p:nvSpPr>
        <p:spPr bwMode="auto">
          <a:xfrm>
            <a:off x="3810000" y="4495800"/>
            <a:ext cx="3048000" cy="1219200"/>
          </a:xfrm>
          <a:prstGeom prst="wedgeRoundRectCallout">
            <a:avLst>
              <a:gd name="adj1" fmla="val -21250"/>
              <a:gd name="adj2" fmla="val -115884"/>
              <a:gd name="adj3" fmla="val 16667"/>
            </a:avLst>
          </a:prstGeom>
          <a:solidFill>
            <a:srgbClr val="CCFFCC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CC0000"/>
                </a:solidFill>
                <a:ea typeface="华文行楷" pitchFamily="2" charset="-122"/>
              </a:rPr>
              <a:t>“</a:t>
            </a:r>
            <a:r>
              <a:rPr lang="zh-CN" altLang="en-US" sz="3600">
                <a:solidFill>
                  <a:srgbClr val="CC0000"/>
                </a:solidFill>
                <a:ea typeface="华文行楷" pitchFamily="2" charset="-122"/>
              </a:rPr>
              <a:t>独立”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4" grpId="0" animBg="1"/>
      <p:bldP spid="77831" grpId="0" animBg="1"/>
      <p:bldP spid="77835" grpId="0" animBg="1"/>
      <p:bldP spid="77836" grpId="0"/>
      <p:bldP spid="77840" grpId="0" animBg="1"/>
      <p:bldP spid="77845" grpId="0" animBg="1"/>
      <p:bldP spid="77847" grpId="0"/>
      <p:bldP spid="778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2362200" y="2514600"/>
            <a:ext cx="2667000" cy="11430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 dirty="0">
                <a:latin typeface="Times New Roman" pitchFamily="18" charset="0"/>
                <a:ea typeface="隶书" pitchFamily="49" charset="-122"/>
              </a:rPr>
              <a:t>§5.1</a:t>
            </a:r>
            <a:r>
              <a:rPr lang="en-US" altLang="zh-CN" sz="48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800" b="1" dirty="0">
                <a:latin typeface="隶书" pitchFamily="49" charset="-122"/>
                <a:ea typeface="隶书" pitchFamily="49" charset="-122"/>
              </a:rPr>
              <a:t>代数系统的一般概念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122"/>
          <p:cNvSpPr>
            <a:spLocks noChangeArrowheads="1"/>
          </p:cNvSpPr>
          <p:nvPr/>
        </p:nvSpPr>
        <p:spPr bwMode="auto">
          <a:xfrm>
            <a:off x="4267200" y="2743200"/>
            <a:ext cx="457200" cy="5334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71" name="Oval 68"/>
          <p:cNvSpPr>
            <a:spLocks noChangeArrowheads="1"/>
          </p:cNvSpPr>
          <p:nvPr/>
        </p:nvSpPr>
        <p:spPr bwMode="auto">
          <a:xfrm>
            <a:off x="4267200" y="4495800"/>
            <a:ext cx="457200" cy="4572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72" name="Oval 67"/>
          <p:cNvSpPr>
            <a:spLocks noChangeArrowheads="1"/>
          </p:cNvSpPr>
          <p:nvPr/>
        </p:nvSpPr>
        <p:spPr bwMode="auto">
          <a:xfrm>
            <a:off x="3352800" y="3962400"/>
            <a:ext cx="457200" cy="4572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73" name="Oval 66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74" name="Oval 64"/>
          <p:cNvSpPr>
            <a:spLocks noChangeArrowheads="1"/>
          </p:cNvSpPr>
          <p:nvPr/>
        </p:nvSpPr>
        <p:spPr bwMode="auto">
          <a:xfrm>
            <a:off x="5181600" y="3429000"/>
            <a:ext cx="457200" cy="4572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2094" name="Rectangle 62"/>
          <p:cNvSpPr>
            <a:spLocks noChangeArrowheads="1"/>
          </p:cNvSpPr>
          <p:nvPr/>
        </p:nvSpPr>
        <p:spPr bwMode="auto">
          <a:xfrm>
            <a:off x="1295400" y="2209800"/>
            <a:ext cx="5791200" cy="533400"/>
          </a:xfrm>
          <a:prstGeom prst="rect">
            <a:avLst/>
          </a:prstGeom>
          <a:solidFill>
            <a:srgbClr val="FFFF99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2093" name="Rectangle 61"/>
          <p:cNvSpPr>
            <a:spLocks noChangeArrowheads="1"/>
          </p:cNvSpPr>
          <p:nvPr/>
        </p:nvSpPr>
        <p:spPr bwMode="auto">
          <a:xfrm>
            <a:off x="2514600" y="1524000"/>
            <a:ext cx="609600" cy="36576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77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32778" name="Text Box 5"/>
          <p:cNvSpPr txBox="1">
            <a:spLocks noChangeArrowheads="1"/>
          </p:cNvSpPr>
          <p:nvPr/>
        </p:nvSpPr>
        <p:spPr bwMode="auto">
          <a:xfrm>
            <a:off x="593725" y="769938"/>
            <a:ext cx="104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4.8</a:t>
            </a:r>
          </a:p>
        </p:txBody>
      </p:sp>
      <p:graphicFrame>
        <p:nvGraphicFramePr>
          <p:cNvPr id="172155" name="Group 123"/>
          <p:cNvGraphicFramePr>
            <a:graphicFrameLocks noGrp="1"/>
          </p:cNvGraphicFramePr>
          <p:nvPr>
            <p:ph/>
          </p:nvPr>
        </p:nvGraphicFramePr>
        <p:xfrm>
          <a:off x="1524000" y="1676400"/>
          <a:ext cx="5337175" cy="32766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72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72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94" grpId="0" animBg="1"/>
      <p:bldP spid="172094" grpId="1" animBg="1"/>
      <p:bldP spid="172093" grpId="0" animBg="1"/>
      <p:bldP spid="17209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625475" y="609600"/>
            <a:ext cx="74247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5.3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一个代数系统满足结合律，则其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左、右逆元素相等 。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12725" y="1997075"/>
            <a:ext cx="1560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ea typeface="隶书" pitchFamily="49" charset="-122"/>
              </a:rPr>
              <a:t>证明：</a:t>
            </a:r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1676400" y="2362200"/>
          <a:ext cx="1371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5" name="公式" r:id="rId3" imgW="368300" imgH="241300" progId="Equation.3">
                  <p:embed/>
                </p:oleObj>
              </mc:Choice>
              <mc:Fallback>
                <p:oleObj name="公式" r:id="rId3" imgW="3683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1371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3048000" y="2300288"/>
          <a:ext cx="16764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6" name="公式" r:id="rId5" imgW="406224" imgH="241195" progId="Equation.3">
                  <p:embed/>
                </p:oleObj>
              </mc:Choice>
              <mc:Fallback>
                <p:oleObj name="公式" r:id="rId5" imgW="406224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00288"/>
                        <a:ext cx="1676400" cy="976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2590800" y="3316288"/>
          <a:ext cx="42672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7" name="公式" r:id="rId7" imgW="990170" imgH="241195" progId="Equation.3">
                  <p:embed/>
                </p:oleObj>
              </mc:Choice>
              <mc:Fallback>
                <p:oleObj name="公式" r:id="rId7" imgW="990170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16288"/>
                        <a:ext cx="4267200" cy="10271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2590800" y="4410075"/>
          <a:ext cx="4038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8" name="公式" r:id="rId9" imgW="965200" imgH="241300" progId="Equation.3">
                  <p:embed/>
                </p:oleObj>
              </mc:Choice>
              <mc:Fallback>
                <p:oleObj name="公式" r:id="rId9" imgW="9652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0075"/>
                        <a:ext cx="4038600" cy="10001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7"/>
          <p:cNvSpPr>
            <a:spLocks noChangeArrowheads="1"/>
          </p:cNvSpPr>
          <p:nvPr/>
        </p:nvSpPr>
        <p:spPr bwMode="auto">
          <a:xfrm>
            <a:off x="5470525" y="2865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2514600" y="5553075"/>
          <a:ext cx="2209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9" name="公式" r:id="rId11" imgW="508000" imgH="228600" progId="Equation.3">
                  <p:embed/>
                </p:oleObj>
              </mc:Choice>
              <mc:Fallback>
                <p:oleObj name="公式" r:id="rId11" imgW="5080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53075"/>
                        <a:ext cx="2209800" cy="10001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4724400" y="5416550"/>
          <a:ext cx="1752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0" name="公式" r:id="rId13" imgW="355446" imgH="228501" progId="Equation.3">
                  <p:embed/>
                </p:oleObj>
              </mc:Choice>
              <mc:Fallback>
                <p:oleObj name="公式" r:id="rId13" imgW="355446" imgH="2285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16550"/>
                        <a:ext cx="17526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685800" y="682625"/>
            <a:ext cx="8140370" cy="1384995"/>
          </a:xfrm>
          <a:prstGeom prst="rect">
            <a:avLst/>
          </a:prstGeom>
          <a:solidFill>
            <a:srgbClr val="CCFFCC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5.4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一个代数系统满足结合律，且有逆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元素存在，则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内每一个元素的逆元素是惟一的。 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28012" name="Group 12"/>
          <p:cNvGrpSpPr>
            <a:grpSpLocks/>
          </p:cNvGrpSpPr>
          <p:nvPr/>
        </p:nvGrpSpPr>
        <p:grpSpPr bwMode="auto">
          <a:xfrm>
            <a:off x="76200" y="2162175"/>
            <a:ext cx="8178800" cy="755650"/>
            <a:chOff x="48" y="1362"/>
            <a:chExt cx="5152" cy="476"/>
          </a:xfrm>
        </p:grpSpPr>
        <p:sp>
          <p:nvSpPr>
            <p:cNvPr id="34832" name="Text Box 6"/>
            <p:cNvSpPr txBox="1">
              <a:spLocks noChangeArrowheads="1"/>
            </p:cNvSpPr>
            <p:nvPr/>
          </p:nvSpPr>
          <p:spPr bwMode="auto">
            <a:xfrm>
              <a:off x="48" y="1434"/>
              <a:ext cx="43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ea typeface="隶书" pitchFamily="49" charset="-122"/>
                </a:rPr>
                <a:t>证明：</a:t>
              </a:r>
              <a:r>
                <a:rPr lang="zh-CN" altLang="en-US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若某个元素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lang="zh-CN" altLang="en-US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存在两个逆元素</a:t>
              </a:r>
              <a:r>
                <a:rPr lang="zh-CN" altLang="en-US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</a:t>
              </a:r>
            </a:p>
          </p:txBody>
        </p:sp>
        <p:graphicFrame>
          <p:nvGraphicFramePr>
            <p:cNvPr id="34833" name="Object 7"/>
            <p:cNvGraphicFramePr>
              <a:graphicFrameLocks noChangeAspect="1"/>
            </p:cNvGraphicFramePr>
            <p:nvPr/>
          </p:nvGraphicFramePr>
          <p:xfrm>
            <a:off x="4224" y="1446"/>
            <a:ext cx="43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3" name="公式" r:id="rId3" imgW="228501" imgH="203112" progId="Equation.3">
                    <p:embed/>
                  </p:oleObj>
                </mc:Choice>
                <mc:Fallback>
                  <p:oleObj name="公式" r:id="rId3" imgW="228501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446"/>
                          <a:ext cx="43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9"/>
            <p:cNvGraphicFramePr>
              <a:graphicFrameLocks noChangeAspect="1"/>
            </p:cNvGraphicFramePr>
            <p:nvPr/>
          </p:nvGraphicFramePr>
          <p:xfrm>
            <a:off x="4848" y="1362"/>
            <a:ext cx="35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4" name="公式" r:id="rId5" imgW="152268" imgH="203024" progId="Equation.3">
                    <p:embed/>
                  </p:oleObj>
                </mc:Choice>
                <mc:Fallback>
                  <p:oleObj name="公式" r:id="rId5" imgW="152268" imgH="2030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62"/>
                          <a:ext cx="352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Text Box 11"/>
            <p:cNvSpPr txBox="1">
              <a:spLocks noChangeArrowheads="1"/>
            </p:cNvSpPr>
            <p:nvPr/>
          </p:nvSpPr>
          <p:spPr bwMode="auto">
            <a:xfrm>
              <a:off x="4560" y="144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隶书" pitchFamily="49" charset="-122"/>
                </a:rPr>
                <a:t>和</a:t>
              </a:r>
            </a:p>
          </p:txBody>
        </p:sp>
      </p:grpSp>
      <p:graphicFrame>
        <p:nvGraphicFramePr>
          <p:cNvPr id="128013" name="Object 13"/>
          <p:cNvGraphicFramePr>
            <a:graphicFrameLocks noChangeAspect="1"/>
          </p:cNvGraphicFramePr>
          <p:nvPr/>
        </p:nvGraphicFramePr>
        <p:xfrm>
          <a:off x="533400" y="2895600"/>
          <a:ext cx="3200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" name="公式" r:id="rId7" imgW="799753" imgH="203112" progId="Equation.3">
                  <p:embed/>
                </p:oleObj>
              </mc:Choice>
              <mc:Fallback>
                <p:oleObj name="公式" r:id="rId7" imgW="799753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3200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8015" name="Object 15"/>
          <p:cNvGraphicFramePr>
            <a:graphicFrameLocks noChangeAspect="1"/>
          </p:cNvGraphicFramePr>
          <p:nvPr/>
        </p:nvGraphicFramePr>
        <p:xfrm>
          <a:off x="3581400" y="2889250"/>
          <a:ext cx="28194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" name="公式" r:id="rId9" imgW="761669" imgH="228501" progId="Equation.3">
                  <p:embed/>
                </p:oleObj>
              </mc:Choice>
              <mc:Fallback>
                <p:oleObj name="公式" r:id="rId9" imgW="761669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89250"/>
                        <a:ext cx="28194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7" name="Object 17"/>
          <p:cNvGraphicFramePr>
            <a:graphicFrameLocks noChangeAspect="1"/>
          </p:cNvGraphicFramePr>
          <p:nvPr/>
        </p:nvGraphicFramePr>
        <p:xfrm>
          <a:off x="3200400" y="3810000"/>
          <a:ext cx="19050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7" name="公式" r:id="rId11" imgW="507780" imgH="203112" progId="Equation.3">
                  <p:embed/>
                </p:oleObj>
              </mc:Choice>
              <mc:Fallback>
                <p:oleObj name="公式" r:id="rId11" imgW="507780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19050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/>
        </p:nvGraphicFramePr>
        <p:xfrm>
          <a:off x="5029200" y="3663950"/>
          <a:ext cx="1600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8" name="公式" r:id="rId13" imgW="355292" imgH="203024" progId="Equation.3">
                  <p:embed/>
                </p:oleObj>
              </mc:Choice>
              <mc:Fallback>
                <p:oleObj name="公式" r:id="rId13" imgW="355292" imgH="20302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63950"/>
                        <a:ext cx="1600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493713" y="4876800"/>
          <a:ext cx="81565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9" name="公式" r:id="rId15" imgW="2197100" imgH="228600" progId="Equation.3">
                  <p:embed/>
                </p:oleObj>
              </mc:Choice>
              <mc:Fallback>
                <p:oleObj name="公式" r:id="rId15" imgW="21971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4876800"/>
                        <a:ext cx="81565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3" name="Line 23"/>
          <p:cNvSpPr>
            <a:spLocks noChangeShapeType="1"/>
          </p:cNvSpPr>
          <p:nvPr/>
        </p:nvSpPr>
        <p:spPr bwMode="auto">
          <a:xfrm>
            <a:off x="6477000" y="4267200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24" name="Line 24"/>
          <p:cNvSpPr>
            <a:spLocks noChangeShapeType="1"/>
          </p:cNvSpPr>
          <p:nvPr/>
        </p:nvSpPr>
        <p:spPr bwMode="auto">
          <a:xfrm flipH="1" flipV="1">
            <a:off x="7620000" y="4267200"/>
            <a:ext cx="304800" cy="762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25" name="AutoShape 25"/>
          <p:cNvSpPr>
            <a:spLocks noChangeArrowheads="1"/>
          </p:cNvSpPr>
          <p:nvPr/>
        </p:nvSpPr>
        <p:spPr bwMode="auto">
          <a:xfrm>
            <a:off x="7848600" y="3581400"/>
            <a:ext cx="1143000" cy="1143000"/>
          </a:xfrm>
          <a:prstGeom prst="wedgeRoundRectCallout">
            <a:avLst>
              <a:gd name="adj1" fmla="val -69583"/>
              <a:gd name="adj2" fmla="val 8333"/>
              <a:gd name="adj3" fmla="val 16667"/>
            </a:avLst>
          </a:prstGeom>
          <a:solidFill>
            <a:srgbClr val="FFFF00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隶书" pitchFamily="49" charset="-122"/>
              </a:rPr>
              <a:t>相等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3" grpId="0" animBg="1"/>
      <p:bldP spid="128024" grpId="0" animBg="1"/>
      <p:bldP spid="1280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669925" y="590550"/>
            <a:ext cx="23839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练习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P74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5.3</a:t>
            </a:r>
            <a:endParaRPr lang="zh-CN" altLang="en-US" b="1" dirty="0">
              <a:solidFill>
                <a:srgbClr val="0000FF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7104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在实数集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R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上定义二元运算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“*”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 ，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“◦”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：</a:t>
            </a: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2270125" y="1797050"/>
            <a:ext cx="291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x*y=x+y-xy</a:t>
            </a: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2362200" y="2514600"/>
            <a:ext cx="2738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x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  <a:cs typeface="Arial" charset="0"/>
              </a:rPr>
              <a:t>◦y=1/2(x+y)</a:t>
            </a:r>
          </a:p>
        </p:txBody>
      </p:sp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304800" y="32004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ea typeface="隶书" pitchFamily="49" charset="-122"/>
              </a:rPr>
              <a:t>是否满足结合律、交换律？有单位元及逆元？</a:t>
            </a:r>
          </a:p>
        </p:txBody>
      </p: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1066800" y="1371600"/>
          <a:ext cx="11430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1" name="公式" r:id="rId3" imgW="368140" imgH="203112" progId="Equation.3">
                  <p:embed/>
                </p:oleObj>
              </mc:Choice>
              <mc:Fallback>
                <p:oleObj name="公式" r:id="rId3" imgW="368140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11430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91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x*y=x+y-xy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212725" y="12954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解：</a:t>
            </a:r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2667000" y="1341438"/>
          <a:ext cx="35052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" name="公式" r:id="rId5" imgW="1091726" imgH="203112" progId="Equation.3">
                  <p:embed/>
                </p:oleObj>
              </mc:Choice>
              <mc:Fallback>
                <p:oleObj name="公式" r:id="rId5" imgW="1091726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41438"/>
                        <a:ext cx="350520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2590800" y="2122488"/>
          <a:ext cx="42672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" name="公式" r:id="rId7" imgW="1104900" imgH="203200" progId="Equation.3">
                  <p:embed/>
                </p:oleObj>
              </mc:Choice>
              <mc:Fallback>
                <p:oleObj name="公式" r:id="rId7" imgW="11049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22488"/>
                        <a:ext cx="42672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6400800" y="1676400"/>
            <a:ext cx="1143000" cy="3048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 flipV="1">
            <a:off x="6705600" y="1981200"/>
            <a:ext cx="838200" cy="5334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9" name="AutoShape 15"/>
          <p:cNvSpPr>
            <a:spLocks noChangeArrowheads="1"/>
          </p:cNvSpPr>
          <p:nvPr/>
        </p:nvSpPr>
        <p:spPr bwMode="auto">
          <a:xfrm>
            <a:off x="7391400" y="1066800"/>
            <a:ext cx="1524000" cy="914400"/>
          </a:xfrm>
          <a:prstGeom prst="wedgeRoundRectCallout">
            <a:avLst>
              <a:gd name="adj1" fmla="val -65315"/>
              <a:gd name="adj2" fmla="val 34551"/>
              <a:gd name="adj3" fmla="val 16667"/>
            </a:avLst>
          </a:prstGeom>
          <a:solidFill>
            <a:srgbClr val="FFFF00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ea typeface="隶书" pitchFamily="49" charset="-122"/>
              </a:rPr>
              <a:t>交换律</a:t>
            </a:r>
          </a:p>
        </p:txBody>
      </p:sp>
      <p:sp>
        <p:nvSpPr>
          <p:cNvPr id="3687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9040" name="Object 16"/>
          <p:cNvGraphicFramePr>
            <a:graphicFrameLocks noChangeAspect="1"/>
          </p:cNvGraphicFramePr>
          <p:nvPr/>
        </p:nvGraphicFramePr>
        <p:xfrm>
          <a:off x="228600" y="3087688"/>
          <a:ext cx="16002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4" name="公式" r:id="rId9" imgW="494870" imgH="203024" progId="Equation.3">
                  <p:embed/>
                </p:oleObj>
              </mc:Choice>
              <mc:Fallback>
                <p:oleObj name="公式" r:id="rId9" imgW="494870" imgH="2030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87688"/>
                        <a:ext cx="16002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9042" name="Object 18"/>
          <p:cNvGraphicFramePr>
            <a:graphicFrameLocks noChangeAspect="1"/>
          </p:cNvGraphicFramePr>
          <p:nvPr/>
        </p:nvGraphicFramePr>
        <p:xfrm>
          <a:off x="2438400" y="3124200"/>
          <a:ext cx="56388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" name="公式" r:id="rId11" imgW="1688367" imgH="203112" progId="Equation.3">
                  <p:embed/>
                </p:oleObj>
              </mc:Choice>
              <mc:Fallback>
                <p:oleObj name="公式" r:id="rId11" imgW="1688367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56388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Rectangle 2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9044" name="Object 20"/>
          <p:cNvGraphicFramePr>
            <a:graphicFrameLocks noChangeAspect="1"/>
          </p:cNvGraphicFramePr>
          <p:nvPr/>
        </p:nvGraphicFramePr>
        <p:xfrm>
          <a:off x="1981200" y="3962400"/>
          <a:ext cx="63246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" name="公式" r:id="rId13" imgW="2019300" imgH="203200" progId="Equation.3">
                  <p:embed/>
                </p:oleObj>
              </mc:Choice>
              <mc:Fallback>
                <p:oleObj name="公式" r:id="rId13" imgW="2019300" imgH="203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62400"/>
                        <a:ext cx="63246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Rectangle 2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9046" name="Object 22"/>
          <p:cNvGraphicFramePr>
            <a:graphicFrameLocks noChangeAspect="1"/>
          </p:cNvGraphicFramePr>
          <p:nvPr/>
        </p:nvGraphicFramePr>
        <p:xfrm>
          <a:off x="2057400" y="4876800"/>
          <a:ext cx="6629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7" name="公式" r:id="rId15" imgW="1916868" imgH="177723" progId="Equation.3">
                  <p:embed/>
                </p:oleObj>
              </mc:Choice>
              <mc:Fallback>
                <p:oleObj name="公式" r:id="rId15" imgW="1916868" imgH="17772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76800"/>
                        <a:ext cx="66294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Text Box 2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练习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2" grpId="0"/>
      <p:bldP spid="129037" grpId="0" animBg="1"/>
      <p:bldP spid="129038" grpId="0" animBg="1"/>
      <p:bldP spid="1290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762000" y="685800"/>
          <a:ext cx="56388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2" name="公式" r:id="rId3" imgW="1688367" imgH="203112" progId="Equation.3">
                  <p:embed/>
                </p:oleObj>
              </mc:Choice>
              <mc:Fallback>
                <p:oleObj name="公式" r:id="rId3" imgW="168836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56388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533400" y="1963738"/>
          <a:ext cx="63246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3" name="公式" r:id="rId5" imgW="2019300" imgH="203200" progId="Equation.3">
                  <p:embed/>
                </p:oleObj>
              </mc:Choice>
              <mc:Fallback>
                <p:oleObj name="公式" r:id="rId5" imgW="20193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63738"/>
                        <a:ext cx="63246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457200" y="3636963"/>
          <a:ext cx="74676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4" name="公式" r:id="rId7" imgW="1916868" imgH="177723" progId="Equation.3">
                  <p:embed/>
                </p:oleObj>
              </mc:Choice>
              <mc:Fallback>
                <p:oleObj name="公式" r:id="rId7" imgW="1916868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36963"/>
                        <a:ext cx="74676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6705600" y="4038600"/>
            <a:ext cx="2133600" cy="990600"/>
          </a:xfrm>
          <a:prstGeom prst="cloudCallout">
            <a:avLst>
              <a:gd name="adj1" fmla="val -87944"/>
              <a:gd name="adj2" fmla="val 59454"/>
            </a:avLst>
          </a:prstGeom>
          <a:solidFill>
            <a:srgbClr val="00FFFF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ea typeface="隶书" pitchFamily="49" charset="-122"/>
              </a:rPr>
              <a:t>结合律</a:t>
            </a:r>
          </a:p>
        </p:txBody>
      </p:sp>
      <p:sp>
        <p:nvSpPr>
          <p:cNvPr id="37898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2819400" y="3048000"/>
            <a:ext cx="1905000" cy="1219200"/>
          </a:xfrm>
          <a:prstGeom prst="rect">
            <a:avLst/>
          </a:prstGeom>
          <a:solidFill>
            <a:srgbClr val="FF99CC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143000" y="858838"/>
          <a:ext cx="47244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9" name="公式" r:id="rId3" imgW="1282144" imgH="177723" progId="Equation.3">
                  <p:embed/>
                </p:oleObj>
              </mc:Choice>
              <mc:Fallback>
                <p:oleObj name="公式" r:id="rId3" imgW="1282144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58838"/>
                        <a:ext cx="47244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2438400" y="2019300"/>
          <a:ext cx="2895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0" name="公式" r:id="rId5" imgW="723586" imgH="203112" progId="Equation.3">
                  <p:embed/>
                </p:oleObj>
              </mc:Choice>
              <mc:Fallback>
                <p:oleObj name="公式" r:id="rId5" imgW="723586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19300"/>
                        <a:ext cx="2895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2819400" y="3200400"/>
          <a:ext cx="1600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1" name="公式" r:id="rId7" imgW="355138" imgH="177569" progId="Equation.3">
                  <p:embed/>
                </p:oleObj>
              </mc:Choice>
              <mc:Fallback>
                <p:oleObj name="公式" r:id="rId7" imgW="355138" imgH="1775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1600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3" name="AutoShape 11"/>
          <p:cNvSpPr>
            <a:spLocks noChangeArrowheads="1"/>
          </p:cNvSpPr>
          <p:nvPr/>
        </p:nvSpPr>
        <p:spPr bwMode="auto">
          <a:xfrm>
            <a:off x="1676400" y="3489325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FF6600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838200" y="4659313"/>
          <a:ext cx="76200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2" name="公式" r:id="rId9" imgW="1662978" imgH="177723" progId="Equation.3">
                  <p:embed/>
                </p:oleObj>
              </mc:Choice>
              <mc:Fallback>
                <p:oleObj name="公式" r:id="rId9" imgW="1662978" imgH="17772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59313"/>
                        <a:ext cx="76200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6" grpId="0" animBg="1"/>
      <p:bldP spid="1310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838200" y="838200"/>
          <a:ext cx="5867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9" name="公式" r:id="rId3" imgW="1663700" imgH="203200" progId="Equation.3">
                  <p:embed/>
                </p:oleObj>
              </mc:Choice>
              <mc:Fallback>
                <p:oleObj name="公式" r:id="rId3" imgW="16637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8200"/>
                        <a:ext cx="58674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362200" y="1981200"/>
          <a:ext cx="4191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" name="公式" r:id="rId5" imgW="952087" imgH="228501" progId="Equation.3">
                  <p:embed/>
                </p:oleObj>
              </mc:Choice>
              <mc:Fallback>
                <p:oleObj name="公式" r:id="rId5" imgW="952087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41910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2362200" y="3352800"/>
          <a:ext cx="44196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1" name="公式" r:id="rId7" imgW="1218671" imgH="393529" progId="Equation.3">
                  <p:embed/>
                </p:oleObj>
              </mc:Choice>
              <mc:Fallback>
                <p:oleObj name="公式" r:id="rId7" imgW="1218671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0"/>
                        <a:ext cx="441960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2041525" y="5105400"/>
            <a:ext cx="580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R-{1} </a:t>
            </a:r>
            <a:r>
              <a:rPr lang="zh-CN" altLang="en-US" sz="3600" b="1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的所有</a:t>
            </a:r>
            <a:r>
              <a:rPr lang="en-US" altLang="zh-CN" sz="3600" b="1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sz="3600" b="1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均有逆元素。</a:t>
            </a:r>
          </a:p>
        </p:txBody>
      </p:sp>
      <p:sp>
        <p:nvSpPr>
          <p:cNvPr id="2" name="云形标注 1"/>
          <p:cNvSpPr/>
          <p:nvPr/>
        </p:nvSpPr>
        <p:spPr bwMode="auto">
          <a:xfrm>
            <a:off x="3048000" y="5943600"/>
            <a:ext cx="990600" cy="533400"/>
          </a:xfrm>
          <a:prstGeom prst="cloudCallout">
            <a:avLst>
              <a:gd name="adj1" fmla="val -61218"/>
              <a:gd name="adj2" fmla="val -10535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7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2819400" y="3048000"/>
            <a:ext cx="1905000" cy="1219200"/>
          </a:xfrm>
          <a:prstGeom prst="rect">
            <a:avLst/>
          </a:prstGeom>
          <a:solidFill>
            <a:srgbClr val="FF99CC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269463"/>
              </p:ext>
            </p:extLst>
          </p:nvPr>
        </p:nvGraphicFramePr>
        <p:xfrm>
          <a:off x="381000" y="907416"/>
          <a:ext cx="711041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6" name="公式" r:id="rId3" imgW="1930320" imgH="177480" progId="Equation.3">
                  <p:embed/>
                </p:oleObj>
              </mc:Choice>
              <mc:Fallback>
                <p:oleObj name="公式" r:id="rId3" imgW="1930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07416"/>
                        <a:ext cx="7110413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489161"/>
              </p:ext>
            </p:extLst>
          </p:nvPr>
        </p:nvGraphicFramePr>
        <p:xfrm>
          <a:off x="2794000" y="2068513"/>
          <a:ext cx="21844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7" name="公式" r:id="rId5" imgW="545760" imgH="177480" progId="Equation.3">
                  <p:embed/>
                </p:oleObj>
              </mc:Choice>
              <mc:Fallback>
                <p:oleObj name="公式" r:id="rId5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068513"/>
                        <a:ext cx="21844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1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7128"/>
              </p:ext>
            </p:extLst>
          </p:nvPr>
        </p:nvGraphicFramePr>
        <p:xfrm>
          <a:off x="2705100" y="3228975"/>
          <a:ext cx="18288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8" name="公式" r:id="rId7" imgW="406080" imgH="164880" progId="Equation.3">
                  <p:embed/>
                </p:oleObj>
              </mc:Choice>
              <mc:Fallback>
                <p:oleObj name="公式" r:id="rId7" imgW="4060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228975"/>
                        <a:ext cx="18288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3" name="AutoShape 11"/>
          <p:cNvSpPr>
            <a:spLocks noChangeArrowheads="1"/>
          </p:cNvSpPr>
          <p:nvPr/>
        </p:nvSpPr>
        <p:spPr bwMode="auto">
          <a:xfrm>
            <a:off x="1676400" y="3489325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FF6600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10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975943"/>
              </p:ext>
            </p:extLst>
          </p:nvPr>
        </p:nvGraphicFramePr>
        <p:xfrm>
          <a:off x="1069975" y="4687888"/>
          <a:ext cx="71548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9" name="公式" r:id="rId9" imgW="1562040" imgH="164880" progId="Equation.3">
                  <p:embed/>
                </p:oleObj>
              </mc:Choice>
              <mc:Fallback>
                <p:oleObj name="公式" r:id="rId9" imgW="1562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4687888"/>
                        <a:ext cx="715486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7267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6" grpId="0" animBg="1"/>
      <p:bldP spid="13108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2438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对于一个代数系统中的一个运算，同时存在零元素和逆元素是不可能，因为若存在零元素，则该零元素必无逆元素。</a:t>
            </a:r>
          </a:p>
        </p:txBody>
      </p:sp>
      <p:sp>
        <p:nvSpPr>
          <p:cNvPr id="4" name="爆炸形 1 3"/>
          <p:cNvSpPr/>
          <p:nvPr/>
        </p:nvSpPr>
        <p:spPr bwMode="auto">
          <a:xfrm>
            <a:off x="2362200" y="533400"/>
            <a:ext cx="1447800" cy="91440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49612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228600" y="3124200"/>
            <a:ext cx="4572000" cy="8382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572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85800" y="838200"/>
            <a:ext cx="199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运算：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81000" y="182880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一元</a:t>
            </a: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2514600" y="2057400"/>
          <a:ext cx="12033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公式" r:id="rId3" imgW="405872" imgH="177569" progId="Equation.3">
                  <p:embed/>
                </p:oleObj>
              </mc:Choice>
              <mc:Fallback>
                <p:oleObj name="公式" r:id="rId3" imgW="405872" imgH="1775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12033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1752600" y="1600200"/>
          <a:ext cx="96043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公式" r:id="rId5" imgW="139639" imgH="342751" progId="Equation.3">
                  <p:embed/>
                </p:oleObj>
              </mc:Choice>
              <mc:Fallback>
                <p:oleObj name="公式" r:id="rId5" imgW="139639" imgH="3427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960438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4114800" y="1905000"/>
          <a:ext cx="11525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name="公式" r:id="rId7" imgW="228600" imgH="190500" progId="Equation.3">
                  <p:embed/>
                </p:oleObj>
              </mc:Choice>
              <mc:Fallback>
                <p:oleObj name="公式" r:id="rId7" imgW="228600" imgH="19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11525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5638800" y="1828800"/>
          <a:ext cx="11525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公式" r:id="rId9" imgW="228600" imgH="190500" progId="Equation.3">
                  <p:embed/>
                </p:oleObj>
              </mc:Choice>
              <mc:Fallback>
                <p:oleObj name="公式" r:id="rId9" imgW="228600" imgH="19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828800"/>
                        <a:ext cx="11525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Grp="1" noChangeAspect="1"/>
          </p:cNvGraphicFramePr>
          <p:nvPr>
            <p:ph/>
          </p:nvPr>
        </p:nvGraphicFramePr>
        <p:xfrm>
          <a:off x="1981200" y="3289300"/>
          <a:ext cx="2743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name="公式" r:id="rId11" imgW="672808" imgH="165028" progId="Equation.3">
                  <p:embed/>
                </p:oleObj>
              </mc:Choice>
              <mc:Fallback>
                <p:oleObj name="公式" r:id="rId11" imgW="672808" imgH="16502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9300"/>
                        <a:ext cx="2743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381000" y="44196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FF3300"/>
                </a:solidFill>
                <a:ea typeface="隶书" pitchFamily="49" charset="-122"/>
              </a:rPr>
              <a:t>三元</a:t>
            </a:r>
            <a:endParaRPr kumimoji="1" lang="zh-CN" altLang="en-US" sz="4800">
              <a:solidFill>
                <a:schemeClr val="bg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381000" y="312420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latin typeface="Times New Roman" pitchFamily="18" charset="0"/>
                <a:ea typeface="隶书" pitchFamily="49" charset="-122"/>
              </a:rPr>
              <a:t>二元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2057400" y="4419600"/>
            <a:ext cx="466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if  x=0 then y else z</a:t>
            </a:r>
            <a:endParaRPr lang="en-US" altLang="zh-CN" sz="3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1458" name="Group 18"/>
          <p:cNvGrpSpPr>
            <a:grpSpLocks/>
          </p:cNvGrpSpPr>
          <p:nvPr/>
        </p:nvGrpSpPr>
        <p:grpSpPr bwMode="auto">
          <a:xfrm>
            <a:off x="5943600" y="2759075"/>
            <a:ext cx="2895600" cy="641350"/>
            <a:chOff x="3744" y="1738"/>
            <a:chExt cx="1824" cy="404"/>
          </a:xfrm>
        </p:grpSpPr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3744" y="2016"/>
              <a:ext cx="816" cy="0"/>
            </a:xfrm>
            <a:prstGeom prst="line">
              <a:avLst/>
            </a:prstGeom>
            <a:noFill/>
            <a:ln w="1174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4598" y="1738"/>
              <a:ext cx="97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chemeClr val="hlink"/>
                  </a:solidFill>
                  <a:latin typeface="Times New Roman" pitchFamily="18" charset="0"/>
                  <a:ea typeface="隶书" pitchFamily="49" charset="-122"/>
                </a:rPr>
                <a:t>n</a:t>
              </a:r>
              <a:r>
                <a:rPr lang="zh-CN" altLang="en-US" sz="360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元</a:t>
              </a:r>
            </a:p>
          </p:txBody>
        </p:sp>
      </p:grpSp>
      <p:sp>
        <p:nvSpPr>
          <p:cNvPr id="61460" name="AutoShape 20"/>
          <p:cNvSpPr>
            <a:spLocks noChangeArrowheads="1"/>
          </p:cNvSpPr>
          <p:nvPr/>
        </p:nvSpPr>
        <p:spPr bwMode="auto">
          <a:xfrm>
            <a:off x="6934200" y="4038600"/>
            <a:ext cx="1828800" cy="1295400"/>
          </a:xfrm>
          <a:prstGeom prst="wedgeEllipseCallout">
            <a:avLst>
              <a:gd name="adj1" fmla="val -5991"/>
              <a:gd name="adj2" fmla="val -108699"/>
            </a:avLst>
          </a:prstGeom>
          <a:solidFill>
            <a:srgbClr val="CCFFCC"/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华文新魏" pitchFamily="2" charset="-122"/>
              </a:rPr>
              <a:t>元数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华文新魏" pitchFamily="2" charset="-122"/>
              </a:rPr>
              <a:t>阶</a:t>
            </a:r>
          </a:p>
        </p:txBody>
      </p:sp>
      <p:sp>
        <p:nvSpPr>
          <p:cNvPr id="61461" name="AutoShape 21"/>
          <p:cNvSpPr>
            <a:spLocks noChangeArrowheads="1"/>
          </p:cNvSpPr>
          <p:nvPr/>
        </p:nvSpPr>
        <p:spPr bwMode="auto">
          <a:xfrm>
            <a:off x="1981200" y="5638800"/>
            <a:ext cx="2057400" cy="914400"/>
          </a:xfrm>
          <a:prstGeom prst="wedgeRoundRectCallout">
            <a:avLst>
              <a:gd name="adj1" fmla="val -82639"/>
              <a:gd name="adj2" fmla="val -243579"/>
              <a:gd name="adj3" fmla="val 16667"/>
            </a:avLst>
          </a:prstGeom>
          <a:solidFill>
            <a:srgbClr val="CCFFFF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ea typeface="华文行楷" pitchFamily="2" charset="-122"/>
              </a:rPr>
              <a:t>代数运算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614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9" grpId="0" animBg="1"/>
      <p:bldP spid="61446" grpId="0" autoUpdateAnimBg="0"/>
      <p:bldP spid="61453" grpId="0"/>
      <p:bldP spid="61454" grpId="0" autoUpdateAnimBg="0"/>
      <p:bldP spid="61454" grpId="1"/>
      <p:bldP spid="61455" grpId="0"/>
      <p:bldP spid="61460" grpId="0" animBg="1"/>
      <p:bldP spid="614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ea typeface="华文行楷" pitchFamily="2" charset="-122"/>
              </a:rPr>
              <a:t>练习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706563" y="1752600"/>
            <a:ext cx="2713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  a*b=a+b+2ab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746125" y="2797175"/>
            <a:ext cx="692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代数系统？  </a:t>
            </a:r>
            <a:r>
              <a:rPr lang="en-US" altLang="zh-CN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）满足结合律？   </a:t>
            </a:r>
            <a:r>
              <a:rPr lang="en-US" altLang="zh-CN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幺元？   </a:t>
            </a:r>
            <a:r>
              <a:rPr lang="en-US" altLang="zh-CN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4)</a:t>
            </a:r>
            <a:r>
              <a:rPr lang="zh-CN" altLang="en-US" sz="24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逆元</a:t>
            </a:r>
          </a:p>
        </p:txBody>
      </p:sp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0" y="609600"/>
            <a:ext cx="5181600" cy="76200"/>
          </a:xfrm>
          <a:prstGeom prst="rect">
            <a:avLst/>
          </a:prstGeom>
          <a:solidFill>
            <a:srgbClr val="00FFFF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152400" y="1524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练习 </a:t>
            </a:r>
            <a:r>
              <a:rPr lang="en-US" altLang="zh-CN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P99 6.1</a:t>
            </a:r>
            <a:endParaRPr lang="zh-CN" altLang="en-US" sz="1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138113" y="700088"/>
            <a:ext cx="515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设在实数集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上有运算*如下：</a:t>
            </a: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0" y="2971800"/>
            <a:ext cx="326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隶书" pitchFamily="49" charset="-122"/>
                <a:ea typeface="隶书" pitchFamily="49" charset="-122"/>
              </a:rPr>
              <a:t>2) </a:t>
            </a:r>
            <a:r>
              <a:rPr lang="zh-CN" altLang="en-US" sz="2800" b="1">
                <a:latin typeface="隶书" pitchFamily="49" charset="-122"/>
                <a:ea typeface="隶书" pitchFamily="49" charset="-122"/>
              </a:rPr>
              <a:t>满足结合律</a:t>
            </a:r>
          </a:p>
        </p:txBody>
      </p:sp>
      <p:graphicFrame>
        <p:nvGraphicFramePr>
          <p:cNvPr id="41990" name="Object 8"/>
          <p:cNvGraphicFramePr>
            <a:graphicFrameLocks noChangeAspect="1"/>
          </p:cNvGraphicFramePr>
          <p:nvPr/>
        </p:nvGraphicFramePr>
        <p:xfrm>
          <a:off x="2057400" y="1371600"/>
          <a:ext cx="3276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8" name="公式" r:id="rId3" imgW="1155199" imgH="177723" progId="Equation.3">
                  <p:embed/>
                </p:oleObj>
              </mc:Choice>
              <mc:Fallback>
                <p:oleObj name="公式" r:id="rId3" imgW="1155199" imgH="1777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3276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5853113" y="1371600"/>
            <a:ext cx="153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(R,*)</a:t>
            </a: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42913" y="2163763"/>
            <a:ext cx="3443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1) 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满足封闭性</a:t>
            </a: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3886200" y="23002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Comic Sans MS" pitchFamily="66" charset="0"/>
                <a:ea typeface="华文行楷" pitchFamily="2" charset="-122"/>
              </a:rPr>
              <a:t>是代数系统</a:t>
            </a:r>
          </a:p>
        </p:txBody>
      </p:sp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graphicFrame>
        <p:nvGraphicFramePr>
          <p:cNvPr id="164877" name="Object 13"/>
          <p:cNvGraphicFramePr>
            <a:graphicFrameLocks noChangeAspect="1"/>
          </p:cNvGraphicFramePr>
          <p:nvPr/>
        </p:nvGraphicFramePr>
        <p:xfrm>
          <a:off x="533400" y="3757613"/>
          <a:ext cx="82042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公式" r:id="rId5" imgW="2743200" imgH="431800" progId="Equation.3">
                  <p:embed/>
                </p:oleObj>
              </mc:Choice>
              <mc:Fallback>
                <p:oleObj name="公式" r:id="rId5" imgW="27432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57613"/>
                        <a:ext cx="8204200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/>
      <p:bldP spid="164874" grpId="0"/>
      <p:bldP spid="16487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0" y="609600"/>
            <a:ext cx="5181600" cy="76200"/>
          </a:xfrm>
          <a:prstGeom prst="rect">
            <a:avLst/>
          </a:prstGeom>
          <a:solidFill>
            <a:srgbClr val="00FFFF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152400" y="1524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290513" y="879475"/>
            <a:ext cx="404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3)</a:t>
            </a:r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graphicFrame>
        <p:nvGraphicFramePr>
          <p:cNvPr id="165896" name="Object 8"/>
          <p:cNvGraphicFramePr>
            <a:graphicFrameLocks noChangeAspect="1"/>
          </p:cNvGraphicFramePr>
          <p:nvPr/>
        </p:nvGraphicFramePr>
        <p:xfrm>
          <a:off x="914400" y="838200"/>
          <a:ext cx="3962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0" name="公式" r:id="rId3" imgW="1561422" imgH="177723" progId="Equation.3">
                  <p:embed/>
                </p:oleObj>
              </mc:Choice>
              <mc:Fallback>
                <p:oleObj name="公式" r:id="rId3" imgW="1561422" imgH="1777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3962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graphicFrame>
        <p:nvGraphicFramePr>
          <p:cNvPr id="165898" name="Object 10"/>
          <p:cNvGraphicFramePr>
            <a:graphicFrameLocks noChangeAspect="1"/>
          </p:cNvGraphicFramePr>
          <p:nvPr/>
        </p:nvGraphicFramePr>
        <p:xfrm>
          <a:off x="1066800" y="1524000"/>
          <a:ext cx="3657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1" name="公式" r:id="rId5" imgW="1485255" imgH="177723" progId="Equation.3">
                  <p:embed/>
                </p:oleObj>
              </mc:Choice>
              <mc:Fallback>
                <p:oleObj name="公式" r:id="rId5" imgW="1485255" imgH="1777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3657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5319713" y="1260475"/>
            <a:ext cx="2757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是单位元</a:t>
            </a:r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4800600" y="1143000"/>
            <a:ext cx="68580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 flipV="1">
            <a:off x="4648200" y="1524000"/>
            <a:ext cx="762000" cy="304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366713" y="2251075"/>
            <a:ext cx="404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itchFamily="66" charset="0"/>
              </a:rPr>
              <a:t>4)</a:t>
            </a:r>
          </a:p>
        </p:txBody>
      </p:sp>
      <p:sp>
        <p:nvSpPr>
          <p:cNvPr id="43021" name="Rectangle 1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graphicFrame>
        <p:nvGraphicFramePr>
          <p:cNvPr id="165904" name="Object 16"/>
          <p:cNvGraphicFramePr>
            <a:graphicFrameLocks noChangeAspect="1"/>
          </p:cNvGraphicFramePr>
          <p:nvPr/>
        </p:nvGraphicFramePr>
        <p:xfrm>
          <a:off x="1066800" y="2209800"/>
          <a:ext cx="3810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2" name="公式" r:id="rId7" imgW="1396394" imgH="177723" progId="Equation.3">
                  <p:embed/>
                </p:oleObj>
              </mc:Choice>
              <mc:Fallback>
                <p:oleObj name="公式" r:id="rId7" imgW="1396394" imgH="17772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3810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Rectangle 1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graphicFrame>
        <p:nvGraphicFramePr>
          <p:cNvPr id="165906" name="Object 18"/>
          <p:cNvGraphicFramePr>
            <a:graphicFrameLocks noChangeAspect="1"/>
          </p:cNvGraphicFramePr>
          <p:nvPr/>
        </p:nvGraphicFramePr>
        <p:xfrm>
          <a:off x="1524000" y="2971800"/>
          <a:ext cx="198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3" name="公式" r:id="rId9" imgW="761669" imgH="393529" progId="Equation.3">
                  <p:embed/>
                </p:oleObj>
              </mc:Choice>
              <mc:Fallback>
                <p:oleObj name="公式" r:id="rId9" imgW="761669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1981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609600" y="4292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行楷" pitchFamily="2" charset="-122"/>
                <a:ea typeface="华文行楷" pitchFamily="2" charset="-122"/>
              </a:rPr>
              <a:t>实数集</a:t>
            </a:r>
            <a:r>
              <a:rPr lang="en-US" altLang="zh-CN" sz="2800">
                <a:latin typeface="华文行楷" pitchFamily="2" charset="-122"/>
                <a:ea typeface="华文行楷" pitchFamily="2" charset="-122"/>
              </a:rPr>
              <a:t>R</a:t>
            </a:r>
            <a:r>
              <a:rPr lang="zh-CN" altLang="en-US" sz="2800">
                <a:latin typeface="华文行楷" pitchFamily="2" charset="-122"/>
                <a:ea typeface="华文行楷" pitchFamily="2" charset="-122"/>
              </a:rPr>
              <a:t>中除去</a:t>
            </a:r>
            <a:r>
              <a:rPr lang="en-US" altLang="zh-CN" sz="2800">
                <a:latin typeface="华文行楷" pitchFamily="2" charset="-122"/>
                <a:ea typeface="华文行楷" pitchFamily="2" charset="-122"/>
              </a:rPr>
              <a:t>(-1/2)</a:t>
            </a:r>
            <a:r>
              <a:rPr lang="zh-CN" altLang="en-US" sz="2800">
                <a:latin typeface="华文行楷" pitchFamily="2" charset="-122"/>
                <a:ea typeface="华文行楷" pitchFamily="2" charset="-122"/>
              </a:rPr>
              <a:t>后的元素都有逆元素存在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9" grpId="0"/>
      <p:bldP spid="165900" grpId="0" animBg="1"/>
      <p:bldP spid="165901" grpId="0" animBg="1"/>
      <p:bldP spid="165902" grpId="0"/>
      <p:bldP spid="16590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746125" y="619125"/>
            <a:ext cx="6694488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幂等元：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*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是集合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S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上的二元运算，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a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S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,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              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若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a*a=a,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则称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是关于*的幂等元。</a:t>
            </a:r>
          </a:p>
        </p:txBody>
      </p:sp>
      <p:sp>
        <p:nvSpPr>
          <p:cNvPr id="175111" name="AutoShape 7"/>
          <p:cNvSpPr>
            <a:spLocks noChangeArrowheads="1"/>
          </p:cNvSpPr>
          <p:nvPr/>
        </p:nvSpPr>
        <p:spPr bwMode="auto">
          <a:xfrm>
            <a:off x="1981200" y="2819400"/>
            <a:ext cx="1676400" cy="762000"/>
          </a:xfrm>
          <a:prstGeom prst="wedgeRectCallout">
            <a:avLst>
              <a:gd name="adj1" fmla="val 184657"/>
              <a:gd name="adj2" fmla="val -151250"/>
            </a:avLst>
          </a:prstGeom>
          <a:solidFill>
            <a:srgbClr val="CCFFCC"/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华文行楷" pitchFamily="2" charset="-122"/>
              </a:rPr>
              <a:t>单位元</a:t>
            </a:r>
          </a:p>
        </p:txBody>
      </p:sp>
      <p:sp>
        <p:nvSpPr>
          <p:cNvPr id="175112" name="AutoShape 8"/>
          <p:cNvSpPr>
            <a:spLocks noChangeArrowheads="1"/>
          </p:cNvSpPr>
          <p:nvPr/>
        </p:nvSpPr>
        <p:spPr bwMode="auto">
          <a:xfrm>
            <a:off x="5334000" y="2743200"/>
            <a:ext cx="1600200" cy="838200"/>
          </a:xfrm>
          <a:prstGeom prst="wedgeRectCallout">
            <a:avLst>
              <a:gd name="adj1" fmla="val 36014"/>
              <a:gd name="adj2" fmla="val -139014"/>
            </a:avLst>
          </a:prstGeom>
          <a:solidFill>
            <a:srgbClr val="FFFF99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华文行楷" pitchFamily="2" charset="-122"/>
              </a:rPr>
              <a:t>零元</a:t>
            </a:r>
          </a:p>
        </p:txBody>
      </p:sp>
      <p:sp>
        <p:nvSpPr>
          <p:cNvPr id="175113" name="Text Box 9"/>
          <p:cNvSpPr txBox="1">
            <a:spLocks noChangeArrowheads="1"/>
          </p:cNvSpPr>
          <p:nvPr/>
        </p:nvSpPr>
        <p:spPr bwMode="auto">
          <a:xfrm>
            <a:off x="2270125" y="4441825"/>
            <a:ext cx="39020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>
                <a:latin typeface="华文新魏" pitchFamily="2" charset="-122"/>
                <a:ea typeface="华文新魏" pitchFamily="2" charset="-122"/>
              </a:rPr>
              <a:t>∪        ∩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1" grpId="0" animBg="1"/>
      <p:bldP spid="175112" grpId="0" animBg="1"/>
      <p:bldP spid="1751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1600200" y="2819400"/>
            <a:ext cx="2514600" cy="609600"/>
          </a:xfrm>
          <a:prstGeom prst="rect">
            <a:avLst/>
          </a:prstGeom>
          <a:solidFill>
            <a:srgbClr val="FFFF99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1676400" y="2057400"/>
            <a:ext cx="2514600" cy="533400"/>
          </a:xfrm>
          <a:prstGeom prst="rect">
            <a:avLst/>
          </a:prstGeom>
          <a:solidFill>
            <a:srgbClr val="CCFFCC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33400" y="465138"/>
            <a:ext cx="6657592" cy="125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是定义在集合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上的二元运算，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a∈S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使得对任意的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x∈S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y∈</a:t>
            </a:r>
            <a:r>
              <a:rPr lang="en-US" altLang="zh-CN" sz="24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762000" y="1995488"/>
            <a:ext cx="758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(1) 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aox=aoy,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则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x=y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，称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o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S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中满足左消去的；</a:t>
            </a: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685800" y="2819400"/>
            <a:ext cx="765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(2) 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xoa=yoa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x=y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，称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o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S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中满足右消去的；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685800" y="3514725"/>
            <a:ext cx="692785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关于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既是左可消去的，又是右可消去的，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称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中关于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是可消去元；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762000" y="4979988"/>
            <a:ext cx="772318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中所有元素都是可消去元，则称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中满足消去律。</a:t>
            </a:r>
          </a:p>
        </p:txBody>
      </p:sp>
    </p:spTree>
    <p:extLst>
      <p:ext uri="{BB962C8B-B14F-4D97-AF65-F5344CB8AC3E}">
        <p14:creationId xmlns:p14="http://schemas.microsoft.com/office/powerpoint/2010/main" val="40947122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3" grpId="0" animBg="1"/>
      <p:bldP spid="177162" grpId="0" animBg="1"/>
      <p:bldP spid="177158" grpId="0"/>
      <p:bldP spid="177159" grpId="0"/>
      <p:bldP spid="177160" grpId="0"/>
      <p:bldP spid="17716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533400" y="798513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4.10    R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关于实数加法运算可消去？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R-{0}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乘法可消去？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1447800" y="194945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r+x=r+y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4572000" y="1905000"/>
            <a:ext cx="191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x=y</a:t>
            </a:r>
          </a:p>
        </p:txBody>
      </p:sp>
      <p:sp>
        <p:nvSpPr>
          <p:cNvPr id="178184" name="AutoShape 8"/>
          <p:cNvSpPr>
            <a:spLocks noChangeArrowheads="1"/>
          </p:cNvSpPr>
          <p:nvPr/>
        </p:nvSpPr>
        <p:spPr bwMode="auto">
          <a:xfrm>
            <a:off x="3352800" y="22098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1524000" y="274320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x+r=y+r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4572000" y="2743200"/>
            <a:ext cx="1368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x=y</a:t>
            </a:r>
          </a:p>
        </p:txBody>
      </p:sp>
      <p:sp>
        <p:nvSpPr>
          <p:cNvPr id="178187" name="AutoShape 11"/>
          <p:cNvSpPr>
            <a:spLocks noChangeArrowheads="1"/>
          </p:cNvSpPr>
          <p:nvPr/>
        </p:nvSpPr>
        <p:spPr bwMode="auto">
          <a:xfrm>
            <a:off x="3368675" y="3062288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1435100" y="4495800"/>
            <a:ext cx="1765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x*r=y*r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1524000" y="3581400"/>
            <a:ext cx="1765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r*x=r*y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4572000" y="3581400"/>
            <a:ext cx="1765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x=y</a:t>
            </a:r>
          </a:p>
        </p:txBody>
      </p:sp>
      <p:sp>
        <p:nvSpPr>
          <p:cNvPr id="178191" name="AutoShape 15"/>
          <p:cNvSpPr>
            <a:spLocks noChangeArrowheads="1"/>
          </p:cNvSpPr>
          <p:nvPr/>
        </p:nvSpPr>
        <p:spPr bwMode="auto">
          <a:xfrm>
            <a:off x="3276600" y="38862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4648200" y="4419600"/>
            <a:ext cx="1673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x=y</a:t>
            </a:r>
          </a:p>
        </p:txBody>
      </p:sp>
      <p:sp>
        <p:nvSpPr>
          <p:cNvPr id="178193" name="AutoShape 17"/>
          <p:cNvSpPr>
            <a:spLocks noChangeArrowheads="1"/>
          </p:cNvSpPr>
          <p:nvPr/>
        </p:nvSpPr>
        <p:spPr bwMode="auto">
          <a:xfrm>
            <a:off x="3292475" y="4738688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5685830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/>
      <p:bldP spid="178183" grpId="0"/>
      <p:bldP spid="178184" grpId="0" animBg="1"/>
      <p:bldP spid="178185" grpId="0"/>
      <p:bldP spid="178186" grpId="0"/>
      <p:bldP spid="178187" grpId="0" animBg="1"/>
      <p:bldP spid="178188" grpId="0"/>
      <p:bldP spid="178189" grpId="0"/>
      <p:bldP spid="178190" grpId="0"/>
      <p:bldP spid="178191" grpId="0" animBg="1"/>
      <p:bldP spid="178192" grpId="0"/>
      <p:bldP spid="17819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533400" y="1498600"/>
            <a:ext cx="7443788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4.4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设集合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上的二元运算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可结合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的，</a:t>
            </a:r>
          </a:p>
          <a:p>
            <a:pPr eaLnBrk="1" hangingPunct="1">
              <a:lnSpc>
                <a:spcPct val="16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若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中元素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是可逆的，则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可消去元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7109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10" name="Rectangle 1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11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12" name="Rectangle 1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13" name="Rectangle 18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15011440"/>
      </p:ext>
    </p:extLst>
  </p:cSld>
  <p:clrMapOvr>
    <a:masterClrMapping/>
  </p:clrMapOvr>
  <p:transition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2041525" y="1255713"/>
            <a:ext cx="52736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dirty="0">
                <a:latin typeface="楷体_GB2312" pitchFamily="49" charset="-122"/>
                <a:ea typeface="楷体_GB2312" pitchFamily="49" charset="-122"/>
              </a:rPr>
              <a:t>第五章  小结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057400" y="3733800"/>
            <a:ext cx="3200400" cy="990600"/>
          </a:xfrm>
          <a:prstGeom prst="rect">
            <a:avLst/>
          </a:prstGeom>
          <a:solidFill>
            <a:srgbClr val="FFFF00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2117725" y="2590800"/>
            <a:ext cx="5578475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0000"/>
                </a:solidFill>
                <a:ea typeface="隶书" pitchFamily="49" charset="-122"/>
              </a:rPr>
              <a:t>代数系统的一般概念</a:t>
            </a:r>
            <a:endParaRPr lang="en-US" altLang="zh-CN" sz="3600" b="1" dirty="0">
              <a:solidFill>
                <a:srgbClr val="000000"/>
              </a:solidFill>
              <a:ea typeface="隶书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0000"/>
                </a:solidFill>
                <a:ea typeface="隶书" pitchFamily="49" charset="-122"/>
              </a:rPr>
              <a:t>代数常见的性质</a:t>
            </a: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6400800" y="3276600"/>
            <a:ext cx="2133600" cy="1066800"/>
          </a:xfrm>
          <a:prstGeom prst="wedgeRectCallout">
            <a:avLst>
              <a:gd name="adj1" fmla="val -108931"/>
              <a:gd name="adj2" fmla="val 19046"/>
            </a:avLst>
          </a:prstGeom>
          <a:solidFill>
            <a:schemeClr val="accent1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ea typeface="华文新魏" pitchFamily="2" charset="-122"/>
              </a:rPr>
              <a:t>结合律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ea typeface="华文新魏" pitchFamily="2" charset="-122"/>
              </a:rPr>
              <a:t>交换律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3962400" y="5791200"/>
            <a:ext cx="2819400" cy="762000"/>
          </a:xfrm>
          <a:prstGeom prst="wedgeRoundRectCallout">
            <a:avLst>
              <a:gd name="adj1" fmla="val -60306"/>
              <a:gd name="adj2" fmla="val -189583"/>
              <a:gd name="adj3" fmla="val 16667"/>
            </a:avLst>
          </a:prstGeom>
          <a:solidFill>
            <a:srgbClr val="CCFFCC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三种元素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  <p:bldP spid="98311" grpId="0" animBg="1"/>
      <p:bldP spid="983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1066800" y="1511300"/>
            <a:ext cx="7543800" cy="22733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000" b="1" dirty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第六章 群论</a:t>
            </a:r>
          </a:p>
        </p:txBody>
      </p:sp>
    </p:spTree>
  </p:cSld>
  <p:clrMapOvr>
    <a:masterClrMapping/>
  </p:clrMapOvr>
  <p:transition>
    <p:blinds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0" y="609600"/>
            <a:ext cx="5181600" cy="76200"/>
          </a:xfrm>
          <a:prstGeom prst="rect">
            <a:avLst/>
          </a:prstGeom>
          <a:solidFill>
            <a:srgbClr val="00FFFF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212725" y="174625"/>
            <a:ext cx="3140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半群与单元半群</a:t>
            </a: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grpSp>
        <p:nvGrpSpPr>
          <p:cNvPr id="168968" name="Group 8"/>
          <p:cNvGrpSpPr>
            <a:grpSpLocks/>
          </p:cNvGrpSpPr>
          <p:nvPr/>
        </p:nvGrpSpPr>
        <p:grpSpPr bwMode="auto">
          <a:xfrm>
            <a:off x="76200" y="762000"/>
            <a:ext cx="8686800" cy="1749425"/>
            <a:chOff x="192" y="530"/>
            <a:chExt cx="5472" cy="1102"/>
          </a:xfrm>
        </p:grpSpPr>
        <p:sp>
          <p:nvSpPr>
            <p:cNvPr id="50186" name="Text Box 9"/>
            <p:cNvSpPr txBox="1">
              <a:spLocks noChangeArrowheads="1"/>
            </p:cNvSpPr>
            <p:nvPr/>
          </p:nvSpPr>
          <p:spPr bwMode="auto">
            <a:xfrm>
              <a:off x="192" y="530"/>
              <a:ext cx="5472" cy="110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zh-CN" altLang="en-US" sz="3600" b="1">
                  <a:solidFill>
                    <a:srgbClr val="CC0000"/>
                  </a:solidFill>
                  <a:latin typeface="隶书" pitchFamily="49" charset="-122"/>
                  <a:ea typeface="隶书" pitchFamily="49" charset="-122"/>
                </a:rPr>
                <a:t>半群</a:t>
              </a: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  设有一个代数系统      ，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   其中</a:t>
              </a:r>
              <a:r>
                <a:rPr lang="zh-CN" altLang="en-US" sz="3600" b="1">
                  <a:ea typeface="楷体_GB2312" pitchFamily="49" charset="-122"/>
                </a:rPr>
                <a:t>“</a:t>
              </a: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3600" b="1">
                  <a:ea typeface="楷体_GB2312" pitchFamily="49" charset="-122"/>
                </a:rPr>
                <a:t>”</a:t>
              </a: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是二元运算，它满足结合律</a:t>
              </a:r>
            </a:p>
          </p:txBody>
        </p:sp>
        <p:graphicFrame>
          <p:nvGraphicFramePr>
            <p:cNvPr id="50187" name="Object 10"/>
            <p:cNvGraphicFramePr>
              <a:graphicFrameLocks noChangeAspect="1"/>
            </p:cNvGraphicFramePr>
            <p:nvPr/>
          </p:nvGraphicFramePr>
          <p:xfrm>
            <a:off x="3888" y="684"/>
            <a:ext cx="72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2" name="公式" r:id="rId3" imgW="342751" imgH="203112" progId="Equation.3">
                    <p:embed/>
                  </p:oleObj>
                </mc:Choice>
                <mc:Fallback>
                  <p:oleObj name="公式" r:id="rId3" imgW="342751" imgH="20311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684"/>
                          <a:ext cx="720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8" name="Object 11"/>
            <p:cNvGraphicFramePr>
              <a:graphicFrameLocks noChangeAspect="1"/>
            </p:cNvGraphicFramePr>
            <p:nvPr/>
          </p:nvGraphicFramePr>
          <p:xfrm>
            <a:off x="1488" y="1296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3" name="公式" r:id="rId5" imgW="101512" imgH="101512" progId="Equation.3">
                    <p:embed/>
                  </p:oleObj>
                </mc:Choice>
                <mc:Fallback>
                  <p:oleObj name="公式" r:id="rId5" imgW="101512" imgH="1015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96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3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2133600" y="3048000"/>
          <a:ext cx="49530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4" name="公式" r:id="rId7" imgW="1320227" imgH="203112" progId="Equation.3">
                  <p:embed/>
                </p:oleObj>
              </mc:Choice>
              <mc:Fallback>
                <p:oleObj name="公式" r:id="rId7" imgW="1320227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0"/>
                        <a:ext cx="49530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4" name="Rectangle 14"/>
          <p:cNvSpPr>
            <a:spLocks noChangeArrowheads="1"/>
          </p:cNvSpPr>
          <p:nvPr/>
        </p:nvSpPr>
        <p:spPr bwMode="auto">
          <a:xfrm>
            <a:off x="152400" y="3886200"/>
            <a:ext cx="8745538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1. 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下面的代数是半群？ </a:t>
            </a: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  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(Z,+)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(R,+)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×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(R,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×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457200" y="457200"/>
            <a:ext cx="7924800" cy="1754188"/>
            <a:chOff x="340" y="288"/>
            <a:chExt cx="4762" cy="1105"/>
          </a:xfrm>
        </p:grpSpPr>
        <p:sp>
          <p:nvSpPr>
            <p:cNvPr id="7181" name="Text Box 5"/>
            <p:cNvSpPr txBox="1">
              <a:spLocks noChangeArrowheads="1"/>
            </p:cNvSpPr>
            <p:nvPr/>
          </p:nvSpPr>
          <p:spPr bwMode="auto">
            <a:xfrm>
              <a:off x="340" y="288"/>
              <a:ext cx="4762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对于集合</a:t>
              </a:r>
              <a:r>
                <a:rPr lang="en-US" altLang="zh-CN" sz="36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一个从   到</a:t>
              </a:r>
              <a:r>
                <a:rPr lang="en-US" altLang="zh-CN" sz="36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的函数</a:t>
              </a:r>
              <a:r>
                <a:rPr lang="en-US" altLang="zh-CN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f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称</a:t>
              </a:r>
              <a:r>
                <a:rPr lang="en-US" altLang="zh-CN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f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en-US" altLang="zh-CN" sz="36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上的一个</a:t>
              </a:r>
              <a:r>
                <a:rPr lang="en-US" altLang="zh-CN" sz="36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元运算。 </a:t>
              </a:r>
            </a:p>
          </p:txBody>
        </p:sp>
        <p:graphicFrame>
          <p:nvGraphicFramePr>
            <p:cNvPr id="7182" name="Object 6"/>
            <p:cNvGraphicFramePr>
              <a:graphicFrameLocks noChangeAspect="1"/>
            </p:cNvGraphicFramePr>
            <p:nvPr/>
          </p:nvGraphicFramePr>
          <p:xfrm>
            <a:off x="2676" y="384"/>
            <a:ext cx="38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5" name="公式" r:id="rId3" imgW="203112" imgH="190417" progId="Equation.3">
                    <p:embed/>
                  </p:oleObj>
                </mc:Choice>
                <mc:Fallback>
                  <p:oleObj name="公式" r:id="rId3" imgW="203112" imgH="19041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384"/>
                          <a:ext cx="384" cy="365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22325" y="3992563"/>
            <a:ext cx="2301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. (Z,+)</a:t>
            </a:r>
            <a:r>
              <a:rPr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2895600" y="3962400"/>
            <a:ext cx="1516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( N,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sym typeface="Wingdings 2" pitchFamily="18" charset="2"/>
              </a:rPr>
              <a:t>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7175" name="Rectangle 1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4572000" y="3810000"/>
            <a:ext cx="1981200" cy="1295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4953000" y="3944938"/>
          <a:ext cx="13716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公式" r:id="rId5" imgW="393529" imgH="203112" progId="Equation.3">
                  <p:embed/>
                </p:oleObj>
              </mc:Choice>
              <mc:Fallback>
                <p:oleObj name="公式" r:id="rId5" imgW="393529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944938"/>
                        <a:ext cx="13716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3" name="AutoShape 19"/>
          <p:cNvSpPr>
            <a:spLocks noChangeArrowheads="1"/>
          </p:cNvSpPr>
          <p:nvPr/>
        </p:nvSpPr>
        <p:spPr bwMode="auto">
          <a:xfrm>
            <a:off x="1219200" y="5257800"/>
            <a:ext cx="685800" cy="685800"/>
          </a:xfrm>
          <a:prstGeom prst="wedgeEllipseCallout">
            <a:avLst>
              <a:gd name="adj1" fmla="val 52083"/>
              <a:gd name="adj2" fmla="val -164815"/>
            </a:avLst>
          </a:prstGeom>
          <a:solidFill>
            <a:schemeClr val="accent1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09800"/>
            <a:ext cx="9273180" cy="1384995"/>
          </a:xfrm>
          <a:prstGeom prst="rect">
            <a:avLst/>
          </a:prstGeom>
          <a:blipFill rotWithShape="1">
            <a:blip r:embed="rId7"/>
            <a:stretch>
              <a:fillRect l="-131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72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7" grpId="0"/>
      <p:bldP spid="62478" grpId="0"/>
      <p:bldP spid="62482" grpId="0" animBg="1"/>
      <p:bldP spid="6248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685800" y="2572095"/>
            <a:ext cx="7848600" cy="1618905"/>
          </a:xfrm>
          <a:prstGeom prst="rect">
            <a:avLst/>
          </a:prstGeom>
          <a:solidFill>
            <a:srgbClr val="FFFF00"/>
          </a:solidFill>
          <a:ln w="158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</a:rPr>
              <a:t>如：</a:t>
            </a:r>
            <a:r>
              <a:rPr lang="en-US" altLang="zh-CN" sz="3200" b="1" dirty="0">
                <a:solidFill>
                  <a:srgbClr val="000000"/>
                </a:solidFill>
              </a:rPr>
              <a:t>(I</a:t>
            </a:r>
            <a:r>
              <a:rPr lang="zh-CN" altLang="en-US" sz="3200" b="1" dirty="0">
                <a:solidFill>
                  <a:srgbClr val="000000"/>
                </a:solidFill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</a:rPr>
              <a:t>-)</a:t>
            </a:r>
            <a:r>
              <a:rPr lang="zh-CN" altLang="en-US" sz="3200" b="1" dirty="0">
                <a:solidFill>
                  <a:srgbClr val="000000"/>
                </a:solidFill>
              </a:rPr>
              <a:t>不满足结合律</a:t>
            </a:r>
            <a:r>
              <a:rPr lang="en-US" altLang="zh-CN" sz="3200" b="1" dirty="0">
                <a:solidFill>
                  <a:srgbClr val="000000"/>
                </a:solidFill>
              </a:rPr>
              <a:t>(5-2)-1≠5-(2-1)</a:t>
            </a:r>
          </a:p>
          <a:p>
            <a:r>
              <a:rPr lang="zh-CN" altLang="en-US" sz="3200" b="1" dirty="0">
                <a:solidFill>
                  <a:srgbClr val="000000"/>
                </a:solidFill>
              </a:rPr>
              <a:t>所以</a:t>
            </a:r>
            <a:r>
              <a:rPr lang="en-US" altLang="zh-CN" sz="3200" b="1" dirty="0">
                <a:solidFill>
                  <a:srgbClr val="000000"/>
                </a:solidFill>
              </a:rPr>
              <a:t>(I</a:t>
            </a:r>
            <a:r>
              <a:rPr lang="zh-CN" altLang="en-US" sz="3200" b="1" dirty="0">
                <a:solidFill>
                  <a:srgbClr val="000000"/>
                </a:solidFill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</a:rPr>
              <a:t>-)</a:t>
            </a:r>
            <a:r>
              <a:rPr lang="zh-CN" altLang="en-US" sz="3200" b="1" dirty="0">
                <a:solidFill>
                  <a:srgbClr val="000000"/>
                </a:solidFill>
              </a:rPr>
              <a:t>就不是半群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59538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**不是所有的代数系统都是半群</a:t>
            </a:r>
          </a:p>
          <a:p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2954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(I,-)</a:t>
            </a:r>
            <a:endParaRPr lang="zh-CN" altLang="en-US" sz="4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226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4724400" y="2895600"/>
            <a:ext cx="3124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sp>
        <p:nvSpPr>
          <p:cNvPr id="169989" name="Oval 5"/>
          <p:cNvSpPr>
            <a:spLocks noChangeArrowheads="1"/>
          </p:cNvSpPr>
          <p:nvPr/>
        </p:nvSpPr>
        <p:spPr bwMode="auto">
          <a:xfrm>
            <a:off x="1219200" y="2743200"/>
            <a:ext cx="3352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304800" y="838200"/>
            <a:ext cx="7307263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2 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代数系统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(I,max)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为整数集，运算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”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max”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为取最大运算，是半群？</a:t>
            </a:r>
          </a:p>
        </p:txBody>
      </p:sp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0" y="609600"/>
            <a:ext cx="5181600" cy="76200"/>
          </a:xfrm>
          <a:prstGeom prst="rect">
            <a:avLst/>
          </a:prstGeom>
          <a:solidFill>
            <a:srgbClr val="00FFFF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sp>
        <p:nvSpPr>
          <p:cNvPr id="51206" name="Text Box 8"/>
          <p:cNvSpPr txBox="1">
            <a:spLocks noChangeArrowheads="1"/>
          </p:cNvSpPr>
          <p:nvPr/>
        </p:nvSpPr>
        <p:spPr bwMode="auto">
          <a:xfrm>
            <a:off x="212725" y="174625"/>
            <a:ext cx="336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半群与单元半群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2590800" y="3124200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sp>
        <p:nvSpPr>
          <p:cNvPr id="169994" name="Oval 10"/>
          <p:cNvSpPr>
            <a:spLocks noChangeArrowheads="1"/>
          </p:cNvSpPr>
          <p:nvPr/>
        </p:nvSpPr>
        <p:spPr bwMode="auto">
          <a:xfrm>
            <a:off x="5943600" y="2971800"/>
            <a:ext cx="1600200" cy="762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1600200" y="3124200"/>
            <a:ext cx="679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max(max(a,b),c)=max(a,max(b,c))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3505200" y="4997450"/>
            <a:ext cx="2425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Batang" pitchFamily="18" charset="-127"/>
                <a:ea typeface="Batang" pitchFamily="18" charset="-127"/>
              </a:rPr>
              <a:t>max(a,b,c)</a:t>
            </a:r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3505200" y="4038600"/>
            <a:ext cx="533400" cy="1143000"/>
          </a:xfrm>
          <a:prstGeom prst="line">
            <a:avLst/>
          </a:prstGeom>
          <a:noFill/>
          <a:ln w="920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 flipH="1">
            <a:off x="5029200" y="3886200"/>
            <a:ext cx="1219200" cy="1219200"/>
          </a:xfrm>
          <a:prstGeom prst="line">
            <a:avLst/>
          </a:prstGeom>
          <a:noFill/>
          <a:ln w="1111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9" name="AutoShape 15"/>
          <p:cNvSpPr>
            <a:spLocks noChangeArrowheads="1"/>
          </p:cNvSpPr>
          <p:nvPr/>
        </p:nvSpPr>
        <p:spPr bwMode="auto">
          <a:xfrm>
            <a:off x="8382000" y="2667000"/>
            <a:ext cx="762000" cy="1371600"/>
          </a:xfrm>
          <a:prstGeom prst="wedgeEllipseCallout">
            <a:avLst>
              <a:gd name="adj1" fmla="val -272500"/>
              <a:gd name="adj2" fmla="val -95255"/>
            </a:avLst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Comic Sans MS" pitchFamily="66" charset="0"/>
                <a:ea typeface="隶书" pitchFamily="49" charset="-122"/>
              </a:rPr>
              <a:t>半群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/>
      <p:bldP spid="169989" grpId="0" animBg="1"/>
      <p:bldP spid="169993" grpId="0" animBg="1"/>
      <p:bldP spid="169994" grpId="0" animBg="1"/>
      <p:bldP spid="169995" grpId="0"/>
      <p:bldP spid="169996" grpId="0"/>
      <p:bldP spid="169997" grpId="0" animBg="1"/>
      <p:bldP spid="169998" grpId="0" animBg="1"/>
      <p:bldP spid="16999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50825" y="692150"/>
            <a:ext cx="8642350" cy="4616648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定理：</a:t>
            </a:r>
            <a:r>
              <a:rPr lang="en-US" altLang="zh-CN" sz="2800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</a:t>
            </a:r>
            <a:r>
              <a:rPr lang="zh-CN" altLang="en-US" sz="2800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800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为半群，如果它有一个子代数</a:t>
            </a:r>
            <a:r>
              <a:rPr lang="en-US" altLang="zh-CN" sz="2800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(M</a:t>
            </a:r>
            <a:r>
              <a:rPr lang="zh-CN" altLang="en-US" sz="2800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800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则此子代数也是一个半群。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zh-CN" altLang="en-US" sz="2800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半群</a:t>
            </a:r>
            <a:r>
              <a:rPr lang="en-US" altLang="zh-CN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</a:t>
            </a:r>
            <a:r>
              <a:rPr lang="zh-CN" altLang="en-US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o)</a:t>
            </a:r>
            <a:r>
              <a:rPr lang="zh-CN" altLang="en-US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的子代数</a:t>
            </a:r>
            <a:r>
              <a:rPr lang="en-US" altLang="zh-CN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(M</a:t>
            </a:r>
            <a:r>
              <a:rPr lang="zh-CN" altLang="en-US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，○</a:t>
            </a:r>
            <a:r>
              <a:rPr lang="en-US" altLang="zh-CN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o)</a:t>
            </a:r>
            <a:r>
              <a:rPr lang="zh-CN" altLang="en-US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也是半群，叫做半群</a:t>
            </a:r>
            <a:r>
              <a:rPr lang="en-US" altLang="zh-CN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</a:t>
            </a:r>
            <a:r>
              <a:rPr lang="zh-CN" altLang="en-US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o)</a:t>
            </a:r>
            <a:r>
              <a:rPr lang="zh-CN" altLang="en-US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子半群。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en-US" altLang="zh-CN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(I+,+)</a:t>
            </a:r>
            <a:r>
              <a:rPr lang="zh-CN" altLang="en-US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是半群，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(2I+,+)</a:t>
            </a:r>
            <a:r>
              <a:rPr lang="zh-CN" altLang="en-US" sz="2800" b="1" dirty="0">
                <a:solidFill>
                  <a:srgbClr val="66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是它的子代数，也是半群</a:t>
            </a:r>
          </a:p>
        </p:txBody>
      </p:sp>
    </p:spTree>
    <p:extLst>
      <p:ext uri="{BB962C8B-B14F-4D97-AF65-F5344CB8AC3E}">
        <p14:creationId xmlns:p14="http://schemas.microsoft.com/office/powerpoint/2010/main" val="1112215410"/>
      </p:ext>
    </p:extLst>
  </p:cSld>
  <p:clrMapOvr>
    <a:masterClrMapping/>
  </p:clrMapOvr>
  <p:transition>
    <p:blinds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09600"/>
            <a:ext cx="5181600" cy="76200"/>
          </a:xfrm>
          <a:prstGeom prst="rect">
            <a:avLst/>
          </a:prstGeom>
          <a:solidFill>
            <a:srgbClr val="00FFFF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2725" y="174625"/>
            <a:ext cx="336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半群与单元半群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6200" y="919162"/>
            <a:ext cx="8686800" cy="2586038"/>
            <a:chOff x="192" y="530"/>
            <a:chExt cx="5472" cy="1629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92" y="530"/>
              <a:ext cx="5472" cy="162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 dirty="0">
                  <a:solidFill>
                    <a:srgbClr val="CC0000"/>
                  </a:solidFill>
                  <a:latin typeface="隶书" pitchFamily="49" charset="-122"/>
                  <a:ea typeface="隶书" pitchFamily="49" charset="-122"/>
                </a:rPr>
                <a:t>3.</a:t>
              </a:r>
              <a:r>
                <a:rPr lang="zh-CN" altLang="en-US" sz="3600" b="1" dirty="0">
                  <a:solidFill>
                    <a:srgbClr val="CC0000"/>
                  </a:solidFill>
                  <a:latin typeface="隶书" pitchFamily="49" charset="-122"/>
                  <a:ea typeface="隶书" pitchFamily="49" charset="-122"/>
                </a:rPr>
                <a:t>单元半群</a:t>
              </a:r>
              <a:r>
                <a:rPr lang="zh-CN" altLang="en-US" sz="3600" b="1" dirty="0">
                  <a:latin typeface="楷体_GB2312" pitchFamily="49" charset="-122"/>
                  <a:ea typeface="楷体_GB2312" pitchFamily="49" charset="-122"/>
                </a:rPr>
                <a:t>  设有一个代数系统      ，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 dirty="0">
                  <a:latin typeface="楷体_GB2312" pitchFamily="49" charset="-122"/>
                  <a:ea typeface="楷体_GB2312" pitchFamily="49" charset="-122"/>
                </a:rPr>
                <a:t>   其中</a:t>
              </a:r>
              <a:r>
                <a:rPr lang="zh-CN" altLang="en-US" sz="3600" b="1" dirty="0">
                  <a:ea typeface="楷体_GB2312" pitchFamily="49" charset="-122"/>
                </a:rPr>
                <a:t>“</a:t>
              </a:r>
              <a:r>
                <a:rPr lang="zh-CN" altLang="en-US" sz="3600" b="1" dirty="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3600" b="1" dirty="0">
                  <a:ea typeface="楷体_GB2312" pitchFamily="49" charset="-122"/>
                </a:rPr>
                <a:t>”</a:t>
              </a:r>
              <a:r>
                <a:rPr lang="zh-CN" altLang="en-US" sz="3600" b="1" dirty="0">
                  <a:latin typeface="楷体_GB2312" pitchFamily="49" charset="-122"/>
                  <a:ea typeface="楷体_GB2312" pitchFamily="49" charset="-122"/>
                </a:rPr>
                <a:t>是二元运算，它满足结合律，</a:t>
              </a:r>
              <a:endParaRPr lang="en-US" altLang="zh-CN" sz="3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 dirty="0">
                  <a:latin typeface="楷体_GB2312" pitchFamily="49" charset="-122"/>
                  <a:ea typeface="楷体_GB2312" pitchFamily="49" charset="-122"/>
                </a:rPr>
                <a:t>   并且存在单位元素。</a:t>
              </a:r>
            </a:p>
          </p:txBody>
        </p:sp>
        <p:graphicFrame>
          <p:nvGraphicFramePr>
            <p:cNvPr id="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2856254"/>
                </p:ext>
              </p:extLst>
            </p:nvPr>
          </p:nvGraphicFramePr>
          <p:xfrm>
            <a:off x="4368" y="674"/>
            <a:ext cx="72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4" name="公式" r:id="rId3" imgW="342751" imgH="203112" progId="Equation.3">
                    <p:embed/>
                  </p:oleObj>
                </mc:Choice>
                <mc:Fallback>
                  <p:oleObj name="公式" r:id="rId3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674"/>
                          <a:ext cx="720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1488" y="1296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5" name="公式" r:id="rId5" imgW="101512" imgH="101512" progId="Equation.3">
                    <p:embed/>
                  </p:oleObj>
                </mc:Choice>
                <mc:Fallback>
                  <p:oleObj name="公式" r:id="rId5" imgW="10151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96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730840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685800" y="1676400"/>
            <a:ext cx="7848600" cy="76944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58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所有的半群都是单元半群？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971800"/>
            <a:ext cx="7086600" cy="147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({2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},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满足结合律，但没有单位元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1" y="819150"/>
            <a:ext cx="8001000" cy="4832092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例题：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是任意的非空集合，则（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p(S), ∪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p(s)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,∩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）都是单位半群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证明：在集合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p(S)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中，对于其任意元素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 ∪ Ф = Ф ∪ A = A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 ∩ A =  A ∩ S = A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2800" b="1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Ф</a:t>
            </a:r>
            <a:r>
              <a:rPr lang="zh-CN" altLang="en-US" sz="2800" b="1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分别是</a:t>
            </a:r>
            <a:r>
              <a:rPr lang="en-US" altLang="zh-CN" sz="2800" b="1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(p(S), ∪ )( P(S),∩ )</a:t>
            </a:r>
            <a:r>
              <a:rPr lang="zh-CN" altLang="en-US" sz="2800" b="1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的单位元素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(p(S), ∪ </a:t>
            </a:r>
            <a:r>
              <a:rPr lang="en-US" altLang="zh-CN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),( p(S),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∩ )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都是单位半群</a:t>
            </a:r>
          </a:p>
        </p:txBody>
      </p:sp>
    </p:spTree>
    <p:extLst>
      <p:ext uri="{BB962C8B-B14F-4D97-AF65-F5344CB8AC3E}">
        <p14:creationId xmlns:p14="http://schemas.microsoft.com/office/powerpoint/2010/main" val="26466415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50825" y="1198126"/>
            <a:ext cx="8642350" cy="3754874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定义：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(M 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o)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为单元半群，单位元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，如果它有一个子代数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(M’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并且</a:t>
            </a:r>
            <a:r>
              <a:rPr lang="en-US" altLang="zh-CN" sz="2800" b="1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e∈M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，则此子代数也是一个单元半群，叫做半群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(M 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o)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的子单元半群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(N,+)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是单元半群，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(2N,+)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是它的子代数，也是单元半群</a:t>
            </a:r>
          </a:p>
        </p:txBody>
      </p:sp>
    </p:spTree>
    <p:extLst>
      <p:ext uri="{BB962C8B-B14F-4D97-AF65-F5344CB8AC3E}">
        <p14:creationId xmlns:p14="http://schemas.microsoft.com/office/powerpoint/2010/main" val="3635554221"/>
      </p:ext>
    </p:extLst>
  </p:cSld>
  <p:clrMapOvr>
    <a:masterClrMapping/>
  </p:clrMapOvr>
  <p:transition>
    <p:blinds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" name="Text Box 0"/>
          <p:cNvSpPr txBox="1">
            <a:spLocks noChangeArrowheads="1"/>
          </p:cNvSpPr>
          <p:nvPr/>
        </p:nvSpPr>
        <p:spPr bwMode="auto">
          <a:xfrm>
            <a:off x="755650" y="90488"/>
            <a:ext cx="7777163" cy="962025"/>
          </a:xfrm>
          <a:prstGeom prst="rect">
            <a:avLst/>
          </a:prstGeom>
          <a:solidFill>
            <a:srgbClr val="CCFF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例题：  设</a:t>
            </a:r>
            <a:r>
              <a:rPr lang="en-US" altLang="zh-CN" sz="2800" b="1">
                <a:solidFill>
                  <a:schemeClr val="hlink"/>
                </a:solidFill>
                <a:ea typeface="黑体" pitchFamily="2" charset="-122"/>
              </a:rPr>
              <a:t>S={e,0,1},</a:t>
            </a:r>
            <a:r>
              <a:rPr lang="zh-CN" altLang="en-US" sz="2800" b="1">
                <a:solidFill>
                  <a:schemeClr val="hlink"/>
                </a:solidFill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chemeClr val="hlink"/>
                </a:solidFill>
                <a:ea typeface="黑体" pitchFamily="2" charset="-122"/>
              </a:rPr>
              <a:t>S</a:t>
            </a:r>
            <a:r>
              <a:rPr lang="zh-CN" altLang="en-US" sz="2800" b="1">
                <a:solidFill>
                  <a:schemeClr val="hlink"/>
                </a:solidFill>
                <a:ea typeface="黑体" pitchFamily="2" charset="-122"/>
              </a:rPr>
              <a:t>，*）</a:t>
            </a:r>
            <a:r>
              <a:rPr lang="zh-CN" altLang="en-US" sz="28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是单元半群</a:t>
            </a:r>
            <a:r>
              <a:rPr lang="zh-CN" altLang="en-US" sz="2800" b="1">
                <a:solidFill>
                  <a:schemeClr val="hlink"/>
                </a:solidFill>
                <a:ea typeface="黑体" pitchFamily="2" charset="-122"/>
              </a:rPr>
              <a:t>，说明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{0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1}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，*）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不是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，*）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的子单元半群</a:t>
            </a:r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2411413" y="1196975"/>
            <a:ext cx="3095625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*       e       0       1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413000" y="1628775"/>
            <a:ext cx="3095625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e       e       0       1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411413" y="2060575"/>
            <a:ext cx="3095625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0       0       0       0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411413" y="2549525"/>
            <a:ext cx="3095625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1       1       0       1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2195513" y="1700213"/>
            <a:ext cx="3024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3059113" y="1239838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827088" y="3276600"/>
            <a:ext cx="7777162" cy="3293209"/>
          </a:xfrm>
          <a:prstGeom prst="rect">
            <a:avLst/>
          </a:prstGeom>
          <a:solidFill>
            <a:srgbClr val="CCFFFF"/>
          </a:solidFill>
          <a:ln w="222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解：在（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，*）中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e*e= 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e*e= e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e*0= 0*e=0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e*1= 1*e=1       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是单位元，所以（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，*）是单元半群，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但在（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{0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1}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，*）中没有单位元，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{0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1}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，*）不是（</a:t>
            </a:r>
            <a:r>
              <a:rPr lang="en-US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，*）的子单元半群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0" y="3068638"/>
            <a:ext cx="903605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99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" name="Text Box 0"/>
          <p:cNvSpPr txBox="1">
            <a:spLocks noChangeArrowheads="1"/>
          </p:cNvSpPr>
          <p:nvPr/>
        </p:nvSpPr>
        <p:spPr bwMode="auto">
          <a:xfrm>
            <a:off x="1042988" y="620713"/>
            <a:ext cx="770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755650" y="1327150"/>
            <a:ext cx="7920038" cy="4083050"/>
          </a:xfrm>
          <a:prstGeom prst="rect">
            <a:avLst/>
          </a:prstGeom>
          <a:solidFill>
            <a:srgbClr val="CCFFFF"/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hlink"/>
                </a:solidFill>
                <a:ea typeface="黑体" pitchFamily="2" charset="-122"/>
              </a:rPr>
              <a:t>半群扩充为单元半群的可能性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设有半群</a:t>
            </a:r>
            <a:r>
              <a:rPr lang="en-US" altLang="zh-CN" sz="3600" b="1" dirty="0">
                <a:solidFill>
                  <a:srgbClr val="0000FF"/>
                </a:solidFill>
              </a:rPr>
              <a:t>(S, </a:t>
            </a:r>
            <a:r>
              <a:rPr lang="en-US" altLang="zh-CN" sz="1200" b="1" dirty="0">
                <a:solidFill>
                  <a:srgbClr val="0000FF"/>
                </a:solidFill>
              </a:rPr>
              <a:t>○</a:t>
            </a:r>
            <a:r>
              <a:rPr lang="en-US" altLang="zh-CN" sz="3600" b="1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若存在一个元素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具有下列性质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  <a:r>
              <a:rPr lang="en-US" altLang="zh-CN" sz="2800" b="1" dirty="0">
                <a:solidFill>
                  <a:srgbClr val="0000FF"/>
                </a:solidFill>
              </a:rPr>
              <a:t>1 </a:t>
            </a:r>
            <a:r>
              <a:rPr lang="en-US" altLang="zh-CN" sz="1200" b="1" dirty="0">
                <a:solidFill>
                  <a:srgbClr val="0000FF"/>
                </a:solidFill>
              </a:rPr>
              <a:t>○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1=1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任意</a:t>
            </a:r>
            <a:r>
              <a:rPr lang="en-US" altLang="zh-CN" sz="2800" b="1" dirty="0" err="1">
                <a:solidFill>
                  <a:srgbClr val="0000FF"/>
                </a:solidFill>
              </a:rPr>
              <a:t>x∈S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有    </a:t>
            </a:r>
            <a:r>
              <a:rPr lang="en-US" altLang="zh-CN" sz="2800" b="1" dirty="0">
                <a:solidFill>
                  <a:srgbClr val="0000FF"/>
                </a:solidFill>
              </a:rPr>
              <a:t>1 </a:t>
            </a:r>
            <a:r>
              <a:rPr lang="en-US" altLang="zh-CN" sz="1200" b="1" dirty="0">
                <a:solidFill>
                  <a:srgbClr val="0000FF"/>
                </a:solidFill>
              </a:rPr>
              <a:t>○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x=x </a:t>
            </a:r>
            <a:r>
              <a:rPr lang="en-US" altLang="zh-CN" sz="1200" b="1" dirty="0">
                <a:solidFill>
                  <a:srgbClr val="0000FF"/>
                </a:solidFill>
              </a:rPr>
              <a:t>○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1=x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则</a:t>
            </a:r>
            <a:r>
              <a:rPr lang="en-US" altLang="zh-CN" sz="2800" b="1" dirty="0">
                <a:solidFill>
                  <a:srgbClr val="0000FF"/>
                </a:solidFill>
              </a:rPr>
              <a:t>(S</a:t>
            </a:r>
            <a:r>
              <a:rPr lang="en-US" altLang="en-US" sz="2800" b="1" dirty="0">
                <a:solidFill>
                  <a:srgbClr val="0000FF"/>
                </a:solidFill>
              </a:rPr>
              <a:t>∪</a:t>
            </a:r>
            <a:r>
              <a:rPr lang="en-US" altLang="zh-CN" sz="2800" b="1" dirty="0">
                <a:solidFill>
                  <a:srgbClr val="0000FF"/>
                </a:solidFill>
              </a:rPr>
              <a:t>{1}, </a:t>
            </a:r>
            <a:r>
              <a:rPr lang="en-US" altLang="zh-CN" sz="1200" b="1" dirty="0">
                <a:solidFill>
                  <a:srgbClr val="0000FF"/>
                </a:solidFill>
              </a:rPr>
              <a:t>○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构成一个单元半群</a:t>
            </a:r>
          </a:p>
        </p:txBody>
      </p:sp>
    </p:spTree>
    <p:extLst>
      <p:ext uri="{BB962C8B-B14F-4D97-AF65-F5344CB8AC3E}">
        <p14:creationId xmlns:p14="http://schemas.microsoft.com/office/powerpoint/2010/main" val="23818658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6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6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" name="Text Box 0"/>
          <p:cNvSpPr txBox="1">
            <a:spLocks noChangeArrowheads="1"/>
          </p:cNvSpPr>
          <p:nvPr/>
        </p:nvSpPr>
        <p:spPr bwMode="auto">
          <a:xfrm>
            <a:off x="304800" y="1695033"/>
            <a:ext cx="8424862" cy="2800767"/>
          </a:xfrm>
          <a:prstGeom prst="rect">
            <a:avLst/>
          </a:prstGeom>
          <a:solidFill>
            <a:srgbClr val="CCFFFF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定义：</a:t>
            </a:r>
            <a:r>
              <a:rPr lang="zh-CN" altLang="en-US" sz="3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对运算满足交换律的半群（单元半群）称为可换半群（可换单元半群）</a:t>
            </a:r>
          </a:p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N</a:t>
            </a:r>
            <a:r>
              <a:rPr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+</a:t>
            </a:r>
            <a:r>
              <a:rPr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）（</a:t>
            </a:r>
            <a:r>
              <a:rPr lang="en-US" altLang="zh-CN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N</a:t>
            </a:r>
            <a:r>
              <a:rPr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，*）既是可换半群，又是可换单元半群</a:t>
            </a:r>
          </a:p>
        </p:txBody>
      </p:sp>
    </p:spTree>
    <p:extLst>
      <p:ext uri="{BB962C8B-B14F-4D97-AF65-F5344CB8AC3E}">
        <p14:creationId xmlns:p14="http://schemas.microsoft.com/office/powerpoint/2010/main" val="10760276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5400" y="1066800"/>
            <a:ext cx="659347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所有的半群都是可换半群</a:t>
            </a:r>
            <a:r>
              <a:rPr lang="en-US" altLang="zh-CN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所有的单元半群都是可换单元半群</a:t>
            </a:r>
            <a:r>
              <a:rPr lang="en-US" altLang="zh-CN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?</a:t>
            </a:r>
            <a:endParaRPr lang="zh-CN" altLang="en-US" sz="32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 pitchFamily="2" charset="2"/>
            </a:endParaRPr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2209800" y="2438400"/>
            <a:ext cx="3962400" cy="3048000"/>
            <a:chOff x="528" y="153"/>
            <a:chExt cx="2736" cy="2103"/>
          </a:xfrm>
          <a:effectLst>
            <a:outerShdw blurRad="63500" dist="50800" dir="6000000" algn="ctr" rotWithShape="0">
              <a:srgbClr val="FFFF00">
                <a:alpha val="99000"/>
              </a:srgbClr>
            </a:outerShdw>
          </a:effectLst>
        </p:grpSpPr>
        <p:graphicFrame>
          <p:nvGraphicFramePr>
            <p:cNvPr id="4" name="Object 2"/>
            <p:cNvGraphicFramePr>
              <a:graphicFrameLocks noChangeAspect="1"/>
            </p:cNvGraphicFramePr>
            <p:nvPr/>
          </p:nvGraphicFramePr>
          <p:xfrm>
            <a:off x="579" y="288"/>
            <a:ext cx="33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97" name="Equation" r:id="rId3" imgW="114120" imgH="126720" progId="Equation.3">
                    <p:embed/>
                  </p:oleObj>
                </mc:Choice>
                <mc:Fallback>
                  <p:oleObj name="Equation" r:id="rId3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" y="288"/>
                          <a:ext cx="333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3"/>
            <p:cNvGraphicFramePr>
              <a:graphicFrameLocks noChangeAspect="1"/>
            </p:cNvGraphicFramePr>
            <p:nvPr/>
          </p:nvGraphicFramePr>
          <p:xfrm>
            <a:off x="528" y="1008"/>
            <a:ext cx="392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98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008"/>
                          <a:ext cx="392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576" y="1440"/>
            <a:ext cx="32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99" name="Equation" r:id="rId7" imgW="126720" imgH="164880" progId="Equation.3">
                    <p:embed/>
                  </p:oleObj>
                </mc:Choice>
                <mc:Fallback>
                  <p:oleObj name="Equation" r:id="rId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440"/>
                          <a:ext cx="326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576" y="1728"/>
            <a:ext cx="359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00" name="Equation" r:id="rId9" imgW="139680" imgH="177480" progId="Equation.3">
                    <p:embed/>
                  </p:oleObj>
                </mc:Choice>
                <mc:Fallback>
                  <p:oleObj name="Equation" r:id="rId9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728"/>
                          <a:ext cx="359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1081" y="268"/>
            <a:ext cx="359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01" name="Equation" r:id="rId11" imgW="139680" imgH="139680" progId="Equation.3">
                    <p:embed/>
                  </p:oleObj>
                </mc:Choice>
                <mc:Fallback>
                  <p:oleObj name="Equation" r:id="rId1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268"/>
                          <a:ext cx="359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1056" y="1776"/>
            <a:ext cx="359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02" name="Equation" r:id="rId13" imgW="139680" imgH="139680" progId="Equation.3">
                    <p:embed/>
                  </p:oleObj>
                </mc:Choice>
                <mc:Fallback>
                  <p:oleObj name="Equation" r:id="rId1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76"/>
                          <a:ext cx="359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1056" y="1440"/>
            <a:ext cx="359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03" name="Equation" r:id="rId15" imgW="139680" imgH="139680" progId="Equation.3">
                    <p:embed/>
                  </p:oleObj>
                </mc:Choice>
                <mc:Fallback>
                  <p:oleObj name="Equation" r:id="rId1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440"/>
                          <a:ext cx="359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1056" y="1056"/>
            <a:ext cx="359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04" name="Equation" r:id="rId17" imgW="139680" imgH="139680" progId="Equation.3">
                    <p:embed/>
                  </p:oleObj>
                </mc:Choice>
                <mc:Fallback>
                  <p:oleObj name="Equation" r:id="rId1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056"/>
                          <a:ext cx="359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1680" y="720"/>
            <a:ext cx="359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05" name="Equation" r:id="rId19" imgW="139680" imgH="139680" progId="Equation.3">
                    <p:embed/>
                  </p:oleObj>
                </mc:Choice>
                <mc:Fallback>
                  <p:oleObj name="Equation" r:id="rId1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720"/>
                          <a:ext cx="359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576" y="699"/>
            <a:ext cx="359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06" name="Equation" r:id="rId21" imgW="139680" imgH="139680" progId="Equation.3">
                    <p:embed/>
                  </p:oleObj>
                </mc:Choice>
                <mc:Fallback>
                  <p:oleObj name="Equation" r:id="rId2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699"/>
                          <a:ext cx="359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1632" y="1008"/>
            <a:ext cx="392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07" name="Equation" r:id="rId23" imgW="152280" imgH="203040" progId="Equation.3">
                    <p:embed/>
                  </p:oleObj>
                </mc:Choice>
                <mc:Fallback>
                  <p:oleObj name="Equation" r:id="rId23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008"/>
                          <a:ext cx="392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3"/>
            <p:cNvGraphicFramePr>
              <a:graphicFrameLocks noChangeAspect="1"/>
            </p:cNvGraphicFramePr>
            <p:nvPr/>
          </p:nvGraphicFramePr>
          <p:xfrm>
            <a:off x="1624" y="1401"/>
            <a:ext cx="392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08" name="Equation" r:id="rId25" imgW="152280" imgH="203040" progId="Equation.3">
                    <p:embed/>
                  </p:oleObj>
                </mc:Choice>
                <mc:Fallback>
                  <p:oleObj name="Equation" r:id="rId25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1401"/>
                          <a:ext cx="392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1624" y="1737"/>
            <a:ext cx="392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09" name="Equation" r:id="rId27" imgW="152280" imgH="203040" progId="Equation.3">
                    <p:embed/>
                  </p:oleObj>
                </mc:Choice>
                <mc:Fallback>
                  <p:oleObj name="Equation" r:id="rId27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1737"/>
                          <a:ext cx="392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5"/>
            <p:cNvGraphicFramePr>
              <a:graphicFrameLocks noChangeAspect="1"/>
            </p:cNvGraphicFramePr>
            <p:nvPr/>
          </p:nvGraphicFramePr>
          <p:xfrm>
            <a:off x="2248" y="633"/>
            <a:ext cx="392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0" name="Equation" r:id="rId29" imgW="152280" imgH="203040" progId="Equation.3">
                    <p:embed/>
                  </p:oleObj>
                </mc:Choice>
                <mc:Fallback>
                  <p:oleObj name="Equation" r:id="rId29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633"/>
                          <a:ext cx="392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6"/>
            <p:cNvGraphicFramePr>
              <a:graphicFrameLocks noChangeAspect="1"/>
            </p:cNvGraphicFramePr>
            <p:nvPr/>
          </p:nvGraphicFramePr>
          <p:xfrm>
            <a:off x="2842" y="1450"/>
            <a:ext cx="32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1" name="Equation" r:id="rId31" imgW="126720" imgH="164880" progId="Equation.3">
                    <p:embed/>
                  </p:oleObj>
                </mc:Choice>
                <mc:Fallback>
                  <p:oleObj name="Equation" r:id="rId31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" y="1450"/>
                          <a:ext cx="326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7"/>
            <p:cNvGraphicFramePr>
              <a:graphicFrameLocks noChangeAspect="1"/>
            </p:cNvGraphicFramePr>
            <p:nvPr/>
          </p:nvGraphicFramePr>
          <p:xfrm>
            <a:off x="2314" y="1066"/>
            <a:ext cx="32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2" name="Equation" r:id="rId33" imgW="126720" imgH="164880" progId="Equation.3">
                    <p:embed/>
                  </p:oleObj>
                </mc:Choice>
                <mc:Fallback>
                  <p:oleObj name="Equation" r:id="rId3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" y="1066"/>
                          <a:ext cx="326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8"/>
            <p:cNvGraphicFramePr>
              <a:graphicFrameLocks noChangeAspect="1"/>
            </p:cNvGraphicFramePr>
            <p:nvPr/>
          </p:nvGraphicFramePr>
          <p:xfrm>
            <a:off x="2314" y="1450"/>
            <a:ext cx="32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3" name="Equation" r:id="rId35" imgW="126720" imgH="164880" progId="Equation.3">
                    <p:embed/>
                  </p:oleObj>
                </mc:Choice>
                <mc:Fallback>
                  <p:oleObj name="Equation" r:id="rId35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" y="1450"/>
                          <a:ext cx="326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9"/>
            <p:cNvGraphicFramePr>
              <a:graphicFrameLocks noChangeAspect="1"/>
            </p:cNvGraphicFramePr>
            <p:nvPr/>
          </p:nvGraphicFramePr>
          <p:xfrm>
            <a:off x="2314" y="1786"/>
            <a:ext cx="32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4" name="Equation" r:id="rId37" imgW="126720" imgH="164880" progId="Equation.3">
                    <p:embed/>
                  </p:oleObj>
                </mc:Choice>
                <mc:Fallback>
                  <p:oleObj name="Equation" r:id="rId3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" y="1786"/>
                          <a:ext cx="326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0"/>
            <p:cNvGraphicFramePr>
              <a:graphicFrameLocks noChangeAspect="1"/>
            </p:cNvGraphicFramePr>
            <p:nvPr/>
          </p:nvGraphicFramePr>
          <p:xfrm>
            <a:off x="2352" y="240"/>
            <a:ext cx="32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5" name="Equation" r:id="rId39" imgW="126720" imgH="164880" progId="Equation.3">
                    <p:embed/>
                  </p:oleObj>
                </mc:Choice>
                <mc:Fallback>
                  <p:oleObj name="Equation" r:id="rId39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40"/>
                          <a:ext cx="326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1"/>
            <p:cNvGraphicFramePr>
              <a:graphicFrameLocks noChangeAspect="1"/>
            </p:cNvGraphicFramePr>
            <p:nvPr/>
          </p:nvGraphicFramePr>
          <p:xfrm>
            <a:off x="2809" y="1008"/>
            <a:ext cx="359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6" name="Equation" r:id="rId41" imgW="139680" imgH="177480" progId="Equation.3">
                    <p:embed/>
                  </p:oleObj>
                </mc:Choice>
                <mc:Fallback>
                  <p:oleObj name="Equation" r:id="rId41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" y="1008"/>
                          <a:ext cx="359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2"/>
            <p:cNvGraphicFramePr>
              <a:graphicFrameLocks noChangeAspect="1"/>
            </p:cNvGraphicFramePr>
            <p:nvPr/>
          </p:nvGraphicFramePr>
          <p:xfrm>
            <a:off x="2857" y="1753"/>
            <a:ext cx="359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7" name="Equation" r:id="rId43" imgW="139680" imgH="177480" progId="Equation.3">
                    <p:embed/>
                  </p:oleObj>
                </mc:Choice>
                <mc:Fallback>
                  <p:oleObj name="Equation" r:id="rId43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1753"/>
                          <a:ext cx="359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3"/>
            <p:cNvGraphicFramePr>
              <a:graphicFrameLocks noChangeAspect="1"/>
            </p:cNvGraphicFramePr>
            <p:nvPr/>
          </p:nvGraphicFramePr>
          <p:xfrm>
            <a:off x="1056" y="624"/>
            <a:ext cx="359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8" name="Equation" r:id="rId45" imgW="139680" imgH="177480" progId="Equation.3">
                    <p:embed/>
                  </p:oleObj>
                </mc:Choice>
                <mc:Fallback>
                  <p:oleObj name="Equation" r:id="rId45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624"/>
                          <a:ext cx="359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4"/>
            <p:cNvGraphicFramePr>
              <a:graphicFrameLocks noChangeAspect="1"/>
            </p:cNvGraphicFramePr>
            <p:nvPr/>
          </p:nvGraphicFramePr>
          <p:xfrm>
            <a:off x="2880" y="192"/>
            <a:ext cx="359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9" name="Equation" r:id="rId47" imgW="139680" imgH="177480" progId="Equation.3">
                    <p:embed/>
                  </p:oleObj>
                </mc:Choice>
                <mc:Fallback>
                  <p:oleObj name="Equation" r:id="rId47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92"/>
                          <a:ext cx="359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5"/>
            <p:cNvGraphicFramePr>
              <a:graphicFrameLocks noChangeAspect="1"/>
            </p:cNvGraphicFramePr>
            <p:nvPr/>
          </p:nvGraphicFramePr>
          <p:xfrm>
            <a:off x="1680" y="153"/>
            <a:ext cx="392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20" name="Equation" r:id="rId49" imgW="152280" imgH="203040" progId="Equation.3">
                    <p:embed/>
                  </p:oleObj>
                </mc:Choice>
                <mc:Fallback>
                  <p:oleObj name="Equation" r:id="rId49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53"/>
                          <a:ext cx="392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6"/>
            <p:cNvGraphicFramePr>
              <a:graphicFrameLocks noChangeAspect="1"/>
            </p:cNvGraphicFramePr>
            <p:nvPr/>
          </p:nvGraphicFramePr>
          <p:xfrm>
            <a:off x="2890" y="672"/>
            <a:ext cx="32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21" name="Equation" r:id="rId51" imgW="126720" imgH="164880" progId="Equation.3">
                    <p:embed/>
                  </p:oleObj>
                </mc:Choice>
                <mc:Fallback>
                  <p:oleObj name="Equation" r:id="rId51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0" y="672"/>
                          <a:ext cx="326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28" y="624"/>
              <a:ext cx="27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008" y="240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261936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762000" y="609600"/>
            <a:ext cx="4054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练习 </a:t>
            </a:r>
            <a:r>
              <a:rPr lang="en-US" altLang="zh-CN" sz="2800" dirty="0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P73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5.1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593725" y="1371600"/>
            <a:ext cx="763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隶书" pitchFamily="49" charset="-122"/>
              </a:rPr>
              <a:t>数的加、乘在下列集合上是否封闭？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746125" y="2133600"/>
            <a:ext cx="352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(1) S={0,1}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822325" y="3160713"/>
            <a:ext cx="3216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(2)S={-1,1}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762000" y="4144963"/>
            <a:ext cx="3265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(3)</a:t>
            </a: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S={x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</a:rPr>
              <a:t>为素数</a:t>
            </a:r>
            <a:r>
              <a:rPr lang="en-US" altLang="zh-CN" b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3946525" y="3168650"/>
            <a:ext cx="199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-1+1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3565525" y="2101850"/>
            <a:ext cx="901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1+1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72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/>
      <p:bldP spid="121863" grpId="0"/>
      <p:bldP spid="121864" grpId="0"/>
      <p:bldP spid="121865" grpId="0"/>
      <p:bldP spid="121866" grpId="0"/>
      <p:bldP spid="12186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1835150" y="2133600"/>
            <a:ext cx="5545138" cy="37528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2173288" y="2439987"/>
            <a:ext cx="4343400" cy="3198813"/>
            <a:chOff x="1292" y="2019"/>
            <a:chExt cx="2736" cy="2015"/>
          </a:xfrm>
        </p:grpSpPr>
        <p:graphicFrame>
          <p:nvGraphicFramePr>
            <p:cNvPr id="45061" name="Object 5"/>
            <p:cNvGraphicFramePr>
              <a:graphicFrameLocks noChangeAspect="1"/>
            </p:cNvGraphicFramePr>
            <p:nvPr/>
          </p:nvGraphicFramePr>
          <p:xfrm>
            <a:off x="1361" y="2143"/>
            <a:ext cx="29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1" name="公式" r:id="rId3" imgW="101520" imgH="101520" progId="Equation.3">
                    <p:embed/>
                  </p:oleObj>
                </mc:Choice>
                <mc:Fallback>
                  <p:oleObj name="公式" r:id="rId3" imgW="101520" imgH="1015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2143"/>
                          <a:ext cx="29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2" name="Object 6"/>
            <p:cNvGraphicFramePr>
              <a:graphicFrameLocks noChangeAspect="1"/>
            </p:cNvGraphicFramePr>
            <p:nvPr/>
          </p:nvGraphicFramePr>
          <p:xfrm>
            <a:off x="1371" y="2845"/>
            <a:ext cx="294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2" name="公式" r:id="rId5" imgW="114120" imgH="164880" progId="Equation.3">
                    <p:embed/>
                  </p:oleObj>
                </mc:Choice>
                <mc:Fallback>
                  <p:oleObj name="公式" r:id="rId5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" y="2845"/>
                          <a:ext cx="294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3" name="Object 7"/>
            <p:cNvGraphicFramePr>
              <a:graphicFrameLocks noChangeAspect="1"/>
            </p:cNvGraphicFramePr>
            <p:nvPr/>
          </p:nvGraphicFramePr>
          <p:xfrm>
            <a:off x="1340" y="3274"/>
            <a:ext cx="32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3" name="公式" r:id="rId7" imgW="126720" imgH="152280" progId="Equation.3">
                    <p:embed/>
                  </p:oleObj>
                </mc:Choice>
                <mc:Fallback>
                  <p:oleObj name="公式" r:id="rId7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3274"/>
                          <a:ext cx="32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4" name="Object 8"/>
            <p:cNvGraphicFramePr>
              <a:graphicFrameLocks noChangeAspect="1"/>
            </p:cNvGraphicFramePr>
            <p:nvPr/>
          </p:nvGraphicFramePr>
          <p:xfrm>
            <a:off x="1372" y="3644"/>
            <a:ext cx="29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4" name="公式" r:id="rId9" imgW="114120" imgH="152280" progId="Equation.3">
                    <p:embed/>
                  </p:oleObj>
                </mc:Choice>
                <mc:Fallback>
                  <p:oleObj name="公式" r:id="rId9" imgW="1141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3644"/>
                          <a:ext cx="294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Object 9"/>
            <p:cNvGraphicFramePr>
              <a:graphicFrameLocks noChangeAspect="1"/>
            </p:cNvGraphicFramePr>
            <p:nvPr/>
          </p:nvGraphicFramePr>
          <p:xfrm>
            <a:off x="1878" y="2102"/>
            <a:ext cx="29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5" name="公式" r:id="rId11" imgW="114120" imgH="126720" progId="Equation.3">
                    <p:embed/>
                  </p:oleObj>
                </mc:Choice>
                <mc:Fallback>
                  <p:oleObj name="公式" r:id="rId11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2102"/>
                          <a:ext cx="29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6" name="Object 10"/>
            <p:cNvGraphicFramePr>
              <a:graphicFrameLocks noChangeAspect="1"/>
            </p:cNvGraphicFramePr>
            <p:nvPr/>
          </p:nvGraphicFramePr>
          <p:xfrm>
            <a:off x="1864" y="3658"/>
            <a:ext cx="29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6" name="公式" r:id="rId13" imgW="114120" imgH="126720" progId="Equation.3">
                    <p:embed/>
                  </p:oleObj>
                </mc:Choice>
                <mc:Fallback>
                  <p:oleObj name="公式" r:id="rId13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3658"/>
                          <a:ext cx="29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7" name="Object 11"/>
            <p:cNvGraphicFramePr>
              <a:graphicFrameLocks noChangeAspect="1"/>
            </p:cNvGraphicFramePr>
            <p:nvPr/>
          </p:nvGraphicFramePr>
          <p:xfrm>
            <a:off x="1842" y="3248"/>
            <a:ext cx="32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7" name="公式" r:id="rId15" imgW="126720" imgH="152280" progId="Equation.3">
                    <p:embed/>
                  </p:oleObj>
                </mc:Choice>
                <mc:Fallback>
                  <p:oleObj name="公式" r:id="rId15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" y="3248"/>
                          <a:ext cx="32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8" name="Object 12"/>
            <p:cNvGraphicFramePr>
              <a:graphicFrameLocks noChangeAspect="1"/>
            </p:cNvGraphicFramePr>
            <p:nvPr/>
          </p:nvGraphicFramePr>
          <p:xfrm>
            <a:off x="1882" y="2842"/>
            <a:ext cx="294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8" name="公式" r:id="rId17" imgW="114120" imgH="164880" progId="Equation.3">
                    <p:embed/>
                  </p:oleObj>
                </mc:Choice>
                <mc:Fallback>
                  <p:oleObj name="公式" r:id="rId17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842"/>
                          <a:ext cx="294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9" name="Object 13"/>
            <p:cNvGraphicFramePr>
              <a:graphicFrameLocks noChangeAspect="1"/>
            </p:cNvGraphicFramePr>
            <p:nvPr/>
          </p:nvGraphicFramePr>
          <p:xfrm>
            <a:off x="2460" y="2480"/>
            <a:ext cx="32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9" name="公式" r:id="rId19" imgW="126720" imgH="152280" progId="Equation.3">
                    <p:embed/>
                  </p:oleObj>
                </mc:Choice>
                <mc:Fallback>
                  <p:oleObj name="公式" r:id="rId19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0" y="2480"/>
                          <a:ext cx="32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0" name="Object 14"/>
            <p:cNvGraphicFramePr>
              <a:graphicFrameLocks noChangeAspect="1"/>
            </p:cNvGraphicFramePr>
            <p:nvPr/>
          </p:nvGraphicFramePr>
          <p:xfrm>
            <a:off x="1372" y="2533"/>
            <a:ext cx="29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0" name="公式" r:id="rId21" imgW="114120" imgH="126720" progId="Equation.3">
                    <p:embed/>
                  </p:oleObj>
                </mc:Choice>
                <mc:Fallback>
                  <p:oleObj name="公式" r:id="rId21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2533"/>
                          <a:ext cx="294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1" name="Object 15"/>
            <p:cNvGraphicFramePr>
              <a:graphicFrameLocks noChangeAspect="1"/>
            </p:cNvGraphicFramePr>
            <p:nvPr/>
          </p:nvGraphicFramePr>
          <p:xfrm>
            <a:off x="2499" y="2839"/>
            <a:ext cx="294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1" name="公式" r:id="rId23" imgW="114120" imgH="164880" progId="Equation.3">
                    <p:embed/>
                  </p:oleObj>
                </mc:Choice>
                <mc:Fallback>
                  <p:oleObj name="公式" r:id="rId23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9" y="2839"/>
                          <a:ext cx="294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2" name="Object 16"/>
            <p:cNvGraphicFramePr>
              <a:graphicFrameLocks noChangeAspect="1"/>
            </p:cNvGraphicFramePr>
            <p:nvPr/>
          </p:nvGraphicFramePr>
          <p:xfrm>
            <a:off x="2462" y="3241"/>
            <a:ext cx="327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2" name="公式" r:id="rId25" imgW="126720" imgH="152280" progId="Equation.3">
                    <p:embed/>
                  </p:oleObj>
                </mc:Choice>
                <mc:Fallback>
                  <p:oleObj name="公式" r:id="rId25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2" y="3241"/>
                          <a:ext cx="327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Object 17"/>
            <p:cNvGraphicFramePr>
              <a:graphicFrameLocks noChangeAspect="1"/>
            </p:cNvGraphicFramePr>
            <p:nvPr/>
          </p:nvGraphicFramePr>
          <p:xfrm>
            <a:off x="2479" y="3579"/>
            <a:ext cx="294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3" name="公式" r:id="rId27" imgW="114120" imgH="164880" progId="Equation.3">
                    <p:embed/>
                  </p:oleObj>
                </mc:Choice>
                <mc:Fallback>
                  <p:oleObj name="公式" r:id="rId27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9" y="3579"/>
                          <a:ext cx="294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18"/>
            <p:cNvGraphicFramePr>
              <a:graphicFrameLocks noChangeAspect="1"/>
            </p:cNvGraphicFramePr>
            <p:nvPr/>
          </p:nvGraphicFramePr>
          <p:xfrm>
            <a:off x="3127" y="2451"/>
            <a:ext cx="294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4" name="公式" r:id="rId29" imgW="114120" imgH="164880" progId="Equation.3">
                    <p:embed/>
                  </p:oleObj>
                </mc:Choice>
                <mc:Fallback>
                  <p:oleObj name="公式" r:id="rId29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2451"/>
                          <a:ext cx="294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19"/>
            <p:cNvGraphicFramePr>
              <a:graphicFrameLocks noChangeAspect="1"/>
            </p:cNvGraphicFramePr>
            <p:nvPr/>
          </p:nvGraphicFramePr>
          <p:xfrm>
            <a:off x="3642" y="3236"/>
            <a:ext cx="32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5" name="公式" r:id="rId31" imgW="126720" imgH="152280" progId="Equation.3">
                    <p:embed/>
                  </p:oleObj>
                </mc:Choice>
                <mc:Fallback>
                  <p:oleObj name="公式" r:id="rId31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2" y="3236"/>
                          <a:ext cx="32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6" name="Object 20"/>
            <p:cNvGraphicFramePr>
              <a:graphicFrameLocks noChangeAspect="1"/>
            </p:cNvGraphicFramePr>
            <p:nvPr/>
          </p:nvGraphicFramePr>
          <p:xfrm>
            <a:off x="3124" y="2842"/>
            <a:ext cx="294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6" name="公式" r:id="rId33" imgW="114120" imgH="164880" progId="Equation.3">
                    <p:embed/>
                  </p:oleObj>
                </mc:Choice>
                <mc:Fallback>
                  <p:oleObj name="公式" r:id="rId33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2842"/>
                          <a:ext cx="294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7" name="Object 21"/>
            <p:cNvGraphicFramePr>
              <a:graphicFrameLocks noChangeAspect="1"/>
            </p:cNvGraphicFramePr>
            <p:nvPr/>
          </p:nvGraphicFramePr>
          <p:xfrm>
            <a:off x="3078" y="3236"/>
            <a:ext cx="32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7" name="公式" r:id="rId35" imgW="126720" imgH="152280" progId="Equation.3">
                    <p:embed/>
                  </p:oleObj>
                </mc:Choice>
                <mc:Fallback>
                  <p:oleObj name="公式" r:id="rId35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3236"/>
                          <a:ext cx="32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8" name="Object 22"/>
            <p:cNvGraphicFramePr>
              <a:graphicFrameLocks noChangeAspect="1"/>
            </p:cNvGraphicFramePr>
            <p:nvPr/>
          </p:nvGraphicFramePr>
          <p:xfrm>
            <a:off x="3102" y="3620"/>
            <a:ext cx="32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8" name="公式" r:id="rId37" imgW="126720" imgH="152280" progId="Equation.3">
                    <p:embed/>
                  </p:oleObj>
                </mc:Choice>
                <mc:Fallback>
                  <p:oleObj name="公式" r:id="rId37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2" y="3620"/>
                          <a:ext cx="32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9" name="Object 23"/>
            <p:cNvGraphicFramePr>
              <a:graphicFrameLocks noChangeAspect="1"/>
            </p:cNvGraphicFramePr>
            <p:nvPr/>
          </p:nvGraphicFramePr>
          <p:xfrm>
            <a:off x="3116" y="2074"/>
            <a:ext cx="32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9" name="公式" r:id="rId39" imgW="126720" imgH="152280" progId="Equation.3">
                    <p:embed/>
                  </p:oleObj>
                </mc:Choice>
                <mc:Fallback>
                  <p:oleObj name="公式" r:id="rId39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2074"/>
                          <a:ext cx="32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0" name="Object 24"/>
            <p:cNvGraphicFramePr>
              <a:graphicFrameLocks noChangeAspect="1"/>
            </p:cNvGraphicFramePr>
            <p:nvPr/>
          </p:nvGraphicFramePr>
          <p:xfrm>
            <a:off x="3677" y="2830"/>
            <a:ext cx="294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0" name="公式" r:id="rId41" imgW="114120" imgH="164880" progId="Equation.3">
                    <p:embed/>
                  </p:oleObj>
                </mc:Choice>
                <mc:Fallback>
                  <p:oleObj name="公式" r:id="rId41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7" y="2830"/>
                          <a:ext cx="294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1" name="Object 25"/>
            <p:cNvGraphicFramePr>
              <a:graphicFrameLocks noChangeAspect="1"/>
            </p:cNvGraphicFramePr>
            <p:nvPr/>
          </p:nvGraphicFramePr>
          <p:xfrm>
            <a:off x="3684" y="3597"/>
            <a:ext cx="293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1" name="公式" r:id="rId43" imgW="114120" imgH="152280" progId="Equation.3">
                    <p:embed/>
                  </p:oleObj>
                </mc:Choice>
                <mc:Fallback>
                  <p:oleObj name="公式" r:id="rId43" imgW="1141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" y="3597"/>
                          <a:ext cx="293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2" name="Object 26"/>
            <p:cNvGraphicFramePr>
              <a:graphicFrameLocks noChangeAspect="1"/>
            </p:cNvGraphicFramePr>
            <p:nvPr/>
          </p:nvGraphicFramePr>
          <p:xfrm>
            <a:off x="1852" y="2474"/>
            <a:ext cx="29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2" name="公式" r:id="rId45" imgW="114120" imgH="152280" progId="Equation.3">
                    <p:embed/>
                  </p:oleObj>
                </mc:Choice>
                <mc:Fallback>
                  <p:oleObj name="公式" r:id="rId45" imgW="1141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2474"/>
                          <a:ext cx="294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3" name="Object 27"/>
            <p:cNvGraphicFramePr>
              <a:graphicFrameLocks noChangeAspect="1"/>
            </p:cNvGraphicFramePr>
            <p:nvPr/>
          </p:nvGraphicFramePr>
          <p:xfrm>
            <a:off x="3676" y="2042"/>
            <a:ext cx="29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3" name="公式" r:id="rId47" imgW="114120" imgH="152280" progId="Equation.3">
                    <p:embed/>
                  </p:oleObj>
                </mc:Choice>
                <mc:Fallback>
                  <p:oleObj name="公式" r:id="rId47" imgW="1141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2042"/>
                          <a:ext cx="294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4" name="Object 28"/>
            <p:cNvGraphicFramePr>
              <a:graphicFrameLocks noChangeAspect="1"/>
            </p:cNvGraphicFramePr>
            <p:nvPr/>
          </p:nvGraphicFramePr>
          <p:xfrm>
            <a:off x="2493" y="2019"/>
            <a:ext cx="294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4" name="公式" r:id="rId49" imgW="114120" imgH="164880" progId="Equation.3">
                    <p:embed/>
                  </p:oleObj>
                </mc:Choice>
                <mc:Fallback>
                  <p:oleObj name="公式" r:id="rId49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3" y="2019"/>
                          <a:ext cx="294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5" name="Object 29"/>
            <p:cNvGraphicFramePr>
              <a:graphicFrameLocks noChangeAspect="1"/>
            </p:cNvGraphicFramePr>
            <p:nvPr/>
          </p:nvGraphicFramePr>
          <p:xfrm>
            <a:off x="3670" y="2515"/>
            <a:ext cx="29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5" name="公式" r:id="rId51" imgW="114120" imgH="126720" progId="Equation.3">
                    <p:embed/>
                  </p:oleObj>
                </mc:Choice>
                <mc:Fallback>
                  <p:oleObj name="公式" r:id="rId51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2515"/>
                          <a:ext cx="29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6" name="Line 30"/>
            <p:cNvSpPr>
              <a:spLocks noChangeShapeType="1"/>
            </p:cNvSpPr>
            <p:nvPr/>
          </p:nvSpPr>
          <p:spPr bwMode="auto">
            <a:xfrm>
              <a:off x="1292" y="2442"/>
              <a:ext cx="27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Line 31"/>
            <p:cNvSpPr>
              <a:spLocks noChangeShapeType="1"/>
            </p:cNvSpPr>
            <p:nvPr/>
          </p:nvSpPr>
          <p:spPr bwMode="auto">
            <a:xfrm>
              <a:off x="1772" y="205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88" name="Line 32"/>
          <p:cNvSpPr>
            <a:spLocks noChangeShapeType="1"/>
          </p:cNvSpPr>
          <p:nvPr/>
        </p:nvSpPr>
        <p:spPr bwMode="auto">
          <a:xfrm flipH="1">
            <a:off x="6443663" y="4868863"/>
            <a:ext cx="792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V="1">
            <a:off x="6199188" y="523398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1066800" y="563940"/>
            <a:ext cx="7127875" cy="156966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({</a:t>
            </a:r>
            <a:r>
              <a:rPr lang="en-US" altLang="zh-CN" sz="3200" b="1" dirty="0" err="1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a,b,p,q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}, </a:t>
            </a:r>
            <a:r>
              <a:rPr lang="en-US" altLang="zh-CN" sz="18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○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),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单位元为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q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，但不满足交换律</a:t>
            </a:r>
          </a:p>
          <a:p>
            <a:pPr algn="ctr"/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b </a:t>
            </a:r>
            <a:r>
              <a:rPr lang="en-US" altLang="zh-CN" sz="18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○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p≠p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○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 b</a:t>
            </a:r>
            <a:endParaRPr lang="en-US" altLang="zh-CN" sz="32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982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07950" y="1332702"/>
            <a:ext cx="8964613" cy="3391698"/>
          </a:xfrm>
          <a:prstGeom prst="rect">
            <a:avLst/>
          </a:prstGeom>
          <a:solidFill>
            <a:srgbClr val="CCFFFF"/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hlink"/>
                </a:solidFill>
              </a:rPr>
              <a:t>定义</a:t>
            </a:r>
            <a:r>
              <a:rPr lang="zh-CN" altLang="en-US" sz="3200" b="1" dirty="0">
                <a:solidFill>
                  <a:srgbClr val="0000FF"/>
                </a:solidFill>
              </a:rPr>
              <a:t>：设</a:t>
            </a:r>
            <a:r>
              <a:rPr lang="en-US" altLang="zh-CN" sz="3200" b="1" dirty="0">
                <a:solidFill>
                  <a:srgbClr val="0000FF"/>
                </a:solidFill>
              </a:rPr>
              <a:t>(S,*)</a:t>
            </a:r>
            <a:r>
              <a:rPr lang="zh-CN" altLang="en-US" sz="3200" b="1" dirty="0">
                <a:solidFill>
                  <a:srgbClr val="0000FF"/>
                </a:solidFill>
              </a:rPr>
              <a:t>是半群</a:t>
            </a:r>
            <a:r>
              <a:rPr lang="zh-CN" altLang="en-US" sz="3200" b="1" dirty="0">
                <a:solidFill>
                  <a:schemeClr val="hlink"/>
                </a:solidFill>
              </a:rPr>
              <a:t>（单元半群），</a:t>
            </a:r>
            <a:r>
              <a:rPr lang="zh-CN" altLang="en-US" sz="3200" b="1" dirty="0">
                <a:solidFill>
                  <a:srgbClr val="0000FF"/>
                </a:solidFill>
              </a:rPr>
              <a:t>若</a:t>
            </a:r>
            <a:r>
              <a:rPr lang="en-US" altLang="zh-CN" sz="3200" b="1" dirty="0">
                <a:solidFill>
                  <a:srgbClr val="0000FF"/>
                </a:solidFill>
              </a:rPr>
              <a:t>S</a:t>
            </a:r>
            <a:r>
              <a:rPr lang="zh-CN" altLang="en-US" sz="3200" b="1" dirty="0">
                <a:solidFill>
                  <a:srgbClr val="0000FF"/>
                </a:solidFill>
              </a:rPr>
              <a:t>中存在一个元素</a:t>
            </a:r>
            <a:r>
              <a:rPr lang="en-US" altLang="zh-CN" sz="3200" b="1" dirty="0">
                <a:solidFill>
                  <a:srgbClr val="0000FF"/>
                </a:solidFill>
              </a:rPr>
              <a:t>g</a:t>
            </a:r>
            <a:r>
              <a:rPr lang="zh-CN" altLang="en-US" sz="3200" b="1" dirty="0">
                <a:solidFill>
                  <a:srgbClr val="0000FF"/>
                </a:solidFill>
              </a:rPr>
              <a:t>，可以将任意元素</a:t>
            </a:r>
            <a:r>
              <a:rPr lang="en-US" altLang="zh-CN" sz="3200" b="1" dirty="0">
                <a:solidFill>
                  <a:srgbClr val="0000FF"/>
                </a:solidFill>
              </a:rPr>
              <a:t>a</a:t>
            </a:r>
            <a:r>
              <a:rPr lang="zh-CN" altLang="en-US" sz="3200" b="1" dirty="0">
                <a:solidFill>
                  <a:srgbClr val="0000FF"/>
                </a:solidFill>
              </a:rPr>
              <a:t>表示为</a:t>
            </a:r>
            <a:r>
              <a:rPr lang="en-US" altLang="zh-CN" sz="3200" b="1" dirty="0">
                <a:solidFill>
                  <a:srgbClr val="0000FF"/>
                </a:solidFill>
              </a:rPr>
              <a:t>a=</a:t>
            </a:r>
            <a:r>
              <a:rPr lang="en-US" altLang="zh-CN" sz="3200" b="1" dirty="0" err="1">
                <a:solidFill>
                  <a:srgbClr val="0000FF"/>
                </a:solidFill>
              </a:rPr>
              <a:t>g</a:t>
            </a:r>
            <a:r>
              <a:rPr lang="en-US" altLang="zh-CN" sz="3200" b="1" baseline="30000" dirty="0" err="1">
                <a:solidFill>
                  <a:srgbClr val="0000FF"/>
                </a:solidFill>
              </a:rPr>
              <a:t>n</a:t>
            </a:r>
            <a:r>
              <a:rPr lang="en-US" altLang="zh-CN" sz="3200" b="1" dirty="0">
                <a:solidFill>
                  <a:srgbClr val="0000FF"/>
                </a:solidFill>
              </a:rPr>
              <a:t>,(n</a:t>
            </a:r>
            <a:r>
              <a:rPr lang="en-US" altLang="zh-CN" sz="3200" b="1" dirty="0">
                <a:solidFill>
                  <a:srgbClr val="0000FF"/>
                </a:solidFill>
                <a:latin typeface="宋体" charset="-122"/>
              </a:rPr>
              <a:t>∈</a:t>
            </a:r>
            <a:r>
              <a:rPr lang="en-US" altLang="zh-CN" sz="3200" b="1" dirty="0">
                <a:solidFill>
                  <a:srgbClr val="0000FF"/>
                </a:solidFill>
              </a:rPr>
              <a:t> N),</a:t>
            </a:r>
            <a:r>
              <a:rPr lang="zh-CN" altLang="en-US" sz="3200" b="1" dirty="0">
                <a:solidFill>
                  <a:srgbClr val="0000FF"/>
                </a:solidFill>
              </a:rPr>
              <a:t>则称</a:t>
            </a:r>
            <a:r>
              <a:rPr lang="en-US" altLang="zh-CN" sz="3200" b="1" dirty="0">
                <a:solidFill>
                  <a:srgbClr val="0000FF"/>
                </a:solidFill>
              </a:rPr>
              <a:t>(S,*)</a:t>
            </a:r>
            <a:r>
              <a:rPr lang="zh-CN" altLang="en-US" sz="3200" b="1" dirty="0">
                <a:solidFill>
                  <a:srgbClr val="0000FF"/>
                </a:solidFill>
              </a:rPr>
              <a:t>是循环半群</a:t>
            </a:r>
            <a:r>
              <a:rPr lang="zh-CN" altLang="en-US" sz="3200" b="1" dirty="0">
                <a:solidFill>
                  <a:schemeClr val="hlink"/>
                </a:solidFill>
              </a:rPr>
              <a:t>（循环单元半群），</a:t>
            </a:r>
            <a:r>
              <a:rPr lang="en-US" altLang="zh-CN" sz="3200" b="1" dirty="0">
                <a:solidFill>
                  <a:srgbClr val="0000FF"/>
                </a:solidFill>
              </a:rPr>
              <a:t>g</a:t>
            </a:r>
            <a:r>
              <a:rPr lang="zh-CN" altLang="en-US" sz="3200" b="1" dirty="0">
                <a:solidFill>
                  <a:srgbClr val="0000FF"/>
                </a:solidFill>
              </a:rPr>
              <a:t>就称为是它的生成元素，此时，常将</a:t>
            </a:r>
            <a:r>
              <a:rPr lang="en-US" altLang="zh-CN" sz="3200" b="1" dirty="0">
                <a:solidFill>
                  <a:srgbClr val="0000FF"/>
                </a:solidFill>
              </a:rPr>
              <a:t>(S,*)</a:t>
            </a:r>
            <a:r>
              <a:rPr lang="zh-CN" altLang="en-US" sz="3200" b="1" dirty="0">
                <a:solidFill>
                  <a:srgbClr val="0000FF"/>
                </a:solidFill>
              </a:rPr>
              <a:t>记作</a:t>
            </a:r>
            <a:r>
              <a:rPr lang="en-US" altLang="zh-CN" sz="3200" b="1" dirty="0">
                <a:solidFill>
                  <a:srgbClr val="0000FF"/>
                </a:solidFill>
              </a:rPr>
              <a:t>{g}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例题：</a:t>
            </a:r>
            <a:r>
              <a:rPr lang="en-US" altLang="zh-CN" sz="3200" b="1" dirty="0">
                <a:solidFill>
                  <a:srgbClr val="FF0000"/>
                </a:solidFill>
              </a:rPr>
              <a:t>(2 I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+ </a:t>
            </a:r>
            <a:r>
              <a:rPr lang="en-US" altLang="zh-CN" sz="3200" b="1" dirty="0">
                <a:solidFill>
                  <a:srgbClr val="FF0000"/>
                </a:solidFill>
              </a:rPr>
              <a:t>,+ )={2}</a:t>
            </a:r>
            <a:r>
              <a:rPr lang="zh-CN" altLang="en-US" sz="3200" b="1" dirty="0">
                <a:solidFill>
                  <a:srgbClr val="FF0000"/>
                </a:solidFill>
              </a:rPr>
              <a:t>是循环半群</a:t>
            </a:r>
          </a:p>
        </p:txBody>
      </p:sp>
    </p:spTree>
    <p:extLst>
      <p:ext uri="{BB962C8B-B14F-4D97-AF65-F5344CB8AC3E}">
        <p14:creationId xmlns:p14="http://schemas.microsoft.com/office/powerpoint/2010/main" val="3645430325"/>
      </p:ext>
    </p:extLst>
  </p:cSld>
  <p:clrMapOvr>
    <a:masterClrMapping/>
  </p:clrMapOvr>
  <p:transition>
    <p:blinds dir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0" y="609600"/>
            <a:ext cx="5181600" cy="76200"/>
          </a:xfrm>
          <a:prstGeom prst="rect">
            <a:avLst/>
          </a:prstGeom>
          <a:solidFill>
            <a:srgbClr val="00FFFF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152400" y="1524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群</a:t>
            </a: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457200" y="715963"/>
            <a:ext cx="7940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20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一个代数系统     ，如果满足下列条件： </a:t>
            </a:r>
          </a:p>
        </p:txBody>
      </p:sp>
      <p:sp>
        <p:nvSpPr>
          <p:cNvPr id="52229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20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graphicFrame>
        <p:nvGraphicFramePr>
          <p:cNvPr id="52230" name="Object 8"/>
          <p:cNvGraphicFramePr>
            <a:graphicFrameLocks noChangeAspect="1"/>
          </p:cNvGraphicFramePr>
          <p:nvPr/>
        </p:nvGraphicFramePr>
        <p:xfrm>
          <a:off x="3048000" y="808038"/>
          <a:ext cx="9906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9" name="公式" r:id="rId3" imgW="355292" imgH="203024" progId="Equation.3">
                  <p:embed/>
                </p:oleObj>
              </mc:Choice>
              <mc:Fallback>
                <p:oleObj name="公式" r:id="rId3" imgW="355292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808038"/>
                        <a:ext cx="9906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476250" y="1543050"/>
            <a:ext cx="5062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20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5"/>
              </a:buBlip>
            </a:pPr>
            <a:r>
              <a:rPr lang="en-US" altLang="zh-CN" b="1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>
                <a:latin typeface="隶书" pitchFamily="49" charset="-122"/>
                <a:ea typeface="隶书" pitchFamily="49" charset="-122"/>
              </a:rPr>
              <a:t>满足结合律</a:t>
            </a:r>
            <a:r>
              <a:rPr lang="en-US" altLang="zh-CN" b="1">
                <a:latin typeface="隶书" pitchFamily="49" charset="-122"/>
                <a:ea typeface="隶书" pitchFamily="49" charset="-122"/>
              </a:rPr>
              <a:t>,</a:t>
            </a:r>
            <a:r>
              <a:rPr lang="en-US" altLang="zh-CN" b="1">
                <a:latin typeface="Times New Roman" pitchFamily="18" charset="0"/>
                <a:ea typeface="隶书" pitchFamily="49" charset="-122"/>
              </a:rPr>
              <a:t>a,b,c∈G</a:t>
            </a:r>
            <a:r>
              <a:rPr lang="zh-CN" altLang="en-US" b="1">
                <a:latin typeface="隶书" pitchFamily="49" charset="-122"/>
                <a:ea typeface="隶书" pitchFamily="49" charset="-122"/>
              </a:rPr>
              <a:t>， </a:t>
            </a:r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20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2590800" y="2159000"/>
          <a:ext cx="4800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0" name="公式" r:id="rId6" imgW="1320227" imgH="203112" progId="Equation.3">
                  <p:embed/>
                </p:oleObj>
              </mc:Choice>
              <mc:Fallback>
                <p:oleObj name="公式" r:id="rId6" imgW="1320227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59000"/>
                        <a:ext cx="48006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457200" y="2876550"/>
            <a:ext cx="7419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20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5"/>
              </a:buBlip>
            </a:pPr>
            <a:r>
              <a:rPr lang="zh-CN" altLang="en-US" b="1">
                <a:latin typeface="隶书" pitchFamily="49" charset="-122"/>
                <a:ea typeface="隶书" pitchFamily="49" charset="-122"/>
              </a:rPr>
              <a:t>存在单位元</a:t>
            </a:r>
            <a:r>
              <a:rPr lang="en-US" altLang="zh-CN" b="1">
                <a:latin typeface="Times New Roman" pitchFamily="18" charset="0"/>
                <a:ea typeface="隶书" pitchFamily="49" charset="-122"/>
              </a:rPr>
              <a:t>1∈G</a:t>
            </a:r>
            <a:r>
              <a:rPr lang="zh-CN" altLang="en-US" b="1">
                <a:latin typeface="隶书" pitchFamily="49" charset="-122"/>
                <a:ea typeface="隶书" pitchFamily="49" charset="-122"/>
              </a:rPr>
              <a:t>，对</a:t>
            </a:r>
            <a:r>
              <a:rPr lang="en-US" altLang="zh-CN" b="1">
                <a:latin typeface="Times New Roman" pitchFamily="18" charset="0"/>
                <a:ea typeface="隶书" pitchFamily="49" charset="-122"/>
              </a:rPr>
              <a:t>G</a:t>
            </a:r>
            <a:r>
              <a:rPr lang="zh-CN" altLang="en-US" b="1">
                <a:latin typeface="隶书" pitchFamily="49" charset="-122"/>
                <a:ea typeface="隶书" pitchFamily="49" charset="-122"/>
              </a:rPr>
              <a:t>中任意元素</a:t>
            </a:r>
            <a:r>
              <a:rPr lang="en-US" altLang="zh-CN" b="1"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en-US" b="1">
                <a:latin typeface="隶书" pitchFamily="49" charset="-122"/>
                <a:ea typeface="隶书" pitchFamily="49" charset="-122"/>
              </a:rPr>
              <a:t>， </a:t>
            </a:r>
          </a:p>
        </p:txBody>
      </p:sp>
      <p:sp>
        <p:nvSpPr>
          <p:cNvPr id="52235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20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2744788" y="3575050"/>
          <a:ext cx="34274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1" name="公式" r:id="rId8" imgW="939800" imgH="139700" progId="Equation.3">
                  <p:embed/>
                </p:oleObj>
              </mc:Choice>
              <mc:Fallback>
                <p:oleObj name="公式" r:id="rId8" imgW="939800" imgH="139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3575050"/>
                        <a:ext cx="34274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457200" y="4144963"/>
            <a:ext cx="638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20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5"/>
              </a:buBlip>
            </a:pPr>
            <a:r>
              <a:rPr lang="zh-CN" altLang="en-US" b="1">
                <a:latin typeface="隶书" pitchFamily="49" charset="-122"/>
                <a:ea typeface="隶书" pitchFamily="49" charset="-122"/>
              </a:rPr>
              <a:t>存在逆元素，对</a:t>
            </a:r>
            <a:r>
              <a:rPr lang="en-US" altLang="zh-CN" b="1">
                <a:latin typeface="隶书" pitchFamily="49" charset="-122"/>
                <a:ea typeface="隶书" pitchFamily="49" charset="-122"/>
              </a:rPr>
              <a:t>G</a:t>
            </a:r>
            <a:r>
              <a:rPr lang="zh-CN" altLang="en-US" b="1">
                <a:latin typeface="隶书" pitchFamily="49" charset="-122"/>
                <a:ea typeface="隶书" pitchFamily="49" charset="-122"/>
              </a:rPr>
              <a:t>中任意元素</a:t>
            </a:r>
            <a:r>
              <a:rPr lang="en-US" altLang="zh-CN" b="1"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b="1">
                <a:latin typeface="隶书" pitchFamily="49" charset="-122"/>
                <a:ea typeface="隶书" pitchFamily="49" charset="-122"/>
              </a:rPr>
              <a:t>， </a:t>
            </a:r>
          </a:p>
        </p:txBody>
      </p:sp>
      <p:sp>
        <p:nvSpPr>
          <p:cNvPr id="52238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20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graphicFrame>
        <p:nvGraphicFramePr>
          <p:cNvPr id="161809" name="Object 17"/>
          <p:cNvGraphicFramePr>
            <a:graphicFrameLocks noChangeAspect="1"/>
          </p:cNvGraphicFramePr>
          <p:nvPr/>
        </p:nvGraphicFramePr>
        <p:xfrm>
          <a:off x="2955925" y="5029200"/>
          <a:ext cx="37639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2" name="公式" r:id="rId10" imgW="1167893" imgH="203112" progId="Equation.3">
                  <p:embed/>
                </p:oleObj>
              </mc:Choice>
              <mc:Fallback>
                <p:oleObj name="公式" r:id="rId10" imgW="1167893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5029200"/>
                        <a:ext cx="3763963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20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Comic Sans MS" pitchFamily="66" charset="0"/>
            </a:endParaRPr>
          </a:p>
        </p:txBody>
      </p:sp>
      <p:graphicFrame>
        <p:nvGraphicFramePr>
          <p:cNvPr id="161811" name="Object 19"/>
          <p:cNvGraphicFramePr>
            <a:graphicFrameLocks noChangeAspect="1"/>
          </p:cNvGraphicFramePr>
          <p:nvPr/>
        </p:nvGraphicFramePr>
        <p:xfrm>
          <a:off x="6477000" y="4114800"/>
          <a:ext cx="1524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3" name="公式" r:id="rId12" imgW="507780" imgH="203112" progId="Equation.3">
                  <p:embed/>
                </p:oleObj>
              </mc:Choice>
              <mc:Fallback>
                <p:oleObj name="公式" r:id="rId12" imgW="507780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14800"/>
                        <a:ext cx="1524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8382000" y="2667000"/>
            <a:ext cx="762000" cy="1371600"/>
          </a:xfrm>
          <a:prstGeom prst="wedgeEllipseCallout">
            <a:avLst>
              <a:gd name="adj1" fmla="val -272500"/>
              <a:gd name="adj2" fmla="val -95255"/>
            </a:avLst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>
                <a:solidFill>
                  <a:srgbClr val="FF3300"/>
                </a:solidFill>
                <a:latin typeface="Comic Sans MS" pitchFamily="66" charset="0"/>
                <a:ea typeface="隶书" pitchFamily="49" charset="-122"/>
              </a:rPr>
              <a:t>群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/>
      <p:bldP spid="161804" grpId="0"/>
      <p:bldP spid="161807" grpId="0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225" y="457200"/>
            <a:ext cx="3355975" cy="1143000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</a:rPr>
              <a:t>、可换群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24000"/>
            <a:ext cx="8540750" cy="914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       如果满足交换律，则称为可换群或阿贝尔群。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954775"/>
              </p:ext>
            </p:extLst>
          </p:nvPr>
        </p:nvGraphicFramePr>
        <p:xfrm>
          <a:off x="990600" y="1600200"/>
          <a:ext cx="9906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5" name="公式" r:id="rId3" imgW="355292" imgH="203024" progId="Equation.3">
                  <p:embed/>
                </p:oleObj>
              </mc:Choice>
              <mc:Fallback>
                <p:oleObj name="公式" r:id="rId3" imgW="355292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9906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 bwMode="auto">
          <a:xfrm>
            <a:off x="381000" y="2438400"/>
            <a:ext cx="3355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1" dirty="0">
                <a:solidFill>
                  <a:srgbClr val="0000FF"/>
                </a:solidFill>
              </a:rPr>
              <a:t>6</a:t>
            </a:r>
            <a:r>
              <a:rPr lang="zh-CN" altLang="en-US" sz="3200" b="1" dirty="0">
                <a:solidFill>
                  <a:srgbClr val="0000FF"/>
                </a:solidFill>
              </a:rPr>
              <a:t>、子群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33400" y="3429000"/>
            <a:ext cx="8540750" cy="914400"/>
            <a:chOff x="457200" y="3810000"/>
            <a:chExt cx="8540750" cy="914400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 bwMode="auto">
            <a:xfrm>
              <a:off x="457200" y="3810000"/>
              <a:ext cx="854075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如果群       的子代数        也是一个群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0141343"/>
                </p:ext>
              </p:extLst>
            </p:nvPr>
          </p:nvGraphicFramePr>
          <p:xfrm>
            <a:off x="1676400" y="3810000"/>
            <a:ext cx="990600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6" name="公式" r:id="rId5" imgW="355292" imgH="203024" progId="Equation.3">
                    <p:embed/>
                  </p:oleObj>
                </mc:Choice>
                <mc:Fallback>
                  <p:oleObj name="公式" r:id="rId5" imgW="355292" imgH="203024" progId="Equation.3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3810000"/>
                          <a:ext cx="990600" cy="563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4166428"/>
                </p:ext>
              </p:extLst>
            </p:nvPr>
          </p:nvGraphicFramePr>
          <p:xfrm>
            <a:off x="4419600" y="3810000"/>
            <a:ext cx="990600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7" name="公式" r:id="rId6" imgW="355320" imgH="203040" progId="Equation.3">
                    <p:embed/>
                  </p:oleObj>
                </mc:Choice>
                <mc:Fallback>
                  <p:oleObj name="公式" r:id="rId6" imgW="355320" imgH="203040" progId="Equation.3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810000"/>
                          <a:ext cx="990600" cy="563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标题 1"/>
          <p:cNvSpPr txBox="1">
            <a:spLocks/>
          </p:cNvSpPr>
          <p:nvPr/>
        </p:nvSpPr>
        <p:spPr bwMode="auto">
          <a:xfrm>
            <a:off x="381000" y="4114800"/>
            <a:ext cx="3355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1" dirty="0">
                <a:solidFill>
                  <a:srgbClr val="0000FF"/>
                </a:solidFill>
              </a:rPr>
              <a:t>7</a:t>
            </a:r>
            <a:r>
              <a:rPr lang="zh-CN" altLang="en-US" sz="3200" b="1" dirty="0">
                <a:solidFill>
                  <a:srgbClr val="0000FF"/>
                </a:solidFill>
              </a:rPr>
              <a:t>、有限群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52578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一个群如果它的元素个数是有限的</a:t>
            </a:r>
          </a:p>
        </p:txBody>
      </p:sp>
    </p:spTree>
    <p:extLst>
      <p:ext uri="{BB962C8B-B14F-4D97-AF65-F5344CB8AC3E}">
        <p14:creationId xmlns:p14="http://schemas.microsoft.com/office/powerpoint/2010/main" val="13920694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可选过程 5"/>
          <p:cNvSpPr/>
          <p:nvPr/>
        </p:nvSpPr>
        <p:spPr bwMode="auto">
          <a:xfrm>
            <a:off x="3657600" y="2438400"/>
            <a:ext cx="762000" cy="609600"/>
          </a:xfrm>
          <a:prstGeom prst="flowChartAlternateProcess">
            <a:avLst/>
          </a:prstGeom>
          <a:solidFill>
            <a:srgbClr val="FFFF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流程图: 可选过程 6"/>
          <p:cNvSpPr/>
          <p:nvPr/>
        </p:nvSpPr>
        <p:spPr bwMode="auto">
          <a:xfrm>
            <a:off x="4648200" y="3200400"/>
            <a:ext cx="762000" cy="609600"/>
          </a:xfrm>
          <a:prstGeom prst="flowChartAlternateProcess">
            <a:avLst/>
          </a:prstGeom>
          <a:solidFill>
            <a:srgbClr val="FFFF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4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77854"/>
              </p:ext>
            </p:extLst>
          </p:nvPr>
        </p:nvGraphicFramePr>
        <p:xfrm>
          <a:off x="2587625" y="1600200"/>
          <a:ext cx="3203575" cy="2286000"/>
        </p:xfrm>
        <a:graphic>
          <a:graphicData uri="http://schemas.openxmlformats.org/drawingml/2006/table">
            <a:tbl>
              <a:tblPr/>
              <a:tblGrid>
                <a:gridCol w="106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68580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P100   6.4</a:t>
            </a:r>
            <a:endParaRPr lang="zh-CN" alt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74839"/>
      </p:ext>
    </p:extLst>
  </p:cSld>
  <p:clrMapOvr>
    <a:masterClrMapping/>
  </p:clrMapOvr>
  <p:transition>
    <p:blinds dir="vert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 bwMode="auto">
          <a:xfrm>
            <a:off x="3581400" y="35814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334000" y="51054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172200" y="43434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419600" y="27432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743200" y="18288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4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13457"/>
              </p:ext>
            </p:extLst>
          </p:nvPr>
        </p:nvGraphicFramePr>
        <p:xfrm>
          <a:off x="1905000" y="976914"/>
          <a:ext cx="5257800" cy="4814286"/>
        </p:xfrm>
        <a:graphic>
          <a:graphicData uri="http://schemas.openxmlformats.org/drawingml/2006/table">
            <a:tbl>
              <a:tblPr/>
              <a:tblGrid>
                <a:gridCol w="876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75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6336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4572000" y="5181600"/>
            <a:ext cx="1828800" cy="838200"/>
          </a:xfrm>
          <a:prstGeom prst="ellipse">
            <a:avLst/>
          </a:prstGeom>
          <a:solidFill>
            <a:srgbClr val="FF99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1524000" y="5257800"/>
            <a:ext cx="16002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5181600" y="2286000"/>
            <a:ext cx="1447800" cy="838200"/>
          </a:xfrm>
          <a:prstGeom prst="ellipse">
            <a:avLst/>
          </a:prstGeom>
          <a:solidFill>
            <a:srgbClr val="FF99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2209800" y="1524000"/>
            <a:ext cx="2514600" cy="762000"/>
          </a:xfrm>
          <a:prstGeom prst="rect">
            <a:avLst/>
          </a:prstGeom>
          <a:solidFill>
            <a:srgbClr val="FFFF00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669925" y="1371600"/>
            <a:ext cx="778827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lang="en-US" altLang="zh-CN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一个非空集合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有一些建立在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上的运算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º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这些运算在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上是封闭的。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则</a:t>
            </a: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º</a:t>
            </a: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就是代数系统。 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609600" y="669925"/>
            <a:ext cx="480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ea typeface="隶书" pitchFamily="49" charset="-122"/>
              </a:rPr>
              <a:t>代数系统：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33400" y="5257800"/>
            <a:ext cx="7788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、整数集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上且带有加法运算的系统 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7543800" y="5791200"/>
            <a:ext cx="1311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(I,+)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4114800" y="3886200"/>
            <a:ext cx="22098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Rectangle 1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572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2" grpId="0" animBg="1"/>
      <p:bldP spid="63501" grpId="0" animBg="1"/>
      <p:bldP spid="63499" grpId="0" animBg="1"/>
      <p:bldP spid="63498" grpId="0" animBg="1"/>
      <p:bldP spid="63493" grpId="0"/>
      <p:bldP spid="63496" grpId="0"/>
      <p:bldP spid="63497" grpId="0"/>
      <p:bldP spid="635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2057400" y="1447800"/>
            <a:ext cx="1981200" cy="533400"/>
          </a:xfrm>
          <a:prstGeom prst="ellipse">
            <a:avLst/>
          </a:prstGeom>
          <a:solidFill>
            <a:srgbClr val="FF99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1600200" y="533400"/>
            <a:ext cx="1676400" cy="838200"/>
          </a:xfrm>
          <a:prstGeom prst="rect">
            <a:avLst/>
          </a:prstGeom>
          <a:solidFill>
            <a:srgbClr val="FFFF00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7924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、实数集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R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上且带有两个二元运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  算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“</a:t>
            </a:r>
            <a:r>
              <a:rPr lang="en-US" altLang="zh-CN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+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”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“</a:t>
            </a:r>
            <a:r>
              <a:rPr kumimoji="1" lang="zh-CN" altLang="en-US" b="1">
                <a:solidFill>
                  <a:srgbClr val="009900"/>
                </a:solidFill>
                <a:latin typeface="Times New Roman" pitchFamily="18" charset="0"/>
                <a:sym typeface="Wingdings 2" pitchFamily="18" charset="2"/>
              </a:rPr>
              <a:t>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”。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4267200" y="2971800"/>
            <a:ext cx="1143000" cy="685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425450" y="2009775"/>
            <a:ext cx="86328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3. 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下面的系统是代数系统？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N, + 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N,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N,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-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  ( Z, + 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Z,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Z,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-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R,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-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  ( N,+,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Z,+,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R,+,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3" pitchFamily="18" charset="2"/>
              </a:rPr>
              <a:t>ρ(A)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∪,∩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)?</a:t>
            </a: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6705600" y="5029200"/>
            <a:ext cx="1752600" cy="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 animBg="1"/>
      <p:bldP spid="64520" grpId="0" animBg="1"/>
      <p:bldP spid="64519" grpId="0" animBg="1"/>
      <p:bldP spid="645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669925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代数系统的一般概念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517525" y="533400"/>
            <a:ext cx="3673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练习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P73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5.2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525463" y="990600"/>
            <a:ext cx="81613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S={x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|x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为素数且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x&lt;100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上定义运算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“*”，“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o”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381000" y="2559050"/>
            <a:ext cx="8550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试问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(S,*)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(S,o)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是代数系统吗？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593725" y="1614488"/>
            <a:ext cx="280193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*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y=max{x,y}, 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3413125" y="1600200"/>
            <a:ext cx="31400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y=lcm(x,y)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127125" y="3694113"/>
            <a:ext cx="2530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x=7,y=23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200" y="4572000"/>
            <a:ext cx="2066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P109 1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08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/>
      <p:bldP spid="120841" grpId="0"/>
      <p:bldP spid="120842" grpId="0"/>
      <p:bldP spid="3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49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49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2670</TotalTime>
  <Words>2670</Words>
  <Application>Microsoft Office PowerPoint</Application>
  <PresentationFormat>全屏显示(4:3)</PresentationFormat>
  <Paragraphs>442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65</vt:i4>
      </vt:variant>
    </vt:vector>
  </HeadingPairs>
  <TitlesOfParts>
    <vt:vector size="86" baseType="lpstr">
      <vt:lpstr>Batang</vt:lpstr>
      <vt:lpstr>仿宋</vt:lpstr>
      <vt:lpstr>仿宋_GB2312</vt:lpstr>
      <vt:lpstr>黑体</vt:lpstr>
      <vt:lpstr>华文仿宋</vt:lpstr>
      <vt:lpstr>华文行楷</vt:lpstr>
      <vt:lpstr>华文楷体</vt:lpstr>
      <vt:lpstr>华文新魏</vt:lpstr>
      <vt:lpstr>楷体</vt:lpstr>
      <vt:lpstr>楷体_GB2312</vt:lpstr>
      <vt:lpstr>隶书</vt:lpstr>
      <vt:lpstr>宋体</vt:lpstr>
      <vt:lpstr>Arial</vt:lpstr>
      <vt:lpstr>Comic Sans MS</vt:lpstr>
      <vt:lpstr>Times New Roman</vt:lpstr>
      <vt:lpstr>Wingdings</vt:lpstr>
      <vt:lpstr>古瓶荷花</vt:lpstr>
      <vt:lpstr>公式</vt:lpstr>
      <vt:lpstr>文档</vt:lpstr>
      <vt:lpstr>Document</vt:lpstr>
      <vt:lpstr>Equation</vt:lpstr>
      <vt:lpstr>第五章 代数 系统基础</vt:lpstr>
      <vt:lpstr>重点内容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5、可换群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韩 丽霞</cp:lastModifiedBy>
  <cp:revision>300</cp:revision>
  <cp:lastPrinted>1601-01-01T00:00:00Z</cp:lastPrinted>
  <dcterms:created xsi:type="dcterms:W3CDTF">1601-01-01T00:00:00Z</dcterms:created>
  <dcterms:modified xsi:type="dcterms:W3CDTF">2020-03-17T05:18:20Z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