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342" r:id="rId3"/>
    <p:sldId id="257" r:id="rId4"/>
    <p:sldId id="258" r:id="rId5"/>
    <p:sldId id="259" r:id="rId6"/>
    <p:sldId id="298" r:id="rId7"/>
    <p:sldId id="260" r:id="rId8"/>
    <p:sldId id="261" r:id="rId9"/>
    <p:sldId id="297" r:id="rId10"/>
    <p:sldId id="262" r:id="rId11"/>
    <p:sldId id="263" r:id="rId12"/>
    <p:sldId id="264" r:id="rId13"/>
    <p:sldId id="265" r:id="rId14"/>
    <p:sldId id="266" r:id="rId15"/>
    <p:sldId id="322" r:id="rId16"/>
    <p:sldId id="323" r:id="rId17"/>
    <p:sldId id="268" r:id="rId18"/>
    <p:sldId id="301" r:id="rId19"/>
    <p:sldId id="269" r:id="rId20"/>
    <p:sldId id="270" r:id="rId21"/>
    <p:sldId id="302" r:id="rId22"/>
    <p:sldId id="319" r:id="rId23"/>
    <p:sldId id="320" r:id="rId24"/>
    <p:sldId id="321" r:id="rId25"/>
    <p:sldId id="271" r:id="rId26"/>
    <p:sldId id="272" r:id="rId27"/>
    <p:sldId id="324" r:id="rId28"/>
    <p:sldId id="273" r:id="rId29"/>
    <p:sldId id="274" r:id="rId30"/>
    <p:sldId id="337" r:id="rId31"/>
    <p:sldId id="275" r:id="rId32"/>
    <p:sldId id="303" r:id="rId33"/>
    <p:sldId id="299" r:id="rId34"/>
    <p:sldId id="304" r:id="rId35"/>
    <p:sldId id="305" r:id="rId36"/>
    <p:sldId id="306" r:id="rId37"/>
    <p:sldId id="307" r:id="rId38"/>
    <p:sldId id="349" r:id="rId39"/>
    <p:sldId id="361" r:id="rId40"/>
    <p:sldId id="338" r:id="rId41"/>
    <p:sldId id="344" r:id="rId42"/>
    <p:sldId id="345" r:id="rId43"/>
    <p:sldId id="346" r:id="rId44"/>
    <p:sldId id="294" r:id="rId45"/>
    <p:sldId id="362" r:id="rId46"/>
    <p:sldId id="363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00FF"/>
    <a:srgbClr val="000000"/>
    <a:srgbClr val="FF0000"/>
    <a:srgbClr val="FF0066"/>
    <a:srgbClr val="FF6600"/>
    <a:srgbClr val="3333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31" autoAdjust="0"/>
  </p:normalViewPr>
  <p:slideViewPr>
    <p:cSldViewPr>
      <p:cViewPr varScale="1">
        <p:scale>
          <a:sx n="94" d="100"/>
          <a:sy n="94" d="100"/>
        </p:scale>
        <p:origin x="8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7C254-7AF1-4656-8529-81212353C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27773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9D849-5235-4B6B-8EBA-0E25CB2D9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8690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7995-6FE2-4DF2-B89D-9D9FECB37C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69730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1A04F-594D-4AAA-9C13-909E93849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0281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F5034-7BF2-481D-BD8A-6593E0D38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84444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D2457-371B-41AA-8E37-33313F98A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94916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7F8B-D396-49F9-A857-692E2ABF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171997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E21-CAAB-42E2-AA96-295E286FF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843186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D61BE-0470-4502-B074-4AD037BD7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222828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E3D0-D18B-4A05-9755-8FB13AA9B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717836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8359-C2FE-41C5-A543-F7ACE4763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16380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204A2-1B04-4E2C-9672-249974DD7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55741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FB2BE43-B3C1-496F-AA77-F11FB71ED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429000" y="2362200"/>
            <a:ext cx="5181600" cy="1981200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第五章 代数</a:t>
            </a:r>
            <a:br>
              <a:rPr lang="zh-CN" altLang="en-US" sz="5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5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系统基础</a:t>
            </a: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3400" y="928688"/>
            <a:ext cx="8397875" cy="2576512"/>
          </a:xfrm>
          <a:prstGeom prst="rect">
            <a:avLst/>
          </a:prstGeom>
          <a:solidFill>
            <a:srgbClr val="CC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同类型：如果两个代数系统有相同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个数的运算符，每个相对应的运算符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有相同的元数。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28600" y="4029075"/>
            <a:ext cx="8610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(R,-)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同类型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ρ(A)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∪,∩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同类型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?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9"/>
          <p:cNvGraphicFramePr>
            <a:graphicFrameLocks noGrp="1" noChangeAspect="1"/>
          </p:cNvGraphicFramePr>
          <p:nvPr>
            <p:ph/>
          </p:nvPr>
        </p:nvGraphicFramePr>
        <p:xfrm>
          <a:off x="609600" y="609600"/>
          <a:ext cx="81343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文档" r:id="rId3" imgW="3887418" imgH="1190203" progId="Word.Document.8">
                  <p:embed/>
                </p:oleObj>
              </mc:Choice>
              <mc:Fallback>
                <p:oleObj name="文档" r:id="rId3" imgW="3887418" imgH="1190203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134350" cy="2486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1676400" y="1447800"/>
            <a:ext cx="1219200" cy="8382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5943600" y="1524000"/>
            <a:ext cx="1905000" cy="762000"/>
          </a:xfrm>
          <a:prstGeom prst="ellips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17525" y="3367088"/>
            <a:ext cx="7940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的子系统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         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又都是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的子系统。 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57200" y="5135563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5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的子系统</a:t>
            </a:r>
            <a:r>
              <a:rPr kumimoji="1" lang="zh-CN" altLang="en-US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？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nimBg="1"/>
      <p:bldP spid="66572" grpId="0" animBg="1"/>
      <p:bldP spid="66573" grpId="0"/>
      <p:bldP spid="665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228600" y="2452688"/>
            <a:ext cx="87630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隶书" pitchFamily="49" charset="-122"/>
                <a:cs typeface="Arial" charset="0"/>
              </a:rPr>
              <a:t>§5.2</a:t>
            </a:r>
            <a:r>
              <a:rPr lang="en-US" altLang="zh-CN" sz="4800" b="1" dirty="0">
                <a:ea typeface="隶书" pitchFamily="49" charset="-122"/>
                <a:cs typeface="Arial" charset="0"/>
              </a:rPr>
              <a:t> </a:t>
            </a:r>
            <a:r>
              <a:rPr lang="zh-CN" altLang="en-US" sz="4800" b="1" dirty="0">
                <a:ea typeface="隶书" pitchFamily="49" charset="-122"/>
                <a:cs typeface="Arial" charset="0"/>
              </a:rPr>
              <a:t>代数系统常见的一些性质</a:t>
            </a: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1143000" y="1981200"/>
            <a:ext cx="6934200" cy="1981200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533400" y="517525"/>
            <a:ext cx="434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一、三大定律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1295400" y="1295400"/>
            <a:ext cx="4038600" cy="717550"/>
            <a:chOff x="816" y="892"/>
            <a:chExt cx="2544" cy="452"/>
          </a:xfrm>
        </p:grpSpPr>
        <p:sp>
          <p:nvSpPr>
            <p:cNvPr id="15383" name="Text Box 9"/>
            <p:cNvSpPr txBox="1">
              <a:spLocks noChangeArrowheads="1"/>
            </p:cNvSpPr>
            <p:nvPr/>
          </p:nvSpPr>
          <p:spPr bwMode="auto">
            <a:xfrm>
              <a:off x="816" y="892"/>
              <a:ext cx="19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一个代数系统 </a:t>
              </a:r>
            </a:p>
          </p:txBody>
        </p:sp>
        <p:graphicFrame>
          <p:nvGraphicFramePr>
            <p:cNvPr id="15384" name="Object 10"/>
            <p:cNvGraphicFramePr>
              <a:graphicFrameLocks noChangeAspect="1"/>
            </p:cNvGraphicFramePr>
            <p:nvPr/>
          </p:nvGraphicFramePr>
          <p:xfrm>
            <a:off x="2640" y="924"/>
            <a:ext cx="7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公式" r:id="rId3" imgW="342751" imgH="203112" progId="Equation.3">
                    <p:embed/>
                  </p:oleObj>
                </mc:Choice>
                <mc:Fallback>
                  <p:oleObj name="公式" r:id="rId3" imgW="342751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24"/>
                          <a:ext cx="72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20" name="Group 12"/>
          <p:cNvGrpSpPr>
            <a:grpSpLocks/>
          </p:cNvGrpSpPr>
          <p:nvPr/>
        </p:nvGrpSpPr>
        <p:grpSpPr bwMode="auto">
          <a:xfrm>
            <a:off x="609600" y="2181225"/>
            <a:ext cx="7086600" cy="714375"/>
            <a:chOff x="576" y="1488"/>
            <a:chExt cx="4464" cy="450"/>
          </a:xfrm>
        </p:grpSpPr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576" y="1488"/>
              <a:ext cx="1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5"/>
                </a:buBlip>
              </a:pP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结合律 </a:t>
              </a:r>
            </a:p>
          </p:txBody>
        </p:sp>
        <p:graphicFrame>
          <p:nvGraphicFramePr>
            <p:cNvPr id="15382" name="Object 14"/>
            <p:cNvGraphicFramePr>
              <a:graphicFrameLocks noChangeAspect="1"/>
            </p:cNvGraphicFramePr>
            <p:nvPr/>
          </p:nvGraphicFramePr>
          <p:xfrm>
            <a:off x="2064" y="1488"/>
            <a:ext cx="297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6" name="公式" r:id="rId6" imgW="1320227" imgH="203112" progId="Equation.3">
                    <p:embed/>
                  </p:oleObj>
                </mc:Choice>
                <mc:Fallback>
                  <p:oleObj name="公式" r:id="rId6" imgW="1320227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488"/>
                          <a:ext cx="297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24" name="Group 16"/>
          <p:cNvGrpSpPr>
            <a:grpSpLocks/>
          </p:cNvGrpSpPr>
          <p:nvPr/>
        </p:nvGrpSpPr>
        <p:grpSpPr bwMode="auto">
          <a:xfrm>
            <a:off x="609600" y="3124200"/>
            <a:ext cx="5181600" cy="660400"/>
            <a:chOff x="576" y="2128"/>
            <a:chExt cx="3264" cy="416"/>
          </a:xfrm>
        </p:grpSpPr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576" y="2140"/>
              <a:ext cx="1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5"/>
                </a:buBlip>
              </a:pP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交换律 </a:t>
              </a:r>
            </a:p>
          </p:txBody>
        </p:sp>
        <p:graphicFrame>
          <p:nvGraphicFramePr>
            <p:cNvPr id="15380" name="Object 18"/>
            <p:cNvGraphicFramePr>
              <a:graphicFrameLocks noChangeAspect="1"/>
            </p:cNvGraphicFramePr>
            <p:nvPr/>
          </p:nvGraphicFramePr>
          <p:xfrm>
            <a:off x="2112" y="2128"/>
            <a:ext cx="172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7" name="公式" r:id="rId8" imgW="748975" imgH="177723" progId="Equation.3">
                    <p:embed/>
                  </p:oleObj>
                </mc:Choice>
                <mc:Fallback>
                  <p:oleObj name="公式" r:id="rId8" imgW="748975" imgH="17772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28"/>
                          <a:ext cx="1728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1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372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609600" y="4191000"/>
            <a:ext cx="7889875" cy="1641475"/>
            <a:chOff x="576" y="2764"/>
            <a:chExt cx="4970" cy="1034"/>
          </a:xfrm>
        </p:grpSpPr>
        <p:sp>
          <p:nvSpPr>
            <p:cNvPr id="15376" name="Text Box 22"/>
            <p:cNvSpPr txBox="1">
              <a:spLocks noChangeArrowheads="1"/>
            </p:cNvSpPr>
            <p:nvPr/>
          </p:nvSpPr>
          <p:spPr bwMode="auto">
            <a:xfrm>
              <a:off x="576" y="2764"/>
              <a:ext cx="14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Blip>
                  <a:blip r:embed="rId5"/>
                </a:buBlip>
              </a:pP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分配律 </a:t>
              </a:r>
            </a:p>
          </p:txBody>
        </p:sp>
        <p:graphicFrame>
          <p:nvGraphicFramePr>
            <p:cNvPr id="15377" name="Object 23"/>
            <p:cNvGraphicFramePr>
              <a:graphicFrameLocks noChangeAspect="1"/>
            </p:cNvGraphicFramePr>
            <p:nvPr/>
          </p:nvGraphicFramePr>
          <p:xfrm>
            <a:off x="2116" y="2784"/>
            <a:ext cx="325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8" name="公式" r:id="rId10" imgW="1586811" imgH="203112" progId="Equation.3">
                    <p:embed/>
                  </p:oleObj>
                </mc:Choice>
                <mc:Fallback>
                  <p:oleObj name="公式" r:id="rId10" imgW="158681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2784"/>
                          <a:ext cx="325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24"/>
            <p:cNvGraphicFramePr>
              <a:graphicFrameLocks noChangeAspect="1"/>
            </p:cNvGraphicFramePr>
            <p:nvPr/>
          </p:nvGraphicFramePr>
          <p:xfrm>
            <a:off x="2085" y="3360"/>
            <a:ext cx="3461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9" name="公式" r:id="rId12" imgW="1586811" imgH="203112" progId="Equation.3">
                    <p:embed/>
                  </p:oleObj>
                </mc:Choice>
                <mc:Fallback>
                  <p:oleObj name="公式" r:id="rId12" imgW="1586811" imgH="2031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3360"/>
                          <a:ext cx="3461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4" name="AutoShape 26"/>
          <p:cNvSpPr>
            <a:spLocks noChangeArrowheads="1"/>
          </p:cNvSpPr>
          <p:nvPr/>
        </p:nvSpPr>
        <p:spPr bwMode="auto">
          <a:xfrm>
            <a:off x="1371600" y="6019800"/>
            <a:ext cx="1981200" cy="533400"/>
          </a:xfrm>
          <a:prstGeom prst="wedgeRoundRectCallout">
            <a:avLst>
              <a:gd name="adj1" fmla="val 45671"/>
              <a:gd name="adj2" fmla="val -122917"/>
              <a:gd name="adj3" fmla="val 16667"/>
            </a:avLst>
          </a:prstGeom>
          <a:solidFill>
            <a:srgbClr val="CCFFCC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CC0000"/>
                </a:solidFill>
                <a:ea typeface="华文行楷" pitchFamily="2" charset="-122"/>
              </a:rPr>
              <a:t>左可分配的</a:t>
            </a:r>
          </a:p>
        </p:txBody>
      </p:sp>
      <p:sp>
        <p:nvSpPr>
          <p:cNvPr id="68635" name="AutoShape 27"/>
          <p:cNvSpPr>
            <a:spLocks noChangeArrowheads="1"/>
          </p:cNvSpPr>
          <p:nvPr/>
        </p:nvSpPr>
        <p:spPr bwMode="auto">
          <a:xfrm>
            <a:off x="4724400" y="6019800"/>
            <a:ext cx="1752600" cy="533400"/>
          </a:xfrm>
          <a:prstGeom prst="wedgeRoundRectCallout">
            <a:avLst>
              <a:gd name="adj1" fmla="val -47556"/>
              <a:gd name="adj2" fmla="val -278273"/>
              <a:gd name="adj3" fmla="val 16667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ea typeface="华文行楷" pitchFamily="2" charset="-122"/>
              </a:rPr>
              <a:t>右可分配的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3" grpId="0" animBg="1"/>
      <p:bldP spid="68634" grpId="0" animBg="1"/>
      <p:bldP spid="686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90550" y="533400"/>
            <a:ext cx="88582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(N,+)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+”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(Z,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满足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交换律、结合律？</a:t>
            </a:r>
            <a:endParaRPr kumimoji="1"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981200" y="2438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3333FF"/>
                </a:solidFill>
                <a:latin typeface="Times New Roman" pitchFamily="18" charset="0"/>
              </a:rPr>
              <a:t>a+b=b+a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371600" y="3276600"/>
            <a:ext cx="4892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(a+b)+c=a+(b+c)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117725" y="419100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ab=ba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828800" y="5029200"/>
            <a:ext cx="512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kumimoji="1" lang="en-US" altLang="zh-CN" sz="3600" b="1">
                <a:solidFill>
                  <a:srgbClr val="CC0000"/>
                </a:solidFill>
                <a:latin typeface="Times New Roman" pitchFamily="18" charset="0"/>
                <a:sym typeface="Wingdings 2" pitchFamily="18" charset="2"/>
              </a:rPr>
              <a:t>(bc)=(ab)c</a:t>
            </a:r>
          </a:p>
        </p:txBody>
      </p:sp>
      <p:sp>
        <p:nvSpPr>
          <p:cNvPr id="69644" name="AutoShape 12"/>
          <p:cNvSpPr>
            <a:spLocks noChangeArrowheads="1"/>
          </p:cNvSpPr>
          <p:nvPr/>
        </p:nvSpPr>
        <p:spPr bwMode="auto">
          <a:xfrm>
            <a:off x="4648200" y="2286000"/>
            <a:ext cx="2209800" cy="914400"/>
          </a:xfrm>
          <a:prstGeom prst="wedgeRoundRectCallout">
            <a:avLst>
              <a:gd name="adj1" fmla="val -94181"/>
              <a:gd name="adj2" fmla="val 5903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00"/>
                </a:solidFill>
                <a:ea typeface="隶书" pitchFamily="49" charset="-122"/>
              </a:rPr>
              <a:t>交换律</a:t>
            </a:r>
          </a:p>
        </p:txBody>
      </p:sp>
      <p:sp>
        <p:nvSpPr>
          <p:cNvPr id="69645" name="AutoShape 13"/>
          <p:cNvSpPr>
            <a:spLocks noChangeArrowheads="1"/>
          </p:cNvSpPr>
          <p:nvPr/>
        </p:nvSpPr>
        <p:spPr bwMode="auto">
          <a:xfrm>
            <a:off x="5943600" y="3276600"/>
            <a:ext cx="1752600" cy="533400"/>
          </a:xfrm>
          <a:prstGeom prst="wedgeRectCallout">
            <a:avLst>
              <a:gd name="adj1" fmla="val -109509"/>
              <a:gd name="adj2" fmla="val 23514"/>
            </a:avLst>
          </a:prstGeom>
          <a:solidFill>
            <a:srgbClr val="CCFFFF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3333FF"/>
                </a:solidFill>
                <a:ea typeface="隶书" pitchFamily="49" charset="-122"/>
              </a:rPr>
              <a:t>结合律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/>
      <p:bldP spid="69641" grpId="0"/>
      <p:bldP spid="69642" grpId="0"/>
      <p:bldP spid="69643" grpId="0"/>
      <p:bldP spid="69644" grpId="0" animBg="1"/>
      <p:bldP spid="696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895600" y="1371600"/>
            <a:ext cx="2514600" cy="838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69925" y="647700"/>
            <a:ext cx="7940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4.3  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整数集</a:t>
            </a:r>
            <a:r>
              <a:rPr lang="en-US" altLang="zh-CN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Z</a:t>
            </a: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上的二元运算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>
                <a:solidFill>
                  <a:srgbClr val="000000"/>
                </a:solidFill>
                <a:ea typeface="华文新魏" pitchFamily="2" charset="-122"/>
                <a:cs typeface="Arial" charset="0"/>
              </a:rPr>
              <a:t>º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j=i+j-i*j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1143000" y="2819400"/>
            <a:ext cx="20272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3600">
                <a:solidFill>
                  <a:srgbClr val="000000"/>
                </a:solidFill>
                <a:ea typeface="华文新魏" pitchFamily="2" charset="-122"/>
                <a:cs typeface="Arial" charset="0"/>
              </a:rPr>
              <a:t>º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j=i+j-i*j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060700" y="2819400"/>
            <a:ext cx="1587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=j+i-j*i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124200" y="3938588"/>
            <a:ext cx="8683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=j</a:t>
            </a:r>
            <a:r>
              <a:rPr lang="en-US" altLang="zh-CN" sz="3600">
                <a:solidFill>
                  <a:srgbClr val="000000"/>
                </a:solidFill>
                <a:ea typeface="华文新魏" pitchFamily="2" charset="-122"/>
                <a:cs typeface="Arial" charset="0"/>
              </a:rPr>
              <a:t>º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nimBg="1"/>
      <p:bldP spid="156679" grpId="0"/>
      <p:bldP spid="156680" grpId="0"/>
      <p:bldP spid="1566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746125" y="798513"/>
            <a:ext cx="6873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2      a*b=a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可交换？可结合？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898525" y="20256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2590800" y="2000250"/>
            <a:ext cx="118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a*b=a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267200" y="2011363"/>
            <a:ext cx="1203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b*a=b</a:t>
            </a:r>
          </a:p>
        </p:txBody>
      </p:sp>
      <p:sp>
        <p:nvSpPr>
          <p:cNvPr id="157705" name="AutoShape 9"/>
          <p:cNvSpPr>
            <a:spLocks noChangeArrowheads="1"/>
          </p:cNvSpPr>
          <p:nvPr/>
        </p:nvSpPr>
        <p:spPr bwMode="auto">
          <a:xfrm>
            <a:off x="6553200" y="1905000"/>
            <a:ext cx="1676400" cy="609600"/>
          </a:xfrm>
          <a:prstGeom prst="wedgeRoundRectCallout">
            <a:avLst>
              <a:gd name="adj1" fmla="val -118750"/>
              <a:gd name="adj2" fmla="val 29426"/>
              <a:gd name="adj3" fmla="val 16667"/>
            </a:avLst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华文行楷" pitchFamily="2" charset="-122"/>
              </a:rPr>
              <a:t>不可交换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1355725" y="299085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(a*b)*c=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984500" y="2990850"/>
            <a:ext cx="749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a*c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3657600" y="30019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371600" y="398145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a*(b*c)=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962275" y="3981450"/>
            <a:ext cx="77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a*b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641725" y="3992563"/>
            <a:ext cx="593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=a</a:t>
            </a:r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4114800" y="3352800"/>
            <a:ext cx="1447800" cy="3810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V="1">
            <a:off x="4191000" y="3733800"/>
            <a:ext cx="1371600" cy="609600"/>
          </a:xfrm>
          <a:prstGeom prst="line">
            <a:avLst/>
          </a:prstGeom>
          <a:noFill/>
          <a:ln w="349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5943600" y="3352800"/>
            <a:ext cx="1828800" cy="685800"/>
          </a:xfrm>
          <a:prstGeom prst="wedgeRectCallout">
            <a:avLst>
              <a:gd name="adj1" fmla="val -82815"/>
              <a:gd name="adj2" fmla="val 31019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行楷" pitchFamily="2" charset="-122"/>
              </a:rPr>
              <a:t>可结合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571500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P109 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/>
      <p:bldP spid="157704" grpId="0"/>
      <p:bldP spid="157705" grpId="0" animBg="1"/>
      <p:bldP spid="157706" grpId="0"/>
      <p:bldP spid="157707" grpId="0"/>
      <p:bldP spid="157708" grpId="0"/>
      <p:bldP spid="157709" grpId="0"/>
      <p:bldP spid="157710" grpId="0"/>
      <p:bldP spid="157711" grpId="0"/>
      <p:bldP spid="157712" grpId="0" animBg="1"/>
      <p:bldP spid="157713" grpId="0" animBg="1"/>
      <p:bldP spid="157715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33400" y="533400"/>
            <a:ext cx="397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ea typeface="隶书" pitchFamily="49" charset="-122"/>
              </a:rPr>
              <a:t>二、三种元素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19460" name="Object 7"/>
          <p:cNvGraphicFramePr>
            <a:graphicFrameLocks noGrp="1" noChangeAspect="1"/>
          </p:cNvGraphicFramePr>
          <p:nvPr>
            <p:ph/>
          </p:nvPr>
        </p:nvGraphicFramePr>
        <p:xfrm>
          <a:off x="307975" y="1371600"/>
          <a:ext cx="86709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Document" r:id="rId3" imgW="3191638" imgH="792388" progId="Word.Document.8">
                  <p:embed/>
                </p:oleObj>
              </mc:Choice>
              <mc:Fallback>
                <p:oleObj name="Document" r:id="rId3" imgW="3191638" imgH="7923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8670925" cy="2152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7239000" y="3886200"/>
            <a:ext cx="1905000" cy="990600"/>
          </a:xfrm>
          <a:prstGeom prst="cloudCallout">
            <a:avLst>
              <a:gd name="adj1" fmla="val -145500"/>
              <a:gd name="adj2" fmla="val -135255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46125" y="4213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52425" y="3657600"/>
            <a:ext cx="330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657600" y="35814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kumimoji="1" lang="zh-CN" altLang="en-US" sz="3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是单位元素。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81000" y="4191000"/>
            <a:ext cx="7391400" cy="150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4.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N’, + 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+ )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的单位元素？ 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(N’={0,1,2,,…})</a:t>
            </a:r>
            <a:endParaRPr lang="en-US" altLang="zh-CN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6477000" y="5334000"/>
            <a:ext cx="1524000" cy="990600"/>
          </a:xfrm>
          <a:prstGeom prst="wedgeEllipseCallout">
            <a:avLst>
              <a:gd name="adj1" fmla="val 50625"/>
              <a:gd name="adj2" fmla="val -105931"/>
            </a:avLst>
          </a:prstGeom>
          <a:solidFill>
            <a:srgbClr val="CCFFFF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ea typeface="华文行楷" pitchFamily="2" charset="-122"/>
              </a:rPr>
              <a:t>幺元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1" grpId="0"/>
      <p:bldP spid="71692" grpId="0"/>
      <p:bldP spid="71693" grpId="0"/>
      <p:bldP spid="716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69925" y="533400"/>
            <a:ext cx="80168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在实数集上的代数系统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(R,+,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，单位元素？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438400" y="236220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x</a:t>
            </a:r>
            <a:r>
              <a:rPr kumimoji="1" lang="en-US" altLang="zh-CN" sz="3600" b="1">
                <a:latin typeface="Times New Roman" pitchFamily="18" charset="0"/>
                <a:sym typeface="Wingdings 2" pitchFamily="18" charset="2"/>
              </a:rPr>
              <a:t>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1=1</a:t>
            </a:r>
            <a:r>
              <a:rPr kumimoji="1" lang="en-US" altLang="zh-CN" sz="3600" b="1">
                <a:latin typeface="Times New Roman" pitchFamily="18" charset="0"/>
                <a:sym typeface="Wingdings 2" pitchFamily="18" charset="2"/>
              </a:rPr>
              <a:t>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x=x</a:t>
            </a:r>
            <a:r>
              <a:rPr kumimoji="1" lang="en-US" altLang="zh-CN" sz="3600">
                <a:latin typeface="Times New Roman" pitchFamily="18" charset="0"/>
                <a:sym typeface="Wingdings 2" pitchFamily="18" charset="2"/>
              </a:rPr>
              <a:t> 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514600" y="33972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0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x=x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0=x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3" name="Oval 19"/>
          <p:cNvSpPr>
            <a:spLocks noChangeArrowheads="1"/>
          </p:cNvSpPr>
          <p:nvPr/>
        </p:nvSpPr>
        <p:spPr bwMode="auto">
          <a:xfrm>
            <a:off x="3810000" y="1066800"/>
            <a:ext cx="1752600" cy="1219200"/>
          </a:xfrm>
          <a:prstGeom prst="ellipse">
            <a:avLst/>
          </a:prstGeom>
          <a:solidFill>
            <a:srgbClr val="FFFF00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371600" y="990600"/>
            <a:ext cx="18288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096000" y="1143000"/>
            <a:ext cx="1143000" cy="11430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1600200" y="1212850"/>
          <a:ext cx="5257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公式" r:id="rId3" imgW="927100" imgH="139700" progId="Equation.3">
                  <p:embed/>
                </p:oleObj>
              </mc:Choice>
              <mc:Fallback>
                <p:oleObj name="公式" r:id="rId3" imgW="927100" imgH="13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2850"/>
                        <a:ext cx="52578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1219200" y="1982788"/>
            <a:ext cx="2743200" cy="1903412"/>
            <a:chOff x="768" y="1249"/>
            <a:chExt cx="1728" cy="1199"/>
          </a:xfrm>
        </p:grpSpPr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>
              <a:off x="1151" y="1249"/>
              <a:ext cx="0" cy="816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Text Box 10"/>
            <p:cNvSpPr txBox="1">
              <a:spLocks noChangeArrowheads="1"/>
            </p:cNvSpPr>
            <p:nvPr/>
          </p:nvSpPr>
          <p:spPr bwMode="auto">
            <a:xfrm>
              <a:off x="768" y="2121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FF"/>
                  </a:solidFill>
                  <a:ea typeface="楷体_GB2312" pitchFamily="49" charset="-122"/>
                </a:rPr>
                <a:t>左单位元素</a:t>
              </a:r>
            </a:p>
          </p:txBody>
        </p:sp>
      </p:grp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3200400" y="3124200"/>
          <a:ext cx="7143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公式" r:id="rId5" imgW="139700" imgH="228600" progId="Equation.3">
                  <p:embed/>
                </p:oleObj>
              </mc:Choice>
              <mc:Fallback>
                <p:oleObj name="公式" r:id="rId5" imgW="139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714375" cy="11430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pSp>
        <p:nvGrpSpPr>
          <p:cNvPr id="72722" name="Group 18"/>
          <p:cNvGrpSpPr>
            <a:grpSpLocks/>
          </p:cNvGrpSpPr>
          <p:nvPr/>
        </p:nvGrpSpPr>
        <p:grpSpPr bwMode="auto">
          <a:xfrm>
            <a:off x="5257800" y="1905000"/>
            <a:ext cx="3349625" cy="1752600"/>
            <a:chOff x="3312" y="1200"/>
            <a:chExt cx="2110" cy="1104"/>
          </a:xfrm>
        </p:grpSpPr>
        <p:sp>
          <p:nvSpPr>
            <p:cNvPr id="21517" name="Line 11"/>
            <p:cNvSpPr>
              <a:spLocks noChangeShapeType="1"/>
            </p:cNvSpPr>
            <p:nvPr/>
          </p:nvSpPr>
          <p:spPr bwMode="auto">
            <a:xfrm>
              <a:off x="3312" y="1200"/>
              <a:ext cx="624" cy="768"/>
            </a:xfrm>
            <a:prstGeom prst="line">
              <a:avLst/>
            </a:prstGeom>
            <a:noFill/>
            <a:ln w="349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3792" y="196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hlink"/>
                  </a:solidFill>
                  <a:ea typeface="楷体_GB2312" pitchFamily="49" charset="-122"/>
                </a:rPr>
                <a:t>右单位元素</a:t>
              </a:r>
            </a:p>
          </p:txBody>
        </p:sp>
        <p:graphicFrame>
          <p:nvGraphicFramePr>
            <p:cNvPr id="21519" name="Object 16"/>
            <p:cNvGraphicFramePr>
              <a:graphicFrameLocks noChangeAspect="1"/>
            </p:cNvGraphicFramePr>
            <p:nvPr/>
          </p:nvGraphicFramePr>
          <p:xfrm>
            <a:off x="4992" y="1686"/>
            <a:ext cx="43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0" name="公式" r:id="rId7" imgW="152268" imgH="215713" progId="Equation.3">
                    <p:embed/>
                  </p:oleObj>
                </mc:Choice>
                <mc:Fallback>
                  <p:oleObj name="公式" r:id="rId7" imgW="152268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686"/>
                          <a:ext cx="430" cy="61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3" grpId="0" animBg="1"/>
      <p:bldP spid="72723" grpId="1" animBg="1"/>
      <p:bldP spid="72711" grpId="0" animBg="1"/>
      <p:bldP spid="72712" grpId="0" animBg="1"/>
      <p:bldP spid="727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5400" b="1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重点内容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286000"/>
            <a:ext cx="6705600" cy="3124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两个定律</a:t>
            </a: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特殊元素：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3800" y="2362200"/>
            <a:ext cx="4572000" cy="769938"/>
          </a:xfrm>
          <a:prstGeom prst="rect">
            <a:avLst/>
          </a:prstGeom>
          <a:solidFill>
            <a:srgbClr val="FF66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交换律、结合律</a:t>
            </a:r>
            <a:endParaRPr lang="zh-CN" altLang="en-US" sz="4400">
              <a:solidFill>
                <a:srgbClr val="C00000"/>
              </a:solidFill>
            </a:endParaRPr>
          </a:p>
        </p:txBody>
      </p:sp>
      <p:sp>
        <p:nvSpPr>
          <p:cNvPr id="5" name="云形标注 4"/>
          <p:cNvSpPr>
            <a:spLocks noChangeArrowheads="1"/>
          </p:cNvSpPr>
          <p:nvPr/>
        </p:nvSpPr>
        <p:spPr bwMode="auto">
          <a:xfrm>
            <a:off x="1704975" y="5638800"/>
            <a:ext cx="6858000" cy="1076325"/>
          </a:xfrm>
          <a:prstGeom prst="cloudCallout">
            <a:avLst>
              <a:gd name="adj1" fmla="val -36588"/>
              <a:gd name="adj2" fmla="val -202912"/>
            </a:avLst>
          </a:prstGeom>
          <a:solidFill>
            <a:srgbClr val="FFFF00"/>
          </a:solidFill>
          <a:ln w="349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单位元、零元、逆元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22531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417513" y="609600"/>
          <a:ext cx="825182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文档" r:id="rId3" imgW="3394691" imgH="828508" progId="Word.Document.8">
                  <p:embed/>
                </p:oleObj>
              </mc:Choice>
              <mc:Fallback>
                <p:oleObj name="文档" r:id="rId3" imgW="3394691" imgH="82850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609600"/>
                        <a:ext cx="8251825" cy="20145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406650" y="2971800"/>
          <a:ext cx="21955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971800"/>
                        <a:ext cx="21955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408238" y="4419600"/>
          <a:ext cx="21923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419600"/>
                        <a:ext cx="21923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12725" y="275907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ea typeface="隶书" pitchFamily="49" charset="-122"/>
              </a:rPr>
              <a:t>证明：</a:t>
            </a:r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648200" y="3429000"/>
            <a:ext cx="1219200" cy="5334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V="1">
            <a:off x="4495800" y="3962400"/>
            <a:ext cx="1447800" cy="8382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6096000" y="3495675"/>
          <a:ext cx="1447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公式" r:id="rId9" imgW="393529" imgH="228501" progId="Equation.3">
                  <p:embed/>
                </p:oleObj>
              </mc:Choice>
              <mc:Fallback>
                <p:oleObj name="公式" r:id="rId9" imgW="393529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95675"/>
                        <a:ext cx="1447800" cy="847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 animBg="1"/>
      <p:bldP spid="737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Grp="1" noChangeAspect="1"/>
          </p:cNvGraphicFramePr>
          <p:nvPr>
            <p:ph/>
          </p:nvPr>
        </p:nvGraphicFramePr>
        <p:xfrm>
          <a:off x="685800" y="685800"/>
          <a:ext cx="717232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文档" r:id="rId3" imgW="2299180" imgH="790588" progId="Word.Document.8">
                  <p:embed/>
                </p:oleObj>
              </mc:Choice>
              <mc:Fallback>
                <p:oleObj name="文档" r:id="rId3" imgW="2299180" imgH="7905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172325" cy="2457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6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1676400" y="4114800"/>
            <a:ext cx="4953000" cy="685800"/>
          </a:xfrm>
          <a:prstGeom prst="wedgeRectCallout">
            <a:avLst>
              <a:gd name="adj1" fmla="val -16921"/>
              <a:gd name="adj2" fmla="val -187269"/>
            </a:avLst>
          </a:prstGeom>
          <a:solidFill>
            <a:srgbClr val="FFFF00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用一个统一的符号</a:t>
            </a:r>
            <a:r>
              <a:rPr lang="zh-CN" altLang="en-US">
                <a:ea typeface="隶书" pitchFamily="49" charset="-122"/>
              </a:rPr>
              <a:t>“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e</a:t>
            </a:r>
            <a:r>
              <a:rPr lang="en-US" altLang="zh-CN">
                <a:ea typeface="隶书" pitchFamily="49" charset="-122"/>
              </a:rPr>
              <a:t>”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11" name="Rectangle 35"/>
          <p:cNvSpPr>
            <a:spLocks noChangeArrowheads="1"/>
          </p:cNvSpPr>
          <p:nvPr/>
        </p:nvSpPr>
        <p:spPr bwMode="auto">
          <a:xfrm>
            <a:off x="2133600" y="21336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2610" name="Rectangle 34"/>
          <p:cNvSpPr>
            <a:spLocks noChangeArrowheads="1"/>
          </p:cNvSpPr>
          <p:nvPr/>
        </p:nvSpPr>
        <p:spPr bwMode="auto">
          <a:xfrm>
            <a:off x="2133600" y="15240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9925" y="541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新魏" pitchFamily="2" charset="-122"/>
              </a:rPr>
              <a:t>练习</a:t>
            </a:r>
          </a:p>
        </p:txBody>
      </p:sp>
      <p:graphicFrame>
        <p:nvGraphicFramePr>
          <p:cNvPr id="152608" name="Group 32"/>
          <p:cNvGraphicFramePr>
            <a:graphicFrameLocks noGrp="1"/>
          </p:cNvGraphicFramePr>
          <p:nvPr>
            <p:ph/>
          </p:nvPr>
        </p:nvGraphicFramePr>
        <p:xfrm>
          <a:off x="2587625" y="914400"/>
          <a:ext cx="2898775" cy="220980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612" name="AutoShape 36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华文行楷" pitchFamily="2" charset="-122"/>
              </a:rPr>
              <a:t>左幺元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533400" y="4041775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所在的行上的元素与行表头完全相同，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则是一个左幺元。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1" grpId="0" animBg="1"/>
      <p:bldP spid="152611" grpId="1" animBg="1"/>
      <p:bldP spid="152610" grpId="0" animBg="1"/>
      <p:bldP spid="152612" grpId="0" animBg="1"/>
      <p:bldP spid="1526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4800600" y="533400"/>
            <a:ext cx="533400" cy="2743200"/>
          </a:xfrm>
          <a:prstGeom prst="rect">
            <a:avLst/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4660" name="Rectangle 36"/>
          <p:cNvSpPr>
            <a:spLocks noChangeArrowheads="1"/>
          </p:cNvSpPr>
          <p:nvPr/>
        </p:nvSpPr>
        <p:spPr bwMode="auto">
          <a:xfrm>
            <a:off x="4114800" y="533400"/>
            <a:ext cx="533400" cy="2743200"/>
          </a:xfrm>
          <a:prstGeom prst="rect">
            <a:avLst/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69925" y="541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新魏" pitchFamily="2" charset="-122"/>
              </a:rPr>
              <a:t>练习</a:t>
            </a:r>
          </a:p>
        </p:txBody>
      </p:sp>
      <p:graphicFrame>
        <p:nvGraphicFramePr>
          <p:cNvPr id="154631" name="Group 7"/>
          <p:cNvGraphicFramePr>
            <a:graphicFrameLocks noGrp="1"/>
          </p:cNvGraphicFramePr>
          <p:nvPr/>
        </p:nvGraphicFramePr>
        <p:xfrm>
          <a:off x="2587625" y="914400"/>
          <a:ext cx="2898775" cy="220980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658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华文行楷" pitchFamily="2" charset="-122"/>
              </a:rPr>
              <a:t>右幺元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533400" y="4041775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所在的列上的元素与列表头完全相同，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则是一个右幺元。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61" grpId="0" animBg="1"/>
      <p:bldP spid="154660" grpId="0" animBg="1"/>
      <p:bldP spid="154658" grpId="0" animBg="1"/>
      <p:bldP spid="1546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8" name="Oval 40"/>
          <p:cNvSpPr>
            <a:spLocks noChangeArrowheads="1"/>
          </p:cNvSpPr>
          <p:nvPr/>
        </p:nvSpPr>
        <p:spPr bwMode="auto">
          <a:xfrm>
            <a:off x="3124200" y="533400"/>
            <a:ext cx="838200" cy="2895600"/>
          </a:xfrm>
          <a:prstGeom prst="ellipse">
            <a:avLst/>
          </a:prstGeom>
          <a:solidFill>
            <a:srgbClr val="FFFF99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133600" y="1524000"/>
            <a:ext cx="3581400" cy="4572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69925" y="5413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ea typeface="华文新魏" pitchFamily="2" charset="-122"/>
              </a:rPr>
              <a:t>练习</a:t>
            </a:r>
          </a:p>
        </p:txBody>
      </p:sp>
      <p:graphicFrame>
        <p:nvGraphicFramePr>
          <p:cNvPr id="155687" name="Group 39"/>
          <p:cNvGraphicFramePr>
            <a:graphicFrameLocks noGrp="1"/>
          </p:cNvGraphicFramePr>
          <p:nvPr/>
        </p:nvGraphicFramePr>
        <p:xfrm>
          <a:off x="2587625" y="914400"/>
          <a:ext cx="2898775" cy="220980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5682" name="AutoShape 34"/>
          <p:cNvSpPr>
            <a:spLocks noChangeArrowheads="1"/>
          </p:cNvSpPr>
          <p:nvPr/>
        </p:nvSpPr>
        <p:spPr bwMode="auto">
          <a:xfrm>
            <a:off x="6934200" y="2895600"/>
            <a:ext cx="1447800" cy="609600"/>
          </a:xfrm>
          <a:prstGeom prst="wedgeRoundRectCallout">
            <a:avLst>
              <a:gd name="adj1" fmla="val -127301"/>
              <a:gd name="adj2" fmla="val -185417"/>
              <a:gd name="adj3" fmla="val 16667"/>
            </a:avLst>
          </a:prstGeom>
          <a:solidFill>
            <a:srgbClr val="FFFF99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华文行楷" pitchFamily="2" charset="-122"/>
              </a:rPr>
              <a:t>幺元</a:t>
            </a:r>
          </a:p>
        </p:txBody>
      </p:sp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533400" y="4041775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所在的行和列上的元素与行表头和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         列表头完全相同，则是一个幺元。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8" grpId="0" animBg="1"/>
      <p:bldP spid="155653" grpId="0" animBg="1"/>
      <p:bldP spid="155682" grpId="0" animBg="1"/>
      <p:bldP spid="1556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2765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685800"/>
          <a:ext cx="7696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文档" r:id="rId3" imgW="3049482" imgH="792028" progId="Word.Document.8">
                  <p:embed/>
                </p:oleObj>
              </mc:Choice>
              <mc:Fallback>
                <p:oleObj name="文档" r:id="rId3" imgW="3049482" imgH="7920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7696200" cy="2000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46088" y="3138488"/>
            <a:ext cx="3668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5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N’,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</a:t>
            </a:r>
            <a:endParaRPr kumimoji="1" lang="zh-CN" altLang="en-US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343400" y="30924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kumimoji="1" lang="zh-CN" altLang="en-US" sz="36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是零元。</a:t>
            </a:r>
          </a:p>
        </p:txBody>
      </p:sp>
      <p:sp>
        <p:nvSpPr>
          <p:cNvPr id="27654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74771" name="Group 19"/>
          <p:cNvGrpSpPr>
            <a:grpSpLocks/>
          </p:cNvGrpSpPr>
          <p:nvPr/>
        </p:nvGrpSpPr>
        <p:grpSpPr bwMode="auto">
          <a:xfrm>
            <a:off x="593725" y="4200525"/>
            <a:ext cx="8207375" cy="600075"/>
            <a:chOff x="374" y="2646"/>
            <a:chExt cx="5170" cy="378"/>
          </a:xfrm>
        </p:grpSpPr>
        <p:sp>
          <p:nvSpPr>
            <p:cNvPr id="27657" name="Text Box 16"/>
            <p:cNvSpPr txBox="1">
              <a:spLocks noChangeArrowheads="1"/>
            </p:cNvSpPr>
            <p:nvPr/>
          </p:nvSpPr>
          <p:spPr bwMode="auto">
            <a:xfrm>
              <a:off x="374" y="2652"/>
              <a:ext cx="51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6. 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正整数集   上的运算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”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min”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，零元素？</a:t>
              </a:r>
            </a:p>
          </p:txBody>
        </p:sp>
        <p:graphicFrame>
          <p:nvGraphicFramePr>
            <p:cNvPr id="27658" name="Object 17"/>
            <p:cNvGraphicFramePr>
              <a:graphicFrameLocks noChangeAspect="1"/>
            </p:cNvGraphicFramePr>
            <p:nvPr/>
          </p:nvGraphicFramePr>
          <p:xfrm>
            <a:off x="2136" y="2646"/>
            <a:ext cx="31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4" name="公式" r:id="rId5" imgW="177569" imgH="215619" progId="Equation.3">
                    <p:embed/>
                  </p:oleObj>
                </mc:Choice>
                <mc:Fallback>
                  <p:oleObj name="公式" r:id="rId5" imgW="177569" imgH="21561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2646"/>
                          <a:ext cx="31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286000" y="5065713"/>
            <a:ext cx="542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min{a,1}=min{1,a}=1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0" grpId="0"/>
      <p:bldP spid="747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4038600" y="914400"/>
            <a:ext cx="1676400" cy="1066800"/>
          </a:xfrm>
          <a:prstGeom prst="ellipse">
            <a:avLst/>
          </a:prstGeom>
          <a:solidFill>
            <a:srgbClr val="FF99CC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062038" y="3733800"/>
            <a:ext cx="7015162" cy="1619250"/>
          </a:xfrm>
          <a:prstGeom prst="rect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3575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907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098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67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124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81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38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若左、右零元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存在，则必相同。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零元最多一个。 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905000" y="762000"/>
            <a:ext cx="1676400" cy="1219200"/>
          </a:xfrm>
          <a:prstGeom prst="rect">
            <a:avLst/>
          </a:prstGeom>
          <a:solidFill>
            <a:srgbClr val="CC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172200" y="914400"/>
            <a:ext cx="762000" cy="914400"/>
          </a:xfrm>
          <a:prstGeom prst="rect">
            <a:avLst/>
          </a:prstGeom>
          <a:solidFill>
            <a:srgbClr val="CC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2057400" y="957263"/>
          <a:ext cx="4724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公式" r:id="rId3" imgW="977476" imgH="177723" progId="Equation.3">
                  <p:embed/>
                </p:oleObj>
              </mc:Choice>
              <mc:Fallback>
                <p:oleObj name="公式" r:id="rId3" imgW="977476" imgH="1777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57263"/>
                        <a:ext cx="47244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62200" y="1676400"/>
            <a:ext cx="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1828800" y="28336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左零元</a:t>
            </a: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5334000" y="1600200"/>
            <a:ext cx="1066800" cy="10668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5486400" y="26670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右零元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nimBg="1"/>
      <p:bldP spid="75791" grpId="1" animBg="1"/>
      <p:bldP spid="75781" grpId="0" animBg="1"/>
      <p:bldP spid="75784" grpId="0" animBg="1"/>
      <p:bldP spid="75786" grpId="0" animBg="1"/>
      <p:bldP spid="75786" grpId="1" animBg="1"/>
      <p:bldP spid="75787" grpId="0" animBg="1"/>
      <p:bldP spid="75788" grpId="0"/>
      <p:bldP spid="75789" grpId="0" animBg="1"/>
      <p:bldP spid="757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974725" y="882650"/>
            <a:ext cx="761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3.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584325" y="212248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rgbClr val="000000"/>
                </a:solidFill>
                <a:latin typeface="宋体" pitchFamily="2" charset="-122"/>
              </a:rPr>
              <a:t>∪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584325" y="341788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rgbClr val="000000"/>
                </a:solidFill>
              </a:rPr>
              <a:t>∩</a:t>
            </a:r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352800" y="2117725"/>
            <a:ext cx="69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4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4783138" y="2057400"/>
            <a:ext cx="55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4716463" y="3413125"/>
            <a:ext cx="693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zh-CN" sz="4000" b="1">
                <a:latin typeface="Times New Roman" pitchFamily="18" charset="0"/>
                <a:cs typeface="Times New Roman" pitchFamily="18" charset="0"/>
              </a:rPr>
              <a:t>Ф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429000" y="3403600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9706" name="Text Box 13"/>
          <p:cNvSpPr txBox="1">
            <a:spLocks noChangeArrowheads="1"/>
          </p:cNvSpPr>
          <p:nvPr/>
        </p:nvSpPr>
        <p:spPr bwMode="auto">
          <a:xfrm>
            <a:off x="2971800" y="11572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单位元素</a:t>
            </a:r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4648200" y="11430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零元素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9" grpId="0"/>
      <p:bldP spid="158730" grpId="0"/>
      <p:bldP spid="158731" grpId="0"/>
      <p:bldP spid="1587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graphicFrame>
        <p:nvGraphicFramePr>
          <p:cNvPr id="30723" name="Object 6"/>
          <p:cNvGraphicFramePr>
            <a:graphicFrameLocks noGrp="1" noChangeAspect="1"/>
          </p:cNvGraphicFramePr>
          <p:nvPr>
            <p:ph/>
          </p:nvPr>
        </p:nvGraphicFramePr>
        <p:xfrm>
          <a:off x="609600" y="723900"/>
          <a:ext cx="81534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文档" r:id="rId3" imgW="3395790" imgH="1188932" progId="Word.Document.8">
                  <p:embed/>
                </p:oleObj>
              </mc:Choice>
              <mc:Fallback>
                <p:oleObj name="文档" r:id="rId3" imgW="3395790" imgH="11889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23900"/>
                        <a:ext cx="8153400" cy="2854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58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54063" y="3962400"/>
            <a:ext cx="6713537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N’,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中元素有逆元？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中元素有逆元？ 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endParaRPr kumimoji="1" lang="en-US" altLang="zh-CN" b="1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6172200" y="990600"/>
            <a:ext cx="685800" cy="914400"/>
          </a:xfrm>
          <a:prstGeom prst="rect">
            <a:avLst/>
          </a:prstGeom>
          <a:solidFill>
            <a:srgbClr val="FFFF00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52600" y="914400"/>
            <a:ext cx="1828800" cy="1066800"/>
          </a:xfrm>
          <a:prstGeom prst="rect">
            <a:avLst/>
          </a:prstGeom>
          <a:solidFill>
            <a:srgbClr val="FF66CC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057400" y="1828800"/>
            <a:ext cx="0" cy="15240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1524000" y="3375025"/>
            <a:ext cx="260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左逆元素</a:t>
            </a:r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3371850" y="3124200"/>
          <a:ext cx="87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公式" r:id="rId3" imgW="228600" imgH="241300" progId="Equation.3">
                  <p:embed/>
                </p:oleObj>
              </mc:Choice>
              <mc:Fallback>
                <p:oleObj name="公式" r:id="rId3" imgW="2286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124200"/>
                        <a:ext cx="87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4038600" y="914400"/>
            <a:ext cx="1828800" cy="1219200"/>
          </a:xfrm>
          <a:prstGeom prst="ellipse">
            <a:avLst/>
          </a:prstGeom>
          <a:solidFill>
            <a:srgbClr val="00FFFF"/>
          </a:solidFill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31755" name="Object 19"/>
          <p:cNvGraphicFramePr>
            <a:graphicFrameLocks noChangeAspect="1"/>
          </p:cNvGraphicFramePr>
          <p:nvPr/>
        </p:nvGraphicFramePr>
        <p:xfrm>
          <a:off x="1903413" y="990600"/>
          <a:ext cx="46497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公式" r:id="rId5" imgW="1167893" imgH="203112" progId="Equation.3">
                  <p:embed/>
                </p:oleObj>
              </mc:Choice>
              <mc:Fallback>
                <p:oleObj name="公式" r:id="rId5" imgW="1167893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990600"/>
                        <a:ext cx="46497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5029200" y="1676400"/>
            <a:ext cx="1066800" cy="1219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5013325" y="2895600"/>
            <a:ext cx="260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右逆元素</a:t>
            </a:r>
          </a:p>
        </p:txBody>
      </p:sp>
      <p:sp>
        <p:nvSpPr>
          <p:cNvPr id="31758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7848" name="Object 24"/>
          <p:cNvGraphicFramePr>
            <a:graphicFrameLocks noChangeAspect="1"/>
          </p:cNvGraphicFramePr>
          <p:nvPr/>
        </p:nvGraphicFramePr>
        <p:xfrm>
          <a:off x="6781800" y="27432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AutoShape 28"/>
          <p:cNvSpPr>
            <a:spLocks noChangeArrowheads="1"/>
          </p:cNvSpPr>
          <p:nvPr/>
        </p:nvSpPr>
        <p:spPr bwMode="auto">
          <a:xfrm>
            <a:off x="3810000" y="4495800"/>
            <a:ext cx="3048000" cy="1219200"/>
          </a:xfrm>
          <a:prstGeom prst="wedgeRoundRectCallout">
            <a:avLst>
              <a:gd name="adj1" fmla="val -21250"/>
              <a:gd name="adj2" fmla="val -115884"/>
              <a:gd name="adj3" fmla="val 16667"/>
            </a:avLst>
          </a:prstGeom>
          <a:solidFill>
            <a:srgbClr val="CCFFCC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CC0000"/>
                </a:solidFill>
                <a:ea typeface="华文行楷" pitchFamily="2" charset="-122"/>
              </a:rPr>
              <a:t>“</a:t>
            </a:r>
            <a:r>
              <a:rPr lang="zh-CN" altLang="en-US" sz="3600">
                <a:solidFill>
                  <a:srgbClr val="CC0000"/>
                </a:solidFill>
                <a:ea typeface="华文行楷" pitchFamily="2" charset="-122"/>
              </a:rPr>
              <a:t>独立”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4" grpId="0" animBg="1"/>
      <p:bldP spid="77831" grpId="0" animBg="1"/>
      <p:bldP spid="77835" grpId="0" animBg="1"/>
      <p:bldP spid="77836" grpId="0"/>
      <p:bldP spid="77840" grpId="0" animBg="1"/>
      <p:bldP spid="77845" grpId="0" animBg="1"/>
      <p:bldP spid="77847" grpId="0"/>
      <p:bldP spid="778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362200" y="2514600"/>
            <a:ext cx="2667000" cy="1143000"/>
          </a:xfrm>
          <a:prstGeom prst="ellipse">
            <a:avLst/>
          </a:prstGeom>
          <a:solidFill>
            <a:srgbClr val="FFFF00"/>
          </a:solidFill>
          <a:ln w="222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>
                <a:latin typeface="Times New Roman" pitchFamily="18" charset="0"/>
                <a:ea typeface="隶书" pitchFamily="49" charset="-122"/>
              </a:rPr>
              <a:t>§5.1</a:t>
            </a:r>
            <a:r>
              <a:rPr lang="en-US" altLang="zh-CN" sz="48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800" b="1" dirty="0">
                <a:latin typeface="隶书" pitchFamily="49" charset="-122"/>
                <a:ea typeface="隶书" pitchFamily="49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122"/>
          <p:cNvSpPr>
            <a:spLocks noChangeArrowheads="1"/>
          </p:cNvSpPr>
          <p:nvPr/>
        </p:nvSpPr>
        <p:spPr bwMode="auto">
          <a:xfrm>
            <a:off x="4267200" y="2743200"/>
            <a:ext cx="457200" cy="5334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1" name="Oval 68"/>
          <p:cNvSpPr>
            <a:spLocks noChangeArrowheads="1"/>
          </p:cNvSpPr>
          <p:nvPr/>
        </p:nvSpPr>
        <p:spPr bwMode="auto">
          <a:xfrm>
            <a:off x="4267200" y="44958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2" name="Oval 67"/>
          <p:cNvSpPr>
            <a:spLocks noChangeArrowheads="1"/>
          </p:cNvSpPr>
          <p:nvPr/>
        </p:nvSpPr>
        <p:spPr bwMode="auto">
          <a:xfrm>
            <a:off x="3352800" y="39624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3" name="Oval 66"/>
          <p:cNvSpPr>
            <a:spLocks noChangeArrowheads="1"/>
          </p:cNvSpPr>
          <p:nvPr/>
        </p:nvSpPr>
        <p:spPr bwMode="auto">
          <a:xfrm>
            <a:off x="3429000" y="34290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4" name="Oval 64"/>
          <p:cNvSpPr>
            <a:spLocks noChangeArrowheads="1"/>
          </p:cNvSpPr>
          <p:nvPr/>
        </p:nvSpPr>
        <p:spPr bwMode="auto">
          <a:xfrm>
            <a:off x="5181600" y="3429000"/>
            <a:ext cx="457200" cy="457200"/>
          </a:xfrm>
          <a:prstGeom prst="ellipse">
            <a:avLst/>
          </a:prstGeom>
          <a:solidFill>
            <a:srgbClr val="00FF00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2094" name="Rectangle 62"/>
          <p:cNvSpPr>
            <a:spLocks noChangeArrowheads="1"/>
          </p:cNvSpPr>
          <p:nvPr/>
        </p:nvSpPr>
        <p:spPr bwMode="auto">
          <a:xfrm>
            <a:off x="1295400" y="2209800"/>
            <a:ext cx="5791200" cy="533400"/>
          </a:xfrm>
          <a:prstGeom prst="rect">
            <a:avLst/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2093" name="Rectangle 61"/>
          <p:cNvSpPr>
            <a:spLocks noChangeArrowheads="1"/>
          </p:cNvSpPr>
          <p:nvPr/>
        </p:nvSpPr>
        <p:spPr bwMode="auto">
          <a:xfrm>
            <a:off x="2514600" y="1524000"/>
            <a:ext cx="609600" cy="3657600"/>
          </a:xfrm>
          <a:prstGeom prst="rect">
            <a:avLst/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77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32778" name="Text Box 5"/>
          <p:cNvSpPr txBox="1">
            <a:spLocks noChangeArrowheads="1"/>
          </p:cNvSpPr>
          <p:nvPr/>
        </p:nvSpPr>
        <p:spPr bwMode="auto">
          <a:xfrm>
            <a:off x="593725" y="769938"/>
            <a:ext cx="104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4.8</a:t>
            </a:r>
          </a:p>
        </p:txBody>
      </p:sp>
      <p:graphicFrame>
        <p:nvGraphicFramePr>
          <p:cNvPr id="172155" name="Group 123"/>
          <p:cNvGraphicFramePr>
            <a:graphicFrameLocks noGrp="1"/>
          </p:cNvGraphicFramePr>
          <p:nvPr>
            <p:ph/>
          </p:nvPr>
        </p:nvGraphicFramePr>
        <p:xfrm>
          <a:off x="1524000" y="1676400"/>
          <a:ext cx="5337175" cy="327660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α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γ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4" grpId="0" animBg="1"/>
      <p:bldP spid="172094" grpId="1" animBg="1"/>
      <p:bldP spid="172093" grpId="0" animBg="1"/>
      <p:bldP spid="17209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625475" y="609600"/>
            <a:ext cx="74247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5.3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一个代数系统满足结合律，则其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左、右逆元素相等 。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12725" y="1997075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ea typeface="隶书" pitchFamily="49" charset="-122"/>
              </a:rPr>
              <a:t>证明：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676400" y="2362200"/>
          <a:ext cx="1371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1" name="公式" r:id="rId3" imgW="368300" imgH="241300" progId="Equation.3">
                  <p:embed/>
                </p:oleObj>
              </mc:Choice>
              <mc:Fallback>
                <p:oleObj name="公式" r:id="rId3" imgW="368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1371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3048000" y="2300288"/>
          <a:ext cx="16764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2" name="公式" r:id="rId5" imgW="406224" imgH="241195" progId="Equation.3">
                  <p:embed/>
                </p:oleObj>
              </mc:Choice>
              <mc:Fallback>
                <p:oleObj name="公式" r:id="rId5" imgW="406224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00288"/>
                        <a:ext cx="1676400" cy="9763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590800" y="3316288"/>
          <a:ext cx="42672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3" name="公式" r:id="rId7" imgW="990170" imgH="241195" progId="Equation.3">
                  <p:embed/>
                </p:oleObj>
              </mc:Choice>
              <mc:Fallback>
                <p:oleObj name="公式" r:id="rId7" imgW="990170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16288"/>
                        <a:ext cx="4267200" cy="1027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2590800" y="4410075"/>
          <a:ext cx="4038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4" name="公式" r:id="rId9" imgW="965200" imgH="241300" progId="Equation.3">
                  <p:embed/>
                </p:oleObj>
              </mc:Choice>
              <mc:Fallback>
                <p:oleObj name="公式" r:id="rId9" imgW="965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0075"/>
                        <a:ext cx="4038600" cy="10001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7"/>
          <p:cNvSpPr>
            <a:spLocks noChangeArrowheads="1"/>
          </p:cNvSpPr>
          <p:nvPr/>
        </p:nvSpPr>
        <p:spPr bwMode="auto">
          <a:xfrm>
            <a:off x="5470525" y="2865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2514600" y="5553075"/>
          <a:ext cx="2209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5" name="公式" r:id="rId11" imgW="508000" imgH="228600" progId="Equation.3">
                  <p:embed/>
                </p:oleObj>
              </mc:Choice>
              <mc:Fallback>
                <p:oleObj name="公式" r:id="rId11" imgW="508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53075"/>
                        <a:ext cx="2209800" cy="10001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724400" y="5416550"/>
          <a:ext cx="1752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" name="公式" r:id="rId13" imgW="355446" imgH="228501" progId="Equation.3">
                  <p:embed/>
                </p:oleObj>
              </mc:Choice>
              <mc:Fallback>
                <p:oleObj name="公式" r:id="rId13" imgW="355446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6550"/>
                        <a:ext cx="1752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685800" y="682625"/>
            <a:ext cx="8140370" cy="1384995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5.4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一个代数系统满足结合律，且有逆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元素存在，则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内每一个元素的逆元素是惟一的。 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5334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28012" name="Group 12"/>
          <p:cNvGrpSpPr>
            <a:grpSpLocks/>
          </p:cNvGrpSpPr>
          <p:nvPr/>
        </p:nvGrpSpPr>
        <p:grpSpPr bwMode="auto">
          <a:xfrm>
            <a:off x="76200" y="2162175"/>
            <a:ext cx="8178800" cy="755650"/>
            <a:chOff x="48" y="1362"/>
            <a:chExt cx="5152" cy="476"/>
          </a:xfrm>
        </p:grpSpPr>
        <p:sp>
          <p:nvSpPr>
            <p:cNvPr id="34832" name="Text Box 6"/>
            <p:cNvSpPr txBox="1">
              <a:spLocks noChangeArrowheads="1"/>
            </p:cNvSpPr>
            <p:nvPr/>
          </p:nvSpPr>
          <p:spPr bwMode="auto">
            <a:xfrm>
              <a:off x="48" y="1434"/>
              <a:ext cx="43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ea typeface="隶书" pitchFamily="49" charset="-122"/>
                </a:rPr>
                <a:t>证明：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若某个元素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  <a:ea typeface="隶书" pitchFamily="49" charset="-122"/>
                </a:rPr>
                <a:t>a</a:t>
              </a:r>
              <a:r>
                <a:rPr lang="zh-CN" altLang="en-US" b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存在两个逆元素</a:t>
              </a:r>
              <a:r>
                <a:rPr lang="zh-CN" altLang="en-US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</a:p>
          </p:txBody>
        </p:sp>
        <p:graphicFrame>
          <p:nvGraphicFramePr>
            <p:cNvPr id="34833" name="Object 7"/>
            <p:cNvGraphicFramePr>
              <a:graphicFrameLocks noChangeAspect="1"/>
            </p:cNvGraphicFramePr>
            <p:nvPr/>
          </p:nvGraphicFramePr>
          <p:xfrm>
            <a:off x="4224" y="1446"/>
            <a:ext cx="43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" name="公式" r:id="rId3" imgW="228501" imgH="203112" progId="Equation.3">
                    <p:embed/>
                  </p:oleObj>
                </mc:Choice>
                <mc:Fallback>
                  <p:oleObj name="公式" r:id="rId3" imgW="228501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6"/>
                          <a:ext cx="43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9"/>
            <p:cNvGraphicFramePr>
              <a:graphicFrameLocks noChangeAspect="1"/>
            </p:cNvGraphicFramePr>
            <p:nvPr/>
          </p:nvGraphicFramePr>
          <p:xfrm>
            <a:off x="4848" y="1362"/>
            <a:ext cx="35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1" name="公式" r:id="rId5" imgW="152268" imgH="203024" progId="Equation.3">
                    <p:embed/>
                  </p:oleObj>
                </mc:Choice>
                <mc:Fallback>
                  <p:oleObj name="公式" r:id="rId5" imgW="152268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62"/>
                          <a:ext cx="35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Text Box 11"/>
            <p:cNvSpPr txBox="1">
              <a:spLocks noChangeArrowheads="1"/>
            </p:cNvSpPr>
            <p:nvPr/>
          </p:nvSpPr>
          <p:spPr bwMode="auto">
            <a:xfrm>
              <a:off x="4560" y="14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隶书" pitchFamily="49" charset="-122"/>
                </a:rPr>
                <a:t>和</a:t>
              </a:r>
            </a:p>
          </p:txBody>
        </p:sp>
      </p:grp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533400" y="2895600"/>
          <a:ext cx="320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" name="公式" r:id="rId7" imgW="799753" imgH="203112" progId="Equation.3">
                  <p:embed/>
                </p:oleObj>
              </mc:Choice>
              <mc:Fallback>
                <p:oleObj name="公式" r:id="rId7" imgW="799753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200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3581400" y="2889250"/>
          <a:ext cx="2819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" name="公式" r:id="rId9" imgW="761669" imgH="228501" progId="Equation.3">
                  <p:embed/>
                </p:oleObj>
              </mc:Choice>
              <mc:Fallback>
                <p:oleObj name="公式" r:id="rId9" imgW="761669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89250"/>
                        <a:ext cx="2819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3200400" y="3810000"/>
          <a:ext cx="1905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4" name="公式" r:id="rId11" imgW="507780" imgH="203112" progId="Equation.3">
                  <p:embed/>
                </p:oleObj>
              </mc:Choice>
              <mc:Fallback>
                <p:oleObj name="公式" r:id="rId11" imgW="507780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19050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5029200" y="3663950"/>
          <a:ext cx="1600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5" name="公式" r:id="rId13" imgW="355292" imgH="203024" progId="Equation.3">
                  <p:embed/>
                </p:oleObj>
              </mc:Choice>
              <mc:Fallback>
                <p:oleObj name="公式" r:id="rId13" imgW="355292" imgH="2030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63950"/>
                        <a:ext cx="1600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493713" y="4876800"/>
          <a:ext cx="81565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6" name="公式" r:id="rId15" imgW="2197100" imgH="228600" progId="Equation.3">
                  <p:embed/>
                </p:oleObj>
              </mc:Choice>
              <mc:Fallback>
                <p:oleObj name="公式" r:id="rId15" imgW="21971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876800"/>
                        <a:ext cx="81565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6477000" y="4267200"/>
            <a:ext cx="114300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 flipH="1" flipV="1">
            <a:off x="7620000" y="4267200"/>
            <a:ext cx="304800" cy="76200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5" name="AutoShape 25"/>
          <p:cNvSpPr>
            <a:spLocks noChangeArrowheads="1"/>
          </p:cNvSpPr>
          <p:nvPr/>
        </p:nvSpPr>
        <p:spPr bwMode="auto">
          <a:xfrm>
            <a:off x="7848600" y="3581400"/>
            <a:ext cx="1143000" cy="1143000"/>
          </a:xfrm>
          <a:prstGeom prst="wedgeRoundRectCallout">
            <a:avLst>
              <a:gd name="adj1" fmla="val -69583"/>
              <a:gd name="adj2" fmla="val 8333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隶书" pitchFamily="49" charset="-122"/>
              </a:rPr>
              <a:t>相等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3" grpId="0" animBg="1"/>
      <p:bldP spid="128024" grpId="0" animBg="1"/>
      <p:bldP spid="1280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669925" y="590550"/>
            <a:ext cx="23839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练习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P74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5.3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710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在实数集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上定义二元运算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“*”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cs typeface="Arial" charset="0"/>
              </a:rPr>
              <a:t> ，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“◦”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：</a:t>
            </a:r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2270125" y="179705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x*y=x+y-xy</a:t>
            </a:r>
          </a:p>
        </p:txBody>
      </p:sp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2362200" y="2514600"/>
            <a:ext cx="273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x</a:t>
            </a: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  <a:cs typeface="Arial" charset="0"/>
              </a:rPr>
              <a:t>◦y=1/2(x+y)</a:t>
            </a:r>
          </a:p>
        </p:txBody>
      </p:sp>
      <p:sp>
        <p:nvSpPr>
          <p:cNvPr id="35847" name="Text Box 9"/>
          <p:cNvSpPr txBox="1">
            <a:spLocks noChangeArrowheads="1"/>
          </p:cNvSpPr>
          <p:nvPr/>
        </p:nvSpPr>
        <p:spPr bwMode="auto">
          <a:xfrm>
            <a:off x="304800" y="32004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ea typeface="隶书" pitchFamily="49" charset="-122"/>
              </a:rPr>
              <a:t>是否满足结合律、交换律？有单位元及逆元？</a:t>
            </a: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066800" y="1371600"/>
          <a:ext cx="1143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8" name="公式" r:id="rId3" imgW="368140" imgH="203112" progId="Equation.3">
                  <p:embed/>
                </p:oleObj>
              </mc:Choice>
              <mc:Fallback>
                <p:oleObj name="公式" r:id="rId3" imgW="368140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1143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x*y=x+y-xy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12725" y="12954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解：</a:t>
            </a: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667000" y="1341438"/>
          <a:ext cx="3505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" name="公式" r:id="rId5" imgW="1091726" imgH="203112" progId="Equation.3">
                  <p:embed/>
                </p:oleObj>
              </mc:Choice>
              <mc:Fallback>
                <p:oleObj name="公式" r:id="rId5" imgW="109172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41438"/>
                        <a:ext cx="35052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2590800" y="2122488"/>
          <a:ext cx="42672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0" name="公式" r:id="rId7" imgW="1104900" imgH="203200" progId="Equation.3">
                  <p:embed/>
                </p:oleObj>
              </mc:Choice>
              <mc:Fallback>
                <p:oleObj name="公式" r:id="rId7" imgW="11049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22488"/>
                        <a:ext cx="426720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6400800" y="1676400"/>
            <a:ext cx="1143000" cy="3048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V="1">
            <a:off x="6705600" y="1981200"/>
            <a:ext cx="838200" cy="53340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9" name="AutoShape 15"/>
          <p:cNvSpPr>
            <a:spLocks noChangeArrowheads="1"/>
          </p:cNvSpPr>
          <p:nvPr/>
        </p:nvSpPr>
        <p:spPr bwMode="auto">
          <a:xfrm>
            <a:off x="7391400" y="1066800"/>
            <a:ext cx="1524000" cy="914400"/>
          </a:xfrm>
          <a:prstGeom prst="wedgeRoundRectCallout">
            <a:avLst>
              <a:gd name="adj1" fmla="val -65315"/>
              <a:gd name="adj2" fmla="val 34551"/>
              <a:gd name="adj3" fmla="val 16667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隶书" pitchFamily="49" charset="-122"/>
              </a:rPr>
              <a:t>交换律</a:t>
            </a:r>
          </a:p>
        </p:txBody>
      </p:sp>
      <p:sp>
        <p:nvSpPr>
          <p:cNvPr id="3687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228600" y="3087688"/>
          <a:ext cx="16002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1" name="公式" r:id="rId9" imgW="494870" imgH="203024" progId="Equation.3">
                  <p:embed/>
                </p:oleObj>
              </mc:Choice>
              <mc:Fallback>
                <p:oleObj name="公式" r:id="rId9" imgW="494870" imgH="2030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87688"/>
                        <a:ext cx="16002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2438400" y="3124200"/>
          <a:ext cx="563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2" name="公式" r:id="rId11" imgW="1688367" imgH="203112" progId="Equation.3">
                  <p:embed/>
                </p:oleObj>
              </mc:Choice>
              <mc:Fallback>
                <p:oleObj name="公式" r:id="rId11" imgW="1688367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56388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1981200" y="3962400"/>
          <a:ext cx="6324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3" name="公式" r:id="rId13" imgW="2019300" imgH="203200" progId="Equation.3">
                  <p:embed/>
                </p:oleObj>
              </mc:Choice>
              <mc:Fallback>
                <p:oleObj name="公式" r:id="rId13" imgW="2019300" imgH="203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63246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2057400" y="4876800"/>
          <a:ext cx="66294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4" name="公式" r:id="rId15" imgW="1916868" imgH="177723" progId="Equation.3">
                  <p:embed/>
                </p:oleObj>
              </mc:Choice>
              <mc:Fallback>
                <p:oleObj name="公式" r:id="rId15" imgW="1916868" imgH="1777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66294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2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7" grpId="0" animBg="1"/>
      <p:bldP spid="129038" grpId="0" animBg="1"/>
      <p:bldP spid="1290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762000" y="685800"/>
          <a:ext cx="5638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公式" r:id="rId3" imgW="1688367" imgH="203112" progId="Equation.3">
                  <p:embed/>
                </p:oleObj>
              </mc:Choice>
              <mc:Fallback>
                <p:oleObj name="公式" r:id="rId3" imgW="168836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56388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533400" y="1963738"/>
          <a:ext cx="63246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公式" r:id="rId5" imgW="2019300" imgH="203200" progId="Equation.3">
                  <p:embed/>
                </p:oleObj>
              </mc:Choice>
              <mc:Fallback>
                <p:oleObj name="公式" r:id="rId5" imgW="2019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63738"/>
                        <a:ext cx="63246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457200" y="3636963"/>
          <a:ext cx="74676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公式" r:id="rId7" imgW="1916868" imgH="177723" progId="Equation.3">
                  <p:embed/>
                </p:oleObj>
              </mc:Choice>
              <mc:Fallback>
                <p:oleObj name="公式" r:id="rId7" imgW="1916868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36963"/>
                        <a:ext cx="74676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6705600" y="4038600"/>
            <a:ext cx="2133600" cy="990600"/>
          </a:xfrm>
          <a:prstGeom prst="cloudCallout">
            <a:avLst>
              <a:gd name="adj1" fmla="val -87944"/>
              <a:gd name="adj2" fmla="val 59454"/>
            </a:avLst>
          </a:prstGeom>
          <a:solidFill>
            <a:srgbClr val="00FFFF"/>
          </a:solidFill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结合律</a:t>
            </a:r>
          </a:p>
        </p:txBody>
      </p:sp>
      <p:sp>
        <p:nvSpPr>
          <p:cNvPr id="37898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2819400" y="3048000"/>
            <a:ext cx="1905000" cy="1219200"/>
          </a:xfrm>
          <a:prstGeom prst="rect">
            <a:avLst/>
          </a:prstGeom>
          <a:solidFill>
            <a:srgbClr val="FF99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143000" y="858838"/>
          <a:ext cx="4724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公式" r:id="rId3" imgW="1282144" imgH="177723" progId="Equation.3">
                  <p:embed/>
                </p:oleObj>
              </mc:Choice>
              <mc:Fallback>
                <p:oleObj name="公式" r:id="rId3" imgW="128214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58838"/>
                        <a:ext cx="47244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2438400" y="2019300"/>
          <a:ext cx="289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19300"/>
                        <a:ext cx="2895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2819400" y="3200400"/>
          <a:ext cx="1600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公式" r:id="rId7" imgW="355138" imgH="177569" progId="Equation.3">
                  <p:embed/>
                </p:oleObj>
              </mc:Choice>
              <mc:Fallback>
                <p:oleObj name="公式" r:id="rId7" imgW="355138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600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1676400" y="3489325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6600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838200" y="4659313"/>
          <a:ext cx="7620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公式" r:id="rId9" imgW="1662978" imgH="177723" progId="Equation.3">
                  <p:embed/>
                </p:oleObj>
              </mc:Choice>
              <mc:Fallback>
                <p:oleObj name="公式" r:id="rId9" imgW="1662978" imgH="17772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59313"/>
                        <a:ext cx="76200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6" grpId="0" animBg="1"/>
      <p:bldP spid="1310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838200" y="838200"/>
          <a:ext cx="5867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公式" r:id="rId3" imgW="1663700" imgH="203200" progId="Equation.3">
                  <p:embed/>
                </p:oleObj>
              </mc:Choice>
              <mc:Fallback>
                <p:oleObj name="公式" r:id="rId3" imgW="1663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5867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362200" y="1981200"/>
          <a:ext cx="4191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公式" r:id="rId5" imgW="952087" imgH="228501" progId="Equation.3">
                  <p:embed/>
                </p:oleObj>
              </mc:Choice>
              <mc:Fallback>
                <p:oleObj name="公式" r:id="rId5" imgW="952087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4191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2362200" y="3352800"/>
          <a:ext cx="4419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公式" r:id="rId7" imgW="1218671" imgH="393529" progId="Equation.3">
                  <p:embed/>
                </p:oleObj>
              </mc:Choice>
              <mc:Fallback>
                <p:oleObj name="公式" r:id="rId7" imgW="121867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44196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041525" y="5105400"/>
            <a:ext cx="580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R-{1} </a:t>
            </a:r>
            <a:r>
              <a:rPr lang="zh-CN" altLang="en-US" sz="3600" b="1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的所有</a:t>
            </a:r>
            <a:r>
              <a:rPr lang="en-US" altLang="zh-CN" sz="3600" b="1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3600" b="1">
                <a:solidFill>
                  <a:srgbClr val="CC0000"/>
                </a:solidFill>
                <a:latin typeface="隶书" pitchFamily="49" charset="-122"/>
                <a:ea typeface="隶书" pitchFamily="49" charset="-122"/>
              </a:rPr>
              <a:t>均有逆元素。</a:t>
            </a:r>
          </a:p>
        </p:txBody>
      </p:sp>
      <p:sp>
        <p:nvSpPr>
          <p:cNvPr id="2" name="云形标注 1"/>
          <p:cNvSpPr/>
          <p:nvPr/>
        </p:nvSpPr>
        <p:spPr bwMode="auto">
          <a:xfrm>
            <a:off x="3048000" y="5943600"/>
            <a:ext cx="990600" cy="533400"/>
          </a:xfrm>
          <a:prstGeom prst="cloudCallout">
            <a:avLst>
              <a:gd name="adj1" fmla="val -61218"/>
              <a:gd name="adj2" fmla="val -105357"/>
            </a:avLst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2819400" y="3048000"/>
            <a:ext cx="1905000" cy="1219200"/>
          </a:xfrm>
          <a:prstGeom prst="rect">
            <a:avLst/>
          </a:prstGeom>
          <a:solidFill>
            <a:srgbClr val="FF99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69463"/>
              </p:ext>
            </p:extLst>
          </p:nvPr>
        </p:nvGraphicFramePr>
        <p:xfrm>
          <a:off x="381000" y="907416"/>
          <a:ext cx="71104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公式" r:id="rId3" imgW="1930320" imgH="177480" progId="Equation.3">
                  <p:embed/>
                </p:oleObj>
              </mc:Choice>
              <mc:Fallback>
                <p:oleObj name="公式" r:id="rId3" imgW="1930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07416"/>
                        <a:ext cx="71104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89161"/>
              </p:ext>
            </p:extLst>
          </p:nvPr>
        </p:nvGraphicFramePr>
        <p:xfrm>
          <a:off x="2794000" y="2068513"/>
          <a:ext cx="21844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公式" r:id="rId5" imgW="545760" imgH="177480" progId="Equation.3">
                  <p:embed/>
                </p:oleObj>
              </mc:Choice>
              <mc:Fallback>
                <p:oleObj name="公式" r:id="rId5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68513"/>
                        <a:ext cx="21844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7128"/>
              </p:ext>
            </p:extLst>
          </p:nvPr>
        </p:nvGraphicFramePr>
        <p:xfrm>
          <a:off x="2705100" y="3228975"/>
          <a:ext cx="1828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公式" r:id="rId7" imgW="406080" imgH="164880" progId="Equation.3">
                  <p:embed/>
                </p:oleObj>
              </mc:Choice>
              <mc:Fallback>
                <p:oleObj name="公式" r:id="rId7" imgW="406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228975"/>
                        <a:ext cx="18288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1676400" y="3489325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6600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75943"/>
              </p:ext>
            </p:extLst>
          </p:nvPr>
        </p:nvGraphicFramePr>
        <p:xfrm>
          <a:off x="1069975" y="4687888"/>
          <a:ext cx="71548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公式" r:id="rId9" imgW="1562040" imgH="164880" progId="Equation.3">
                  <p:embed/>
                </p:oleObj>
              </mc:Choice>
              <mc:Fallback>
                <p:oleObj name="公式" r:id="rId9" imgW="1562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687888"/>
                        <a:ext cx="71548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267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6" grpId="0" animBg="1"/>
      <p:bldP spid="13108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2438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对于一个代数系统中的一个运算，同时存在零元素和逆元素是不可能，因为若存在零元素，则该零元素必无逆元素。</a:t>
            </a:r>
          </a:p>
        </p:txBody>
      </p:sp>
      <p:sp>
        <p:nvSpPr>
          <p:cNvPr id="4" name="爆炸形 1 3"/>
          <p:cNvSpPr/>
          <p:nvPr/>
        </p:nvSpPr>
        <p:spPr bwMode="auto">
          <a:xfrm>
            <a:off x="2362200" y="533400"/>
            <a:ext cx="1447800" cy="914400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9612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228600" y="3124200"/>
            <a:ext cx="4572000" cy="8382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85800" y="838200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楷体_GB2312" pitchFamily="49" charset="-122"/>
              </a:rPr>
              <a:t>运算：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81000" y="1828800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一元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514600" y="2057400"/>
          <a:ext cx="1203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公式" r:id="rId3" imgW="405872" imgH="177569" progId="Equation.3">
                  <p:embed/>
                </p:oleObj>
              </mc:Choice>
              <mc:Fallback>
                <p:oleObj name="公式" r:id="rId3" imgW="405872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12033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752600" y="1600200"/>
          <a:ext cx="9604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公式" r:id="rId5" imgW="139639" imgH="342751" progId="Equation.3">
                  <p:embed/>
                </p:oleObj>
              </mc:Choice>
              <mc:Fallback>
                <p:oleObj name="公式" r:id="rId5" imgW="139639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9604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4114800" y="1905000"/>
          <a:ext cx="1152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公式" r:id="rId7" imgW="228600" imgH="190500" progId="Equation.3">
                  <p:embed/>
                </p:oleObj>
              </mc:Choice>
              <mc:Fallback>
                <p:oleObj name="公式" r:id="rId7" imgW="2286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11525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5638800" y="1828800"/>
          <a:ext cx="11525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公式" r:id="rId9" imgW="228600" imgH="190500" progId="Equation.3">
                  <p:embed/>
                </p:oleObj>
              </mc:Choice>
              <mc:Fallback>
                <p:oleObj name="公式" r:id="rId9" imgW="2286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28800"/>
                        <a:ext cx="11525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Grp="1" noChangeAspect="1"/>
          </p:cNvGraphicFramePr>
          <p:nvPr>
            <p:ph/>
          </p:nvPr>
        </p:nvGraphicFramePr>
        <p:xfrm>
          <a:off x="1981200" y="3289300"/>
          <a:ext cx="274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公式" r:id="rId11" imgW="672808" imgH="165028" progId="Equation.3">
                  <p:embed/>
                </p:oleObj>
              </mc:Choice>
              <mc:Fallback>
                <p:oleObj name="公式" r:id="rId11" imgW="672808" imgH="1650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89300"/>
                        <a:ext cx="274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81000" y="4419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3300"/>
                </a:solidFill>
                <a:ea typeface="隶书" pitchFamily="49" charset="-122"/>
              </a:rPr>
              <a:t>三元</a:t>
            </a:r>
            <a:endParaRPr kumimoji="1" lang="zh-CN" altLang="en-US" sz="4800">
              <a:solidFill>
                <a:schemeClr val="bg2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81000" y="31242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Times New Roman" pitchFamily="18" charset="0"/>
                <a:ea typeface="隶书" pitchFamily="49" charset="-122"/>
              </a:rPr>
              <a:t>二元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2057400" y="4419600"/>
            <a:ext cx="4664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Times New Roman" pitchFamily="18" charset="0"/>
              </a:rPr>
              <a:t>if  x=0 then y else z</a:t>
            </a:r>
            <a:endParaRPr lang="en-US" altLang="zh-CN" sz="3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5943600" y="2759075"/>
            <a:ext cx="2895600" cy="641350"/>
            <a:chOff x="3744" y="1738"/>
            <a:chExt cx="1824" cy="404"/>
          </a:xfrm>
        </p:grpSpPr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3744" y="2016"/>
              <a:ext cx="816" cy="0"/>
            </a:xfrm>
            <a:prstGeom prst="line">
              <a:avLst/>
            </a:prstGeom>
            <a:noFill/>
            <a:ln w="1174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4598" y="1738"/>
              <a:ext cx="9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hlink"/>
                  </a:solidFill>
                  <a:latin typeface="Times New Roman" pitchFamily="18" charset="0"/>
                  <a:ea typeface="隶书" pitchFamily="49" charset="-122"/>
                </a:rPr>
                <a:t>n</a:t>
              </a:r>
              <a:r>
                <a:rPr lang="zh-CN" altLang="en-US" sz="3600">
                  <a:solidFill>
                    <a:schemeClr val="hlink"/>
                  </a:solidFill>
                  <a:latin typeface="隶书" pitchFamily="49" charset="-122"/>
                  <a:ea typeface="隶书" pitchFamily="49" charset="-122"/>
                </a:rPr>
                <a:t>元</a:t>
              </a:r>
            </a:p>
          </p:txBody>
        </p:sp>
      </p:grp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6934200" y="4038600"/>
            <a:ext cx="1828800" cy="1295400"/>
          </a:xfrm>
          <a:prstGeom prst="wedgeEllipseCallout">
            <a:avLst>
              <a:gd name="adj1" fmla="val -5991"/>
              <a:gd name="adj2" fmla="val -108699"/>
            </a:avLst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元数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华文新魏" pitchFamily="2" charset="-122"/>
              </a:rPr>
              <a:t>阶</a:t>
            </a:r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1981200" y="5638800"/>
            <a:ext cx="2057400" cy="914400"/>
          </a:xfrm>
          <a:prstGeom prst="wedgeRoundRectCallout">
            <a:avLst>
              <a:gd name="adj1" fmla="val -82639"/>
              <a:gd name="adj2" fmla="val -243579"/>
              <a:gd name="adj3" fmla="val 16667"/>
            </a:avLst>
          </a:prstGeom>
          <a:solidFill>
            <a:srgbClr val="CCFFFF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华文行楷" pitchFamily="2" charset="-122"/>
              </a:rPr>
              <a:t>代数运算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614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9" grpId="0" animBg="1"/>
      <p:bldP spid="61446" grpId="0" autoUpdateAnimBg="0"/>
      <p:bldP spid="61453" grpId="0"/>
      <p:bldP spid="61454" grpId="0" autoUpdateAnimBg="0"/>
      <p:bldP spid="61454" grpId="1"/>
      <p:bldP spid="61455" grpId="0"/>
      <p:bldP spid="61460" grpId="0" animBg="1"/>
      <p:bldP spid="614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746125" y="619125"/>
            <a:ext cx="669448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幂等元：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是集合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8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上的二元运算，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a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S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             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a*a=a,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则称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是关于*的幂等元。</a:t>
            </a:r>
          </a:p>
        </p:txBody>
      </p:sp>
      <p:sp>
        <p:nvSpPr>
          <p:cNvPr id="175111" name="AutoShape 7"/>
          <p:cNvSpPr>
            <a:spLocks noChangeArrowheads="1"/>
          </p:cNvSpPr>
          <p:nvPr/>
        </p:nvSpPr>
        <p:spPr bwMode="auto">
          <a:xfrm>
            <a:off x="1981200" y="2819400"/>
            <a:ext cx="1676400" cy="762000"/>
          </a:xfrm>
          <a:prstGeom prst="wedgeRectCallout">
            <a:avLst>
              <a:gd name="adj1" fmla="val 184657"/>
              <a:gd name="adj2" fmla="val -151250"/>
            </a:avLst>
          </a:prstGeom>
          <a:solidFill>
            <a:srgbClr val="CCFFCC"/>
          </a:solidFill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行楷" pitchFamily="2" charset="-122"/>
              </a:rPr>
              <a:t>单位元</a:t>
            </a:r>
          </a:p>
        </p:txBody>
      </p:sp>
      <p:sp>
        <p:nvSpPr>
          <p:cNvPr id="175112" name="AutoShape 8"/>
          <p:cNvSpPr>
            <a:spLocks noChangeArrowheads="1"/>
          </p:cNvSpPr>
          <p:nvPr/>
        </p:nvSpPr>
        <p:spPr bwMode="auto">
          <a:xfrm>
            <a:off x="5334000" y="2743200"/>
            <a:ext cx="1600200" cy="838200"/>
          </a:xfrm>
          <a:prstGeom prst="wedgeRectCallout">
            <a:avLst>
              <a:gd name="adj1" fmla="val 36014"/>
              <a:gd name="adj2" fmla="val -139014"/>
            </a:avLst>
          </a:prstGeom>
          <a:solidFill>
            <a:srgbClr val="FFFF99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华文行楷" pitchFamily="2" charset="-122"/>
              </a:rPr>
              <a:t>零元</a:t>
            </a:r>
          </a:p>
        </p:txBody>
      </p:sp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2270125" y="4441825"/>
            <a:ext cx="3902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>
                <a:latin typeface="华文新魏" pitchFamily="2" charset="-122"/>
                <a:ea typeface="华文新魏" pitchFamily="2" charset="-122"/>
              </a:rPr>
              <a:t>∪        ∩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nimBg="1"/>
      <p:bldP spid="175112" grpId="0" animBg="1"/>
      <p:bldP spid="1751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1600200" y="2819400"/>
            <a:ext cx="2514600" cy="609600"/>
          </a:xfrm>
          <a:prstGeom prst="rect">
            <a:avLst/>
          </a:prstGeom>
          <a:solidFill>
            <a:srgbClr val="FFFF99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1676400" y="2057400"/>
            <a:ext cx="2514600" cy="533400"/>
          </a:xfrm>
          <a:prstGeom prst="rect">
            <a:avLst/>
          </a:prstGeom>
          <a:solidFill>
            <a:srgbClr val="CCFFCC"/>
          </a:solidFill>
          <a:ln w="349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3400" y="465138"/>
            <a:ext cx="6657592" cy="12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是定义在集合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上的二元运算，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a∈S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4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使得对任意的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x∈S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y∈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，有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762000" y="1995488"/>
            <a:ext cx="758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aox=aoy,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x=y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中满足左消去的；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685800" y="2819400"/>
            <a:ext cx="765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xoa=yoa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x=y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中满足右消去的；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685800" y="3514725"/>
            <a:ext cx="69278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既是左可消去的，又是右可消去的，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称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中关于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是可消去元；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762000" y="4979988"/>
            <a:ext cx="7723188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中所有元素都是可消去元，则称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中满足消去律。</a:t>
            </a:r>
          </a:p>
        </p:txBody>
      </p:sp>
    </p:spTree>
    <p:extLst>
      <p:ext uri="{BB962C8B-B14F-4D97-AF65-F5344CB8AC3E}">
        <p14:creationId xmlns:p14="http://schemas.microsoft.com/office/powerpoint/2010/main" val="40947122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 animBg="1"/>
      <p:bldP spid="177162" grpId="0" animBg="1"/>
      <p:bldP spid="177158" grpId="0"/>
      <p:bldP spid="177159" grpId="0"/>
      <p:bldP spid="177160" grpId="0"/>
      <p:bldP spid="1771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33400" y="798513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4.10    R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关于实数加法运算可消去？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R-{0}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乘法可消去？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1447800" y="194945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r+x=r+y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191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3352800" y="22098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524000" y="2743200"/>
            <a:ext cx="182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x+r=y+r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4572000" y="2743200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87" name="AutoShape 11"/>
          <p:cNvSpPr>
            <a:spLocks noChangeArrowheads="1"/>
          </p:cNvSpPr>
          <p:nvPr/>
        </p:nvSpPr>
        <p:spPr bwMode="auto">
          <a:xfrm>
            <a:off x="3368675" y="3062288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1435100" y="4495800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x*r=y*r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1524000" y="3581400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r*x=r*y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4572000" y="3581400"/>
            <a:ext cx="1765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91" name="AutoShape 15"/>
          <p:cNvSpPr>
            <a:spLocks noChangeArrowheads="1"/>
          </p:cNvSpPr>
          <p:nvPr/>
        </p:nvSpPr>
        <p:spPr bwMode="auto">
          <a:xfrm>
            <a:off x="3276600" y="38862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4648200" y="4419600"/>
            <a:ext cx="1673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x=y</a:t>
            </a:r>
          </a:p>
        </p:txBody>
      </p:sp>
      <p:sp>
        <p:nvSpPr>
          <p:cNvPr id="178193" name="AutoShape 17"/>
          <p:cNvSpPr>
            <a:spLocks noChangeArrowheads="1"/>
          </p:cNvSpPr>
          <p:nvPr/>
        </p:nvSpPr>
        <p:spPr bwMode="auto">
          <a:xfrm>
            <a:off x="3292475" y="4738688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5685830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/>
      <p:bldP spid="178183" grpId="0"/>
      <p:bldP spid="178184" grpId="0" animBg="1"/>
      <p:bldP spid="178185" grpId="0"/>
      <p:bldP spid="178186" grpId="0"/>
      <p:bldP spid="178187" grpId="0" animBg="1"/>
      <p:bldP spid="178188" grpId="0"/>
      <p:bldP spid="178189" grpId="0"/>
      <p:bldP spid="178190" grpId="0"/>
      <p:bldP spid="178191" grpId="0" animBg="1"/>
      <p:bldP spid="178192" grpId="0"/>
      <p:bldP spid="17819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533400" y="984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代数系统常见的一些性质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533400" y="1498600"/>
            <a:ext cx="744378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</a:rPr>
              <a:t>定理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4.4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设集合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上的二元运算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可结合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的，</a:t>
            </a:r>
          </a:p>
          <a:p>
            <a:pPr eaLnBrk="1" hangingPunct="1">
              <a:lnSpc>
                <a:spcPct val="16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若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中元素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是可逆的，则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可消去元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1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2" name="Rectangle 1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13" name="Rectangle 18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5011440"/>
      </p:ext>
    </p:extLst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2041525" y="1255713"/>
            <a:ext cx="52736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latin typeface="楷体_GB2312" pitchFamily="49" charset="-122"/>
                <a:ea typeface="楷体_GB2312" pitchFamily="49" charset="-122"/>
              </a:rPr>
              <a:t>第五章  小结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057400" y="3733800"/>
            <a:ext cx="3200400" cy="990600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5578475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ea typeface="隶书" pitchFamily="49" charset="-122"/>
              </a:rPr>
              <a:t>代数系统的一般概念</a:t>
            </a:r>
            <a:endParaRPr lang="en-US" altLang="zh-CN" sz="3600" b="1" dirty="0">
              <a:solidFill>
                <a:srgbClr val="000000"/>
              </a:solidFill>
              <a:ea typeface="隶书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ea typeface="隶书" pitchFamily="49" charset="-122"/>
              </a:rPr>
              <a:t>代数常见的性质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400800" y="3276600"/>
            <a:ext cx="2133600" cy="1066800"/>
          </a:xfrm>
          <a:prstGeom prst="wedgeRectCallout">
            <a:avLst>
              <a:gd name="adj1" fmla="val -108931"/>
              <a:gd name="adj2" fmla="val 19046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华文新魏" pitchFamily="2" charset="-122"/>
              </a:rPr>
              <a:t>结合律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华文新魏" pitchFamily="2" charset="-122"/>
              </a:rPr>
              <a:t>交换律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962400" y="5791200"/>
            <a:ext cx="2819400" cy="762000"/>
          </a:xfrm>
          <a:prstGeom prst="wedgeRoundRectCallout">
            <a:avLst>
              <a:gd name="adj1" fmla="val -60306"/>
              <a:gd name="adj2" fmla="val -189583"/>
              <a:gd name="adj3" fmla="val 16667"/>
            </a:avLst>
          </a:prstGeom>
          <a:solidFill>
            <a:srgbClr val="CCFFCC"/>
          </a:solidFill>
          <a:ln w="349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华文行楷" pitchFamily="2" charset="-122"/>
              </a:rPr>
              <a:t>三种元素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  <p:bldP spid="98311" grpId="0" animBg="1"/>
      <p:bldP spid="983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可选过程 5"/>
          <p:cNvSpPr/>
          <p:nvPr/>
        </p:nvSpPr>
        <p:spPr bwMode="auto">
          <a:xfrm>
            <a:off x="3657600" y="2438400"/>
            <a:ext cx="762000" cy="609600"/>
          </a:xfrm>
          <a:prstGeom prst="flowChartAlternateProcess">
            <a:avLst/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4648200" y="3200400"/>
            <a:ext cx="762000" cy="609600"/>
          </a:xfrm>
          <a:prstGeom prst="flowChartAlternateProcess">
            <a:avLst/>
          </a:prstGeom>
          <a:solidFill>
            <a:srgbClr val="FFFF00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77854"/>
              </p:ext>
            </p:extLst>
          </p:nvPr>
        </p:nvGraphicFramePr>
        <p:xfrm>
          <a:off x="2587625" y="1600200"/>
          <a:ext cx="3203575" cy="2286000"/>
        </p:xfrm>
        <a:graphic>
          <a:graphicData uri="http://schemas.openxmlformats.org/drawingml/2006/table">
            <a:tbl>
              <a:tblPr/>
              <a:tblGrid>
                <a:gridCol w="106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685800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P100   6.4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74839"/>
      </p:ext>
    </p:extLst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 bwMode="auto">
          <a:xfrm>
            <a:off x="3581400" y="3581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34000" y="5105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172200" y="43434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419600" y="27432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743200" y="1828800"/>
            <a:ext cx="685800" cy="685800"/>
          </a:xfrm>
          <a:prstGeom prst="ellipse">
            <a:avLst/>
          </a:prstGeom>
          <a:solidFill>
            <a:srgbClr val="FF66CC"/>
          </a:solidFill>
          <a:ln w="349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13457"/>
              </p:ext>
            </p:extLst>
          </p:nvPr>
        </p:nvGraphicFramePr>
        <p:xfrm>
          <a:off x="1905000" y="976914"/>
          <a:ext cx="5257800" cy="4814286"/>
        </p:xfrm>
        <a:graphic>
          <a:graphicData uri="http://schemas.openxmlformats.org/drawingml/2006/table">
            <a:tbl>
              <a:tblPr/>
              <a:tblGrid>
                <a:gridCol w="87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75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1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336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457200" y="457200"/>
            <a:ext cx="7924800" cy="1754188"/>
            <a:chOff x="340" y="288"/>
            <a:chExt cx="4762" cy="1105"/>
          </a:xfrm>
        </p:grpSpPr>
        <p:sp>
          <p:nvSpPr>
            <p:cNvPr id="7181" name="Text Box 5"/>
            <p:cNvSpPr txBox="1">
              <a:spLocks noChangeArrowheads="1"/>
            </p:cNvSpPr>
            <p:nvPr/>
          </p:nvSpPr>
          <p:spPr bwMode="auto">
            <a:xfrm>
              <a:off x="340" y="288"/>
              <a:ext cx="4762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对于集合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一个从   到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的函数</a:t>
              </a: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称</a:t>
              </a:r>
              <a:r>
                <a:rPr lang="en-US" altLang="zh-CN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上的一个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lang="zh-CN" altLang="en-US" sz="3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元运算。 </a:t>
              </a:r>
            </a:p>
          </p:txBody>
        </p:sp>
        <p:graphicFrame>
          <p:nvGraphicFramePr>
            <p:cNvPr id="7182" name="Object 6"/>
            <p:cNvGraphicFramePr>
              <a:graphicFrameLocks noChangeAspect="1"/>
            </p:cNvGraphicFramePr>
            <p:nvPr/>
          </p:nvGraphicFramePr>
          <p:xfrm>
            <a:off x="2676" y="384"/>
            <a:ext cx="38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7" name="公式" r:id="rId3" imgW="203112" imgH="190417" progId="Equation.3">
                    <p:embed/>
                  </p:oleObj>
                </mc:Choice>
                <mc:Fallback>
                  <p:oleObj name="公式" r:id="rId3" imgW="203112" imgH="1904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384"/>
                          <a:ext cx="384" cy="365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22325" y="3992563"/>
            <a:ext cx="2301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. (Z,+)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895600" y="396240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4572000" y="3810000"/>
            <a:ext cx="1981200" cy="1295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4953000" y="3944938"/>
          <a:ext cx="13716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公式" r:id="rId5" imgW="393529" imgH="203112" progId="Equation.3">
                  <p:embed/>
                </p:oleObj>
              </mc:Choice>
              <mc:Fallback>
                <p:oleObj name="公式" r:id="rId5" imgW="39352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44938"/>
                        <a:ext cx="13716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1219200" y="5257800"/>
            <a:ext cx="685800" cy="685800"/>
          </a:xfrm>
          <a:prstGeom prst="wedgeEllipseCallout">
            <a:avLst>
              <a:gd name="adj1" fmla="val 52083"/>
              <a:gd name="adj2" fmla="val -164815"/>
            </a:avLst>
          </a:prstGeom>
          <a:solidFill>
            <a:schemeClr val="accent1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9800"/>
            <a:ext cx="9273180" cy="1384995"/>
          </a:xfrm>
          <a:prstGeom prst="rect">
            <a:avLst/>
          </a:prstGeom>
          <a:blipFill rotWithShape="1">
            <a:blip r:embed="rId7"/>
            <a:stretch>
              <a:fillRect l="-13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/>
      <p:bldP spid="62478" grpId="0"/>
      <p:bldP spid="62482" grpId="0" animBg="1"/>
      <p:bldP spid="624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762000" y="609600"/>
            <a:ext cx="405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练习 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P73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5.1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93725" y="1371600"/>
            <a:ext cx="763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ea typeface="隶书" pitchFamily="49" charset="-122"/>
              </a:rPr>
              <a:t>数的加、乘在下列集合上是否封闭？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746125" y="2133600"/>
            <a:ext cx="352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(1) S={0,1}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822325" y="3160713"/>
            <a:ext cx="321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(2)S={-1,1}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62000" y="4144963"/>
            <a:ext cx="326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(3)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S={x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</a:rPr>
              <a:t>为素数</a:t>
            </a:r>
            <a:r>
              <a:rPr lang="en-US" altLang="zh-CN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3946525" y="3168650"/>
            <a:ext cx="199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-1+1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565525" y="2101850"/>
            <a:ext cx="90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3333FF"/>
                </a:solidFill>
                <a:latin typeface="Times New Roman" pitchFamily="18" charset="0"/>
              </a:rPr>
              <a:t>1+1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/>
      <p:bldP spid="121863" grpId="0"/>
      <p:bldP spid="121864" grpId="0"/>
      <p:bldP spid="121865" grpId="0"/>
      <p:bldP spid="121866" grpId="0"/>
      <p:bldP spid="1218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572000" y="5181600"/>
            <a:ext cx="1828800" cy="8382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524000" y="5257800"/>
            <a:ext cx="16002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181600" y="2286000"/>
            <a:ext cx="1447800" cy="8382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209800" y="1524000"/>
            <a:ext cx="2514600" cy="762000"/>
          </a:xfrm>
          <a:prstGeom prst="rect">
            <a:avLst/>
          </a:prstGeom>
          <a:solidFill>
            <a:srgbClr val="FFFF00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69925" y="1371600"/>
            <a:ext cx="778827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en-US" altLang="zh-CN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一个非空集合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有一些建立在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上的运算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º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Blip>
                <a:blip r:embed="rId2"/>
              </a:buBlip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这些运算在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上是封闭的。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则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º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就是代数系统。 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09600" y="669925"/>
            <a:ext cx="480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ea typeface="隶书" pitchFamily="49" charset="-122"/>
              </a:rPr>
              <a:t>代数系统：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33400" y="5257800"/>
            <a:ext cx="778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、整数集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上且带有加法运算的系统 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7543800" y="5791200"/>
            <a:ext cx="131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(I,+)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4114800" y="3886200"/>
            <a:ext cx="22098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animBg="1"/>
      <p:bldP spid="63501" grpId="0" animBg="1"/>
      <p:bldP spid="63499" grpId="0" animBg="1"/>
      <p:bldP spid="63498" grpId="0" animBg="1"/>
      <p:bldP spid="63493" grpId="0"/>
      <p:bldP spid="63496" grpId="0"/>
      <p:bldP spid="63497" grpId="0"/>
      <p:bldP spid="635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2057400" y="1447800"/>
            <a:ext cx="1981200" cy="533400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1600200" y="533400"/>
            <a:ext cx="1676400" cy="838200"/>
          </a:xfrm>
          <a:prstGeom prst="rect">
            <a:avLst/>
          </a:prstGeom>
          <a:solidFill>
            <a:srgbClr val="FFFF00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7924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、实数集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ea typeface="隶书" pitchFamily="49" charset="-122"/>
              </a:rPr>
              <a:t>R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上且带有两个二元运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  算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lang="en-US" altLang="zh-CN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+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“</a:t>
            </a:r>
            <a:r>
              <a:rPr kumimoji="1" lang="zh-CN" altLang="en-US" b="1">
                <a:solidFill>
                  <a:srgbClr val="009900"/>
                </a:solidFill>
                <a:latin typeface="Times New Roman" pitchFamily="18" charset="0"/>
                <a:sym typeface="Wingdings 2" pitchFamily="18" charset="2"/>
              </a:rPr>
              <a:t>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”。</a:t>
            </a:r>
            <a:r>
              <a:rPr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267200" y="2971800"/>
            <a:ext cx="1143000" cy="685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25450" y="2009775"/>
            <a:ext cx="86328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下面的系统是代数系统？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N, + 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N,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-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( Z, + 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-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R,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- 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    ( N,+,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Z,+,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 R,+,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2" pitchFamily="18" charset="2"/>
              </a:rPr>
              <a:t>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Wingdings 3" pitchFamily="18" charset="2"/>
              </a:rPr>
              <a:t>ρ(A)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∪,∩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)?</a:t>
            </a: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6705600" y="5029200"/>
            <a:ext cx="1752600" cy="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代数系统的一般概念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animBg="1"/>
      <p:bldP spid="64520" grpId="0" animBg="1"/>
      <p:bldP spid="64519" grpId="0" animBg="1"/>
      <p:bldP spid="645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69925" y="98425"/>
            <a:ext cx="367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代数系统的一般概念</a:t>
            </a:r>
            <a:r>
              <a:rPr lang="en-US" altLang="zh-CN" sz="2000" b="1">
                <a:solidFill>
                  <a:srgbClr val="000000"/>
                </a:solidFill>
                <a:ea typeface="楷体_GB2312" pitchFamily="49" charset="-122"/>
              </a:rPr>
              <a:t>-</a:t>
            </a:r>
            <a:r>
              <a:rPr lang="zh-CN" altLang="en-US" sz="2000" b="1">
                <a:solidFill>
                  <a:srgbClr val="000000"/>
                </a:solidFill>
                <a:ea typeface="楷体_GB2312" pitchFamily="49" charset="-122"/>
              </a:rPr>
              <a:t>练习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517525" y="533400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练习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P73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</a:rPr>
              <a:t>5.2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25463" y="990600"/>
            <a:ext cx="81613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S={x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|x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Arial" charset="0"/>
              </a:rPr>
              <a:t>为素数且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Arial" charset="0"/>
              </a:rPr>
              <a:t>x&lt;100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上定义运算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“*”，“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81000" y="2559050"/>
            <a:ext cx="855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试问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(S,*)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、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(S,o)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是代数系统吗？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593725" y="1614488"/>
            <a:ext cx="28019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*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y=max{x,y},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3413125" y="1600200"/>
            <a:ext cx="3140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y=lcm(x,y)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127125" y="3694113"/>
            <a:ext cx="2530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x=7,y=23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200" y="4572000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P109 1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08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1" grpId="0"/>
      <p:bldP spid="120842" grpId="0"/>
      <p:bldP spid="3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49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2670</TotalTime>
  <Words>1669</Words>
  <Application>Microsoft Office PowerPoint</Application>
  <PresentationFormat>全屏显示(4:3)</PresentationFormat>
  <Paragraphs>351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仿宋_GB2312</vt:lpstr>
      <vt:lpstr>华文行楷</vt:lpstr>
      <vt:lpstr>华文楷体</vt:lpstr>
      <vt:lpstr>华文新魏</vt:lpstr>
      <vt:lpstr>楷体_GB2312</vt:lpstr>
      <vt:lpstr>隶书</vt:lpstr>
      <vt:lpstr>宋体</vt:lpstr>
      <vt:lpstr>Arial</vt:lpstr>
      <vt:lpstr>Times New Roman</vt:lpstr>
      <vt:lpstr>Wingdings</vt:lpstr>
      <vt:lpstr>古瓶荷花</vt:lpstr>
      <vt:lpstr>公式</vt:lpstr>
      <vt:lpstr>文档</vt:lpstr>
      <vt:lpstr>Document</vt:lpstr>
      <vt:lpstr>第五章 代数 系统基础</vt:lpstr>
      <vt:lpstr>重点内容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韩丽霞</dc:creator>
  <cp:lastModifiedBy>韩 丽霞</cp:lastModifiedBy>
  <cp:revision>300</cp:revision>
  <cp:lastPrinted>1601-01-01T00:00:00Z</cp:lastPrinted>
  <dcterms:created xsi:type="dcterms:W3CDTF">1601-01-01T00:00:00Z</dcterms:created>
  <dcterms:modified xsi:type="dcterms:W3CDTF">2020-03-14T02:56:58Z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