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6"/>
  </p:notesMasterIdLst>
  <p:sldIdLst>
    <p:sldId id="256" r:id="rId2"/>
    <p:sldId id="257" r:id="rId3"/>
    <p:sldId id="258" r:id="rId4"/>
    <p:sldId id="3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427" r:id="rId15"/>
    <p:sldId id="268" r:id="rId16"/>
    <p:sldId id="269" r:id="rId17"/>
    <p:sldId id="270" r:id="rId18"/>
    <p:sldId id="42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429" r:id="rId28"/>
    <p:sldId id="430" r:id="rId29"/>
    <p:sldId id="357" r:id="rId30"/>
    <p:sldId id="279" r:id="rId31"/>
    <p:sldId id="431" r:id="rId32"/>
    <p:sldId id="280" r:id="rId33"/>
    <p:sldId id="281" r:id="rId34"/>
    <p:sldId id="282" r:id="rId35"/>
    <p:sldId id="283" r:id="rId36"/>
    <p:sldId id="284" r:id="rId37"/>
    <p:sldId id="285" r:id="rId38"/>
    <p:sldId id="491" r:id="rId39"/>
    <p:sldId id="289" r:id="rId40"/>
    <p:sldId id="290" r:id="rId41"/>
    <p:sldId id="358" r:id="rId42"/>
    <p:sldId id="291" r:id="rId43"/>
    <p:sldId id="292" r:id="rId44"/>
    <p:sldId id="293" r:id="rId45"/>
    <p:sldId id="490" r:id="rId46"/>
    <p:sldId id="294" r:id="rId47"/>
    <p:sldId id="295" r:id="rId48"/>
    <p:sldId id="296" r:id="rId49"/>
    <p:sldId id="298" r:id="rId50"/>
    <p:sldId id="299" r:id="rId51"/>
    <p:sldId id="300" r:id="rId52"/>
    <p:sldId id="303" r:id="rId53"/>
    <p:sldId id="304" r:id="rId54"/>
    <p:sldId id="305" r:id="rId55"/>
    <p:sldId id="306" r:id="rId56"/>
    <p:sldId id="307" r:id="rId57"/>
    <p:sldId id="432" r:id="rId58"/>
    <p:sldId id="308" r:id="rId59"/>
    <p:sldId id="309" r:id="rId60"/>
    <p:sldId id="433" r:id="rId61"/>
    <p:sldId id="310" r:id="rId62"/>
    <p:sldId id="311" r:id="rId63"/>
    <p:sldId id="312" r:id="rId64"/>
    <p:sldId id="492" r:id="rId65"/>
    <p:sldId id="314" r:id="rId66"/>
    <p:sldId id="315" r:id="rId67"/>
    <p:sldId id="316" r:id="rId68"/>
    <p:sldId id="434" r:id="rId69"/>
    <p:sldId id="317" r:id="rId70"/>
    <p:sldId id="318" r:id="rId71"/>
    <p:sldId id="436" r:id="rId72"/>
    <p:sldId id="320" r:id="rId73"/>
    <p:sldId id="321" r:id="rId74"/>
    <p:sldId id="322" r:id="rId75"/>
    <p:sldId id="437" r:id="rId76"/>
    <p:sldId id="323" r:id="rId77"/>
    <p:sldId id="324" r:id="rId78"/>
    <p:sldId id="327" r:id="rId79"/>
    <p:sldId id="329" r:id="rId80"/>
    <p:sldId id="439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493" r:id="rId90"/>
    <p:sldId id="435" r:id="rId91"/>
    <p:sldId id="487" r:id="rId92"/>
    <p:sldId id="489" r:id="rId93"/>
    <p:sldId id="488" r:id="rId94"/>
    <p:sldId id="345" r:id="rId95"/>
    <p:sldId id="442" r:id="rId96"/>
    <p:sldId id="443" r:id="rId97"/>
    <p:sldId id="445" r:id="rId98"/>
    <p:sldId id="444" r:id="rId99"/>
    <p:sldId id="446" r:id="rId100"/>
    <p:sldId id="447" r:id="rId101"/>
    <p:sldId id="448" r:id="rId102"/>
    <p:sldId id="450" r:id="rId103"/>
    <p:sldId id="372" r:id="rId104"/>
    <p:sldId id="373" r:id="rId105"/>
    <p:sldId id="374" r:id="rId106"/>
    <p:sldId id="377" r:id="rId107"/>
    <p:sldId id="380" r:id="rId108"/>
    <p:sldId id="381" r:id="rId109"/>
    <p:sldId id="392" r:id="rId110"/>
    <p:sldId id="382" r:id="rId111"/>
    <p:sldId id="383" r:id="rId112"/>
    <p:sldId id="451" r:id="rId113"/>
    <p:sldId id="452" r:id="rId114"/>
    <p:sldId id="453" r:id="rId115"/>
    <p:sldId id="384" r:id="rId116"/>
    <p:sldId id="385" r:id="rId117"/>
    <p:sldId id="386" r:id="rId118"/>
    <p:sldId id="483" r:id="rId119"/>
    <p:sldId id="454" r:id="rId120"/>
    <p:sldId id="455" r:id="rId121"/>
    <p:sldId id="390" r:id="rId122"/>
    <p:sldId id="484" r:id="rId123"/>
    <p:sldId id="393" r:id="rId124"/>
    <p:sldId id="395" r:id="rId125"/>
    <p:sldId id="396" r:id="rId126"/>
    <p:sldId id="397" r:id="rId127"/>
    <p:sldId id="398" r:id="rId128"/>
    <p:sldId id="399" r:id="rId129"/>
    <p:sldId id="400" r:id="rId130"/>
    <p:sldId id="401" r:id="rId131"/>
    <p:sldId id="402" r:id="rId132"/>
    <p:sldId id="403" r:id="rId133"/>
    <p:sldId id="404" r:id="rId134"/>
    <p:sldId id="486" r:id="rId135"/>
    <p:sldId id="406" r:id="rId136"/>
    <p:sldId id="407" r:id="rId137"/>
    <p:sldId id="485" r:id="rId138"/>
    <p:sldId id="409" r:id="rId139"/>
    <p:sldId id="410" r:id="rId140"/>
    <p:sldId id="411" r:id="rId141"/>
    <p:sldId id="412" r:id="rId142"/>
    <p:sldId id="413" r:id="rId143"/>
    <p:sldId id="414" r:id="rId144"/>
    <p:sldId id="415" r:id="rId145"/>
    <p:sldId id="416" r:id="rId146"/>
    <p:sldId id="418" r:id="rId147"/>
    <p:sldId id="419" r:id="rId148"/>
    <p:sldId id="420" r:id="rId149"/>
    <p:sldId id="421" r:id="rId150"/>
    <p:sldId id="422" r:id="rId151"/>
    <p:sldId id="457" r:id="rId152"/>
    <p:sldId id="458" r:id="rId153"/>
    <p:sldId id="459" r:id="rId154"/>
    <p:sldId id="460" r:id="rId155"/>
    <p:sldId id="461" r:id="rId156"/>
    <p:sldId id="462" r:id="rId157"/>
    <p:sldId id="463" r:id="rId158"/>
    <p:sldId id="464" r:id="rId159"/>
    <p:sldId id="465" r:id="rId160"/>
    <p:sldId id="466" r:id="rId161"/>
    <p:sldId id="467" r:id="rId162"/>
    <p:sldId id="468" r:id="rId163"/>
    <p:sldId id="469" r:id="rId164"/>
    <p:sldId id="473" r:id="rId165"/>
    <p:sldId id="470" r:id="rId166"/>
    <p:sldId id="471" r:id="rId167"/>
    <p:sldId id="479" r:id="rId168"/>
    <p:sldId id="472" r:id="rId169"/>
    <p:sldId id="475" r:id="rId170"/>
    <p:sldId id="476" r:id="rId171"/>
    <p:sldId id="477" r:id="rId172"/>
    <p:sldId id="478" r:id="rId173"/>
    <p:sldId id="423" r:id="rId174"/>
    <p:sldId id="482" r:id="rId1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CCFF99"/>
    <a:srgbClr val="FF0000"/>
    <a:srgbClr val="0000FF"/>
    <a:srgbClr val="66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9" autoAdjust="0"/>
    <p:restoredTop sz="94496" autoAdjust="0"/>
  </p:normalViewPr>
  <p:slideViewPr>
    <p:cSldViewPr>
      <p:cViewPr>
        <p:scale>
          <a:sx n="100" d="100"/>
          <a:sy n="100" d="100"/>
        </p:scale>
        <p:origin x="-190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7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69994-499E-4D8E-AE75-AA7519F5951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743FC-F8CC-4DAC-B842-D075565FA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4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0179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0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0181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Arial" charset="0"/>
              </a:endParaRPr>
            </a:p>
          </p:txBody>
        </p:sp>
      </p:grpSp>
      <p:sp>
        <p:nvSpPr>
          <p:cNvPr id="5018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0184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0185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0186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E6BF6CE-8BD2-4CEC-A937-F7C9BE7CC8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163AA-8595-4BB7-BF8F-952F118810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513945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94600-8D3F-43BE-9157-8013B3C694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027734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370013" y="301625"/>
            <a:ext cx="7313612" cy="56403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082EAC3-5050-4B18-8B83-11212BA621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922094"/>
      </p:ext>
    </p:extLst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377683A-6A34-4061-BD4D-DD36BB431F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429022"/>
      </p:ext>
    </p:extLst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1048FAC-D023-4275-A4E3-05597F3FAA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835965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C5AF2-90F3-423F-8BC8-1C5326AC3D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82565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50B6E-C4C4-4ACA-9106-3A95BAA50F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093629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C6043-5EBD-4FC1-8D57-22E697D32F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588200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DB8F2-6F9E-4638-8586-ECAAEF7100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56160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7B0F1-1D82-42E2-B1BC-758FCB11DF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56944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E5D20-F550-4270-B055-243C5DB4A2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629494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6B373-6837-45BF-A225-B5C37BD01F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646010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B28A6-8B7E-4889-84B6-37E70E3C02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791664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4915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915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Arial" charset="0"/>
              </a:endParaRPr>
            </a:p>
          </p:txBody>
        </p:sp>
        <p:sp>
          <p:nvSpPr>
            <p:cNvPr id="49157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91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491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F29113-C8C4-47C3-B136-76DFE6BFC2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 spd="slow">
    <p:pull dir="r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wmf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2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4.w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5.wmf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6.wmf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1.bin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5.wmf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514600"/>
            <a:ext cx="7239000" cy="1444625"/>
          </a:xfrm>
        </p:spPr>
        <p:txBody>
          <a:bodyPr/>
          <a:lstStyle/>
          <a:p>
            <a:pPr algn="ctr"/>
            <a:r>
              <a:rPr lang="zh-CN" altLang="en-US" sz="5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第三篇  数理逻辑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6BF6CE-8BD2-4CEC-A937-F7C9BE7CC83E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371600" y="1635125"/>
            <a:ext cx="7467600" cy="1565275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ea typeface="隶书" pitchFamily="49" charset="-122"/>
              </a:rPr>
              <a:t>复合命题</a:t>
            </a:r>
            <a:r>
              <a:rPr lang="zh-CN" altLang="en-US" sz="3200" b="1">
                <a:ea typeface="楷体_GB2312" pitchFamily="49" charset="-122"/>
              </a:rPr>
              <a:t>是通过若干个原子命题和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a typeface="楷体_GB2312" pitchFamily="49" charset="-122"/>
              </a:rPr>
              <a:t>命题联结词构成的更复杂的命题。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219200" y="3429000"/>
            <a:ext cx="740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(1)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只要明天天气好，我就去春游。</a:t>
            </a:r>
            <a:endParaRPr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3429000" y="4114800"/>
            <a:ext cx="1752600" cy="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5562600" y="4114800"/>
            <a:ext cx="1828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2270125" y="4038600"/>
            <a:ext cx="6416675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是一个大于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的整数，则</a:t>
            </a:r>
          </a:p>
          <a:p>
            <a:pPr>
              <a:lnSpc>
                <a:spcPct val="17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的大于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的最小因数一定是素数。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505200" y="4800600"/>
            <a:ext cx="3276600" cy="0"/>
          </a:xfrm>
          <a:prstGeom prst="line">
            <a:avLst/>
          </a:prstGeom>
          <a:noFill/>
          <a:ln w="730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2743200" y="5562600"/>
            <a:ext cx="5105400" cy="0"/>
          </a:xfrm>
          <a:prstGeom prst="line">
            <a:avLst/>
          </a:prstGeom>
          <a:noFill/>
          <a:ln w="730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1447800" y="2514600"/>
            <a:ext cx="2286000" cy="838200"/>
          </a:xfrm>
          <a:prstGeom prst="ellipse">
            <a:avLst/>
          </a:prstGeom>
          <a:noFill/>
          <a:ln w="539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50" grpId="0"/>
      <p:bldP spid="57351" grpId="0" animBg="1"/>
      <p:bldP spid="57352" grpId="0" animBg="1"/>
      <p:bldP spid="57353" grpId="0"/>
      <p:bldP spid="57354" grpId="0" animBg="1"/>
      <p:bldP spid="57355" grpId="0" animBg="1"/>
      <p:bldP spid="5735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10.4.3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对偶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1281113" y="1608138"/>
            <a:ext cx="515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>
                <a:ea typeface="华文新魏" pitchFamily="2" charset="-122"/>
              </a:rPr>
              <a:t>练习：求下列命题公式的对偶。</a:t>
            </a:r>
            <a:endParaRPr lang="zh-CN" altLang="en-US" sz="2800">
              <a:ea typeface="华文新魏" pitchFamily="2" charset="-122"/>
            </a:endParaRP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1279525" y="2270125"/>
            <a:ext cx="771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</a:rPr>
              <a:t>1)((P∨Q)∨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R)∧(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P∨R)  2)((P→Q)∧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R)∨0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609600" y="3078163"/>
            <a:ext cx="8205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公式的对偶为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((P∧Q)∧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R)∨(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P∧R)</a:t>
            </a:r>
            <a:endParaRPr lang="en-US" altLang="zh-CN" sz="32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>
            <a:off x="6019800" y="2895600"/>
            <a:ext cx="12192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823913" y="3962400"/>
            <a:ext cx="8015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</a:rPr>
              <a:t>2)((P→Q)∧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R)∨0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</a:rPr>
              <a:t>((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 P∨Q)∧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R)∨0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2119313" y="4964113"/>
            <a:ext cx="45100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 dirty="0" smtClean="0">
                <a:latin typeface="Times New Roman" pitchFamily="18" charset="0"/>
              </a:rPr>
              <a:t>(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 dirty="0">
                <a:latin typeface="Times New Roman" pitchFamily="18" charset="0"/>
              </a:rPr>
              <a:t> P∧Q)∨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 dirty="0">
                <a:latin typeface="Times New Roman" pitchFamily="18" charset="0"/>
              </a:rPr>
              <a:t>R)∧</a:t>
            </a:r>
            <a:r>
              <a:rPr lang="pt-BR" altLang="zh-CN" sz="3200" b="1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endParaRPr lang="en-US" altLang="zh-CN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/>
      <p:bldP spid="275464" grpId="0" animBg="1"/>
      <p:bldP spid="275465" grpId="0"/>
      <p:bldP spid="275465" grpId="1"/>
      <p:bldP spid="27546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10.4.3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对偶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1812925" y="1524000"/>
            <a:ext cx="611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</a:rPr>
              <a:t>A=((P∨Q)∨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R)∧(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P∨R)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120650" y="3505200"/>
            <a:ext cx="795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公式的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对偶为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((P∧Q)∧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R)∨(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P∧R)</a:t>
            </a:r>
            <a:endParaRPr lang="en-US" altLang="zh-CN" sz="32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6487" name="Text Box 7"/>
          <p:cNvSpPr txBox="1">
            <a:spLocks noChangeArrowheads="1"/>
          </p:cNvSpPr>
          <p:nvPr/>
        </p:nvSpPr>
        <p:spPr bwMode="auto">
          <a:xfrm>
            <a:off x="1812925" y="2133600"/>
            <a:ext cx="611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2800" b="1">
                <a:latin typeface="宋体" pitchFamily="2" charset="-122"/>
              </a:rPr>
              <a:t>¬</a:t>
            </a:r>
            <a:r>
              <a:rPr lang="pt-BR" altLang="zh-CN" sz="2800" b="1">
                <a:latin typeface="Times New Roman" pitchFamily="18" charset="0"/>
              </a:rPr>
              <a:t>A=</a:t>
            </a:r>
            <a:r>
              <a:rPr lang="pt-BR" altLang="zh-CN" sz="2800" b="1">
                <a:latin typeface="宋体" pitchFamily="2" charset="-122"/>
              </a:rPr>
              <a:t>¬</a:t>
            </a:r>
            <a:r>
              <a:rPr lang="pt-BR" altLang="zh-CN" sz="2800" b="1">
                <a:latin typeface="Times New Roman" pitchFamily="18" charset="0"/>
              </a:rPr>
              <a:t>((P∨Q)∨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R)∧(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P∨R)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2438400" y="2819400"/>
            <a:ext cx="6111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=((¬P∧¬Q)∧R))∨(P∧</a:t>
            </a:r>
            <a:r>
              <a:rPr lang="pt-BR" altLang="zh-CN" sz="3200" b="1">
                <a:latin typeface="Arial"/>
                <a:ea typeface="华文新魏" pitchFamily="2" charset="-122"/>
                <a:cs typeface="Times New Roman" pitchFamily="18" charset="0"/>
              </a:rPr>
              <a:t>¬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R)</a:t>
            </a:r>
            <a:endParaRPr lang="en-US" altLang="zh-CN" sz="3200" b="1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276489" name="Line 9"/>
          <p:cNvSpPr>
            <a:spLocks noChangeShapeType="1"/>
          </p:cNvSpPr>
          <p:nvPr/>
        </p:nvSpPr>
        <p:spPr bwMode="auto">
          <a:xfrm>
            <a:off x="3276600" y="3429000"/>
            <a:ext cx="4114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>
            <a:off x="3733800" y="4114800"/>
            <a:ext cx="4267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381000" y="4343400"/>
            <a:ext cx="110348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 sz="32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en-US" altLang="zh-CN" sz="3200" b="1" dirty="0">
              <a:solidFill>
                <a:srgbClr val="99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492" name="Object 12"/>
          <p:cNvGraphicFramePr>
            <a:graphicFrameLocks noChangeAspect="1"/>
          </p:cNvGraphicFramePr>
          <p:nvPr/>
        </p:nvGraphicFramePr>
        <p:xfrm>
          <a:off x="1143000" y="5105400"/>
          <a:ext cx="76200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3" name="公式" r:id="rId3" imgW="2679700" imgH="241300" progId="Equation.3">
                  <p:embed/>
                </p:oleObj>
              </mc:Choice>
              <mc:Fallback>
                <p:oleObj name="公式" r:id="rId3" imgW="26797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5400"/>
                        <a:ext cx="76200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6" grpId="0"/>
      <p:bldP spid="276487" grpId="0"/>
      <p:bldP spid="276488" grpId="0"/>
      <p:bldP spid="276489" grpId="0" animBg="1"/>
      <p:bldP spid="276490" grpId="0" animBg="1"/>
      <p:bldP spid="27649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23361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10.4.3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对偶定理</a:t>
            </a: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pSp>
        <p:nvGrpSpPr>
          <p:cNvPr id="278534" name="Group 6"/>
          <p:cNvGrpSpPr>
            <a:grpSpLocks/>
          </p:cNvGrpSpPr>
          <p:nvPr/>
        </p:nvGrpSpPr>
        <p:grpSpPr bwMode="auto">
          <a:xfrm>
            <a:off x="990600" y="1600200"/>
            <a:ext cx="7543800" cy="1524000"/>
            <a:chOff x="624" y="1019"/>
            <a:chExt cx="4673" cy="956"/>
          </a:xfrm>
        </p:grpSpPr>
        <p:sp>
          <p:nvSpPr>
            <p:cNvPr id="278535" name="Text Box 7"/>
            <p:cNvSpPr txBox="1">
              <a:spLocks noChangeArrowheads="1"/>
            </p:cNvSpPr>
            <p:nvPr/>
          </p:nvSpPr>
          <p:spPr bwMode="auto">
            <a:xfrm>
              <a:off x="624" y="1019"/>
              <a:ext cx="4210" cy="52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pt-BR" sz="3200" b="1">
                  <a:solidFill>
                    <a:srgbClr val="990000"/>
                  </a:solidFill>
                  <a:latin typeface="隶书" pitchFamily="49" charset="-122"/>
                  <a:ea typeface="隶书" pitchFamily="49" charset="-122"/>
                </a:rPr>
                <a:t>对偶定理</a:t>
              </a:r>
              <a:r>
                <a:rPr lang="zh-CN" altLang="pt-BR" sz="3200" b="1">
                  <a:latin typeface="楷体_GB2312" pitchFamily="49" charset="-122"/>
                  <a:ea typeface="楷体_GB2312" pitchFamily="49" charset="-122"/>
                </a:rPr>
                <a:t>：设有等式</a:t>
              </a:r>
              <a:r>
                <a:rPr lang="pt-BR" altLang="zh-CN" sz="3200" b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pt-BR" altLang="zh-CN" sz="32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</a:t>
              </a:r>
              <a:r>
                <a:rPr lang="pt-BR" altLang="zh-CN" sz="3200" b="1">
                  <a:latin typeface="Times New Roman" pitchFamily="18" charset="0"/>
                  <a:ea typeface="楷体_GB2312" pitchFamily="49" charset="-122"/>
                </a:rPr>
                <a:t>B,</a:t>
              </a:r>
              <a:r>
                <a:rPr lang="zh-CN" altLang="pt-BR" sz="3200" b="1">
                  <a:latin typeface="楷体_GB2312" pitchFamily="49" charset="-122"/>
                  <a:ea typeface="楷体_GB2312" pitchFamily="49" charset="-122"/>
                </a:rPr>
                <a:t>则此时有 </a:t>
              </a:r>
              <a:endParaRPr lang="zh-CN" altLang="en-US" sz="32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78536" name="Object 8"/>
            <p:cNvGraphicFramePr>
              <a:graphicFrameLocks noChangeAspect="1"/>
            </p:cNvGraphicFramePr>
            <p:nvPr/>
          </p:nvGraphicFramePr>
          <p:xfrm>
            <a:off x="4014" y="1572"/>
            <a:ext cx="1283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15" name="公式" r:id="rId3" imgW="647640" imgH="203040" progId="Equation.3">
                    <p:embed/>
                  </p:oleObj>
                </mc:Choice>
                <mc:Fallback>
                  <p:oleObj name="公式" r:id="rId3" imgW="64764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572"/>
                          <a:ext cx="1283" cy="40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762000" y="3505200"/>
            <a:ext cx="13209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3200" b="1">
                <a:latin typeface="隶书" pitchFamily="49" charset="-122"/>
                <a:ea typeface="隶书" pitchFamily="49" charset="-122"/>
              </a:rPr>
              <a:t>如果公式</a:t>
            </a:r>
            <a:r>
              <a:rPr lang="pt-BR" altLang="zh-CN" sz="3200" b="1"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pt-BR" sz="3200" b="1">
                <a:latin typeface="隶书" pitchFamily="49" charset="-122"/>
                <a:ea typeface="隶书" pitchFamily="49" charset="-122"/>
              </a:rPr>
              <a:t>和</a:t>
            </a:r>
            <a:r>
              <a:rPr lang="pt-BR" altLang="zh-CN" sz="3200" b="1">
                <a:latin typeface="Times New Roman" pitchFamily="18" charset="0"/>
                <a:ea typeface="隶书" pitchFamily="49" charset="-122"/>
              </a:rPr>
              <a:t>B</a:t>
            </a:r>
            <a:r>
              <a:rPr lang="zh-CN" altLang="pt-BR" sz="3200" b="1">
                <a:latin typeface="隶书" pitchFamily="49" charset="-122"/>
                <a:ea typeface="隶书" pitchFamily="49" charset="-122"/>
              </a:rPr>
              <a:t>等价，则其对偶公式也等价。                         </a:t>
            </a:r>
            <a:endParaRPr lang="zh-CN" altLang="en-US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900113" y="4373563"/>
            <a:ext cx="3748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如：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P∨(P∧Q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</a:t>
            </a:r>
          </a:p>
        </p:txBody>
      </p:sp>
      <p:sp>
        <p:nvSpPr>
          <p:cNvPr id="278539" name="Line 11"/>
          <p:cNvSpPr>
            <a:spLocks noChangeShapeType="1"/>
          </p:cNvSpPr>
          <p:nvPr/>
        </p:nvSpPr>
        <p:spPr bwMode="auto">
          <a:xfrm>
            <a:off x="1752600" y="4953000"/>
            <a:ext cx="1905000" cy="0"/>
          </a:xfrm>
          <a:prstGeom prst="line">
            <a:avLst/>
          </a:prstGeom>
          <a:noFill/>
          <a:ln w="730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8540" name="Line 12"/>
          <p:cNvSpPr>
            <a:spLocks noChangeShapeType="1"/>
          </p:cNvSpPr>
          <p:nvPr/>
        </p:nvSpPr>
        <p:spPr bwMode="auto">
          <a:xfrm>
            <a:off x="3962400" y="49530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8541" name="Text Box 13"/>
          <p:cNvSpPr txBox="1">
            <a:spLocks noChangeArrowheads="1"/>
          </p:cNvSpPr>
          <p:nvPr/>
        </p:nvSpPr>
        <p:spPr bwMode="auto">
          <a:xfrm>
            <a:off x="3795713" y="5135563"/>
            <a:ext cx="2986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P∧(P∨Q)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grpSp>
        <p:nvGrpSpPr>
          <p:cNvPr id="278542" name="Group 14"/>
          <p:cNvGrpSpPr>
            <a:grpSpLocks/>
          </p:cNvGrpSpPr>
          <p:nvPr/>
        </p:nvGrpSpPr>
        <p:grpSpPr bwMode="auto">
          <a:xfrm>
            <a:off x="4572000" y="4400550"/>
            <a:ext cx="4143375" cy="933450"/>
            <a:chOff x="2880" y="2772"/>
            <a:chExt cx="2610" cy="588"/>
          </a:xfrm>
        </p:grpSpPr>
        <p:sp>
          <p:nvSpPr>
            <p:cNvPr id="278543" name="Line 15"/>
            <p:cNvSpPr>
              <a:spLocks noChangeShapeType="1"/>
            </p:cNvSpPr>
            <p:nvPr/>
          </p:nvSpPr>
          <p:spPr bwMode="auto">
            <a:xfrm>
              <a:off x="2880" y="2928"/>
              <a:ext cx="1824" cy="4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8544" name="Line 16"/>
            <p:cNvSpPr>
              <a:spLocks noChangeShapeType="1"/>
            </p:cNvSpPr>
            <p:nvPr/>
          </p:nvSpPr>
          <p:spPr bwMode="auto">
            <a:xfrm flipV="1">
              <a:off x="3936" y="2976"/>
              <a:ext cx="768" cy="384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8545" name="Text Box 17"/>
            <p:cNvSpPr txBox="1">
              <a:spLocks noChangeArrowheads="1"/>
            </p:cNvSpPr>
            <p:nvPr/>
          </p:nvSpPr>
          <p:spPr bwMode="auto">
            <a:xfrm>
              <a:off x="4608" y="2772"/>
              <a:ext cx="8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>
                  <a:solidFill>
                    <a:srgbClr val="990000"/>
                  </a:solidFill>
                  <a:ea typeface="华文行楷" pitchFamily="2" charset="-122"/>
                </a:rPr>
                <a:t>吸收律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7" grpId="0"/>
      <p:bldP spid="278538" grpId="0"/>
      <p:bldP spid="278539" grpId="0" animBg="1"/>
      <p:bldP spid="278540" grpId="0" animBg="1"/>
      <p:bldP spid="27854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905000" y="2519622"/>
            <a:ext cx="39624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48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§</a:t>
            </a:r>
            <a:r>
              <a:rPr lang="en-US" altLang="zh-CN" sz="48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10.6 </a:t>
            </a:r>
            <a:r>
              <a:rPr lang="en-US" altLang="zh-CN" sz="48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8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范式</a:t>
            </a:r>
            <a:endParaRPr lang="zh-CN" altLang="en-US" sz="4800" b="1" dirty="0">
              <a:solidFill>
                <a:srgbClr val="99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83301" name="AutoShape 5"/>
          <p:cNvSpPr>
            <a:spLocks noChangeArrowheads="1"/>
          </p:cNvSpPr>
          <p:nvPr/>
        </p:nvSpPr>
        <p:spPr bwMode="auto">
          <a:xfrm>
            <a:off x="5105400" y="3962400"/>
            <a:ext cx="2133600" cy="609600"/>
          </a:xfrm>
          <a:prstGeom prst="wedgeRoundRectCallout">
            <a:avLst>
              <a:gd name="adj1" fmla="val -27681"/>
              <a:gd name="adj2" fmla="val -221356"/>
              <a:gd name="adj3" fmla="val 1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标准形式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1371600" y="4800600"/>
            <a:ext cx="618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ea typeface="华文新魏" pitchFamily="2" charset="-122"/>
              </a:rPr>
              <a:t>命题常元、变元及其否定，称为文字。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/>
      <p:bldP spid="183301" grpId="0" animBg="1"/>
      <p:bldP spid="18330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1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1062038" y="1685925"/>
            <a:ext cx="7319962" cy="839788"/>
          </a:xfrm>
          <a:prstGeom prst="rect">
            <a:avLst/>
          </a:prstGeom>
          <a:solidFill>
            <a:srgbClr val="CCFF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ea typeface="隶书" pitchFamily="49" charset="-122"/>
              </a:rPr>
              <a:t>质合取式：</a:t>
            </a:r>
            <a:r>
              <a:rPr lang="zh-CN" altLang="en-US" sz="3200" b="1">
                <a:ea typeface="华文新魏" pitchFamily="2" charset="-122"/>
              </a:rPr>
              <a:t>文字或有限个文字的合取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184326" name="Line 6"/>
          <p:cNvSpPr>
            <a:spLocks noChangeShapeType="1"/>
          </p:cNvSpPr>
          <p:nvPr/>
        </p:nvSpPr>
        <p:spPr bwMode="auto">
          <a:xfrm>
            <a:off x="3429000" y="2514600"/>
            <a:ext cx="2819400" cy="0"/>
          </a:xfrm>
          <a:prstGeom prst="line">
            <a:avLst/>
          </a:prstGeom>
          <a:noFill/>
          <a:ln w="539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1447800" y="3687763"/>
            <a:ext cx="53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 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2362200" y="3687763"/>
            <a:ext cx="88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 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3643313" y="37338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Q∧R 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5664200" y="3687763"/>
            <a:ext cx="195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P∧R∧Q 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3948113" y="50514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3795713" y="4983163"/>
            <a:ext cx="1995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Q</a:t>
            </a:r>
            <a:r>
              <a:rPr lang="en-US" altLang="zh-CN" sz="3200" b="1">
                <a:solidFill>
                  <a:srgbClr val="990000"/>
                </a:solidFill>
                <a:latin typeface="宋体" pitchFamily="2" charset="-122"/>
              </a:rPr>
              <a:t>∨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R </a:t>
            </a:r>
          </a:p>
        </p:txBody>
      </p:sp>
      <p:sp>
        <p:nvSpPr>
          <p:cNvPr id="184335" name="Oval 15"/>
          <p:cNvSpPr>
            <a:spLocks noChangeArrowheads="1"/>
          </p:cNvSpPr>
          <p:nvPr/>
        </p:nvSpPr>
        <p:spPr bwMode="auto">
          <a:xfrm>
            <a:off x="1295400" y="3656013"/>
            <a:ext cx="687388" cy="687387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4336" name="Oval 16"/>
          <p:cNvSpPr>
            <a:spLocks noChangeArrowheads="1"/>
          </p:cNvSpPr>
          <p:nvPr/>
        </p:nvSpPr>
        <p:spPr bwMode="auto">
          <a:xfrm>
            <a:off x="4724400" y="3657600"/>
            <a:ext cx="533400" cy="6858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4337" name="Oval 17"/>
          <p:cNvSpPr>
            <a:spLocks noChangeArrowheads="1"/>
          </p:cNvSpPr>
          <p:nvPr/>
        </p:nvSpPr>
        <p:spPr bwMode="auto">
          <a:xfrm>
            <a:off x="3657600" y="3733800"/>
            <a:ext cx="762000" cy="6858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4339" name="Oval 19"/>
          <p:cNvSpPr>
            <a:spLocks noChangeArrowheads="1"/>
          </p:cNvSpPr>
          <p:nvPr/>
        </p:nvSpPr>
        <p:spPr bwMode="auto">
          <a:xfrm>
            <a:off x="7086600" y="3657600"/>
            <a:ext cx="533400" cy="6096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8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 animBg="1"/>
      <p:bldP spid="184328" grpId="0"/>
      <p:bldP spid="184329" grpId="0"/>
      <p:bldP spid="184330" grpId="0"/>
      <p:bldP spid="184331" grpId="0"/>
      <p:bldP spid="184333" grpId="0"/>
      <p:bldP spid="184335" grpId="0" animBg="1"/>
      <p:bldP spid="184336" grpId="0" animBg="1"/>
      <p:bldP spid="184337" grpId="0" animBg="1"/>
      <p:bldP spid="18433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1286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985838" y="1701800"/>
            <a:ext cx="7319962" cy="839788"/>
          </a:xfrm>
          <a:prstGeom prst="rect">
            <a:avLst/>
          </a:prstGeom>
          <a:solidFill>
            <a:srgbClr val="CCFF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ea typeface="隶书" pitchFamily="49" charset="-122"/>
              </a:rPr>
              <a:t>质析取式：</a:t>
            </a:r>
            <a:r>
              <a:rPr lang="zh-CN" altLang="en-US" sz="3200" b="1">
                <a:ea typeface="华文新魏" pitchFamily="2" charset="-122"/>
              </a:rPr>
              <a:t>文字或有限个文字的</a:t>
            </a:r>
            <a:r>
              <a:rPr lang="zh-CN" altLang="en-US" sz="3200" b="1">
                <a:latin typeface="楷体_GB2312" pitchFamily="49" charset="-122"/>
                <a:ea typeface="华文新魏" pitchFamily="2" charset="-122"/>
              </a:rPr>
              <a:t>析取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1433513" y="3200400"/>
            <a:ext cx="53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 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3033713" y="32766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Q∨R </a:t>
            </a:r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2043113" y="3200400"/>
            <a:ext cx="78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4724400" y="32766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P∨Q∨R </a:t>
            </a: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76200" y="5043488"/>
            <a:ext cx="914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单个的命题 变元既可称为质合取式也可以称为质析取式。</a:t>
            </a:r>
          </a:p>
        </p:txBody>
      </p:sp>
      <p:sp>
        <p:nvSpPr>
          <p:cNvPr id="185359" name="Oval 15"/>
          <p:cNvSpPr>
            <a:spLocks noChangeArrowheads="1"/>
          </p:cNvSpPr>
          <p:nvPr/>
        </p:nvSpPr>
        <p:spPr bwMode="auto">
          <a:xfrm>
            <a:off x="1295400" y="3200400"/>
            <a:ext cx="609600" cy="7620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5360" name="Oval 16"/>
          <p:cNvSpPr>
            <a:spLocks noChangeArrowheads="1"/>
          </p:cNvSpPr>
          <p:nvPr/>
        </p:nvSpPr>
        <p:spPr bwMode="auto">
          <a:xfrm>
            <a:off x="2133600" y="3200400"/>
            <a:ext cx="762000" cy="6096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5361" name="Oval 17"/>
          <p:cNvSpPr>
            <a:spLocks noChangeArrowheads="1"/>
          </p:cNvSpPr>
          <p:nvPr/>
        </p:nvSpPr>
        <p:spPr bwMode="auto">
          <a:xfrm>
            <a:off x="3657600" y="3276600"/>
            <a:ext cx="685800" cy="7620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5362" name="Oval 18"/>
          <p:cNvSpPr>
            <a:spLocks noChangeArrowheads="1"/>
          </p:cNvSpPr>
          <p:nvPr/>
        </p:nvSpPr>
        <p:spPr bwMode="auto">
          <a:xfrm>
            <a:off x="5181600" y="3200400"/>
            <a:ext cx="533400" cy="7620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3" grpId="0"/>
      <p:bldP spid="185354" grpId="0"/>
      <p:bldP spid="185355" grpId="0"/>
      <p:bldP spid="185356" grpId="0"/>
      <p:bldP spid="185358" grpId="0"/>
      <p:bldP spid="185359" grpId="0" animBg="1"/>
      <p:bldP spid="185360" grpId="0" animBg="1"/>
      <p:bldP spid="185361" grpId="0" animBg="1"/>
      <p:bldP spid="18536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8561388" cy="59531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析取范式：由有限个质合取式构成的析取式。 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533400" y="3962400"/>
            <a:ext cx="8561388" cy="59531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合取范式：由有限个质析取式构成的合取式。 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371600" y="1095375"/>
            <a:ext cx="141286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2286000" y="2773363"/>
            <a:ext cx="5043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P∨(Q∧R)∨(P∧Q∧R) </a:t>
            </a:r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2286000" y="3429000"/>
            <a:ext cx="4572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25" name="Line 9"/>
          <p:cNvSpPr>
            <a:spLocks noChangeShapeType="1"/>
          </p:cNvSpPr>
          <p:nvPr/>
        </p:nvSpPr>
        <p:spPr bwMode="auto">
          <a:xfrm>
            <a:off x="3124200" y="3429000"/>
            <a:ext cx="11430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>
            <a:off x="4724400" y="3429000"/>
            <a:ext cx="2057400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27" name="Oval 11"/>
          <p:cNvSpPr>
            <a:spLocks noChangeArrowheads="1"/>
          </p:cNvSpPr>
          <p:nvPr/>
        </p:nvSpPr>
        <p:spPr bwMode="auto">
          <a:xfrm>
            <a:off x="2590800" y="2743200"/>
            <a:ext cx="457200" cy="6096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8428" name="Oval 12"/>
          <p:cNvSpPr>
            <a:spLocks noChangeArrowheads="1"/>
          </p:cNvSpPr>
          <p:nvPr/>
        </p:nvSpPr>
        <p:spPr bwMode="auto">
          <a:xfrm>
            <a:off x="4343400" y="2743200"/>
            <a:ext cx="457200" cy="6858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2162175" y="4876800"/>
            <a:ext cx="4010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 b="1">
                <a:latin typeface="Times New Roman" pitchFamily="18" charset="0"/>
              </a:rPr>
              <a:t>P∧R∧(P∨Q∨R) </a:t>
            </a:r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>
            <a:off x="2133600" y="5562600"/>
            <a:ext cx="457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31" name="Line 15"/>
          <p:cNvSpPr>
            <a:spLocks noChangeShapeType="1"/>
          </p:cNvSpPr>
          <p:nvPr/>
        </p:nvSpPr>
        <p:spPr bwMode="auto">
          <a:xfrm>
            <a:off x="3048000" y="5562600"/>
            <a:ext cx="457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32" name="Line 16"/>
          <p:cNvSpPr>
            <a:spLocks noChangeShapeType="1"/>
          </p:cNvSpPr>
          <p:nvPr/>
        </p:nvSpPr>
        <p:spPr bwMode="auto">
          <a:xfrm>
            <a:off x="3962400" y="5562600"/>
            <a:ext cx="1981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8433" name="Oval 17"/>
          <p:cNvSpPr>
            <a:spLocks noChangeArrowheads="1"/>
          </p:cNvSpPr>
          <p:nvPr/>
        </p:nvSpPr>
        <p:spPr bwMode="auto">
          <a:xfrm>
            <a:off x="2514600" y="4876800"/>
            <a:ext cx="457200" cy="6096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88434" name="Oval 18"/>
          <p:cNvSpPr>
            <a:spLocks noChangeArrowheads="1"/>
          </p:cNvSpPr>
          <p:nvPr/>
        </p:nvSpPr>
        <p:spPr bwMode="auto">
          <a:xfrm>
            <a:off x="3276600" y="4800600"/>
            <a:ext cx="609600" cy="6858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animBg="1"/>
      <p:bldP spid="188423" grpId="0"/>
      <p:bldP spid="188424" grpId="0" animBg="1"/>
      <p:bldP spid="188425" grpId="0" animBg="1"/>
      <p:bldP spid="188426" grpId="0" animBg="1"/>
      <p:bldP spid="188427" grpId="0" animBg="1"/>
      <p:bldP spid="188428" grpId="0" animBg="1"/>
      <p:bldP spid="188429" grpId="0"/>
      <p:bldP spid="188430" grpId="0" animBg="1"/>
      <p:bldP spid="188431" grpId="0" animBg="1"/>
      <p:bldP spid="188432" grpId="0" animBg="1"/>
      <p:bldP spid="188433" grpId="0" animBg="1"/>
      <p:bldP spid="18843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1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914400" y="1524000"/>
            <a:ext cx="6262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求析取范式和合取范式的方法：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990600" y="2224088"/>
            <a:ext cx="72532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去掉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，→等连接词  </a:t>
            </a: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990600" y="3306763"/>
            <a:ext cx="7024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否定深入：不含双重否定</a:t>
            </a:r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1420813" y="4178300"/>
            <a:ext cx="7646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利用德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摩根律，将否定符号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移到各个命题变元之前 </a:t>
            </a: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881063" y="4983163"/>
            <a:ext cx="696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利用定律将公式化成相应的范式。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/>
      <p:bldP spid="191495" grpId="0"/>
      <p:bldP spid="191496" grpId="0"/>
      <p:bldP spid="19149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181100" y="1676400"/>
            <a:ext cx="575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1. 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求公式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Q)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的析取范式</a:t>
            </a: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1371600" y="1095375"/>
            <a:ext cx="141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914400" y="22860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华文行楷" pitchFamily="2" charset="-122"/>
                <a:ea typeface="华文行楷" pitchFamily="2" charset="-122"/>
              </a:rPr>
              <a:t>解：</a:t>
            </a:r>
            <a:r>
              <a:rPr lang="en-US" altLang="zh-CN" sz="3200" b="1">
                <a:latin typeface="Times New Roman" pitchFamily="18" charset="0"/>
                <a:ea typeface="华文行楷" pitchFamily="2" charset="-122"/>
              </a:rPr>
              <a:t>P</a:t>
            </a:r>
            <a:r>
              <a:rPr lang="en-US" altLang="zh-CN" sz="32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  <a:ea typeface="华文行楷" pitchFamily="2" charset="-122"/>
              </a:rPr>
              <a:t>(P</a:t>
            </a:r>
            <a:r>
              <a:rPr lang="en-US" altLang="zh-CN" sz="32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  <a:ea typeface="华文行楷" pitchFamily="2" charset="-122"/>
              </a:rPr>
              <a:t>Q)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858838" y="3001963"/>
            <a:ext cx="5962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 </a:t>
            </a:r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838200" y="3668713"/>
            <a:ext cx="5070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P∨Q)) </a:t>
            </a:r>
          </a:p>
        </p:txBody>
      </p: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838200" y="4373563"/>
            <a:ext cx="2919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7086600" y="3657600"/>
            <a:ext cx="160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行楷" pitchFamily="2" charset="-122"/>
                <a:ea typeface="华文行楷" pitchFamily="2" charset="-122"/>
              </a:rPr>
              <a:t>否定深入</a:t>
            </a:r>
          </a:p>
        </p:txBody>
      </p:sp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7162800" y="4357688"/>
            <a:ext cx="124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行楷" pitchFamily="2" charset="-122"/>
                <a:ea typeface="华文行楷" pitchFamily="2" charset="-122"/>
              </a:rPr>
              <a:t>分配律</a:t>
            </a: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381000" y="5181600"/>
            <a:ext cx="536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ea typeface="华文行楷" pitchFamily="2" charset="-122"/>
              </a:rPr>
              <a:t>析取范式优点：形式简单，化归方便。</a:t>
            </a: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990600" y="5943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华文行楷" pitchFamily="2" charset="-122"/>
                <a:ea typeface="华文行楷" pitchFamily="2" charset="-122"/>
              </a:rPr>
              <a:t>缺点：不标准，不唯一 </a:t>
            </a:r>
          </a:p>
        </p:txBody>
      </p:sp>
      <p:sp>
        <p:nvSpPr>
          <p:cNvPr id="192529" name="Line 17"/>
          <p:cNvSpPr>
            <a:spLocks noChangeShapeType="1"/>
          </p:cNvSpPr>
          <p:nvPr/>
        </p:nvSpPr>
        <p:spPr bwMode="auto">
          <a:xfrm>
            <a:off x="3124200" y="4267200"/>
            <a:ext cx="28194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/>
      <p:bldP spid="192519" grpId="0"/>
      <p:bldP spid="192521" grpId="0"/>
      <p:bldP spid="192522" grpId="0"/>
      <p:bldP spid="192523" grpId="0"/>
      <p:bldP spid="192524" grpId="0"/>
      <p:bldP spid="192527" grpId="1"/>
      <p:bldP spid="192528" grpId="0"/>
      <p:bldP spid="19252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1371600" y="16764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求公式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Q)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的合取范式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1371600" y="1095375"/>
            <a:ext cx="141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762000" y="2316163"/>
            <a:ext cx="2967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解：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P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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(P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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Q)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1066800" y="3100388"/>
            <a:ext cx="655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</a:t>
            </a:r>
            <a:endParaRPr lang="en-US" altLang="zh-CN" sz="2800" b="1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914400" y="3916363"/>
            <a:ext cx="6875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P∨P 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 </a:t>
            </a:r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914400" y="4830763"/>
            <a:ext cx="2360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 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838200" y="566420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ea typeface="华文行楷" pitchFamily="2" charset="-122"/>
                <a:sym typeface="Symbol" pitchFamily="18" charset="2"/>
              </a:rPr>
              <a:t>合析取范式有与析取范式一样的优缺点。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109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2" grpId="0"/>
      <p:bldP spid="203783" grpId="0"/>
      <p:bldP spid="203784" grpId="0"/>
      <p:bldP spid="203785" grpId="0"/>
      <p:bldP spid="2037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279525" y="1774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143000" y="17526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1)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十是一个整数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066800" y="24526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2)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北京是一个村庄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066800" y="32004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3)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雪是黑色的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990600" y="39624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4)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煤球是白的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990600" y="48006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5)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今天是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7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号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4489450" y="1676400"/>
            <a:ext cx="69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479925" y="2406650"/>
            <a:ext cx="701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3733800" y="32004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657600" y="393065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3717925" y="4791075"/>
            <a:ext cx="131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</a:rPr>
              <a:t>1/0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0" grpId="0"/>
      <p:bldP spid="58381" grpId="0"/>
      <p:bldP spid="58382" grpId="0"/>
      <p:bldP spid="58383" grpId="0"/>
      <p:bldP spid="58384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1839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  <a:r>
              <a:rPr lang="en-US" altLang="zh-CN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-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练习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1143000" y="1614488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rtl="1"/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：求公式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(P∧(Q→R))→S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的合取范式。</a:t>
            </a: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990600" y="2316163"/>
            <a:ext cx="3867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解：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(P∧(Q→R))→S</a:t>
            </a:r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1530350" y="2982913"/>
            <a:ext cx="3843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Q∨R))→S </a:t>
            </a: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1468438" y="3657600"/>
            <a:ext cx="4133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(P∧(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Q∨R))∨S </a:t>
            </a:r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>
            <a:off x="1447800" y="4419600"/>
            <a:ext cx="4133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P∨(Q∧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R))∨S </a:t>
            </a: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447800" y="5105400"/>
            <a:ext cx="389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P∨S∨(Q∧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R)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1447800" y="5821363"/>
            <a:ext cx="5611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P∨S∨Q)∧(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P∨S∨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R)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93550" name="Line 14"/>
          <p:cNvSpPr>
            <a:spLocks noChangeShapeType="1"/>
          </p:cNvSpPr>
          <p:nvPr/>
        </p:nvSpPr>
        <p:spPr bwMode="auto">
          <a:xfrm>
            <a:off x="2667000" y="2895600"/>
            <a:ext cx="13716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3551" name="Line 15"/>
          <p:cNvSpPr>
            <a:spLocks noChangeShapeType="1"/>
          </p:cNvSpPr>
          <p:nvPr/>
        </p:nvSpPr>
        <p:spPr bwMode="auto">
          <a:xfrm>
            <a:off x="1828800" y="3581400"/>
            <a:ext cx="3352800" cy="0"/>
          </a:xfrm>
          <a:prstGeom prst="line">
            <a:avLst/>
          </a:prstGeom>
          <a:noFill/>
          <a:ln w="825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4" grpId="0"/>
      <p:bldP spid="193545" grpId="0"/>
      <p:bldP spid="193546" grpId="0"/>
      <p:bldP spid="193547" grpId="0"/>
      <p:bldP spid="193548" grpId="0"/>
      <p:bldP spid="193549" grpId="0"/>
      <p:bldP spid="193550" grpId="0" animBg="1"/>
      <p:bldP spid="193551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1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1143000" y="1614488"/>
            <a:ext cx="6380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：求公式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(P∧(Q→R))→S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的析取范式。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990600" y="2316163"/>
            <a:ext cx="3867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解：</a:t>
            </a:r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(P∧(Q→R))→S</a:t>
            </a:r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1204913" y="3048000"/>
            <a:ext cx="354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kumimoji="1" lang="en-US" altLang="zh-CN" sz="3200" b="1">
                <a:latin typeface="Times New Roman" pitchFamily="18" charset="0"/>
              </a:rPr>
              <a:t>(P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R))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S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1219200" y="3810000"/>
            <a:ext cx="3567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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S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1182688" y="4648200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(Q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R)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S</a:t>
            </a:r>
            <a:endParaRPr lang="en-US" altLang="zh-CN" sz="3200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4114800" y="5105400"/>
            <a:ext cx="460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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(Q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R)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(S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(Q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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Q))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4038600" y="5805488"/>
            <a:ext cx="5014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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(Q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R)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(S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Q)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(S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800" b="1">
                <a:solidFill>
                  <a:srgbClr val="990000"/>
                </a:solidFill>
                <a:latin typeface="Times New Roman" pitchFamily="18" charset="0"/>
              </a:rPr>
              <a:t>Q)</a:t>
            </a:r>
          </a:p>
        </p:txBody>
      </p:sp>
      <p:sp>
        <p:nvSpPr>
          <p:cNvPr id="194572" name="AutoShape 12"/>
          <p:cNvSpPr>
            <a:spLocks noChangeArrowheads="1"/>
          </p:cNvSpPr>
          <p:nvPr/>
        </p:nvSpPr>
        <p:spPr bwMode="auto">
          <a:xfrm>
            <a:off x="8153400" y="3810000"/>
            <a:ext cx="609600" cy="190500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rgbClr val="FFFF00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>
                <a:ea typeface="华文行楷" pitchFamily="2" charset="-122"/>
              </a:rPr>
              <a:t>析取范式</a:t>
            </a:r>
          </a:p>
        </p:txBody>
      </p:sp>
      <p:sp>
        <p:nvSpPr>
          <p:cNvPr id="194573" name="AutoShape 13"/>
          <p:cNvSpPr>
            <a:spLocks noChangeArrowheads="1"/>
          </p:cNvSpPr>
          <p:nvPr/>
        </p:nvSpPr>
        <p:spPr bwMode="auto">
          <a:xfrm>
            <a:off x="381000" y="5334000"/>
            <a:ext cx="2286000" cy="1066800"/>
          </a:xfrm>
          <a:prstGeom prst="wedgeRoundRectCallout">
            <a:avLst>
              <a:gd name="adj1" fmla="val 64583"/>
              <a:gd name="adj2" fmla="val -76486"/>
              <a:gd name="adj3" fmla="val 16667"/>
            </a:avLst>
          </a:prstGeom>
          <a:solidFill>
            <a:srgbClr val="339966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ea typeface="华文行楷" pitchFamily="2" charset="-122"/>
              </a:rPr>
              <a:t>析取范式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/>
      <p:bldP spid="194567" grpId="0"/>
      <p:bldP spid="194568" grpId="0"/>
      <p:bldP spid="194569" grpId="0"/>
      <p:bldP spid="194569" grpId="1"/>
      <p:bldP spid="194570" grpId="0"/>
      <p:bldP spid="194571" grpId="0"/>
      <p:bldP spid="194571" grpId="1"/>
      <p:bldP spid="194572" grpId="0" animBg="1"/>
      <p:bldP spid="19457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1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1204913" y="1611313"/>
            <a:ext cx="7337425" cy="1571625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对于任何一命题公式，都存在与其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等价的析取范式和合取范式。</a:t>
            </a:r>
          </a:p>
        </p:txBody>
      </p:sp>
      <p:sp>
        <p:nvSpPr>
          <p:cNvPr id="281606" name="Line 6"/>
          <p:cNvSpPr>
            <a:spLocks noChangeShapeType="1"/>
          </p:cNvSpPr>
          <p:nvPr/>
        </p:nvSpPr>
        <p:spPr bwMode="auto">
          <a:xfrm>
            <a:off x="4343400" y="2438400"/>
            <a:ext cx="16764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81607" name="Line 7"/>
          <p:cNvSpPr>
            <a:spLocks noChangeShapeType="1"/>
          </p:cNvSpPr>
          <p:nvPr/>
        </p:nvSpPr>
        <p:spPr bwMode="auto">
          <a:xfrm>
            <a:off x="2362200" y="3124200"/>
            <a:ext cx="28194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81608" name="AutoShape 8"/>
          <p:cNvSpPr>
            <a:spLocks noChangeArrowheads="1"/>
          </p:cNvSpPr>
          <p:nvPr/>
        </p:nvSpPr>
        <p:spPr bwMode="auto">
          <a:xfrm>
            <a:off x="6629400" y="4419600"/>
            <a:ext cx="2362200" cy="1371600"/>
          </a:xfrm>
          <a:prstGeom prst="wedgeEllipseCallout">
            <a:avLst>
              <a:gd name="adj1" fmla="val -98991"/>
              <a:gd name="adj2" fmla="val -138310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25000"/>
              </a:lnSpc>
            </a:pPr>
            <a:r>
              <a:rPr lang="zh-CN" altLang="en-US" sz="2800">
                <a:solidFill>
                  <a:srgbClr val="990000"/>
                </a:solidFill>
                <a:ea typeface="华文行楷" pitchFamily="2" charset="-122"/>
              </a:rPr>
              <a:t>矛盾式</a:t>
            </a:r>
          </a:p>
          <a:p>
            <a:pPr algn="ctr">
              <a:lnSpc>
                <a:spcPct val="125000"/>
              </a:lnSpc>
            </a:pPr>
            <a:r>
              <a:rPr lang="zh-CN" altLang="en-US" sz="2800">
                <a:solidFill>
                  <a:srgbClr val="990000"/>
                </a:solidFill>
                <a:ea typeface="华文行楷" pitchFamily="2" charset="-122"/>
              </a:rPr>
              <a:t>重言式</a:t>
            </a: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1012825" y="3505200"/>
            <a:ext cx="4684713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一个公式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800" b="1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析取范式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常用来</a:t>
            </a: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判定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是否是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永假式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公式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800" b="1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合取范式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常用来判定</a:t>
            </a:r>
          </a:p>
          <a:p>
            <a:pPr>
              <a:lnSpc>
                <a:spcPct val="140000"/>
              </a:lnSpc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是否是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永真式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/>
      <p:bldP spid="281607" grpId="0" animBg="1"/>
      <p:bldP spid="281608" grpId="0" animBg="1"/>
      <p:bldP spid="281609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1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1204913" y="1668463"/>
            <a:ext cx="3671887" cy="595312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一公式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为永假式 </a:t>
            </a:r>
          </a:p>
        </p:txBody>
      </p:sp>
      <p:sp>
        <p:nvSpPr>
          <p:cNvPr id="282630" name="AutoShape 6"/>
          <p:cNvSpPr>
            <a:spLocks noChangeArrowheads="1"/>
          </p:cNvSpPr>
          <p:nvPr/>
        </p:nvSpPr>
        <p:spPr bwMode="auto">
          <a:xfrm>
            <a:off x="1676400" y="2362200"/>
            <a:ext cx="457200" cy="990600"/>
          </a:xfrm>
          <a:prstGeom prst="upDownArrow">
            <a:avLst>
              <a:gd name="adj1" fmla="val 50000"/>
              <a:gd name="adj2" fmla="val 43333"/>
            </a:avLst>
          </a:prstGeom>
          <a:solidFill>
            <a:srgbClr val="FFFF00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304800" y="3344863"/>
            <a:ext cx="4278313" cy="595312"/>
          </a:xfrm>
          <a:prstGeom prst="rect">
            <a:avLst/>
          </a:prstGeom>
          <a:solidFill>
            <a:srgbClr val="00FFFF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的析取范式为永假式 </a:t>
            </a:r>
          </a:p>
        </p:txBody>
      </p:sp>
      <p:sp>
        <p:nvSpPr>
          <p:cNvPr id="282632" name="AutoShape 8"/>
          <p:cNvSpPr>
            <a:spLocks noChangeArrowheads="1"/>
          </p:cNvSpPr>
          <p:nvPr/>
        </p:nvSpPr>
        <p:spPr bwMode="auto">
          <a:xfrm>
            <a:off x="1828800" y="3962400"/>
            <a:ext cx="304800" cy="1066800"/>
          </a:xfrm>
          <a:prstGeom prst="upDownArrow">
            <a:avLst>
              <a:gd name="adj1" fmla="val 50000"/>
              <a:gd name="adj2" fmla="val 70000"/>
            </a:avLst>
          </a:prstGeom>
          <a:solidFill>
            <a:srgbClr val="3366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2633" name="Text Box 9"/>
          <p:cNvSpPr txBox="1">
            <a:spLocks noChangeArrowheads="1"/>
          </p:cNvSpPr>
          <p:nvPr/>
        </p:nvSpPr>
        <p:spPr bwMode="auto">
          <a:xfrm>
            <a:off x="900113" y="5097463"/>
            <a:ext cx="6113462" cy="595312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析取范式的每个合取式为矛盾式 </a:t>
            </a:r>
          </a:p>
        </p:txBody>
      </p:sp>
      <p:sp>
        <p:nvSpPr>
          <p:cNvPr id="282634" name="AutoShape 10"/>
          <p:cNvSpPr>
            <a:spLocks noChangeArrowheads="1"/>
          </p:cNvSpPr>
          <p:nvPr/>
        </p:nvSpPr>
        <p:spPr bwMode="auto">
          <a:xfrm>
            <a:off x="6934200" y="4419600"/>
            <a:ext cx="838200" cy="1066800"/>
          </a:xfrm>
          <a:prstGeom prst="upDownArrow">
            <a:avLst>
              <a:gd name="adj1" fmla="val 50000"/>
              <a:gd name="adj2" fmla="val 25455"/>
            </a:avLst>
          </a:prstGeom>
          <a:solidFill>
            <a:srgbClr val="993300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2635" name="Text Box 11"/>
          <p:cNvSpPr txBox="1">
            <a:spLocks noChangeArrowheads="1"/>
          </p:cNvSpPr>
          <p:nvPr/>
        </p:nvSpPr>
        <p:spPr bwMode="auto">
          <a:xfrm>
            <a:off x="5181600" y="2438400"/>
            <a:ext cx="3733800" cy="1965325"/>
          </a:xfrm>
          <a:prstGeom prst="rect">
            <a:avLst/>
          </a:prstGeom>
          <a:solidFill>
            <a:srgbClr val="FF99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析取范式的每个合取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式至少同时含有一个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命题变元及其否定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0" grpId="0" animBg="1"/>
      <p:bldP spid="282631" grpId="0" animBg="1"/>
      <p:bldP spid="282632" grpId="0" animBg="1"/>
      <p:bldP spid="282633" grpId="0" animBg="1"/>
      <p:bldP spid="282634" grpId="0" animBg="1"/>
      <p:bldP spid="28263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411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1204913" y="1668463"/>
            <a:ext cx="3671887" cy="595312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一公式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为永真式 </a:t>
            </a:r>
          </a:p>
        </p:txBody>
      </p:sp>
      <p:sp>
        <p:nvSpPr>
          <p:cNvPr id="283654" name="AutoShape 6"/>
          <p:cNvSpPr>
            <a:spLocks noChangeArrowheads="1"/>
          </p:cNvSpPr>
          <p:nvPr/>
        </p:nvSpPr>
        <p:spPr bwMode="auto">
          <a:xfrm>
            <a:off x="1676400" y="2362200"/>
            <a:ext cx="457200" cy="990600"/>
          </a:xfrm>
          <a:prstGeom prst="upDownArrow">
            <a:avLst>
              <a:gd name="adj1" fmla="val 50000"/>
              <a:gd name="adj2" fmla="val 43333"/>
            </a:avLst>
          </a:prstGeom>
          <a:solidFill>
            <a:srgbClr val="FFFF00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304800" y="3344863"/>
            <a:ext cx="4278313" cy="595312"/>
          </a:xfrm>
          <a:prstGeom prst="rect">
            <a:avLst/>
          </a:prstGeom>
          <a:solidFill>
            <a:srgbClr val="00FFFF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的合取范式为永真式 </a:t>
            </a:r>
          </a:p>
        </p:txBody>
      </p:sp>
      <p:sp>
        <p:nvSpPr>
          <p:cNvPr id="283656" name="AutoShape 8"/>
          <p:cNvSpPr>
            <a:spLocks noChangeArrowheads="1"/>
          </p:cNvSpPr>
          <p:nvPr/>
        </p:nvSpPr>
        <p:spPr bwMode="auto">
          <a:xfrm>
            <a:off x="1828800" y="3962400"/>
            <a:ext cx="304800" cy="1066800"/>
          </a:xfrm>
          <a:prstGeom prst="upDownArrow">
            <a:avLst>
              <a:gd name="adj1" fmla="val 50000"/>
              <a:gd name="adj2" fmla="val 70000"/>
            </a:avLst>
          </a:prstGeom>
          <a:solidFill>
            <a:srgbClr val="3366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3657" name="Text Box 9"/>
          <p:cNvSpPr txBox="1">
            <a:spLocks noChangeArrowheads="1"/>
          </p:cNvSpPr>
          <p:nvPr/>
        </p:nvSpPr>
        <p:spPr bwMode="auto">
          <a:xfrm>
            <a:off x="900113" y="5097463"/>
            <a:ext cx="6113462" cy="595312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合取范式的每个析取式为永真式 </a:t>
            </a:r>
          </a:p>
        </p:txBody>
      </p:sp>
      <p:sp>
        <p:nvSpPr>
          <p:cNvPr id="283658" name="AutoShape 10"/>
          <p:cNvSpPr>
            <a:spLocks noChangeArrowheads="1"/>
          </p:cNvSpPr>
          <p:nvPr/>
        </p:nvSpPr>
        <p:spPr bwMode="auto">
          <a:xfrm>
            <a:off x="6934200" y="4419600"/>
            <a:ext cx="838200" cy="1066800"/>
          </a:xfrm>
          <a:prstGeom prst="upDownArrow">
            <a:avLst>
              <a:gd name="adj1" fmla="val 50000"/>
              <a:gd name="adj2" fmla="val 25455"/>
            </a:avLst>
          </a:prstGeom>
          <a:solidFill>
            <a:srgbClr val="993300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5181600" y="2438400"/>
            <a:ext cx="3733800" cy="1965325"/>
          </a:xfrm>
          <a:prstGeom prst="rect">
            <a:avLst/>
          </a:prstGeom>
          <a:solidFill>
            <a:srgbClr val="FF99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合取范式的每个析取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式至少同时含有一个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命题变元及其否定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 animBg="1"/>
      <p:bldP spid="283655" grpId="0" animBg="1"/>
      <p:bldP spid="283656" grpId="0" animBg="1"/>
      <p:bldP spid="283657" grpId="0" animBg="1"/>
      <p:bldP spid="283658" grpId="0" animBg="1"/>
      <p:bldP spid="283659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95147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 </a:t>
            </a:r>
            <a:r>
              <a:rPr lang="zh-CN" altLang="en-US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主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1219200" y="175260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为了使范式唯一</a:t>
            </a:r>
          </a:p>
        </p:txBody>
      </p:sp>
      <p:sp>
        <p:nvSpPr>
          <p:cNvPr id="195590" name="Line 6"/>
          <p:cNvSpPr>
            <a:spLocks noChangeShapeType="1"/>
          </p:cNvSpPr>
          <p:nvPr/>
        </p:nvSpPr>
        <p:spPr bwMode="auto">
          <a:xfrm>
            <a:off x="4267200" y="2133600"/>
            <a:ext cx="1676400" cy="0"/>
          </a:xfrm>
          <a:prstGeom prst="line">
            <a:avLst/>
          </a:prstGeom>
          <a:noFill/>
          <a:ln w="698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867400" y="1765300"/>
            <a:ext cx="1552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600">
                <a:solidFill>
                  <a:srgbClr val="990000"/>
                </a:solidFill>
                <a:ea typeface="华文行楷" pitchFamily="2" charset="-122"/>
              </a:rPr>
              <a:t>主范式</a:t>
            </a:r>
          </a:p>
        </p:txBody>
      </p:sp>
      <p:grpSp>
        <p:nvGrpSpPr>
          <p:cNvPr id="195597" name="Group 13"/>
          <p:cNvGrpSpPr>
            <a:grpSpLocks/>
          </p:cNvGrpSpPr>
          <p:nvPr/>
        </p:nvGrpSpPr>
        <p:grpSpPr bwMode="auto">
          <a:xfrm>
            <a:off x="6629400" y="2286000"/>
            <a:ext cx="2455863" cy="1676400"/>
            <a:chOff x="4176" y="1440"/>
            <a:chExt cx="1547" cy="1056"/>
          </a:xfrm>
        </p:grpSpPr>
        <p:sp>
          <p:nvSpPr>
            <p:cNvPr id="195593" name="Line 9"/>
            <p:cNvSpPr>
              <a:spLocks noChangeShapeType="1"/>
            </p:cNvSpPr>
            <p:nvPr/>
          </p:nvSpPr>
          <p:spPr bwMode="auto">
            <a:xfrm>
              <a:off x="4176" y="1440"/>
              <a:ext cx="1104" cy="672"/>
            </a:xfrm>
            <a:prstGeom prst="line">
              <a:avLst/>
            </a:prstGeom>
            <a:noFill/>
            <a:ln w="1206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5594" name="Text Box 10"/>
            <p:cNvSpPr txBox="1">
              <a:spLocks noChangeArrowheads="1"/>
            </p:cNvSpPr>
            <p:nvPr/>
          </p:nvSpPr>
          <p:spPr bwMode="auto">
            <a:xfrm>
              <a:off x="4329" y="2131"/>
              <a:ext cx="13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 b="1">
                  <a:ea typeface="华文行楷" pitchFamily="2" charset="-122"/>
                </a:rPr>
                <a:t>主析取范式</a:t>
              </a:r>
            </a:p>
          </p:txBody>
        </p:sp>
      </p:grpSp>
      <p:grpSp>
        <p:nvGrpSpPr>
          <p:cNvPr id="195596" name="Group 12"/>
          <p:cNvGrpSpPr>
            <a:grpSpLocks/>
          </p:cNvGrpSpPr>
          <p:nvPr/>
        </p:nvGrpSpPr>
        <p:grpSpPr bwMode="auto">
          <a:xfrm>
            <a:off x="3810000" y="2286000"/>
            <a:ext cx="2362200" cy="1546225"/>
            <a:chOff x="2400" y="1440"/>
            <a:chExt cx="1488" cy="974"/>
          </a:xfrm>
        </p:grpSpPr>
        <p:sp>
          <p:nvSpPr>
            <p:cNvPr id="195592" name="Line 8"/>
            <p:cNvSpPr>
              <a:spLocks noChangeShapeType="1"/>
            </p:cNvSpPr>
            <p:nvPr/>
          </p:nvSpPr>
          <p:spPr bwMode="auto">
            <a:xfrm flipH="1">
              <a:off x="2880" y="1440"/>
              <a:ext cx="1008" cy="624"/>
            </a:xfrm>
            <a:prstGeom prst="line">
              <a:avLst/>
            </a:prstGeom>
            <a:noFill/>
            <a:ln w="1206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5595" name="Text Box 11"/>
            <p:cNvSpPr txBox="1">
              <a:spLocks noChangeArrowheads="1"/>
            </p:cNvSpPr>
            <p:nvPr/>
          </p:nvSpPr>
          <p:spPr bwMode="auto">
            <a:xfrm>
              <a:off x="2400" y="2049"/>
              <a:ext cx="13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 b="1">
                  <a:ea typeface="华文行楷" pitchFamily="2" charset="-122"/>
                </a:rPr>
                <a:t>主合取范式</a:t>
              </a:r>
            </a:p>
          </p:txBody>
        </p:sp>
      </p:grpSp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95603" name="Group 19"/>
          <p:cNvGrpSpPr>
            <a:grpSpLocks/>
          </p:cNvGrpSpPr>
          <p:nvPr/>
        </p:nvGrpSpPr>
        <p:grpSpPr bwMode="auto">
          <a:xfrm>
            <a:off x="381000" y="4006850"/>
            <a:ext cx="8367713" cy="1627188"/>
            <a:chOff x="240" y="2524"/>
            <a:chExt cx="4998" cy="1025"/>
          </a:xfrm>
        </p:grpSpPr>
        <p:sp>
          <p:nvSpPr>
            <p:cNvPr id="195598" name="Text Box 14"/>
            <p:cNvSpPr txBox="1">
              <a:spLocks noChangeArrowheads="1"/>
            </p:cNvSpPr>
            <p:nvPr/>
          </p:nvSpPr>
          <p:spPr bwMode="auto">
            <a:xfrm>
              <a:off x="240" y="2524"/>
              <a:ext cx="4998" cy="990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最小项：设有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个命题变元             ，则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      形如                的命题公式。</a:t>
              </a:r>
            </a:p>
          </p:txBody>
        </p:sp>
        <p:graphicFrame>
          <p:nvGraphicFramePr>
            <p:cNvPr id="195599" name="Object 15"/>
            <p:cNvGraphicFramePr>
              <a:graphicFrameLocks noChangeAspect="1"/>
            </p:cNvGraphicFramePr>
            <p:nvPr/>
          </p:nvGraphicFramePr>
          <p:xfrm>
            <a:off x="3024" y="2645"/>
            <a:ext cx="1584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45" name="公式" r:id="rId3" imgW="761669" imgH="228501" progId="Equation.3">
                    <p:embed/>
                  </p:oleObj>
                </mc:Choice>
                <mc:Fallback>
                  <p:oleObj name="公式" r:id="rId3" imgW="761669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645"/>
                          <a:ext cx="1584" cy="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601" name="Object 17"/>
            <p:cNvGraphicFramePr>
              <a:graphicFrameLocks noChangeAspect="1"/>
            </p:cNvGraphicFramePr>
            <p:nvPr/>
          </p:nvGraphicFramePr>
          <p:xfrm>
            <a:off x="1584" y="3116"/>
            <a:ext cx="1920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46" name="公式" r:id="rId5" imgW="1054100" imgH="241300" progId="Equation.3">
                    <p:embed/>
                  </p:oleObj>
                </mc:Choice>
                <mc:Fallback>
                  <p:oleObj name="公式" r:id="rId5" imgW="1054100" imgH="241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116"/>
                          <a:ext cx="1920" cy="4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604" name="Line 20"/>
          <p:cNvSpPr>
            <a:spLocks noChangeShapeType="1"/>
          </p:cNvSpPr>
          <p:nvPr/>
        </p:nvSpPr>
        <p:spPr bwMode="auto">
          <a:xfrm>
            <a:off x="4114800" y="5486400"/>
            <a:ext cx="381000" cy="685800"/>
          </a:xfrm>
          <a:prstGeom prst="line">
            <a:avLst/>
          </a:prstGeom>
          <a:noFill/>
          <a:ln w="476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5605" name="Text Box 21"/>
          <p:cNvSpPr txBox="1">
            <a:spLocks noChangeArrowheads="1"/>
          </p:cNvSpPr>
          <p:nvPr/>
        </p:nvSpPr>
        <p:spPr bwMode="auto">
          <a:xfrm>
            <a:off x="4481513" y="6042025"/>
            <a:ext cx="230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ea typeface="华文隶书" pitchFamily="2" charset="-122"/>
              </a:rPr>
              <a:t>变元或其否定</a:t>
            </a:r>
          </a:p>
        </p:txBody>
      </p:sp>
      <p:sp>
        <p:nvSpPr>
          <p:cNvPr id="195606" name="AutoShape 22"/>
          <p:cNvSpPr>
            <a:spLocks noChangeArrowheads="1"/>
          </p:cNvSpPr>
          <p:nvPr/>
        </p:nvSpPr>
        <p:spPr bwMode="auto">
          <a:xfrm>
            <a:off x="7239000" y="5943600"/>
            <a:ext cx="1447800" cy="457200"/>
          </a:xfrm>
          <a:prstGeom prst="wedgeRoundRectCallout">
            <a:avLst>
              <a:gd name="adj1" fmla="val -141120"/>
              <a:gd name="adj2" fmla="val -123611"/>
              <a:gd name="adj3" fmla="val 16667"/>
            </a:avLst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>
                <a:solidFill>
                  <a:srgbClr val="0000FF"/>
                </a:solidFill>
                <a:ea typeface="华文行楷" pitchFamily="2" charset="-122"/>
              </a:rPr>
              <a:t>顺序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 animBg="1"/>
      <p:bldP spid="195591" grpId="0"/>
      <p:bldP spid="195604" grpId="0" animBg="1"/>
      <p:bldP spid="195605" grpId="0"/>
      <p:bldP spid="19560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94987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</a:t>
            </a:r>
          </a:p>
        </p:txBody>
      </p:sp>
      <p:grpSp>
        <p:nvGrpSpPr>
          <p:cNvPr id="196624" name="Group 16"/>
          <p:cNvGrpSpPr>
            <a:grpSpLocks/>
          </p:cNvGrpSpPr>
          <p:nvPr/>
        </p:nvGrpSpPr>
        <p:grpSpPr bwMode="auto">
          <a:xfrm>
            <a:off x="381000" y="3733800"/>
            <a:ext cx="8707438" cy="1636713"/>
            <a:chOff x="502" y="2352"/>
            <a:chExt cx="5271" cy="1031"/>
          </a:xfrm>
        </p:grpSpPr>
        <p:sp>
          <p:nvSpPr>
            <p:cNvPr id="196614" name="Text Box 6"/>
            <p:cNvSpPr txBox="1">
              <a:spLocks noChangeArrowheads="1"/>
            </p:cNvSpPr>
            <p:nvPr/>
          </p:nvSpPr>
          <p:spPr bwMode="auto">
            <a:xfrm>
              <a:off x="502" y="2352"/>
              <a:ext cx="5271" cy="990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最大项：设有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个命题变元             ，则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      形如                的命题公式。</a:t>
              </a:r>
            </a:p>
          </p:txBody>
        </p:sp>
        <p:graphicFrame>
          <p:nvGraphicFramePr>
            <p:cNvPr id="196615" name="Object 7"/>
            <p:cNvGraphicFramePr>
              <a:graphicFrameLocks noChangeAspect="1"/>
            </p:cNvGraphicFramePr>
            <p:nvPr/>
          </p:nvGraphicFramePr>
          <p:xfrm>
            <a:off x="3286" y="2448"/>
            <a:ext cx="1584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64" name="公式" r:id="rId3" imgW="761669" imgH="228501" progId="Equation.3">
                    <p:embed/>
                  </p:oleObj>
                </mc:Choice>
                <mc:Fallback>
                  <p:oleObj name="公式" r:id="rId3" imgW="761669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" y="2448"/>
                          <a:ext cx="1584" cy="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17" name="Object 9"/>
            <p:cNvGraphicFramePr>
              <a:graphicFrameLocks noChangeAspect="1"/>
            </p:cNvGraphicFramePr>
            <p:nvPr/>
          </p:nvGraphicFramePr>
          <p:xfrm>
            <a:off x="1872" y="2928"/>
            <a:ext cx="2016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65" name="公式" r:id="rId5" imgW="1054100" imgH="241300" progId="Equation.3">
                    <p:embed/>
                  </p:oleObj>
                </mc:Choice>
                <mc:Fallback>
                  <p:oleObj name="公式" r:id="rId5" imgW="1054100" imgH="24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928"/>
                          <a:ext cx="2016" cy="4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6620" name="Rectangle 12"/>
          <p:cNvSpPr>
            <a:spLocks noChangeArrowheads="1"/>
          </p:cNvSpPr>
          <p:nvPr/>
        </p:nvSpPr>
        <p:spPr bwMode="auto">
          <a:xfrm>
            <a:off x="1066800" y="1600200"/>
            <a:ext cx="91440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873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3575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907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800" b="1">
                <a:latin typeface="华文中宋" pitchFamily="2" charset="-122"/>
                <a:ea typeface="华文中宋" pitchFamily="2" charset="-122"/>
              </a:rPr>
              <a:t>如</a:t>
            </a:r>
            <a:r>
              <a:rPr kumimoji="1" lang="en-US" altLang="zh-CN" sz="2800" b="1">
                <a:latin typeface="华文中宋" pitchFamily="2" charset="-122"/>
                <a:ea typeface="华文中宋" pitchFamily="2" charset="-122"/>
              </a:rPr>
              <a:t>:</a:t>
            </a:r>
            <a:r>
              <a:rPr kumimoji="1" lang="zh-CN" altLang="en-US" sz="2600" b="1">
                <a:latin typeface="华文中宋" pitchFamily="2" charset="-122"/>
                <a:ea typeface="华文中宋" pitchFamily="2" charset="-122"/>
                <a:sym typeface="Symbol" pitchFamily="18" charset="2"/>
              </a:rPr>
              <a:t>给定</a:t>
            </a:r>
            <a:r>
              <a:rPr kumimoji="1" lang="en-US" altLang="zh-CN" sz="2600" b="1">
                <a:latin typeface="华文中宋" pitchFamily="2" charset="-122"/>
                <a:ea typeface="华文中宋" pitchFamily="2" charset="-122"/>
              </a:rPr>
              <a:t>P,Q, </a:t>
            </a:r>
            <a:r>
              <a:rPr kumimoji="1" lang="zh-CN" altLang="en-US" sz="2600" b="1">
                <a:latin typeface="华文中宋" pitchFamily="2" charset="-122"/>
                <a:ea typeface="华文中宋" pitchFamily="2" charset="-122"/>
              </a:rPr>
              <a:t>则对应的最小项有</a:t>
            </a:r>
            <a:r>
              <a:rPr kumimoji="1" lang="en-US" altLang="zh-CN" sz="2600" b="1">
                <a:latin typeface="华文中宋" pitchFamily="2" charset="-122"/>
                <a:ea typeface="华文中宋" pitchFamily="2" charset="-122"/>
              </a:rPr>
              <a:t>:</a:t>
            </a:r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3937000" y="3163888"/>
            <a:ext cx="284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6666"/>
                </a:solidFill>
                <a:latin typeface="华文中宋" pitchFamily="2" charset="-122"/>
                <a:ea typeface="华文中宋" pitchFamily="2" charset="-122"/>
              </a:rPr>
              <a:t>共有</a:t>
            </a:r>
            <a:r>
              <a:rPr kumimoji="1" lang="en-US" altLang="zh-CN" sz="2400" b="1">
                <a:solidFill>
                  <a:srgbClr val="006666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en-US" altLang="zh-CN" sz="2400" b="1" baseline="30000">
                <a:solidFill>
                  <a:srgbClr val="006666"/>
                </a:solidFill>
                <a:latin typeface="华文中宋" pitchFamily="2" charset="-122"/>
                <a:ea typeface="华文中宋" pitchFamily="2" charset="-122"/>
              </a:rPr>
              <a:t>n</a:t>
            </a:r>
            <a:r>
              <a:rPr kumimoji="1" lang="zh-CN" altLang="en-US" sz="2400" b="1">
                <a:solidFill>
                  <a:srgbClr val="006666"/>
                </a:solidFill>
                <a:latin typeface="华文中宋" pitchFamily="2" charset="-122"/>
                <a:ea typeface="华文中宋" pitchFamily="2" charset="-122"/>
              </a:rPr>
              <a:t>个最小项</a:t>
            </a:r>
          </a:p>
        </p:txBody>
      </p:sp>
      <p:sp>
        <p:nvSpPr>
          <p:cNvPr id="196622" name="Text Box 14"/>
          <p:cNvSpPr txBox="1">
            <a:spLocks noChangeArrowheads="1"/>
          </p:cNvSpPr>
          <p:nvPr/>
        </p:nvSpPr>
        <p:spPr bwMode="auto">
          <a:xfrm>
            <a:off x="2881313" y="2362200"/>
            <a:ext cx="465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Times New Roman" pitchFamily="18" charset="0"/>
              </a:rPr>
              <a:t>Q , P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800" b="1">
                <a:latin typeface="Times New Roman" pitchFamily="18" charset="0"/>
              </a:rPr>
              <a:t>Q,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PQ, PQ</a:t>
            </a:r>
          </a:p>
        </p:txBody>
      </p:sp>
      <p:sp>
        <p:nvSpPr>
          <p:cNvPr id="196623" name="AutoShape 15"/>
          <p:cNvSpPr>
            <a:spLocks/>
          </p:cNvSpPr>
          <p:nvPr/>
        </p:nvSpPr>
        <p:spPr bwMode="auto">
          <a:xfrm rot="16200000">
            <a:off x="4999832" y="961231"/>
            <a:ext cx="336550" cy="4141787"/>
          </a:xfrm>
          <a:prstGeom prst="leftBrace">
            <a:avLst>
              <a:gd name="adj1" fmla="val 102555"/>
              <a:gd name="adj2" fmla="val 49981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zh-CN" altLang="zh-CN" sz="2800">
              <a:latin typeface="Tahoma" pitchFamily="34" charset="0"/>
            </a:endParaRPr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2286000" y="5562600"/>
            <a:ext cx="522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</a:rPr>
              <a:t>Q , P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800" b="1">
                <a:latin typeface="Times New Roman" pitchFamily="18" charset="0"/>
              </a:rPr>
              <a:t>Q,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P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Q, P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Q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1" grpId="0"/>
      <p:bldP spid="196622" grpId="0"/>
      <p:bldP spid="196623" grpId="0" animBg="1"/>
      <p:bldP spid="196625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5181600" y="3505200"/>
            <a:ext cx="1524000" cy="685800"/>
          </a:xfrm>
          <a:prstGeom prst="rect">
            <a:avLst/>
          </a:prstGeom>
          <a:solidFill>
            <a:srgbClr val="CC99FF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94987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1433513" y="1676400"/>
            <a:ext cx="153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/>
              <a:t>P,Q,R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2819400" y="16764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2971800" y="2743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762000" y="3505200"/>
            <a:ext cx="79327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 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 </a:t>
            </a:r>
            <a:r>
              <a:rPr kumimoji="1" lang="en-US" altLang="zh-CN" sz="2400" b="1">
                <a:latin typeface="Times New Roman" pitchFamily="18" charset="0"/>
              </a:rPr>
              <a:t>P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Q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2400" b="1">
                <a:latin typeface="Times New Roman" pitchFamily="18" charset="0"/>
              </a:rPr>
              <a:t>R</a:t>
            </a:r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1981200" y="2209800"/>
            <a:ext cx="0" cy="121920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3" grpId="0" animBg="1"/>
      <p:bldP spid="197638" grpId="0"/>
      <p:bldP spid="197639" grpId="0"/>
      <p:bldP spid="197640" grpId="0"/>
      <p:bldP spid="19764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6420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graphicFrame>
        <p:nvGraphicFramePr>
          <p:cNvPr id="314373" name="Object 5"/>
          <p:cNvGraphicFramePr>
            <a:graphicFrameLocks noChangeAspect="1"/>
          </p:cNvGraphicFramePr>
          <p:nvPr/>
        </p:nvGraphicFramePr>
        <p:xfrm>
          <a:off x="1676400" y="1668463"/>
          <a:ext cx="3429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14" name="公式" r:id="rId3" imgW="1054100" imgH="241300" progId="Equation.3">
                  <p:embed/>
                </p:oleObj>
              </mc:Choice>
              <mc:Fallback>
                <p:oleObj name="公式" r:id="rId3" imgW="10541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68463"/>
                        <a:ext cx="34290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4" name="Object 6"/>
          <p:cNvGraphicFramePr>
            <a:graphicFrameLocks noChangeAspect="1"/>
          </p:cNvGraphicFramePr>
          <p:nvPr/>
        </p:nvGraphicFramePr>
        <p:xfrm>
          <a:off x="6732588" y="1754188"/>
          <a:ext cx="16224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15" name="公式" r:id="rId5" imgW="495000" imgH="241200" progId="Equation.3">
                  <p:embed/>
                </p:oleObj>
              </mc:Choice>
              <mc:Fallback>
                <p:oleObj name="公式" r:id="rId5" imgW="4950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754188"/>
                        <a:ext cx="162242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762000" y="1706563"/>
            <a:ext cx="7467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3200" b="1">
                <a:latin typeface="宋体" pitchFamily="2" charset="-122"/>
                <a:ea typeface="楷体_GB2312" pitchFamily="49" charset="-122"/>
                <a:cs typeface="Times New Roman" pitchFamily="18" charset="0"/>
              </a:rPr>
              <a:t>小项                 简记为</a:t>
            </a:r>
            <a:endParaRPr lang="zh-CN" altLang="en-US" sz="3200" b="1">
              <a:latin typeface="Arial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77" name="Object 9"/>
          <p:cNvGraphicFramePr>
            <a:graphicFrameLocks noChangeAspect="1"/>
          </p:cNvGraphicFramePr>
          <p:nvPr/>
        </p:nvGraphicFramePr>
        <p:xfrm>
          <a:off x="2819400" y="2286000"/>
          <a:ext cx="25146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16" name="公式" r:id="rId7" imgW="863225" imgH="482391" progId="Equation.3">
                  <p:embed/>
                </p:oleObj>
              </mc:Choice>
              <mc:Fallback>
                <p:oleObj name="公式" r:id="rId7" imgW="863225" imgH="4823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2514600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8" name="Text Box 10"/>
          <p:cNvSpPr txBox="1">
            <a:spLocks noChangeArrowheads="1"/>
          </p:cNvSpPr>
          <p:nvPr/>
        </p:nvSpPr>
        <p:spPr bwMode="auto">
          <a:xfrm>
            <a:off x="914400" y="37338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隶书" pitchFamily="49" charset="-122"/>
              </a:rPr>
              <a:t>如：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80" name="Object 12"/>
          <p:cNvGraphicFramePr>
            <a:graphicFrameLocks noChangeAspect="1"/>
          </p:cNvGraphicFramePr>
          <p:nvPr/>
        </p:nvGraphicFramePr>
        <p:xfrm>
          <a:off x="2327275" y="4879975"/>
          <a:ext cx="7524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17" name="公式" r:id="rId9" imgW="241200" imgH="177480" progId="Equation.3">
                  <p:embed/>
                </p:oleObj>
              </mc:Choice>
              <mc:Fallback>
                <p:oleObj name="公式" r:id="rId9" imgW="24120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4879975"/>
                        <a:ext cx="75247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1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82" name="Object 14"/>
          <p:cNvGraphicFramePr>
            <a:graphicFrameLocks noChangeAspect="1"/>
          </p:cNvGraphicFramePr>
          <p:nvPr/>
        </p:nvGraphicFramePr>
        <p:xfrm>
          <a:off x="4751388" y="4729163"/>
          <a:ext cx="8604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18" name="公式" r:id="rId11" imgW="266400" imgH="177480" progId="Equation.3">
                  <p:embed/>
                </p:oleObj>
              </mc:Choice>
              <mc:Fallback>
                <p:oleObj name="公式" r:id="rId11" imgW="26640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4729163"/>
                        <a:ext cx="86042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3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84" name="Object 16"/>
          <p:cNvGraphicFramePr>
            <a:graphicFrameLocks noChangeAspect="1"/>
          </p:cNvGraphicFramePr>
          <p:nvPr/>
        </p:nvGraphicFramePr>
        <p:xfrm>
          <a:off x="6527800" y="4659313"/>
          <a:ext cx="8112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19" name="公式" r:id="rId13" imgW="241200" imgH="164880" progId="Equation.3">
                  <p:embed/>
                </p:oleObj>
              </mc:Choice>
              <mc:Fallback>
                <p:oleObj name="公式" r:id="rId13" imgW="241200" imgH="164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4659313"/>
                        <a:ext cx="811213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5" name="Line 17"/>
          <p:cNvSpPr>
            <a:spLocks noChangeShapeType="1"/>
          </p:cNvSpPr>
          <p:nvPr/>
        </p:nvSpPr>
        <p:spPr bwMode="auto">
          <a:xfrm>
            <a:off x="2514600" y="4267200"/>
            <a:ext cx="0" cy="7620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14386" name="Line 18"/>
          <p:cNvSpPr>
            <a:spLocks noChangeShapeType="1"/>
          </p:cNvSpPr>
          <p:nvPr/>
        </p:nvSpPr>
        <p:spPr bwMode="auto">
          <a:xfrm>
            <a:off x="4953000" y="4191000"/>
            <a:ext cx="0" cy="685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14387" name="Line 19"/>
          <p:cNvSpPr>
            <a:spLocks noChangeShapeType="1"/>
          </p:cNvSpPr>
          <p:nvPr/>
        </p:nvSpPr>
        <p:spPr bwMode="auto">
          <a:xfrm>
            <a:off x="6781800" y="4114800"/>
            <a:ext cx="0" cy="685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14388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89" name="Object 21"/>
          <p:cNvGraphicFramePr>
            <a:graphicFrameLocks noChangeAspect="1"/>
          </p:cNvGraphicFramePr>
          <p:nvPr/>
        </p:nvGraphicFramePr>
        <p:xfrm>
          <a:off x="2433638" y="5562600"/>
          <a:ext cx="76993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20" name="公式" r:id="rId15" imgW="203040" imgH="228600" progId="Equation.3">
                  <p:embed/>
                </p:oleObj>
              </mc:Choice>
              <mc:Fallback>
                <p:oleObj name="公式" r:id="rId15" imgW="20304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5562600"/>
                        <a:ext cx="769937" cy="8778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0" name="Rectangle 2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4391" name="Object 23"/>
          <p:cNvGraphicFramePr>
            <a:graphicFrameLocks noChangeAspect="1"/>
          </p:cNvGraphicFramePr>
          <p:nvPr/>
        </p:nvGraphicFramePr>
        <p:xfrm>
          <a:off x="4648200" y="5448300"/>
          <a:ext cx="762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21" name="公式" r:id="rId17" imgW="190440" imgH="215640" progId="Equation.3">
                  <p:embed/>
                </p:oleObj>
              </mc:Choice>
              <mc:Fallback>
                <p:oleObj name="公式" r:id="rId17" imgW="19044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448300"/>
                        <a:ext cx="762000" cy="8763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92" name="Object 24"/>
          <p:cNvGraphicFramePr>
            <a:graphicFrameLocks noChangeAspect="1"/>
          </p:cNvGraphicFramePr>
          <p:nvPr/>
        </p:nvGraphicFramePr>
        <p:xfrm>
          <a:off x="6624638" y="5599113"/>
          <a:ext cx="76993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22" name="公式" r:id="rId19" imgW="203040" imgH="228600" progId="Equation.3">
                  <p:embed/>
                </p:oleObj>
              </mc:Choice>
              <mc:Fallback>
                <p:oleObj name="公式" r:id="rId19" imgW="20304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5599113"/>
                        <a:ext cx="769937" cy="8778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8" grpId="0"/>
      <p:bldP spid="314385" grpId="0" animBg="1"/>
      <p:bldP spid="314386" grpId="0" animBg="1"/>
      <p:bldP spid="31438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94987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</a:t>
            </a: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1258888" y="1768475"/>
            <a:ext cx="71231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两个命题变元的最小项真值表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84678" name="Group 6"/>
          <p:cNvGraphicFramePr>
            <a:graphicFrameLocks noGrp="1"/>
          </p:cNvGraphicFramePr>
          <p:nvPr/>
        </p:nvGraphicFramePr>
        <p:xfrm>
          <a:off x="2055813" y="2514600"/>
          <a:ext cx="5335587" cy="2898777"/>
        </p:xfrm>
        <a:graphic>
          <a:graphicData uri="http://schemas.openxmlformats.org/drawingml/2006/table">
            <a:tbl>
              <a:tblPr/>
              <a:tblGrid>
                <a:gridCol w="1890712"/>
                <a:gridCol w="1666875"/>
                <a:gridCol w="1778000"/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最小项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真值组合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记法</a:t>
                      </a: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3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3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3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32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4704" name="Rectangle 32"/>
          <p:cNvSpPr>
            <a:spLocks noChangeArrowheads="1"/>
          </p:cNvSpPr>
          <p:nvPr/>
        </p:nvSpPr>
        <p:spPr bwMode="auto">
          <a:xfrm>
            <a:off x="6019800" y="2971800"/>
            <a:ext cx="1066800" cy="26670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119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8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219200" y="162401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6) 1+101=110.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066800" y="24384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7)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我学英语或法语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4572000" y="2514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复合命题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066800" y="3286125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8)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如果考试过了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我就去散步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6019800" y="33528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复合命题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1066800" y="41148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9)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向右看齐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!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4191000" y="41290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不是命题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1447800" y="4800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   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请勿吸烟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!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4114800" y="4814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不是命题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4251325" y="1492250"/>
            <a:ext cx="777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0/1</a:t>
            </a:r>
            <a:endParaRPr lang="en-US" altLang="zh-CN" sz="3600" dirty="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utoUpdateAnimBg="0"/>
      <p:bldP spid="59402" grpId="0" autoUpdateAnimBg="0"/>
      <p:bldP spid="59404" grpId="0" autoUpdateAnimBg="0"/>
      <p:bldP spid="59406" grpId="0" autoUpdateAnimBg="0"/>
      <p:bldP spid="59407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64369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1219200" y="1524000"/>
            <a:ext cx="71231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三个命题变元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P,Q,R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的最小项真值表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85702" name="Group 6"/>
          <p:cNvGraphicFramePr>
            <a:graphicFrameLocks noGrp="1"/>
          </p:cNvGraphicFramePr>
          <p:nvPr/>
        </p:nvGraphicFramePr>
        <p:xfrm>
          <a:off x="1522413" y="2133600"/>
          <a:ext cx="6554787" cy="4251960"/>
        </p:xfrm>
        <a:graphic>
          <a:graphicData uri="http://schemas.openxmlformats.org/drawingml/2006/table">
            <a:tbl>
              <a:tblPr/>
              <a:tblGrid>
                <a:gridCol w="2703512"/>
                <a:gridCol w="2122488"/>
                <a:gridCol w="1728787"/>
              </a:tblGrid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最小项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真值组合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记法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2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3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4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5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6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P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m</a:t>
                      </a:r>
                      <a:r>
                        <a:rPr kumimoji="0" lang="en-US" altLang="zh-CN" sz="25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7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5744" name="Rectangle 48"/>
          <p:cNvSpPr>
            <a:spLocks noChangeArrowheads="1"/>
          </p:cNvSpPr>
          <p:nvPr/>
        </p:nvSpPr>
        <p:spPr bwMode="auto">
          <a:xfrm>
            <a:off x="4876800" y="2590800"/>
            <a:ext cx="762000" cy="3733800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8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4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6420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1219200" y="1614488"/>
            <a:ext cx="6253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从上表可以看出，最小项有如下性质：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990600" y="2049463"/>
            <a:ext cx="6818313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45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没有两个最小项是等价的，</a:t>
            </a:r>
          </a:p>
          <a:p>
            <a:pPr>
              <a:lnSpc>
                <a:spcPct val="14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           即各最小项的真值表是不同的；</a:t>
            </a: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990600" y="3348038"/>
            <a:ext cx="710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任意两个不同的最小项的合取式是永假的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; 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1052513" y="4064000"/>
            <a:ext cx="504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c)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所有最小项之析取为永真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; 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990600" y="4586288"/>
            <a:ext cx="70389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(d)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每个最小项只有一个真值指派为真，且其</a:t>
            </a:r>
          </a:p>
          <a:p>
            <a:pPr>
              <a:lnSpc>
                <a:spcPct val="14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真值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位于主对角线上，其余均为假。</a:t>
            </a: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1738" name="Object 10"/>
          <p:cNvGraphicFramePr>
            <a:graphicFrameLocks noChangeAspect="1"/>
          </p:cNvGraphicFramePr>
          <p:nvPr/>
        </p:nvGraphicFramePr>
        <p:xfrm>
          <a:off x="6269038" y="3962400"/>
          <a:ext cx="25479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82" name="公式" r:id="rId3" imgW="1206360" imgH="241200" progId="Equation.3">
                  <p:embed/>
                </p:oleObj>
              </mc:Choice>
              <mc:Fallback>
                <p:oleObj name="公式" r:id="rId3" imgW="120636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3962400"/>
                        <a:ext cx="2547937" cy="5032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01743" name="Group 15"/>
          <p:cNvGrpSpPr>
            <a:grpSpLocks/>
          </p:cNvGrpSpPr>
          <p:nvPr/>
        </p:nvGrpSpPr>
        <p:grpSpPr bwMode="auto">
          <a:xfrm>
            <a:off x="0" y="2590800"/>
            <a:ext cx="1219200" cy="685800"/>
            <a:chOff x="0" y="1632"/>
            <a:chExt cx="768" cy="432"/>
          </a:xfrm>
        </p:grpSpPr>
        <p:sp>
          <p:nvSpPr>
            <p:cNvPr id="201740" name="AutoShape 12"/>
            <p:cNvSpPr>
              <a:spLocks noChangeArrowheads="1"/>
            </p:cNvSpPr>
            <p:nvPr/>
          </p:nvSpPr>
          <p:spPr bwMode="auto">
            <a:xfrm>
              <a:off x="0" y="1632"/>
              <a:ext cx="768" cy="432"/>
            </a:xfrm>
            <a:prstGeom prst="wedgeRectCallout">
              <a:avLst>
                <a:gd name="adj1" fmla="val 46093"/>
                <a:gd name="adj2" fmla="val 190046"/>
              </a:avLst>
            </a:prstGeom>
            <a:solidFill>
              <a:srgbClr val="CCFFCC"/>
            </a:solidFill>
            <a:ln w="158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algn="ctr"/>
              <a:endParaRPr lang="zh-CN" altLang="zh-CN"/>
            </a:p>
          </p:txBody>
        </p:sp>
        <p:graphicFrame>
          <p:nvGraphicFramePr>
            <p:cNvPr id="201741" name="Object 13"/>
            <p:cNvGraphicFramePr>
              <a:graphicFrameLocks noChangeAspect="1"/>
            </p:cNvGraphicFramePr>
            <p:nvPr/>
          </p:nvGraphicFramePr>
          <p:xfrm>
            <a:off x="66" y="1680"/>
            <a:ext cx="63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83" name="公式" r:id="rId5" imgW="660240" imgH="380880" progId="Equation.3">
                    <p:embed/>
                  </p:oleObj>
                </mc:Choice>
                <mc:Fallback>
                  <p:oleObj name="公式" r:id="rId5" imgW="660240" imgH="3808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" y="1680"/>
                          <a:ext cx="636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  <p:bldP spid="201735" grpId="0"/>
      <p:bldP spid="201736" grpId="0"/>
      <p:bldP spid="20173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450" name="Group 58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7772400" cy="3200402"/>
        </p:xfrm>
        <a:graphic>
          <a:graphicData uri="http://schemas.openxmlformats.org/drawingml/2006/table">
            <a:tbl>
              <a:tblPr/>
              <a:tblGrid>
                <a:gridCol w="1695450"/>
                <a:gridCol w="1493838"/>
                <a:gridCol w="1495425"/>
                <a:gridCol w="1493837"/>
                <a:gridCol w="1593850"/>
              </a:tblGrid>
              <a:tr h="638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行楷" pitchFamily="2" charset="-122"/>
                          <a:cs typeface="Times New Roman" pitchFamily="18" charset="0"/>
                        </a:rPr>
                        <a:t>P  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5424" name="Text Box 32"/>
          <p:cNvSpPr txBox="1">
            <a:spLocks noChangeArrowheads="1"/>
          </p:cNvSpPr>
          <p:nvPr/>
        </p:nvSpPr>
        <p:spPr bwMode="auto">
          <a:xfrm>
            <a:off x="1371600" y="1095375"/>
            <a:ext cx="16420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683A-6A34-4061-BD4D-DD36BB431FB0}" type="slidenum">
              <a:rPr lang="en-US" altLang="zh-CN" smtClean="0"/>
              <a:pPr/>
              <a:t>122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94987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8358188" cy="59531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主析取范式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由有限个最小项组成的析取范式 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914400" y="2605088"/>
            <a:ext cx="182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 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762000" y="5105400"/>
            <a:ext cx="563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(P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Q)∨(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Q)∨(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Q) 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2514600" y="2590800"/>
            <a:ext cx="2528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P∨Q 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3200400" y="3276600"/>
            <a:ext cx="381000" cy="0"/>
          </a:xfrm>
          <a:prstGeom prst="line">
            <a:avLst/>
          </a:prstGeom>
          <a:noFill/>
          <a:ln w="730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>
            <a:off x="3886200" y="3276600"/>
            <a:ext cx="533400" cy="0"/>
          </a:xfrm>
          <a:prstGeom prst="line">
            <a:avLst/>
          </a:prstGeom>
          <a:noFill/>
          <a:ln w="730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2438400" y="3352800"/>
            <a:ext cx="6489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P∧(Q∨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Q)) ∨((P∨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P)∧Q) 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762000" y="4191000"/>
            <a:ext cx="8396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P∧Q)∨(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 ∨((P∧Q) 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P∧Q) </a:t>
            </a:r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1219200" y="4800600"/>
            <a:ext cx="1524000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7391400" y="4800600"/>
            <a:ext cx="1600200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6863" name="AutoShape 15"/>
          <p:cNvSpPr>
            <a:spLocks noChangeArrowheads="1"/>
          </p:cNvSpPr>
          <p:nvPr/>
        </p:nvSpPr>
        <p:spPr bwMode="auto">
          <a:xfrm>
            <a:off x="6324600" y="5943600"/>
            <a:ext cx="2667000" cy="914400"/>
          </a:xfrm>
          <a:prstGeom prst="wedgeRoundRectCallout">
            <a:avLst>
              <a:gd name="adj1" fmla="val -58037"/>
              <a:gd name="adj2" fmla="val -81079"/>
              <a:gd name="adj3" fmla="val 16667"/>
            </a:avLst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主析取范式</a:t>
            </a:r>
          </a:p>
        </p:txBody>
      </p:sp>
      <p:sp>
        <p:nvSpPr>
          <p:cNvPr id="206865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6864" name="Object 16"/>
          <p:cNvGraphicFramePr>
            <a:graphicFrameLocks noChangeAspect="1"/>
          </p:cNvGraphicFramePr>
          <p:nvPr/>
        </p:nvGraphicFramePr>
        <p:xfrm>
          <a:off x="6343650" y="5105400"/>
          <a:ext cx="27813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5" name="公式" r:id="rId3" imgW="927000" imgH="228600" progId="Equation.3">
                  <p:embed/>
                </p:oleObj>
              </mc:Choice>
              <mc:Fallback>
                <p:oleObj name="公式" r:id="rId3" imgW="9270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5105400"/>
                        <a:ext cx="27813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/>
      <p:bldP spid="206855" grpId="0"/>
      <p:bldP spid="206855" grpId="1"/>
      <p:bldP spid="206856" grpId="0"/>
      <p:bldP spid="206857" grpId="0" animBg="1"/>
      <p:bldP spid="206858" grpId="0" animBg="1"/>
      <p:bldP spid="206859" grpId="0"/>
      <p:bldP spid="206860" grpId="0"/>
      <p:bldP spid="206861" grpId="0" animBg="1"/>
      <p:bldP spid="206862" grpId="0" animBg="1"/>
      <p:bldP spid="20686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371600" y="1106488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主析取范式的两种方法：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1281113" y="1622425"/>
            <a:ext cx="4662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990000"/>
                </a:solidFill>
                <a:ea typeface="华文行楷" pitchFamily="2" charset="-122"/>
              </a:rPr>
              <a:t>求主析取范式方法：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838200" y="2403475"/>
            <a:ext cx="2398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1) </a:t>
            </a:r>
            <a:r>
              <a:rPr lang="zh-CN" altLang="en-US" sz="36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真值表法</a:t>
            </a: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1066800" y="3349625"/>
            <a:ext cx="74676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ea typeface="楷体_GB2312" pitchFamily="49" charset="-122"/>
              </a:rPr>
              <a:t>列出公式真值表，将其中使公式值为真之指派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ea typeface="楷体_GB2312" pitchFamily="49" charset="-122"/>
              </a:rPr>
              <a:t>所对应的最小项析取，即得主析取范式</a:t>
            </a:r>
            <a:r>
              <a:rPr kumimoji="1" lang="zh-CN" altLang="en-US" sz="2800" b="1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73" name="Rectangle 53"/>
          <p:cNvSpPr>
            <a:spLocks noChangeArrowheads="1"/>
          </p:cNvSpPr>
          <p:nvPr/>
        </p:nvSpPr>
        <p:spPr bwMode="auto">
          <a:xfrm>
            <a:off x="6096000" y="2895600"/>
            <a:ext cx="1981200" cy="1905000"/>
          </a:xfrm>
          <a:prstGeom prst="rect">
            <a:avLst/>
          </a:prstGeom>
          <a:solidFill>
            <a:srgbClr val="00FF00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09971" name="Rectangle 51"/>
          <p:cNvSpPr>
            <a:spLocks noChangeArrowheads="1"/>
          </p:cNvSpPr>
          <p:nvPr/>
        </p:nvSpPr>
        <p:spPr bwMode="auto">
          <a:xfrm>
            <a:off x="4419600" y="2971800"/>
            <a:ext cx="762000" cy="1752600"/>
          </a:xfrm>
          <a:prstGeom prst="rect">
            <a:avLst/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1371600" y="1106488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主析取范式的两种方法：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1281113" y="1665288"/>
            <a:ext cx="5037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求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(P∧Q)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的主析取范式。</a:t>
            </a:r>
          </a:p>
        </p:txBody>
      </p:sp>
      <p:graphicFrame>
        <p:nvGraphicFramePr>
          <p:cNvPr id="209970" name="Group 5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773625320"/>
              </p:ext>
            </p:extLst>
          </p:nvPr>
        </p:nvGraphicFramePr>
        <p:xfrm>
          <a:off x="1105694" y="2184400"/>
          <a:ext cx="7543800" cy="2976561"/>
        </p:xfrm>
        <a:graphic>
          <a:graphicData uri="http://schemas.openxmlformats.org/drawingml/2006/table">
            <a:tbl>
              <a:tblPr/>
              <a:tblGrid>
                <a:gridCol w="1174004"/>
                <a:gridCol w="1434893"/>
                <a:gridCol w="2080832"/>
                <a:gridCol w="2854071"/>
              </a:tblGrid>
              <a:tr h="596521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ar-SA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  <a:sym typeface="Symbol" pitchFamily="18" charset="2"/>
                        </a:rPr>
                        <a:t>۸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(P</a:t>
                      </a:r>
                      <a:r>
                        <a:rPr kumimoji="0" lang="ar-SA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  <a:sym typeface="Symbol" pitchFamily="18" charset="2"/>
                        </a:rPr>
                        <a:t>۸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Q)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行楷" pitchFamily="2" charset="-122"/>
                        </a:rPr>
                        <a:t>对应的最小项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010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Q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010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010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P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010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9972" name="Text Box 52"/>
          <p:cNvSpPr txBox="1">
            <a:spLocks noChangeArrowheads="1"/>
          </p:cNvSpPr>
          <p:nvPr/>
        </p:nvSpPr>
        <p:spPr bwMode="auto">
          <a:xfrm>
            <a:off x="7772400" y="3810000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209974" name="Text Box 54"/>
          <p:cNvSpPr txBox="1">
            <a:spLocks noChangeArrowheads="1"/>
          </p:cNvSpPr>
          <p:nvPr/>
        </p:nvSpPr>
        <p:spPr bwMode="auto">
          <a:xfrm>
            <a:off x="687388" y="5562600"/>
            <a:ext cx="8380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(P∧Q)= (P∧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Q) ∨(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宋体" pitchFamily="2" charset="-122"/>
              </a:rPr>
              <a:t>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Q)∨ (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宋体" pitchFamily="2" charset="-122"/>
              </a:rPr>
              <a:t>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Q)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125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0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9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9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73" grpId="0" animBg="1"/>
      <p:bldP spid="209971" grpId="0" animBg="1"/>
      <p:bldP spid="209974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96" name="Rectangle 52"/>
          <p:cNvSpPr>
            <a:spLocks noChangeArrowheads="1"/>
          </p:cNvSpPr>
          <p:nvPr/>
        </p:nvSpPr>
        <p:spPr bwMode="auto">
          <a:xfrm>
            <a:off x="6248400" y="2971800"/>
            <a:ext cx="1981200" cy="1905000"/>
          </a:xfrm>
          <a:prstGeom prst="rect">
            <a:avLst/>
          </a:prstGeom>
          <a:solidFill>
            <a:srgbClr val="FF99CC"/>
          </a:solidFill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10991" name="Rectangle 47"/>
          <p:cNvSpPr>
            <a:spLocks noChangeArrowheads="1"/>
          </p:cNvSpPr>
          <p:nvPr/>
        </p:nvSpPr>
        <p:spPr bwMode="auto">
          <a:xfrm>
            <a:off x="4343400" y="2895600"/>
            <a:ext cx="762000" cy="1905000"/>
          </a:xfrm>
          <a:prstGeom prst="rect">
            <a:avLst/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1371600" y="1106488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主析取范式的两种方法：</a:t>
            </a: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1066800" y="1631950"/>
            <a:ext cx="7470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练习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3.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利用真值表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求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P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(P</a:t>
            </a:r>
            <a:r>
              <a:rPr kumimoji="1" lang="en-US" altLang="zh-CN" sz="2800">
                <a:latin typeface="宋体" pitchFamily="2" charset="-122"/>
                <a:sym typeface="Symbol" pitchFamily="18" charset="2"/>
              </a:rPr>
              <a:t>∧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Q)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的主析取范式</a:t>
            </a:r>
          </a:p>
        </p:txBody>
      </p:sp>
      <p:graphicFrame>
        <p:nvGraphicFramePr>
          <p:cNvPr id="210995" name="Group 51"/>
          <p:cNvGraphicFramePr>
            <a:graphicFrameLocks noGrp="1"/>
          </p:cNvGraphicFramePr>
          <p:nvPr>
            <p:ph/>
          </p:nvPr>
        </p:nvGraphicFramePr>
        <p:xfrm>
          <a:off x="990600" y="2209800"/>
          <a:ext cx="7848600" cy="3357564"/>
        </p:xfrm>
        <a:graphic>
          <a:graphicData uri="http://schemas.openxmlformats.org/drawingml/2006/table">
            <a:tbl>
              <a:tblPr/>
              <a:tblGrid>
                <a:gridCol w="1244600"/>
                <a:gridCol w="1524000"/>
                <a:gridCol w="2055813"/>
                <a:gridCol w="3024187"/>
              </a:tblGrid>
              <a:tr h="6731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ahoma" pitchFamily="34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P(P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ahoma" pitchFamily="34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2800" b="0" i="0" u="none" strike="noStrike" cap="none" normalizeH="0" baseline="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Q)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对应最小项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∧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∧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∧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90" name="Text Box 46"/>
          <p:cNvSpPr txBox="1">
            <a:spLocks noChangeArrowheads="1"/>
          </p:cNvSpPr>
          <p:nvPr/>
        </p:nvSpPr>
        <p:spPr bwMode="auto">
          <a:xfrm>
            <a:off x="1052513" y="5562600"/>
            <a:ext cx="3214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P(P∧Q)</a:t>
            </a:r>
          </a:p>
        </p:txBody>
      </p:sp>
      <p:graphicFrame>
        <p:nvGraphicFramePr>
          <p:cNvPr id="210992" name="Object 48"/>
          <p:cNvGraphicFramePr>
            <a:graphicFrameLocks noChangeAspect="1"/>
          </p:cNvGraphicFramePr>
          <p:nvPr/>
        </p:nvGraphicFramePr>
        <p:xfrm>
          <a:off x="3529013" y="5562600"/>
          <a:ext cx="256063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66" name="公式" r:id="rId3" imgW="927000" imgH="228600" progId="Equation.3">
                  <p:embed/>
                </p:oleObj>
              </mc:Choice>
              <mc:Fallback>
                <p:oleObj name="公式" r:id="rId3" imgW="927000" imgH="228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5562600"/>
                        <a:ext cx="2560637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126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1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0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96" grpId="0" animBg="1"/>
      <p:bldP spid="210991" grpId="0" animBg="1"/>
      <p:bldP spid="210990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1371600" y="1106488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主析取范式的两种方法：</a:t>
            </a: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990600" y="16764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6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等值演算方法： </a:t>
            </a: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1052513" y="2514600"/>
            <a:ext cx="548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化归成最简析取范式；    </a:t>
            </a:r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914400" y="3276600"/>
            <a:ext cx="8153400" cy="221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若某析取项不是最小项，即缺少某变元</a:t>
            </a:r>
          </a:p>
          <a:p>
            <a:pPr>
              <a:lnSpc>
                <a:spcPct val="14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假定少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，则利用公式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>
                <a:latin typeface="宋体" pitchFamily="2" charset="-122"/>
              </a:rPr>
              <a:t>∧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(Q∨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Q) </a:t>
            </a:r>
          </a:p>
          <a:p>
            <a:pPr>
              <a:lnSpc>
                <a:spcPct val="145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补充之。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6" grpId="0"/>
      <p:bldP spid="211977" grpId="0"/>
      <p:bldP spid="211978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1371600" y="990600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主析取范式的两种方法：</a:t>
            </a:r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1281113" y="1665288"/>
            <a:ext cx="6796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4.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求公式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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Q)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的主析取范式。 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838200" y="2209800"/>
            <a:ext cx="3024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解：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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Q)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1295400" y="2925763"/>
            <a:ext cx="6286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(P∧(P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</a:t>
            </a:r>
            <a:endParaRPr lang="en-US" altLang="en-US" sz="3200" b="1">
              <a:latin typeface="Times New Roman" pitchFamily="18" charset="0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1295400" y="3611563"/>
            <a:ext cx="513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∨</a:t>
            </a:r>
            <a:r>
              <a:rPr lang="en-US" altLang="zh-CN" sz="3200" b="1">
                <a:latin typeface="Times New Roman" pitchFamily="18" charset="0"/>
              </a:rPr>
              <a:t>Q))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1295400" y="4449763"/>
            <a:ext cx="556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 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213005" name="Text Box 13"/>
          <p:cNvSpPr txBox="1">
            <a:spLocks noChangeArrowheads="1"/>
          </p:cNvSpPr>
          <p:nvPr/>
        </p:nvSpPr>
        <p:spPr bwMode="auto">
          <a:xfrm>
            <a:off x="6553200" y="4510088"/>
            <a:ext cx="2411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P∧(Q∨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Q)</a:t>
            </a:r>
          </a:p>
        </p:txBody>
      </p:sp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1285875" y="5181600"/>
            <a:ext cx="634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 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宋体" pitchFamily="2" charset="-122"/>
                <a:sym typeface="Symbol" pitchFamily="18" charset="2"/>
              </a:rPr>
              <a:t>∧</a:t>
            </a:r>
            <a:r>
              <a:rPr lang="en-US" altLang="zh-CN" sz="3200" b="1">
                <a:latin typeface="Times New Roman" pitchFamily="18" charset="0"/>
              </a:rPr>
              <a:t>Q) 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Q)</a:t>
            </a:r>
            <a:endParaRPr lang="en-US" altLang="en-US" sz="32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3008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30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18855"/>
              </p:ext>
            </p:extLst>
          </p:nvPr>
        </p:nvGraphicFramePr>
        <p:xfrm>
          <a:off x="1506538" y="5935663"/>
          <a:ext cx="342741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79" name="公式" r:id="rId3" imgW="927000" imgH="228600" progId="Equation.3">
                  <p:embed/>
                </p:oleObj>
              </mc:Choice>
              <mc:Fallback>
                <p:oleObj name="公式" r:id="rId3" imgW="9270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5935663"/>
                        <a:ext cx="3427412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9" name="Rectangle 17"/>
          <p:cNvSpPr>
            <a:spLocks noChangeArrowheads="1"/>
          </p:cNvSpPr>
          <p:nvPr/>
        </p:nvSpPr>
        <p:spPr bwMode="auto">
          <a:xfrm>
            <a:off x="3657600" y="4495800"/>
            <a:ext cx="990600" cy="609600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9" grpId="0"/>
      <p:bldP spid="213000" grpId="0"/>
      <p:bldP spid="213001" grpId="0"/>
      <p:bldP spid="213003" grpId="0"/>
      <p:bldP spid="213005" grpId="0"/>
      <p:bldP spid="213006" grpId="0"/>
      <p:bldP spid="213006" grpId="1"/>
      <p:bldP spid="21300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582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解</a:t>
            </a:r>
            <a:r>
              <a:rPr lang="zh-CN" altLang="en-US" sz="3200"/>
              <a:t>：</a:t>
            </a:r>
            <a:r>
              <a:rPr lang="en-US" altLang="zh-CN" sz="3200"/>
              <a:t>P→((P→Q)</a:t>
            </a:r>
            <a:r>
              <a:rPr lang="en-US" altLang="zh-CN" sz="3200">
                <a:latin typeface="宋体" pitchFamily="2" charset="-122"/>
              </a:rPr>
              <a:t>∧</a:t>
            </a:r>
            <a:r>
              <a:rPr lang="en-US" altLang="zh-CN" sz="3200"/>
              <a:t>(</a:t>
            </a:r>
            <a:r>
              <a:rPr lang="en-US" altLang="zh-CN" sz="3200">
                <a:sym typeface="Symbol" pitchFamily="18" charset="2"/>
              </a:rPr>
              <a:t></a:t>
            </a:r>
            <a:r>
              <a:rPr lang="en-US" altLang="zh-CN" sz="3200"/>
              <a:t>Q∨</a:t>
            </a:r>
            <a:r>
              <a:rPr lang="en-US" altLang="zh-CN" sz="3200">
                <a:sym typeface="Symbol" pitchFamily="18" charset="2"/>
              </a:rPr>
              <a:t></a:t>
            </a:r>
            <a:r>
              <a:rPr lang="en-US" altLang="zh-CN" sz="3200"/>
              <a:t>P)) 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990600" y="1614488"/>
            <a:ext cx="7277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求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P→((P→Q)∧(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Q∨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P))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的主析取范式。 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1066800" y="2895600"/>
            <a:ext cx="568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P∨((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P)) </a:t>
            </a:r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1066800" y="3657600"/>
            <a:ext cx="446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P∨(Q∧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Q)) </a:t>
            </a:r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5276850" y="3657600"/>
            <a:ext cx="219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 </a:t>
            </a:r>
          </a:p>
        </p:txBody>
      </p:sp>
      <p:sp>
        <p:nvSpPr>
          <p:cNvPr id="214026" name="Text Box 10"/>
          <p:cNvSpPr txBox="1">
            <a:spLocks noChangeArrowheads="1"/>
          </p:cNvSpPr>
          <p:nvPr/>
        </p:nvSpPr>
        <p:spPr bwMode="auto">
          <a:xfrm>
            <a:off x="7162800" y="365760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990600" y="4602163"/>
            <a:ext cx="3252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P∧(Q∨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 </a:t>
            </a:r>
          </a:p>
        </p:txBody>
      </p:sp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990600" y="5486400"/>
            <a:ext cx="4598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P∧Q)∨(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Q)=</a:t>
            </a:r>
          </a:p>
        </p:txBody>
      </p: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1371600" y="990600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主析取范式的两种方法：</a:t>
            </a:r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214030" name="Object 14"/>
          <p:cNvGraphicFramePr>
            <a:graphicFrameLocks noChangeAspect="1"/>
          </p:cNvGraphicFramePr>
          <p:nvPr/>
        </p:nvGraphicFramePr>
        <p:xfrm>
          <a:off x="5576888" y="5410200"/>
          <a:ext cx="17208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01" name="公式" r:id="rId3" imgW="495000" imgH="228600" progId="Equation.3">
                  <p:embed/>
                </p:oleObj>
              </mc:Choice>
              <mc:Fallback>
                <p:oleObj name="公式" r:id="rId3" imgW="4950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5410200"/>
                        <a:ext cx="172085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129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  <p:bldP spid="214023" grpId="0"/>
      <p:bldP spid="214024" grpId="0"/>
      <p:bldP spid="214025" grpId="0"/>
      <p:bldP spid="214026" grpId="0"/>
      <p:bldP spid="214027" grpId="0"/>
      <p:bldP spid="2140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95400" y="114300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练习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143000" y="16144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10)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您吃饭了吗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4732338" y="15382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隶书" pitchFamily="49" charset="-122"/>
                <a:ea typeface="隶书" pitchFamily="49" charset="-122"/>
              </a:rPr>
              <a:t>不是命题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600200" y="24526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您上网了吗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4732338" y="23764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隶书" pitchFamily="49" charset="-122"/>
                <a:ea typeface="隶书" pitchFamily="49" charset="-122"/>
              </a:rPr>
              <a:t>不是命题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143000" y="32004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11)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我正在说谎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4724400" y="3286125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隶书" pitchFamily="49" charset="-122"/>
                <a:ea typeface="隶书" pitchFamily="49" charset="-122"/>
              </a:rPr>
              <a:t>不是命题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505200" y="41910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6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悖  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utoUpdateAnimBg="0"/>
      <p:bldP spid="60424" grpId="0" autoUpdateAnimBg="0"/>
      <p:bldP spid="60426" grpId="0" autoUpdateAnimBg="0"/>
      <p:bldP spid="60427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1371600" y="1106488"/>
            <a:ext cx="2743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1128713" y="20034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00200"/>
            <a:ext cx="7696200" cy="458788"/>
          </a:xfr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84188" algn="l"/>
                <a:tab pos="1995488" algn="l"/>
              </a:tabLst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求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G=(P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Q)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R)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(Q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R)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主析取范式。 </a:t>
            </a:r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934200" y="2438400"/>
            <a:ext cx="1981200" cy="914400"/>
          </a:xfrm>
          <a:prstGeom prst="wedgeRectCallout">
            <a:avLst>
              <a:gd name="adj1" fmla="val -75963"/>
              <a:gd name="adj2" fmla="val -74829"/>
            </a:avLst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真值表方法</a:t>
            </a:r>
          </a:p>
        </p:txBody>
      </p:sp>
      <p:graphicFrame>
        <p:nvGraphicFramePr>
          <p:cNvPr id="215115" name="Group 75"/>
          <p:cNvGraphicFramePr>
            <a:graphicFrameLocks noGrp="1"/>
          </p:cNvGraphicFramePr>
          <p:nvPr>
            <p:ph sz="half" idx="2"/>
          </p:nvPr>
        </p:nvGraphicFramePr>
        <p:xfrm>
          <a:off x="1447800" y="2286000"/>
          <a:ext cx="3578225" cy="4114800"/>
        </p:xfrm>
        <a:graphic>
          <a:graphicData uri="http://schemas.openxmlformats.org/drawingml/2006/table">
            <a:tbl>
              <a:tblPr/>
              <a:tblGrid>
                <a:gridCol w="741363"/>
                <a:gridCol w="935037"/>
                <a:gridCol w="931863"/>
                <a:gridCol w="969962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10" name="Rectangle 7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09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926630"/>
              </p:ext>
            </p:extLst>
          </p:nvPr>
        </p:nvGraphicFramePr>
        <p:xfrm>
          <a:off x="5548313" y="4398963"/>
          <a:ext cx="31511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5" name="公式" r:id="rId3" imgW="1117440" imgH="228600" progId="Equation.3">
                  <p:embed/>
                </p:oleObj>
              </mc:Choice>
              <mc:Fallback>
                <p:oleObj name="公式" r:id="rId3" imgW="1117440" imgH="2286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4398963"/>
                        <a:ext cx="3151187" cy="6461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1" name="Rectangle 71"/>
          <p:cNvSpPr>
            <a:spLocks noChangeArrowheads="1"/>
          </p:cNvSpPr>
          <p:nvPr/>
        </p:nvSpPr>
        <p:spPr bwMode="auto">
          <a:xfrm>
            <a:off x="1143000" y="3200400"/>
            <a:ext cx="3124200" cy="4572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15112" name="Rectangle 72"/>
          <p:cNvSpPr>
            <a:spLocks noChangeArrowheads="1"/>
          </p:cNvSpPr>
          <p:nvPr/>
        </p:nvSpPr>
        <p:spPr bwMode="auto">
          <a:xfrm>
            <a:off x="1371600" y="4114800"/>
            <a:ext cx="2590800" cy="4572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15113" name="Rectangle 73"/>
          <p:cNvSpPr>
            <a:spLocks noChangeArrowheads="1"/>
          </p:cNvSpPr>
          <p:nvPr/>
        </p:nvSpPr>
        <p:spPr bwMode="auto">
          <a:xfrm>
            <a:off x="1524000" y="5486400"/>
            <a:ext cx="2438400" cy="4572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15114" name="Rectangle 74"/>
          <p:cNvSpPr>
            <a:spLocks noChangeArrowheads="1"/>
          </p:cNvSpPr>
          <p:nvPr/>
        </p:nvSpPr>
        <p:spPr bwMode="auto">
          <a:xfrm>
            <a:off x="1524000" y="6019800"/>
            <a:ext cx="2514600" cy="3810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8FAC-D023-4275-A4E3-05597F3FAA2C}" type="slidenum">
              <a:rPr lang="en-US" altLang="zh-CN" smtClean="0"/>
              <a:pPr/>
              <a:t>130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1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7" grpId="0" animBg="1"/>
      <p:bldP spid="215111" grpId="0" animBg="1"/>
      <p:bldP spid="215112" grpId="0" animBg="1"/>
      <p:bldP spid="215113" grpId="0" animBg="1"/>
      <p:bldP spid="21511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1371600" y="1095375"/>
            <a:ext cx="241634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范式</a:t>
            </a:r>
            <a:r>
              <a:rPr lang="en-US" altLang="zh-CN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-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作业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990600" y="1981200"/>
            <a:ext cx="6553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b="1">
                <a:latin typeface="Times New Roman" pitchFamily="18" charset="0"/>
                <a:ea typeface="华文行楷" pitchFamily="2" charset="-122"/>
              </a:rPr>
              <a:t>解</a:t>
            </a:r>
            <a:r>
              <a:rPr kumimoji="1" lang="zh-CN" altLang="en-US" sz="3200" b="1">
                <a:latin typeface="Times New Roman" pitchFamily="18" charset="0"/>
              </a:rPr>
              <a:t>：</a:t>
            </a:r>
            <a:r>
              <a:rPr kumimoji="1" lang="en-US" altLang="zh-CN" sz="3200" b="1">
                <a:latin typeface="Times New Roman" pitchFamily="18" charset="0"/>
              </a:rPr>
              <a:t>G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=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P)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P)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228600" y="5029200"/>
            <a:ext cx="899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1128713" y="1538288"/>
            <a:ext cx="7710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作业：求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G=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(R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P)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(Q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R))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主析取范式。</a:t>
            </a:r>
          </a:p>
        </p:txBody>
      </p:sp>
      <p:sp>
        <p:nvSpPr>
          <p:cNvPr id="216073" name="AutoShape 9"/>
          <p:cNvSpPr>
            <a:spLocks noChangeArrowheads="1"/>
          </p:cNvSpPr>
          <p:nvPr/>
        </p:nvSpPr>
        <p:spPr bwMode="auto">
          <a:xfrm>
            <a:off x="6934200" y="533400"/>
            <a:ext cx="1981200" cy="914400"/>
          </a:xfrm>
          <a:prstGeom prst="wedgeRoundRectCallout">
            <a:avLst>
              <a:gd name="adj1" fmla="val -102403"/>
              <a:gd name="adj2" fmla="val 57468"/>
              <a:gd name="adj3" fmla="val 16667"/>
            </a:avLst>
          </a:prstGeom>
          <a:solidFill>
            <a:srgbClr val="CCFFCC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等值演算</a:t>
            </a: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1204913" y="3352800"/>
            <a:ext cx="76342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3200" b="1">
                <a:latin typeface="Times New Roman" pitchFamily="18" charset="0"/>
              </a:rPr>
              <a:t>((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Q))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P)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R))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            </a:t>
            </a:r>
            <a:r>
              <a:rPr kumimoji="1" lang="en-US" altLang="zh-CN" sz="3200" b="1">
                <a:latin typeface="Times New Roman" pitchFamily="18" charset="0"/>
              </a:rPr>
              <a:t>((Q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P))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2171700" y="2819400"/>
            <a:ext cx="4649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P)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(Q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latin typeface="Times New Roman" pitchFamily="18" charset="0"/>
              </a:rPr>
              <a:t>R)</a:t>
            </a:r>
            <a:endParaRPr lang="en-US" altLang="zh-CN" sz="3200">
              <a:latin typeface="Times New Roman" pitchFamily="18" charset="0"/>
            </a:endParaRPr>
          </a:p>
        </p:txBody>
      </p:sp>
      <p:graphicFrame>
        <p:nvGraphicFramePr>
          <p:cNvPr id="216076" name="Object 12"/>
          <p:cNvGraphicFramePr>
            <a:graphicFrameLocks noGrp="1" noChangeAspect="1"/>
          </p:cNvGraphicFramePr>
          <p:nvPr>
            <p:ph/>
          </p:nvPr>
        </p:nvGraphicFramePr>
        <p:xfrm>
          <a:off x="517525" y="6049963"/>
          <a:ext cx="36877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7" name="公式" r:id="rId3" imgW="1320480" imgH="228600" progId="Equation.3">
                  <p:embed/>
                </p:oleObj>
              </mc:Choice>
              <mc:Fallback>
                <p:oleObj name="公式" r:id="rId3" imgW="13204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6049963"/>
                        <a:ext cx="3687763" cy="6381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131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/>
      <p:bldP spid="216071" grpId="0"/>
      <p:bldP spid="216073" grpId="0" animBg="1"/>
      <p:bldP spid="216074" grpId="0"/>
      <p:bldP spid="216075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542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</a:t>
            </a:r>
            <a:r>
              <a:rPr lang="en-US" altLang="zh-CN" sz="2400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主析取范式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524000" y="1676400"/>
            <a:ext cx="64150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lvl="2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kumimoji="1" lang="zh-CN" altLang="en-US" sz="3200" b="1">
                <a:solidFill>
                  <a:srgbClr val="0000FF"/>
                </a:solidFill>
                <a:ea typeface="华文行楷" pitchFamily="2" charset="-122"/>
              </a:rPr>
              <a:t>主析取范式的惟一性</a:t>
            </a:r>
            <a:endParaRPr lang="zh-CN" altLang="en-US" sz="3200">
              <a:solidFill>
                <a:srgbClr val="0000FF"/>
              </a:solidFill>
              <a:ea typeface="华文行楷" pitchFamily="2" charset="-122"/>
            </a:endParaRP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1042988" y="2906713"/>
            <a:ext cx="7339012" cy="1571625"/>
          </a:xfrm>
          <a:prstGeom prst="rect">
            <a:avLst/>
          </a:prstGeom>
          <a:solidFill>
            <a:srgbClr val="CCFFFF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任意含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个命题变元的非永假命题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公式，其主析取范式是惟一的。</a:t>
            </a:r>
          </a:p>
        </p:txBody>
      </p:sp>
      <p:sp>
        <p:nvSpPr>
          <p:cNvPr id="220167" name="Line 7"/>
          <p:cNvSpPr>
            <a:spLocks noChangeShapeType="1"/>
          </p:cNvSpPr>
          <p:nvPr/>
        </p:nvSpPr>
        <p:spPr bwMode="auto">
          <a:xfrm>
            <a:off x="6705600" y="3733800"/>
            <a:ext cx="1600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166" grpId="0" animBg="1"/>
      <p:bldP spid="22016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381000" y="1668463"/>
            <a:ext cx="8562975" cy="595312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主合取范式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由有限个最大项组成的合取范式 </a:t>
            </a: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914400" y="2566988"/>
            <a:ext cx="7634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如由两个命题变元</a:t>
            </a:r>
            <a:r>
              <a:rPr kumimoji="1" lang="en-US" altLang="zh-CN" sz="2800" i="1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1" lang="en-US" altLang="zh-CN" sz="2800" i="1">
                <a:latin typeface="华文新魏" pitchFamily="2" charset="-122"/>
                <a:ea typeface="华文新魏" pitchFamily="2" charset="-122"/>
              </a:rPr>
              <a:t>Q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，构成最大项有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1585913" y="3352800"/>
            <a:ext cx="6415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</a:t>
            </a:r>
            <a:r>
              <a:rPr kumimoji="1"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990600" y="4297363"/>
            <a:ext cx="4891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如：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Q = 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P∨Q </a:t>
            </a:r>
          </a:p>
        </p:txBody>
      </p:sp>
      <p:sp>
        <p:nvSpPr>
          <p:cNvPr id="221194" name="AutoShape 10"/>
          <p:cNvSpPr>
            <a:spLocks noChangeArrowheads="1"/>
          </p:cNvSpPr>
          <p:nvPr/>
        </p:nvSpPr>
        <p:spPr bwMode="auto">
          <a:xfrm>
            <a:off x="6172200" y="4343400"/>
            <a:ext cx="2819400" cy="990600"/>
          </a:xfrm>
          <a:prstGeom prst="wedgeEllipseCallout">
            <a:avLst>
              <a:gd name="adj1" fmla="val -102704"/>
              <a:gd name="adj2" fmla="val -18431"/>
            </a:avLst>
          </a:prstGeom>
          <a:solidFill>
            <a:srgbClr val="FFFF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主合取范式</a:t>
            </a: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1052513" y="5441950"/>
            <a:ext cx="550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 i="1">
                <a:latin typeface="华文新魏" pitchFamily="2" charset="-122"/>
                <a:ea typeface="华文新魏" pitchFamily="2" charset="-122"/>
              </a:rPr>
              <a:t>n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个命题变元共有？个大项。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1" grpId="0"/>
      <p:bldP spid="221192" grpId="0"/>
      <p:bldP spid="221193" grpId="0"/>
      <p:bldP spid="221194" grpId="0" animBg="1"/>
      <p:bldP spid="22119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319493" name="Text Box 5"/>
          <p:cNvSpPr txBox="1">
            <a:spLocks noChangeArrowheads="1"/>
          </p:cNvSpPr>
          <p:nvPr/>
        </p:nvSpPr>
        <p:spPr bwMode="auto">
          <a:xfrm>
            <a:off x="1066800" y="1668463"/>
            <a:ext cx="5497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大项               简记为 </a:t>
            </a: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9495" name="Object 7"/>
          <p:cNvGraphicFramePr>
            <a:graphicFrameLocks noChangeAspect="1"/>
          </p:cNvGraphicFramePr>
          <p:nvPr/>
        </p:nvGraphicFramePr>
        <p:xfrm>
          <a:off x="1995488" y="1676400"/>
          <a:ext cx="28956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08" name="公式" r:id="rId3" imgW="1054100" imgH="241300" progId="Equation.3">
                  <p:embed/>
                </p:oleObj>
              </mc:Choice>
              <mc:Fallback>
                <p:oleObj name="公式" r:id="rId3" imgW="10541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1676400"/>
                        <a:ext cx="2895600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9497" name="Object 9"/>
          <p:cNvGraphicFramePr>
            <a:graphicFrameLocks noChangeAspect="1"/>
          </p:cNvGraphicFramePr>
          <p:nvPr/>
        </p:nvGraphicFramePr>
        <p:xfrm>
          <a:off x="6372225" y="1708150"/>
          <a:ext cx="1352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09" name="公式" r:id="rId5" imgW="533160" imgH="241200" progId="Equation.3">
                  <p:embed/>
                </p:oleObj>
              </mc:Choice>
              <mc:Fallback>
                <p:oleObj name="公式" r:id="rId5" imgW="53316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708150"/>
                        <a:ext cx="13525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8" name="Rectangle 1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19499" name="Object 11"/>
          <p:cNvGraphicFramePr>
            <a:graphicFrameLocks noChangeAspect="1"/>
          </p:cNvGraphicFramePr>
          <p:nvPr/>
        </p:nvGraphicFramePr>
        <p:xfrm>
          <a:off x="3048000" y="2590800"/>
          <a:ext cx="2286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10" name="公式" r:id="rId7" imgW="863225" imgH="482391" progId="Equation.3">
                  <p:embed/>
                </p:oleObj>
              </mc:Choice>
              <mc:Fallback>
                <p:oleObj name="公式" r:id="rId7" imgW="863225" imgH="4823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90800"/>
                        <a:ext cx="2286000" cy="12827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00" name="Oval 12"/>
          <p:cNvSpPr>
            <a:spLocks noChangeArrowheads="1"/>
          </p:cNvSpPr>
          <p:nvPr/>
        </p:nvSpPr>
        <p:spPr bwMode="auto">
          <a:xfrm>
            <a:off x="4572000" y="3200400"/>
            <a:ext cx="990600" cy="838200"/>
          </a:xfrm>
          <a:prstGeom prst="ellips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0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72" name="Rectangle 40"/>
          <p:cNvSpPr>
            <a:spLocks noChangeArrowheads="1"/>
          </p:cNvSpPr>
          <p:nvPr/>
        </p:nvSpPr>
        <p:spPr bwMode="auto">
          <a:xfrm>
            <a:off x="2133600" y="3124200"/>
            <a:ext cx="1752600" cy="533400"/>
          </a:xfrm>
          <a:prstGeom prst="rect">
            <a:avLst/>
          </a:prstGeom>
          <a:solidFill>
            <a:srgbClr val="FFCC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3273" name="Rectangle 41"/>
          <p:cNvSpPr>
            <a:spLocks noChangeArrowheads="1"/>
          </p:cNvSpPr>
          <p:nvPr/>
        </p:nvSpPr>
        <p:spPr bwMode="auto">
          <a:xfrm>
            <a:off x="2133600" y="3657600"/>
            <a:ext cx="1752600" cy="533400"/>
          </a:xfrm>
          <a:prstGeom prst="rect">
            <a:avLst/>
          </a:prstGeom>
          <a:solidFill>
            <a:srgbClr val="FFCC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3274" name="Rectangle 42"/>
          <p:cNvSpPr>
            <a:spLocks noChangeArrowheads="1"/>
          </p:cNvSpPr>
          <p:nvPr/>
        </p:nvSpPr>
        <p:spPr bwMode="auto">
          <a:xfrm>
            <a:off x="2133600" y="4267200"/>
            <a:ext cx="1752600" cy="533400"/>
          </a:xfrm>
          <a:prstGeom prst="rect">
            <a:avLst/>
          </a:prstGeom>
          <a:solidFill>
            <a:srgbClr val="FFCC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3275" name="Rectangle 43"/>
          <p:cNvSpPr>
            <a:spLocks noChangeArrowheads="1"/>
          </p:cNvSpPr>
          <p:nvPr/>
        </p:nvSpPr>
        <p:spPr bwMode="auto">
          <a:xfrm>
            <a:off x="2133600" y="4876800"/>
            <a:ext cx="1752600" cy="533400"/>
          </a:xfrm>
          <a:prstGeom prst="rect">
            <a:avLst/>
          </a:prstGeom>
          <a:solidFill>
            <a:srgbClr val="FFCC99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1258888" y="1768475"/>
            <a:ext cx="71231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两个命题变元的最大项真值表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23279" name="Group 47"/>
          <p:cNvGraphicFramePr>
            <a:graphicFrameLocks noGrp="1"/>
          </p:cNvGraphicFramePr>
          <p:nvPr/>
        </p:nvGraphicFramePr>
        <p:xfrm>
          <a:off x="2055813" y="2514600"/>
          <a:ext cx="5335587" cy="2898777"/>
        </p:xfrm>
        <a:graphic>
          <a:graphicData uri="http://schemas.openxmlformats.org/drawingml/2006/table">
            <a:tbl>
              <a:tblPr/>
              <a:tblGrid>
                <a:gridCol w="1890712"/>
                <a:gridCol w="1666875"/>
                <a:gridCol w="1778000"/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最大项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真值组合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记法</a:t>
                      </a:r>
                      <a:r>
                        <a:rPr kumimoji="0" lang="zh-CN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∨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3265" name="Rectangle 3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3264" name="Object 32"/>
          <p:cNvGraphicFramePr>
            <a:graphicFrameLocks noChangeAspect="1"/>
          </p:cNvGraphicFramePr>
          <p:nvPr/>
        </p:nvGraphicFramePr>
        <p:xfrm>
          <a:off x="6110288" y="4876800"/>
          <a:ext cx="5794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56" name="公式" r:id="rId3" imgW="241200" imgH="228600" progId="Equation.3">
                  <p:embed/>
                </p:oleObj>
              </mc:Choice>
              <mc:Fallback>
                <p:oleObj name="公式" r:id="rId3" imgW="2412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4876800"/>
                        <a:ext cx="57943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67" name="Rectangle 3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3266" name="Object 34"/>
          <p:cNvGraphicFramePr>
            <a:graphicFrameLocks noChangeAspect="1"/>
          </p:cNvGraphicFramePr>
          <p:nvPr/>
        </p:nvGraphicFramePr>
        <p:xfrm>
          <a:off x="6019800" y="4240213"/>
          <a:ext cx="6096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57" name="公式" r:id="rId5" imgW="241200" imgH="215640" progId="Equation.3">
                  <p:embed/>
                </p:oleObj>
              </mc:Choice>
              <mc:Fallback>
                <p:oleObj name="公式" r:id="rId5" imgW="241200" imgH="215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40213"/>
                        <a:ext cx="6096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69" name="Rectangle 3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3268" name="Object 36"/>
          <p:cNvGraphicFramePr>
            <a:graphicFrameLocks noChangeAspect="1"/>
          </p:cNvGraphicFramePr>
          <p:nvPr/>
        </p:nvGraphicFramePr>
        <p:xfrm>
          <a:off x="6129338" y="3657600"/>
          <a:ext cx="6175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58" name="公式" r:id="rId7" imgW="228600" imgH="215640" progId="Equation.3">
                  <p:embed/>
                </p:oleObj>
              </mc:Choice>
              <mc:Fallback>
                <p:oleObj name="公式" r:id="rId7" imgW="228600" imgH="215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3657600"/>
                        <a:ext cx="61753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71" name="Rectangle 3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3270" name="Object 38"/>
          <p:cNvGraphicFramePr>
            <a:graphicFrameLocks noChangeAspect="1"/>
          </p:cNvGraphicFramePr>
          <p:nvPr/>
        </p:nvGraphicFramePr>
        <p:xfrm>
          <a:off x="6115050" y="3065463"/>
          <a:ext cx="7239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59" name="公式" r:id="rId9" imgW="241200" imgH="228600" progId="Equation.3">
                  <p:embed/>
                </p:oleObj>
              </mc:Choice>
              <mc:Fallback>
                <p:oleObj name="公式" r:id="rId9" imgW="2412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3065463"/>
                        <a:ext cx="723900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2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22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22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22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72" grpId="0" animBg="1"/>
      <p:bldP spid="223273" grpId="0" animBg="1"/>
      <p:bldP spid="223274" grpId="0" animBg="1"/>
      <p:bldP spid="22327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1295400" y="16144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ea typeface="华文新魏" pitchFamily="2" charset="-122"/>
              </a:rPr>
              <a:t>从上表可看出最大项的性质：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1128713" y="2330450"/>
            <a:ext cx="5881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没有两个最大项是等价的。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1066800" y="306228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任何两个不同最大项之析取是永真式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1066800" y="3748088"/>
            <a:ext cx="5183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(c)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所有最大项之合取为永假式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6170613" y="3660775"/>
          <a:ext cx="16017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37" name="公式" r:id="rId3" imgW="672840" imgH="380880" progId="Equation.3">
                  <p:embed/>
                </p:oleObj>
              </mc:Choice>
              <mc:Fallback>
                <p:oleObj name="公式" r:id="rId3" imgW="672840" imgH="380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3" y="3660775"/>
                        <a:ext cx="1601787" cy="9112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1066800" y="4308475"/>
            <a:ext cx="75438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(d)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每个最大项只有一个真值指派为假，且其值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位于主对角线上，其余均为假。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2" grpId="0"/>
      <p:bldP spid="224263" grpId="0"/>
      <p:bldP spid="224264" grpId="0"/>
      <p:bldP spid="224267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94" name="Group 54"/>
          <p:cNvGraphicFramePr>
            <a:graphicFrameLocks noGrp="1"/>
          </p:cNvGraphicFramePr>
          <p:nvPr>
            <p:ph/>
          </p:nvPr>
        </p:nvGraphicFramePr>
        <p:xfrm>
          <a:off x="1598613" y="2009775"/>
          <a:ext cx="6478587" cy="3508376"/>
        </p:xfrm>
        <a:graphic>
          <a:graphicData uri="http://schemas.openxmlformats.org/drawingml/2006/table">
            <a:tbl>
              <a:tblPr/>
              <a:tblGrid>
                <a:gridCol w="1220787"/>
                <a:gridCol w="1066800"/>
                <a:gridCol w="1295400"/>
                <a:gridCol w="1219200"/>
                <a:gridCol w="1676400"/>
              </a:tblGrid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行楷" pitchFamily="2" charset="-122"/>
                          <a:cs typeface="Times New Roman" pitchFamily="18" charset="0"/>
                        </a:rPr>
                        <a:t>P  Q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484" name="Text Box 4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137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1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954088" y="1905000"/>
            <a:ext cx="23987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1) </a:t>
            </a:r>
            <a:r>
              <a:rPr lang="zh-CN" altLang="en-US" sz="36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真值表法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1066800" y="2895600"/>
            <a:ext cx="74676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ea typeface="楷体_GB2312" pitchFamily="49" charset="-122"/>
              </a:rPr>
              <a:t>列出公式真值表，将其中使公式值为假之指派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ea typeface="楷体_GB2312" pitchFamily="49" charset="-122"/>
              </a:rPr>
              <a:t>所对应的</a:t>
            </a:r>
            <a:r>
              <a:rPr kumimoji="1" lang="zh-CN" altLang="en-US" sz="2800" b="1" dirty="0" smtClean="0">
                <a:ea typeface="楷体_GB2312" pitchFamily="49" charset="-122"/>
              </a:rPr>
              <a:t>最大项合取，</a:t>
            </a:r>
            <a:r>
              <a:rPr kumimoji="1" lang="zh-CN" altLang="en-US" sz="2800" b="1" dirty="0">
                <a:ea typeface="楷体_GB2312" pitchFamily="49" charset="-122"/>
              </a:rPr>
              <a:t>即得主合取范式</a:t>
            </a:r>
            <a:r>
              <a:rPr kumimoji="1" lang="zh-CN" altLang="en-US" sz="2800" b="1" dirty="0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138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84" name="Rectangle 56"/>
          <p:cNvSpPr>
            <a:spLocks noChangeArrowheads="1"/>
          </p:cNvSpPr>
          <p:nvPr/>
        </p:nvSpPr>
        <p:spPr bwMode="auto">
          <a:xfrm>
            <a:off x="6096000" y="4267200"/>
            <a:ext cx="1752600" cy="12192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7383" name="Oval 55"/>
          <p:cNvSpPr>
            <a:spLocks noChangeArrowheads="1"/>
          </p:cNvSpPr>
          <p:nvPr/>
        </p:nvSpPr>
        <p:spPr bwMode="auto">
          <a:xfrm>
            <a:off x="4343400" y="4267200"/>
            <a:ext cx="990600" cy="1295400"/>
          </a:xfrm>
          <a:prstGeom prst="ellipse">
            <a:avLst/>
          </a:prstGeom>
          <a:solidFill>
            <a:srgbClr val="FFFF99"/>
          </a:solidFill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787400" y="1641475"/>
            <a:ext cx="7975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873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3575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907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5.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利用真值表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求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P(</a:t>
            </a:r>
            <a:r>
              <a:rPr kumimoji="1" lang="en-US" altLang="zh-CN" sz="2800" b="1" baseline="60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PQ)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的主合取范式</a:t>
            </a:r>
          </a:p>
        </p:txBody>
      </p:sp>
      <p:graphicFrame>
        <p:nvGraphicFramePr>
          <p:cNvPr id="227382" name="Group 54"/>
          <p:cNvGraphicFramePr>
            <a:graphicFrameLocks noGrp="1"/>
          </p:cNvGraphicFramePr>
          <p:nvPr>
            <p:ph/>
          </p:nvPr>
        </p:nvGraphicFramePr>
        <p:xfrm>
          <a:off x="1143000" y="2495550"/>
          <a:ext cx="7469188" cy="2992121"/>
        </p:xfrm>
        <a:graphic>
          <a:graphicData uri="http://schemas.openxmlformats.org/drawingml/2006/table">
            <a:tbl>
              <a:tblPr/>
              <a:tblGrid>
                <a:gridCol w="1184275"/>
                <a:gridCol w="1452563"/>
                <a:gridCol w="2101850"/>
                <a:gridCol w="2730500"/>
              </a:tblGrid>
              <a:tr h="6588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  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ar-SA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ahoma" pitchFamily="34" charset="0"/>
                          <a:sym typeface="Symbol" pitchFamily="18" charset="2"/>
                        </a:rPr>
                        <a:t>۸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sym typeface="Symbol" pitchFamily="18" charset="2"/>
                        </a:rPr>
                        <a:t>P(</a:t>
                      </a:r>
                      <a:r>
                        <a:rPr kumimoji="0" lang="en-US" altLang="zh-CN" sz="2800" b="0" i="0" u="none" strike="noStrike" cap="none" normalizeH="0" baseline="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sym typeface="Symbol" pitchFamily="18" charset="2"/>
                        </a:rPr>
                        <a:t>PQ)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</a:rPr>
                        <a:t>对应最大项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>
                      <a:lvl1pPr marL="663575" indent="-4762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77875" indent="-4000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524000" indent="-381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885950" indent="-323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305050" indent="-3238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7622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32194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6766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4133850" indent="-323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63575" marR="0" lvl="0" indent="-4762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 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∨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 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∨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7372" name="Text Box 44"/>
          <p:cNvSpPr txBox="1">
            <a:spLocks noChangeArrowheads="1"/>
          </p:cNvSpPr>
          <p:nvPr/>
        </p:nvSpPr>
        <p:spPr bwMode="auto">
          <a:xfrm>
            <a:off x="1281113" y="5573713"/>
            <a:ext cx="6719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P(PQ)=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Q) ∧(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P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Q)</a:t>
            </a:r>
          </a:p>
        </p:txBody>
      </p:sp>
      <p:sp>
        <p:nvSpPr>
          <p:cNvPr id="227374" name="Rectangle 4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7373" name="Object 45"/>
          <p:cNvGraphicFramePr>
            <a:graphicFrameLocks noChangeAspect="1"/>
          </p:cNvGraphicFramePr>
          <p:nvPr/>
        </p:nvGraphicFramePr>
        <p:xfrm>
          <a:off x="5272088" y="6099175"/>
          <a:ext cx="25622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54" name="公式" r:id="rId3" imgW="711000" imgH="228600" progId="Equation.3">
                  <p:embed/>
                </p:oleObj>
              </mc:Choice>
              <mc:Fallback>
                <p:oleObj name="公式" r:id="rId3" imgW="711000" imgH="228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6099175"/>
                        <a:ext cx="25622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139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2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2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7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7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84" grpId="0" animBg="1"/>
      <p:bldP spid="227383" grpId="0" animBg="1"/>
      <p:bldP spid="2273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1143000" y="17526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1)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十是一个整数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1066800" y="24526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2) 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北京是一个村庄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5562600" y="2057400"/>
            <a:ext cx="1671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3) z=x+y</a:t>
            </a:r>
          </a:p>
        </p:txBody>
      </p:sp>
      <p:sp>
        <p:nvSpPr>
          <p:cNvPr id="253960" name="AutoShape 8"/>
          <p:cNvSpPr>
            <a:spLocks noChangeArrowheads="1"/>
          </p:cNvSpPr>
          <p:nvPr/>
        </p:nvSpPr>
        <p:spPr bwMode="auto">
          <a:xfrm>
            <a:off x="1447800" y="4724400"/>
            <a:ext cx="2057400" cy="762000"/>
          </a:xfrm>
          <a:prstGeom prst="wedgeRoundRectCallout">
            <a:avLst>
              <a:gd name="adj1" fmla="val 6713"/>
              <a:gd name="adj2" fmla="val -293750"/>
              <a:gd name="adj3" fmla="val 16667"/>
            </a:avLst>
          </a:prstGeom>
          <a:solidFill>
            <a:srgbClr val="CCFF99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命题常元</a:t>
            </a:r>
          </a:p>
        </p:txBody>
      </p:sp>
      <p:sp>
        <p:nvSpPr>
          <p:cNvPr id="253961" name="AutoShape 9"/>
          <p:cNvSpPr>
            <a:spLocks noChangeArrowheads="1"/>
          </p:cNvSpPr>
          <p:nvPr/>
        </p:nvSpPr>
        <p:spPr bwMode="auto">
          <a:xfrm>
            <a:off x="5486400" y="4572000"/>
            <a:ext cx="2057400" cy="762000"/>
          </a:xfrm>
          <a:prstGeom prst="wedgeRoundRectCallout">
            <a:avLst>
              <a:gd name="adj1" fmla="val 6713"/>
              <a:gd name="adj2" fmla="val -293750"/>
              <a:gd name="adj3" fmla="val 16667"/>
            </a:avLst>
          </a:prstGeom>
          <a:solidFill>
            <a:srgbClr val="FFFF99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命题变元</a:t>
            </a:r>
          </a:p>
        </p:txBody>
      </p:sp>
      <p:sp>
        <p:nvSpPr>
          <p:cNvPr id="253962" name="AutoShape 10"/>
          <p:cNvSpPr>
            <a:spLocks noChangeArrowheads="1"/>
          </p:cNvSpPr>
          <p:nvPr/>
        </p:nvSpPr>
        <p:spPr bwMode="auto">
          <a:xfrm>
            <a:off x="8001000" y="2743200"/>
            <a:ext cx="1143000" cy="990600"/>
          </a:xfrm>
          <a:prstGeom prst="cloudCallout">
            <a:avLst>
              <a:gd name="adj1" fmla="val -92083"/>
              <a:gd name="adj2" fmla="val 140222"/>
            </a:avLst>
          </a:prstGeom>
          <a:solidFill>
            <a:srgbClr val="CCFFCC"/>
          </a:solidFill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新魏" pitchFamily="2" charset="-122"/>
              </a:rPr>
              <a:t>解释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0" grpId="0" animBg="1"/>
      <p:bldP spid="253961" grpId="0" animBg="1"/>
      <p:bldP spid="25396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281113" y="1589088"/>
            <a:ext cx="6948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练习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求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(P∧Q)∨(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P∧R)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的主合取范式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aphicFrame>
        <p:nvGraphicFramePr>
          <p:cNvPr id="228412" name="Group 60"/>
          <p:cNvGraphicFramePr>
            <a:graphicFrameLocks noGrp="1"/>
          </p:cNvGraphicFramePr>
          <p:nvPr>
            <p:ph/>
          </p:nvPr>
        </p:nvGraphicFramePr>
        <p:xfrm>
          <a:off x="990600" y="2209800"/>
          <a:ext cx="4572000" cy="4663440"/>
        </p:xfrm>
        <a:graphic>
          <a:graphicData uri="http://schemas.openxmlformats.org/drawingml/2006/table">
            <a:tbl>
              <a:tblPr/>
              <a:tblGrid>
                <a:gridCol w="947738"/>
                <a:gridCol w="1222375"/>
                <a:gridCol w="1162050"/>
                <a:gridCol w="1239837"/>
              </a:tblGrid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8413" name="Text Box 61"/>
          <p:cNvSpPr txBox="1">
            <a:spLocks noChangeArrowheads="1"/>
          </p:cNvSpPr>
          <p:nvPr/>
        </p:nvSpPr>
        <p:spPr bwMode="auto">
          <a:xfrm>
            <a:off x="6234113" y="40608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228469" name="Text Box 117"/>
          <p:cNvSpPr txBox="1">
            <a:spLocks noChangeArrowheads="1"/>
          </p:cNvSpPr>
          <p:nvPr/>
        </p:nvSpPr>
        <p:spPr bwMode="auto">
          <a:xfrm>
            <a:off x="5638800" y="1981200"/>
            <a:ext cx="3113088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(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P∨Q∨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R)∧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(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P∨Q∨R)∧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P∨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Q∨R)∧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P∨Q∨R)</a:t>
            </a:r>
            <a:endParaRPr lang="en-US" altLang="en-US" sz="3200" b="1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228471" name="Rectangle 11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8470" name="Object 118"/>
          <p:cNvGraphicFramePr>
            <a:graphicFrameLocks noChangeAspect="1"/>
          </p:cNvGraphicFramePr>
          <p:nvPr/>
        </p:nvGraphicFramePr>
        <p:xfrm>
          <a:off x="5780088" y="5546725"/>
          <a:ext cx="32210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41" name="公式" r:id="rId3" imgW="1295280" imgH="228600" progId="Equation.3">
                  <p:embed/>
                </p:oleObj>
              </mc:Choice>
              <mc:Fallback>
                <p:oleObj name="公式" r:id="rId3" imgW="1295280" imgH="22860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5546725"/>
                        <a:ext cx="3221037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140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2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69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1008063" y="2238375"/>
            <a:ext cx="7526337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1)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化归成最简合取范式；    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若某合取项不是最大项，即缺少某变元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假定少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，则利用等式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P∨(Q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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Q) 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补充之。</a:t>
            </a:r>
          </a:p>
        </p:txBody>
      </p:sp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1371600" y="1600200"/>
            <a:ext cx="2909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ea typeface="华文行楷" pitchFamily="2" charset="-122"/>
              </a:rPr>
              <a:t>等值演算法：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1281113" y="1741488"/>
            <a:ext cx="6719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6.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求公式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的主合取范式</a:t>
            </a: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990600" y="2471738"/>
            <a:ext cx="325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解：</a:t>
            </a:r>
            <a:r>
              <a:rPr lang="en-US" altLang="zh-CN" sz="3200"/>
              <a:t>P</a:t>
            </a:r>
            <a:r>
              <a:rPr lang="en-US" altLang="zh-CN" sz="3200">
                <a:sym typeface="Symbol" pitchFamily="18" charset="2"/>
              </a:rPr>
              <a:t></a:t>
            </a:r>
            <a:r>
              <a:rPr lang="en-US" altLang="zh-CN" sz="3200"/>
              <a:t>(</a:t>
            </a:r>
            <a:r>
              <a:rPr lang="en-US" altLang="zh-CN" sz="3200">
                <a:sym typeface="Symbol" pitchFamily="18" charset="2"/>
              </a:rPr>
              <a:t></a:t>
            </a:r>
            <a:r>
              <a:rPr lang="en-US" altLang="zh-CN" sz="3200"/>
              <a:t>P</a:t>
            </a:r>
            <a:r>
              <a:rPr lang="en-US" altLang="zh-CN" sz="3200">
                <a:sym typeface="Symbol" pitchFamily="18" charset="2"/>
              </a:rPr>
              <a:t></a:t>
            </a:r>
            <a:r>
              <a:rPr lang="en-US" altLang="zh-CN" sz="3200"/>
              <a:t>Q) </a:t>
            </a: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4038600" y="2449513"/>
            <a:ext cx="292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Q)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1295400" y="3135313"/>
            <a:ext cx="434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 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5359400" y="3154363"/>
            <a:ext cx="302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 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1295400" y="3916363"/>
            <a:ext cx="5341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 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</a:t>
            </a:r>
          </a:p>
        </p:txBody>
      </p:sp>
      <p:sp>
        <p:nvSpPr>
          <p:cNvPr id="230411" name="Text Box 11"/>
          <p:cNvSpPr txBox="1">
            <a:spLocks noChangeArrowheads="1"/>
          </p:cNvSpPr>
          <p:nvPr/>
        </p:nvSpPr>
        <p:spPr bwMode="auto">
          <a:xfrm>
            <a:off x="1371600" y="4678363"/>
            <a:ext cx="5983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</a:t>
            </a:r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1295400" y="5516563"/>
            <a:ext cx="4306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</a:t>
            </a:r>
          </a:p>
        </p:txBody>
      </p:sp>
      <p:sp>
        <p:nvSpPr>
          <p:cNvPr id="230414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0413" name="Object 13"/>
          <p:cNvGraphicFramePr>
            <a:graphicFrameLocks noChangeAspect="1"/>
          </p:cNvGraphicFramePr>
          <p:nvPr/>
        </p:nvGraphicFramePr>
        <p:xfrm>
          <a:off x="5584825" y="5462588"/>
          <a:ext cx="24161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84" name="公式" r:id="rId3" imgW="787320" imgH="228600" progId="Equation.3">
                  <p:embed/>
                </p:oleObj>
              </mc:Choice>
              <mc:Fallback>
                <p:oleObj name="公式" r:id="rId3" imgW="78732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5462588"/>
                        <a:ext cx="2416175" cy="7096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6" grpId="0"/>
      <p:bldP spid="230407" grpId="0"/>
      <p:bldP spid="230408" grpId="0"/>
      <p:bldP spid="230409" grpId="0"/>
      <p:bldP spid="230410" grpId="0"/>
      <p:bldP spid="230411" grpId="0"/>
      <p:bldP spid="230412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12954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10.6.4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433513" y="1608138"/>
            <a:ext cx="6567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6.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求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(P→Q)→R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的主合取范式。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838200" y="2446338"/>
            <a:ext cx="266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解：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(P→Q)→R </a:t>
            </a: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3200400" y="2392363"/>
            <a:ext cx="3230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P∨Q)∨R </a:t>
            </a:r>
          </a:p>
        </p:txBody>
      </p: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6096000" y="2373313"/>
            <a:ext cx="289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(P∧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Q)∨R 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1281113" y="3124200"/>
            <a:ext cx="391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(P∨R)∧(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 </a:t>
            </a:r>
          </a:p>
        </p:txBody>
      </p:sp>
      <p:sp>
        <p:nvSpPr>
          <p:cNvPr id="234506" name="Text Box 10"/>
          <p:cNvSpPr txBox="1">
            <a:spLocks noChangeArrowheads="1"/>
          </p:cNvSpPr>
          <p:nvPr/>
        </p:nvSpPr>
        <p:spPr bwMode="auto">
          <a:xfrm>
            <a:off x="1219200" y="3810000"/>
            <a:ext cx="746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(P∨(Q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Q)∨R)∧((P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P)∨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 </a:t>
            </a:r>
          </a:p>
        </p:txBody>
      </p:sp>
      <p:sp>
        <p:nvSpPr>
          <p:cNvPr id="234507" name="Text Box 11"/>
          <p:cNvSpPr txBox="1">
            <a:spLocks noChangeArrowheads="1"/>
          </p:cNvSpPr>
          <p:nvPr/>
        </p:nvSpPr>
        <p:spPr bwMode="auto">
          <a:xfrm>
            <a:off x="914400" y="45720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(P∨Q∨R)∧(P∨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Q∧R) ∧(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</a:t>
            </a:r>
          </a:p>
        </p:txBody>
      </p:sp>
      <p:sp>
        <p:nvSpPr>
          <p:cNvPr id="234509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4508" name="Object 12"/>
          <p:cNvGraphicFramePr>
            <a:graphicFrameLocks noChangeAspect="1"/>
          </p:cNvGraphicFramePr>
          <p:nvPr/>
        </p:nvGraphicFramePr>
        <p:xfrm>
          <a:off x="1343025" y="5386388"/>
          <a:ext cx="43243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79" name="公式" r:id="rId3" imgW="1143000" imgH="228600" progId="Equation.3">
                  <p:embed/>
                </p:oleObj>
              </mc:Choice>
              <mc:Fallback>
                <p:oleObj name="公式" r:id="rId3" imgW="11430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5386388"/>
                        <a:ext cx="4324350" cy="8778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/>
      <p:bldP spid="234503" grpId="0"/>
      <p:bldP spid="234504" grpId="0"/>
      <p:bldP spid="234505" grpId="0"/>
      <p:bldP spid="234506" grpId="0"/>
      <p:bldP spid="234507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84" name="Object 64"/>
          <p:cNvGraphicFramePr>
            <a:graphicFrameLocks noChangeAspect="1"/>
          </p:cNvGraphicFramePr>
          <p:nvPr/>
        </p:nvGraphicFramePr>
        <p:xfrm>
          <a:off x="5903913" y="2667000"/>
          <a:ext cx="269398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8" name="公式" r:id="rId3" imgW="812520" imgH="228600" progId="Equation.3">
                  <p:embed/>
                </p:oleObj>
              </mc:Choice>
              <mc:Fallback>
                <p:oleObj name="公式" r:id="rId3" imgW="812520" imgH="2286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2667000"/>
                        <a:ext cx="2693987" cy="7588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1336675" y="1665288"/>
            <a:ext cx="613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作业：求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P→R)∧(Q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的主范式。</a:t>
            </a:r>
          </a:p>
        </p:txBody>
      </p:sp>
      <p:graphicFrame>
        <p:nvGraphicFramePr>
          <p:cNvPr id="235583" name="Group 63"/>
          <p:cNvGraphicFramePr>
            <a:graphicFrameLocks noGrp="1"/>
          </p:cNvGraphicFramePr>
          <p:nvPr>
            <p:ph/>
          </p:nvPr>
        </p:nvGraphicFramePr>
        <p:xfrm>
          <a:off x="1295400" y="2209800"/>
          <a:ext cx="4191000" cy="4663440"/>
        </p:xfrm>
        <a:graphic>
          <a:graphicData uri="http://schemas.openxmlformats.org/drawingml/2006/table">
            <a:tbl>
              <a:tblPr/>
              <a:tblGrid>
                <a:gridCol w="868363"/>
                <a:gridCol w="1119187"/>
                <a:gridCol w="1066800"/>
                <a:gridCol w="1136650"/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586" name="Object 66"/>
          <p:cNvGraphicFramePr>
            <a:graphicFrameLocks noChangeAspect="1"/>
          </p:cNvGraphicFramePr>
          <p:nvPr/>
        </p:nvGraphicFramePr>
        <p:xfrm>
          <a:off x="5791200" y="4249738"/>
          <a:ext cx="266700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9" name="公式" r:id="rId5" imgW="939600" imgH="457200" progId="Equation.3">
                  <p:embed/>
                </p:oleObj>
              </mc:Choice>
              <mc:Fallback>
                <p:oleObj name="公式" r:id="rId5" imgW="939600" imgH="4572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249738"/>
                        <a:ext cx="2667000" cy="1316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144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25670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10.6.2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主合取范式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1143000" y="1676400"/>
            <a:ext cx="7329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主析取范式与主合取范式之间的关系：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1143000" y="2514600"/>
            <a:ext cx="81883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主析取范式和主合取范式有着</a:t>
            </a:r>
            <a:r>
              <a:rPr lang="zh-CN" altLang="en-US" sz="2800" b="1"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互补</a:t>
            </a:r>
            <a:r>
              <a:rPr lang="zh-CN" altLang="en-US" sz="2800" b="1"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关系，</a:t>
            </a:r>
          </a:p>
          <a:p>
            <a:pPr>
              <a:lnSpc>
                <a:spcPct val="18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即由公式的主析取范式可以求出其主合取范式。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华文行楷" pitchFamily="2" charset="-122"/>
              </a:rPr>
              <a:t> </a:t>
            </a: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主范式</a:t>
            </a: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1066800" y="1608138"/>
            <a:ext cx="754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从</a:t>
            </a:r>
            <a:r>
              <a:rPr lang="en-US" altLang="zh-CN" sz="2800" i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的主析取范式求其主合取范式的步骤为：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914400" y="2260600"/>
            <a:ext cx="84582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求出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的主析取范式中没有包含的最小项。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求出与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(a)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中最小项的下标相同的最大项。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求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(b)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中最大项之合取为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的主合取范式。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976313" y="4521200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华文行楷" pitchFamily="2" charset="-122"/>
              </a:rPr>
              <a:t>如</a:t>
            </a:r>
            <a:endParaRPr lang="zh-CN" altLang="en-US" sz="2800">
              <a:ea typeface="华文行楷" pitchFamily="2" charset="-122"/>
            </a:endParaRP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9624" name="Object 8"/>
          <p:cNvGraphicFramePr>
            <a:graphicFrameLocks noChangeAspect="1"/>
          </p:cNvGraphicFramePr>
          <p:nvPr/>
        </p:nvGraphicFramePr>
        <p:xfrm>
          <a:off x="1587500" y="4527550"/>
          <a:ext cx="3149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64" name="公式" r:id="rId3" imgW="1434960" imgH="228600" progId="Equation.3">
                  <p:embed/>
                </p:oleObj>
              </mc:Choice>
              <mc:Fallback>
                <p:oleObj name="公式" r:id="rId3" imgW="14349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527550"/>
                        <a:ext cx="31496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9626" name="Object 10"/>
          <p:cNvGraphicFramePr>
            <a:graphicFrameLocks noChangeAspect="1"/>
          </p:cNvGraphicFramePr>
          <p:nvPr/>
        </p:nvGraphicFramePr>
        <p:xfrm>
          <a:off x="3017838" y="5351463"/>
          <a:ext cx="42497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65" name="公式" r:id="rId5" imgW="1523880" imgH="228600" progId="Equation.3">
                  <p:embed/>
                </p:oleObj>
              </mc:Choice>
              <mc:Fallback>
                <p:oleObj name="公式" r:id="rId5" imgW="15238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351463"/>
                        <a:ext cx="4249737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2" grpId="0"/>
      <p:bldP spid="239623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371600" y="1106488"/>
            <a:ext cx="3276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10.6.3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主范式的应用</a:t>
            </a: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976313" y="1524000"/>
            <a:ext cx="4129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zh-CN" altLang="en-US" sz="36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判定问题</a:t>
            </a:r>
            <a:r>
              <a:rPr lang="en-US" altLang="zh-CN" sz="36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:</a:t>
            </a:r>
            <a:r>
              <a:rPr lang="en-US" altLang="zh-CN" sz="360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533400" y="1981200"/>
            <a:ext cx="80930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(a)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可化为与其等价的、含   个最小项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的主析取范式，则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为永真式。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240648" name="Object 8"/>
          <p:cNvGraphicFramePr>
            <a:graphicFrameLocks noChangeAspect="1"/>
          </p:cNvGraphicFramePr>
          <p:nvPr/>
        </p:nvGraphicFramePr>
        <p:xfrm>
          <a:off x="6629400" y="2133600"/>
          <a:ext cx="46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60" name="公式" r:id="rId4" imgW="177646" imgH="190335" progId="Equation.3">
                  <p:embed/>
                </p:oleObj>
              </mc:Choice>
              <mc:Fallback>
                <p:oleObj name="公式" r:id="rId4" imgW="177646" imgH="1903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133600"/>
                        <a:ext cx="469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533400" y="3276600"/>
            <a:ext cx="803592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(b)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可化为与其等价的、含   个最大项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的主合取范式，则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为永假式。</a:t>
            </a:r>
          </a:p>
        </p:txBody>
      </p:sp>
      <p:graphicFrame>
        <p:nvGraphicFramePr>
          <p:cNvPr id="240651" name="Object 11"/>
          <p:cNvGraphicFramePr>
            <a:graphicFrameLocks noGrp="1" noChangeAspect="1"/>
          </p:cNvGraphicFramePr>
          <p:nvPr>
            <p:ph/>
          </p:nvPr>
        </p:nvGraphicFramePr>
        <p:xfrm>
          <a:off x="6553200" y="3352800"/>
          <a:ext cx="53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61" name="公式" r:id="rId6" imgW="177646" imgH="190335" progId="Equation.3">
                  <p:embed/>
                </p:oleObj>
              </mc:Choice>
              <mc:Fallback>
                <p:oleObj name="公式" r:id="rId6" imgW="177646" imgH="1903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352800"/>
                        <a:ext cx="533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40662" name="Group 22"/>
          <p:cNvGrpSpPr>
            <a:grpSpLocks/>
          </p:cNvGrpSpPr>
          <p:nvPr/>
        </p:nvGrpSpPr>
        <p:grpSpPr bwMode="auto">
          <a:xfrm>
            <a:off x="1066800" y="2667000"/>
            <a:ext cx="7620000" cy="609600"/>
            <a:chOff x="672" y="2016"/>
            <a:chExt cx="4800" cy="384"/>
          </a:xfrm>
        </p:grpSpPr>
        <p:sp>
          <p:nvSpPr>
            <p:cNvPr id="240656" name="Line 16"/>
            <p:cNvSpPr>
              <a:spLocks noChangeShapeType="1"/>
            </p:cNvSpPr>
            <p:nvPr/>
          </p:nvSpPr>
          <p:spPr bwMode="auto">
            <a:xfrm>
              <a:off x="2064" y="2016"/>
              <a:ext cx="340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0657" name="Line 17"/>
            <p:cNvSpPr>
              <a:spLocks noChangeShapeType="1"/>
            </p:cNvSpPr>
            <p:nvPr/>
          </p:nvSpPr>
          <p:spPr bwMode="auto">
            <a:xfrm>
              <a:off x="672" y="2400"/>
              <a:ext cx="139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40663" name="Group 23"/>
          <p:cNvGrpSpPr>
            <a:grpSpLocks/>
          </p:cNvGrpSpPr>
          <p:nvPr/>
        </p:nvGrpSpPr>
        <p:grpSpPr bwMode="auto">
          <a:xfrm>
            <a:off x="1066800" y="3962400"/>
            <a:ext cx="7543800" cy="685800"/>
            <a:chOff x="672" y="2784"/>
            <a:chExt cx="4752" cy="432"/>
          </a:xfrm>
        </p:grpSpPr>
        <p:sp>
          <p:nvSpPr>
            <p:cNvPr id="240658" name="Line 18"/>
            <p:cNvSpPr>
              <a:spLocks noChangeShapeType="1"/>
            </p:cNvSpPr>
            <p:nvPr/>
          </p:nvSpPr>
          <p:spPr bwMode="auto">
            <a:xfrm>
              <a:off x="2016" y="2784"/>
              <a:ext cx="340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0659" name="Line 19"/>
            <p:cNvSpPr>
              <a:spLocks noChangeShapeType="1"/>
            </p:cNvSpPr>
            <p:nvPr/>
          </p:nvSpPr>
          <p:spPr bwMode="auto">
            <a:xfrm>
              <a:off x="672" y="3216"/>
              <a:ext cx="139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147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4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4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7" grpId="0"/>
      <p:bldP spid="240650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1371600" y="1106488"/>
            <a:ext cx="3352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10.6.3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主范式的应用</a:t>
            </a: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976313" y="1524000"/>
            <a:ext cx="4129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zh-CN" altLang="en-US" sz="36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证明等价式成立</a:t>
            </a:r>
            <a:r>
              <a:rPr lang="en-US" altLang="zh-CN" sz="36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:</a:t>
            </a:r>
            <a:r>
              <a:rPr lang="en-US" altLang="zh-CN" sz="360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1204913" y="1828800"/>
            <a:ext cx="725328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ea typeface="楷体_GB2312" pitchFamily="49" charset="-122"/>
              </a:rPr>
              <a:t>由于任一公式的主范式是唯一的，所以将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ea typeface="楷体_GB2312" pitchFamily="49" charset="-122"/>
              </a:rPr>
              <a:t>给定的公式求出其主范式，若主范式相同，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ea typeface="楷体_GB2312" pitchFamily="49" charset="-122"/>
              </a:rPr>
              <a:t>则给定两公式是等价的。</a:t>
            </a:r>
          </a:p>
        </p:txBody>
      </p:sp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747713" y="4038600"/>
            <a:ext cx="7732712" cy="2066925"/>
          </a:xfrm>
          <a:prstGeom prst="rect">
            <a:avLst/>
          </a:prstGeom>
          <a:solidFill>
            <a:srgbClr val="CCFFFF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定理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：命题公式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是恒假的当且仅当在等价于它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的析取范式中，每个短语均至少包含一个原子及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其否定。 </a:t>
            </a:r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2728913" y="6129338"/>
            <a:ext cx="5043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G=G1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Gn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/>
      <p:bldP spid="241672" grpId="0" animBg="1"/>
      <p:bldP spid="241673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华文行楷" pitchFamily="2" charset="-122"/>
              </a:rPr>
              <a:t> </a:t>
            </a: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主范式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914400" y="1665288"/>
            <a:ext cx="8229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7.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判断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公式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) 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P∧Q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R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是否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等价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?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276419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行楷" pitchFamily="2" charset="-122"/>
                <a:ea typeface="华文行楷" pitchFamily="2" charset="-122"/>
              </a:rPr>
              <a:t>解</a:t>
            </a:r>
            <a:r>
              <a:rPr lang="zh-CN" altLang="pt-BR" sz="2800" b="1" dirty="0" smtClean="0">
                <a:latin typeface="华文行楷" pitchFamily="2" charset="-122"/>
                <a:ea typeface="华文行楷" pitchFamily="2" charset="-122"/>
              </a:rPr>
              <a:t>：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P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(Q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R) </a:t>
            </a:r>
            <a:endParaRPr lang="en-US" altLang="zh-CN" sz="28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219200" y="3032125"/>
            <a:ext cx="250130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1066800" y="3733800"/>
            <a:ext cx="24051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149</a:t>
            </a:fld>
            <a:endParaRPr lang="en-US" altLang="zh-CN"/>
          </a:p>
        </p:txBody>
      </p:sp>
      <p:sp>
        <p:nvSpPr>
          <p:cNvPr id="3" name="椭圆形标注 2"/>
          <p:cNvSpPr/>
          <p:nvPr/>
        </p:nvSpPr>
        <p:spPr bwMode="auto">
          <a:xfrm>
            <a:off x="4419600" y="2338325"/>
            <a:ext cx="3276600" cy="1108900"/>
          </a:xfrm>
          <a:prstGeom prst="wedgeEllipseCallout">
            <a:avLst>
              <a:gd name="adj1" fmla="val -62984"/>
              <a:gd name="adj2" fmla="val 36731"/>
            </a:avLst>
          </a:prstGeom>
          <a:solidFill>
            <a:srgbClr val="CCFF9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主合取范式</a:t>
            </a:r>
          </a:p>
        </p:txBody>
      </p:sp>
      <p:sp>
        <p:nvSpPr>
          <p:cNvPr id="4" name="矩形 3"/>
          <p:cNvSpPr/>
          <p:nvPr/>
        </p:nvSpPr>
        <p:spPr>
          <a:xfrm>
            <a:off x="1066800" y="4572000"/>
            <a:ext cx="2428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P∧Q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R</a:t>
            </a:r>
            <a:endParaRPr lang="zh-CN" altLang="en-US" sz="3200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819400" y="4579999"/>
            <a:ext cx="3048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∧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852677" y="5334000"/>
            <a:ext cx="24051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/>
      <p:bldP spid="242695" grpId="0"/>
      <p:bldP spid="242696" grpId="0"/>
      <p:bldP spid="3" grpId="0" animBg="1"/>
      <p:bldP spid="4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087438" y="1676400"/>
            <a:ext cx="7751762" cy="2300288"/>
          </a:xfrm>
          <a:prstGeom prst="rect">
            <a:avLst/>
          </a:prstGeom>
          <a:solidFill>
            <a:srgbClr val="CCFF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18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6954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23431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9908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34480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905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4362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819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kumimoji="1"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否定词：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是一个命题，则由否定词</a:t>
            </a:r>
            <a:r>
              <a:rPr kumimoji="1"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和命题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组成的新命题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的否命题，读作</a:t>
            </a:r>
            <a:r>
              <a:rPr kumimoji="1"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非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3200" b="1">
                <a:latin typeface="Arial"/>
                <a:ea typeface="楷体_GB2312" pitchFamily="49" charset="-122"/>
              </a:rPr>
              <a:t>”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的否定</a:t>
            </a:r>
            <a:r>
              <a:rPr kumimoji="1" lang="zh-CN" altLang="en-US" sz="3200" b="1">
                <a:latin typeface="Arial"/>
                <a:ea typeface="楷体_GB2312" pitchFamily="49" charset="-122"/>
              </a:rPr>
              <a:t>”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279525" y="4114800"/>
            <a:ext cx="38258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1.</a:t>
            </a:r>
            <a:r>
              <a:rPr kumimoji="1" lang="en-US" altLang="zh-CN" sz="2800" b="1">
                <a:solidFill>
                  <a:srgbClr val="996633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P: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雪是白的。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      则 雪不是白的。</a:t>
            </a:r>
            <a:endParaRPr kumimoji="1" lang="zh-CN" altLang="en-US" sz="2800" b="1"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5241925" y="4419600"/>
            <a:ext cx="3368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华文行楷" pitchFamily="2" charset="-122"/>
                <a:ea typeface="华文行楷" pitchFamily="2" charset="-122"/>
              </a:rPr>
              <a:t>表示为</a:t>
            </a:r>
            <a:r>
              <a:rPr kumimoji="1" lang="zh-CN" altLang="en-US" sz="3600" b="1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</a:t>
            </a:r>
            <a:r>
              <a:rPr kumimoji="1" lang="en-US" altLang="zh-CN" sz="3600" b="1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P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029200" y="5272088"/>
            <a:ext cx="435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ea typeface="隶书" pitchFamily="49" charset="-122"/>
              </a:rPr>
              <a:t>雪是白的是不对的。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  <p:bldP spid="61449" grpId="0"/>
      <p:bldP spid="61450" grpId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371600" y="1095375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华文行楷" pitchFamily="2" charset="-122"/>
              </a:rPr>
              <a:t> </a:t>
            </a: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主范式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1281113" y="1589088"/>
            <a:ext cx="7405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判断公式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G=(P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Q)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>
                <a:sym typeface="Symbol" pitchFamily="18" charset="2"/>
              </a:rPr>
              <a:t>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是否恒假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?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1128713" y="2282825"/>
            <a:ext cx="6262687" cy="21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解</a:t>
            </a:r>
            <a:r>
              <a:rPr lang="zh-CN" altLang="pt-BR" sz="32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：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G=(P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Q)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</a:t>
            </a:r>
            <a:b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</a:b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	  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Q)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</a:t>
            </a:r>
            <a:b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</a:b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	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Q)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(Q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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 </a:t>
            </a:r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  <a:sym typeface="Symbol" pitchFamily="18" charset="2"/>
              </a:rPr>
              <a:t></a:t>
            </a:r>
            <a:r>
              <a:rPr lang="pt-BR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P) </a:t>
            </a:r>
            <a:endParaRPr lang="en-US" altLang="zh-CN" sz="2800" b="1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>
            <a:off x="2438400" y="4343400"/>
            <a:ext cx="11430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43720" name="Line 8"/>
          <p:cNvSpPr>
            <a:spLocks noChangeShapeType="1"/>
          </p:cNvSpPr>
          <p:nvPr/>
        </p:nvSpPr>
        <p:spPr bwMode="auto">
          <a:xfrm>
            <a:off x="4724400" y="4343400"/>
            <a:ext cx="914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43721" name="AutoShape 9"/>
          <p:cNvSpPr>
            <a:spLocks noChangeArrowheads="1"/>
          </p:cNvSpPr>
          <p:nvPr/>
        </p:nvSpPr>
        <p:spPr bwMode="auto">
          <a:xfrm>
            <a:off x="457200" y="4572000"/>
            <a:ext cx="1752600" cy="990600"/>
          </a:xfrm>
          <a:prstGeom prst="wedgeEllipseCallout">
            <a:avLst>
              <a:gd name="adj1" fmla="val 55708"/>
              <a:gd name="adj2" fmla="val -190546"/>
            </a:avLst>
          </a:prstGeom>
          <a:solidFill>
            <a:srgbClr val="FF99CC"/>
          </a:solidFill>
          <a:ln w="508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200">
                <a:ea typeface="华文行楷" pitchFamily="2" charset="-122"/>
              </a:rPr>
              <a:t>恒假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/>
      <p:bldP spid="243719" grpId="0" animBg="1"/>
      <p:bldP spid="243720" grpId="0" animBg="1"/>
      <p:bldP spid="24372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1162050" y="2471738"/>
            <a:ext cx="767715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48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*****</a:t>
            </a:r>
            <a:r>
              <a:rPr lang="en-US" altLang="zh-CN" sz="48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4800" b="1" dirty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命题演算的推理理论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151</a:t>
            </a:fld>
            <a:endParaRPr lang="en-US" altLang="zh-CN"/>
          </a:p>
        </p:txBody>
      </p:sp>
      <p:sp>
        <p:nvSpPr>
          <p:cNvPr id="3" name="爆炸形 2 2"/>
          <p:cNvSpPr/>
          <p:nvPr/>
        </p:nvSpPr>
        <p:spPr bwMode="auto">
          <a:xfrm>
            <a:off x="3810000" y="3733800"/>
            <a:ext cx="2209800" cy="12192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76771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10.5.1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推理形式</a:t>
            </a: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1138238" y="1631950"/>
            <a:ext cx="7091362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pt-BR" sz="2800" b="1">
                <a:latin typeface="楷体_GB2312" pitchFamily="49" charset="-122"/>
                <a:ea typeface="楷体_GB2312" pitchFamily="49" charset="-122"/>
              </a:rPr>
              <a:t>把不管前提的真值如何，只根据公认的</a:t>
            </a:r>
          </a:p>
          <a:p>
            <a:pPr>
              <a:lnSpc>
                <a:spcPct val="145000"/>
              </a:lnSpc>
            </a:pPr>
            <a:r>
              <a:rPr lang="zh-CN" altLang="pt-BR" sz="2800" b="1">
                <a:latin typeface="楷体_GB2312" pitchFamily="49" charset="-122"/>
                <a:ea typeface="楷体_GB2312" pitchFamily="49" charset="-122"/>
              </a:rPr>
              <a:t>推理规则得到的结论叫做有效的结论，</a:t>
            </a:r>
          </a:p>
          <a:p>
            <a:pPr>
              <a:lnSpc>
                <a:spcPct val="145000"/>
              </a:lnSpc>
            </a:pPr>
            <a:r>
              <a:rPr lang="zh-CN" altLang="pt-BR" sz="2800" b="1">
                <a:latin typeface="楷体_GB2312" pitchFamily="49" charset="-122"/>
                <a:ea typeface="楷体_GB2312" pitchFamily="49" charset="-122"/>
              </a:rPr>
              <a:t>此类推理称为演绎推理。 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8774" name="AutoShape 6"/>
          <p:cNvSpPr>
            <a:spLocks noChangeArrowheads="1"/>
          </p:cNvSpPr>
          <p:nvPr/>
        </p:nvSpPr>
        <p:spPr bwMode="auto">
          <a:xfrm>
            <a:off x="2667000" y="4648200"/>
            <a:ext cx="1524000" cy="838200"/>
          </a:xfrm>
          <a:prstGeom prst="wedgeRoundRectCallout">
            <a:avLst>
              <a:gd name="adj1" fmla="val 28125"/>
              <a:gd name="adj2" fmla="val -182199"/>
              <a:gd name="adj3" fmla="val 16667"/>
            </a:avLst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前提</a:t>
            </a:r>
          </a:p>
        </p:txBody>
      </p:sp>
      <p:sp>
        <p:nvSpPr>
          <p:cNvPr id="288775" name="AutoShape 7"/>
          <p:cNvSpPr>
            <a:spLocks noChangeArrowheads="1"/>
          </p:cNvSpPr>
          <p:nvPr/>
        </p:nvSpPr>
        <p:spPr bwMode="auto">
          <a:xfrm>
            <a:off x="5486400" y="4495800"/>
            <a:ext cx="1600200" cy="838200"/>
          </a:xfrm>
          <a:prstGeom prst="wedgeRoundRectCallout">
            <a:avLst>
              <a:gd name="adj1" fmla="val -101486"/>
              <a:gd name="adj2" fmla="val -171968"/>
              <a:gd name="adj3" fmla="val 16667"/>
            </a:avLst>
          </a:prstGeom>
          <a:solidFill>
            <a:srgbClr val="FFFF99"/>
          </a:solidFill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结论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4" grpId="0" animBg="1"/>
      <p:bldP spid="28877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10.5.1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推理形式</a:t>
            </a: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990600" y="1644650"/>
            <a:ext cx="7542213" cy="1571625"/>
          </a:xfrm>
          <a:prstGeom prst="rect">
            <a:avLst/>
          </a:prstGeom>
          <a:solidFill>
            <a:srgbClr val="FF99CC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pt-BR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有效结论：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是两个命题公式，当且</a:t>
            </a:r>
          </a:p>
          <a:p>
            <a:pPr>
              <a:lnSpc>
                <a:spcPct val="150000"/>
              </a:lnSpc>
            </a:pP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          仅当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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时。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9799" name="AutoShape 7"/>
          <p:cNvSpPr>
            <a:spLocks noChangeArrowheads="1"/>
          </p:cNvSpPr>
          <p:nvPr/>
        </p:nvSpPr>
        <p:spPr bwMode="auto">
          <a:xfrm>
            <a:off x="1981200" y="3581400"/>
            <a:ext cx="2133600" cy="762000"/>
          </a:xfrm>
          <a:prstGeom prst="wedgeRectCallout">
            <a:avLst>
              <a:gd name="adj1" fmla="val -17185"/>
              <a:gd name="adj2" fmla="val -97500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pt-BR" sz="2400" b="1">
                <a:latin typeface="华文新魏" pitchFamily="2" charset="-122"/>
                <a:ea typeface="华文新魏" pitchFamily="2" charset="-122"/>
              </a:rPr>
              <a:t>从</a:t>
            </a:r>
            <a:r>
              <a:rPr lang="pt-BR" altLang="zh-CN" sz="24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pt-BR" sz="2400" b="1">
                <a:latin typeface="华文新魏" pitchFamily="2" charset="-122"/>
                <a:ea typeface="华文新魏" pitchFamily="2" charset="-122"/>
              </a:rPr>
              <a:t>推出</a:t>
            </a:r>
            <a:r>
              <a:rPr lang="pt-BR" altLang="zh-CN" sz="2400" b="1">
                <a:latin typeface="华文新魏" pitchFamily="2" charset="-122"/>
                <a:ea typeface="华文新魏" pitchFamily="2" charset="-122"/>
              </a:rPr>
              <a:t>B</a:t>
            </a:r>
            <a:endParaRPr lang="en-US" altLang="zh-CN" sz="24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89800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289801" name="Object 9"/>
          <p:cNvGraphicFramePr>
            <a:graphicFrameLocks noChangeAspect="1"/>
          </p:cNvGraphicFramePr>
          <p:nvPr/>
        </p:nvGraphicFramePr>
        <p:xfrm>
          <a:off x="838200" y="4543425"/>
          <a:ext cx="36576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43" name="公式" r:id="rId3" imgW="1168400" imgH="228600" progId="Equation.3">
                  <p:embed/>
                </p:oleObj>
              </mc:Choice>
              <mc:Fallback>
                <p:oleObj name="公式" r:id="rId3" imgW="1168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43425"/>
                        <a:ext cx="3657600" cy="7143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2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289803" name="Object 11"/>
          <p:cNvGraphicFramePr>
            <a:graphicFrameLocks noChangeAspect="1"/>
          </p:cNvGraphicFramePr>
          <p:nvPr/>
        </p:nvGraphicFramePr>
        <p:xfrm>
          <a:off x="4495800" y="5562600"/>
          <a:ext cx="44196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44" name="公式" r:id="rId5" imgW="1447800" imgH="228600" progId="Equation.3">
                  <p:embed/>
                </p:oleObj>
              </mc:Choice>
              <mc:Fallback>
                <p:oleObj name="公式" r:id="rId5" imgW="14478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62600"/>
                        <a:ext cx="4419600" cy="6969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4" name="Arc 12"/>
          <p:cNvSpPr>
            <a:spLocks/>
          </p:cNvSpPr>
          <p:nvPr/>
        </p:nvSpPr>
        <p:spPr bwMode="auto">
          <a:xfrm flipH="1" flipV="1">
            <a:off x="2286000" y="5257800"/>
            <a:ext cx="6400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89805" name="Text Box 13"/>
          <p:cNvSpPr txBox="1">
            <a:spLocks noChangeArrowheads="1"/>
          </p:cNvSpPr>
          <p:nvPr/>
        </p:nvSpPr>
        <p:spPr bwMode="auto">
          <a:xfrm>
            <a:off x="5167313" y="3676650"/>
            <a:ext cx="1843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pt-BR" altLang="zh-CN" sz="3200" b="1">
                <a:solidFill>
                  <a:srgbClr val="0000FF"/>
                </a:solidFill>
                <a:latin typeface="Times New Roman" pitchFamily="18" charset="0"/>
              </a:rPr>
              <a:t>A├B </a:t>
            </a:r>
            <a:endParaRPr lang="en-US" altLang="zh-CN" sz="32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89806" name="AutoShape 14"/>
          <p:cNvSpPr>
            <a:spLocks noChangeArrowheads="1"/>
          </p:cNvSpPr>
          <p:nvPr/>
        </p:nvSpPr>
        <p:spPr bwMode="auto">
          <a:xfrm>
            <a:off x="1143000" y="5638800"/>
            <a:ext cx="2286000" cy="609600"/>
          </a:xfrm>
          <a:prstGeom prst="wedgeRoundRectCallout">
            <a:avLst>
              <a:gd name="adj1" fmla="val -19583"/>
              <a:gd name="adj2" fmla="val -112759"/>
              <a:gd name="adj3" fmla="val 16667"/>
            </a:avLst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前提集合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8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9" grpId="0" animBg="1"/>
      <p:bldP spid="289804" grpId="0" animBg="1"/>
      <p:bldP spid="289805" grpId="0"/>
      <p:bldP spid="28980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10.5.1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推理形式</a:t>
            </a:r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1662113" y="2049463"/>
            <a:ext cx="5321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真值表的证明方法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1662113" y="3192463"/>
            <a:ext cx="2833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直接证法</a:t>
            </a: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1662113" y="4030663"/>
            <a:ext cx="2833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间接证法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2" grpId="0"/>
      <p:bldP spid="290823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1281113" y="1581150"/>
            <a:ext cx="3519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五个基本规则：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838200" y="2362200"/>
            <a:ext cx="438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(1)P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：前提总是可用。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762000" y="3211513"/>
            <a:ext cx="8335963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(2)T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结论引入规则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：推理中，利用推理定律可</a:t>
            </a:r>
          </a:p>
          <a:p>
            <a:pPr>
              <a:lnSpc>
                <a:spcPct val="14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引入前面已导出的结论的有效结论。</a:t>
            </a: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762000" y="49530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(3)CP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：证明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时可将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作为附加前提引入</a:t>
            </a:r>
          </a:p>
        </p:txBody>
      </p:sp>
      <p:sp>
        <p:nvSpPr>
          <p:cNvPr id="291850" name="AutoShape 10"/>
          <p:cNvSpPr>
            <a:spLocks noChangeArrowheads="1"/>
          </p:cNvSpPr>
          <p:nvPr/>
        </p:nvSpPr>
        <p:spPr bwMode="auto">
          <a:xfrm>
            <a:off x="5486400" y="2133600"/>
            <a:ext cx="2667000" cy="533400"/>
          </a:xfrm>
          <a:prstGeom prst="wedgeRectCallout">
            <a:avLst>
              <a:gd name="adj1" fmla="val -80000"/>
              <a:gd name="adj2" fmla="val 4791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ea typeface="华文新魏" pitchFamily="2" charset="-122"/>
              </a:rPr>
              <a:t>前提引入规则</a:t>
            </a:r>
          </a:p>
        </p:txBody>
      </p:sp>
      <p:sp>
        <p:nvSpPr>
          <p:cNvPr id="291851" name="AutoShape 11"/>
          <p:cNvSpPr>
            <a:spLocks noChangeArrowheads="1"/>
          </p:cNvSpPr>
          <p:nvPr/>
        </p:nvSpPr>
        <p:spPr bwMode="auto">
          <a:xfrm>
            <a:off x="2286000" y="5867400"/>
            <a:ext cx="3733800" cy="685800"/>
          </a:xfrm>
          <a:prstGeom prst="wedgeRoundRectCallout">
            <a:avLst>
              <a:gd name="adj1" fmla="val -52551"/>
              <a:gd name="adj2" fmla="val -118981"/>
              <a:gd name="adj3" fmla="val 16667"/>
            </a:avLst>
          </a:prstGeom>
          <a:solidFill>
            <a:srgbClr val="CC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zh-CN" altLang="en-US" sz="2400" b="1">
                <a:ea typeface="华文隶书" pitchFamily="2" charset="-122"/>
              </a:rPr>
              <a:t>附加前提引入规则</a:t>
            </a:r>
          </a:p>
        </p:txBody>
      </p:sp>
      <p:sp>
        <p:nvSpPr>
          <p:cNvPr id="291852" name="AutoShape 12"/>
          <p:cNvSpPr>
            <a:spLocks noChangeArrowheads="1"/>
          </p:cNvSpPr>
          <p:nvPr/>
        </p:nvSpPr>
        <p:spPr bwMode="auto">
          <a:xfrm>
            <a:off x="6400800" y="5562600"/>
            <a:ext cx="2514600" cy="914400"/>
          </a:xfrm>
          <a:prstGeom prst="wedgeEllipseCallout">
            <a:avLst>
              <a:gd name="adj1" fmla="val 23486"/>
              <a:gd name="adj2" fmla="val -76912"/>
            </a:avLst>
          </a:prstGeom>
          <a:solidFill>
            <a:srgbClr val="FF99CC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990000"/>
                </a:solidFill>
                <a:ea typeface="华文行楷" pitchFamily="2" charset="-122"/>
              </a:rPr>
              <a:t>间接证明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7" grpId="0"/>
      <p:bldP spid="291848" grpId="0"/>
      <p:bldP spid="291849" grpId="0"/>
      <p:bldP spid="291850" grpId="0" animBg="1"/>
      <p:bldP spid="291851" grpId="0" animBg="1"/>
      <p:bldP spid="291852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914400" y="1706563"/>
            <a:ext cx="8040688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4)E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规则</a:t>
            </a:r>
            <a:r>
              <a:rPr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(</a:t>
            </a:r>
            <a:r>
              <a:rPr lang="zh-CN" altLang="en-US" sz="2800" b="1">
                <a:latin typeface="隶书" pitchFamily="49" charset="-122"/>
                <a:ea typeface="隶书" pitchFamily="49" charset="-122"/>
                <a:cs typeface="Times New Roman" pitchFamily="18" charset="0"/>
              </a:rPr>
              <a:t>置换规则</a:t>
            </a:r>
            <a:r>
              <a:rPr lang="en-US" altLang="zh-CN" sz="2800" b="1">
                <a:latin typeface="隶书" pitchFamily="49" charset="-122"/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latin typeface="隶书" pitchFamily="49" charset="-122"/>
                <a:ea typeface="隶书" pitchFamily="49" charset="-122"/>
                <a:cs typeface="Times New Roman" pitchFamily="18" charset="0"/>
              </a:rPr>
              <a:t>：在推导过程中，命题公式的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隶书" pitchFamily="49" charset="-122"/>
                <a:ea typeface="隶书" pitchFamily="49" charset="-122"/>
                <a:cs typeface="Times New Roman" pitchFamily="18" charset="0"/>
              </a:rPr>
              <a:t>  子公式都可以用与之等价的其他命题公式置换。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228600" y="3660775"/>
            <a:ext cx="87534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5)I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规则</a:t>
            </a:r>
            <a:r>
              <a:rPr lang="en-US" altLang="zh-CN" sz="2800" b="1">
                <a:ea typeface="隶书" pitchFamily="49" charset="-122"/>
                <a:cs typeface="Times New Roman" pitchFamily="18" charset="0"/>
              </a:rPr>
              <a:t>(</a:t>
            </a:r>
            <a:r>
              <a:rPr lang="zh-CN" altLang="en-US" sz="2800" b="1">
                <a:ea typeface="隶书" pitchFamily="49" charset="-122"/>
                <a:cs typeface="Times New Roman" pitchFamily="18" charset="0"/>
              </a:rPr>
              <a:t>代入规则</a:t>
            </a:r>
            <a:r>
              <a:rPr lang="en-US" altLang="zh-CN" sz="2800" b="1"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ea typeface="楷体_GB2312" pitchFamily="49" charset="-122"/>
                <a:cs typeface="Times New Roman" pitchFamily="18" charset="0"/>
              </a:rPr>
              <a:t>：在推导过程中，永真式中的任一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ea typeface="楷体_GB2312" pitchFamily="49" charset="-122"/>
                <a:cs typeface="Times New Roman" pitchFamily="18" charset="0"/>
              </a:rPr>
              <a:t>命题变元都可以用命题公式代入，得到的仍是重言式。</a:t>
            </a: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3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1143000" y="1690688"/>
            <a:ext cx="5119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试证：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P→Q,Q→R,P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762000" y="2286000"/>
            <a:ext cx="3367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证明：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2133600" y="2362200"/>
            <a:ext cx="328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(1)P                     P</a:t>
            </a: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2271713" y="3905250"/>
            <a:ext cx="969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(3)Q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5029200" y="39004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(1),(2),I</a:t>
            </a:r>
            <a:endParaRPr lang="en-US" altLang="zh-CN" sz="2800" b="1">
              <a:solidFill>
                <a:srgbClr val="990000"/>
              </a:solidFill>
              <a:ea typeface="华文行楷" pitchFamily="2" charset="-122"/>
            </a:endParaRPr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2209800" y="4572000"/>
            <a:ext cx="1671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(4)Q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5167313" y="4495800"/>
            <a:ext cx="53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 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2209800" y="5364163"/>
            <a:ext cx="947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(5)R</a:t>
            </a:r>
          </a:p>
        </p:txBody>
      </p:sp>
      <p:sp>
        <p:nvSpPr>
          <p:cNvPr id="293903" name="Text Box 15"/>
          <p:cNvSpPr txBox="1">
            <a:spLocks noChangeArrowheads="1"/>
          </p:cNvSpPr>
          <p:nvPr/>
        </p:nvSpPr>
        <p:spPr bwMode="auto">
          <a:xfrm>
            <a:off x="4953000" y="5461000"/>
            <a:ext cx="166934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(3),(4),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I</a:t>
            </a:r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T</a:t>
            </a:r>
            <a:endParaRPr lang="en-US" altLang="zh-CN" sz="2800" b="1" dirty="0">
              <a:solidFill>
                <a:srgbClr val="990000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2133600" y="3219450"/>
            <a:ext cx="3397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(2)P→Q               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6" grpId="0"/>
      <p:bldP spid="293897" grpId="0"/>
      <p:bldP spid="293898" grpId="0"/>
      <p:bldP spid="293899" grpId="0"/>
      <p:bldP spid="293900" grpId="0"/>
      <p:bldP spid="293901" grpId="0"/>
      <p:bldP spid="293902" grpId="0"/>
      <p:bldP spid="293903" grpId="0"/>
      <p:bldP spid="293904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1281113" y="1589088"/>
            <a:ext cx="5729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试证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:  P∨Q, 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R,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914400" y="22098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证明</a:t>
            </a:r>
            <a:r>
              <a:rPr lang="en-US" altLang="zh-CN" sz="3200" dirty="0">
                <a:latin typeface="华文行楷" pitchFamily="2" charset="-122"/>
                <a:ea typeface="华文行楷" pitchFamily="2" charset="-122"/>
              </a:rPr>
              <a:t>: </a:t>
            </a:r>
            <a:r>
              <a:rPr lang="en-US" altLang="zh-CN" sz="3200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(1)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R               P</a:t>
            </a:r>
            <a:endParaRPr lang="en-US" altLang="zh-CN" sz="3200" b="1" dirty="0"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1905000" y="3048000"/>
            <a:ext cx="533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(2)  Q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R           P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4710113" y="3886200"/>
            <a:ext cx="132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(1),(2</a:t>
            </a:r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),I</a:t>
            </a:r>
          </a:p>
        </p:txBody>
      </p:sp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1838325" y="3840163"/>
            <a:ext cx="1819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(3)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1752600" y="4724400"/>
            <a:ext cx="3397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(4)P∨Q               P</a:t>
            </a:r>
          </a:p>
        </p:txBody>
      </p:sp>
      <p:sp>
        <p:nvSpPr>
          <p:cNvPr id="294925" name="Text Box 13"/>
          <p:cNvSpPr txBox="1">
            <a:spLocks noChangeArrowheads="1"/>
          </p:cNvSpPr>
          <p:nvPr/>
        </p:nvSpPr>
        <p:spPr bwMode="auto">
          <a:xfrm>
            <a:off x="1828800" y="5516563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(5)P</a:t>
            </a:r>
          </a:p>
        </p:txBody>
      </p:sp>
      <p:sp>
        <p:nvSpPr>
          <p:cNvPr id="294926" name="Text Box 14"/>
          <p:cNvSpPr txBox="1">
            <a:spLocks noChangeArrowheads="1"/>
          </p:cNvSpPr>
          <p:nvPr/>
        </p:nvSpPr>
        <p:spPr bwMode="auto">
          <a:xfrm>
            <a:off x="4714875" y="5715000"/>
            <a:ext cx="169980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</a:rPr>
              <a:t>(3),(4)</a:t>
            </a:r>
            <a:r>
              <a:rPr lang="en-US" altLang="zh-CN" sz="2800" b="1" dirty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,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</a:t>
            </a:r>
            <a:endParaRPr lang="en-US" altLang="zh-CN" sz="2800" b="1" dirty="0">
              <a:solidFill>
                <a:srgbClr val="9900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0" grpId="0"/>
      <p:bldP spid="294921" grpId="0"/>
      <p:bldP spid="294922" grpId="0"/>
      <p:bldP spid="294923" grpId="0"/>
      <p:bldP spid="294924" grpId="0"/>
      <p:bldP spid="294925" grpId="0"/>
      <p:bldP spid="294926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1143000" y="1589088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3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试证：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Q)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R)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S)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S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R 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609600" y="2235200"/>
            <a:ext cx="2009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证明：</a:t>
            </a:r>
            <a:r>
              <a:rPr lang="zh-CN" altLang="en-US" sz="3200" b="1">
                <a:latin typeface="华文行楷" pitchFamily="2" charset="-122"/>
                <a:ea typeface="华文行楷" pitchFamily="2" charset="-122"/>
              </a:rPr>
              <a:t>	</a:t>
            </a:r>
            <a:endParaRPr lang="zh-CN" altLang="en-US" sz="32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1905000" y="2263775"/>
            <a:ext cx="2897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1)P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>
                <a:latin typeface="Times New Roman" pitchFamily="18" charset="0"/>
              </a:rPr>
              <a:t>Q            P </a:t>
            </a:r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685800" y="30480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2)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295947" name="Text Box 11"/>
          <p:cNvSpPr txBox="1">
            <a:spLocks noChangeArrowheads="1"/>
          </p:cNvSpPr>
          <p:nvPr/>
        </p:nvSpPr>
        <p:spPr bwMode="auto">
          <a:xfrm>
            <a:off x="3200400" y="3048000"/>
            <a:ext cx="89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1),E</a:t>
            </a:r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762000" y="3886200"/>
            <a:ext cx="2832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3)	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S           P</a:t>
            </a: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685800" y="4648200"/>
            <a:ext cx="1893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4)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P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S</a:t>
            </a:r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2895600" y="4648200"/>
            <a:ext cx="160682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2),3),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685800" y="5486400"/>
            <a:ext cx="3416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5)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 S</a:t>
            </a:r>
            <a:r>
              <a:rPr lang="en-US" altLang="zh-CN" sz="3200" b="1" dirty="0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 dirty="0">
                <a:latin typeface="Times New Roman" pitchFamily="18" charset="0"/>
              </a:rPr>
              <a:t>P        4),E</a:t>
            </a:r>
          </a:p>
        </p:txBody>
      </p:sp>
      <p:sp>
        <p:nvSpPr>
          <p:cNvPr id="295952" name="Text Box 16"/>
          <p:cNvSpPr txBox="1">
            <a:spLocks noChangeArrowheads="1"/>
          </p:cNvSpPr>
          <p:nvPr/>
        </p:nvSpPr>
        <p:spPr bwMode="auto">
          <a:xfrm>
            <a:off x="4741863" y="2971800"/>
            <a:ext cx="3538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6)P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                  P</a:t>
            </a:r>
          </a:p>
        </p:txBody>
      </p:sp>
      <p:sp>
        <p:nvSpPr>
          <p:cNvPr id="295953" name="Text Box 17"/>
          <p:cNvSpPr txBox="1">
            <a:spLocks noChangeArrowheads="1"/>
          </p:cNvSpPr>
          <p:nvPr/>
        </p:nvSpPr>
        <p:spPr bwMode="auto">
          <a:xfrm>
            <a:off x="4648200" y="3916363"/>
            <a:ext cx="440727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7)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 S</a:t>
            </a:r>
            <a:r>
              <a:rPr lang="en-US" altLang="zh-CN" sz="3200" b="1" dirty="0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 dirty="0">
                <a:latin typeface="Times New Roman" pitchFamily="18" charset="0"/>
              </a:rPr>
              <a:t>R          5),6),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295954" name="Text Box 18"/>
          <p:cNvSpPr txBox="1">
            <a:spLocks noChangeArrowheads="1"/>
          </p:cNvSpPr>
          <p:nvPr/>
        </p:nvSpPr>
        <p:spPr bwMode="auto">
          <a:xfrm>
            <a:off x="4735513" y="4830763"/>
            <a:ext cx="1284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8)S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295955" name="Text Box 19"/>
          <p:cNvSpPr txBox="1">
            <a:spLocks noChangeArrowheads="1"/>
          </p:cNvSpPr>
          <p:nvPr/>
        </p:nvSpPr>
        <p:spPr bwMode="auto">
          <a:xfrm>
            <a:off x="7543800" y="4876800"/>
            <a:ext cx="89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7),E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159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9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4" grpId="0"/>
      <p:bldP spid="295945" grpId="0"/>
      <p:bldP spid="295946" grpId="0"/>
      <p:bldP spid="295947" grpId="0"/>
      <p:bldP spid="295948" grpId="0"/>
      <p:bldP spid="295949" grpId="0"/>
      <p:bldP spid="295950" grpId="0"/>
      <p:bldP spid="295951" grpId="0"/>
      <p:bldP spid="295952" grpId="0"/>
      <p:bldP spid="295953" grpId="0"/>
      <p:bldP spid="295954" grpId="0"/>
      <p:bldP spid="2959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62472" name="Group 8"/>
          <p:cNvGrpSpPr>
            <a:grpSpLocks/>
          </p:cNvGrpSpPr>
          <p:nvPr/>
        </p:nvGrpSpPr>
        <p:grpSpPr bwMode="auto">
          <a:xfrm>
            <a:off x="1508125" y="1712913"/>
            <a:ext cx="5426075" cy="649287"/>
            <a:chOff x="950" y="1079"/>
            <a:chExt cx="3418" cy="409"/>
          </a:xfrm>
        </p:grpSpPr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950" y="1079"/>
              <a:ext cx="13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b="1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</a:t>
              </a:r>
              <a:r>
                <a:rPr lang="en-US" altLang="zh-CN" sz="3600" b="1"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zh-CN" altLang="en-US" sz="3600" b="1">
                  <a:latin typeface="楷体_GB2312" pitchFamily="49" charset="-122"/>
                  <a:ea typeface="楷体_GB2312" pitchFamily="49" charset="-122"/>
                </a:rPr>
                <a:t>为真</a:t>
              </a:r>
            </a:p>
          </p:txBody>
        </p:sp>
        <p:sp>
          <p:nvSpPr>
            <p:cNvPr id="62470" name="Text Box 6"/>
            <p:cNvSpPr txBox="1">
              <a:spLocks noChangeArrowheads="1"/>
            </p:cNvSpPr>
            <p:nvPr/>
          </p:nvSpPr>
          <p:spPr bwMode="auto">
            <a:xfrm>
              <a:off x="3014" y="1084"/>
              <a:ext cx="135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b="1"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zh-CN" altLang="en-US" sz="3600" b="1">
                  <a:latin typeface="楷体_GB2312" pitchFamily="49" charset="-122"/>
                  <a:ea typeface="楷体_GB2312" pitchFamily="49" charset="-122"/>
                </a:rPr>
                <a:t>为假</a:t>
              </a:r>
            </a:p>
          </p:txBody>
        </p:sp>
        <p:sp>
          <p:nvSpPr>
            <p:cNvPr id="62471" name="AutoShape 7"/>
            <p:cNvSpPr>
              <a:spLocks noChangeArrowheads="1"/>
            </p:cNvSpPr>
            <p:nvPr/>
          </p:nvSpPr>
          <p:spPr bwMode="auto">
            <a:xfrm>
              <a:off x="1968" y="1200"/>
              <a:ext cx="1008" cy="240"/>
            </a:xfrm>
            <a:prstGeom prst="leftRightArrow">
              <a:avLst>
                <a:gd name="adj1" fmla="val 50000"/>
                <a:gd name="adj2" fmla="val 84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271588" y="2667000"/>
            <a:ext cx="21723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真值表</a:t>
            </a:r>
            <a:r>
              <a:rPr lang="en-US" altLang="zh-CN" sz="3200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10.3</a:t>
            </a:r>
            <a:endParaRPr lang="en-US" altLang="zh-CN" sz="3200" dirty="0">
              <a:solidFill>
                <a:srgbClr val="99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62505" name="Group 41"/>
          <p:cNvGraphicFramePr>
            <a:graphicFrameLocks noGrp="1"/>
          </p:cNvGraphicFramePr>
          <p:nvPr>
            <p:ph/>
          </p:nvPr>
        </p:nvGraphicFramePr>
        <p:xfrm>
          <a:off x="3505200" y="2743200"/>
          <a:ext cx="2971800" cy="192024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</a:tblGrid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rebuchet MS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1066800" y="5043488"/>
            <a:ext cx="2709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如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P: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雪是黑的。</a:t>
            </a:r>
          </a:p>
        </p:txBody>
      </p:sp>
      <p:sp>
        <p:nvSpPr>
          <p:cNvPr id="62507" name="AutoShape 43"/>
          <p:cNvSpPr>
            <a:spLocks noChangeArrowheads="1"/>
          </p:cNvSpPr>
          <p:nvPr/>
        </p:nvSpPr>
        <p:spPr bwMode="auto">
          <a:xfrm>
            <a:off x="2133600" y="5791200"/>
            <a:ext cx="914400" cy="533400"/>
          </a:xfrm>
          <a:prstGeom prst="wedgeRoundRectCallout">
            <a:avLst>
              <a:gd name="adj1" fmla="val 15625"/>
              <a:gd name="adj2" fmla="val -11577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600"/>
              <a:t>0</a:t>
            </a:r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4098925" y="5105400"/>
            <a:ext cx="413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lang="zh-CN" altLang="en-US" sz="3200" b="1">
                <a:solidFill>
                  <a:srgbClr val="990000"/>
                </a:solidFill>
                <a:latin typeface="Times New Roman" pitchFamily="18" charset="0"/>
              </a:rPr>
              <a:t>：</a:t>
            </a:r>
            <a:r>
              <a:rPr lang="zh-CN" altLang="en-US" sz="2800" b="1">
                <a:ea typeface="华文行楷" pitchFamily="2" charset="-122"/>
              </a:rPr>
              <a:t>雪不是黑的。</a:t>
            </a:r>
          </a:p>
        </p:txBody>
      </p:sp>
      <p:sp>
        <p:nvSpPr>
          <p:cNvPr id="62509" name="AutoShape 45"/>
          <p:cNvSpPr>
            <a:spLocks noChangeArrowheads="1"/>
          </p:cNvSpPr>
          <p:nvPr/>
        </p:nvSpPr>
        <p:spPr bwMode="auto">
          <a:xfrm>
            <a:off x="4800600" y="6019800"/>
            <a:ext cx="1447800" cy="457200"/>
          </a:xfrm>
          <a:prstGeom prst="wedgeRectCallout">
            <a:avLst>
              <a:gd name="adj1" fmla="val 17435"/>
              <a:gd name="adj2" fmla="val -14861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>
                <a:latin typeface="Times New Roman" pitchFamily="18" charset="0"/>
              </a:rPr>
              <a:t>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云形标注 2"/>
          <p:cNvSpPr/>
          <p:nvPr/>
        </p:nvSpPr>
        <p:spPr bwMode="auto">
          <a:xfrm>
            <a:off x="6934200" y="1712913"/>
            <a:ext cx="1828800" cy="1030287"/>
          </a:xfrm>
          <a:prstGeom prst="cloudCallout">
            <a:avLst>
              <a:gd name="adj1" fmla="val -73958"/>
              <a:gd name="adj2" fmla="val 46784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/>
      <p:bldP spid="62506" grpId="0"/>
      <p:bldP spid="62507" grpId="0" animBg="1"/>
      <p:bldP spid="62508" grpId="0"/>
      <p:bldP spid="62509" grpId="0" animBg="1"/>
      <p:bldP spid="3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762000" y="1512888"/>
            <a:ext cx="84820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4. 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证明下面的论断是正确的：如果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是质数，那么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是奇数。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不是奇数。 所以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不是质数。</a:t>
            </a:r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533400" y="2590800"/>
            <a:ext cx="8153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翻译：设：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P: 7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是质数。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Q: 8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是奇数。 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 则论断为：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Q,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>
            <a:off x="5181600" y="2133600"/>
            <a:ext cx="36576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>
            <a:off x="838200" y="2590800"/>
            <a:ext cx="14478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2514600" y="2133600"/>
            <a:ext cx="2438400" cy="609600"/>
          </a:xfrm>
          <a:prstGeom prst="rect">
            <a:avLst/>
          </a:prstGeom>
          <a:noFill/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609600" y="4373563"/>
            <a:ext cx="140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华文行楷" pitchFamily="2" charset="-122"/>
              </a:rPr>
              <a:t>证明：</a:t>
            </a:r>
          </a:p>
        </p:txBody>
      </p:sp>
      <p:sp>
        <p:nvSpPr>
          <p:cNvPr id="296973" name="Text Box 13"/>
          <p:cNvSpPr txBox="1">
            <a:spLocks noChangeArrowheads="1"/>
          </p:cNvSpPr>
          <p:nvPr/>
        </p:nvSpPr>
        <p:spPr bwMode="auto">
          <a:xfrm>
            <a:off x="2286000" y="4343400"/>
            <a:ext cx="3052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            P </a:t>
            </a:r>
          </a:p>
        </p:txBody>
      </p:sp>
      <p:sp>
        <p:nvSpPr>
          <p:cNvPr id="296974" name="Text Box 14"/>
          <p:cNvSpPr txBox="1">
            <a:spLocks noChangeArrowheads="1"/>
          </p:cNvSpPr>
          <p:nvPr/>
        </p:nvSpPr>
        <p:spPr bwMode="auto">
          <a:xfrm>
            <a:off x="2286000" y="5257800"/>
            <a:ext cx="2795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2)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Q            P</a:t>
            </a:r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5867400" y="5181600"/>
            <a:ext cx="115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3)</a:t>
            </a:r>
            <a:r>
              <a:rPr lang="en-US" altLang="zh-CN" sz="3200" b="1">
                <a:latin typeface="Times New Roman" pitchFamily="18" charset="0"/>
              </a:rPr>
              <a:t>P </a:t>
            </a:r>
          </a:p>
        </p:txBody>
      </p:sp>
      <p:sp>
        <p:nvSpPr>
          <p:cNvPr id="296976" name="Text Box 16"/>
          <p:cNvSpPr txBox="1">
            <a:spLocks noChangeArrowheads="1"/>
          </p:cNvSpPr>
          <p:nvPr/>
        </p:nvSpPr>
        <p:spPr bwMode="auto">
          <a:xfrm>
            <a:off x="7162800" y="5181600"/>
            <a:ext cx="1195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latin typeface="Times New Roman" pitchFamily="18" charset="0"/>
                <a:ea typeface="华文行楷" pitchFamily="2" charset="-122"/>
              </a:rPr>
              <a:t>1),2),I</a:t>
            </a:r>
            <a:endParaRPr lang="en-US" altLang="zh-CN" sz="32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96977" name="Text Box 17"/>
          <p:cNvSpPr txBox="1">
            <a:spLocks noChangeArrowheads="1"/>
          </p:cNvSpPr>
          <p:nvPr/>
        </p:nvSpPr>
        <p:spPr bwMode="auto">
          <a:xfrm>
            <a:off x="4705350" y="6049963"/>
            <a:ext cx="4057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所以论断是正确的！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7" grpId="0"/>
      <p:bldP spid="296968" grpId="0" animBg="1"/>
      <p:bldP spid="296969" grpId="0" animBg="1"/>
      <p:bldP spid="296970" grpId="0" animBg="1"/>
      <p:bldP spid="296972" grpId="0"/>
      <p:bldP spid="296973" grpId="0"/>
      <p:bldP spid="296974" grpId="0"/>
      <p:bldP spid="296975" grpId="0"/>
      <p:bldP spid="296976" grpId="0"/>
      <p:bldP spid="296977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990600" y="1371600"/>
            <a:ext cx="6367463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练习：下面的论断正确否？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(1)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不是偶数，那么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是奇数。 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是奇数。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 所以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不是偶数。</a:t>
            </a:r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1295400" y="3352800"/>
            <a:ext cx="63055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翻译：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P: 2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是偶数，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是奇数。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）论断：</a:t>
            </a:r>
            <a:r>
              <a:rPr lang="zh-CN" altLang="en-US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Q, Q├ </a:t>
            </a:r>
            <a:r>
              <a:rPr lang="en-US" altLang="zh-CN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</p:txBody>
      </p:sp>
      <p:sp>
        <p:nvSpPr>
          <p:cNvPr id="297992" name="AutoShape 8"/>
          <p:cNvSpPr>
            <a:spLocks noChangeArrowheads="1"/>
          </p:cNvSpPr>
          <p:nvPr/>
        </p:nvSpPr>
        <p:spPr bwMode="auto">
          <a:xfrm>
            <a:off x="6858000" y="5181600"/>
            <a:ext cx="2057400" cy="609600"/>
          </a:xfrm>
          <a:prstGeom prst="wedgeEllipseCallout">
            <a:avLst>
              <a:gd name="adj1" fmla="val -98148"/>
              <a:gd name="adj2" fmla="val -122134"/>
            </a:avLst>
          </a:prstGeom>
          <a:solidFill>
            <a:srgbClr val="FF99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华文行楷" pitchFamily="2" charset="-122"/>
              </a:rPr>
              <a:t>可能正确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1" grpId="0"/>
      <p:bldP spid="29799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43243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直接证明法</a:t>
            </a: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1281113" y="1524000"/>
            <a:ext cx="657542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(2)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不是偶数，那么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是奇数。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不是奇数。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    所以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不是偶数。</a:t>
            </a:r>
          </a:p>
          <a:p>
            <a:pPr>
              <a:lnSpc>
                <a:spcPct val="140000"/>
              </a:lnSpc>
            </a:pPr>
            <a:endParaRPr lang="en-US" altLang="zh-CN" sz="24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1219200" y="290353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翻译：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P: 2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是偶数，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是奇数。</a:t>
            </a:r>
          </a:p>
        </p:txBody>
      </p:sp>
      <p:sp>
        <p:nvSpPr>
          <p:cNvPr id="299016" name="AutoShape 8"/>
          <p:cNvSpPr>
            <a:spLocks noChangeArrowheads="1"/>
          </p:cNvSpPr>
          <p:nvPr/>
        </p:nvSpPr>
        <p:spPr bwMode="auto">
          <a:xfrm>
            <a:off x="3124200" y="5410200"/>
            <a:ext cx="2133600" cy="1219200"/>
          </a:xfrm>
          <a:prstGeom prst="wedgeRoundRectCallout">
            <a:avLst>
              <a:gd name="adj1" fmla="val 39731"/>
              <a:gd name="adj2" fmla="val -153384"/>
              <a:gd name="adj3" fmla="val 1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错误</a:t>
            </a: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1357313" y="3505200"/>
            <a:ext cx="61102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论断：</a:t>
            </a:r>
            <a:r>
              <a:rPr lang="zh-CN" altLang="en-US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Q, 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Q├ 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6" grpId="0" animBg="1"/>
      <p:bldP spid="29901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7162800" y="3429000"/>
            <a:ext cx="1143000" cy="609600"/>
          </a:xfrm>
          <a:prstGeom prst="rect">
            <a:avLst/>
          </a:prstGeom>
          <a:solidFill>
            <a:srgbClr val="FF99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1052513" y="1665288"/>
            <a:ext cx="7100887" cy="1571625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CP</a:t>
            </a:r>
            <a:r>
              <a:rPr lang="zh-CN" altLang="en-US" sz="32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规则</a:t>
            </a:r>
            <a:r>
              <a:rPr lang="zh-CN" altLang="en-US" sz="3200" b="1">
                <a:latin typeface="隶书" pitchFamily="49" charset="-122"/>
                <a:ea typeface="隶书" pitchFamily="49" charset="-122"/>
                <a:cs typeface="Times New Roman" pitchFamily="18" charset="0"/>
              </a:rPr>
              <a:t>：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若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是命题公式，则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P→Q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当且仅当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A,P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</a:p>
        </p:txBody>
      </p:sp>
      <p:sp>
        <p:nvSpPr>
          <p:cNvPr id="300040" name="Text Box 8"/>
          <p:cNvSpPr txBox="1">
            <a:spLocks noChangeArrowheads="1"/>
          </p:cNvSpPr>
          <p:nvPr/>
        </p:nvSpPr>
        <p:spPr bwMode="auto">
          <a:xfrm>
            <a:off x="1066800" y="3505200"/>
            <a:ext cx="734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试证：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P∨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Q,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,R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S,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SQ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animBg="1"/>
      <p:bldP spid="300039" grpId="0" animBg="1"/>
      <p:bldP spid="300039" grpId="1" animBg="1"/>
      <p:bldP spid="300040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725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试证：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P∨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Q,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,R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S,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SQ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04134" name="Text Box 6"/>
          <p:cNvSpPr txBox="1">
            <a:spLocks noChangeArrowheads="1"/>
          </p:cNvSpPr>
          <p:nvPr/>
        </p:nvSpPr>
        <p:spPr bwMode="auto">
          <a:xfrm>
            <a:off x="442913" y="2387600"/>
            <a:ext cx="124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华文行楷" pitchFamily="2" charset="-122"/>
              </a:rPr>
              <a:t>证明：</a:t>
            </a:r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7086600" y="1600200"/>
            <a:ext cx="1371600" cy="7620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1814513" y="2435225"/>
            <a:ext cx="212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1)S           CP</a:t>
            </a:r>
          </a:p>
        </p:txBody>
      </p:sp>
      <p:sp>
        <p:nvSpPr>
          <p:cNvPr id="304137" name="Text Box 9"/>
          <p:cNvSpPr txBox="1">
            <a:spLocks noChangeArrowheads="1"/>
          </p:cNvSpPr>
          <p:nvPr/>
        </p:nvSpPr>
        <p:spPr bwMode="auto">
          <a:xfrm>
            <a:off x="609600" y="3200400"/>
            <a:ext cx="3089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2)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S               P</a:t>
            </a:r>
          </a:p>
        </p:txBody>
      </p:sp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595313" y="4022725"/>
            <a:ext cx="376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                     1),2),I</a:t>
            </a:r>
          </a:p>
        </p:txBody>
      </p:sp>
      <p:sp>
        <p:nvSpPr>
          <p:cNvPr id="304139" name="Text Box 11"/>
          <p:cNvSpPr txBox="1">
            <a:spLocks noChangeArrowheads="1"/>
          </p:cNvSpPr>
          <p:nvPr/>
        </p:nvSpPr>
        <p:spPr bwMode="auto">
          <a:xfrm>
            <a:off x="609600" y="5029200"/>
            <a:ext cx="319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4)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R                P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140" name="Text Box 12"/>
          <p:cNvSpPr txBox="1">
            <a:spLocks noChangeArrowheads="1"/>
          </p:cNvSpPr>
          <p:nvPr/>
        </p:nvSpPr>
        <p:spPr bwMode="auto">
          <a:xfrm>
            <a:off x="5091113" y="2514600"/>
            <a:ext cx="3748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5)P                  3),4),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141" name="Text Box 13"/>
          <p:cNvSpPr txBox="1">
            <a:spLocks noChangeArrowheads="1"/>
          </p:cNvSpPr>
          <p:nvPr/>
        </p:nvSpPr>
        <p:spPr bwMode="auto">
          <a:xfrm>
            <a:off x="5105400" y="3336925"/>
            <a:ext cx="2765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6)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P∨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Q       P</a:t>
            </a:r>
          </a:p>
        </p:txBody>
      </p:sp>
      <p:sp>
        <p:nvSpPr>
          <p:cNvPr id="304142" name="Text Box 14"/>
          <p:cNvSpPr txBox="1">
            <a:spLocks noChangeArrowheads="1"/>
          </p:cNvSpPr>
          <p:nvPr/>
        </p:nvSpPr>
        <p:spPr bwMode="auto">
          <a:xfrm>
            <a:off x="5105400" y="4105275"/>
            <a:ext cx="3738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7)¬Q                 5),6),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143" name="Text Box 15"/>
          <p:cNvSpPr txBox="1">
            <a:spLocks noChangeArrowheads="1"/>
          </p:cNvSpPr>
          <p:nvPr/>
        </p:nvSpPr>
        <p:spPr bwMode="auto">
          <a:xfrm>
            <a:off x="5167313" y="5043488"/>
            <a:ext cx="393349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8)SQ         1),7),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CP,T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0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0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30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5" grpId="0" animBg="1"/>
      <p:bldP spid="304136" grpId="0"/>
      <p:bldP spid="304137" grpId="0"/>
      <p:bldP spid="304138" grpId="0"/>
      <p:bldP spid="304139" grpId="0"/>
      <p:bldP spid="304140" grpId="0"/>
      <p:bldP spid="304141" grpId="0"/>
      <p:bldP spid="304142" grpId="0"/>
      <p:bldP spid="30414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1295400" y="1066800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1128713" y="2286000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证明：</a:t>
            </a:r>
          </a:p>
        </p:txBody>
      </p:sp>
      <p:sp>
        <p:nvSpPr>
          <p:cNvPr id="301064" name="Text Box 8"/>
          <p:cNvSpPr txBox="1">
            <a:spLocks noChangeArrowheads="1"/>
          </p:cNvSpPr>
          <p:nvPr/>
        </p:nvSpPr>
        <p:spPr bwMode="auto">
          <a:xfrm>
            <a:off x="838200" y="3124200"/>
            <a:ext cx="3273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2)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R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>
                <a:latin typeface="Times New Roman" pitchFamily="18" charset="0"/>
              </a:rPr>
              <a:t>P             	P </a:t>
            </a:r>
          </a:p>
        </p:txBody>
      </p:sp>
      <p:sp>
        <p:nvSpPr>
          <p:cNvPr id="301065" name="Text Box 9"/>
          <p:cNvSpPr txBox="1">
            <a:spLocks noChangeArrowheads="1"/>
          </p:cNvSpPr>
          <p:nvPr/>
        </p:nvSpPr>
        <p:spPr bwMode="auto">
          <a:xfrm>
            <a:off x="2590800" y="2209800"/>
            <a:ext cx="3465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1)R                 	CP</a:t>
            </a:r>
          </a:p>
        </p:txBody>
      </p:sp>
      <p:sp>
        <p:nvSpPr>
          <p:cNvPr id="301066" name="Text Box 10"/>
          <p:cNvSpPr txBox="1">
            <a:spLocks noChangeArrowheads="1"/>
          </p:cNvSpPr>
          <p:nvPr/>
        </p:nvSpPr>
        <p:spPr bwMode="auto">
          <a:xfrm>
            <a:off x="838200" y="3886200"/>
            <a:ext cx="343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</a:rPr>
              <a:t>3)P               1),2) ,I</a:t>
            </a:r>
          </a:p>
        </p:txBody>
      </p:sp>
      <p:sp>
        <p:nvSpPr>
          <p:cNvPr id="301067" name="Text Box 11"/>
          <p:cNvSpPr txBox="1">
            <a:spLocks noChangeArrowheads="1"/>
          </p:cNvSpPr>
          <p:nvPr/>
        </p:nvSpPr>
        <p:spPr bwMode="auto">
          <a:xfrm>
            <a:off x="762000" y="4800600"/>
            <a:ext cx="354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4)P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S)        P </a:t>
            </a:r>
          </a:p>
        </p:txBody>
      </p:sp>
      <p:sp>
        <p:nvSpPr>
          <p:cNvPr id="301068" name="Text Box 12"/>
          <p:cNvSpPr txBox="1">
            <a:spLocks noChangeArrowheads="1"/>
          </p:cNvSpPr>
          <p:nvPr/>
        </p:nvSpPr>
        <p:spPr bwMode="auto">
          <a:xfrm>
            <a:off x="685800" y="5791200"/>
            <a:ext cx="381634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5)Q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S        3),4),</a:t>
            </a:r>
            <a:r>
              <a:rPr lang="en-US" altLang="zh-CN" sz="3200" b="1" dirty="0" smtClean="0">
                <a:latin typeface="Times New Roman" pitchFamily="18" charset="0"/>
              </a:rPr>
              <a:t>I,T 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1069" name="Text Box 13"/>
          <p:cNvSpPr txBox="1">
            <a:spLocks noChangeArrowheads="1"/>
          </p:cNvSpPr>
          <p:nvPr/>
        </p:nvSpPr>
        <p:spPr bwMode="auto">
          <a:xfrm>
            <a:off x="5343525" y="4343400"/>
            <a:ext cx="380993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7)S               5),6</a:t>
            </a:r>
            <a:r>
              <a:rPr lang="en-US" altLang="zh-CN" sz="3200" b="1" dirty="0" smtClean="0">
                <a:latin typeface="Times New Roman" pitchFamily="18" charset="0"/>
              </a:rPr>
              <a:t>),I,T 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1070" name="Text Box 14"/>
          <p:cNvSpPr txBox="1">
            <a:spLocks noChangeArrowheads="1"/>
          </p:cNvSpPr>
          <p:nvPr/>
        </p:nvSpPr>
        <p:spPr bwMode="auto">
          <a:xfrm>
            <a:off x="5029200" y="5516563"/>
            <a:ext cx="1439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latin typeface="Times New Roman" pitchFamily="18" charset="0"/>
              </a:rPr>
              <a:t>8)R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latin typeface="Times New Roman" pitchFamily="18" charset="0"/>
              </a:rPr>
              <a:t>S</a:t>
            </a:r>
          </a:p>
        </p:txBody>
      </p:sp>
      <p:sp>
        <p:nvSpPr>
          <p:cNvPr id="301071" name="Text Box 15"/>
          <p:cNvSpPr txBox="1">
            <a:spLocks noChangeArrowheads="1"/>
          </p:cNvSpPr>
          <p:nvPr/>
        </p:nvSpPr>
        <p:spPr bwMode="auto">
          <a:xfrm>
            <a:off x="6858000" y="5440363"/>
            <a:ext cx="221834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2),7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),CP,I,T</a:t>
            </a:r>
            <a:endParaRPr lang="en-US" altLang="zh-CN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01072" name="Text Box 16"/>
          <p:cNvSpPr txBox="1">
            <a:spLocks noChangeArrowheads="1"/>
          </p:cNvSpPr>
          <p:nvPr/>
        </p:nvSpPr>
        <p:spPr bwMode="auto">
          <a:xfrm>
            <a:off x="5337175" y="3200400"/>
            <a:ext cx="2708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6)Q               P </a:t>
            </a:r>
          </a:p>
        </p:txBody>
      </p:sp>
      <p:sp>
        <p:nvSpPr>
          <p:cNvPr id="301073" name="Text Box 17"/>
          <p:cNvSpPr txBox="1">
            <a:spLocks noChangeArrowheads="1"/>
          </p:cNvSpPr>
          <p:nvPr/>
        </p:nvSpPr>
        <p:spPr bwMode="auto">
          <a:xfrm>
            <a:off x="1041400" y="1524000"/>
            <a:ext cx="673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练习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试证：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(Q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S)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4" grpId="0"/>
      <p:bldP spid="301065" grpId="0"/>
      <p:bldP spid="301066" grpId="0"/>
      <p:bldP spid="301067" grpId="0"/>
      <p:bldP spid="301068" grpId="0"/>
      <p:bldP spid="301069" grpId="0"/>
      <p:bldP spid="301070" grpId="0"/>
      <p:bldP spid="301071" grpId="0"/>
      <p:bldP spid="301072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1204913" y="1638300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ea typeface="华文新魏" pitchFamily="2" charset="-122"/>
              </a:rPr>
              <a:t>反证法：</a:t>
            </a:r>
          </a:p>
        </p:txBody>
      </p:sp>
      <p:sp>
        <p:nvSpPr>
          <p:cNvPr id="302088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02089" name="Object 9"/>
          <p:cNvGraphicFramePr>
            <a:graphicFrameLocks noChangeAspect="1"/>
          </p:cNvGraphicFramePr>
          <p:nvPr/>
        </p:nvGraphicFramePr>
        <p:xfrm>
          <a:off x="1524000" y="2667000"/>
          <a:ext cx="3505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30" name="公式" r:id="rId3" imgW="1270000" imgH="228600" progId="Equation.3">
                  <p:embed/>
                </p:oleObj>
              </mc:Choice>
              <mc:Fallback>
                <p:oleObj name="公式" r:id="rId3" imgW="1270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3505200" cy="6318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0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302091" name="Object 11"/>
          <p:cNvGraphicFramePr>
            <a:graphicFrameLocks noChangeAspect="1"/>
          </p:cNvGraphicFramePr>
          <p:nvPr/>
        </p:nvGraphicFramePr>
        <p:xfrm>
          <a:off x="1752600" y="4610100"/>
          <a:ext cx="6629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31" name="公式" r:id="rId5" imgW="1892300" imgH="228600" progId="Equation.3">
                  <p:embed/>
                </p:oleObj>
              </mc:Choice>
              <mc:Fallback>
                <p:oleObj name="公式" r:id="rId5" imgW="1892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10100"/>
                        <a:ext cx="6629400" cy="800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2" name="AutoShape 12"/>
          <p:cNvSpPr>
            <a:spLocks noChangeArrowheads="1"/>
          </p:cNvSpPr>
          <p:nvPr/>
        </p:nvSpPr>
        <p:spPr bwMode="auto">
          <a:xfrm>
            <a:off x="3733800" y="3352800"/>
            <a:ext cx="685800" cy="1066800"/>
          </a:xfrm>
          <a:prstGeom prst="upDownArrow">
            <a:avLst>
              <a:gd name="adj1" fmla="val 50000"/>
              <a:gd name="adj2" fmla="val 31111"/>
            </a:avLst>
          </a:prstGeom>
          <a:solidFill>
            <a:srgbClr val="800000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302093" name="Line 13"/>
          <p:cNvSpPr>
            <a:spLocks noChangeShapeType="1"/>
          </p:cNvSpPr>
          <p:nvPr/>
        </p:nvSpPr>
        <p:spPr bwMode="auto">
          <a:xfrm>
            <a:off x="6629400" y="5257800"/>
            <a:ext cx="457200" cy="0"/>
          </a:xfrm>
          <a:prstGeom prst="line">
            <a:avLst/>
          </a:prstGeom>
          <a:noFill/>
          <a:ln w="666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0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2" grpId="0" animBg="1"/>
      <p:bldP spid="302093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1600200" y="1614488"/>
            <a:ext cx="6110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rtl="1"/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Q, R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Q, P∨R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Q</a:t>
            </a: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838200" y="2286000"/>
            <a:ext cx="2889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证明：</a:t>
            </a:r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(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反证法</a:t>
            </a:r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)</a:t>
            </a:r>
          </a:p>
        </p:txBody>
      </p:sp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1066800" y="2895600"/>
            <a:ext cx="1227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3584575" y="2971800"/>
            <a:ext cx="59212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cp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838200" y="3657600"/>
            <a:ext cx="335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2)P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              P </a:t>
            </a:r>
          </a:p>
        </p:txBody>
      </p:sp>
      <p:sp>
        <p:nvSpPr>
          <p:cNvPr id="310282" name="Text Box 10"/>
          <p:cNvSpPr txBox="1">
            <a:spLocks noChangeArrowheads="1"/>
          </p:cNvSpPr>
          <p:nvPr/>
        </p:nvSpPr>
        <p:spPr bwMode="auto">
          <a:xfrm>
            <a:off x="923925" y="43434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3)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3392488" y="4433888"/>
            <a:ext cx="1179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1),2),I </a:t>
            </a:r>
          </a:p>
        </p:txBody>
      </p:sp>
      <p:sp>
        <p:nvSpPr>
          <p:cNvPr id="310284" name="Text Box 12"/>
          <p:cNvSpPr txBox="1">
            <a:spLocks noChangeArrowheads="1"/>
          </p:cNvSpPr>
          <p:nvPr/>
        </p:nvSpPr>
        <p:spPr bwMode="auto">
          <a:xfrm>
            <a:off x="914400" y="5257800"/>
            <a:ext cx="344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4)P∨R                 P</a:t>
            </a:r>
          </a:p>
        </p:txBody>
      </p:sp>
      <p:sp>
        <p:nvSpPr>
          <p:cNvPr id="310285" name="Text Box 13"/>
          <p:cNvSpPr txBox="1">
            <a:spLocks noChangeArrowheads="1"/>
          </p:cNvSpPr>
          <p:nvPr/>
        </p:nvSpPr>
        <p:spPr bwMode="auto">
          <a:xfrm>
            <a:off x="5257800" y="2349500"/>
            <a:ext cx="81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5)R</a:t>
            </a:r>
          </a:p>
        </p:txBody>
      </p:sp>
      <p:sp>
        <p:nvSpPr>
          <p:cNvPr id="310286" name="Text Box 14"/>
          <p:cNvSpPr txBox="1">
            <a:spLocks noChangeArrowheads="1"/>
          </p:cNvSpPr>
          <p:nvPr/>
        </p:nvSpPr>
        <p:spPr bwMode="auto">
          <a:xfrm>
            <a:off x="7062788" y="2362200"/>
            <a:ext cx="14288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3),4),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310287" name="Text Box 15"/>
          <p:cNvSpPr txBox="1">
            <a:spLocks noChangeArrowheads="1"/>
          </p:cNvSpPr>
          <p:nvPr/>
        </p:nvSpPr>
        <p:spPr bwMode="auto">
          <a:xfrm>
            <a:off x="5181600" y="3154363"/>
            <a:ext cx="279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6)R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          P</a:t>
            </a:r>
          </a:p>
        </p:txBody>
      </p:sp>
      <p:sp>
        <p:nvSpPr>
          <p:cNvPr id="310288" name="Text Box 16"/>
          <p:cNvSpPr txBox="1">
            <a:spLocks noChangeArrowheads="1"/>
          </p:cNvSpPr>
          <p:nvPr/>
        </p:nvSpPr>
        <p:spPr bwMode="auto">
          <a:xfrm>
            <a:off x="5257800" y="3992563"/>
            <a:ext cx="835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7)Q</a:t>
            </a:r>
          </a:p>
        </p:txBody>
      </p:sp>
      <p:sp>
        <p:nvSpPr>
          <p:cNvPr id="310289" name="Text Box 17"/>
          <p:cNvSpPr txBox="1">
            <a:spLocks noChangeArrowheads="1"/>
          </p:cNvSpPr>
          <p:nvPr/>
        </p:nvSpPr>
        <p:spPr bwMode="auto">
          <a:xfrm>
            <a:off x="7278688" y="4052888"/>
            <a:ext cx="15121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5),6),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 </a:t>
            </a:r>
            <a:endParaRPr lang="en-US" altLang="zh-CN" sz="2800" b="1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310290" name="Text Box 18"/>
          <p:cNvSpPr txBox="1">
            <a:spLocks noChangeArrowheads="1"/>
          </p:cNvSpPr>
          <p:nvPr/>
        </p:nvSpPr>
        <p:spPr bwMode="auto">
          <a:xfrm>
            <a:off x="5181600" y="5059363"/>
            <a:ext cx="1687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8)</a:t>
            </a:r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310291" name="Text Box 19"/>
          <p:cNvSpPr txBox="1">
            <a:spLocks noChangeArrowheads="1"/>
          </p:cNvSpPr>
          <p:nvPr/>
        </p:nvSpPr>
        <p:spPr bwMode="auto">
          <a:xfrm>
            <a:off x="7431088" y="5029200"/>
            <a:ext cx="151866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1),7), </a:t>
            </a:r>
            <a:r>
              <a:rPr lang="en-US" altLang="zh-CN" sz="28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310308" name="Text Box 36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10309" name="Rectangle 37"/>
          <p:cNvSpPr>
            <a:spLocks noChangeArrowheads="1"/>
          </p:cNvSpPr>
          <p:nvPr/>
        </p:nvSpPr>
        <p:spPr bwMode="auto">
          <a:xfrm>
            <a:off x="5562600" y="4953000"/>
            <a:ext cx="1600200" cy="9906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3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8" grpId="0"/>
      <p:bldP spid="310279" grpId="0"/>
      <p:bldP spid="310280" grpId="0"/>
      <p:bldP spid="310281" grpId="0"/>
      <p:bldP spid="310282" grpId="0"/>
      <p:bldP spid="310283" grpId="0"/>
      <p:bldP spid="310284" grpId="0"/>
      <p:bldP spid="310285" grpId="0"/>
      <p:bldP spid="310286" grpId="0"/>
      <p:bldP spid="310287" grpId="0"/>
      <p:bldP spid="310288" grpId="0"/>
      <p:bldP spid="310289" grpId="0"/>
      <p:bldP spid="310290" grpId="0"/>
      <p:bldP spid="310291" grpId="0"/>
      <p:bldP spid="310309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推理规则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间接证明</a:t>
            </a:r>
            <a:endParaRPr lang="zh-CN" altLang="en-US" b="1" dirty="0"/>
          </a:p>
        </p:txBody>
      </p:sp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1143000" y="1589088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练习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试证：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S)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990600" y="2220913"/>
            <a:ext cx="2149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(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S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R)</a:t>
            </a:r>
            <a:r>
              <a:rPr lang="en-US" altLang="zh-CN" sz="3200" b="1">
                <a:latin typeface="Times New Roman" pitchFamily="18" charset="0"/>
              </a:rPr>
              <a:t> </a:t>
            </a:r>
          </a:p>
        </p:txBody>
      </p:sp>
      <p:sp>
        <p:nvSpPr>
          <p:cNvPr id="303113" name="Text Box 9"/>
          <p:cNvSpPr txBox="1">
            <a:spLocks noChangeArrowheads="1"/>
          </p:cNvSpPr>
          <p:nvPr/>
        </p:nvSpPr>
        <p:spPr bwMode="auto">
          <a:xfrm>
            <a:off x="990600" y="3001963"/>
            <a:ext cx="274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2)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S 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R</a:t>
            </a:r>
          </a:p>
        </p:txBody>
      </p:sp>
      <p:sp>
        <p:nvSpPr>
          <p:cNvPr id="303114" name="Text Box 10"/>
          <p:cNvSpPr txBox="1">
            <a:spLocks noChangeArrowheads="1"/>
          </p:cNvSpPr>
          <p:nvPr/>
        </p:nvSpPr>
        <p:spPr bwMode="auto">
          <a:xfrm>
            <a:off x="990600" y="3687763"/>
            <a:ext cx="1238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3)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S</a:t>
            </a:r>
          </a:p>
        </p:txBody>
      </p:sp>
      <p:sp>
        <p:nvSpPr>
          <p:cNvPr id="303115" name="Text Box 11"/>
          <p:cNvSpPr txBox="1">
            <a:spLocks noChangeArrowheads="1"/>
          </p:cNvSpPr>
          <p:nvPr/>
        </p:nvSpPr>
        <p:spPr bwMode="auto">
          <a:xfrm>
            <a:off x="990600" y="44196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4)Q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S</a:t>
            </a:r>
          </a:p>
        </p:txBody>
      </p:sp>
      <p:sp>
        <p:nvSpPr>
          <p:cNvPr id="303116" name="Text Box 12"/>
          <p:cNvSpPr txBox="1">
            <a:spLocks noChangeArrowheads="1"/>
          </p:cNvSpPr>
          <p:nvPr/>
        </p:nvSpPr>
        <p:spPr bwMode="auto">
          <a:xfrm>
            <a:off x="838200" y="5029200"/>
            <a:ext cx="1328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5)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Q</a:t>
            </a:r>
          </a:p>
        </p:txBody>
      </p:sp>
      <p:sp>
        <p:nvSpPr>
          <p:cNvPr id="303117" name="Text Box 13"/>
          <p:cNvSpPr txBox="1">
            <a:spLocks noChangeArrowheads="1"/>
          </p:cNvSpPr>
          <p:nvPr/>
        </p:nvSpPr>
        <p:spPr bwMode="auto">
          <a:xfrm>
            <a:off x="914400" y="5745163"/>
            <a:ext cx="205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6)P∨Q</a:t>
            </a:r>
          </a:p>
        </p:txBody>
      </p:sp>
      <p:sp>
        <p:nvSpPr>
          <p:cNvPr id="303118" name="Text Box 14"/>
          <p:cNvSpPr txBox="1">
            <a:spLocks noChangeArrowheads="1"/>
          </p:cNvSpPr>
          <p:nvPr/>
        </p:nvSpPr>
        <p:spPr bwMode="auto">
          <a:xfrm>
            <a:off x="4948238" y="2228850"/>
            <a:ext cx="766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7)P</a:t>
            </a:r>
          </a:p>
        </p:txBody>
      </p:sp>
      <p:sp>
        <p:nvSpPr>
          <p:cNvPr id="303119" name="Text Box 15"/>
          <p:cNvSpPr txBox="1">
            <a:spLocks noChangeArrowheads="1"/>
          </p:cNvSpPr>
          <p:nvPr/>
        </p:nvSpPr>
        <p:spPr bwMode="auto">
          <a:xfrm>
            <a:off x="4876800" y="2925763"/>
            <a:ext cx="1462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8)P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303120" name="Text Box 16"/>
          <p:cNvSpPr txBox="1">
            <a:spLocks noChangeArrowheads="1"/>
          </p:cNvSpPr>
          <p:nvPr/>
        </p:nvSpPr>
        <p:spPr bwMode="auto">
          <a:xfrm>
            <a:off x="4876800" y="3687763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9)R</a:t>
            </a:r>
          </a:p>
        </p:txBody>
      </p:sp>
      <p:sp>
        <p:nvSpPr>
          <p:cNvPr id="303121" name="Text Box 17"/>
          <p:cNvSpPr txBox="1">
            <a:spLocks noChangeArrowheads="1"/>
          </p:cNvSpPr>
          <p:nvPr/>
        </p:nvSpPr>
        <p:spPr bwMode="auto">
          <a:xfrm>
            <a:off x="4800600" y="4373563"/>
            <a:ext cx="1509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10)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R</a:t>
            </a:r>
          </a:p>
        </p:txBody>
      </p:sp>
      <p:sp>
        <p:nvSpPr>
          <p:cNvPr id="303122" name="Text Box 18"/>
          <p:cNvSpPr txBox="1">
            <a:spLocks noChangeArrowheads="1"/>
          </p:cNvSpPr>
          <p:nvPr/>
        </p:nvSpPr>
        <p:spPr bwMode="auto">
          <a:xfrm>
            <a:off x="4875213" y="5211763"/>
            <a:ext cx="2211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11) R∧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R</a:t>
            </a:r>
            <a:r>
              <a:rPr lang="en-US" altLang="zh-CN" sz="3200" b="1">
                <a:latin typeface="Times New Roman" pitchFamily="18" charset="0"/>
              </a:rPr>
              <a:t> </a:t>
            </a:r>
          </a:p>
        </p:txBody>
      </p:sp>
      <p:sp>
        <p:nvSpPr>
          <p:cNvPr id="303123" name="Text Box 19"/>
          <p:cNvSpPr txBox="1">
            <a:spLocks noChangeArrowheads="1"/>
          </p:cNvSpPr>
          <p:nvPr/>
        </p:nvSpPr>
        <p:spPr bwMode="auto">
          <a:xfrm>
            <a:off x="3730625" y="2316163"/>
            <a:ext cx="77967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 smtClean="0">
                <a:ea typeface="华文行楷" pitchFamily="2" charset="-122"/>
              </a:rPr>
              <a:t>CP</a:t>
            </a:r>
            <a:endParaRPr lang="zh-CN" altLang="en-US" sz="3200" b="1" dirty="0">
              <a:ea typeface="华文行楷" pitchFamily="2" charset="-122"/>
            </a:endParaRPr>
          </a:p>
        </p:txBody>
      </p:sp>
      <p:sp>
        <p:nvSpPr>
          <p:cNvPr id="303124" name="Text Box 20"/>
          <p:cNvSpPr txBox="1">
            <a:spLocks noChangeArrowheads="1"/>
          </p:cNvSpPr>
          <p:nvPr/>
        </p:nvSpPr>
        <p:spPr bwMode="auto">
          <a:xfrm>
            <a:off x="3719513" y="2990850"/>
            <a:ext cx="89990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1</a:t>
            </a:r>
            <a:r>
              <a:rPr lang="en-US" altLang="zh-CN" sz="3200" b="1" dirty="0" smtClean="0">
                <a:latin typeface="Times New Roman" pitchFamily="18" charset="0"/>
              </a:rPr>
              <a:t>),E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3125" name="Text Box 21"/>
          <p:cNvSpPr txBox="1">
            <a:spLocks noChangeArrowheads="1"/>
          </p:cNvSpPr>
          <p:nvPr/>
        </p:nvSpPr>
        <p:spPr bwMode="auto">
          <a:xfrm>
            <a:off x="3657600" y="3810000"/>
            <a:ext cx="116279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2),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3567113" y="4438650"/>
            <a:ext cx="42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2895600" y="5159375"/>
            <a:ext cx="160682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3),4),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303128" name="Text Box 24"/>
          <p:cNvSpPr txBox="1">
            <a:spLocks noChangeArrowheads="1"/>
          </p:cNvSpPr>
          <p:nvPr/>
        </p:nvSpPr>
        <p:spPr bwMode="auto">
          <a:xfrm>
            <a:off x="3581400" y="5821363"/>
            <a:ext cx="623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303129" name="Text Box 25"/>
          <p:cNvSpPr txBox="1">
            <a:spLocks noChangeArrowheads="1"/>
          </p:cNvSpPr>
          <p:nvPr/>
        </p:nvSpPr>
        <p:spPr bwMode="auto">
          <a:xfrm>
            <a:off x="6919913" y="2914650"/>
            <a:ext cx="42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303130" name="Text Box 26"/>
          <p:cNvSpPr txBox="1">
            <a:spLocks noChangeArrowheads="1"/>
          </p:cNvSpPr>
          <p:nvPr/>
        </p:nvSpPr>
        <p:spPr bwMode="auto">
          <a:xfrm>
            <a:off x="6483350" y="3711575"/>
            <a:ext cx="160682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7),8)</a:t>
            </a:r>
            <a:r>
              <a:rPr lang="en-US" altLang="zh-CN" sz="3200" b="1" dirty="0"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3200" b="1" dirty="0" smtClean="0">
                <a:latin typeface="Times New Roman" pitchFamily="18" charset="0"/>
                <a:ea typeface="华文行楷" pitchFamily="2" charset="-122"/>
              </a:rPr>
              <a:t>I,T</a:t>
            </a:r>
            <a:endParaRPr lang="en-US" altLang="zh-CN" sz="3200" b="1" dirty="0"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303131" name="Text Box 27"/>
          <p:cNvSpPr txBox="1">
            <a:spLocks noChangeArrowheads="1"/>
          </p:cNvSpPr>
          <p:nvPr/>
        </p:nvSpPr>
        <p:spPr bwMode="auto">
          <a:xfrm>
            <a:off x="7010400" y="4373563"/>
            <a:ext cx="116279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2),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3132" name="Text Box 28"/>
          <p:cNvSpPr txBox="1">
            <a:spLocks noChangeArrowheads="1"/>
          </p:cNvSpPr>
          <p:nvPr/>
        </p:nvSpPr>
        <p:spPr bwMode="auto">
          <a:xfrm>
            <a:off x="7086600" y="5181600"/>
            <a:ext cx="18669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2),10),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3133" name="Text Box 29"/>
          <p:cNvSpPr txBox="1">
            <a:spLocks noChangeArrowheads="1"/>
          </p:cNvSpPr>
          <p:nvPr/>
        </p:nvSpPr>
        <p:spPr bwMode="auto">
          <a:xfrm>
            <a:off x="6858000" y="2209800"/>
            <a:ext cx="160682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5),6),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168</a:t>
            </a:fld>
            <a:endParaRPr lang="en-US" altLang="zh-CN"/>
          </a:p>
        </p:txBody>
      </p:sp>
      <p:sp>
        <p:nvSpPr>
          <p:cNvPr id="3" name="椭圆形标注 2"/>
          <p:cNvSpPr/>
          <p:nvPr/>
        </p:nvSpPr>
        <p:spPr bwMode="auto">
          <a:xfrm>
            <a:off x="6310313" y="457200"/>
            <a:ext cx="1462087" cy="794870"/>
          </a:xfrm>
          <a:prstGeom prst="wedgeEllipseCallout">
            <a:avLst>
              <a:gd name="adj1" fmla="val -88585"/>
              <a:gd name="adj2" fmla="val 68492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三种方法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0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0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0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0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2" grpId="0"/>
      <p:bldP spid="303113" grpId="0"/>
      <p:bldP spid="303114" grpId="0"/>
      <p:bldP spid="303115" grpId="0"/>
      <p:bldP spid="303116" grpId="0"/>
      <p:bldP spid="303117" grpId="0"/>
      <p:bldP spid="303118" grpId="0"/>
      <p:bldP spid="303119" grpId="0"/>
      <p:bldP spid="303120" grpId="0"/>
      <p:bldP spid="303121" grpId="0"/>
      <p:bldP spid="303122" grpId="0"/>
      <p:bldP spid="303123" grpId="0"/>
      <p:bldP spid="303124" grpId="0"/>
      <p:bldP spid="303125" grpId="0"/>
      <p:bldP spid="303126" grpId="0"/>
      <p:bldP spid="303127" grpId="0"/>
      <p:bldP spid="303128" grpId="0"/>
      <p:bldP spid="303129" grpId="0"/>
      <p:bldP spid="303130" grpId="0"/>
      <p:bldP spid="303131" grpId="0"/>
      <p:bldP spid="303132" grpId="0"/>
      <p:bldP spid="303133" grpId="0"/>
      <p:bldP spid="3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练习</a:t>
            </a:r>
            <a:endParaRPr lang="zh-CN" altLang="en-US" b="1" dirty="0"/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838200" y="1371600"/>
            <a:ext cx="76485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rtl="1">
              <a:lnSpc>
                <a:spcPct val="140000"/>
              </a:lnSpc>
            </a:pPr>
            <a:r>
              <a:rPr lang="en-US" altLang="zh-CN" sz="2800">
                <a:ea typeface="华文新魏" pitchFamily="2" charset="-122"/>
              </a:rPr>
              <a:t>2</a:t>
            </a:r>
            <a:r>
              <a:rPr lang="zh-CN" altLang="en-US" sz="2800">
                <a:ea typeface="华文新魏" pitchFamily="2" charset="-122"/>
              </a:rPr>
              <a:t>：如果今天是星期三，那么我有一次离散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ea typeface="华文新魏" pitchFamily="2" charset="-122"/>
              </a:rPr>
              <a:t>数学或高数考试；如果离散老师有事，那么没有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ea typeface="华文新魏" pitchFamily="2" charset="-122"/>
              </a:rPr>
              <a:t>离散数学考试；今天是星期三且离散老师有事，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ea typeface="华文新魏" pitchFamily="2" charset="-122"/>
              </a:rPr>
              <a:t>所以，我有一次高数考试。</a:t>
            </a:r>
          </a:p>
        </p:txBody>
      </p:sp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0" y="3657600"/>
            <a:ext cx="6510338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翻译：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：今天是星期三。</a:t>
            </a:r>
          </a:p>
          <a:p>
            <a:pPr>
              <a:lnSpc>
                <a:spcPct val="13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：我有一次离散数学考试。</a:t>
            </a:r>
          </a:p>
          <a:p>
            <a:pPr>
              <a:lnSpc>
                <a:spcPct val="13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：我有一次高数考试。</a:t>
            </a:r>
          </a:p>
          <a:p>
            <a:pPr>
              <a:lnSpc>
                <a:spcPct val="135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：离散老师有事。</a:t>
            </a:r>
          </a:p>
        </p:txBody>
      </p:sp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6096000" y="3611563"/>
            <a:ext cx="1955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P→Q∨R </a:t>
            </a:r>
          </a:p>
        </p:txBody>
      </p:sp>
      <p:sp>
        <p:nvSpPr>
          <p:cNvPr id="306185" name="Text Box 9"/>
          <p:cNvSpPr txBox="1">
            <a:spLocks noChangeArrowheads="1"/>
          </p:cNvSpPr>
          <p:nvPr/>
        </p:nvSpPr>
        <p:spPr bwMode="auto">
          <a:xfrm>
            <a:off x="6096000" y="4297363"/>
            <a:ext cx="1522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S→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Q </a:t>
            </a:r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6172200" y="5048250"/>
            <a:ext cx="1163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P∧S </a:t>
            </a:r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7910513" y="4278313"/>
            <a:ext cx="977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R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169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3" grpId="0"/>
      <p:bldP spid="306184" grpId="0"/>
      <p:bldP spid="306185" grpId="0"/>
      <p:bldP spid="306186" grpId="0"/>
      <p:bldP spid="3061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279525" y="1684338"/>
            <a:ext cx="5426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设有命题</a:t>
            </a:r>
          </a:p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     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P: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南京在江苏省。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203325" y="2851150"/>
            <a:ext cx="291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的否命题为：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667000" y="35814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：南京不在江苏省。 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801938" y="4648200"/>
            <a:ext cx="3827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南京在江苏省是假的。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495" grpId="0"/>
      <p:bldP spid="63496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练习</a:t>
            </a:r>
            <a:endParaRPr lang="zh-CN" altLang="en-US" b="1" dirty="0"/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1143000" y="1676400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证明：</a:t>
            </a:r>
          </a:p>
        </p:txBody>
      </p:sp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1052513" y="2133600"/>
            <a:ext cx="2460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1) P∧S      P </a:t>
            </a:r>
          </a:p>
        </p:txBody>
      </p:sp>
      <p:sp>
        <p:nvSpPr>
          <p:cNvPr id="307209" name="Text Box 9"/>
          <p:cNvSpPr txBox="1">
            <a:spLocks noChangeArrowheads="1"/>
          </p:cNvSpPr>
          <p:nvPr/>
        </p:nvSpPr>
        <p:spPr bwMode="auto">
          <a:xfrm>
            <a:off x="990600" y="2819400"/>
            <a:ext cx="2787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2)P             1),I </a:t>
            </a:r>
          </a:p>
        </p:txBody>
      </p:sp>
      <p:sp>
        <p:nvSpPr>
          <p:cNvPr id="307210" name="Text Box 10"/>
          <p:cNvSpPr txBox="1">
            <a:spLocks noChangeArrowheads="1"/>
          </p:cNvSpPr>
          <p:nvPr/>
        </p:nvSpPr>
        <p:spPr bwMode="auto">
          <a:xfrm>
            <a:off x="990600" y="3733800"/>
            <a:ext cx="3049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3) P→Q∨R    P </a:t>
            </a:r>
          </a:p>
        </p:txBody>
      </p:sp>
      <p:sp>
        <p:nvSpPr>
          <p:cNvPr id="307211" name="Text Box 11"/>
          <p:cNvSpPr txBox="1">
            <a:spLocks noChangeArrowheads="1"/>
          </p:cNvSpPr>
          <p:nvPr/>
        </p:nvSpPr>
        <p:spPr bwMode="auto">
          <a:xfrm>
            <a:off x="762000" y="4648200"/>
            <a:ext cx="370188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 4) Q∨R      </a:t>
            </a:r>
            <a:r>
              <a:rPr lang="en-US" altLang="zh-CN" sz="2800" b="1" dirty="0">
                <a:latin typeface="Times New Roman" pitchFamily="18" charset="0"/>
              </a:rPr>
              <a:t>2),3),</a:t>
            </a:r>
            <a:r>
              <a:rPr lang="en-US" altLang="zh-CN" sz="2800" b="1" dirty="0" smtClean="0">
                <a:latin typeface="Times New Roman" pitchFamily="18" charset="0"/>
                <a:ea typeface="华文新魏" pitchFamily="2" charset="-122"/>
              </a:rPr>
              <a:t>I,T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307212" name="Text Box 12"/>
          <p:cNvSpPr txBox="1">
            <a:spLocks noChangeArrowheads="1"/>
          </p:cNvSpPr>
          <p:nvPr/>
        </p:nvSpPr>
        <p:spPr bwMode="auto">
          <a:xfrm>
            <a:off x="923925" y="5638800"/>
            <a:ext cx="1851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5)S     1),I</a:t>
            </a:r>
          </a:p>
        </p:txBody>
      </p:sp>
      <p:sp>
        <p:nvSpPr>
          <p:cNvPr id="307213" name="Text Box 13"/>
          <p:cNvSpPr txBox="1">
            <a:spLocks noChangeArrowheads="1"/>
          </p:cNvSpPr>
          <p:nvPr/>
        </p:nvSpPr>
        <p:spPr bwMode="auto">
          <a:xfrm>
            <a:off x="4927600" y="2068513"/>
            <a:ext cx="292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6) S→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       P</a:t>
            </a:r>
          </a:p>
        </p:txBody>
      </p:sp>
      <p:sp>
        <p:nvSpPr>
          <p:cNvPr id="307214" name="Text Box 14"/>
          <p:cNvSpPr txBox="1">
            <a:spLocks noChangeArrowheads="1"/>
          </p:cNvSpPr>
          <p:nvPr/>
        </p:nvSpPr>
        <p:spPr bwMode="auto">
          <a:xfrm>
            <a:off x="4999038" y="2982913"/>
            <a:ext cx="389431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7)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Q            5),6),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07215" name="Text Box 15"/>
          <p:cNvSpPr txBox="1">
            <a:spLocks noChangeArrowheads="1"/>
          </p:cNvSpPr>
          <p:nvPr/>
        </p:nvSpPr>
        <p:spPr bwMode="auto">
          <a:xfrm>
            <a:off x="4956175" y="3962400"/>
            <a:ext cx="337333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 8)R          4),7),</a:t>
            </a:r>
            <a:r>
              <a:rPr lang="en-US" altLang="zh-CN" sz="3200" b="1" dirty="0" smtClean="0">
                <a:latin typeface="Times New Roman" pitchFamily="18" charset="0"/>
              </a:rPr>
              <a:t>I,T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8" grpId="0"/>
      <p:bldP spid="307209" grpId="0"/>
      <p:bldP spid="307210" grpId="0"/>
      <p:bldP spid="307211" grpId="0"/>
      <p:bldP spid="307212" grpId="0"/>
      <p:bldP spid="307213" grpId="0"/>
      <p:bldP spid="307214" grpId="0"/>
      <p:bldP spid="30721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34" name="Text Box 10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练习</a:t>
            </a:r>
            <a:endParaRPr lang="zh-CN" altLang="en-US" b="1" dirty="0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762000" y="1563688"/>
            <a:ext cx="8118475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6.53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如果国际米兰队获得冠军，则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AC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米兰队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或尤文图斯队获得亚军；若尤文图斯队获得亚军，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国际米兰队不能获得冠军；若拉齐奥队获得亚军，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AC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米兰队不能获得亚军；最后，国际米兰队获得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冠军。所以拉齐奥队不能获得亚军。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>
            <a:off x="2819400" y="2209800"/>
            <a:ext cx="30480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3795713" y="1111250"/>
            <a:ext cx="434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>
            <a:off x="6553200" y="2208213"/>
            <a:ext cx="1601788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39" name="Line 15"/>
          <p:cNvSpPr>
            <a:spLocks noChangeShapeType="1"/>
          </p:cNvSpPr>
          <p:nvPr/>
        </p:nvSpPr>
        <p:spPr bwMode="auto">
          <a:xfrm>
            <a:off x="2971800" y="2819400"/>
            <a:ext cx="14478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40" name="Text Box 16"/>
          <p:cNvSpPr txBox="1">
            <a:spLocks noChangeArrowheads="1"/>
          </p:cNvSpPr>
          <p:nvPr/>
        </p:nvSpPr>
        <p:spPr bwMode="auto">
          <a:xfrm>
            <a:off x="7072313" y="1184275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308241" name="Line 17"/>
          <p:cNvSpPr>
            <a:spLocks noChangeShapeType="1"/>
          </p:cNvSpPr>
          <p:nvPr/>
        </p:nvSpPr>
        <p:spPr bwMode="auto">
          <a:xfrm>
            <a:off x="4724400" y="2819400"/>
            <a:ext cx="3657600" cy="0"/>
          </a:xfrm>
          <a:prstGeom prst="line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42" name="Text Box 18"/>
          <p:cNvSpPr txBox="1">
            <a:spLocks noChangeArrowheads="1"/>
          </p:cNvSpPr>
          <p:nvPr/>
        </p:nvSpPr>
        <p:spPr bwMode="auto">
          <a:xfrm>
            <a:off x="8443913" y="2276475"/>
            <a:ext cx="43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308243" name="Line 19"/>
          <p:cNvSpPr>
            <a:spLocks noChangeShapeType="1"/>
          </p:cNvSpPr>
          <p:nvPr/>
        </p:nvSpPr>
        <p:spPr bwMode="auto">
          <a:xfrm>
            <a:off x="5486400" y="3429000"/>
            <a:ext cx="2743200" cy="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244" name="Text Box 20"/>
          <p:cNvSpPr txBox="1">
            <a:spLocks noChangeArrowheads="1"/>
          </p:cNvSpPr>
          <p:nvPr/>
        </p:nvSpPr>
        <p:spPr bwMode="auto">
          <a:xfrm>
            <a:off x="8520113" y="2886075"/>
            <a:ext cx="379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308245" name="Text Box 21"/>
          <p:cNvSpPr txBox="1">
            <a:spLocks noChangeArrowheads="1"/>
          </p:cNvSpPr>
          <p:nvPr/>
        </p:nvSpPr>
        <p:spPr bwMode="auto">
          <a:xfrm>
            <a:off x="1662113" y="4860925"/>
            <a:ext cx="1639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Q⊕R</a:t>
            </a:r>
          </a:p>
        </p:txBody>
      </p:sp>
      <p:sp>
        <p:nvSpPr>
          <p:cNvPr id="308246" name="Text Box 22"/>
          <p:cNvSpPr txBox="1">
            <a:spLocks noChangeArrowheads="1"/>
          </p:cNvSpPr>
          <p:nvPr/>
        </p:nvSpPr>
        <p:spPr bwMode="auto">
          <a:xfrm>
            <a:off x="3505200" y="4860925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8247" name="Text Box 23"/>
          <p:cNvSpPr txBox="1">
            <a:spLocks noChangeArrowheads="1"/>
          </p:cNvSpPr>
          <p:nvPr/>
        </p:nvSpPr>
        <p:spPr bwMode="auto">
          <a:xfrm>
            <a:off x="4953000" y="4860925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308248" name="Text Box 24"/>
          <p:cNvSpPr txBox="1">
            <a:spLocks noChangeArrowheads="1"/>
          </p:cNvSpPr>
          <p:nvPr/>
        </p:nvSpPr>
        <p:spPr bwMode="auto">
          <a:xfrm>
            <a:off x="6629400" y="4867275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8249" name="Text Box 25"/>
          <p:cNvSpPr txBox="1">
            <a:spLocks noChangeArrowheads="1"/>
          </p:cNvSpPr>
          <p:nvPr/>
        </p:nvSpPr>
        <p:spPr bwMode="auto">
          <a:xfrm>
            <a:off x="3643313" y="5726113"/>
            <a:ext cx="109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S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171</a:t>
            </a:fld>
            <a:endParaRPr lang="en-US" altLang="zh-CN"/>
          </a:p>
        </p:txBody>
      </p:sp>
      <p:sp>
        <p:nvSpPr>
          <p:cNvPr id="19" name="云形标注 18"/>
          <p:cNvSpPr/>
          <p:nvPr/>
        </p:nvSpPr>
        <p:spPr bwMode="auto">
          <a:xfrm>
            <a:off x="7042150" y="5653881"/>
            <a:ext cx="2178050" cy="823119"/>
          </a:xfrm>
          <a:prstGeom prst="cloudCallout">
            <a:avLst>
              <a:gd name="adj1" fmla="val -52758"/>
              <a:gd name="adj2" fmla="val -231425"/>
            </a:avLst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solidFill>
                  <a:srgbClr val="CC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CC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种方法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CC0066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0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0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0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6" grpId="0" animBg="1"/>
      <p:bldP spid="308237" grpId="0"/>
      <p:bldP spid="308238" grpId="0" animBg="1"/>
      <p:bldP spid="308239" grpId="0" animBg="1"/>
      <p:bldP spid="308240" grpId="0"/>
      <p:bldP spid="308241" grpId="0" animBg="1"/>
      <p:bldP spid="308242" grpId="0"/>
      <p:bldP spid="308243" grpId="0" animBg="1"/>
      <p:bldP spid="308244" grpId="0"/>
      <p:bldP spid="308245" grpId="0"/>
      <p:bldP spid="308246" grpId="0"/>
      <p:bldP spid="308247" grpId="0"/>
      <p:bldP spid="308248" grpId="0"/>
      <p:bldP spid="308249" grpId="0"/>
      <p:bldP spid="19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1447800" y="1600200"/>
            <a:ext cx="163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Q⊕R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3124200" y="16144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4378325" y="16002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5715000" y="160020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5943600" y="15240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S</a:t>
            </a:r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1162050" y="1050925"/>
            <a:ext cx="295275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10.5.2</a:t>
            </a:r>
            <a:r>
              <a:rPr lang="en-US" altLang="zh-CN" sz="2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推理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-</a:t>
            </a:r>
            <a:r>
              <a:rPr lang="zh-CN" altLang="en-US" b="1" dirty="0">
                <a:ea typeface="华文行楷" pitchFamily="2" charset="-122"/>
              </a:rPr>
              <a:t>练习</a:t>
            </a:r>
            <a:endParaRPr lang="zh-CN" altLang="en-US" b="1" dirty="0"/>
          </a:p>
        </p:txBody>
      </p:sp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900113" y="2235200"/>
            <a:ext cx="124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ea typeface="华文行楷" pitchFamily="2" charset="-122"/>
              </a:rPr>
              <a:t>证明：</a:t>
            </a:r>
          </a:p>
        </p:txBody>
      </p:sp>
      <p:sp>
        <p:nvSpPr>
          <p:cNvPr id="309259" name="Text Box 11"/>
          <p:cNvSpPr txBox="1">
            <a:spLocks noChangeArrowheads="1"/>
          </p:cNvSpPr>
          <p:nvPr/>
        </p:nvSpPr>
        <p:spPr bwMode="auto">
          <a:xfrm>
            <a:off x="2043113" y="2200275"/>
            <a:ext cx="1682169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1)S     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</a:t>
            </a:r>
            <a:endParaRPr lang="zh-CN" alt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990600" y="2909888"/>
            <a:ext cx="2397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2)S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Q       P</a:t>
            </a:r>
          </a:p>
        </p:txBody>
      </p:sp>
      <p:sp>
        <p:nvSpPr>
          <p:cNvPr id="309261" name="Text Box 13"/>
          <p:cNvSpPr txBox="1">
            <a:spLocks noChangeArrowheads="1"/>
          </p:cNvSpPr>
          <p:nvPr/>
        </p:nvSpPr>
        <p:spPr bwMode="auto">
          <a:xfrm>
            <a:off x="1052513" y="3800475"/>
            <a:ext cx="2400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3)¬Q      1),2),I</a:t>
            </a:r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990600" y="4662488"/>
            <a:ext cx="2246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4) P              P</a:t>
            </a:r>
          </a:p>
        </p:txBody>
      </p: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914400" y="5424488"/>
            <a:ext cx="2509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5)P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Q⊕R    P</a:t>
            </a:r>
          </a:p>
        </p:txBody>
      </p:sp>
      <p:sp>
        <p:nvSpPr>
          <p:cNvPr id="309264" name="Text Box 16"/>
          <p:cNvSpPr txBox="1">
            <a:spLocks noChangeArrowheads="1"/>
          </p:cNvSpPr>
          <p:nvPr/>
        </p:nvSpPr>
        <p:spPr bwMode="auto">
          <a:xfrm>
            <a:off x="4633913" y="2505075"/>
            <a:ext cx="3078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6)Q⊕R         4),5),I</a:t>
            </a:r>
          </a:p>
        </p:txBody>
      </p:sp>
      <p:sp>
        <p:nvSpPr>
          <p:cNvPr id="309265" name="Text Box 17"/>
          <p:cNvSpPr txBox="1">
            <a:spLocks noChangeArrowheads="1"/>
          </p:cNvSpPr>
          <p:nvPr/>
        </p:nvSpPr>
        <p:spPr bwMode="auto">
          <a:xfrm>
            <a:off x="4710113" y="3267075"/>
            <a:ext cx="288602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7)R         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3),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6),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266" name="Text Box 18"/>
          <p:cNvSpPr txBox="1">
            <a:spLocks noChangeArrowheads="1"/>
          </p:cNvSpPr>
          <p:nvPr/>
        </p:nvSpPr>
        <p:spPr bwMode="auto">
          <a:xfrm>
            <a:off x="4835525" y="4052888"/>
            <a:ext cx="2397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8)R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       P</a:t>
            </a:r>
          </a:p>
        </p:txBody>
      </p:sp>
      <p:sp>
        <p:nvSpPr>
          <p:cNvPr id="309267" name="Text Box 19"/>
          <p:cNvSpPr txBox="1">
            <a:spLocks noChangeArrowheads="1"/>
          </p:cNvSpPr>
          <p:nvPr/>
        </p:nvSpPr>
        <p:spPr bwMode="auto">
          <a:xfrm>
            <a:off x="4710113" y="4860925"/>
            <a:ext cx="326215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9)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            7),8),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4710113" y="5553075"/>
            <a:ext cx="325253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10)P∧¬P    4),9),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I,T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172</a:t>
            </a:fld>
            <a:endParaRPr lang="en-US" altLang="zh-CN"/>
          </a:p>
        </p:txBody>
      </p:sp>
      <p:sp>
        <p:nvSpPr>
          <p:cNvPr id="3" name="云形标注 2"/>
          <p:cNvSpPr/>
          <p:nvPr/>
        </p:nvSpPr>
        <p:spPr bwMode="auto">
          <a:xfrm>
            <a:off x="7042150" y="990599"/>
            <a:ext cx="2178050" cy="823119"/>
          </a:xfrm>
          <a:prstGeom prst="cloudCallout">
            <a:avLst>
              <a:gd name="adj1" fmla="val -67626"/>
              <a:gd name="adj2" fmla="val 2326"/>
            </a:avLst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直接证明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0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9" grpId="0"/>
      <p:bldP spid="309260" grpId="0"/>
      <p:bldP spid="309261" grpId="0"/>
      <p:bldP spid="309262" grpId="0"/>
      <p:bldP spid="309263" grpId="0"/>
      <p:bldP spid="309264" grpId="0"/>
      <p:bldP spid="309265" grpId="0"/>
      <p:bldP spid="309266" grpId="0"/>
      <p:bldP spid="309267" grpId="0"/>
      <p:bldP spid="309268" grpId="0"/>
      <p:bldP spid="3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3338513" y="928688"/>
            <a:ext cx="380775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a typeface="华文行楷" pitchFamily="2" charset="-122"/>
              </a:rPr>
              <a:t>第</a:t>
            </a:r>
            <a:r>
              <a:rPr lang="en-US" altLang="zh-CN" sz="4000" b="1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10</a:t>
            </a:r>
            <a:r>
              <a:rPr lang="zh-CN" altLang="en-US" sz="4000" b="1" smtClean="0">
                <a:solidFill>
                  <a:srgbClr val="FF0000"/>
                </a:solidFill>
                <a:ea typeface="华文行楷" pitchFamily="2" charset="-122"/>
              </a:rPr>
              <a:t>章</a:t>
            </a:r>
            <a:r>
              <a:rPr lang="zh-CN" altLang="en-US" sz="4000" smtClean="0">
                <a:solidFill>
                  <a:srgbClr val="FF0000"/>
                </a:solidFill>
                <a:ea typeface="华文行楷" pitchFamily="2" charset="-122"/>
              </a:rPr>
              <a:t>  </a:t>
            </a:r>
            <a:r>
              <a:rPr lang="zh-CN" altLang="en-US" sz="4000" b="1">
                <a:solidFill>
                  <a:srgbClr val="FF0000"/>
                </a:solidFill>
                <a:ea typeface="华文行楷" pitchFamily="2" charset="-122"/>
              </a:rPr>
              <a:t>小    结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1433513" y="1828800"/>
            <a:ext cx="275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命题 命题联结词</a:t>
            </a:r>
          </a:p>
        </p:txBody>
      </p: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1281113" y="2590800"/>
            <a:ext cx="3025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命题公式与真值表</a:t>
            </a:r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1295400" y="3581400"/>
            <a:ext cx="515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命题公式的等价关系和蕴涵关系</a:t>
            </a:r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1219200" y="4572000"/>
            <a:ext cx="338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命题公式的</a:t>
            </a:r>
            <a:r>
              <a:rPr lang="zh-CN" altLang="en-US" sz="2800">
                <a:ea typeface="华文新魏" pitchFamily="2" charset="-122"/>
              </a:rPr>
              <a:t>范式表示</a:t>
            </a:r>
            <a:endParaRPr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1143000" y="3429000"/>
            <a:ext cx="6172200" cy="2590800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1357313" y="5341938"/>
            <a:ext cx="338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ea typeface="华文新魏" pitchFamily="2" charset="-122"/>
              </a:rPr>
              <a:t>命题演算的推理理论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/>
      <p:bldP spid="245766" grpId="0"/>
      <p:bldP spid="245768" grpId="0"/>
      <p:bldP spid="245770" grpId="0"/>
      <p:bldP spid="245772" grpId="0" animBg="1"/>
      <p:bldP spid="245773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990000"/>
                </a:solidFill>
                <a:ea typeface="华文行楷" pitchFamily="2" charset="-122"/>
              </a:rPr>
              <a:t>作业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6249987" cy="3049587"/>
          </a:xfrm>
        </p:spPr>
        <p:txBody>
          <a:bodyPr/>
          <a:lstStyle/>
          <a:p>
            <a:pPr>
              <a:lnSpc>
                <a:spcPct val="145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P184 10.4 (3)</a:t>
            </a:r>
          </a:p>
          <a:p>
            <a:pPr>
              <a:lnSpc>
                <a:spcPct val="145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10.5  (2)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174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509713" y="1690688"/>
            <a:ext cx="5046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练习：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R: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每一种生物均是动物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271713" y="3962400"/>
            <a:ext cx="58054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R: 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有一些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生物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不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动物</a:t>
            </a:r>
          </a:p>
        </p:txBody>
      </p:sp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2209800" y="2743200"/>
            <a:ext cx="5805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R: 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每一种生物都不是动物</a:t>
            </a:r>
          </a:p>
        </p:txBody>
      </p:sp>
      <p:sp>
        <p:nvSpPr>
          <p:cNvPr id="254984" name="AutoShape 8"/>
          <p:cNvSpPr>
            <a:spLocks noChangeArrowheads="1"/>
          </p:cNvSpPr>
          <p:nvPr/>
        </p:nvSpPr>
        <p:spPr bwMode="auto">
          <a:xfrm>
            <a:off x="6858000" y="1447800"/>
            <a:ext cx="1219200" cy="685800"/>
          </a:xfrm>
          <a:prstGeom prst="wedgeEllipseCallout">
            <a:avLst>
              <a:gd name="adj1" fmla="val -101565"/>
              <a:gd name="adj2" fmla="val 19907"/>
            </a:avLst>
          </a:prstGeom>
          <a:solidFill>
            <a:srgbClr val="CCFFFF"/>
          </a:solidFill>
          <a:ln w="508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54985" name="AutoShape 9"/>
          <p:cNvSpPr>
            <a:spLocks noChangeArrowheads="1"/>
          </p:cNvSpPr>
          <p:nvPr/>
        </p:nvSpPr>
        <p:spPr bwMode="auto">
          <a:xfrm>
            <a:off x="7239000" y="4114800"/>
            <a:ext cx="1524000" cy="838200"/>
          </a:xfrm>
          <a:prstGeom prst="wedgeRoundRectCallout">
            <a:avLst>
              <a:gd name="adj1" fmla="val -80000"/>
              <a:gd name="adj2" fmla="val -32199"/>
              <a:gd name="adj3" fmla="val 16667"/>
            </a:avLst>
          </a:prstGeom>
          <a:solidFill>
            <a:srgbClr val="CCFFCC"/>
          </a:solidFill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54986" name="Text Box 10"/>
          <p:cNvSpPr txBox="1">
            <a:spLocks noChangeArrowheads="1"/>
          </p:cNvSpPr>
          <p:nvPr/>
        </p:nvSpPr>
        <p:spPr bwMode="auto">
          <a:xfrm>
            <a:off x="1447800" y="5297488"/>
            <a:ext cx="696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latin typeface="华文行楷" pitchFamily="2" charset="-122"/>
                <a:ea typeface="华文行楷" pitchFamily="2" charset="-122"/>
              </a:rPr>
              <a:t>*</a:t>
            </a:r>
            <a:r>
              <a:rPr lang="zh-CN" altLang="en-US" sz="2400" b="1">
                <a:latin typeface="华文行楷" pitchFamily="2" charset="-122"/>
                <a:ea typeface="华文行楷" pitchFamily="2" charset="-122"/>
              </a:rPr>
              <a:t>对量化命题的否定，对量化词也要加以否定。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2" grpId="0"/>
      <p:bldP spid="254983" grpId="0"/>
      <p:bldP spid="254984" grpId="0" animBg="1"/>
      <p:bldP spid="254985" grpId="0" animBg="1"/>
      <p:bldP spid="2549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838200" y="1674813"/>
            <a:ext cx="7799388" cy="2297112"/>
          </a:xfrm>
          <a:prstGeom prst="rect">
            <a:avLst/>
          </a:prstGeom>
          <a:solidFill>
            <a:srgbClr val="CCFFFF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合取词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：若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是两个命题，则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由合取词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和命题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组成的复合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P∧Q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的合取，读作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en-US" altLang="zh-CN" sz="3200" b="1">
                <a:latin typeface="Arial"/>
                <a:ea typeface="楷体_GB2312" pitchFamily="49" charset="-122"/>
              </a:rPr>
              <a:t>”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3200400" y="4648200"/>
            <a:ext cx="5437188" cy="609600"/>
          </a:xfrm>
          <a:prstGeom prst="wedgeRectCallout">
            <a:avLst>
              <a:gd name="adj1" fmla="val -19296"/>
              <a:gd name="adj2" fmla="val -156250"/>
            </a:avLst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“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既</a:t>
            </a:r>
            <a:r>
              <a:rPr lang="en-US" altLang="zh-CN" sz="3200">
                <a:solidFill>
                  <a:srgbClr val="FF0000"/>
                </a:solidFill>
                <a:ea typeface="华文行楷" pitchFamily="2" charset="-122"/>
              </a:rPr>
              <a:t>..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又</a:t>
            </a:r>
            <a:r>
              <a:rPr lang="en-US" altLang="zh-CN" sz="3200">
                <a:solidFill>
                  <a:srgbClr val="FF0000"/>
                </a:solidFill>
                <a:ea typeface="华文行楷" pitchFamily="2" charset="-122"/>
              </a:rPr>
              <a:t>..</a:t>
            </a:r>
            <a:r>
              <a:rPr lang="en-US" altLang="zh-CN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”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、</a:t>
            </a:r>
            <a:r>
              <a:rPr lang="zh-CN" altLang="en-US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“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和</a:t>
            </a:r>
            <a:r>
              <a:rPr lang="zh-CN" altLang="en-US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”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、</a:t>
            </a:r>
            <a:r>
              <a:rPr lang="zh-CN" altLang="en-US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“</a:t>
            </a:r>
            <a:r>
              <a:rPr lang="zh-CN" altLang="en-US" sz="3200">
                <a:solidFill>
                  <a:srgbClr val="FF0000"/>
                </a:solidFill>
                <a:ea typeface="华文行楷" pitchFamily="2" charset="-122"/>
              </a:rPr>
              <a:t>及</a:t>
            </a:r>
            <a:r>
              <a:rPr lang="zh-CN" altLang="en-US" sz="3200">
                <a:solidFill>
                  <a:srgbClr val="FF0000"/>
                </a:solidFill>
                <a:latin typeface="Arial"/>
                <a:ea typeface="华文行楷" pitchFamily="2" charset="-122"/>
              </a:rPr>
              <a:t>”</a:t>
            </a:r>
            <a:endParaRPr lang="zh-CN" altLang="en-US" sz="3200">
              <a:solidFill>
                <a:srgbClr val="FF0000"/>
              </a:solidFill>
              <a:ea typeface="华文行楷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animBg="1"/>
      <p:bldP spid="645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355725" y="1676400"/>
            <a:ext cx="260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ea typeface="隶书" pitchFamily="49" charset="-122"/>
              </a:rPr>
              <a:t>数理逻辑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041525" y="2438400"/>
            <a:ext cx="603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ea typeface="隶书" pitchFamily="49" charset="-122"/>
              </a:rPr>
              <a:t>用数学方法研究推理过程的科学</a:t>
            </a:r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2971800" y="1676400"/>
            <a:ext cx="2374900" cy="519113"/>
            <a:chOff x="1872" y="1056"/>
            <a:chExt cx="1496" cy="327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2352" y="105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00"/>
                  </a:solidFill>
                  <a:ea typeface="隶书" pitchFamily="49" charset="-122"/>
                </a:rPr>
                <a:t>符号逻辑</a:t>
              </a:r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1872" y="1248"/>
              <a:ext cx="528" cy="0"/>
            </a:xfrm>
            <a:prstGeom prst="line">
              <a:avLst/>
            </a:prstGeom>
            <a:noFill/>
            <a:ln w="857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965325" y="3276600"/>
            <a:ext cx="626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CC"/>
                </a:solidFill>
                <a:ea typeface="楷体_GB2312" pitchFamily="49" charset="-122"/>
              </a:rPr>
              <a:t>命题逻辑</a:t>
            </a:r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kumimoji="1" lang="zh-CN" altLang="en-US" sz="3200" b="1">
                <a:solidFill>
                  <a:srgbClr val="0000CC"/>
                </a:solidFill>
                <a:ea typeface="楷体_GB2312" pitchFamily="49" charset="-122"/>
              </a:rPr>
              <a:t>谓词逻辑</a:t>
            </a:r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的基础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006600" y="4297363"/>
            <a:ext cx="568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CC"/>
                </a:solidFill>
                <a:ea typeface="楷体_GB2312" pitchFamily="49" charset="-122"/>
              </a:rPr>
              <a:t>谓词逻辑</a:t>
            </a:r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kumimoji="1" lang="zh-CN" altLang="en-US" sz="3200" b="1">
                <a:solidFill>
                  <a:srgbClr val="0000CC"/>
                </a:solidFill>
                <a:ea typeface="楷体_GB2312" pitchFamily="49" charset="-122"/>
              </a:rPr>
              <a:t>命题逻辑</a:t>
            </a:r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的扩充</a:t>
            </a:r>
            <a:endParaRPr kumimoji="1" lang="zh-CN" altLang="en-US" sz="32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9225" grpId="0"/>
      <p:bldP spid="92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279525" y="1673225"/>
            <a:ext cx="55499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3.</a:t>
            </a:r>
            <a:r>
              <a:rPr kumimoji="1" lang="en-US" altLang="zh-CN" sz="2800" b="1">
                <a:solidFill>
                  <a:srgbClr val="996633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P: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今天下雨。 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Q: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今天下雪。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3505200" y="2633663"/>
            <a:ext cx="472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Arial"/>
                <a:ea typeface="华文新魏" pitchFamily="2" charset="-122"/>
              </a:rPr>
              <a:t>“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今天下雨并且下雪。</a:t>
            </a:r>
            <a:r>
              <a:rPr kumimoji="1" lang="zh-CN" altLang="en-US" sz="3200" b="1">
                <a:latin typeface="Arial"/>
                <a:ea typeface="华文新魏" pitchFamily="2" charset="-122"/>
              </a:rPr>
              <a:t>”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508125" y="2609850"/>
            <a:ext cx="1920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kumimoji="1" lang="en-US" altLang="en-US" sz="3200" b="1">
                <a:solidFill>
                  <a:srgbClr val="990000"/>
                </a:solidFill>
                <a:latin typeface="Times New Roman" pitchFamily="18" charset="0"/>
              </a:rPr>
              <a:t>∧</a:t>
            </a: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1355725" y="3722688"/>
            <a:ext cx="603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4.  P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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2=5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：雪是黑的。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2346325" y="4632325"/>
            <a:ext cx="5197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  <a:ea typeface="隶书" pitchFamily="49" charset="-122"/>
              </a:rPr>
              <a:t>P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</a:rPr>
              <a:t>Q</a:t>
            </a:r>
            <a:r>
              <a:rPr kumimoji="1" lang="zh-CN" altLang="en-US" sz="2800" b="1">
                <a:latin typeface="Times New Roman" pitchFamily="18" charset="0"/>
                <a:ea typeface="隶书" pitchFamily="49" charset="-122"/>
              </a:rPr>
              <a:t>：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</a:rPr>
              <a:t>2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  <a:sym typeface="Symbol" pitchFamily="18" charset="2"/>
              </a:rPr>
              <a:t></a:t>
            </a:r>
            <a:r>
              <a:rPr kumimoji="1" lang="en-US" altLang="zh-CN" sz="2800" b="1">
                <a:latin typeface="Times New Roman" pitchFamily="18" charset="0"/>
                <a:ea typeface="隶书" pitchFamily="49" charset="-122"/>
              </a:rPr>
              <a:t>2=5</a:t>
            </a:r>
            <a:r>
              <a:rPr kumimoji="1" lang="zh-CN" altLang="en-US" sz="2800" b="1">
                <a:latin typeface="隶书" pitchFamily="49" charset="-122"/>
                <a:ea typeface="隶书" pitchFamily="49" charset="-122"/>
              </a:rPr>
              <a:t>并且雪是黑的。</a:t>
            </a:r>
          </a:p>
        </p:txBody>
      </p:sp>
      <p:sp>
        <p:nvSpPr>
          <p:cNvPr id="65546" name="AutoShape 10"/>
          <p:cNvSpPr>
            <a:spLocks noChangeArrowheads="1"/>
          </p:cNvSpPr>
          <p:nvPr/>
        </p:nvSpPr>
        <p:spPr bwMode="auto">
          <a:xfrm>
            <a:off x="4876800" y="5715000"/>
            <a:ext cx="1600200" cy="1143000"/>
          </a:xfrm>
          <a:prstGeom prst="wedgeRoundRectCallout">
            <a:avLst>
              <a:gd name="adj1" fmla="val -162796"/>
              <a:gd name="adj2" fmla="val -95000"/>
              <a:gd name="adj3" fmla="val 16667"/>
            </a:avLst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>
                <a:ea typeface="华文行楷" pitchFamily="2" charset="-122"/>
              </a:rPr>
              <a:t>地位平等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/>
      <p:bldP spid="65543" grpId="0"/>
      <p:bldP spid="65544" grpId="0"/>
      <p:bldP spid="65545" grpId="0"/>
      <p:bldP spid="655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279525" y="1614488"/>
            <a:ext cx="390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32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真值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定义： </a:t>
            </a: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2193925" y="2449513"/>
            <a:ext cx="3140075" cy="579437"/>
            <a:chOff x="1382" y="1543"/>
            <a:chExt cx="1978" cy="365"/>
          </a:xfrm>
        </p:grpSpPr>
        <p:sp>
          <p:nvSpPr>
            <p:cNvPr id="66566" name="Text Box 6"/>
            <p:cNvSpPr txBox="1">
              <a:spLocks noChangeArrowheads="1"/>
            </p:cNvSpPr>
            <p:nvPr/>
          </p:nvSpPr>
          <p:spPr bwMode="auto">
            <a:xfrm>
              <a:off x="1382" y="1543"/>
              <a:ext cx="12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lang="en-US" altLang="zh-CN" sz="32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</a:t>
              </a:r>
              <a:r>
                <a:rPr lang="en-US" altLang="zh-CN" sz="32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Q</a:t>
              </a:r>
              <a:r>
                <a:rPr lang="zh-CN" altLang="en-US" sz="3200" b="1">
                  <a:solidFill>
                    <a:srgbClr val="990000"/>
                  </a:solidFill>
                  <a:latin typeface="楷体_GB2312" pitchFamily="49" charset="-122"/>
                  <a:ea typeface="楷体_GB2312" pitchFamily="49" charset="-122"/>
                </a:rPr>
                <a:t>为真 </a:t>
              </a:r>
            </a:p>
          </p:txBody>
        </p:sp>
        <p:sp>
          <p:nvSpPr>
            <p:cNvPr id="66567" name="AutoShape 7"/>
            <p:cNvSpPr>
              <a:spLocks noChangeArrowheads="1"/>
            </p:cNvSpPr>
            <p:nvPr/>
          </p:nvSpPr>
          <p:spPr bwMode="auto">
            <a:xfrm>
              <a:off x="2544" y="1632"/>
              <a:ext cx="816" cy="240"/>
            </a:xfrm>
            <a:prstGeom prst="leftRightArrow">
              <a:avLst>
                <a:gd name="adj1" fmla="val 50000"/>
                <a:gd name="adj2" fmla="val 68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5318125" y="2555875"/>
            <a:ext cx="258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都为真 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822325" y="3154363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∧</a:t>
            </a:r>
            <a:r>
              <a:rPr kumimoji="1" lang="zh-CN" altLang="en-US" sz="3200" b="1">
                <a:latin typeface="隶书" pitchFamily="49" charset="-122"/>
                <a:ea typeface="隶书" pitchFamily="49" charset="-122"/>
              </a:rPr>
              <a:t>真值表：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66601" name="Group 41"/>
          <p:cNvGraphicFramePr>
            <a:graphicFrameLocks noGrp="1"/>
          </p:cNvGraphicFramePr>
          <p:nvPr>
            <p:ph/>
          </p:nvPr>
        </p:nvGraphicFramePr>
        <p:xfrm>
          <a:off x="3200400" y="3435350"/>
          <a:ext cx="2590800" cy="28956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P∧Q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02" name="AutoShape 42"/>
          <p:cNvSpPr>
            <a:spLocks noChangeArrowheads="1"/>
          </p:cNvSpPr>
          <p:nvPr/>
        </p:nvSpPr>
        <p:spPr bwMode="auto">
          <a:xfrm>
            <a:off x="6705600" y="4191000"/>
            <a:ext cx="2286000" cy="838200"/>
          </a:xfrm>
          <a:prstGeom prst="wedgeRectCallout">
            <a:avLst>
              <a:gd name="adj1" fmla="val -110208"/>
              <a:gd name="adj2" fmla="val -29926"/>
            </a:avLst>
          </a:prstGeom>
          <a:solidFill>
            <a:srgbClr val="FFFF00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ea typeface="华文行楷" pitchFamily="2" charset="-122"/>
              </a:rPr>
              <a:t>同真则真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2" name="云形标注 11"/>
          <p:cNvSpPr/>
          <p:nvPr/>
        </p:nvSpPr>
        <p:spPr bwMode="auto">
          <a:xfrm>
            <a:off x="6934200" y="533400"/>
            <a:ext cx="1828800" cy="1030287"/>
          </a:xfrm>
          <a:prstGeom prst="cloudCallout">
            <a:avLst>
              <a:gd name="adj1" fmla="val -210937"/>
              <a:gd name="adj2" fmla="val 146629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444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/>
      <p:bldP spid="66570" grpId="0"/>
      <p:bldP spid="66602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355725" y="1690688"/>
            <a:ext cx="679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设命题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P: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今天下雨；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：明天下雨。 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431925" y="2525713"/>
            <a:ext cx="1503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P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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Q </a:t>
            </a:r>
            <a:r>
              <a:rPr lang="zh-CN" altLang="en-US" sz="32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：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955925" y="2566988"/>
            <a:ext cx="4054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今天与明天都下雨。 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431925" y="3360738"/>
            <a:ext cx="603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6.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他们打开门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并走出教室。</a:t>
            </a:r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4038600" y="3429000"/>
            <a:ext cx="457200" cy="457200"/>
          </a:xfrm>
          <a:prstGeom prst="ellips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7594" name="AutoShape 10"/>
          <p:cNvSpPr>
            <a:spLocks noChangeArrowheads="1"/>
          </p:cNvSpPr>
          <p:nvPr/>
        </p:nvSpPr>
        <p:spPr bwMode="auto">
          <a:xfrm>
            <a:off x="4343400" y="3886200"/>
            <a:ext cx="1295400" cy="533400"/>
          </a:xfrm>
          <a:prstGeom prst="wedgeRoundRectCallout">
            <a:avLst>
              <a:gd name="adj1" fmla="val -44852"/>
              <a:gd name="adj2" fmla="val -7291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990000"/>
                </a:solidFill>
                <a:ea typeface="华文行楷" pitchFamily="2" charset="-122"/>
              </a:rPr>
              <a:t>于是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2117725" y="4579938"/>
            <a:ext cx="3902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ea typeface="华文新魏" pitchFamily="2" charset="-122"/>
              </a:rPr>
              <a:t>张明与张华是兄弟。</a:t>
            </a:r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2895600" y="4572000"/>
            <a:ext cx="3810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591" grpId="0"/>
      <p:bldP spid="67592" grpId="0"/>
      <p:bldP spid="67593" grpId="0" animBg="1"/>
      <p:bldP spid="67594" grpId="0" animBg="1"/>
      <p:bldP spid="67595" grpId="0"/>
      <p:bldP spid="675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219200" y="1631950"/>
            <a:ext cx="5959475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7.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设命题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：我去看电影。</a:t>
            </a:r>
          </a:p>
          <a:p>
            <a:pPr>
              <a:lnSpc>
                <a:spcPct val="15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      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：房间 里有十张桌子。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905000" y="3473450"/>
            <a:ext cx="1095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3565525" y="3581400"/>
            <a:ext cx="298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逻辑学允许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4" grpId="0"/>
      <p:bldP spid="68615" grpId="0"/>
      <p:bldP spid="6861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295400" y="1636713"/>
            <a:ext cx="373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合取运算的性质</a:t>
            </a:r>
            <a:r>
              <a:rPr kumimoji="1" lang="en-US" altLang="zh-CN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69662" name="Group 30"/>
          <p:cNvGrpSpPr>
            <a:grpSpLocks/>
          </p:cNvGrpSpPr>
          <p:nvPr/>
        </p:nvGrpSpPr>
        <p:grpSpPr bwMode="auto">
          <a:xfrm>
            <a:off x="685800" y="2438400"/>
            <a:ext cx="3505200" cy="533400"/>
            <a:chOff x="576" y="1536"/>
            <a:chExt cx="1824" cy="336"/>
          </a:xfrm>
        </p:grpSpPr>
        <p:sp>
          <p:nvSpPr>
            <p:cNvPr id="69638" name="Text Box 6"/>
            <p:cNvSpPr txBox="1">
              <a:spLocks noChangeArrowheads="1"/>
            </p:cNvSpPr>
            <p:nvPr/>
          </p:nvSpPr>
          <p:spPr bwMode="auto">
            <a:xfrm>
              <a:off x="1161" y="153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P∧P</a:t>
              </a:r>
            </a:p>
          </p:txBody>
        </p:sp>
        <p:sp>
          <p:nvSpPr>
            <p:cNvPr id="69639" name="AutoShape 7"/>
            <p:cNvSpPr>
              <a:spLocks noChangeArrowheads="1"/>
            </p:cNvSpPr>
            <p:nvPr/>
          </p:nvSpPr>
          <p:spPr bwMode="auto">
            <a:xfrm>
              <a:off x="1728" y="1641"/>
              <a:ext cx="432" cy="144"/>
            </a:xfrm>
            <a:prstGeom prst="leftRightArrow">
              <a:avLst>
                <a:gd name="adj1" fmla="val 50000"/>
                <a:gd name="adj2" fmla="val 6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40" name="Text Box 8"/>
            <p:cNvSpPr txBox="1">
              <a:spLocks noChangeArrowheads="1"/>
            </p:cNvSpPr>
            <p:nvPr/>
          </p:nvSpPr>
          <p:spPr bwMode="auto">
            <a:xfrm>
              <a:off x="2147" y="154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9641" name="Text Box 9"/>
            <p:cNvSpPr txBox="1">
              <a:spLocks noChangeArrowheads="1"/>
            </p:cNvSpPr>
            <p:nvPr/>
          </p:nvSpPr>
          <p:spPr bwMode="auto">
            <a:xfrm>
              <a:off x="576" y="153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幂等</a:t>
              </a:r>
            </a:p>
          </p:txBody>
        </p:sp>
      </p:grpSp>
      <p:grpSp>
        <p:nvGrpSpPr>
          <p:cNvPr id="69663" name="Group 31"/>
          <p:cNvGrpSpPr>
            <a:grpSpLocks/>
          </p:cNvGrpSpPr>
          <p:nvPr/>
        </p:nvGrpSpPr>
        <p:grpSpPr bwMode="auto">
          <a:xfrm>
            <a:off x="609600" y="3124200"/>
            <a:ext cx="4191000" cy="533400"/>
            <a:chOff x="576" y="1968"/>
            <a:chExt cx="2284" cy="336"/>
          </a:xfrm>
        </p:grpSpPr>
        <p:sp>
          <p:nvSpPr>
            <p:cNvPr id="69642" name="Text Box 10"/>
            <p:cNvSpPr txBox="1">
              <a:spLocks noChangeArrowheads="1"/>
            </p:cNvSpPr>
            <p:nvPr/>
          </p:nvSpPr>
          <p:spPr bwMode="auto">
            <a:xfrm>
              <a:off x="1162" y="1977"/>
              <a:ext cx="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P∧Q</a:t>
              </a:r>
            </a:p>
          </p:txBody>
        </p:sp>
        <p:sp>
          <p:nvSpPr>
            <p:cNvPr id="69643" name="AutoShape 11"/>
            <p:cNvSpPr>
              <a:spLocks noChangeArrowheads="1"/>
            </p:cNvSpPr>
            <p:nvPr/>
          </p:nvSpPr>
          <p:spPr bwMode="auto">
            <a:xfrm>
              <a:off x="1796" y="211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44" name="Text Box 12"/>
            <p:cNvSpPr txBox="1">
              <a:spLocks noChangeArrowheads="1"/>
            </p:cNvSpPr>
            <p:nvPr/>
          </p:nvSpPr>
          <p:spPr bwMode="auto">
            <a:xfrm>
              <a:off x="2208" y="1968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Q∧P</a:t>
              </a:r>
            </a:p>
          </p:txBody>
        </p:sp>
        <p:sp>
          <p:nvSpPr>
            <p:cNvPr id="69645" name="Text Box 13"/>
            <p:cNvSpPr txBox="1">
              <a:spLocks noChangeArrowheads="1"/>
            </p:cNvSpPr>
            <p:nvPr/>
          </p:nvSpPr>
          <p:spPr bwMode="auto">
            <a:xfrm>
              <a:off x="576" y="2013"/>
              <a:ext cx="4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交换</a:t>
              </a:r>
            </a:p>
          </p:txBody>
        </p:sp>
      </p:grpSp>
      <p:grpSp>
        <p:nvGrpSpPr>
          <p:cNvPr id="69664" name="Group 32"/>
          <p:cNvGrpSpPr>
            <a:grpSpLocks/>
          </p:cNvGrpSpPr>
          <p:nvPr/>
        </p:nvGrpSpPr>
        <p:grpSpPr bwMode="auto">
          <a:xfrm>
            <a:off x="609600" y="3886200"/>
            <a:ext cx="6083300" cy="533400"/>
            <a:chOff x="576" y="2448"/>
            <a:chExt cx="3643" cy="336"/>
          </a:xfrm>
        </p:grpSpPr>
        <p:sp>
          <p:nvSpPr>
            <p:cNvPr id="69646" name="Text Box 14"/>
            <p:cNvSpPr txBox="1">
              <a:spLocks noChangeArrowheads="1"/>
            </p:cNvSpPr>
            <p:nvPr/>
          </p:nvSpPr>
          <p:spPr bwMode="auto">
            <a:xfrm>
              <a:off x="576" y="245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华文行楷" pitchFamily="2" charset="-122"/>
                </a:rPr>
                <a:t>结合</a:t>
              </a:r>
            </a:p>
          </p:txBody>
        </p:sp>
        <p:sp>
          <p:nvSpPr>
            <p:cNvPr id="69647" name="Text Box 15"/>
            <p:cNvSpPr txBox="1">
              <a:spLocks noChangeArrowheads="1"/>
            </p:cNvSpPr>
            <p:nvPr/>
          </p:nvSpPr>
          <p:spPr bwMode="auto">
            <a:xfrm>
              <a:off x="1238" y="2457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(P∧Q)∧R</a:t>
              </a:r>
            </a:p>
          </p:txBody>
        </p:sp>
        <p:sp>
          <p:nvSpPr>
            <p:cNvPr id="69648" name="AutoShape 16"/>
            <p:cNvSpPr>
              <a:spLocks noChangeArrowheads="1"/>
            </p:cNvSpPr>
            <p:nvPr/>
          </p:nvSpPr>
          <p:spPr bwMode="auto">
            <a:xfrm>
              <a:off x="2304" y="2544"/>
              <a:ext cx="768" cy="144"/>
            </a:xfrm>
            <a:prstGeom prst="leftRightArrow">
              <a:avLst>
                <a:gd name="adj1" fmla="val 50000"/>
                <a:gd name="adj2" fmla="val 10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3089" y="2448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P∧(Q∧R)</a:t>
              </a:r>
            </a:p>
          </p:txBody>
        </p:sp>
      </p:grpSp>
      <p:grpSp>
        <p:nvGrpSpPr>
          <p:cNvPr id="69665" name="Group 33"/>
          <p:cNvGrpSpPr>
            <a:grpSpLocks/>
          </p:cNvGrpSpPr>
          <p:nvPr/>
        </p:nvGrpSpPr>
        <p:grpSpPr bwMode="auto">
          <a:xfrm>
            <a:off x="4800600" y="2428875"/>
            <a:ext cx="3470275" cy="542925"/>
            <a:chOff x="3302" y="1530"/>
            <a:chExt cx="1912" cy="342"/>
          </a:xfrm>
        </p:grpSpPr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302" y="153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同一</a:t>
              </a:r>
            </a:p>
          </p:txBody>
        </p:sp>
        <p:sp>
          <p:nvSpPr>
            <p:cNvPr id="69651" name="Text Box 19"/>
            <p:cNvSpPr txBox="1">
              <a:spLocks noChangeArrowheads="1"/>
            </p:cNvSpPr>
            <p:nvPr/>
          </p:nvSpPr>
          <p:spPr bwMode="auto">
            <a:xfrm>
              <a:off x="3878" y="1530"/>
              <a:ext cx="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P∧1</a:t>
              </a:r>
            </a:p>
          </p:txBody>
        </p:sp>
        <p:sp>
          <p:nvSpPr>
            <p:cNvPr id="69652" name="AutoShape 20"/>
            <p:cNvSpPr>
              <a:spLocks noChangeArrowheads="1"/>
            </p:cNvSpPr>
            <p:nvPr/>
          </p:nvSpPr>
          <p:spPr bwMode="auto">
            <a:xfrm>
              <a:off x="4512" y="163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53" name="Text Box 21"/>
            <p:cNvSpPr txBox="1">
              <a:spLocks noChangeArrowheads="1"/>
            </p:cNvSpPr>
            <p:nvPr/>
          </p:nvSpPr>
          <p:spPr bwMode="auto">
            <a:xfrm>
              <a:off x="4992" y="1545"/>
              <a:ext cx="2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69666" name="Group 34"/>
          <p:cNvGrpSpPr>
            <a:grpSpLocks/>
          </p:cNvGrpSpPr>
          <p:nvPr/>
        </p:nvGrpSpPr>
        <p:grpSpPr bwMode="auto">
          <a:xfrm>
            <a:off x="4800600" y="3114675"/>
            <a:ext cx="3424238" cy="542925"/>
            <a:chOff x="3312" y="1962"/>
            <a:chExt cx="1878" cy="342"/>
          </a:xfrm>
        </p:grpSpPr>
        <p:sp>
          <p:nvSpPr>
            <p:cNvPr id="69654" name="Text Box 22"/>
            <p:cNvSpPr txBox="1">
              <a:spLocks noChangeArrowheads="1"/>
            </p:cNvSpPr>
            <p:nvPr/>
          </p:nvSpPr>
          <p:spPr bwMode="auto">
            <a:xfrm>
              <a:off x="3312" y="2013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零一</a:t>
              </a:r>
            </a:p>
          </p:txBody>
        </p:sp>
        <p:sp>
          <p:nvSpPr>
            <p:cNvPr id="69655" name="Text Box 23"/>
            <p:cNvSpPr txBox="1">
              <a:spLocks noChangeArrowheads="1"/>
            </p:cNvSpPr>
            <p:nvPr/>
          </p:nvSpPr>
          <p:spPr bwMode="auto">
            <a:xfrm>
              <a:off x="3878" y="1962"/>
              <a:ext cx="5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P∧0</a:t>
              </a:r>
            </a:p>
          </p:txBody>
        </p:sp>
        <p:sp>
          <p:nvSpPr>
            <p:cNvPr id="69656" name="AutoShape 24"/>
            <p:cNvSpPr>
              <a:spLocks noChangeArrowheads="1"/>
            </p:cNvSpPr>
            <p:nvPr/>
          </p:nvSpPr>
          <p:spPr bwMode="auto">
            <a:xfrm>
              <a:off x="4464" y="2112"/>
              <a:ext cx="576" cy="96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57" name="Text Box 25"/>
            <p:cNvSpPr txBox="1">
              <a:spLocks noChangeArrowheads="1"/>
            </p:cNvSpPr>
            <p:nvPr/>
          </p:nvSpPr>
          <p:spPr bwMode="auto">
            <a:xfrm>
              <a:off x="4992" y="1977"/>
              <a:ext cx="1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609600" y="4784725"/>
            <a:ext cx="4202113" cy="534988"/>
            <a:chOff x="576" y="3014"/>
            <a:chExt cx="2458" cy="337"/>
          </a:xfrm>
        </p:grpSpPr>
        <p:sp>
          <p:nvSpPr>
            <p:cNvPr id="69658" name="Text Box 26"/>
            <p:cNvSpPr txBox="1">
              <a:spLocks noChangeArrowheads="1"/>
            </p:cNvSpPr>
            <p:nvPr/>
          </p:nvSpPr>
          <p:spPr bwMode="auto">
            <a:xfrm>
              <a:off x="576" y="302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华文行楷" pitchFamily="2" charset="-122"/>
                </a:rPr>
                <a:t>否定</a:t>
              </a:r>
            </a:p>
          </p:txBody>
        </p:sp>
        <p:sp>
          <p:nvSpPr>
            <p:cNvPr id="69659" name="Text Box 27"/>
            <p:cNvSpPr txBox="1">
              <a:spLocks noChangeArrowheads="1"/>
            </p:cNvSpPr>
            <p:nvPr/>
          </p:nvSpPr>
          <p:spPr bwMode="auto">
            <a:xfrm>
              <a:off x="1238" y="3014"/>
              <a:ext cx="7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P∧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>
                  <a:latin typeface="Times New Roman" pitchFamily="18" charset="0"/>
                </a:rPr>
                <a:t> P</a:t>
              </a:r>
            </a:p>
          </p:txBody>
        </p:sp>
        <p:sp>
          <p:nvSpPr>
            <p:cNvPr id="69660" name="AutoShape 28"/>
            <p:cNvSpPr>
              <a:spLocks noChangeArrowheads="1"/>
            </p:cNvSpPr>
            <p:nvPr/>
          </p:nvSpPr>
          <p:spPr bwMode="auto">
            <a:xfrm>
              <a:off x="2064" y="3120"/>
              <a:ext cx="720" cy="192"/>
            </a:xfrm>
            <a:prstGeom prst="left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9661" name="Text Box 29"/>
            <p:cNvSpPr txBox="1">
              <a:spLocks noChangeArrowheads="1"/>
            </p:cNvSpPr>
            <p:nvPr/>
          </p:nvSpPr>
          <p:spPr bwMode="auto">
            <a:xfrm>
              <a:off x="2822" y="3018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5715000" y="3048000"/>
            <a:ext cx="2667000" cy="6858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201738" y="1712913"/>
            <a:ext cx="7789862" cy="2303462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3)</a:t>
            </a:r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析取词</a:t>
            </a:r>
            <a:r>
              <a:rPr lang="en-US" altLang="zh-CN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: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是两个命题，则由析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取词∨和命题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组成的复合命题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P∨Q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称为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的析取式，读作</a:t>
            </a:r>
            <a:r>
              <a:rPr lang="zh-CN" altLang="en-US" sz="3200" b="1">
                <a:latin typeface="Arial"/>
                <a:ea typeface="楷体_GB2312" pitchFamily="49" charset="-122"/>
                <a:cs typeface="Times New Roman" pitchFamily="18" charset="0"/>
              </a:rPr>
              <a:t>“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lang="en-US" altLang="zh-CN" sz="3200" b="1">
                <a:latin typeface="Arial"/>
                <a:ea typeface="楷体_GB2312" pitchFamily="49" charset="-122"/>
                <a:cs typeface="Times New Roman" pitchFamily="18" charset="0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298575" y="4419600"/>
            <a:ext cx="6321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：今天下雨，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：今天刮风， 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728913" y="5257800"/>
            <a:ext cx="4814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</a:t>
            </a:r>
            <a:r>
              <a:rPr lang="en-US" altLang="zh-CN" sz="28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：今天下雨</a:t>
            </a:r>
            <a:r>
              <a:rPr lang="zh-CN" altLang="en-US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或者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刮风。 </a:t>
            </a:r>
          </a:p>
        </p:txBody>
      </p:sp>
      <p:sp>
        <p:nvSpPr>
          <p:cNvPr id="70664" name="AutoShape 8"/>
          <p:cNvSpPr>
            <a:spLocks noChangeArrowheads="1"/>
          </p:cNvSpPr>
          <p:nvPr/>
        </p:nvSpPr>
        <p:spPr bwMode="auto">
          <a:xfrm>
            <a:off x="7620000" y="4572000"/>
            <a:ext cx="1371600" cy="838200"/>
          </a:xfrm>
          <a:prstGeom prst="wedgeRectCallout">
            <a:avLst>
              <a:gd name="adj1" fmla="val -126389"/>
              <a:gd name="adj2" fmla="val 24620"/>
            </a:avLst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可兼或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4024313" y="6019800"/>
            <a:ext cx="214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三种情况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2" grpId="0"/>
      <p:bldP spid="70663" grpId="0"/>
      <p:bldP spid="70664" grpId="0" animBg="1"/>
      <p:bldP spid="706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066800" y="1600200"/>
            <a:ext cx="7786688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9.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设有命题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：或重于泰山。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         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：或轻如鸿毛。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命题  </a:t>
            </a:r>
            <a:r>
              <a:rPr lang="zh-CN" altLang="en-US" sz="2800">
                <a:latin typeface="Arial"/>
                <a:ea typeface="华文新魏" pitchFamily="2" charset="-122"/>
              </a:rPr>
              <a:t>“</a:t>
            </a:r>
            <a:r>
              <a:rPr lang="zh-CN" altLang="en-US" sz="2800">
                <a:ea typeface="华文新魏" pitchFamily="2" charset="-122"/>
              </a:rPr>
              <a:t>或重于泰山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或   </a:t>
            </a:r>
            <a:r>
              <a:rPr lang="zh-CN" altLang="en-US" sz="2800">
                <a:ea typeface="华文新魏" pitchFamily="2" charset="-122"/>
              </a:rPr>
              <a:t>或 轻如鸿毛</a:t>
            </a:r>
            <a:r>
              <a:rPr lang="zh-CN" altLang="en-US" sz="2800">
                <a:latin typeface="Arial"/>
                <a:ea typeface="华文新魏" pitchFamily="2" charset="-122"/>
              </a:rPr>
              <a:t>”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？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057400" y="4052888"/>
            <a:ext cx="97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</a:rPr>
              <a:t>Q 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2133600" y="3581400"/>
            <a:ext cx="2133600" cy="0"/>
          </a:xfrm>
          <a:prstGeom prst="line">
            <a:avLst/>
          </a:prstGeom>
          <a:noFill/>
          <a:ln w="698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V="1">
            <a:off x="4724400" y="3505200"/>
            <a:ext cx="1981200" cy="762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5105400" y="4419600"/>
            <a:ext cx="2133600" cy="762000"/>
          </a:xfrm>
          <a:prstGeom prst="wedgeRectCallout">
            <a:avLst>
              <a:gd name="adj1" fmla="val -444"/>
              <a:gd name="adj2" fmla="val -166250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不可兼或</a:t>
            </a:r>
          </a:p>
        </p:txBody>
      </p:sp>
      <p:grpSp>
        <p:nvGrpSpPr>
          <p:cNvPr id="71692" name="Group 12"/>
          <p:cNvGrpSpPr>
            <a:grpSpLocks/>
          </p:cNvGrpSpPr>
          <p:nvPr/>
        </p:nvGrpSpPr>
        <p:grpSpPr bwMode="auto">
          <a:xfrm>
            <a:off x="3048000" y="4114800"/>
            <a:ext cx="1219200" cy="838200"/>
            <a:chOff x="1920" y="2592"/>
            <a:chExt cx="768" cy="528"/>
          </a:xfrm>
        </p:grpSpPr>
        <p:sp>
          <p:nvSpPr>
            <p:cNvPr id="71690" name="Line 10"/>
            <p:cNvSpPr>
              <a:spLocks noChangeShapeType="1"/>
            </p:cNvSpPr>
            <p:nvPr/>
          </p:nvSpPr>
          <p:spPr bwMode="auto">
            <a:xfrm>
              <a:off x="1968" y="2592"/>
              <a:ext cx="720" cy="528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1" name="Line 11"/>
            <p:cNvSpPr>
              <a:spLocks noChangeShapeType="1"/>
            </p:cNvSpPr>
            <p:nvPr/>
          </p:nvSpPr>
          <p:spPr bwMode="auto">
            <a:xfrm flipV="1">
              <a:off x="1920" y="2640"/>
              <a:ext cx="624" cy="480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5562600" y="5791200"/>
            <a:ext cx="1600200" cy="762000"/>
          </a:xfrm>
          <a:prstGeom prst="wedgeRoundRectCallout">
            <a:avLst>
              <a:gd name="adj1" fmla="val -23514"/>
              <a:gd name="adj2" fmla="val -136250"/>
              <a:gd name="adj3" fmla="val 16667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P⊕Q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 animBg="1"/>
      <p:bldP spid="71688" grpId="0" animBg="1"/>
      <p:bldP spid="71689" grpId="0" animBg="1"/>
      <p:bldP spid="716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9" name="Rectangle 29"/>
          <p:cNvSpPr>
            <a:spLocks noChangeArrowheads="1"/>
          </p:cNvSpPr>
          <p:nvPr/>
        </p:nvSpPr>
        <p:spPr bwMode="auto">
          <a:xfrm>
            <a:off x="1981200" y="3886200"/>
            <a:ext cx="5105400" cy="1295400"/>
          </a:xfrm>
          <a:prstGeom prst="rect">
            <a:avLst/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1433513" y="1643063"/>
            <a:ext cx="2371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P⊕Q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真值表</a:t>
            </a:r>
          </a:p>
        </p:txBody>
      </p:sp>
      <p:graphicFrame>
        <p:nvGraphicFramePr>
          <p:cNvPr id="256028" name="Group 28"/>
          <p:cNvGraphicFramePr>
            <a:graphicFrameLocks noGrp="1"/>
          </p:cNvGraphicFramePr>
          <p:nvPr>
            <p:ph/>
          </p:nvPr>
        </p:nvGraphicFramePr>
        <p:xfrm>
          <a:off x="2209800" y="2819400"/>
          <a:ext cx="4724400" cy="2895600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⊕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7" name="云形标注 6"/>
          <p:cNvSpPr/>
          <p:nvPr/>
        </p:nvSpPr>
        <p:spPr bwMode="auto">
          <a:xfrm>
            <a:off x="6934200" y="1712913"/>
            <a:ext cx="1828800" cy="1030287"/>
          </a:xfrm>
          <a:prstGeom prst="cloudCallout">
            <a:avLst>
              <a:gd name="adj1" fmla="val -73958"/>
              <a:gd name="adj2" fmla="val 46784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异或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5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9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1219200" y="1690688"/>
            <a:ext cx="681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10  P: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今晚我看书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：今晚我去看电影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2347913" y="2895600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P⊕Q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3733800" y="2895600"/>
            <a:ext cx="409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华文行楷" pitchFamily="2" charset="-122"/>
              </a:rPr>
              <a:t>今晚我看书或者去看电影</a:t>
            </a:r>
          </a:p>
        </p:txBody>
      </p:sp>
      <p:sp>
        <p:nvSpPr>
          <p:cNvPr id="258056" name="AutoShape 8"/>
          <p:cNvSpPr>
            <a:spLocks noChangeArrowheads="1"/>
          </p:cNvSpPr>
          <p:nvPr/>
        </p:nvSpPr>
        <p:spPr bwMode="auto">
          <a:xfrm>
            <a:off x="6400800" y="4191000"/>
            <a:ext cx="1600200" cy="685800"/>
          </a:xfrm>
          <a:prstGeom prst="wedgeRoundRectCallout">
            <a:avLst>
              <a:gd name="adj1" fmla="val -263986"/>
              <a:gd name="adj2" fmla="val -157870"/>
              <a:gd name="adj3" fmla="val 16667"/>
            </a:avLst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600">
                <a:solidFill>
                  <a:srgbClr val="0000FF"/>
                </a:solidFill>
                <a:ea typeface="华文行楷" pitchFamily="2" charset="-122"/>
              </a:rPr>
              <a:t>真？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258055" grpId="0"/>
      <p:bldP spid="2580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357313" y="2147888"/>
            <a:ext cx="6034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11.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他作了二十或三十道题</a:t>
            </a:r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154629" name="AutoShape 5"/>
          <p:cNvSpPr>
            <a:spLocks noChangeArrowheads="1"/>
          </p:cNvSpPr>
          <p:nvPr/>
        </p:nvSpPr>
        <p:spPr bwMode="auto">
          <a:xfrm>
            <a:off x="3505200" y="3657600"/>
            <a:ext cx="2590800" cy="1219200"/>
          </a:xfrm>
          <a:prstGeom prst="wedgeRectCallout">
            <a:avLst>
              <a:gd name="adj1" fmla="val 4046"/>
              <a:gd name="adj2" fmla="val -131509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大 约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1295400" y="5105400"/>
            <a:ext cx="748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ea typeface="隶书" pitchFamily="49" charset="-122"/>
              </a:rPr>
              <a:t>析取式</a:t>
            </a:r>
            <a:r>
              <a:rPr lang="zh-CN" altLang="en-US" sz="3200" b="1">
                <a:latin typeface="宋体" pitchFamily="2" charset="-122"/>
                <a:ea typeface="隶书" pitchFamily="49" charset="-122"/>
              </a:rPr>
              <a:t>∨表示的“或”是“可兼或”。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nimBg="1"/>
      <p:bldP spid="1546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057400"/>
            <a:ext cx="7313613" cy="1143000"/>
          </a:xfrm>
        </p:spPr>
        <p:txBody>
          <a:bodyPr/>
          <a:lstStyle/>
          <a:p>
            <a:pPr algn="ctr"/>
            <a:r>
              <a:rPr lang="zh-CN" altLang="en-US" sz="54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zh-CN" altLang="en-US" sz="5400" b="1" dirty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十</a:t>
            </a:r>
            <a:r>
              <a:rPr lang="zh-CN" altLang="en-US" sz="5400" b="1" dirty="0" smtClean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章 </a:t>
            </a:r>
            <a:r>
              <a:rPr lang="zh-CN" altLang="en-US" sz="5400" b="1" dirty="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命题逻辑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295400" y="1524000"/>
            <a:ext cx="434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P∨Q</a:t>
            </a:r>
            <a:r>
              <a:rPr lang="zh-CN" altLang="en-US" sz="32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真值定义：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4876800" y="2239963"/>
            <a:ext cx="426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至少有一个为真</a:t>
            </a:r>
          </a:p>
        </p:txBody>
      </p:sp>
      <p:grpSp>
        <p:nvGrpSpPr>
          <p:cNvPr id="72736" name="Group 32"/>
          <p:cNvGrpSpPr>
            <a:grpSpLocks/>
          </p:cNvGrpSpPr>
          <p:nvPr/>
        </p:nvGrpSpPr>
        <p:grpSpPr bwMode="auto">
          <a:xfrm>
            <a:off x="990600" y="2057400"/>
            <a:ext cx="3962400" cy="982663"/>
            <a:chOff x="1056" y="1296"/>
            <a:chExt cx="2160" cy="619"/>
          </a:xfrm>
        </p:grpSpPr>
        <p:sp>
          <p:nvSpPr>
            <p:cNvPr id="72710" name="Text Box 6"/>
            <p:cNvSpPr txBox="1">
              <a:spLocks noChangeArrowheads="1"/>
            </p:cNvSpPr>
            <p:nvPr/>
          </p:nvSpPr>
          <p:spPr bwMode="auto">
            <a:xfrm>
              <a:off x="1056" y="1392"/>
              <a:ext cx="1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P∨Q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为真</a:t>
              </a:r>
            </a:p>
          </p:txBody>
        </p:sp>
        <p:sp>
          <p:nvSpPr>
            <p:cNvPr id="72712" name="AutoShape 8"/>
            <p:cNvSpPr>
              <a:spLocks noChangeArrowheads="1"/>
            </p:cNvSpPr>
            <p:nvPr/>
          </p:nvSpPr>
          <p:spPr bwMode="auto">
            <a:xfrm>
              <a:off x="2256" y="1296"/>
              <a:ext cx="960" cy="619"/>
            </a:xfrm>
            <a:prstGeom prst="leftRightArrow">
              <a:avLst>
                <a:gd name="adj1" fmla="val 50000"/>
                <a:gd name="adj2" fmla="val 31018"/>
              </a:avLst>
            </a:prstGeom>
            <a:solidFill>
              <a:srgbClr val="CCFFFF"/>
            </a:solidFill>
            <a:ln w="158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3414713" y="3048000"/>
            <a:ext cx="5653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同时为假时，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P∨Q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才为假 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1050925" y="3581400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990000"/>
                </a:solidFill>
                <a:latin typeface="宋体" pitchFamily="2" charset="-122"/>
              </a:rPr>
              <a:t>∨</a:t>
            </a:r>
            <a:r>
              <a:rPr kumimoji="1" lang="zh-CN" altLang="en-US" sz="3200" b="1">
                <a:latin typeface="隶书" pitchFamily="49" charset="-122"/>
                <a:ea typeface="隶书" pitchFamily="49" charset="-122"/>
              </a:rPr>
              <a:t>真值表：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72737" name="Group 33"/>
          <p:cNvGraphicFramePr>
            <a:graphicFrameLocks noGrp="1"/>
          </p:cNvGraphicFramePr>
          <p:nvPr/>
        </p:nvGraphicFramePr>
        <p:xfrm>
          <a:off x="3352800" y="3657600"/>
          <a:ext cx="2590800" cy="28956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∨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38" name="AutoShape 34"/>
          <p:cNvSpPr>
            <a:spLocks noChangeArrowheads="1"/>
          </p:cNvSpPr>
          <p:nvPr/>
        </p:nvSpPr>
        <p:spPr bwMode="auto">
          <a:xfrm>
            <a:off x="6477000" y="5334000"/>
            <a:ext cx="1905000" cy="685800"/>
          </a:xfrm>
          <a:prstGeom prst="wedgeRectCallout">
            <a:avLst>
              <a:gd name="adj1" fmla="val -83250"/>
              <a:gd name="adj2" fmla="val 76852"/>
            </a:avLst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同假则假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13" name="云形标注 12"/>
          <p:cNvSpPr/>
          <p:nvPr/>
        </p:nvSpPr>
        <p:spPr bwMode="auto">
          <a:xfrm>
            <a:off x="6858000" y="685800"/>
            <a:ext cx="1828800" cy="1030287"/>
          </a:xfrm>
          <a:prstGeom prst="cloudCallout">
            <a:avLst>
              <a:gd name="adj1" fmla="val -173437"/>
              <a:gd name="adj2" fmla="val 89311"/>
            </a:avLst>
          </a:prstGeom>
          <a:blipFill>
            <a:blip r:embed="rId2"/>
            <a:tile tx="0" ty="0" sx="100000" sy="100000" flip="none" algn="tl"/>
          </a:blip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/>
      <p:bldP spid="72714" grpId="0"/>
      <p:bldP spid="72715" grpId="0"/>
      <p:bldP spid="72738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1219200" y="1690688"/>
            <a:ext cx="681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10  P: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今晚我看书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：今晚我去看电影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2057400" y="2990850"/>
            <a:ext cx="1690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P∨Q</a:t>
            </a:r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3429000" y="3028950"/>
            <a:ext cx="4651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ea typeface="华文行楷" pitchFamily="2" charset="-122"/>
              </a:rPr>
              <a:t>今晚我看书或者去看电影</a:t>
            </a:r>
          </a:p>
        </p:txBody>
      </p:sp>
      <p:sp>
        <p:nvSpPr>
          <p:cNvPr id="259081" name="AutoShape 9"/>
          <p:cNvSpPr>
            <a:spLocks noChangeArrowheads="1"/>
          </p:cNvSpPr>
          <p:nvPr/>
        </p:nvSpPr>
        <p:spPr bwMode="auto">
          <a:xfrm>
            <a:off x="4191000" y="4191000"/>
            <a:ext cx="2133600" cy="990600"/>
          </a:xfrm>
          <a:prstGeom prst="cloudCallout">
            <a:avLst>
              <a:gd name="adj1" fmla="val -125000"/>
              <a:gd name="adj2" fmla="val -111699"/>
            </a:avLst>
          </a:prstGeom>
          <a:solidFill>
            <a:srgbClr val="FFFF99"/>
          </a:solidFill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3600" b="1">
                <a:solidFill>
                  <a:srgbClr val="0000FF"/>
                </a:solidFill>
                <a:ea typeface="华文行楷" pitchFamily="2" charset="-122"/>
              </a:rPr>
              <a:t>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5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8" grpId="0"/>
      <p:bldP spid="259079" grpId="0"/>
      <p:bldP spid="25908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295400" y="1676400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析取运算的性质</a:t>
            </a:r>
            <a:r>
              <a:rPr kumimoji="1" lang="en-US" altLang="zh-CN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685800" y="2438400"/>
            <a:ext cx="3505200" cy="533400"/>
            <a:chOff x="576" y="1536"/>
            <a:chExt cx="1824" cy="336"/>
          </a:xfrm>
        </p:grpSpPr>
        <p:sp>
          <p:nvSpPr>
            <p:cNvPr id="73735" name="Text Box 7"/>
            <p:cNvSpPr txBox="1">
              <a:spLocks noChangeArrowheads="1"/>
            </p:cNvSpPr>
            <p:nvPr/>
          </p:nvSpPr>
          <p:spPr bwMode="auto">
            <a:xfrm>
              <a:off x="1161" y="153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73736" name="AutoShape 8"/>
            <p:cNvSpPr>
              <a:spLocks noChangeArrowheads="1"/>
            </p:cNvSpPr>
            <p:nvPr/>
          </p:nvSpPr>
          <p:spPr bwMode="auto">
            <a:xfrm>
              <a:off x="1728" y="1641"/>
              <a:ext cx="432" cy="144"/>
            </a:xfrm>
            <a:prstGeom prst="leftRightArrow">
              <a:avLst>
                <a:gd name="adj1" fmla="val 50000"/>
                <a:gd name="adj2" fmla="val 6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auto">
            <a:xfrm>
              <a:off x="2147" y="154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73738" name="Text Box 10"/>
            <p:cNvSpPr txBox="1">
              <a:spLocks noChangeArrowheads="1"/>
            </p:cNvSpPr>
            <p:nvPr/>
          </p:nvSpPr>
          <p:spPr bwMode="auto">
            <a:xfrm>
              <a:off x="576" y="153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幂等</a:t>
              </a:r>
            </a:p>
          </p:txBody>
        </p:sp>
      </p:grpSp>
      <p:grpSp>
        <p:nvGrpSpPr>
          <p:cNvPr id="73739" name="Group 11"/>
          <p:cNvGrpSpPr>
            <a:grpSpLocks/>
          </p:cNvGrpSpPr>
          <p:nvPr/>
        </p:nvGrpSpPr>
        <p:grpSpPr bwMode="auto">
          <a:xfrm>
            <a:off x="609600" y="3124200"/>
            <a:ext cx="4191000" cy="533400"/>
            <a:chOff x="576" y="1968"/>
            <a:chExt cx="2284" cy="336"/>
          </a:xfrm>
        </p:grpSpPr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1162" y="197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1796" y="211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2208" y="1968"/>
              <a:ext cx="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Q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576" y="201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交换</a:t>
              </a:r>
            </a:p>
          </p:txBody>
        </p:sp>
      </p:grpSp>
      <p:grpSp>
        <p:nvGrpSpPr>
          <p:cNvPr id="73744" name="Group 16"/>
          <p:cNvGrpSpPr>
            <a:grpSpLocks/>
          </p:cNvGrpSpPr>
          <p:nvPr/>
        </p:nvGrpSpPr>
        <p:grpSpPr bwMode="auto">
          <a:xfrm>
            <a:off x="609600" y="3886200"/>
            <a:ext cx="6083300" cy="533400"/>
            <a:chOff x="576" y="2448"/>
            <a:chExt cx="3643" cy="336"/>
          </a:xfrm>
        </p:grpSpPr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576" y="245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华文行楷" pitchFamily="2" charset="-122"/>
                </a:rPr>
                <a:t>结合</a:t>
              </a:r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auto">
            <a:xfrm>
              <a:off x="1238" y="2457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(P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Q)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auto">
            <a:xfrm>
              <a:off x="2304" y="2544"/>
              <a:ext cx="768" cy="144"/>
            </a:xfrm>
            <a:prstGeom prst="leftRightArrow">
              <a:avLst>
                <a:gd name="adj1" fmla="val 50000"/>
                <a:gd name="adj2" fmla="val 10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auto">
            <a:xfrm>
              <a:off x="3089" y="2448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(Q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R)</a:t>
              </a:r>
            </a:p>
          </p:txBody>
        </p:sp>
      </p:grpSp>
      <p:grpSp>
        <p:nvGrpSpPr>
          <p:cNvPr id="73749" name="Group 21"/>
          <p:cNvGrpSpPr>
            <a:grpSpLocks/>
          </p:cNvGrpSpPr>
          <p:nvPr/>
        </p:nvGrpSpPr>
        <p:grpSpPr bwMode="auto">
          <a:xfrm>
            <a:off x="4876800" y="2428875"/>
            <a:ext cx="3402013" cy="542925"/>
            <a:chOff x="3302" y="1530"/>
            <a:chExt cx="1916" cy="342"/>
          </a:xfrm>
        </p:grpSpPr>
        <p:sp>
          <p:nvSpPr>
            <p:cNvPr id="73750" name="Text Box 22"/>
            <p:cNvSpPr txBox="1">
              <a:spLocks noChangeArrowheads="1"/>
            </p:cNvSpPr>
            <p:nvPr/>
          </p:nvSpPr>
          <p:spPr bwMode="auto">
            <a:xfrm>
              <a:off x="3302" y="1536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同一</a:t>
              </a:r>
            </a:p>
          </p:txBody>
        </p:sp>
        <p:sp>
          <p:nvSpPr>
            <p:cNvPr id="73751" name="Text Box 23"/>
            <p:cNvSpPr txBox="1">
              <a:spLocks noChangeArrowheads="1"/>
            </p:cNvSpPr>
            <p:nvPr/>
          </p:nvSpPr>
          <p:spPr bwMode="auto">
            <a:xfrm>
              <a:off x="3878" y="1530"/>
              <a:ext cx="6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3752" name="AutoShape 24"/>
            <p:cNvSpPr>
              <a:spLocks noChangeArrowheads="1"/>
            </p:cNvSpPr>
            <p:nvPr/>
          </p:nvSpPr>
          <p:spPr bwMode="auto">
            <a:xfrm>
              <a:off x="4512" y="163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53" name="Text Box 25"/>
            <p:cNvSpPr txBox="1">
              <a:spLocks noChangeArrowheads="1"/>
            </p:cNvSpPr>
            <p:nvPr/>
          </p:nvSpPr>
          <p:spPr bwMode="auto">
            <a:xfrm>
              <a:off x="4992" y="154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73754" name="Group 26"/>
          <p:cNvGrpSpPr>
            <a:grpSpLocks/>
          </p:cNvGrpSpPr>
          <p:nvPr/>
        </p:nvGrpSpPr>
        <p:grpSpPr bwMode="auto">
          <a:xfrm>
            <a:off x="4876800" y="3114675"/>
            <a:ext cx="3357563" cy="542925"/>
            <a:chOff x="3312" y="1962"/>
            <a:chExt cx="1883" cy="342"/>
          </a:xfrm>
        </p:grpSpPr>
        <p:sp>
          <p:nvSpPr>
            <p:cNvPr id="73755" name="Text Box 27"/>
            <p:cNvSpPr txBox="1">
              <a:spLocks noChangeArrowheads="1"/>
            </p:cNvSpPr>
            <p:nvPr/>
          </p:nvSpPr>
          <p:spPr bwMode="auto">
            <a:xfrm>
              <a:off x="3312" y="2013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ea typeface="华文行楷" pitchFamily="2" charset="-122"/>
                </a:rPr>
                <a:t>零一</a:t>
              </a:r>
            </a:p>
          </p:txBody>
        </p:sp>
        <p:sp>
          <p:nvSpPr>
            <p:cNvPr id="73756" name="Text Box 28"/>
            <p:cNvSpPr txBox="1">
              <a:spLocks noChangeArrowheads="1"/>
            </p:cNvSpPr>
            <p:nvPr/>
          </p:nvSpPr>
          <p:spPr bwMode="auto">
            <a:xfrm>
              <a:off x="3878" y="1962"/>
              <a:ext cx="5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3757" name="AutoShape 29"/>
            <p:cNvSpPr>
              <a:spLocks noChangeArrowheads="1"/>
            </p:cNvSpPr>
            <p:nvPr/>
          </p:nvSpPr>
          <p:spPr bwMode="auto">
            <a:xfrm>
              <a:off x="4464" y="2112"/>
              <a:ext cx="576" cy="96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58" name="Text Box 30"/>
            <p:cNvSpPr txBox="1">
              <a:spLocks noChangeArrowheads="1"/>
            </p:cNvSpPr>
            <p:nvPr/>
          </p:nvSpPr>
          <p:spPr bwMode="auto">
            <a:xfrm>
              <a:off x="4992" y="1977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73759" name="Group 31"/>
          <p:cNvGrpSpPr>
            <a:grpSpLocks/>
          </p:cNvGrpSpPr>
          <p:nvPr/>
        </p:nvGrpSpPr>
        <p:grpSpPr bwMode="auto">
          <a:xfrm>
            <a:off x="533400" y="4784725"/>
            <a:ext cx="4268788" cy="534988"/>
            <a:chOff x="576" y="3014"/>
            <a:chExt cx="2454" cy="337"/>
          </a:xfrm>
        </p:grpSpPr>
        <p:sp>
          <p:nvSpPr>
            <p:cNvPr id="73760" name="Text Box 32"/>
            <p:cNvSpPr txBox="1">
              <a:spLocks noChangeArrowheads="1"/>
            </p:cNvSpPr>
            <p:nvPr/>
          </p:nvSpPr>
          <p:spPr bwMode="auto">
            <a:xfrm>
              <a:off x="576" y="302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华文行楷" pitchFamily="2" charset="-122"/>
                </a:rPr>
                <a:t>否定</a:t>
              </a:r>
            </a:p>
          </p:txBody>
        </p:sp>
        <p:sp>
          <p:nvSpPr>
            <p:cNvPr id="73761" name="Text Box 33"/>
            <p:cNvSpPr txBox="1">
              <a:spLocks noChangeArrowheads="1"/>
            </p:cNvSpPr>
            <p:nvPr/>
          </p:nvSpPr>
          <p:spPr bwMode="auto">
            <a:xfrm>
              <a:off x="1238" y="3014"/>
              <a:ext cx="7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宋体" pitchFamily="2" charset="-122"/>
                </a:rPr>
                <a:t>∨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sz="2800" b="1">
                  <a:latin typeface="Times New Roman" pitchFamily="18" charset="0"/>
                </a:rPr>
                <a:t> P</a:t>
              </a:r>
            </a:p>
          </p:txBody>
        </p:sp>
        <p:sp>
          <p:nvSpPr>
            <p:cNvPr id="73762" name="AutoShape 34"/>
            <p:cNvSpPr>
              <a:spLocks noChangeArrowheads="1"/>
            </p:cNvSpPr>
            <p:nvPr/>
          </p:nvSpPr>
          <p:spPr bwMode="auto">
            <a:xfrm>
              <a:off x="2064" y="3120"/>
              <a:ext cx="720" cy="192"/>
            </a:xfrm>
            <a:prstGeom prst="left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63" name="Text Box 35"/>
            <p:cNvSpPr txBox="1">
              <a:spLocks noChangeArrowheads="1"/>
            </p:cNvSpPr>
            <p:nvPr/>
          </p:nvSpPr>
          <p:spPr bwMode="auto">
            <a:xfrm>
              <a:off x="2822" y="3018"/>
              <a:ext cx="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1600200" y="4648200"/>
            <a:ext cx="3657600" cy="838200"/>
          </a:xfrm>
          <a:prstGeom prst="rect">
            <a:avLst/>
          </a:prstGeom>
          <a:noFill/>
          <a:ln w="635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utoUpdateAnimBg="0"/>
      <p:bldP spid="737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2514600" y="2528888"/>
            <a:ext cx="3581400" cy="1281112"/>
          </a:xfrm>
          <a:prstGeom prst="rect">
            <a:avLst/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295400" y="190023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ea typeface="华文行楷" pitchFamily="2" charset="-122"/>
              </a:rPr>
              <a:t>分配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590800" y="18288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P∨(Q∧R)</a:t>
            </a:r>
          </a:p>
        </p:txBody>
      </p:sp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4419600" y="1905000"/>
            <a:ext cx="838200" cy="338138"/>
          </a:xfrm>
          <a:prstGeom prst="leftRightArrow">
            <a:avLst>
              <a:gd name="adj1" fmla="val 50000"/>
              <a:gd name="adj2" fmla="val 4957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5181600" y="1843088"/>
            <a:ext cx="3519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(P∨Q)∧(P∨R)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1371600" y="25908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ea typeface="华文行楷" pitchFamily="2" charset="-122"/>
              </a:rPr>
              <a:t>吸收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2574925" y="2528888"/>
            <a:ext cx="184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P∧(P∨Q)</a:t>
            </a:r>
          </a:p>
        </p:txBody>
      </p:sp>
      <p:sp>
        <p:nvSpPr>
          <p:cNvPr id="74763" name="AutoShape 11"/>
          <p:cNvSpPr>
            <a:spLocks noChangeArrowheads="1"/>
          </p:cNvSpPr>
          <p:nvPr/>
        </p:nvSpPr>
        <p:spPr bwMode="auto">
          <a:xfrm>
            <a:off x="4419600" y="2743200"/>
            <a:ext cx="838200" cy="228600"/>
          </a:xfrm>
          <a:prstGeom prst="leftRightArrow">
            <a:avLst>
              <a:gd name="adj1" fmla="val 50000"/>
              <a:gd name="adj2" fmla="val 73333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5257800" y="259080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2590800" y="3305175"/>
            <a:ext cx="184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P∨(P∧Q)</a:t>
            </a:r>
          </a:p>
        </p:txBody>
      </p:sp>
      <p:sp>
        <p:nvSpPr>
          <p:cNvPr id="74766" name="AutoShape 14"/>
          <p:cNvSpPr>
            <a:spLocks noChangeArrowheads="1"/>
          </p:cNvSpPr>
          <p:nvPr/>
        </p:nvSpPr>
        <p:spPr bwMode="auto">
          <a:xfrm>
            <a:off x="4419600" y="3373438"/>
            <a:ext cx="838200" cy="360362"/>
          </a:xfrm>
          <a:prstGeom prst="leftRightArrow">
            <a:avLst>
              <a:gd name="adj1" fmla="val 50000"/>
              <a:gd name="adj2" fmla="val 46520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5181600" y="327660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1371600" y="41148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ea typeface="华文行楷" pitchFamily="2" charset="-122"/>
              </a:rPr>
              <a:t>摩根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2500313" y="405288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(P∨Q)</a:t>
            </a:r>
          </a:p>
        </p:txBody>
      </p:sp>
      <p:sp>
        <p:nvSpPr>
          <p:cNvPr id="74770" name="AutoShape 18"/>
          <p:cNvSpPr>
            <a:spLocks noChangeArrowheads="1"/>
          </p:cNvSpPr>
          <p:nvPr/>
        </p:nvSpPr>
        <p:spPr bwMode="auto">
          <a:xfrm>
            <a:off x="4114800" y="42672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243513" y="4022725"/>
            <a:ext cx="2224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P∧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Q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2514600" y="479107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(P</a:t>
            </a:r>
            <a:r>
              <a:rPr lang="en-US" altLang="zh-CN" sz="2800" b="1">
                <a:latin typeface="宋体" pitchFamily="2" charset="-122"/>
              </a:rPr>
              <a:t>∧</a:t>
            </a:r>
            <a:r>
              <a:rPr lang="en-US" altLang="zh-CN" sz="2800" b="1">
                <a:latin typeface="Times New Roman" pitchFamily="18" charset="0"/>
              </a:rPr>
              <a:t>Q)</a:t>
            </a: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4114800" y="4953000"/>
            <a:ext cx="1219200" cy="228600"/>
          </a:xfrm>
          <a:prstGeom prst="leftRightArrow">
            <a:avLst>
              <a:gd name="adj1" fmla="val 50000"/>
              <a:gd name="adj2" fmla="val 10666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5257800" y="476091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P</a:t>
            </a:r>
            <a:r>
              <a:rPr lang="en-US" altLang="zh-CN" sz="2800" b="1">
                <a:latin typeface="宋体" pitchFamily="2" charset="-122"/>
              </a:rPr>
              <a:t>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Q</a:t>
            </a:r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2438400" y="4114800"/>
            <a:ext cx="4876800" cy="1295400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爆炸形 2 2"/>
          <p:cNvSpPr/>
          <p:nvPr/>
        </p:nvSpPr>
        <p:spPr bwMode="auto">
          <a:xfrm>
            <a:off x="6172200" y="2743200"/>
            <a:ext cx="1524000" cy="105251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5" name="爆炸形 2 24"/>
          <p:cNvSpPr/>
          <p:nvPr/>
        </p:nvSpPr>
        <p:spPr bwMode="auto">
          <a:xfrm>
            <a:off x="6324600" y="5562600"/>
            <a:ext cx="1524000" cy="105251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6" grpId="0" animBg="1"/>
      <p:bldP spid="74758" grpId="0"/>
      <p:bldP spid="74759" grpId="0" animBg="1"/>
      <p:bldP spid="74760" grpId="0"/>
      <p:bldP spid="74761" grpId="0"/>
      <p:bldP spid="74762" grpId="0"/>
      <p:bldP spid="74763" grpId="0" animBg="1"/>
      <p:bldP spid="74764" grpId="0"/>
      <p:bldP spid="74765" grpId="0"/>
      <p:bldP spid="74766" grpId="0" animBg="1"/>
      <p:bldP spid="74767" grpId="0"/>
      <p:bldP spid="74768" grpId="0"/>
      <p:bldP spid="74769" grpId="0"/>
      <p:bldP spid="74770" grpId="0" animBg="1"/>
      <p:bldP spid="74771" grpId="0"/>
      <p:bldP spid="74772" grpId="0"/>
      <p:bldP spid="74773" grpId="0" animBg="1"/>
      <p:bldP spid="74774" grpId="0"/>
      <p:bldP spid="74775" grpId="0" animBg="1"/>
      <p:bldP spid="3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990600" y="1714500"/>
            <a:ext cx="7851775" cy="230346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4)</a:t>
            </a:r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蕴含词：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是两个命题，则由蕴含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词→和命题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组成的复合命题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P→Q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称为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的蕴含式，读作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en-US" altLang="zh-CN" sz="3200" b="1"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908050" y="4433888"/>
            <a:ext cx="701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f(x)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是可微的，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f(x)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是连续的，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738313" y="5257800"/>
            <a:ext cx="7177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 若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f(x)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是可微的，则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f(x)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是连续的。 </a:t>
            </a: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304800" y="3810000"/>
            <a:ext cx="838200" cy="22860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38113" y="4033838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ea typeface="华文行楷" pitchFamily="2" charset="-122"/>
              </a:rPr>
              <a:t>前件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1662113" y="4022725"/>
            <a:ext cx="638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990000"/>
                </a:solidFill>
                <a:ea typeface="华文行楷" pitchFamily="2" charset="-122"/>
              </a:rPr>
              <a:t>后件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2" grpId="0"/>
      <p:bldP spid="75783" grpId="0"/>
      <p:bldP spid="75784" grpId="0" animBg="1"/>
      <p:bldP spid="75785" grpId="0"/>
      <p:bldP spid="757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34" name="Rectangle 34"/>
          <p:cNvSpPr>
            <a:spLocks noChangeArrowheads="1"/>
          </p:cNvSpPr>
          <p:nvPr/>
        </p:nvSpPr>
        <p:spPr bwMode="auto">
          <a:xfrm>
            <a:off x="3581400" y="4876800"/>
            <a:ext cx="3276600" cy="685800"/>
          </a:xfrm>
          <a:prstGeom prst="rect">
            <a:avLst/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1981200" y="2316163"/>
            <a:ext cx="228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为假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4684713" y="2286000"/>
            <a:ext cx="3697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为真而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为假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295400" y="1630363"/>
            <a:ext cx="411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P→Q</a:t>
            </a:r>
            <a:r>
              <a:rPr lang="zh-CN" altLang="en-US" sz="3200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真值定义：</a:t>
            </a:r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>
            <a:off x="3733800" y="2514600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749300" y="3230563"/>
            <a:ext cx="222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真值表</a:t>
            </a:r>
          </a:p>
        </p:txBody>
      </p:sp>
      <p:graphicFrame>
        <p:nvGraphicFramePr>
          <p:cNvPr id="76832" name="Group 32"/>
          <p:cNvGraphicFramePr>
            <a:graphicFrameLocks noGrp="1"/>
          </p:cNvGraphicFramePr>
          <p:nvPr>
            <p:ph/>
          </p:nvPr>
        </p:nvGraphicFramePr>
        <p:xfrm>
          <a:off x="3657600" y="3200400"/>
          <a:ext cx="2895600" cy="289560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33" name="AutoShape 33"/>
          <p:cNvSpPr>
            <a:spLocks noChangeArrowheads="1"/>
          </p:cNvSpPr>
          <p:nvPr/>
        </p:nvSpPr>
        <p:spPr bwMode="auto">
          <a:xfrm>
            <a:off x="381000" y="5257800"/>
            <a:ext cx="3124200" cy="685800"/>
          </a:xfrm>
          <a:prstGeom prst="wedgeRectCallout">
            <a:avLst>
              <a:gd name="adj1" fmla="val 54116"/>
              <a:gd name="adj2" fmla="val -61574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zh-CN" altLang="en-US" sz="2800">
                <a:solidFill>
                  <a:srgbClr val="0000FF"/>
                </a:solidFill>
                <a:ea typeface="华文行楷" pitchFamily="2" charset="-122"/>
              </a:rPr>
              <a:t>前真后假则假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4" grpId="0" animBg="1"/>
      <p:bldP spid="76805" grpId="0"/>
      <p:bldP spid="76806" grpId="0"/>
      <p:bldP spid="76808" grpId="0" animBg="1"/>
      <p:bldP spid="76809" grpId="0"/>
      <p:bldP spid="768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066800" y="1628775"/>
            <a:ext cx="7786688" cy="1571625"/>
          </a:xfrm>
          <a:prstGeom prst="rect">
            <a:avLst/>
          </a:prstGeom>
          <a:solidFill>
            <a:srgbClr val="CCFFCC"/>
          </a:solidFill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  <a:latin typeface="Arial" charset="0"/>
                <a:ea typeface="楷体_GB2312" pitchFamily="49" charset="-122"/>
                <a:cs typeface="Arial" charset="0"/>
              </a:rPr>
              <a:t>☺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如果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Arial" charset="0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是假命题，则不管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Arial" charset="0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是什么命题，命题 </a:t>
            </a:r>
            <a:r>
              <a:rPr lang="zh-CN" altLang="en-US" sz="3200" b="1">
                <a:latin typeface="Arial"/>
                <a:ea typeface="楷体_GB2312" pitchFamily="49" charset="-122"/>
                <a:cs typeface="Arial" charset="0"/>
              </a:rPr>
              <a:t>“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如果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Arial" charset="0"/>
              </a:rPr>
              <a:t>P,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则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Arial" charset="0"/>
              </a:rPr>
              <a:t>Q</a:t>
            </a:r>
            <a:r>
              <a:rPr lang="en-US" altLang="zh-CN" sz="3200" b="1">
                <a:latin typeface="Arial"/>
                <a:ea typeface="楷体_GB2312" pitchFamily="49" charset="-122"/>
                <a:cs typeface="Arial" charset="0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都被认为是真命题。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1071563" y="3646488"/>
            <a:ext cx="593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．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：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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2=5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： 雪是黑的，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2119313" y="4419600"/>
            <a:ext cx="451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命题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→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Q 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是真命题。</a:t>
            </a:r>
            <a:r>
              <a:rPr lang="zh-CN" altLang="en-US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2133600" y="5181600"/>
            <a:ext cx="5805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Arial"/>
                <a:ea typeface="华文新魏" pitchFamily="2" charset="-122"/>
              </a:rPr>
              <a:t>“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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2=5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，则雪是黑的</a:t>
            </a:r>
            <a:r>
              <a:rPr lang="zh-CN" altLang="en-US" sz="2800" b="1">
                <a:latin typeface="Arial"/>
                <a:ea typeface="华文新魏" pitchFamily="2" charset="-122"/>
              </a:rPr>
              <a:t>”</a:t>
            </a:r>
            <a:endParaRPr lang="zh-CN" altLang="en-US" sz="2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/>
      <p:bldP spid="77831" grpId="0"/>
      <p:bldP spid="778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814513" y="1752600"/>
            <a:ext cx="6872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如果天气好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我就去游玩。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900113" y="1752600"/>
            <a:ext cx="87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13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828800" y="2605088"/>
            <a:ext cx="4710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如果有这本书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我就读完它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1814513" y="3367088"/>
            <a:ext cx="5776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如果雪是黑的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则太阳从西边升起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814513" y="4122738"/>
            <a:ext cx="6262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如果月亮出来了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则三乘三等于九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78858" name="AutoShape 10"/>
          <p:cNvSpPr>
            <a:spLocks noChangeArrowheads="1"/>
          </p:cNvSpPr>
          <p:nvPr/>
        </p:nvSpPr>
        <p:spPr bwMode="auto">
          <a:xfrm>
            <a:off x="7086600" y="2438400"/>
            <a:ext cx="1676400" cy="838200"/>
          </a:xfrm>
          <a:prstGeom prst="wedgeRectCallout">
            <a:avLst>
              <a:gd name="adj1" fmla="val -94319"/>
              <a:gd name="adj2" fmla="val 2916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1662113" y="5060950"/>
            <a:ext cx="6719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在命题逻辑中</a:t>
            </a:r>
            <a:r>
              <a:rPr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P→Q</a:t>
            </a:r>
            <a:r>
              <a:rPr lang="zh-CN" altLang="en-US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总是有意义的</a:t>
            </a:r>
            <a:r>
              <a:rPr lang="en-US" altLang="zh-CN" sz="2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  <p:bldP spid="78855" grpId="0"/>
      <p:bldP spid="78856" grpId="0"/>
      <p:bldP spid="78857" grpId="0"/>
      <p:bldP spid="78858" grpId="0" animBg="1"/>
      <p:bldP spid="788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98613" y="2132013"/>
                <a:ext cx="5259387" cy="687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3200" b="1" dirty="0" smtClean="0"/>
                  <a:t>P→Q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⟺¬</m:t>
                    </m:r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∨</m:t>
                    </m:r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3200" b="1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8613" y="2132013"/>
                <a:ext cx="5259387" cy="687387"/>
              </a:xfrm>
              <a:blipFill rotWithShape="1">
                <a:blip r:embed="rId2"/>
                <a:stretch>
                  <a:fillRect l="-2897" t="-14159" b="-13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爆炸形 2 5"/>
          <p:cNvSpPr/>
          <p:nvPr/>
        </p:nvSpPr>
        <p:spPr bwMode="auto">
          <a:xfrm>
            <a:off x="5257800" y="2151063"/>
            <a:ext cx="1295400" cy="12192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 bwMode="auto">
              <a:xfrm>
                <a:off x="1524000" y="3427413"/>
                <a:ext cx="5259387" cy="687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29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Wingdings" pitchFamily="2" charset="2"/>
                  <a:buChar char="¡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altLang="zh-CN" sz="3200" b="1" kern="0" dirty="0" smtClean="0"/>
                  <a:t>P→Q</a:t>
                </a:r>
                <a14:m>
                  <m:oMath xmlns:m="http://schemas.openxmlformats.org/officeDocument/2006/math">
                    <m:r>
                      <a:rPr lang="en-US" altLang="zh-CN" sz="3200" b="1" i="1" kern="0" smtClean="0">
                        <a:latin typeface="Cambria Math"/>
                        <a:ea typeface="Cambria Math"/>
                      </a:rPr>
                      <m:t>⟺¬</m:t>
                    </m:r>
                    <m:r>
                      <a:rPr lang="en-US" altLang="zh-CN" sz="3200" b="1" i="1" kern="0" smtClean="0"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3200" b="1" i="1" kern="0" smtClean="0">
                        <a:latin typeface="Cambria Math"/>
                        <a:ea typeface="Cambria Math"/>
                      </a:rPr>
                      <m:t>→¬</m:t>
                    </m:r>
                    <m:r>
                      <a:rPr lang="en-US" altLang="zh-CN" sz="3200" b="1" i="1" kern="0" smtClean="0"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zh-CN" sz="3200" b="1" i="1" kern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zh-CN" altLang="en-US" sz="3200" b="1" kern="0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427413"/>
                <a:ext cx="5259387" cy="687387"/>
              </a:xfrm>
              <a:prstGeom prst="rect">
                <a:avLst/>
              </a:prstGeom>
              <a:blipFill rotWithShape="1">
                <a:blip r:embed="rId3"/>
                <a:stretch>
                  <a:fillRect l="-2897" t="-14159" b="-132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40204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914400" y="1600200"/>
            <a:ext cx="8229600" cy="230346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5)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等价词：若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是两个命题，则由等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价词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和命题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组成的复合命题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的等价，读作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当且仅当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en-US" altLang="zh-CN" sz="3200" b="1"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65278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14. P: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两个三角形全等。 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Q: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两个三角形的三组对应边相等。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295400" y="5105400"/>
            <a:ext cx="678815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 </a:t>
            </a:r>
            <a:r>
              <a:rPr lang="zh-CN" altLang="en-US" sz="2800">
                <a:latin typeface="Arial"/>
                <a:ea typeface="华文新魏" pitchFamily="2" charset="-122"/>
              </a:rPr>
              <a:t>“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两个三角形全等，当且仅当两个三角形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的三 组对应边相等。</a:t>
            </a:r>
            <a:r>
              <a:rPr lang="zh-CN" altLang="en-US" sz="2800">
                <a:latin typeface="Arial"/>
                <a:ea typeface="华文新魏" pitchFamily="2" charset="-122"/>
              </a:rPr>
              <a:t>”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6934200" y="4343400"/>
            <a:ext cx="127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Q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  <p:bldP spid="82951" grpId="0"/>
      <p:bldP spid="829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229600" cy="4419600"/>
          </a:xfrm>
          <a:noFill/>
          <a:ln/>
        </p:spPr>
        <p:txBody>
          <a:bodyPr/>
          <a:lstStyle/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10.1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命题与命题联结词 </a:t>
            </a: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10.2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命题变元与命题公式</a:t>
            </a:r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10.3 </a:t>
            </a:r>
            <a:r>
              <a:rPr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重言式</a:t>
            </a:r>
            <a:endParaRPr lang="zh-CN" altLang="en-US" sz="2800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10.4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命题逻辑的基本等式及蕴含式  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10.6    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范式 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  <a:p>
            <a:pPr marL="377825" indent="-377825">
              <a:lnSpc>
                <a:spcPct val="145000"/>
              </a:lnSpc>
              <a:buFont typeface="Wingdings" pitchFamily="2" charset="2"/>
              <a:buNone/>
              <a:tabLst>
                <a:tab pos="1436688" algn="l"/>
              </a:tabLst>
            </a:pP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10.5    </a:t>
            </a:r>
            <a:r>
              <a:rPr lang="zh-CN" altLang="en-US" sz="2800" dirty="0">
                <a:latin typeface="Times New Roman" pitchFamily="18" charset="0"/>
                <a:ea typeface="隶书" pitchFamily="49" charset="-122"/>
              </a:rPr>
              <a:t>命题演算的推理规则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4876800" cy="1143000"/>
          </a:xfrm>
          <a:noFill/>
          <a:ln/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zh-CN" altLang="en-US" sz="32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十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章 </a:t>
            </a:r>
            <a:r>
              <a:rPr lang="zh-CN" altLang="en-US" sz="32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命题逻辑</a:t>
            </a:r>
          </a:p>
        </p:txBody>
      </p:sp>
      <p:sp>
        <p:nvSpPr>
          <p:cNvPr id="4" name="爆炸形 2 3"/>
          <p:cNvSpPr/>
          <p:nvPr/>
        </p:nvSpPr>
        <p:spPr bwMode="auto">
          <a:xfrm>
            <a:off x="5715000" y="4876800"/>
            <a:ext cx="1752600" cy="12954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爆炸形 2 7"/>
          <p:cNvSpPr/>
          <p:nvPr/>
        </p:nvSpPr>
        <p:spPr bwMode="auto">
          <a:xfrm>
            <a:off x="3429000" y="4267200"/>
            <a:ext cx="1524000" cy="11430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281113" y="1660525"/>
            <a:ext cx="3370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的真值定义 </a:t>
            </a:r>
            <a:r>
              <a:rPr lang="en-US" altLang="zh-CN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043113" y="2373313"/>
            <a:ext cx="2071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为真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4989513" y="2389188"/>
            <a:ext cx="2784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同真值。</a:t>
            </a:r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3810000" y="2590800"/>
            <a:ext cx="1219200" cy="228600"/>
          </a:xfrm>
          <a:prstGeom prst="leftRightArrow">
            <a:avLst>
              <a:gd name="adj1" fmla="val 50000"/>
              <a:gd name="adj2" fmla="val 106667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962025" y="3124200"/>
            <a:ext cx="223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真值表</a:t>
            </a:r>
          </a:p>
        </p:txBody>
      </p:sp>
      <p:graphicFrame>
        <p:nvGraphicFramePr>
          <p:cNvPr id="83978" name="Group 10"/>
          <p:cNvGraphicFramePr>
            <a:graphicFrameLocks noGrp="1"/>
          </p:cNvGraphicFramePr>
          <p:nvPr/>
        </p:nvGraphicFramePr>
        <p:xfrm>
          <a:off x="3581400" y="3276600"/>
          <a:ext cx="2895600" cy="289560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999" name="AutoShape 31"/>
          <p:cNvSpPr>
            <a:spLocks noChangeArrowheads="1"/>
          </p:cNvSpPr>
          <p:nvPr/>
        </p:nvSpPr>
        <p:spPr bwMode="auto">
          <a:xfrm>
            <a:off x="7086600" y="3962400"/>
            <a:ext cx="1828800" cy="914400"/>
          </a:xfrm>
          <a:prstGeom prst="wedgeRectCallout">
            <a:avLst>
              <a:gd name="adj1" fmla="val -114583"/>
              <a:gd name="adj2" fmla="val -30032"/>
            </a:avLst>
          </a:prstGeom>
          <a:solidFill>
            <a:srgbClr val="FFFF99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kumimoji="1" lang="zh-CN" altLang="en-US" sz="28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同则真</a:t>
            </a:r>
            <a:r>
              <a:rPr kumimoji="1" lang="en-US" altLang="zh-CN" sz="28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,</a:t>
            </a:r>
          </a:p>
          <a:p>
            <a:r>
              <a:rPr kumimoji="1" lang="zh-CN" altLang="en-US" sz="28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不同则假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  <p:bldP spid="83975" grpId="0"/>
      <p:bldP spid="83976" grpId="0" animBg="1"/>
      <p:bldP spid="83977" grpId="0"/>
      <p:bldP spid="8399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433513" y="1760538"/>
            <a:ext cx="5043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设命题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P: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骗子讲真理。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438400" y="2681288"/>
            <a:ext cx="3519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>
                <a:latin typeface="华文新魏" pitchFamily="2" charset="-122"/>
                <a:ea typeface="华文新魏" pitchFamily="2" charset="-122"/>
              </a:rPr>
              <a:t>Q: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太阳从西边出来。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5867400" y="2514600"/>
            <a:ext cx="2071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600" b="1">
                <a:solidFill>
                  <a:srgbClr val="99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1355725" y="1174750"/>
            <a:ext cx="2530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609600" y="3429000"/>
            <a:ext cx="836771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990000"/>
                </a:solidFill>
                <a:latin typeface="Arial" charset="0"/>
                <a:ea typeface="华文新魏" pitchFamily="2" charset="-122"/>
                <a:cs typeface="Arial" charset="0"/>
              </a:rPr>
              <a:t>☺</a:t>
            </a:r>
            <a:r>
              <a:rPr lang="zh-CN" altLang="en-US" sz="2800">
                <a:ea typeface="华文新魏" pitchFamily="2" charset="-122"/>
                <a:cs typeface="Arial" charset="0"/>
              </a:rPr>
              <a:t>在数理逻辑中，复合命题其真值完全由原子命题的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ea typeface="华文新魏" pitchFamily="2" charset="-122"/>
                <a:cs typeface="Arial" charset="0"/>
              </a:rPr>
              <a:t>  真值来确定，而与原子命题的含义以及原子命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ea typeface="华文新魏" pitchFamily="2" charset="-122"/>
                <a:cs typeface="Arial" charset="0"/>
              </a:rPr>
              <a:t>  题之间有无某种逻辑联系无关。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/>
      <p:bldP spid="15668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4114800" y="5105400"/>
            <a:ext cx="1143000" cy="914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练习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143000" y="1524000"/>
            <a:ext cx="76962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AutoNum type="arabicParenBoth"/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为两个命题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当且仅当</a:t>
            </a:r>
            <a:r>
              <a:rPr lang="zh-CN" altLang="en-US" sz="2800" u="sng">
                <a:latin typeface="华文新魏" pitchFamily="2" charset="-122"/>
                <a:ea typeface="华文新魏" pitchFamily="2" charset="-122"/>
              </a:rPr>
              <a:t>                 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时，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P∧Q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的真值为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，当且仅当</a:t>
            </a:r>
            <a:r>
              <a:rPr lang="zh-CN" altLang="en-US" sz="2800" u="sng">
                <a:latin typeface="华文新魏" pitchFamily="2" charset="-122"/>
                <a:ea typeface="华文新魏" pitchFamily="2" charset="-122"/>
              </a:rPr>
              <a:t>                   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时，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P∨Q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的真值为假，当且仅当</a:t>
            </a:r>
            <a:r>
              <a:rPr lang="zh-CN" altLang="en-US" sz="2800" u="sng">
                <a:latin typeface="华文新魏" pitchFamily="2" charset="-122"/>
                <a:ea typeface="华文新魏" pitchFamily="2" charset="-122"/>
              </a:rPr>
              <a:t>             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时，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P→Q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的真值为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0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052513" y="4579938"/>
            <a:ext cx="6643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(2)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下面的联结词不具有交换律的是：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617663" y="5297488"/>
            <a:ext cx="97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A.∨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2836863" y="5297488"/>
            <a:ext cx="1201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B.∧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4208463" y="5297488"/>
            <a:ext cx="884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C.</a:t>
            </a:r>
            <a:r>
              <a:rPr lang="en-US" altLang="zh-CN" sz="2800" b="1">
                <a:latin typeface="Times New Roman" pitchFamily="18" charset="0"/>
                <a:cs typeface="Arial" charset="0"/>
              </a:rPr>
              <a:t>→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5351463" y="5257800"/>
            <a:ext cx="89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D.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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5" grpId="0" animBg="1"/>
      <p:bldP spid="85000" grpId="0"/>
      <p:bldP spid="85001" grpId="0"/>
      <p:bldP spid="85002" grpId="0"/>
      <p:bldP spid="85003" grpId="0"/>
      <p:bldP spid="8500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1219200" y="3657600"/>
            <a:ext cx="838200" cy="6858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练习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281113" y="1654175"/>
            <a:ext cx="633888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(3)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下面语句是真命题的为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    )</a:t>
            </a:r>
          </a:p>
          <a:p>
            <a:pPr>
              <a:lnSpc>
                <a:spcPct val="16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(A)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我正在说谎</a:t>
            </a:r>
          </a:p>
          <a:p>
            <a:pPr>
              <a:lnSpc>
                <a:spcPct val="16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(B)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1+2=3,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则雪是黑色的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(C)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1+2=5,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则雪是黑色的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(D)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你上网了吗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练习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281113" y="1673225"/>
            <a:ext cx="725328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(4)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王华的成绩很好并且打得一手好球。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今天晚上我写字或看书。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 赵玲不是一个好学生。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如果明天天气晴朗，则举行运动会。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2&lt;3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当且仅当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3-2&gt;0</a:t>
            </a:r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2057400" y="2360613"/>
            <a:ext cx="22098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5105400" y="2362200"/>
            <a:ext cx="21336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2057400" y="2971800"/>
            <a:ext cx="22098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4648200" y="2971800"/>
            <a:ext cx="8382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1981200" y="3657600"/>
            <a:ext cx="6096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3048000" y="3581400"/>
            <a:ext cx="20574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2514600" y="4267200"/>
            <a:ext cx="21336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5105400" y="4267200"/>
            <a:ext cx="19050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1752600" y="4953000"/>
            <a:ext cx="6858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 flipV="1">
            <a:off x="3200400" y="4953000"/>
            <a:ext cx="17526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 animBg="1"/>
      <p:bldP spid="87048" grpId="0" animBg="1"/>
      <p:bldP spid="87049" grpId="0" animBg="1"/>
      <p:bldP spid="87050" grpId="0" animBg="1"/>
      <p:bldP spid="87051" grpId="0" animBg="1"/>
      <p:bldP spid="87052" grpId="0" animBg="1"/>
      <p:bldP spid="87053" grpId="0" animBg="1"/>
      <p:bldP spid="87054" grpId="0" animBg="1"/>
      <p:bldP spid="87055" grpId="0" animBg="1"/>
      <p:bldP spid="8705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752600"/>
            <a:ext cx="7696200" cy="6111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李明是计算机系的学生，他是男生或女生</a:t>
            </a: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命题联结词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练习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990600" y="2438400"/>
            <a:ext cx="43434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张三和李四是朋友。</a:t>
            </a:r>
            <a:endParaRPr lang="zh-CN" altLang="en-US" b="1" kern="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38200" y="3124200"/>
            <a:ext cx="80010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kern="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en-US" altLang="zh-CN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zh-CN" altLang="en-US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如果你走路时看书，那么你一定成为近视眼。</a:t>
            </a:r>
            <a:endParaRPr lang="zh-CN" altLang="en-US" b="1" kern="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914400" y="3886200"/>
            <a:ext cx="80010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4.</a:t>
            </a:r>
            <a:r>
              <a:rPr lang="zh-CN" altLang="en-US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他虽然有理论知识但无实践经验。</a:t>
            </a:r>
            <a:endParaRPr lang="zh-CN" altLang="en-US" b="1" kern="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914400" y="4648200"/>
            <a:ext cx="80010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kern="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en-US" altLang="zh-CN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zh-CN" altLang="en-US" b="1" kern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选老王或小李中的一个人去北京。</a:t>
            </a:r>
            <a:endParaRPr lang="zh-CN" altLang="en-US" b="1" kern="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10683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10.1.3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复合命题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1390650" y="1752600"/>
            <a:ext cx="6229350" cy="1649413"/>
            <a:chOff x="222" y="165"/>
            <a:chExt cx="5268" cy="1079"/>
          </a:xfrm>
        </p:grpSpPr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222" y="165"/>
              <a:ext cx="5268" cy="1079"/>
            </a:xfrm>
            <a:prstGeom prst="rect">
              <a:avLst/>
            </a:prstGeom>
            <a:solidFill>
              <a:srgbClr val="EDFBFA"/>
            </a:solidFill>
            <a:ln w="127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kumimoji="1" lang="en-US" altLang="zh-CN" sz="2800" b="1">
                  <a:solidFill>
                    <a:srgbClr val="800000"/>
                  </a:solidFill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800000"/>
                  </a:solidFill>
                  <a:latin typeface="华文行楷" pitchFamily="2" charset="-122"/>
                  <a:ea typeface="华文行楷" pitchFamily="2" charset="-122"/>
                </a:rPr>
                <a:t>联结词优先级：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</a:pPr>
              <a:r>
                <a:rPr kumimoji="1" lang="zh-CN" altLang="en-US" sz="4000" b="1">
                  <a:solidFill>
                    <a:srgbClr val="FB1F49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     </a:t>
              </a:r>
              <a:r>
                <a:rPr kumimoji="1" lang="zh-CN" altLang="en-US" sz="1000" b="1">
                  <a:solidFill>
                    <a:srgbClr val="FB1F49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 </a:t>
              </a:r>
              <a:r>
                <a:rPr kumimoji="1" lang="zh-CN" altLang="en-US" sz="4000" b="1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</a:t>
              </a:r>
              <a:r>
                <a:rPr kumimoji="1" lang="zh-CN" altLang="en-US" sz="3200" b="1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  </a:t>
              </a:r>
              <a:r>
                <a:rPr kumimoji="1" lang="en-US" altLang="en-US" sz="3200" b="1">
                  <a:solidFill>
                    <a:srgbClr val="0000FF"/>
                  </a:solidFill>
                  <a:latin typeface="Tahoma" pitchFamily="34" charset="0"/>
                </a:rPr>
                <a:t>∧</a:t>
              </a:r>
              <a:r>
                <a:rPr kumimoji="1" lang="zh-CN" altLang="en-US" sz="8000" b="1" baseline="-200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kumimoji="1" lang="zh-CN" altLang="en-US" sz="3200" b="1">
                  <a:solidFill>
                    <a:srgbClr val="0000FF"/>
                  </a:solidFill>
                  <a:latin typeface="Times New Roman" pitchFamily="18" charset="0"/>
                  <a:ea typeface="华文中宋" pitchFamily="2" charset="-122"/>
                </a:rPr>
                <a:t>∨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华文中宋" pitchFamily="2" charset="-122"/>
                </a:rPr>
                <a:t>    </a:t>
              </a:r>
              <a:r>
                <a:rPr kumimoji="1" lang="zh-CN" altLang="en-US" sz="3200" b="1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  <a:sym typeface="Symbol" pitchFamily="18" charset="2"/>
                </a:rPr>
                <a:t>  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</a:pPr>
              <a:r>
                <a:rPr kumimoji="1" lang="zh-CN" altLang="en-US" sz="2800" b="1">
                  <a:latin typeface="华文中宋" pitchFamily="2" charset="-122"/>
                  <a:ea typeface="华文中宋" pitchFamily="2" charset="-122"/>
                </a:rPr>
                <a:t>     </a:t>
              </a:r>
              <a:r>
                <a:rPr kumimoji="1" lang="zh-CN" altLang="en-US" sz="2000" b="1">
                  <a:latin typeface="华文中宋" pitchFamily="2" charset="-122"/>
                  <a:ea typeface="华文中宋" pitchFamily="2" charset="-122"/>
                </a:rPr>
                <a:t>强</a:t>
              </a:r>
              <a:r>
                <a:rPr kumimoji="1" lang="zh-CN" altLang="en-US" sz="2400" b="1">
                  <a:latin typeface="华文中宋" pitchFamily="2" charset="-122"/>
                  <a:ea typeface="华文中宋" pitchFamily="2" charset="-122"/>
                </a:rPr>
                <a:t>                                  </a:t>
              </a:r>
              <a:r>
                <a:rPr kumimoji="1" lang="zh-CN" altLang="en-US" sz="2000" b="1">
                  <a:latin typeface="华文中宋" pitchFamily="2" charset="-122"/>
                  <a:ea typeface="华文中宋" pitchFamily="2" charset="-122"/>
                </a:rPr>
                <a:t>弱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</a:pPr>
              <a:r>
                <a:rPr kumimoji="1" lang="zh-CN" altLang="en-US" sz="1200" b="1">
                  <a:latin typeface="华文中宋" pitchFamily="2" charset="-122"/>
                  <a:ea typeface="华文中宋" pitchFamily="2" charset="-122"/>
                </a:rPr>
                <a:t>             </a:t>
              </a:r>
            </a:p>
          </p:txBody>
        </p:sp>
        <p:sp>
          <p:nvSpPr>
            <p:cNvPr id="88071" name="Line 7"/>
            <p:cNvSpPr>
              <a:spLocks noChangeShapeType="1"/>
            </p:cNvSpPr>
            <p:nvPr/>
          </p:nvSpPr>
          <p:spPr bwMode="auto">
            <a:xfrm>
              <a:off x="1170" y="1019"/>
              <a:ext cx="2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2438400" y="5029200"/>
            <a:ext cx="565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b="1">
                <a:sym typeface="Symbol" pitchFamily="18" charset="2"/>
              </a:rPr>
              <a:t>(</a:t>
            </a:r>
            <a:r>
              <a:rPr kumimoji="1" lang="en-US" altLang="zh-CN" sz="2800" b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b="1">
                <a:sym typeface="Symbol" pitchFamily="18" charset="2"/>
              </a:rPr>
              <a:t></a:t>
            </a:r>
            <a:r>
              <a:rPr kumimoji="1" lang="en-US" altLang="zh-CN" sz="2800" b="1">
                <a:latin typeface="Times New Roman" pitchFamily="18" charset="0"/>
              </a:rPr>
              <a:t>Q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</a:rPr>
              <a:t>R)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800" b="1">
                <a:latin typeface="Times New Roman" pitchFamily="18" charset="0"/>
              </a:rPr>
              <a:t>R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∨</a:t>
            </a:r>
            <a:r>
              <a:rPr kumimoji="1" lang="en-US" altLang="zh-CN" sz="2800" b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宋体" pitchFamily="2" charset="-122"/>
              </a:rPr>
              <a:t>∨</a:t>
            </a:r>
            <a:r>
              <a:rPr kumimoji="1" lang="en-US" altLang="zh-CN" sz="2800" b="1">
                <a:latin typeface="Times New Roman" pitchFamily="18" charset="0"/>
              </a:rPr>
              <a:t>Q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1371600" y="4038600"/>
            <a:ext cx="6719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如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：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(((</a:t>
            </a:r>
            <a:r>
              <a:rPr kumimoji="1" lang="en-US" altLang="zh-CN" sz="3200" b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(</a:t>
            </a:r>
            <a:r>
              <a:rPr kumimoji="1" lang="en-US" altLang="zh-CN" sz="3200" b="1">
                <a:latin typeface="Times New Roman" pitchFamily="18" charset="0"/>
              </a:rPr>
              <a:t>Q))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R))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((</a:t>
            </a:r>
            <a:r>
              <a:rPr kumimoji="1" lang="en-US" altLang="zh-CN" sz="3200" b="1">
                <a:latin typeface="Times New Roman" pitchFamily="18" charset="0"/>
              </a:rPr>
              <a:t>R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</a:t>
            </a:r>
            <a:r>
              <a:rPr kumimoji="1" lang="en-US" altLang="zh-CN" sz="3200" b="1">
                <a:latin typeface="Times New Roman" pitchFamily="18" charset="0"/>
              </a:rPr>
              <a:t>P)∨Q)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/>
      <p:bldP spid="8807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复合命题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符号化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433513" y="1600200"/>
            <a:ext cx="7177087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设有：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：他聪明。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：他用功。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：他的成绩好。符号化下面的语句。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219200" y="3284538"/>
            <a:ext cx="595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1)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他既聪明又用功，他的成绩也好。 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2957513" y="3886200"/>
            <a:ext cx="3443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∧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Q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宋体" pitchFamily="2" charset="-122"/>
              </a:rPr>
              <a:t>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R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1281113" y="4572000"/>
            <a:ext cx="7351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如果他聪明但不用功，则他的成绩不会好。 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3206750" y="5203031"/>
            <a:ext cx="2747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(P∧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Q)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→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/>
      <p:bldP spid="89095" grpId="0"/>
      <p:bldP spid="89096" grpId="0"/>
      <p:bldP spid="8909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复合命题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符号化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362200" y="28194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(P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R)∧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(Q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R)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066800" y="1447800"/>
            <a:ext cx="6034088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并非聪明的人就成绩好，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也并非用功的人就成绩好。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81000" y="3352800"/>
            <a:ext cx="80184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 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：他数学得了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80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分。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：他数学得了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90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分。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则命题：他数学得了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80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分或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90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分。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2576513" y="5029200"/>
            <a:ext cx="4662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(P∧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Q)∨(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 P∧Q)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6324600" y="5029200"/>
            <a:ext cx="1447800" cy="609600"/>
          </a:xfrm>
          <a:prstGeom prst="wedgeRoundRectCallout">
            <a:avLst>
              <a:gd name="adj1" fmla="val -84226"/>
              <a:gd name="adj2" fmla="val 6250"/>
              <a:gd name="adj3" fmla="val 16667"/>
            </a:avLst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⊕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/>
      <p:bldP spid="90119" grpId="0"/>
      <p:bldP spid="90120" grpId="0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复合命题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符号化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204913" y="1597025"/>
            <a:ext cx="7240587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除非他以书面或口头的方式正式通知我，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       否则我不参加明天的会议。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066800" y="2971800"/>
            <a:ext cx="6805613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令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：他书面通知我；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：他口头通知我；</a:t>
            </a:r>
          </a:p>
          <a:p>
            <a:pPr>
              <a:lnSpc>
                <a:spcPct val="155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：我参加明天的会议。 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2957513" y="4419600"/>
            <a:ext cx="44338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Q)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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 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R </a:t>
            </a:r>
            <a:endParaRPr lang="en-US" altLang="zh-CN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338513" y="5105400"/>
            <a:ext cx="44338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Q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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R </a:t>
            </a:r>
            <a:endParaRPr lang="en-US" altLang="zh-CN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9800" y="4572000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只有。。。才能。。</a:t>
            </a:r>
            <a:endParaRPr lang="en-US" altLang="zh-CN" sz="24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只要。。。得。。</a:t>
            </a:r>
            <a:endParaRPr lang="en-US" altLang="zh-CN" sz="24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除非。。。就。。</a:t>
            </a:r>
            <a:endParaRPr lang="zh-CN" altLang="en-US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/>
      <p:bldP spid="92167" grpId="0"/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219200" y="1981200"/>
            <a:ext cx="7315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 b="1" dirty="0" smtClean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§10.1</a:t>
            </a:r>
            <a:r>
              <a:rPr lang="en-US" altLang="zh-CN" sz="4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4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命题与命题联结词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10.1.2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复合命题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符号化</a:t>
            </a:r>
            <a:endParaRPr lang="zh-CN" altLang="en-US" b="1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143000" y="1589088"/>
            <a:ext cx="752951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的意义如下：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：苹果是甜的；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：苹果是红的；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：我买苹果。</a:t>
            </a:r>
            <a:br>
              <a:rPr lang="zh-CN" altLang="en-US" sz="2800">
                <a:latin typeface="华文新魏" pitchFamily="2" charset="-122"/>
                <a:ea typeface="华文新魏" pitchFamily="2" charset="-122"/>
              </a:rPr>
            </a:b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试用日常语言复述下述复合命题：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204913" y="3744913"/>
            <a:ext cx="292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(1)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	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598988" y="3733800"/>
            <a:ext cx="3503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(2) 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 </a:t>
            </a:r>
            <a:r>
              <a:rPr lang="en-US" altLang="zh-CN" sz="3200" b="1">
                <a:latin typeface="Times New Roman" pitchFamily="18" charset="0"/>
              </a:rPr>
              <a:t>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/>
      <p:bldP spid="9319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85800" y="2074090"/>
            <a:ext cx="83820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§10.2</a:t>
            </a:r>
            <a:r>
              <a:rPr lang="en-US" altLang="zh-CN" sz="4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命题变元与命题公式</a:t>
            </a:r>
            <a:endParaRPr lang="zh-CN" altLang="en-US" sz="4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433513" y="1760538"/>
            <a:ext cx="3062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：雪是白的。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281113" y="2582863"/>
            <a:ext cx="6948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一个特定的命题是一个常值命题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7235825" y="1982788"/>
            <a:ext cx="1295400" cy="914400"/>
          </a:xfrm>
          <a:prstGeom prst="wedgeRectCallout">
            <a:avLst>
              <a:gd name="adj1" fmla="val -130514"/>
              <a:gd name="adj2" fmla="val 22051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0/1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414338" y="3778250"/>
            <a:ext cx="8577262" cy="542925"/>
          </a:xfrm>
          <a:prstGeom prst="rect">
            <a:avLst/>
          </a:prstGeom>
          <a:solidFill>
            <a:srgbClr val="CCFF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命题常元：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具有确定真值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值不变的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的命题。</a:t>
            </a:r>
            <a:endParaRPr kumimoji="1" lang="zh-CN" altLang="en-US" sz="3200" b="1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7289" name="AutoShape 9"/>
          <p:cNvSpPr>
            <a:spLocks noChangeArrowheads="1"/>
          </p:cNvSpPr>
          <p:nvPr/>
        </p:nvSpPr>
        <p:spPr bwMode="auto">
          <a:xfrm>
            <a:off x="1143000" y="5257800"/>
            <a:ext cx="1981200" cy="685800"/>
          </a:xfrm>
          <a:prstGeom prst="wedgeRectCallout">
            <a:avLst>
              <a:gd name="adj1" fmla="val -33412"/>
              <a:gd name="adj2" fmla="val -188426"/>
            </a:avLst>
          </a:prstGeom>
          <a:solidFill>
            <a:srgbClr val="FF99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zh-CN" altLang="en-US" sz="2800" b="1">
                <a:solidFill>
                  <a:srgbClr val="0000FF"/>
                </a:solidFill>
                <a:ea typeface="华文行楷" pitchFamily="2" charset="-122"/>
              </a:rPr>
              <a:t>命题常量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/>
      <p:bldP spid="97287" grpId="0" animBg="1"/>
      <p:bldP spid="97288" grpId="0" animBg="1"/>
      <p:bldP spid="9728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066800" y="1692275"/>
            <a:ext cx="8077200" cy="59531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命题变元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：以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真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“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假</a:t>
            </a:r>
            <a:r>
              <a:rPr lang="zh-CN" altLang="en-US" sz="3200" b="1">
                <a:latin typeface="Arial"/>
                <a:ea typeface="楷体_GB2312" pitchFamily="49" charset="-122"/>
              </a:rPr>
              <a:t>”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为其变域的变元。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052513" y="2844800"/>
            <a:ext cx="7710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它可以表示任意命题，所以它不能确定真值。 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1052513" y="3665538"/>
            <a:ext cx="225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是个命题。</a:t>
            </a:r>
          </a:p>
        </p:txBody>
      </p: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5410200" y="4038600"/>
            <a:ext cx="2362200" cy="457200"/>
          </a:xfrm>
          <a:prstGeom prst="wedgeRectCallout">
            <a:avLst>
              <a:gd name="adj1" fmla="val -154639"/>
              <a:gd name="adj2" fmla="val -86111"/>
            </a:avLst>
          </a:prstGeom>
          <a:solidFill>
            <a:srgbClr val="CCFF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命题变元</a:t>
            </a:r>
          </a:p>
        </p:txBody>
      </p:sp>
      <p:sp>
        <p:nvSpPr>
          <p:cNvPr id="98314" name="AutoShape 10"/>
          <p:cNvSpPr>
            <a:spLocks noChangeArrowheads="1"/>
          </p:cNvSpPr>
          <p:nvPr/>
        </p:nvSpPr>
        <p:spPr bwMode="auto">
          <a:xfrm>
            <a:off x="6553200" y="762000"/>
            <a:ext cx="1905000" cy="6858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</a:rPr>
              <a:t>P,Q,R…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871913" y="4768850"/>
            <a:ext cx="2605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Z=x+y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/>
      <p:bldP spid="98311" grpId="0"/>
      <p:bldP spid="98312" grpId="0" animBg="1"/>
      <p:bldP spid="98314" grpId="0" animBg="1"/>
      <p:bldP spid="983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1281113" y="1600200"/>
            <a:ext cx="7177087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字符串 </a:t>
            </a:r>
          </a:p>
          <a:p>
            <a:pPr>
              <a:lnSpc>
                <a:spcPct val="145000"/>
              </a:lnSpc>
            </a:pP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(P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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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R</a:t>
            </a:r>
            <a:r>
              <a:rPr lang="zh-CN" altLang="pt-BR" sz="3200" b="1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(P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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lang="zh-CN" altLang="pt-BR" sz="3200" b="1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(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P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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lang="en-US" altLang="zh-CN" sz="32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</a:t>
            </a:r>
            <a:r>
              <a:rPr lang="pt-BR" altLang="zh-CN" sz="3200" b="1">
                <a:latin typeface="Times New Roman" pitchFamily="18" charset="0"/>
                <a:ea typeface="华文新魏" pitchFamily="2" charset="-122"/>
              </a:rPr>
              <a:t>R</a:t>
            </a:r>
            <a:endParaRPr lang="en-US" altLang="zh-CN" sz="3200" b="1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1981200" y="3733800"/>
            <a:ext cx="1981200" cy="838200"/>
          </a:xfrm>
          <a:prstGeom prst="wedgeRectCallout">
            <a:avLst>
              <a:gd name="adj1" fmla="val 61537"/>
              <a:gd name="adj2" fmla="val -143560"/>
            </a:avLst>
          </a:prstGeom>
          <a:solidFill>
            <a:srgbClr val="CCFFFF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确定命题</a:t>
            </a:r>
          </a:p>
        </p:txBody>
      </p:sp>
      <p:sp>
        <p:nvSpPr>
          <p:cNvPr id="99336" name="AutoShape 8"/>
          <p:cNvSpPr>
            <a:spLocks noChangeArrowheads="1"/>
          </p:cNvSpPr>
          <p:nvPr/>
        </p:nvSpPr>
        <p:spPr bwMode="auto">
          <a:xfrm>
            <a:off x="2362200" y="5334000"/>
            <a:ext cx="1295400" cy="1295400"/>
          </a:xfrm>
          <a:prstGeom prst="cloudCallout">
            <a:avLst>
              <a:gd name="adj1" fmla="val 9926"/>
              <a:gd name="adj2" fmla="val -110782"/>
            </a:avLst>
          </a:prstGeom>
          <a:solidFill>
            <a:srgbClr val="FFFF99"/>
          </a:solidFill>
          <a:ln w="476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命题</a:t>
            </a:r>
          </a:p>
        </p:txBody>
      </p:sp>
      <p:sp>
        <p:nvSpPr>
          <p:cNvPr id="99337" name="AutoShape 9"/>
          <p:cNvSpPr>
            <a:spLocks noChangeArrowheads="1"/>
          </p:cNvSpPr>
          <p:nvPr/>
        </p:nvSpPr>
        <p:spPr bwMode="auto">
          <a:xfrm>
            <a:off x="5486400" y="3962400"/>
            <a:ext cx="3429000" cy="914400"/>
          </a:xfrm>
          <a:prstGeom prst="wedgeRoundRectCallout">
            <a:avLst>
              <a:gd name="adj1" fmla="val -47083"/>
              <a:gd name="adj2" fmla="val -150870"/>
              <a:gd name="adj3" fmla="val 16667"/>
            </a:avLst>
          </a:prstGeom>
          <a:solidFill>
            <a:srgbClr val="CCFFCC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隶书" pitchFamily="49" charset="-122"/>
              </a:rPr>
              <a:t>不表示确定命题</a:t>
            </a:r>
          </a:p>
        </p:txBody>
      </p:sp>
      <p:sp>
        <p:nvSpPr>
          <p:cNvPr id="99338" name="AutoShape 10"/>
          <p:cNvSpPr>
            <a:spLocks noChangeArrowheads="1"/>
          </p:cNvSpPr>
          <p:nvPr/>
        </p:nvSpPr>
        <p:spPr bwMode="auto">
          <a:xfrm>
            <a:off x="6324600" y="5181600"/>
            <a:ext cx="2438400" cy="1143000"/>
          </a:xfrm>
          <a:prstGeom prst="wedgeEllipseCallout">
            <a:avLst>
              <a:gd name="adj1" fmla="val -30861"/>
              <a:gd name="adj2" fmla="val -79167"/>
            </a:avLst>
          </a:prstGeom>
          <a:solidFill>
            <a:srgbClr val="CCFFFF"/>
          </a:solidFill>
          <a:ln w="476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命题</a:t>
            </a:r>
          </a:p>
          <a:p>
            <a:pPr algn="ctr"/>
            <a:r>
              <a:rPr lang="zh-CN" altLang="en-US" sz="3200">
                <a:ea typeface="华文行楷" pitchFamily="2" charset="-122"/>
              </a:rPr>
              <a:t>公式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nimBg="1"/>
      <p:bldP spid="99336" grpId="0" animBg="1"/>
      <p:bldP spid="99337" grpId="0" animBg="1"/>
      <p:bldP spid="993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7755947" cy="1387176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由命题常元、命题变元、命题联结词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和圆括号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按照下述规则组成的字符串，称为命题公式 。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685800" y="3184525"/>
            <a:ext cx="7908925" cy="2873375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1)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命题常元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命题变元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是公式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>
              <a:lnSpc>
                <a:spcPct val="160000"/>
              </a:lnSpc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是公式则</a:t>
            </a:r>
            <a:r>
              <a:rPr lang="zh-CN" altLang="en-US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P,(P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Q), (P∨Q), (P→Q), </a:t>
            </a:r>
          </a:p>
          <a:p>
            <a:pPr>
              <a:lnSpc>
                <a:spcPct val="16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(P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Q)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是公式；</a:t>
            </a:r>
          </a:p>
          <a:p>
            <a:pPr>
              <a:lnSpc>
                <a:spcPct val="160000"/>
              </a:lnSpc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只有有限次使用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(1),(2)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产生的符号串才是公式。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91" name="Oval 15"/>
          <p:cNvSpPr>
            <a:spLocks noChangeArrowheads="1"/>
          </p:cNvSpPr>
          <p:nvPr/>
        </p:nvSpPr>
        <p:spPr bwMode="auto">
          <a:xfrm>
            <a:off x="2133600" y="3124200"/>
            <a:ext cx="4572000" cy="1143000"/>
          </a:xfrm>
          <a:prstGeom prst="ellipse">
            <a:avLst/>
          </a:prstGeom>
          <a:solidFill>
            <a:srgbClr val="CCFFCC"/>
          </a:solidFill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524000" y="2209800"/>
            <a:ext cx="184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PQ</a:t>
            </a:r>
            <a:r>
              <a:rPr lang="en-US" altLang="zh-CN" sz="28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2800" b="1">
                <a:latin typeface="Times New Roman" pitchFamily="18" charset="0"/>
              </a:rPr>
              <a:t>R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3505200" y="2133600"/>
            <a:ext cx="1557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2500313" y="3367088"/>
            <a:ext cx="4029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(¬P∨Q∨R)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(¬P∧¬Q)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524000" y="4662488"/>
            <a:ext cx="1592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¬P∨Q∨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3429000" y="4662488"/>
            <a:ext cx="1830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(¬P∧Q)→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5715000" y="4662488"/>
            <a:ext cx="2478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P∨(Q∨R∨…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1" grpId="0" animBg="1"/>
      <p:bldP spid="101387" grpId="1"/>
      <p:bldP spid="101388" grpId="0"/>
      <p:bldP spid="101389" grpId="0"/>
      <p:bldP spid="10139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1219200" y="1573213"/>
            <a:ext cx="7353593" cy="147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b="1" dirty="0" smtClean="0">
                <a:solidFill>
                  <a:srgbClr val="990000"/>
                </a:solidFill>
                <a:latin typeface="华文新魏" pitchFamily="2" charset="-122"/>
                <a:ea typeface="华文新魏" pitchFamily="2" charset="-122"/>
              </a:rPr>
              <a:t>定义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如果命题公式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的一个子字符串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B</a:t>
            </a:r>
          </a:p>
          <a:p>
            <a:pPr>
              <a:lnSpc>
                <a:spcPct val="160000"/>
              </a:lnSpc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也是命题公式，则称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的子命题公式。</a:t>
            </a:r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6324600" y="2286000"/>
            <a:ext cx="1676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1295400" y="3657600"/>
            <a:ext cx="5119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   </a:t>
            </a:r>
            <a:r>
              <a:rPr lang="en-US" altLang="zh-CN" sz="2800" b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 (P∧Q∧R)∨(¬P∧¬Q)</a:t>
            </a:r>
          </a:p>
        </p:txBody>
      </p: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2286000" y="3657600"/>
            <a:ext cx="990600" cy="609600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60106" name="AutoShape 10"/>
          <p:cNvSpPr>
            <a:spLocks noChangeArrowheads="1"/>
          </p:cNvSpPr>
          <p:nvPr/>
        </p:nvSpPr>
        <p:spPr bwMode="auto">
          <a:xfrm>
            <a:off x="3048000" y="5029200"/>
            <a:ext cx="1371600" cy="762000"/>
          </a:xfrm>
          <a:prstGeom prst="wedgeRectCallout">
            <a:avLst>
              <a:gd name="adj1" fmla="val -50000"/>
              <a:gd name="adj2" fmla="val -158750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 animBg="1"/>
      <p:bldP spid="260103" grpId="0"/>
      <p:bldP spid="260103" grpId="1"/>
      <p:bldP spid="260105" grpId="0" animBg="1"/>
      <p:bldP spid="26010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3429000" y="3581400"/>
            <a:ext cx="1600200" cy="685800"/>
          </a:xfrm>
          <a:prstGeom prst="rect">
            <a:avLst/>
          </a:prstGeom>
          <a:solidFill>
            <a:srgbClr val="00FF00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914400" y="1752600"/>
            <a:ext cx="8077200" cy="59531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元命题公式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包含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个不同变元的命题公式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1295400" y="2743200"/>
            <a:ext cx="6915150" cy="495300"/>
          </a:xfrm>
          <a:prstGeom prst="rect">
            <a:avLst/>
          </a:prstGeom>
          <a:solidFill>
            <a:srgbClr val="EDFBFA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指派：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命题变元的一组确定的值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1204913" y="3646488"/>
            <a:ext cx="5295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二元公式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P∨Q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的指派：</a:t>
            </a:r>
          </a:p>
        </p:txBody>
      </p:sp>
      <p:grpSp>
        <p:nvGrpSpPr>
          <p:cNvPr id="102415" name="Group 15"/>
          <p:cNvGrpSpPr>
            <a:grpSpLocks/>
          </p:cNvGrpSpPr>
          <p:nvPr/>
        </p:nvGrpSpPr>
        <p:grpSpPr bwMode="auto">
          <a:xfrm>
            <a:off x="2514600" y="4038600"/>
            <a:ext cx="1066800" cy="1295400"/>
            <a:chOff x="1488" y="2544"/>
            <a:chExt cx="672" cy="816"/>
          </a:xfrm>
        </p:grpSpPr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 flipH="1">
              <a:off x="1680" y="2544"/>
              <a:ext cx="480" cy="576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2413" name="Text Box 13"/>
            <p:cNvSpPr txBox="1">
              <a:spLocks noChangeArrowheads="1"/>
            </p:cNvSpPr>
            <p:nvPr/>
          </p:nvSpPr>
          <p:spPr bwMode="auto">
            <a:xfrm>
              <a:off x="1488" y="2995"/>
              <a:ext cx="3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 b="1">
                  <a:ea typeface="华文新魏" pitchFamily="2" charset="-122"/>
                </a:rPr>
                <a:t>真</a:t>
              </a:r>
            </a:p>
          </p:txBody>
        </p:sp>
      </p:grpSp>
      <p:grpSp>
        <p:nvGrpSpPr>
          <p:cNvPr id="102416" name="Group 16"/>
          <p:cNvGrpSpPr>
            <a:grpSpLocks/>
          </p:cNvGrpSpPr>
          <p:nvPr/>
        </p:nvGrpSpPr>
        <p:grpSpPr bwMode="auto">
          <a:xfrm>
            <a:off x="4227513" y="4038600"/>
            <a:ext cx="725487" cy="1379538"/>
            <a:chOff x="2544" y="2544"/>
            <a:chExt cx="457" cy="869"/>
          </a:xfrm>
        </p:grpSpPr>
        <p:sp>
          <p:nvSpPr>
            <p:cNvPr id="102412" name="Line 12"/>
            <p:cNvSpPr>
              <a:spLocks noChangeShapeType="1"/>
            </p:cNvSpPr>
            <p:nvPr/>
          </p:nvSpPr>
          <p:spPr bwMode="auto">
            <a:xfrm>
              <a:off x="2544" y="2544"/>
              <a:ext cx="240" cy="624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2414" name="Text Box 14"/>
            <p:cNvSpPr txBox="1">
              <a:spLocks noChangeArrowheads="1"/>
            </p:cNvSpPr>
            <p:nvPr/>
          </p:nvSpPr>
          <p:spPr bwMode="auto">
            <a:xfrm>
              <a:off x="2631" y="3048"/>
              <a:ext cx="3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3200" b="1">
                  <a:ea typeface="华文新魏" pitchFamily="2" charset="-122"/>
                </a:rPr>
                <a:t>假</a:t>
              </a:r>
            </a:p>
          </p:txBody>
        </p:sp>
      </p:grpSp>
      <p:sp>
        <p:nvSpPr>
          <p:cNvPr id="102418" name="AutoShape 18"/>
          <p:cNvSpPr>
            <a:spLocks noChangeArrowheads="1"/>
          </p:cNvSpPr>
          <p:nvPr/>
        </p:nvSpPr>
        <p:spPr bwMode="auto">
          <a:xfrm>
            <a:off x="6400800" y="4495800"/>
            <a:ext cx="1828800" cy="762000"/>
          </a:xfrm>
          <a:prstGeom prst="wedgeEllipseCallout">
            <a:avLst>
              <a:gd name="adj1" fmla="val -137500"/>
              <a:gd name="adj2" fmla="val -92500"/>
            </a:avLst>
          </a:prstGeom>
          <a:solidFill>
            <a:srgbClr val="FF99CC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假</a:t>
            </a:r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102420" name="AutoShape 20"/>
          <p:cNvSpPr>
            <a:spLocks noChangeArrowheads="1"/>
          </p:cNvSpPr>
          <p:nvPr/>
        </p:nvSpPr>
        <p:spPr bwMode="auto">
          <a:xfrm>
            <a:off x="5105400" y="5638800"/>
            <a:ext cx="2590800" cy="762000"/>
          </a:xfrm>
          <a:prstGeom prst="wedgeRectCallout">
            <a:avLst>
              <a:gd name="adj1" fmla="val -114153"/>
              <a:gd name="adj2" fmla="val -93750"/>
            </a:avLst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一组真值指派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7" grpId="0" animBg="1"/>
      <p:bldP spid="102406" grpId="0" animBg="1"/>
      <p:bldP spid="102407" grpId="0" animBg="1"/>
      <p:bldP spid="102408" grpId="0"/>
      <p:bldP spid="102418" grpId="0" animBg="1"/>
      <p:bldP spid="10242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82" name="Rectangle 58"/>
          <p:cNvSpPr>
            <a:spLocks noChangeArrowheads="1"/>
          </p:cNvSpPr>
          <p:nvPr/>
        </p:nvSpPr>
        <p:spPr bwMode="auto">
          <a:xfrm>
            <a:off x="1828800" y="4191000"/>
            <a:ext cx="1371600" cy="685800"/>
          </a:xfrm>
          <a:prstGeom prst="rect">
            <a:avLst/>
          </a:prstGeom>
          <a:solidFill>
            <a:srgbClr val="FF00FF"/>
          </a:solidFill>
          <a:ln w="508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143000" y="1676400"/>
            <a:ext cx="7239000" cy="59531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公式的所有的指派构成了公式的值。</a:t>
            </a:r>
          </a:p>
        </p:txBody>
      </p:sp>
      <p:sp>
        <p:nvSpPr>
          <p:cNvPr id="103430" name="AutoShape 6"/>
          <p:cNvSpPr>
            <a:spLocks noChangeArrowheads="1"/>
          </p:cNvSpPr>
          <p:nvPr/>
        </p:nvSpPr>
        <p:spPr bwMode="auto">
          <a:xfrm>
            <a:off x="5715000" y="304800"/>
            <a:ext cx="2057400" cy="838200"/>
          </a:xfrm>
          <a:prstGeom prst="wedgeRectCallout">
            <a:avLst>
              <a:gd name="adj1" fmla="val 4861"/>
              <a:gd name="adj2" fmla="val 110986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真值表</a:t>
            </a:r>
          </a:p>
        </p:txBody>
      </p:sp>
      <p:sp>
        <p:nvSpPr>
          <p:cNvPr id="103474" name="Text Box 5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103476" name="Text Box 52"/>
          <p:cNvSpPr txBox="1">
            <a:spLocks noChangeArrowheads="1"/>
          </p:cNvSpPr>
          <p:nvPr/>
        </p:nvSpPr>
        <p:spPr bwMode="auto">
          <a:xfrm>
            <a:off x="1052513" y="2495550"/>
            <a:ext cx="343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ea typeface="华文行楷" pitchFamily="2" charset="-122"/>
              </a:rPr>
              <a:t>构造真值表步骤：</a:t>
            </a:r>
          </a:p>
        </p:txBody>
      </p:sp>
      <p:sp>
        <p:nvSpPr>
          <p:cNvPr id="103477" name="Text Box 53"/>
          <p:cNvSpPr txBox="1">
            <a:spLocks noChangeArrowheads="1"/>
          </p:cNvSpPr>
          <p:nvPr/>
        </p:nvSpPr>
        <p:spPr bwMode="auto">
          <a:xfrm>
            <a:off x="304800" y="3146843"/>
            <a:ext cx="7465803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1)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找出给定命题公式中所有的命题变元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，</a:t>
            </a:r>
            <a:endParaRPr lang="en-US" altLang="zh-CN" sz="3200" b="1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200" b="1" dirty="0" smtClean="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列出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所有可能的赋值；</a:t>
            </a:r>
          </a:p>
        </p:txBody>
      </p:sp>
      <p:sp>
        <p:nvSpPr>
          <p:cNvPr id="103478" name="Text Box 54"/>
          <p:cNvSpPr txBox="1">
            <a:spLocks noChangeArrowheads="1"/>
          </p:cNvSpPr>
          <p:nvPr/>
        </p:nvSpPr>
        <p:spPr bwMode="auto">
          <a:xfrm>
            <a:off x="304800" y="4267200"/>
            <a:ext cx="769503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按照从低到高的顺序写出命题公式的各层次；</a:t>
            </a:r>
          </a:p>
        </p:txBody>
      </p:sp>
      <p:sp>
        <p:nvSpPr>
          <p:cNvPr id="103479" name="Text Box 55"/>
          <p:cNvSpPr txBox="1">
            <a:spLocks noChangeArrowheads="1"/>
          </p:cNvSpPr>
          <p:nvPr/>
        </p:nvSpPr>
        <p:spPr bwMode="auto">
          <a:xfrm>
            <a:off x="228600" y="5016500"/>
            <a:ext cx="7544351" cy="109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对应每个赋值，计算命题公式各层次的值，直到最后</a:t>
            </a:r>
          </a:p>
          <a:p>
            <a:pPr>
              <a:lnSpc>
                <a:spcPct val="135000"/>
              </a:lnSpc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计算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出整个命题公式的值。</a:t>
            </a:r>
          </a:p>
        </p:txBody>
      </p:sp>
      <p:sp>
        <p:nvSpPr>
          <p:cNvPr id="103480" name="Line 56"/>
          <p:cNvSpPr>
            <a:spLocks noChangeShapeType="1"/>
          </p:cNvSpPr>
          <p:nvPr/>
        </p:nvSpPr>
        <p:spPr bwMode="auto">
          <a:xfrm>
            <a:off x="4953000" y="3733800"/>
            <a:ext cx="2133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3481" name="Text Box 57"/>
          <p:cNvSpPr txBox="1">
            <a:spLocks noChangeArrowheads="1"/>
          </p:cNvSpPr>
          <p:nvPr/>
        </p:nvSpPr>
        <p:spPr bwMode="auto">
          <a:xfrm>
            <a:off x="6096000" y="3733800"/>
            <a:ext cx="110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P     ¬P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3" name="爆炸形 1 2"/>
          <p:cNvSpPr/>
          <p:nvPr/>
        </p:nvSpPr>
        <p:spPr bwMode="auto">
          <a:xfrm>
            <a:off x="7848600" y="4079875"/>
            <a:ext cx="914400" cy="1003300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82" grpId="0" animBg="1"/>
      <p:bldP spid="103430" grpId="0" animBg="1"/>
      <p:bldP spid="103476" grpId="0"/>
      <p:bldP spid="103477" grpId="0"/>
      <p:bldP spid="103478" grpId="0"/>
      <p:bldP spid="103479" grpId="0"/>
      <p:bldP spid="103480" grpId="0" animBg="1"/>
      <p:bldP spid="103481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143000" y="1676400"/>
            <a:ext cx="7635875" cy="650875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FF0000"/>
                </a:solidFill>
                <a:ea typeface="华文行楷" pitchFamily="2" charset="-122"/>
              </a:rPr>
              <a:t>命题</a:t>
            </a:r>
            <a:r>
              <a:rPr kumimoji="1" lang="zh-CN" altLang="en-US" sz="3600" b="1">
                <a:ea typeface="楷体_GB2312" pitchFamily="49" charset="-122"/>
              </a:rPr>
              <a:t>：具有真假意义的陈述句。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5867400" y="2286000"/>
            <a:ext cx="1447800" cy="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3581400" y="1447800"/>
            <a:ext cx="914400" cy="9906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066800" y="2438400"/>
            <a:ext cx="550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下面的语句是命题吗？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1127125" y="3124200"/>
            <a:ext cx="3804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华文新魏" pitchFamily="2" charset="-122"/>
              </a:rPr>
              <a:t>)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中国的首都在北京。 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066800" y="3810000"/>
            <a:ext cx="2789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ea typeface="华文新魏" pitchFamily="2" charset="-122"/>
              </a:rPr>
              <a:t>2)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花儿真漂亮！ 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5867400" y="3124200"/>
            <a:ext cx="2535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3) 1+1=10</a:t>
            </a:r>
            <a:r>
              <a:rPr lang="zh-CN" altLang="en-US" sz="2800"/>
              <a:t>。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5867400" y="3810000"/>
            <a:ext cx="264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你上网了吗？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990600" y="4662488"/>
            <a:ext cx="4922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itchFamily="18" charset="0"/>
                <a:ea typeface="华文新魏" pitchFamily="2" charset="-122"/>
              </a:rPr>
              <a:t>5)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地球是唯一有生物的星球。 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5791200" y="4738688"/>
            <a:ext cx="3087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6)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请前面向右转。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  <p:bldP spid="53254" grpId="0" animBg="1"/>
      <p:bldP spid="53255" grpId="0" animBg="1"/>
      <p:bldP spid="53256" grpId="0"/>
      <p:bldP spid="53257" grpId="0"/>
      <p:bldP spid="53258" grpId="0"/>
      <p:bldP spid="53259" grpId="0"/>
      <p:bldP spid="53260" grpId="0"/>
      <p:bldP spid="53261" grpId="0"/>
      <p:bldP spid="5326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66" name="Rectangle 46"/>
          <p:cNvSpPr>
            <a:spLocks noChangeArrowheads="1"/>
          </p:cNvSpPr>
          <p:nvPr/>
        </p:nvSpPr>
        <p:spPr bwMode="auto">
          <a:xfrm>
            <a:off x="1981200" y="3429000"/>
            <a:ext cx="1676400" cy="2286000"/>
          </a:xfrm>
          <a:prstGeom prst="rect">
            <a:avLst/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1222375" y="1905000"/>
            <a:ext cx="50484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公式 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P∨Q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的真值表：</a:t>
            </a:r>
          </a:p>
        </p:txBody>
      </p:sp>
      <p:graphicFrame>
        <p:nvGraphicFramePr>
          <p:cNvPr id="261165" name="Group 45"/>
          <p:cNvGraphicFramePr>
            <a:graphicFrameLocks noGrp="1"/>
          </p:cNvGraphicFramePr>
          <p:nvPr/>
        </p:nvGraphicFramePr>
        <p:xfrm>
          <a:off x="2132013" y="2971800"/>
          <a:ext cx="4878387" cy="2743200"/>
        </p:xfrm>
        <a:graphic>
          <a:graphicData uri="http://schemas.openxmlformats.org/drawingml/2006/table">
            <a:tbl>
              <a:tblPr/>
              <a:tblGrid>
                <a:gridCol w="839787"/>
                <a:gridCol w="1066800"/>
                <a:gridCol w="1219200"/>
                <a:gridCol w="1752600"/>
              </a:tblGrid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P∨Q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P∨Q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59" name="Text Box 39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61160" name="Line 40"/>
          <p:cNvSpPr>
            <a:spLocks noChangeShapeType="1"/>
          </p:cNvSpPr>
          <p:nvPr/>
        </p:nvSpPr>
        <p:spPr bwMode="auto">
          <a:xfrm>
            <a:off x="3429000" y="2438400"/>
            <a:ext cx="304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61161" name="Line 41"/>
          <p:cNvSpPr>
            <a:spLocks noChangeShapeType="1"/>
          </p:cNvSpPr>
          <p:nvPr/>
        </p:nvSpPr>
        <p:spPr bwMode="auto">
          <a:xfrm>
            <a:off x="4038600" y="2438400"/>
            <a:ext cx="3810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66" grpId="0" animBg="1"/>
      <p:bldP spid="261126" grpId="0"/>
      <p:bldP spid="261160" grpId="0" animBg="1"/>
      <p:bldP spid="26116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1204913" y="1665288"/>
            <a:ext cx="618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G=(P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Q)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R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，其真值表如下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:</a:t>
            </a:r>
          </a:p>
        </p:txBody>
      </p:sp>
      <p:graphicFrame>
        <p:nvGraphicFramePr>
          <p:cNvPr id="104509" name="Group 61"/>
          <p:cNvGraphicFramePr>
            <a:graphicFrameLocks noGrp="1"/>
          </p:cNvGraphicFramePr>
          <p:nvPr>
            <p:ph/>
          </p:nvPr>
        </p:nvGraphicFramePr>
        <p:xfrm>
          <a:off x="1752600" y="2438400"/>
          <a:ext cx="5183188" cy="4268156"/>
        </p:xfrm>
        <a:graphic>
          <a:graphicData uri="http://schemas.openxmlformats.org/drawingml/2006/table">
            <a:tbl>
              <a:tblPr/>
              <a:tblGrid>
                <a:gridCol w="1295400"/>
                <a:gridCol w="1296988"/>
                <a:gridCol w="1295400"/>
                <a:gridCol w="1295400"/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510" name="Text Box 62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204913" y="1665288"/>
            <a:ext cx="7634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：构造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G=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(P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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(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</a:rPr>
              <a:t> P∧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Q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的真值表。</a:t>
            </a:r>
          </a:p>
        </p:txBody>
      </p:sp>
      <p:graphicFrame>
        <p:nvGraphicFramePr>
          <p:cNvPr id="105551" name="Group 79"/>
          <p:cNvGraphicFramePr>
            <a:graphicFrameLocks noGrp="1"/>
          </p:cNvGraphicFramePr>
          <p:nvPr>
            <p:ph/>
          </p:nvPr>
        </p:nvGraphicFramePr>
        <p:xfrm>
          <a:off x="1600200" y="2514600"/>
          <a:ext cx="5791200" cy="3200402"/>
        </p:xfrm>
        <a:graphic>
          <a:graphicData uri="http://schemas.openxmlformats.org/drawingml/2006/table">
            <a:tbl>
              <a:tblPr/>
              <a:tblGrid>
                <a:gridCol w="873125"/>
                <a:gridCol w="950913"/>
                <a:gridCol w="1349375"/>
                <a:gridCol w="1824037"/>
                <a:gridCol w="793750"/>
              </a:tblGrid>
              <a:tr h="638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P∧Q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P∧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37" name="Text Box 65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0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42" name="Rectangle 46"/>
          <p:cNvSpPr>
            <a:spLocks noChangeArrowheads="1"/>
          </p:cNvSpPr>
          <p:nvPr/>
        </p:nvSpPr>
        <p:spPr bwMode="auto">
          <a:xfrm>
            <a:off x="5638800" y="3200400"/>
            <a:ext cx="762000" cy="2667000"/>
          </a:xfrm>
          <a:prstGeom prst="rect">
            <a:avLst/>
          </a:prstGeom>
          <a:solidFill>
            <a:srgbClr val="CCFFCC"/>
          </a:solidFill>
          <a:ln w="508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204913" y="1665288"/>
            <a:ext cx="7634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：构造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G=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(P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→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2800">
                <a:latin typeface="Times New Roman" pitchFamily="18" charset="0"/>
                <a:ea typeface="华文新魏" pitchFamily="2" charset="-122"/>
              </a:rPr>
              <a:t> P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的真值表。</a:t>
            </a:r>
          </a:p>
        </p:txBody>
      </p:sp>
      <p:graphicFrame>
        <p:nvGraphicFramePr>
          <p:cNvPr id="106539" name="Group 43"/>
          <p:cNvGraphicFramePr>
            <a:graphicFrameLocks noGrp="1"/>
          </p:cNvGraphicFramePr>
          <p:nvPr>
            <p:ph/>
          </p:nvPr>
        </p:nvGraphicFramePr>
        <p:xfrm>
          <a:off x="1903413" y="2435225"/>
          <a:ext cx="4573587" cy="3584576"/>
        </p:xfrm>
        <a:graphic>
          <a:graphicData uri="http://schemas.openxmlformats.org/drawingml/2006/table">
            <a:tbl>
              <a:tblPr/>
              <a:tblGrid>
                <a:gridCol w="915987"/>
                <a:gridCol w="914400"/>
                <a:gridCol w="1905000"/>
                <a:gridCol w="838200"/>
              </a:tblGrid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(P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→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40" name="AutoShape 44"/>
          <p:cNvSpPr>
            <a:spLocks noChangeArrowheads="1"/>
          </p:cNvSpPr>
          <p:nvPr/>
        </p:nvSpPr>
        <p:spPr bwMode="auto">
          <a:xfrm>
            <a:off x="7086600" y="3810000"/>
            <a:ext cx="1828800" cy="762000"/>
          </a:xfrm>
          <a:prstGeom prst="wedgeRoundRectCallout">
            <a:avLst>
              <a:gd name="adj1" fmla="val -87759"/>
              <a:gd name="adj2" fmla="val 11042"/>
              <a:gd name="adj3" fmla="val 1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ea typeface="华文行楷" pitchFamily="2" charset="-122"/>
              </a:rPr>
              <a:t>永真式</a:t>
            </a:r>
          </a:p>
        </p:txBody>
      </p:sp>
      <p:sp>
        <p:nvSpPr>
          <p:cNvPr id="106543" name="Text Box 4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10.2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命题公式与真值表</a:t>
            </a:r>
          </a:p>
        </p:txBody>
      </p:sp>
      <p:sp>
        <p:nvSpPr>
          <p:cNvPr id="106544" name="AutoShape 48"/>
          <p:cNvSpPr>
            <a:spLocks noChangeArrowheads="1"/>
          </p:cNvSpPr>
          <p:nvPr/>
        </p:nvSpPr>
        <p:spPr bwMode="auto">
          <a:xfrm>
            <a:off x="7239000" y="5410200"/>
            <a:ext cx="1447800" cy="533400"/>
          </a:xfrm>
          <a:prstGeom prst="wedgeRectCallout">
            <a:avLst>
              <a:gd name="adj1" fmla="val 12829"/>
              <a:gd name="adj2" fmla="val -203273"/>
            </a:avLst>
          </a:prstGeom>
          <a:solidFill>
            <a:srgbClr val="CCFFCC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重言式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42" grpId="0" animBg="1"/>
      <p:bldP spid="106540" grpId="0" animBg="1"/>
      <p:bldP spid="10654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00200" y="2226490"/>
            <a:ext cx="54102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§10.3</a:t>
            </a:r>
            <a:r>
              <a:rPr lang="en-US" altLang="zh-CN" sz="4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重言式</a:t>
            </a:r>
          </a:p>
        </p:txBody>
      </p:sp>
    </p:spTree>
    <p:extLst>
      <p:ext uri="{BB962C8B-B14F-4D97-AF65-F5344CB8AC3E}">
        <p14:creationId xmlns:p14="http://schemas.microsoft.com/office/powerpoint/2010/main" val="14364072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219200" y="1600200"/>
            <a:ext cx="7162800" cy="1571625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990000"/>
                </a:solidFill>
                <a:latin typeface="Arial" charset="0"/>
                <a:ea typeface="隶书" pitchFamily="49" charset="-122"/>
                <a:cs typeface="Arial" charset="0"/>
              </a:rPr>
              <a:t>☺</a:t>
            </a:r>
            <a:r>
              <a:rPr lang="zh-CN" altLang="en-US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重言式</a:t>
            </a:r>
            <a:r>
              <a:rPr lang="en-US" altLang="zh-CN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: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一个公式如果对其所有指派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Arial" charset="0"/>
              </a:rPr>
              <a:t>        取值为真。   </a:t>
            </a:r>
            <a:r>
              <a:rPr lang="zh-CN" altLang="en-US" sz="3200" b="1">
                <a:solidFill>
                  <a:srgbClr val="0000FF"/>
                </a:solidFill>
                <a:latin typeface="Arial"/>
                <a:ea typeface="楷体_GB2312" pitchFamily="49" charset="-122"/>
                <a:cs typeface="Arial" charset="0"/>
              </a:rPr>
              <a:t>“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1</a:t>
            </a:r>
            <a:r>
              <a:rPr lang="en-US" altLang="zh-CN" sz="3200" b="1">
                <a:solidFill>
                  <a:srgbClr val="0000FF"/>
                </a:solidFill>
                <a:latin typeface="Arial"/>
                <a:ea typeface="楷体_GB2312" pitchFamily="49" charset="-122"/>
                <a:cs typeface="Arial" charset="0"/>
              </a:rPr>
              <a:t>”</a:t>
            </a:r>
            <a:endParaRPr lang="en-US" altLang="zh-CN" sz="32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Arial" charset="0"/>
            </a:endParaRPr>
          </a:p>
        </p:txBody>
      </p:sp>
      <p:sp>
        <p:nvSpPr>
          <p:cNvPr id="108550" name="AutoShape 6"/>
          <p:cNvSpPr>
            <a:spLocks noChangeArrowheads="1"/>
          </p:cNvSpPr>
          <p:nvPr/>
        </p:nvSpPr>
        <p:spPr bwMode="auto">
          <a:xfrm>
            <a:off x="3581400" y="914400"/>
            <a:ext cx="2514600" cy="533400"/>
          </a:xfrm>
          <a:prstGeom prst="wedgeRoundRectCallout">
            <a:avLst>
              <a:gd name="adj1" fmla="val -106440"/>
              <a:gd name="adj2" fmla="val 100296"/>
              <a:gd name="adj3" fmla="val 16667"/>
            </a:avLst>
          </a:prstGeom>
          <a:solidFill>
            <a:srgbClr val="FF00FF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永真式</a:t>
            </a:r>
          </a:p>
        </p:txBody>
      </p:sp>
      <p:graphicFrame>
        <p:nvGraphicFramePr>
          <p:cNvPr id="108593" name="Group 49"/>
          <p:cNvGraphicFramePr>
            <a:graphicFrameLocks noGrp="1"/>
          </p:cNvGraphicFramePr>
          <p:nvPr>
            <p:ph/>
          </p:nvPr>
        </p:nvGraphicFramePr>
        <p:xfrm>
          <a:off x="1295400" y="3276600"/>
          <a:ext cx="5105400" cy="3352801"/>
        </p:xfrm>
        <a:graphic>
          <a:graphicData uri="http://schemas.openxmlformats.org/drawingml/2006/table">
            <a:tbl>
              <a:tblPr/>
              <a:tblGrid>
                <a:gridCol w="547688"/>
                <a:gridCol w="409575"/>
                <a:gridCol w="1573212"/>
                <a:gridCol w="2574925"/>
              </a:tblGrid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(P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→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(P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→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Q)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92" name="AutoShape 48"/>
          <p:cNvSpPr>
            <a:spLocks noChangeArrowheads="1"/>
          </p:cNvSpPr>
          <p:nvPr/>
        </p:nvSpPr>
        <p:spPr bwMode="auto">
          <a:xfrm>
            <a:off x="6553200" y="5105400"/>
            <a:ext cx="2743200" cy="533400"/>
          </a:xfrm>
          <a:prstGeom prst="wedgeRectCallout">
            <a:avLst>
              <a:gd name="adj1" fmla="val -49824"/>
              <a:gd name="adj2" fmla="val -337204"/>
            </a:avLst>
          </a:prstGeom>
          <a:solidFill>
            <a:srgbClr val="CCFFCC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kumimoji="1" lang="en-US" altLang="zh-CN" sz="24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</a:t>
            </a:r>
            <a:r>
              <a:rPr kumimoji="1" lang="en-US" altLang="zh-CN" sz="2400">
                <a:latin typeface="Times New Roman" pitchFamily="18" charset="0"/>
                <a:ea typeface="华文行楷" pitchFamily="2" charset="-122"/>
                <a:sym typeface="Symbol" pitchFamily="18" charset="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(</a:t>
            </a:r>
            <a:r>
              <a:rPr kumimoji="1" lang="en-US" altLang="zh-CN" sz="2400">
                <a:latin typeface="Times New Roman" pitchFamily="18" charset="0"/>
                <a:ea typeface="华文行楷" pitchFamily="2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华文行楷" pitchFamily="2" charset="-122"/>
              </a:rPr>
              <a:t>(P</a:t>
            </a:r>
            <a:r>
              <a:rPr kumimoji="1" lang="en-US" altLang="zh-CN" sz="24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→</a:t>
            </a:r>
            <a:r>
              <a:rPr kumimoji="1" lang="en-US" altLang="zh-CN" sz="2400" b="1">
                <a:latin typeface="Times New Roman" pitchFamily="18" charset="0"/>
                <a:ea typeface="华文行楷" pitchFamily="2" charset="-122"/>
              </a:rPr>
              <a:t>Q)</a:t>
            </a:r>
            <a:r>
              <a:rPr kumimoji="1" lang="en-US" altLang="zh-CN" sz="2400" b="1">
                <a:latin typeface="Times New Roman" pitchFamily="18" charset="0"/>
                <a:ea typeface="华文行楷" pitchFamily="2" charset="-122"/>
                <a:sym typeface="Symbol" pitchFamily="18" charset="2"/>
              </a:rPr>
              <a:t></a:t>
            </a:r>
            <a:r>
              <a:rPr kumimoji="1" lang="en-US" altLang="zh-CN" sz="2400">
                <a:latin typeface="Times New Roman" pitchFamily="18" charset="0"/>
                <a:ea typeface="华文行楷" pitchFamily="2" charset="-122"/>
              </a:rPr>
              <a:t> P)</a:t>
            </a:r>
          </a:p>
        </p:txBody>
      </p:sp>
      <p:sp>
        <p:nvSpPr>
          <p:cNvPr id="108594" name="Text Box 5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重言式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nimBg="1"/>
      <p:bldP spid="10859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762000" y="1676400"/>
            <a:ext cx="8356600" cy="59531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ea typeface="隶书" pitchFamily="49" charset="-122"/>
              </a:rPr>
              <a:t>矛盾式：</a:t>
            </a:r>
            <a:r>
              <a:rPr lang="zh-CN" altLang="en-US" sz="3200" b="1">
                <a:ea typeface="楷体_GB2312" pitchFamily="49" charset="-122"/>
              </a:rPr>
              <a:t>一个公式如果对所有指派取值均为假</a:t>
            </a:r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>
            <a:off x="4267200" y="838200"/>
            <a:ext cx="1828800" cy="762000"/>
          </a:xfrm>
          <a:prstGeom prst="wedgeEllipseCallout">
            <a:avLst>
              <a:gd name="adj1" fmla="val -113023"/>
              <a:gd name="adj2" fmla="val 5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永假式</a:t>
            </a:r>
          </a:p>
        </p:txBody>
      </p:sp>
      <p:graphicFrame>
        <p:nvGraphicFramePr>
          <p:cNvPr id="109615" name="Group 47"/>
          <p:cNvGraphicFramePr>
            <a:graphicFrameLocks noGrp="1"/>
          </p:cNvGraphicFramePr>
          <p:nvPr>
            <p:ph/>
          </p:nvPr>
        </p:nvGraphicFramePr>
        <p:xfrm>
          <a:off x="990600" y="2590800"/>
          <a:ext cx="5106988" cy="2906400"/>
        </p:xfrm>
        <a:graphic>
          <a:graphicData uri="http://schemas.openxmlformats.org/drawingml/2006/table">
            <a:tbl>
              <a:tblPr/>
              <a:tblGrid>
                <a:gridCol w="892175"/>
                <a:gridCol w="971550"/>
                <a:gridCol w="1379538"/>
                <a:gridCol w="1863725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P∧Q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P∧</a:t>
                      </a: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16" name="Text Box 48"/>
          <p:cNvSpPr txBox="1">
            <a:spLocks noChangeArrowheads="1"/>
          </p:cNvSpPr>
          <p:nvPr/>
        </p:nvSpPr>
        <p:spPr bwMode="auto">
          <a:xfrm>
            <a:off x="6248400" y="2481263"/>
            <a:ext cx="2644775" cy="3767137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ea typeface="隶书" pitchFamily="49" charset="-122"/>
              </a:rPr>
              <a:t>可满足式</a:t>
            </a:r>
            <a:r>
              <a:rPr lang="zh-CN" altLang="en-US" sz="3200" b="1">
                <a:ea typeface="楷体_GB2312" pitchFamily="49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a typeface="楷体_GB2312" pitchFamily="49" charset="-122"/>
              </a:rPr>
              <a:t>一个公式如果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a typeface="楷体_GB2312" pitchFamily="49" charset="-122"/>
              </a:rPr>
              <a:t>至少存在一个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a typeface="楷体_GB2312" pitchFamily="49" charset="-122"/>
              </a:rPr>
              <a:t>指派使其取值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a typeface="楷体_GB2312" pitchFamily="49" charset="-122"/>
              </a:rPr>
              <a:t>为真。</a:t>
            </a:r>
          </a:p>
        </p:txBody>
      </p: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304800" y="5676900"/>
            <a:ext cx="5654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若</a:t>
            </a:r>
            <a:r>
              <a:rPr kumimoji="1" lang="en-US" altLang="zh-CN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kumimoji="1" lang="zh-CN" altLang="en-US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是永真的，则</a:t>
            </a:r>
            <a:r>
              <a:rPr kumimoji="1" lang="en-US" altLang="zh-CN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kumimoji="1" lang="zh-CN" altLang="en-US" sz="3200" b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是可满足的</a:t>
            </a:r>
          </a:p>
        </p:txBody>
      </p:sp>
      <p:sp>
        <p:nvSpPr>
          <p:cNvPr id="109619" name="AutoShape 51"/>
          <p:cNvSpPr>
            <a:spLocks noChangeArrowheads="1"/>
          </p:cNvSpPr>
          <p:nvPr/>
        </p:nvSpPr>
        <p:spPr bwMode="auto">
          <a:xfrm>
            <a:off x="6934200" y="457200"/>
            <a:ext cx="1447800" cy="685800"/>
          </a:xfrm>
          <a:prstGeom prst="wedgeEllipseCallout">
            <a:avLst>
              <a:gd name="adj1" fmla="val -109542"/>
              <a:gd name="adj2" fmla="val 50463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“0”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EAC3-5050-4B18-8B83-11212BA62169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重言式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/>
      <p:bldP spid="109616" grpId="0" animBg="1"/>
      <p:bldP spid="109617" grpId="0"/>
      <p:bldP spid="1096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204913" y="1741488"/>
            <a:ext cx="4891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1. 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(P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Q)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(</a:t>
            </a:r>
            <a:r>
              <a:rPr kumimoji="1" lang="en-US" altLang="zh-CN" sz="2800" b="1">
                <a:latin typeface="Times New Roman" pitchFamily="18" charset="0"/>
                <a:ea typeface="华文新魏" pitchFamily="2" charset="-122"/>
              </a:rPr>
              <a:t>P∨Q)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？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5105400" y="1828800"/>
            <a:ext cx="3505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是重言式！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1066800" y="2516188"/>
            <a:ext cx="3581400" cy="531812"/>
          </a:xfrm>
          <a:prstGeom prst="rect">
            <a:avLst/>
          </a:prstGeom>
          <a:solidFill>
            <a:srgbClr val="CCFFFF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24574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31051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37528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440055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8577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53149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57721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62293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 b="1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推论：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228600" y="3352800"/>
            <a:ext cx="883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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永真式的否定为永假式；永假式的否定为永真式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152400" y="41148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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两个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永真式的合取、析取、蕴含、等价均为永真式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304800" y="4724400"/>
            <a:ext cx="77724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*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若两个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公式的等价是重言式，则这两个公式</a:t>
            </a:r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 对任何指派同真假。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10.3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重言式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1" build="allAtOnce"/>
      <p:bldP spid="110600" grpId="0"/>
      <p:bldP spid="110601" grpId="0"/>
      <p:bldP spid="11060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1447800" y="2336800"/>
            <a:ext cx="6553200" cy="206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4000" b="1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itchFamily="18" charset="0"/>
              </a:rPr>
              <a:t>§10.4</a:t>
            </a:r>
            <a:r>
              <a:rPr lang="en-US" altLang="zh-CN" sz="4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 </a:t>
            </a:r>
            <a:r>
              <a:rPr lang="zh-CN" altLang="en-US" sz="4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命题</a:t>
            </a:r>
            <a:r>
              <a:rPr lang="zh-CN" altLang="en-US" sz="4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逻辑</a:t>
            </a:r>
            <a:r>
              <a:rPr lang="zh-CN" altLang="en-US" sz="4000" b="1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Arial" charset="0"/>
              </a:rPr>
              <a:t>的基本等式及蕴涵式</a:t>
            </a:r>
            <a:endParaRPr lang="zh-CN" altLang="en-US" sz="4000" b="1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  <a:cs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1651000"/>
            <a:ext cx="9469557" cy="1473353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定义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如果对两个公式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，不论</a:t>
            </a: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作何种指派，真值均相同或公式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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为永真公式。 </a:t>
            </a:r>
          </a:p>
        </p:txBody>
      </p:sp>
      <p:grpSp>
        <p:nvGrpSpPr>
          <p:cNvPr id="111627" name="Group 11"/>
          <p:cNvGrpSpPr>
            <a:grpSpLocks/>
          </p:cNvGrpSpPr>
          <p:nvPr/>
        </p:nvGrpSpPr>
        <p:grpSpPr bwMode="auto">
          <a:xfrm>
            <a:off x="3124200" y="3124200"/>
            <a:ext cx="1271588" cy="1166813"/>
            <a:chOff x="1776" y="1440"/>
            <a:chExt cx="801" cy="735"/>
          </a:xfrm>
        </p:grpSpPr>
        <p:sp>
          <p:nvSpPr>
            <p:cNvPr id="111622" name="Text Box 6"/>
            <p:cNvSpPr txBox="1">
              <a:spLocks noChangeArrowheads="1"/>
            </p:cNvSpPr>
            <p:nvPr/>
          </p:nvSpPr>
          <p:spPr bwMode="auto">
            <a:xfrm>
              <a:off x="1776" y="1810"/>
              <a:ext cx="8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</a:rPr>
                <a:t>A</a:t>
              </a:r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</a:t>
              </a:r>
              <a:r>
                <a:rPr lang="en-US" altLang="zh-CN" sz="3200" b="1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111624" name="Line 8"/>
            <p:cNvSpPr>
              <a:spLocks noChangeShapeType="1"/>
            </p:cNvSpPr>
            <p:nvPr/>
          </p:nvSpPr>
          <p:spPr bwMode="auto">
            <a:xfrm>
              <a:off x="1824" y="1440"/>
              <a:ext cx="336" cy="48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111628" name="Group 12"/>
          <p:cNvGrpSpPr>
            <a:grpSpLocks/>
          </p:cNvGrpSpPr>
          <p:nvPr/>
        </p:nvGrpSpPr>
        <p:grpSpPr bwMode="auto">
          <a:xfrm>
            <a:off x="3189288" y="3124200"/>
            <a:ext cx="3441700" cy="1219200"/>
            <a:chOff x="1824" y="1440"/>
            <a:chExt cx="2168" cy="768"/>
          </a:xfrm>
        </p:grpSpPr>
        <p:sp>
          <p:nvSpPr>
            <p:cNvPr id="111623" name="Text Box 7"/>
            <p:cNvSpPr txBox="1">
              <a:spLocks noChangeArrowheads="1"/>
            </p:cNvSpPr>
            <p:nvPr/>
          </p:nvSpPr>
          <p:spPr bwMode="auto">
            <a:xfrm>
              <a:off x="3312" y="1843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</a:rPr>
                <a:t>A=B </a:t>
              </a:r>
            </a:p>
          </p:txBody>
        </p:sp>
        <p:sp>
          <p:nvSpPr>
            <p:cNvPr id="111625" name="Line 9"/>
            <p:cNvSpPr>
              <a:spLocks noChangeShapeType="1"/>
            </p:cNvSpPr>
            <p:nvPr/>
          </p:nvSpPr>
          <p:spPr bwMode="auto">
            <a:xfrm>
              <a:off x="1824" y="1440"/>
              <a:ext cx="1824" cy="48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900113" y="4357688"/>
            <a:ext cx="5881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2.   (P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Q)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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P∨Q)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是重言式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1981200" y="5257800"/>
            <a:ext cx="303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P∨Q</a:t>
            </a:r>
            <a:r>
              <a:rPr lang="en-US" altLang="zh-CN" sz="3200">
                <a:latin typeface="Times New Roman" pitchFamily="18" charset="0"/>
              </a:rPr>
              <a:t> 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5167313" y="5334000"/>
            <a:ext cx="3900487" cy="508000"/>
          </a:xfrm>
          <a:prstGeom prst="rect">
            <a:avLst/>
          </a:prstGeom>
          <a:noFill/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华文行楷" pitchFamily="2" charset="-122"/>
              </a:rPr>
              <a:t>真值表法或推导法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11634" name="Oval 18"/>
          <p:cNvSpPr>
            <a:spLocks noChangeArrowheads="1"/>
          </p:cNvSpPr>
          <p:nvPr/>
        </p:nvSpPr>
        <p:spPr bwMode="auto">
          <a:xfrm>
            <a:off x="3048000" y="3657600"/>
            <a:ext cx="1524000" cy="685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1635" name="Oval 19"/>
          <p:cNvSpPr>
            <a:spLocks noChangeArrowheads="1"/>
          </p:cNvSpPr>
          <p:nvPr/>
        </p:nvSpPr>
        <p:spPr bwMode="auto">
          <a:xfrm>
            <a:off x="6248400" y="2514600"/>
            <a:ext cx="990600" cy="6096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9" grpId="0"/>
      <p:bldP spid="111630" grpId="0"/>
      <p:bldP spid="111632" grpId="0" animBg="1"/>
      <p:bldP spid="111634" grpId="0" animBg="1"/>
      <p:bldP spid="1116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143000" y="1720850"/>
            <a:ext cx="6453188" cy="650875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990000"/>
                </a:solidFill>
                <a:ea typeface="华文行楷" pitchFamily="2" charset="-122"/>
              </a:rPr>
              <a:t>真值</a:t>
            </a:r>
            <a:r>
              <a:rPr kumimoji="1" lang="zh-CN" altLang="en-US" sz="3600" b="1">
                <a:ea typeface="楷体_GB2312" pitchFamily="49" charset="-122"/>
              </a:rPr>
              <a:t>：一个命题所具有的值。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638800" y="3082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真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7162800" y="3048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假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H="1">
            <a:off x="5943600" y="2286000"/>
            <a:ext cx="53340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6477000" y="2286000"/>
            <a:ext cx="99060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133975" y="3105150"/>
            <a:ext cx="73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(1)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7572375" y="3048000"/>
            <a:ext cx="73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(0)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203325" y="3970338"/>
            <a:ext cx="3313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: 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今天是星期二。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1889125" y="4891088"/>
            <a:ext cx="230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1+1=10</a:t>
            </a:r>
            <a:r>
              <a:rPr lang="zh-CN" altLang="en-US" sz="2800"/>
              <a:t>。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5546725" y="4518025"/>
            <a:ext cx="3368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华文行楷" pitchFamily="2" charset="-122"/>
              </a:rPr>
              <a:t>我正在说谎。</a:t>
            </a:r>
            <a:endParaRPr lang="zh-CN" altLang="en-US" sz="3200" b="1" dirty="0">
              <a:solidFill>
                <a:srgbClr val="FF0000"/>
              </a:solidFill>
              <a:ea typeface="华文行楷" pitchFamily="2" charset="-122"/>
            </a:endParaRPr>
          </a:p>
        </p:txBody>
      </p:sp>
      <p:sp>
        <p:nvSpPr>
          <p:cNvPr id="54287" name="AutoShape 15"/>
          <p:cNvSpPr>
            <a:spLocks noChangeArrowheads="1"/>
          </p:cNvSpPr>
          <p:nvPr/>
        </p:nvSpPr>
        <p:spPr bwMode="auto">
          <a:xfrm>
            <a:off x="5867400" y="5638800"/>
            <a:ext cx="1905000" cy="609600"/>
          </a:xfrm>
          <a:prstGeom prst="wedgeRectCallout">
            <a:avLst>
              <a:gd name="adj1" fmla="val -14750"/>
              <a:gd name="adj2" fmla="val -16432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>
                <a:ea typeface="华文行楷" pitchFamily="2" charset="-122"/>
              </a:rPr>
              <a:t>悖论</a:t>
            </a:r>
          </a:p>
        </p:txBody>
      </p:sp>
      <p:sp>
        <p:nvSpPr>
          <p:cNvPr id="54288" name="AutoShape 16"/>
          <p:cNvSpPr>
            <a:spLocks noChangeArrowheads="1"/>
          </p:cNvSpPr>
          <p:nvPr/>
        </p:nvSpPr>
        <p:spPr bwMode="auto">
          <a:xfrm>
            <a:off x="228600" y="3962400"/>
            <a:ext cx="990600" cy="1066800"/>
          </a:xfrm>
          <a:prstGeom prst="wedgeRectCallout">
            <a:avLst>
              <a:gd name="adj1" fmla="val 141829"/>
              <a:gd name="adj2" fmla="val 10120"/>
            </a:avLst>
          </a:prstGeom>
          <a:solidFill>
            <a:srgbClr val="33CCCC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行楷" pitchFamily="2" charset="-122"/>
              </a:rPr>
              <a:t>判断不易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  <p:bldP spid="54279" grpId="0"/>
      <p:bldP spid="54280" grpId="0" animBg="1"/>
      <p:bldP spid="54281" grpId="0" animBg="1"/>
      <p:bldP spid="54282" grpId="0"/>
      <p:bldP spid="54283" grpId="0"/>
      <p:bldP spid="54284" grpId="0"/>
      <p:bldP spid="54285" grpId="0"/>
      <p:bldP spid="54286" grpId="0"/>
      <p:bldP spid="54287" grpId="0" animBg="1"/>
      <p:bldP spid="5428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真值表法</a:t>
            </a:r>
          </a:p>
        </p:txBody>
      </p:sp>
      <p:graphicFrame>
        <p:nvGraphicFramePr>
          <p:cNvPr id="112655" name="Group 15"/>
          <p:cNvGraphicFramePr>
            <a:graphicFrameLocks noGrp="1"/>
          </p:cNvGraphicFramePr>
          <p:nvPr/>
        </p:nvGraphicFramePr>
        <p:xfrm>
          <a:off x="1979613" y="2438400"/>
          <a:ext cx="5335587" cy="3304604"/>
        </p:xfrm>
        <a:graphic>
          <a:graphicData uri="http://schemas.openxmlformats.org/drawingml/2006/table">
            <a:tbl>
              <a:tblPr/>
              <a:tblGrid>
                <a:gridCol w="833437"/>
                <a:gridCol w="915988"/>
                <a:gridCol w="1431925"/>
                <a:gridCol w="2154237"/>
              </a:tblGrid>
              <a:tr h="738188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P∨Q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98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72" name="Text Box 32"/>
          <p:cNvSpPr txBox="1">
            <a:spLocks noChangeArrowheads="1"/>
          </p:cNvSpPr>
          <p:nvPr/>
        </p:nvSpPr>
        <p:spPr bwMode="auto">
          <a:xfrm>
            <a:off x="1281113" y="1589088"/>
            <a:ext cx="4071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1.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证明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P∨Q</a:t>
            </a:r>
          </a:p>
        </p:txBody>
      </p:sp>
      <p:sp>
        <p:nvSpPr>
          <p:cNvPr id="112674" name="Oval 34"/>
          <p:cNvSpPr>
            <a:spLocks noChangeArrowheads="1"/>
          </p:cNvSpPr>
          <p:nvPr/>
        </p:nvSpPr>
        <p:spPr bwMode="auto">
          <a:xfrm>
            <a:off x="3886200" y="3200400"/>
            <a:ext cx="609600" cy="2590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2675" name="Oval 35"/>
          <p:cNvSpPr>
            <a:spLocks noChangeArrowheads="1"/>
          </p:cNvSpPr>
          <p:nvPr/>
        </p:nvSpPr>
        <p:spPr bwMode="auto">
          <a:xfrm>
            <a:off x="5257800" y="3200400"/>
            <a:ext cx="838200" cy="25908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4" grpId="0" animBg="1"/>
      <p:bldP spid="11267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35" name="Rectangle 43"/>
          <p:cNvSpPr>
            <a:spLocks noChangeArrowheads="1"/>
          </p:cNvSpPr>
          <p:nvPr/>
        </p:nvSpPr>
        <p:spPr bwMode="auto">
          <a:xfrm>
            <a:off x="6019800" y="3276600"/>
            <a:ext cx="990600" cy="2438400"/>
          </a:xfrm>
          <a:prstGeom prst="rect">
            <a:avLst/>
          </a:prstGeom>
          <a:solidFill>
            <a:srgbClr val="CCFFCC"/>
          </a:solidFill>
          <a:ln w="508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真值表法</a:t>
            </a:r>
          </a:p>
        </p:txBody>
      </p:sp>
      <p:graphicFrame>
        <p:nvGraphicFramePr>
          <p:cNvPr id="264234" name="Group 42"/>
          <p:cNvGraphicFramePr>
            <a:graphicFrameLocks noGrp="1"/>
          </p:cNvGraphicFramePr>
          <p:nvPr/>
        </p:nvGraphicFramePr>
        <p:xfrm>
          <a:off x="838200" y="2438400"/>
          <a:ext cx="8001000" cy="3304604"/>
        </p:xfrm>
        <a:graphic>
          <a:graphicData uri="http://schemas.openxmlformats.org/drawingml/2006/table">
            <a:tbl>
              <a:tblPr/>
              <a:tblGrid>
                <a:gridCol w="650875"/>
                <a:gridCol w="814388"/>
                <a:gridCol w="1627187"/>
                <a:gridCol w="1954213"/>
                <a:gridCol w="2954337"/>
              </a:tblGrid>
              <a:tr h="738188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¬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P∨¬Q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¬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↔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P∨¬Q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9813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0     0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3778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5621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19812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895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352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10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</a:p>
                    <a:p>
                      <a:pPr marL="187325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4214" name="Text Box 22"/>
          <p:cNvSpPr txBox="1">
            <a:spLocks noChangeArrowheads="1"/>
          </p:cNvSpPr>
          <p:nvPr/>
        </p:nvSpPr>
        <p:spPr bwMode="auto">
          <a:xfrm>
            <a:off x="1281113" y="1589088"/>
            <a:ext cx="4945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练习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.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证明</a:t>
            </a:r>
            <a:r>
              <a:rPr kumimoji="1"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>
                <a:latin typeface="Arial"/>
              </a:rPr>
              <a:t>¬</a:t>
            </a:r>
            <a:r>
              <a:rPr kumimoji="1" lang="en-US" altLang="zh-CN" sz="2800"/>
              <a:t> (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∧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Q)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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P∨</a:t>
            </a:r>
            <a:r>
              <a:rPr lang="en-US" altLang="zh-CN" sz="2800" b="1">
                <a:latin typeface="Arial"/>
                <a:ea typeface="华文新魏" pitchFamily="2" charset="-122"/>
              </a:rPr>
              <a:t>¬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</a:p>
        </p:txBody>
      </p:sp>
      <p:sp>
        <p:nvSpPr>
          <p:cNvPr id="264216" name="Oval 24"/>
          <p:cNvSpPr>
            <a:spLocks noChangeArrowheads="1"/>
          </p:cNvSpPr>
          <p:nvPr/>
        </p:nvSpPr>
        <p:spPr bwMode="auto">
          <a:xfrm>
            <a:off x="2362200" y="3200400"/>
            <a:ext cx="609600" cy="2590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64217" name="Oval 25"/>
          <p:cNvSpPr>
            <a:spLocks noChangeArrowheads="1"/>
          </p:cNvSpPr>
          <p:nvPr/>
        </p:nvSpPr>
        <p:spPr bwMode="auto">
          <a:xfrm>
            <a:off x="3962400" y="3200400"/>
            <a:ext cx="838200" cy="25908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35" grpId="0" animBg="1"/>
      <p:bldP spid="264216" grpId="0" animBg="1"/>
      <p:bldP spid="26421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357313" y="1733550"/>
            <a:ext cx="3443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第一组：交换律 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2286000" y="2436813"/>
            <a:ext cx="4129088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P∨Q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Q∨P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P∧Q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Q∧P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>
            <a:off x="6019800" y="1447800"/>
            <a:ext cx="1828800" cy="838200"/>
          </a:xfrm>
          <a:prstGeom prst="wedgeEllipseCallout">
            <a:avLst>
              <a:gd name="adj1" fmla="val -146875"/>
              <a:gd name="adj2" fmla="val 121213"/>
            </a:avLst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3600" b="1">
                <a:latin typeface="Times New Roman" pitchFamily="18" charset="0"/>
                <a:sym typeface="Symbol" pitchFamily="18" charset="2"/>
              </a:rPr>
              <a:t></a:t>
            </a:r>
          </a:p>
        </p:txBody>
      </p:sp>
      <p:sp>
        <p:nvSpPr>
          <p:cNvPr id="114697" name="AutoShape 9"/>
          <p:cNvSpPr>
            <a:spLocks noChangeArrowheads="1"/>
          </p:cNvSpPr>
          <p:nvPr/>
        </p:nvSpPr>
        <p:spPr bwMode="auto">
          <a:xfrm>
            <a:off x="6324600" y="3810000"/>
            <a:ext cx="1676400" cy="1066800"/>
          </a:xfrm>
          <a:prstGeom prst="cloudCallout">
            <a:avLst>
              <a:gd name="adj1" fmla="val -92616"/>
              <a:gd name="adj2" fmla="val 107440"/>
            </a:avLst>
          </a:prstGeom>
          <a:solidFill>
            <a:srgbClr val="FF99CC"/>
          </a:solidFill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4000" b="1">
                <a:solidFill>
                  <a:srgbClr val="990000"/>
                </a:solidFill>
                <a:latin typeface="Arial" charset="0"/>
                <a:cs typeface="Arial" charset="0"/>
              </a:rPr>
              <a:t>→</a:t>
            </a:r>
            <a:r>
              <a:rPr lang="en-US" altLang="zh-CN" sz="4000" b="1"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  <p:bldP spid="114696" grpId="0" animBg="1"/>
      <p:bldP spid="11469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357313" y="1581150"/>
            <a:ext cx="3519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latin typeface="华文行楷" pitchFamily="2" charset="-122"/>
                <a:ea typeface="华文行楷" pitchFamily="2" charset="-122"/>
              </a:rPr>
              <a:t>第二组：结合律 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043113" y="2413000"/>
            <a:ext cx="572928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(P∨Q)∨R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P∨(Q∨R)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(P∧Q)∧R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P∧(Q∧R)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R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R) 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600200" y="3962400"/>
            <a:ext cx="5715000" cy="838200"/>
          </a:xfrm>
          <a:prstGeom prst="rect">
            <a:avLst/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357313" y="1581150"/>
            <a:ext cx="3443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第三组：分配律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1814513" y="2401888"/>
            <a:ext cx="5689600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P∧(Q∨R)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(P∧Q)∨(P∧R)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P∨(Q∧R)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(P∨Q)∧(P∨R)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R) 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914400" y="1554163"/>
            <a:ext cx="5500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第四组：同一律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4343400" y="1557338"/>
            <a:ext cx="31908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 ∧1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P 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 ∧0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0            </a:t>
            </a:r>
          </a:p>
        </p:txBody>
      </p:sp>
      <p:sp>
        <p:nvSpPr>
          <p:cNvPr id="265229" name="Text Box 13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914400" y="3154363"/>
            <a:ext cx="5500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第五组：互补律</a:t>
            </a:r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3871913" y="3810000"/>
            <a:ext cx="42052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0" grpId="0"/>
      <p:bldP spid="2652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1371600" y="2971800"/>
            <a:ext cx="7543800" cy="1676400"/>
          </a:xfrm>
          <a:prstGeom prst="rect">
            <a:avLst/>
          </a:prstGeom>
          <a:solidFill>
            <a:srgbClr val="CCFFCC"/>
          </a:solidFill>
          <a:ln w="508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204913" y="1657350"/>
            <a:ext cx="3824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第六组：否定深入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828800" y="2209800"/>
            <a:ext cx="2595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      </a:t>
            </a:r>
            <a:r>
              <a:rPr lang="en-US" altLang="zh-CN" sz="3200" b="1">
                <a:latin typeface="Times New Roman" pitchFamily="18" charset="0"/>
              </a:rPr>
              <a:t>P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P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4876800" y="22098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双否定律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1693863" y="2819400"/>
            <a:ext cx="5240337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5000"/>
              </a:lnSpc>
            </a:pPr>
            <a:r>
              <a:rPr lang="en-US" altLang="zh-CN" sz="3200" b="1">
                <a:latin typeface="Times New Roman" pitchFamily="18" charset="0"/>
              </a:rPr>
              <a:t>      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(P∧Q)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  <a:p>
            <a:pPr>
              <a:lnSpc>
                <a:spcPct val="155000"/>
              </a:lnSpc>
            </a:pPr>
            <a:r>
              <a:rPr lang="en-US" altLang="zh-CN" sz="3200" b="1">
                <a:latin typeface="Times New Roman" pitchFamily="18" charset="0"/>
              </a:rPr>
              <a:t>      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(P∨Q)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6477000" y="31242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德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摩根定律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2" grpId="0" animBg="1"/>
      <p:bldP spid="117766" grpId="0"/>
      <p:bldP spid="117767" grpId="0"/>
      <p:bldP spid="117768" grpId="0"/>
      <p:bldP spid="117768" grpId="1"/>
      <p:bldP spid="11776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204913" y="1581150"/>
            <a:ext cx="5805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第七组：幂等律、零一律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265363" y="2198688"/>
            <a:ext cx="52609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     P∧P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P       P∨P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P 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     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0        P∨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1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219200" y="2314575"/>
            <a:ext cx="12525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幂等律</a:t>
            </a: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1219200" y="3000375"/>
            <a:ext cx="12525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零一律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/>
      <p:bldP spid="118791" grpId="0"/>
      <p:bldP spid="11879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1752600" y="2133600"/>
            <a:ext cx="5791200" cy="3200400"/>
          </a:xfrm>
          <a:prstGeom prst="rect">
            <a:avLst/>
          </a:prstGeom>
          <a:solidFill>
            <a:srgbClr val="CCFFCC"/>
          </a:solidFill>
          <a:ln w="635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3838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第八组：联结词化归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881188" y="1905000"/>
            <a:ext cx="52959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>
                <a:latin typeface="Times New Roman" pitchFamily="18" charset="0"/>
              </a:rPr>
              <a:t>Q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Q)∧(Q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latin typeface="Times New Roman" pitchFamily="18" charset="0"/>
              </a:rPr>
              <a:t>P)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       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P∨Q)∧(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Q∨P)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itchFamily="18" charset="0"/>
              </a:rPr>
              <a:t>          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(P∧Q)∨(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Q)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3" name="爆炸形 2 2"/>
          <p:cNvSpPr/>
          <p:nvPr/>
        </p:nvSpPr>
        <p:spPr bwMode="auto">
          <a:xfrm>
            <a:off x="7848600" y="1905000"/>
            <a:ext cx="1143000" cy="1509712"/>
          </a:xfrm>
          <a:prstGeom prst="irregularSeal2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4" grpId="0" animBg="1"/>
      <p:bldP spid="121862" grpId="0"/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76962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两个重要的规则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替</a:t>
            </a:r>
            <a:r>
              <a:rPr lang="zh-CN" altLang="en-US" sz="3200" b="1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换</a:t>
            </a:r>
            <a:r>
              <a:rPr lang="zh-CN" altLang="en-US" sz="3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规则和</a:t>
            </a:r>
            <a:r>
              <a:rPr lang="zh-CN" altLang="en-US" sz="3200" b="1" dirty="0">
                <a:solidFill>
                  <a:srgbClr val="990000"/>
                </a:solidFill>
                <a:ea typeface="楷体_GB2312" pitchFamily="49" charset="-122"/>
              </a:rPr>
              <a:t>代入规则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grpSp>
        <p:nvGrpSpPr>
          <p:cNvPr id="123919" name="Group 15"/>
          <p:cNvGrpSpPr>
            <a:grpSpLocks/>
          </p:cNvGrpSpPr>
          <p:nvPr/>
        </p:nvGrpSpPr>
        <p:grpSpPr bwMode="auto">
          <a:xfrm>
            <a:off x="990600" y="2133601"/>
            <a:ext cx="7840663" cy="2033588"/>
            <a:chOff x="624" y="1504"/>
            <a:chExt cx="4939" cy="1281"/>
          </a:xfrm>
        </p:grpSpPr>
        <p:sp>
          <p:nvSpPr>
            <p:cNvPr id="123915" name="Text Box 11"/>
            <p:cNvSpPr txBox="1">
              <a:spLocks noChangeArrowheads="1"/>
            </p:cNvSpPr>
            <p:nvPr/>
          </p:nvSpPr>
          <p:spPr bwMode="auto">
            <a:xfrm>
              <a:off x="624" y="1504"/>
              <a:ext cx="4939" cy="1281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替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换</a:t>
              </a:r>
              <a:r>
                <a:rPr lang="zh-CN" altLang="en-US" sz="2800" b="1" dirty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规则：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设公式</a:t>
              </a:r>
              <a:r>
                <a:rPr lang="en-US" altLang="zh-CN" sz="2800" b="1" dirty="0">
                  <a:latin typeface="Times New Roman" pitchFamily="18" charset="0"/>
                  <a:ea typeface="楷体_GB2312" pitchFamily="49" charset="-122"/>
                </a:rPr>
                <a:t>C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是公式</a:t>
              </a:r>
              <a:r>
                <a:rPr lang="en-US" altLang="zh-CN" sz="2800" b="1" dirty="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的一部分（称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C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公式</a:t>
              </a:r>
              <a:r>
                <a:rPr lang="en-US" altLang="zh-CN" sz="2800" b="1" dirty="0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的子公式），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C  D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，用</a:t>
              </a:r>
              <a:r>
                <a:rPr lang="en-US" altLang="zh-CN" sz="2800" b="1" dirty="0" smtClean="0">
                  <a:latin typeface="楷体_GB2312" pitchFamily="49" charset="-122"/>
                  <a:ea typeface="楷体_GB2312" pitchFamily="49" charset="-122"/>
                </a:rPr>
                <a:t>D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替</a:t>
              </a:r>
              <a:r>
                <a:rPr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换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中的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C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，得到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新的公式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B,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则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A  B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123916" name="AutoShape 12"/>
            <p:cNvSpPr>
              <a:spLocks noChangeArrowheads="1"/>
            </p:cNvSpPr>
            <p:nvPr/>
          </p:nvSpPr>
          <p:spPr bwMode="auto">
            <a:xfrm>
              <a:off x="2783" y="2160"/>
              <a:ext cx="193" cy="95"/>
            </a:xfrm>
            <a:prstGeom prst="leftRightArrow">
              <a:avLst>
                <a:gd name="adj1" fmla="val 50000"/>
                <a:gd name="adj2" fmla="val 40632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  <p:sp>
          <p:nvSpPr>
            <p:cNvPr id="123918" name="AutoShape 14"/>
            <p:cNvSpPr>
              <a:spLocks noChangeArrowheads="1"/>
            </p:cNvSpPr>
            <p:nvPr/>
          </p:nvSpPr>
          <p:spPr bwMode="auto">
            <a:xfrm>
              <a:off x="2160" y="2545"/>
              <a:ext cx="193" cy="95"/>
            </a:xfrm>
            <a:prstGeom prst="leftRightArrow">
              <a:avLst>
                <a:gd name="adj1" fmla="val 50000"/>
                <a:gd name="adj2" fmla="val 40632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990600" y="4318000"/>
            <a:ext cx="419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如：对公式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sz="2800"/>
              <a:t>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 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5029200" y="4267200"/>
            <a:ext cx="276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Q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P∨Q </a:t>
            </a: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1128713" y="5181600"/>
            <a:ext cx="275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由置换规则即得 </a:t>
            </a: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3886200" y="51054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6096000" y="5105400"/>
            <a:ext cx="2138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P∨Q)→R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/>
      <p:bldP spid="123921" grpId="0"/>
      <p:bldP spid="123922" grpId="0"/>
      <p:bldP spid="123923" grpId="0"/>
      <p:bldP spid="1239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162050" y="1752600"/>
            <a:ext cx="7677150" cy="1665288"/>
          </a:xfrm>
          <a:prstGeom prst="rect">
            <a:avLst/>
          </a:prstGeom>
          <a:solidFill>
            <a:srgbClr val="CCFF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命题表示：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命题一般用除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以外的大写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字母表示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可带下标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7315200" y="3886200"/>
            <a:ext cx="1828800" cy="838200"/>
          </a:xfrm>
          <a:prstGeom prst="wedgeRectCallout">
            <a:avLst>
              <a:gd name="adj1" fmla="val 34116"/>
              <a:gd name="adj2" fmla="val -109468"/>
            </a:avLst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600">
                <a:latin typeface="Times New Roman" pitchFamily="18" charset="0"/>
              </a:rPr>
              <a:t>P,Q,R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127125" y="3894138"/>
            <a:ext cx="3152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如：</a:t>
            </a:r>
            <a:r>
              <a:rPr kumimoji="1" lang="zh-CN" altLang="en-US" sz="2800" b="1">
                <a:solidFill>
                  <a:srgbClr val="996633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P: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雪是白的。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183063" y="3962400"/>
            <a:ext cx="259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Q1: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煤是白的。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127125" y="5051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838200" y="4419600"/>
            <a:ext cx="76993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873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3575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907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华文中宋" pitchFamily="2" charset="-122"/>
                <a:ea typeface="隶书" pitchFamily="49" charset="-122"/>
              </a:rPr>
              <a:t>考虑：</a:t>
            </a:r>
            <a:r>
              <a:rPr kumimoji="1" lang="zh-CN" altLang="en-US" sz="2400" b="1">
                <a:latin typeface="Tahoma" pitchFamily="34" charset="0"/>
                <a:ea typeface="隶书" pitchFamily="49" charset="-122"/>
              </a:rPr>
              <a:t>下列命题之间的关系：</a:t>
            </a:r>
            <a:endParaRPr kumimoji="1" lang="zh-CN" altLang="en-US" sz="2800" b="1">
              <a:latin typeface="华文中宋" pitchFamily="2" charset="-122"/>
              <a:ea typeface="隶书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kumimoji="1" lang="zh-CN" altLang="en-US" sz="28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雪是白的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并且</a:t>
            </a:r>
            <a:r>
              <a:rPr kumimoji="1" lang="zh-CN" altLang="en-US" sz="28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煤是黑的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。</a:t>
            </a:r>
            <a:endParaRPr kumimoji="1" lang="zh-CN" altLang="en-US" sz="2800">
              <a:solidFill>
                <a:srgbClr val="BBBF6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307" name="AutoShape 11"/>
          <p:cNvSpPr>
            <a:spLocks noChangeArrowheads="1"/>
          </p:cNvSpPr>
          <p:nvPr/>
        </p:nvSpPr>
        <p:spPr bwMode="auto">
          <a:xfrm>
            <a:off x="7010400" y="5181600"/>
            <a:ext cx="1905000" cy="685800"/>
          </a:xfrm>
          <a:prstGeom prst="wedgeEllipseCallout">
            <a:avLst>
              <a:gd name="adj1" fmla="val 14750"/>
              <a:gd name="adj2" fmla="val -123148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>
                <a:ea typeface="华文新魏" pitchFamily="2" charset="-122"/>
              </a:rPr>
              <a:t>标识符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3" grpId="0"/>
      <p:bldP spid="55304" grpId="0"/>
      <p:bldP spid="55306" grpId="0"/>
      <p:bldP spid="5530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973138" y="1690688"/>
            <a:ext cx="7942262" cy="1390650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990000"/>
                </a:solidFill>
                <a:ea typeface="隶书" pitchFamily="49" charset="-122"/>
              </a:rPr>
              <a:t>代入规则</a:t>
            </a:r>
            <a:r>
              <a:rPr lang="zh-CN" altLang="en-US" sz="2800" b="1">
                <a:ea typeface="楷体_GB2312" pitchFamily="49" charset="-122"/>
              </a:rPr>
              <a:t>：在重言式中，将某一命题变元都用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ea typeface="楷体_GB2312" pitchFamily="49" charset="-122"/>
              </a:rPr>
              <a:t>  同一命题公式代入后，得到的公式仍是重言式。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976313" y="3505200"/>
            <a:ext cx="7024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如：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 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↔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P∨Q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，用公式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(S∨R)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代替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 </a:t>
            </a:r>
          </a:p>
        </p:txBody>
      </p:sp>
      <p:sp>
        <p:nvSpPr>
          <p:cNvPr id="267271" name="AutoShape 7"/>
          <p:cNvSpPr>
            <a:spLocks noChangeArrowheads="1"/>
          </p:cNvSpPr>
          <p:nvPr/>
        </p:nvSpPr>
        <p:spPr bwMode="auto">
          <a:xfrm>
            <a:off x="7162800" y="5867400"/>
            <a:ext cx="1828800" cy="990600"/>
          </a:xfrm>
          <a:prstGeom prst="wedgeEllipseCallout">
            <a:avLst>
              <a:gd name="adj1" fmla="val -170315"/>
              <a:gd name="adj2" fmla="val -140546"/>
            </a:avLst>
          </a:prstGeom>
          <a:solidFill>
            <a:srgbClr val="CCFFCC"/>
          </a:solidFill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>
                <a:ea typeface="华文行楷" pitchFamily="2" charset="-122"/>
              </a:rPr>
              <a:t>重言式</a:t>
            </a: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2424113" y="4343400"/>
            <a:ext cx="4662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</a:rPr>
              <a:t>(S∨R)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>
                <a:latin typeface="Times New Roman" pitchFamily="18" charset="0"/>
              </a:rPr>
              <a:t>Q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↔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(S∨R)∨Q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69" grpId="0"/>
      <p:bldP spid="267271" grpId="0" animBg="1"/>
      <p:bldP spid="26727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990600" y="1614488"/>
            <a:ext cx="606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证明下面等式：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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1128713" y="2498725"/>
            <a:ext cx="2605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证明：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3276600" y="2468563"/>
            <a:ext cx="236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P∨Q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3186113" y="3287713"/>
            <a:ext cx="2605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Q∨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5562600" y="324485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由交换律</a:t>
            </a:r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3179763" y="4068763"/>
            <a:ext cx="2992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</a:t>
            </a:r>
            <a:r>
              <a:rPr lang="en-US" altLang="zh-CN" sz="3200" b="1">
                <a:latin typeface="Times New Roman" pitchFamily="18" charset="0"/>
              </a:rPr>
              <a:t>Q∨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5867400" y="41290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由双否律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3171825" y="4953000"/>
            <a:ext cx="2252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81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/>
      <p:bldP spid="125959" grpId="0"/>
      <p:bldP spid="125961" grpId="0"/>
      <p:bldP spid="125962" grpId="0"/>
      <p:bldP spid="125963" grpId="0"/>
      <p:bldP spid="125964" grpId="0"/>
      <p:bldP spid="12596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204913" y="1608138"/>
            <a:ext cx="6872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3.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证明下面的吸收律：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P∧(P∨Q)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 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762000" y="22860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证明：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P∧(P∨Q)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581400" y="2265363"/>
            <a:ext cx="3382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(P∨0)∧(P∨Q)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3581400" y="3159125"/>
            <a:ext cx="2457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P∨(0∧Q)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3581400" y="4068763"/>
            <a:ext cx="2209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P∨0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3581400" y="4906963"/>
            <a:ext cx="137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6858000" y="2376488"/>
            <a:ext cx="2028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由同一律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6324600" y="32004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由分配律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5486400" y="40528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由零一律</a:t>
            </a: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5562600" y="48768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由同一律</a:t>
            </a: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  <p:bldP spid="126983" grpId="0"/>
      <p:bldP spid="126984" grpId="0"/>
      <p:bldP spid="126985" grpId="0"/>
      <p:bldP spid="126986" grpId="0"/>
      <p:bldP spid="126987" grpId="0"/>
      <p:bldP spid="126988" grpId="0"/>
      <p:bldP spid="126989" grpId="0"/>
      <p:bldP spid="12699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128713" y="1531938"/>
            <a:ext cx="5424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试证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P→(Q→R)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P∧Q→R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990600" y="2184400"/>
            <a:ext cx="319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P→(Q→R)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3962400" y="2174875"/>
            <a:ext cx="294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P→(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3886200" y="2982913"/>
            <a:ext cx="3230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Q∨R) 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3886200" y="3687763"/>
            <a:ext cx="3332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P∨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Q)∨R 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3856038" y="4419600"/>
            <a:ext cx="3041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(P∧Q)∨R </a:t>
            </a: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3886200" y="5280025"/>
            <a:ext cx="248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P∧Q→R 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/>
      <p:bldP spid="128007" grpId="0"/>
      <p:bldP spid="128008" grpId="0"/>
      <p:bldP spid="128009" grpId="0"/>
      <p:bldP spid="128010" grpId="0"/>
      <p:bldP spid="12801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143000" y="1520825"/>
            <a:ext cx="73279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5.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化简语句：情况并非如此：如果他不来，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那么我不去。 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3733800" y="2286000"/>
            <a:ext cx="2209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976313" y="2940050"/>
            <a:ext cx="572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翻译 令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P: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他来。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Q: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我去。 </a:t>
            </a: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934200" y="2209800"/>
            <a:ext cx="1143000" cy="0"/>
          </a:xfrm>
          <a:prstGeom prst="line">
            <a:avLst/>
          </a:prstGeom>
          <a:noFill/>
          <a:ln w="476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1981200" y="2819400"/>
            <a:ext cx="990600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6462712" y="2895600"/>
            <a:ext cx="283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得</a:t>
            </a:r>
            <a:r>
              <a:rPr lang="zh-CN" altLang="en-US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(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P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3200" b="1" dirty="0">
                <a:latin typeface="Times New Roman" pitchFamily="18" charset="0"/>
              </a:rPr>
              <a:t>Q) 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819150" y="3671888"/>
            <a:ext cx="3981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化简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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Q) 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4659312" y="3611563"/>
            <a:ext cx="2732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(P∨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latin typeface="Times New Roman" pitchFamily="18" charset="0"/>
              </a:rPr>
              <a:t>Q) 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4267200" y="4449763"/>
            <a:ext cx="2171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P∧Q 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6553200" y="4510088"/>
            <a:ext cx="232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由德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摩根律 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762000" y="5257800"/>
            <a:ext cx="7935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结论 原语句等价于：他没来而我去了。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  <p:bldP spid="129031" grpId="0"/>
      <p:bldP spid="129032" grpId="0" animBg="1"/>
      <p:bldP spid="129033" grpId="0" animBg="1"/>
      <p:bldP spid="129034" grpId="0"/>
      <p:bldP spid="129035" grpId="0"/>
      <p:bldP spid="129036" grpId="0"/>
      <p:bldP spid="129038" grpId="0"/>
      <p:bldP spid="129039" grpId="0"/>
      <p:bldP spid="12904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914400" y="1544638"/>
            <a:ext cx="8040688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6.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试证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不会休息的人也不会工作，没有丰富知</a:t>
            </a:r>
          </a:p>
          <a:p>
            <a:pPr>
              <a:lnSpc>
                <a:spcPct val="13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识的人也不会工作</a:t>
            </a:r>
            <a:r>
              <a:rPr lang="zh-CN" altLang="en-US" sz="2800" b="1">
                <a:latin typeface="Arial"/>
                <a:ea typeface="楷体_GB2312" pitchFamily="49" charset="-122"/>
              </a:rPr>
              <a:t>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工作的好的人一定会休息</a:t>
            </a:r>
          </a:p>
          <a:p>
            <a:pPr>
              <a:lnSpc>
                <a:spcPct val="135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并且有丰富的知识</a:t>
            </a:r>
            <a:r>
              <a:rPr lang="zh-CN" altLang="en-US" sz="2800" b="1"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具有相同的逻辑含义。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393700" y="3200400"/>
            <a:ext cx="85217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解：设命题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：某人工作得好。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：某人会休息。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：某人有丰富知识。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1143000" y="4800600"/>
            <a:ext cx="4198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3200" b="1">
                <a:latin typeface="Times New Roman" pitchFamily="18" charset="0"/>
              </a:rPr>
              <a:t>P)∧(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R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3200" b="1">
                <a:latin typeface="Times New Roman" pitchFamily="18" charset="0"/>
              </a:rPr>
              <a:t>P)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5715000" y="4800600"/>
            <a:ext cx="312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P→Q∧R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/>
      <p:bldP spid="130055" grpId="0"/>
      <p:bldP spid="13005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1947863" y="1752600"/>
            <a:ext cx="4300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</a:rPr>
              <a:t>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pt-BR" altLang="zh-CN" sz="3200" b="1">
                <a:latin typeface="Times New Roman" pitchFamily="18" charset="0"/>
              </a:rPr>
              <a:t>P)∧(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R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</a:t>
            </a:r>
            <a:r>
              <a:rPr lang="pt-BR" altLang="zh-CN" sz="3200" b="1">
                <a:latin typeface="Times New Roman" pitchFamily="18" charset="0"/>
              </a:rPr>
              <a:t>P) 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1550988" y="2667000"/>
            <a:ext cx="414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 (Q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∨¬P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)∧(R∨¬P) 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1524000" y="4800600"/>
            <a:ext cx="2649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</a:rPr>
              <a:t>P→(Q∧R) 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10.4.1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等价关系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1524000" y="3581400"/>
            <a:ext cx="298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 (Q∧R)∨¬P 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4419600" y="3505200"/>
            <a:ext cx="298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¬P∨ (Q∧R)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/>
      <p:bldP spid="131079" grpId="0"/>
      <p:bldP spid="131083" grpId="0"/>
      <p:bldP spid="13108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609600" y="1050925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等式推理过程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1281113" y="1665288"/>
            <a:ext cx="5729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、试证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Q→(P∨(P∧Q))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Q→P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1066800" y="2362200"/>
            <a:ext cx="3887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证明：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Q→(P∨(P∧Q)) </a:t>
            </a:r>
            <a:endParaRPr lang="en-US" altLang="zh-CN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905000" y="3117850"/>
            <a:ext cx="3989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</a:rPr>
              <a:t>Q→((P∨P)∧(P∨Q))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1905000" y="3810000"/>
            <a:ext cx="343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Q∨(P∧(P∨Q))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844675" y="4572000"/>
            <a:ext cx="440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</a:rPr>
              <a:t>(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Q∨P) ∧(P∨Q∨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Q)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1828800" y="5410200"/>
            <a:ext cx="174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2800" b="1">
                <a:latin typeface="Times New Roman" pitchFamily="18" charset="0"/>
              </a:rPr>
              <a:t>Q∨P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276600" y="5418138"/>
            <a:ext cx="158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</a:rPr>
              <a:t> Q→P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6157913" y="3138488"/>
            <a:ext cx="1919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分配律</a:t>
            </a:r>
          </a:p>
        </p:txBody>
      </p:sp>
      <p:sp>
        <p:nvSpPr>
          <p:cNvPr id="132111" name="Line 15"/>
          <p:cNvSpPr>
            <a:spLocks noChangeShapeType="1"/>
          </p:cNvSpPr>
          <p:nvPr/>
        </p:nvSpPr>
        <p:spPr bwMode="auto">
          <a:xfrm>
            <a:off x="4648200" y="5181600"/>
            <a:ext cx="1371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auto">
          <a:xfrm>
            <a:off x="4114800" y="5334000"/>
            <a:ext cx="20574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1600200" y="4419600"/>
            <a:ext cx="4876800" cy="1066800"/>
          </a:xfrm>
          <a:prstGeom prst="rect">
            <a:avLst/>
          </a:prstGeom>
          <a:solidFill>
            <a:srgbClr val="CCFFCC"/>
          </a:solidFill>
          <a:ln w="635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2115" name="AutoShape 19"/>
          <p:cNvSpPr>
            <a:spLocks noChangeArrowheads="1"/>
          </p:cNvSpPr>
          <p:nvPr/>
        </p:nvSpPr>
        <p:spPr bwMode="auto">
          <a:xfrm>
            <a:off x="6629400" y="4114800"/>
            <a:ext cx="1981200" cy="914400"/>
          </a:xfrm>
          <a:prstGeom prst="cloudCallout">
            <a:avLst>
              <a:gd name="adj1" fmla="val -63463"/>
              <a:gd name="adj2" fmla="val 39759"/>
            </a:avLst>
          </a:prstGeom>
          <a:solidFill>
            <a:srgbClr val="CCFF99"/>
          </a:solidFill>
          <a:ln w="635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ea typeface="华文行楷" pitchFamily="2" charset="-122"/>
              </a:rPr>
              <a:t>啰嗦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3" grpId="0"/>
      <p:bldP spid="132104" grpId="0"/>
      <p:bldP spid="132105" grpId="0"/>
      <p:bldP spid="132106" grpId="0"/>
      <p:bldP spid="132107" grpId="0"/>
      <p:bldP spid="132108" grpId="0"/>
      <p:bldP spid="132111" grpId="0" animBg="1"/>
      <p:bldP spid="132112" grpId="0" animBg="1"/>
      <p:bldP spid="132113" grpId="0" animBg="1"/>
      <p:bldP spid="13211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4953000" y="4876800"/>
            <a:ext cx="3352800" cy="762000"/>
          </a:xfrm>
          <a:prstGeom prst="rect">
            <a:avLst/>
          </a:prstGeom>
          <a:solidFill>
            <a:srgbClr val="CCFFFF"/>
          </a:solidFill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609600" y="1050925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等式推理过程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练习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914400" y="1520825"/>
            <a:ext cx="774541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试证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:((P∨Q)∧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(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P∧(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Q∨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R)))∨(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P∧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Q)</a:t>
            </a:r>
          </a:p>
          <a:p>
            <a:pPr>
              <a:lnSpc>
                <a:spcPct val="150000"/>
              </a:lnSpc>
            </a:pP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             ∨(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P∧</a:t>
            </a:r>
            <a:r>
              <a:rPr lang="en-US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R)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</a:t>
            </a:r>
            <a:r>
              <a:rPr lang="pt-BR" altLang="zh-CN" sz="2800">
                <a:latin typeface="Times New Roman" pitchFamily="18" charset="0"/>
                <a:ea typeface="华文新魏" pitchFamily="2" charset="-122"/>
              </a:rPr>
              <a:t>1</a:t>
            </a:r>
            <a:endParaRPr lang="en-US" altLang="zh-CN" sz="280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457200" y="2757488"/>
            <a:ext cx="204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证明：原式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838200" y="3352800"/>
            <a:ext cx="782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</a:rPr>
              <a:t>((P∨Q)∧(P∨(Q∧R)))∨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pt-BR" altLang="zh-CN" sz="2800" b="1">
                <a:latin typeface="Times New Roman" pitchFamily="18" charset="0"/>
              </a:rPr>
              <a:t>(P∨Q)∨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pt-BR" altLang="zh-CN" sz="2800" b="1">
                <a:latin typeface="Times New Roman" pitchFamily="18" charset="0"/>
              </a:rPr>
              <a:t>(P∨R) 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787400" y="4098925"/>
            <a:ext cx="829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2800" b="1">
                <a:latin typeface="Times New Roman" pitchFamily="18" charset="0"/>
              </a:rPr>
              <a:t>((P∨Q)∧(P∨Q)∧(P∨R)) ∨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pt-BR" altLang="zh-CN" sz="2800" b="1">
                <a:latin typeface="Times New Roman" pitchFamily="18" charset="0"/>
              </a:rPr>
              <a:t>((P∨Q)∧(P∨R))</a:t>
            </a:r>
            <a:endParaRPr lang="en-US" altLang="zh-CN" sz="2800" b="1">
              <a:latin typeface="Times New Roman" pitchFamily="18" charset="0"/>
            </a:endParaRP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762000" y="4906963"/>
            <a:ext cx="7783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pt-BR" altLang="zh-CN" sz="3200" b="1">
                <a:latin typeface="Times New Roman" pitchFamily="18" charset="0"/>
              </a:rPr>
              <a:t>((P∨Q)∧(P∨R))∨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pt-BR" altLang="zh-CN" sz="3200" b="1">
                <a:latin typeface="Times New Roman" pitchFamily="18" charset="0"/>
              </a:rPr>
              <a:t>((P∨Q)∧(P∨R)) 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762000" y="5661025"/>
            <a:ext cx="80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33131" name="AutoShape 11"/>
          <p:cNvSpPr>
            <a:spLocks noChangeArrowheads="1"/>
          </p:cNvSpPr>
          <p:nvPr/>
        </p:nvSpPr>
        <p:spPr bwMode="auto">
          <a:xfrm>
            <a:off x="6324600" y="2590800"/>
            <a:ext cx="2438400" cy="762000"/>
          </a:xfrm>
          <a:prstGeom prst="wedgeRoundRectCallout">
            <a:avLst>
              <a:gd name="adj1" fmla="val -47069"/>
              <a:gd name="adj2" fmla="val 70000"/>
              <a:gd name="adj3" fmla="val 16667"/>
            </a:avLst>
          </a:prstGeom>
          <a:solidFill>
            <a:srgbClr val="FFFF99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德摩根</a:t>
            </a:r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>
            <a:off x="1066800" y="5562600"/>
            <a:ext cx="3124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3" grpId="0" animBg="1"/>
      <p:bldP spid="133126" grpId="0"/>
      <p:bldP spid="133127" grpId="0"/>
      <p:bldP spid="133128" grpId="0"/>
      <p:bldP spid="133129" grpId="0"/>
      <p:bldP spid="133130" grpId="0"/>
      <p:bldP spid="133131" grpId="0" animBg="1"/>
      <p:bldP spid="13313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2819400"/>
            <a:ext cx="7313612" cy="1143000"/>
          </a:xfrm>
        </p:spPr>
        <p:txBody>
          <a:bodyPr/>
          <a:lstStyle/>
          <a:p>
            <a:r>
              <a:rPr lang="en-US" altLang="zh-CN" sz="5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10.5 </a:t>
            </a:r>
            <a:r>
              <a:rPr lang="zh-CN" altLang="en-US" sz="5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基本蕴含式</a:t>
            </a:r>
            <a:endParaRPr lang="zh-CN" altLang="en-US" sz="54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73868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355725" y="1174750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10.1.1</a:t>
            </a:r>
            <a:r>
              <a:rPr lang="en-US" altLang="zh-CN" b="1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命题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352550" y="1997075"/>
            <a:ext cx="200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ea typeface="楷体_GB2312" pitchFamily="49" charset="-122"/>
              </a:rPr>
              <a:t>命题</a:t>
            </a:r>
          </a:p>
        </p:txBody>
      </p:sp>
      <p:grpSp>
        <p:nvGrpSpPr>
          <p:cNvPr id="56330" name="Group 10"/>
          <p:cNvGrpSpPr>
            <a:grpSpLocks/>
          </p:cNvGrpSpPr>
          <p:nvPr/>
        </p:nvGrpSpPr>
        <p:grpSpPr bwMode="auto">
          <a:xfrm>
            <a:off x="2971800" y="1828800"/>
            <a:ext cx="2057400" cy="838200"/>
            <a:chOff x="1872" y="1152"/>
            <a:chExt cx="1296" cy="528"/>
          </a:xfrm>
        </p:grpSpPr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 flipV="1">
              <a:off x="1872" y="1152"/>
              <a:ext cx="1296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1872" y="1440"/>
              <a:ext cx="1248" cy="24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089525" y="1630363"/>
            <a:ext cx="4054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原子命题（简单命题）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937125" y="2468563"/>
            <a:ext cx="2759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ea typeface="华文行楷" pitchFamily="2" charset="-122"/>
              </a:rPr>
              <a:t>复合命题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62000" y="3449638"/>
            <a:ext cx="8150225" cy="588962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原子命题：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不能再分解为其他命题的命题。 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438400" y="449580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a typeface="华文新魏" pitchFamily="2" charset="-122"/>
              </a:rPr>
              <a:t>如：今天是星期二。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1" grpId="0" animBg="1"/>
      <p:bldP spid="5633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281113" y="1744663"/>
            <a:ext cx="7177087" cy="595312"/>
          </a:xfrm>
          <a:prstGeom prst="rect">
            <a:avLst/>
          </a:prstGeom>
          <a:solidFill>
            <a:srgbClr val="CCFFFF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latin typeface="隶书" pitchFamily="49" charset="-122"/>
                <a:ea typeface="隶书" pitchFamily="49" charset="-122"/>
              </a:rPr>
              <a:t>蕴涵重言式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：如果公式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P→Q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是重言式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2438400" y="2362200"/>
            <a:ext cx="2300288" cy="1341438"/>
            <a:chOff x="1536" y="1488"/>
            <a:chExt cx="1449" cy="845"/>
          </a:xfrm>
        </p:grpSpPr>
        <p:sp>
          <p:nvSpPr>
            <p:cNvPr id="263174" name="Text Box 6"/>
            <p:cNvSpPr txBox="1">
              <a:spLocks noChangeArrowheads="1"/>
            </p:cNvSpPr>
            <p:nvPr/>
          </p:nvSpPr>
          <p:spPr bwMode="auto">
            <a:xfrm>
              <a:off x="1872" y="1968"/>
              <a:ext cx="11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3200" b="1">
                  <a:latin typeface="Times New Roman" pitchFamily="18" charset="0"/>
                </a:rPr>
                <a:t>P</a:t>
              </a:r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</a:t>
              </a:r>
              <a:r>
                <a:rPr lang="en-US" altLang="zh-CN" sz="3200" b="1">
                  <a:latin typeface="Times New Roman" pitchFamily="18" charset="0"/>
                </a:rPr>
                <a:t>Q </a:t>
              </a:r>
            </a:p>
          </p:txBody>
        </p:sp>
        <p:sp>
          <p:nvSpPr>
            <p:cNvPr id="263175" name="Line 7"/>
            <p:cNvSpPr>
              <a:spLocks noChangeShapeType="1"/>
            </p:cNvSpPr>
            <p:nvPr/>
          </p:nvSpPr>
          <p:spPr bwMode="auto">
            <a:xfrm>
              <a:off x="1536" y="1488"/>
              <a:ext cx="672" cy="52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263176" name="AutoShape 8"/>
          <p:cNvSpPr>
            <a:spLocks noChangeArrowheads="1"/>
          </p:cNvSpPr>
          <p:nvPr/>
        </p:nvSpPr>
        <p:spPr bwMode="auto">
          <a:xfrm>
            <a:off x="5257800" y="2895600"/>
            <a:ext cx="2819400" cy="838200"/>
          </a:xfrm>
          <a:prstGeom prst="wedgeRectCallout">
            <a:avLst>
              <a:gd name="adj1" fmla="val -12333"/>
              <a:gd name="adj2" fmla="val -123106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P</a:t>
            </a:r>
            <a:r>
              <a:rPr lang="zh-CN" altLang="en-US" sz="280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蕴涵</a:t>
            </a:r>
            <a:r>
              <a:rPr lang="en-US" altLang="zh-CN" sz="280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Q</a:t>
            </a:r>
          </a:p>
        </p:txBody>
      </p:sp>
      <p:sp>
        <p:nvSpPr>
          <p:cNvPr id="263177" name="AutoShape 9"/>
          <p:cNvSpPr>
            <a:spLocks noChangeArrowheads="1"/>
          </p:cNvSpPr>
          <p:nvPr/>
        </p:nvSpPr>
        <p:spPr bwMode="auto">
          <a:xfrm>
            <a:off x="1447800" y="4495800"/>
            <a:ext cx="2971800" cy="762000"/>
          </a:xfrm>
          <a:prstGeom prst="wedgeRectCallout">
            <a:avLst>
              <a:gd name="adj1" fmla="val 16028"/>
              <a:gd name="adj2" fmla="val -130000"/>
            </a:avLst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真值表法或推导法</a:t>
            </a:r>
          </a:p>
        </p:txBody>
      </p:sp>
      <p:sp>
        <p:nvSpPr>
          <p:cNvPr id="263178" name="AutoShape 10"/>
          <p:cNvSpPr>
            <a:spLocks noChangeArrowheads="1"/>
          </p:cNvSpPr>
          <p:nvPr/>
        </p:nvSpPr>
        <p:spPr bwMode="auto">
          <a:xfrm>
            <a:off x="6172200" y="4495800"/>
            <a:ext cx="1676400" cy="838200"/>
          </a:xfrm>
          <a:prstGeom prst="wedgeRoundRectCallout">
            <a:avLst>
              <a:gd name="adj1" fmla="val -163634"/>
              <a:gd name="adj2" fmla="val -136741"/>
              <a:gd name="adj3" fmla="val 16667"/>
            </a:avLst>
          </a:prstGeom>
          <a:solidFill>
            <a:srgbClr val="FF99CC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ea typeface="华文行楷" pitchFamily="2" charset="-122"/>
              </a:rPr>
              <a:t>分析法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</a:p>
        </p:txBody>
      </p:sp>
      <p:grpSp>
        <p:nvGrpSpPr>
          <p:cNvPr id="263182" name="Group 14"/>
          <p:cNvGrpSpPr>
            <a:grpSpLocks/>
          </p:cNvGrpSpPr>
          <p:nvPr/>
        </p:nvGrpSpPr>
        <p:grpSpPr bwMode="auto">
          <a:xfrm>
            <a:off x="6248400" y="533400"/>
            <a:ext cx="2209800" cy="762000"/>
            <a:chOff x="3936" y="336"/>
            <a:chExt cx="1392" cy="480"/>
          </a:xfrm>
        </p:grpSpPr>
        <p:sp>
          <p:nvSpPr>
            <p:cNvPr id="263180" name="AutoShape 12"/>
            <p:cNvSpPr>
              <a:spLocks noChangeArrowheads="1"/>
            </p:cNvSpPr>
            <p:nvPr/>
          </p:nvSpPr>
          <p:spPr bwMode="auto">
            <a:xfrm>
              <a:off x="3936" y="336"/>
              <a:ext cx="1392" cy="480"/>
            </a:xfrm>
            <a:prstGeom prst="wedgeRectCallout">
              <a:avLst>
                <a:gd name="adj1" fmla="val 19611"/>
                <a:gd name="adj2" fmla="val 125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algn="ctr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P→Q      1</a:t>
              </a:r>
            </a:p>
          </p:txBody>
        </p:sp>
        <p:sp>
          <p:nvSpPr>
            <p:cNvPr id="263181" name="AutoShape 13"/>
            <p:cNvSpPr>
              <a:spLocks noChangeArrowheads="1"/>
            </p:cNvSpPr>
            <p:nvPr/>
          </p:nvSpPr>
          <p:spPr bwMode="auto">
            <a:xfrm>
              <a:off x="4704" y="528"/>
              <a:ext cx="288" cy="96"/>
            </a:xfrm>
            <a:prstGeom prst="leftRightArrow">
              <a:avLst>
                <a:gd name="adj1" fmla="val 50000"/>
                <a:gd name="adj2" fmla="val 6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6" grpId="0" animBg="1"/>
      <p:bldP spid="263177" grpId="0" animBg="1"/>
      <p:bldP spid="26317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9713" y="1143000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200" y="1825625"/>
            <a:ext cx="7696200" cy="1621086"/>
          </a:xfrm>
          <a:prstGeom prst="rect">
            <a:avLst/>
          </a:prstGeom>
          <a:solidFill>
            <a:srgbClr val="FFFF99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.3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设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是两个命题公式，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pt-BR" altLang="zh-CN" sz="32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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B</a:t>
            </a:r>
          </a:p>
          <a:p>
            <a:pPr>
              <a:lnSpc>
                <a:spcPct val="155000"/>
              </a:lnSpc>
            </a:pP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                   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当且仅当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A </a:t>
            </a:r>
            <a:r>
              <a:rPr lang="pt-BR" altLang="zh-CN" sz="32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 B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且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B </a:t>
            </a:r>
            <a:r>
              <a:rPr lang="pt-BR" altLang="zh-CN" sz="32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 A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724400" y="2667000"/>
            <a:ext cx="2895600" cy="8382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590800" y="4800600"/>
            <a:ext cx="6477000" cy="990600"/>
          </a:xfrm>
          <a:prstGeom prst="wedgeRectCallout">
            <a:avLst>
              <a:gd name="adj1" fmla="val 5514"/>
              <a:gd name="adj2" fmla="val -186699"/>
            </a:avLst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400">
                <a:ea typeface="华文行楷" pitchFamily="2" charset="-122"/>
              </a:rPr>
              <a:t>要证明是等价关系，实际是两次证明蕴涵关系</a:t>
            </a:r>
          </a:p>
        </p:txBody>
      </p:sp>
      <p:sp>
        <p:nvSpPr>
          <p:cNvPr id="9" name="灯片编号占位符 1"/>
          <p:cNvSpPr txBox="1">
            <a:spLocks/>
          </p:cNvSpPr>
          <p:nvPr/>
        </p:nvSpPr>
        <p:spPr bwMode="auto">
          <a:xfrm>
            <a:off x="67056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fld id="{A5AC5AF2-90F3-423F-8BC8-1C5326AC3D13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14593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92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7800" y="1066800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真值表法</a:t>
            </a:r>
            <a:endParaRPr lang="zh-CN" altLang="en-US" b="1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57313" y="19272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57313" y="1600200"/>
            <a:ext cx="660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证明蕴涵关系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Arial" charset="0"/>
              </a:rPr>
              <a:t>→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Q)∧(Q→R)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PR</a:t>
            </a:r>
          </a:p>
        </p:txBody>
      </p:sp>
      <p:sp>
        <p:nvSpPr>
          <p:cNvPr id="22" name="灯片编号占位符 1"/>
          <p:cNvSpPr txBox="1">
            <a:spLocks/>
          </p:cNvSpPr>
          <p:nvPr/>
        </p:nvSpPr>
        <p:spPr bwMode="auto">
          <a:xfrm>
            <a:off x="67056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fld id="{A5AC5AF2-90F3-423F-8BC8-1C5326AC3D13}" type="slidenum">
              <a:rPr lang="en-US" altLang="zh-CN" smtClean="0"/>
              <a:pPr/>
              <a:t>92</a:t>
            </a:fld>
            <a:endParaRPr lang="en-US" altLang="zh-CN"/>
          </a:p>
        </p:txBody>
      </p:sp>
      <p:graphicFrame>
        <p:nvGraphicFramePr>
          <p:cNvPr id="23" name="Group 6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58647817"/>
              </p:ext>
            </p:extLst>
          </p:nvPr>
        </p:nvGraphicFramePr>
        <p:xfrm>
          <a:off x="1903412" y="2209800"/>
          <a:ext cx="5183188" cy="4268156"/>
        </p:xfrm>
        <a:graphic>
          <a:graphicData uri="http://schemas.openxmlformats.org/drawingml/2006/table">
            <a:tbl>
              <a:tblPr/>
              <a:tblGrid>
                <a:gridCol w="1295400"/>
                <a:gridCol w="1296988"/>
                <a:gridCol w="1295400"/>
                <a:gridCol w="1295400"/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B8F"/>
                    </a:solidFill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5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17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1705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93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7800" y="1066800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推导法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57313" y="1927225"/>
            <a:ext cx="180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57313" y="1600200"/>
            <a:ext cx="660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证明蕴涵关系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(P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cs typeface="Arial" charset="0"/>
              </a:rPr>
              <a:t>→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Q)∧(Q→R)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PR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052513" y="2209800"/>
            <a:ext cx="140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ea typeface="华文行楷" pitchFamily="2" charset="-122"/>
              </a:rPr>
              <a:t>证明：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09800" y="2133600"/>
            <a:ext cx="470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(P→Q)∧(Q→R) →(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PR)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905000" y="2743200"/>
            <a:ext cx="540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((¬P∨Q)∧(¬Q∨R))→(¬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938338" y="3276600"/>
            <a:ext cx="5605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((¬P∨Q)∧(¬Q∨R))∨(¬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905000" y="3810000"/>
            <a:ext cx="5116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∧¬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∨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(Q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∧¬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R)∨(¬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962400" y="4343400"/>
            <a:ext cx="2895600" cy="0"/>
          </a:xfrm>
          <a:prstGeom prst="line">
            <a:avLst/>
          </a:prstGeom>
          <a:noFill/>
          <a:ln w="476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905000" y="4419600"/>
            <a:ext cx="679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(P∧¬Q)∨((Q∨¬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P∨R)∧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(¬R∨¬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P∨R))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553200" y="4953000"/>
            <a:ext cx="16764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911350" y="4953000"/>
            <a:ext cx="410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(P∧¬Q)∨(Q∨¬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874838" y="5562600"/>
            <a:ext cx="631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(P ∨Q∨¬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∧(¬Q∨Q∨¬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P∨R)</a:t>
            </a: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5484813" y="6097588"/>
            <a:ext cx="1065212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2438400" y="6096000"/>
            <a:ext cx="1676400" cy="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905000" y="6110288"/>
            <a:ext cx="1265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∧1</a:t>
            </a:r>
            <a:endParaRPr lang="en-US" altLang="zh-CN" sz="28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124200" y="6080125"/>
            <a:ext cx="728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1</a:t>
            </a:r>
          </a:p>
        </p:txBody>
      </p:sp>
      <p:sp>
        <p:nvSpPr>
          <p:cNvPr id="22" name="灯片编号占位符 1"/>
          <p:cNvSpPr txBox="1">
            <a:spLocks/>
          </p:cNvSpPr>
          <p:nvPr/>
        </p:nvSpPr>
        <p:spPr bwMode="auto">
          <a:xfrm>
            <a:off x="67056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fld id="{A5AC5AF2-90F3-423F-8BC8-1C5326AC3D13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28796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1371600" y="1400175"/>
            <a:ext cx="5715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3200" b="1">
                <a:latin typeface="Times New Roman" pitchFamily="18" charset="0"/>
              </a:rPr>
              <a:t>P∧Q</a:t>
            </a:r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</a:rPr>
              <a:t>P                P∧Q</a:t>
            </a:r>
            <a:r>
              <a:rPr lang="pt-BR" altLang="zh-CN" sz="32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</a:rPr>
              <a:t>Q                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1295400" y="2209800"/>
            <a:ext cx="6742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P∨Q                Q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P∨Q                </a:t>
            </a:r>
            <a:endParaRPr lang="en-US" altLang="zh-C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1066800" y="2819400"/>
            <a:ext cx="7223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          Q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              </a:t>
            </a:r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1066800" y="3505200"/>
            <a:ext cx="6616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         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</a:t>
            </a:r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990600" y="4191000"/>
            <a:ext cx="6892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P∧(P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Q∧(P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 </a:t>
            </a:r>
            <a:r>
              <a:rPr lang="en-US" altLang="zh-CN" sz="3200" b="1">
                <a:sym typeface="Symbol" pitchFamily="18" charset="2"/>
              </a:rPr>
              <a:t>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1143000" y="4876800"/>
            <a:ext cx="660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P∧(P∨Q)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     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Q∧(P∨Q)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1143000" y="5630863"/>
            <a:ext cx="444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Q)∧(Q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R)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altLang="zh-CN" sz="3200" b="1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6" grpId="0"/>
      <p:bldP spid="140297" grpId="0"/>
      <p:bldP spid="140298" grpId="0"/>
      <p:bldP spid="140299" grpId="0"/>
      <p:bldP spid="140300" grpId="0"/>
      <p:bldP spid="14030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分析法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1447800" y="1676400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ea typeface="华文行楷" pitchFamily="2" charset="-122"/>
              </a:rPr>
              <a:t>蕴涵联结词</a:t>
            </a:r>
            <a:r>
              <a:rPr lang="zh-CN" altLang="en-US" sz="2800">
                <a:solidFill>
                  <a:srgbClr val="990000"/>
                </a:solidFill>
                <a:ea typeface="华文行楷" pitchFamily="2" charset="-122"/>
              </a:rPr>
              <a:t>：</a:t>
            </a:r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前真后假才为假</a:t>
            </a: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976313" y="2343150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ea typeface="华文行楷" pitchFamily="2" charset="-122"/>
              </a:rPr>
              <a:t>分析法：</a:t>
            </a:r>
          </a:p>
        </p:txBody>
      </p:sp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2043113" y="3028950"/>
            <a:ext cx="5043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1)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前件为真，后件为真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2119313" y="4095750"/>
            <a:ext cx="4967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2)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后件为假，前件为假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95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2" grpId="0"/>
      <p:bldP spid="270343" grpId="0"/>
      <p:bldP spid="27034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分析法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414463" y="1690688"/>
            <a:ext cx="4452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证明：</a:t>
            </a:r>
            <a:r>
              <a:rPr lang="en-US" altLang="zh-CN" sz="2800">
                <a:latin typeface="宋体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B∧(A→B)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latin typeface="宋体"/>
                <a:ea typeface="华文新魏" pitchFamily="2" charset="-122"/>
                <a:sym typeface="Symbol" pitchFamily="18" charset="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A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685800" y="2362200"/>
            <a:ext cx="443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：假设前件为真</a:t>
            </a: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4495800" y="2438400"/>
            <a:ext cx="271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Arial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B∧(A→B)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1768475" y="3124200"/>
            <a:ext cx="127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宋体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3259138" y="3124200"/>
            <a:ext cx="169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A→B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1870075" y="3962400"/>
            <a:ext cx="110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3276600" y="4038600"/>
            <a:ext cx="1128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4876800" y="3962400"/>
            <a:ext cx="1306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>
                <a:latin typeface="宋体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96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6" grpId="0"/>
      <p:bldP spid="271367" grpId="0"/>
      <p:bldP spid="271368" grpId="0"/>
      <p:bldP spid="271369" grpId="0"/>
      <p:bldP spid="271370" grpId="0"/>
      <p:bldP spid="271371" grpId="0"/>
      <p:bldP spid="27137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357313" y="1165225"/>
            <a:ext cx="32908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10.4.2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蕴涵关系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分析法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1414463" y="1690688"/>
            <a:ext cx="4452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证明：</a:t>
            </a:r>
            <a:r>
              <a:rPr lang="en-US" altLang="zh-CN" sz="2800">
                <a:latin typeface="宋体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B∧(A→B)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>
                <a:latin typeface="宋体"/>
                <a:ea typeface="华文新魏" pitchFamily="2" charset="-122"/>
                <a:sym typeface="Symbol" pitchFamily="18" charset="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A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685800" y="2362200"/>
            <a:ext cx="443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证明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：假设后件为假</a:t>
            </a:r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4495800" y="2362200"/>
            <a:ext cx="1336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Arial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1009650" y="4814888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2)B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2895600" y="4891088"/>
            <a:ext cx="1693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A→B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1066800" y="38862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1)B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2133600" y="3200400"/>
            <a:ext cx="1128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为真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2881313" y="3976688"/>
            <a:ext cx="1309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Arial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4902200" y="3962400"/>
            <a:ext cx="271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Arial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B∧(A→B)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73424" name="Text Box 16"/>
          <p:cNvSpPr txBox="1">
            <a:spLocks noChangeArrowheads="1"/>
          </p:cNvSpPr>
          <p:nvPr/>
        </p:nvSpPr>
        <p:spPr bwMode="auto">
          <a:xfrm>
            <a:off x="4876800" y="4891088"/>
            <a:ext cx="271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Arial"/>
                <a:ea typeface="华文新魏" pitchFamily="2" charset="-122"/>
              </a:rPr>
              <a:t>¬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B∧(A→B)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为假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4" grpId="0"/>
      <p:bldP spid="273415" grpId="0"/>
      <p:bldP spid="273416" grpId="0"/>
      <p:bldP spid="273417" grpId="0"/>
      <p:bldP spid="273418" grpId="0"/>
      <p:bldP spid="273419" grpId="0"/>
      <p:bldP spid="273422" grpId="0"/>
      <p:bldP spid="273423" grpId="0"/>
      <p:bldP spid="27342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10.4.3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对偶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762000" y="2109788"/>
            <a:ext cx="28194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P∨Q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Q∨P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P∧Q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Q∧P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1066800" y="1622425"/>
            <a:ext cx="162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交换律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3200400" y="2124075"/>
            <a:ext cx="17399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P∧P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P 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P∨P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P 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3429000" y="1644650"/>
            <a:ext cx="1263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幂等律</a:t>
            </a: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5029200" y="2124075"/>
            <a:ext cx="422592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(P∨Q)∨R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P∨(Q∨R)  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</a:rPr>
              <a:t>(P∧Q)∧R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latin typeface="Times New Roman" pitchFamily="18" charset="0"/>
              </a:rPr>
              <a:t>P∧(Q∧R)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5867400" y="16764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结合律：</a:t>
            </a:r>
          </a:p>
        </p:txBody>
      </p:sp>
      <p:sp>
        <p:nvSpPr>
          <p:cNvPr id="272395" name="Line 11"/>
          <p:cNvSpPr>
            <a:spLocks noChangeShapeType="1"/>
          </p:cNvSpPr>
          <p:nvPr/>
        </p:nvSpPr>
        <p:spPr bwMode="auto">
          <a:xfrm flipV="1">
            <a:off x="838200" y="2819400"/>
            <a:ext cx="8305800" cy="76200"/>
          </a:xfrm>
          <a:prstGeom prst="line">
            <a:avLst/>
          </a:prstGeom>
          <a:noFill/>
          <a:ln w="857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457200" y="3930650"/>
            <a:ext cx="857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2800" b="1">
                <a:latin typeface="楷体_GB2312" pitchFamily="49" charset="-122"/>
                <a:ea typeface="楷体_GB2312" pitchFamily="49" charset="-122"/>
              </a:rPr>
              <a:t>所有关于析取与合取的逻辑等价式都是成对出现的。 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2397" name="AutoShape 13"/>
          <p:cNvSpPr>
            <a:spLocks noChangeArrowheads="1"/>
          </p:cNvSpPr>
          <p:nvPr/>
        </p:nvSpPr>
        <p:spPr bwMode="auto">
          <a:xfrm>
            <a:off x="4267200" y="4953000"/>
            <a:ext cx="1600200" cy="990600"/>
          </a:xfrm>
          <a:prstGeom prst="wedgeRoundRectCallout">
            <a:avLst>
              <a:gd name="adj1" fmla="val 59819"/>
              <a:gd name="adj2" fmla="val -111699"/>
              <a:gd name="adj3" fmla="val 16667"/>
            </a:avLst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3200">
                <a:ea typeface="华文行楷" pitchFamily="2" charset="-122"/>
              </a:rPr>
              <a:t>对偶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98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/>
      <p:bldP spid="272390" grpId="0"/>
      <p:bldP spid="272391" grpId="0"/>
      <p:bldP spid="272392" grpId="0"/>
      <p:bldP spid="272393" grpId="0"/>
      <p:bldP spid="272394" grpId="0"/>
      <p:bldP spid="272395" grpId="0" animBg="1"/>
      <p:bldP spid="272396" grpId="0"/>
      <p:bldP spid="27239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1281113" y="1031875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10.4.3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对偶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457200" y="1616075"/>
            <a:ext cx="8305800" cy="2303463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对偶：设有公式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，如它仅用联结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∨</a:t>
            </a:r>
            <a:r>
              <a:rPr lang="pt-BR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∧,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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则在公式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中的联结词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∨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,∧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以及常值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处</a:t>
            </a:r>
          </a:p>
          <a:p>
            <a:pPr>
              <a:lnSpc>
                <a:spcPct val="150000"/>
              </a:lnSpc>
            </a:pP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分别换以</a:t>
            </a:r>
            <a:r>
              <a:rPr lang="zh-CN" altLang="pt-BR" sz="3200" b="1">
                <a:latin typeface="Times New Roman" pitchFamily="18" charset="0"/>
                <a:ea typeface="楷体_GB2312" pitchFamily="49" charset="-122"/>
              </a:rPr>
              <a:t>∧</a:t>
            </a:r>
            <a:r>
              <a:rPr lang="pt-BR" altLang="zh-CN" sz="3200" b="1">
                <a:latin typeface="Times New Roman" pitchFamily="18" charset="0"/>
                <a:ea typeface="楷体_GB2312" pitchFamily="49" charset="-122"/>
              </a:rPr>
              <a:t>,∨,0,1</a:t>
            </a:r>
            <a:r>
              <a:rPr lang="zh-CN" altLang="pt-BR" sz="3200" b="1">
                <a:latin typeface="楷体_GB2312" pitchFamily="49" charset="-122"/>
                <a:ea typeface="楷体_GB2312" pitchFamily="49" charset="-122"/>
              </a:rPr>
              <a:t>后所得的公式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/>
          </a:p>
        </p:txBody>
      </p:sp>
      <p:graphicFrame>
        <p:nvGraphicFramePr>
          <p:cNvPr id="274439" name="Object 7"/>
          <p:cNvGraphicFramePr>
            <a:graphicFrameLocks noChangeAspect="1"/>
          </p:cNvGraphicFramePr>
          <p:nvPr/>
        </p:nvGraphicFramePr>
        <p:xfrm>
          <a:off x="6124575" y="3200400"/>
          <a:ext cx="8572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20" name="公式" r:id="rId3" imgW="228600" imgH="190440" progId="Equation.3">
                  <p:embed/>
                </p:oleObj>
              </mc:Choice>
              <mc:Fallback>
                <p:oleObj name="公式" r:id="rId3" imgW="228600" imgH="190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3200400"/>
                        <a:ext cx="85725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3" name="Line 11"/>
          <p:cNvSpPr>
            <a:spLocks noChangeShapeType="1"/>
          </p:cNvSpPr>
          <p:nvPr/>
        </p:nvSpPr>
        <p:spPr bwMode="auto">
          <a:xfrm>
            <a:off x="4343400" y="3124200"/>
            <a:ext cx="1143000" cy="0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>
            <a:off x="6705600" y="3124200"/>
            <a:ext cx="1295400" cy="0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4445" name="Line 13"/>
          <p:cNvSpPr>
            <a:spLocks noChangeShapeType="1"/>
          </p:cNvSpPr>
          <p:nvPr/>
        </p:nvSpPr>
        <p:spPr bwMode="auto">
          <a:xfrm>
            <a:off x="2057400" y="3886200"/>
            <a:ext cx="1981200" cy="0"/>
          </a:xfrm>
          <a:prstGeom prst="line">
            <a:avLst/>
          </a:prstGeom>
          <a:noFill/>
          <a:ln w="793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-76200" y="4114800"/>
            <a:ext cx="946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写成公式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P∧(Q∨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R)∧S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P∨(1∧R∧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</a:t>
            </a:r>
            <a:r>
              <a:rPr lang="pt-BR" altLang="zh-CN" sz="2800">
                <a:latin typeface="华文新魏" pitchFamily="2" charset="-122"/>
                <a:ea typeface="华文新魏" pitchFamily="2" charset="-122"/>
              </a:rPr>
              <a:t>P)</a:t>
            </a:r>
            <a:r>
              <a:rPr lang="zh-CN" altLang="pt-BR" sz="2800">
                <a:latin typeface="华文新魏" pitchFamily="2" charset="-122"/>
                <a:ea typeface="华文新魏" pitchFamily="2" charset="-122"/>
              </a:rPr>
              <a:t>的对偶公式。</a:t>
            </a:r>
            <a:endParaRPr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1143000" y="4972050"/>
            <a:ext cx="344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P∨(Q∧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latin typeface="Times New Roman" pitchFamily="18" charset="0"/>
              </a:rPr>
              <a:t> R)∨S</a:t>
            </a: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4710113" y="4983163"/>
            <a:ext cx="2957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3200" b="1">
                <a:latin typeface="Times New Roman" pitchFamily="18" charset="0"/>
              </a:rPr>
              <a:t>P∧(0∨R∨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</a:t>
            </a:r>
            <a:r>
              <a:rPr lang="pt-BR" altLang="zh-CN" sz="3200" b="1">
                <a:latin typeface="Times New Roman" pitchFamily="18" charset="0"/>
              </a:rPr>
              <a:t>P)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274450" name="Line 18"/>
          <p:cNvSpPr>
            <a:spLocks noChangeShapeType="1"/>
          </p:cNvSpPr>
          <p:nvPr/>
        </p:nvSpPr>
        <p:spPr bwMode="auto">
          <a:xfrm>
            <a:off x="6477000" y="2362200"/>
            <a:ext cx="16764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5AF2-90F3-423F-8BC8-1C5326AC3D13}" type="slidenum">
              <a:rPr lang="en-US" altLang="zh-CN" smtClean="0"/>
              <a:pPr/>
              <a:t>99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3" grpId="0" animBg="1"/>
      <p:bldP spid="274444" grpId="0" animBg="1"/>
      <p:bldP spid="274445" grpId="0" animBg="1"/>
      <p:bldP spid="274446" grpId="0"/>
      <p:bldP spid="274447" grpId="0"/>
      <p:bldP spid="274448" grpId="0"/>
      <p:bldP spid="274450" grpId="0" animBg="1"/>
    </p:bld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5152</TotalTime>
  <Words>10339</Words>
  <Application>Microsoft Office PowerPoint</Application>
  <PresentationFormat>全屏显示(4:3)</PresentationFormat>
  <Paragraphs>1921</Paragraphs>
  <Slides>174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174</vt:i4>
      </vt:variant>
    </vt:vector>
  </HeadingPairs>
  <TitlesOfParts>
    <vt:vector size="176" baseType="lpstr">
      <vt:lpstr>Eclipse</vt:lpstr>
      <vt:lpstr>公式</vt:lpstr>
      <vt:lpstr>第三篇  数理逻辑</vt:lpstr>
      <vt:lpstr>PowerPoint 演示文稿</vt:lpstr>
      <vt:lpstr>第十章 命题逻辑</vt:lpstr>
      <vt:lpstr>第十章 命题逻辑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10.5 基本蕴含式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han</cp:lastModifiedBy>
  <cp:revision>632</cp:revision>
  <cp:lastPrinted>1601-01-01T00:00:00Z</cp:lastPrinted>
  <dcterms:created xsi:type="dcterms:W3CDTF">1601-01-01T00:00:00Z</dcterms:created>
  <dcterms:modified xsi:type="dcterms:W3CDTF">2018-04-09T01:04:22Z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