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7"/>
  </p:notesMasterIdLst>
  <p:sldIdLst>
    <p:sldId id="256" r:id="rId2"/>
    <p:sldId id="260" r:id="rId3"/>
    <p:sldId id="257" r:id="rId4"/>
    <p:sldId id="258" r:id="rId5"/>
    <p:sldId id="259" r:id="rId6"/>
    <p:sldId id="354" r:id="rId7"/>
    <p:sldId id="261" r:id="rId8"/>
    <p:sldId id="262" r:id="rId9"/>
    <p:sldId id="263" r:id="rId10"/>
    <p:sldId id="287" r:id="rId11"/>
    <p:sldId id="290" r:id="rId12"/>
    <p:sldId id="429" r:id="rId13"/>
    <p:sldId id="265" r:id="rId14"/>
    <p:sldId id="266" r:id="rId15"/>
    <p:sldId id="268" r:id="rId16"/>
    <p:sldId id="269" r:id="rId17"/>
    <p:sldId id="394" r:id="rId18"/>
    <p:sldId id="270" r:id="rId19"/>
    <p:sldId id="272" r:id="rId20"/>
    <p:sldId id="273" r:id="rId21"/>
    <p:sldId id="275" r:id="rId22"/>
    <p:sldId id="276" r:id="rId23"/>
    <p:sldId id="281" r:id="rId24"/>
    <p:sldId id="282" r:id="rId25"/>
    <p:sldId id="396" r:id="rId26"/>
    <p:sldId id="397" r:id="rId27"/>
    <p:sldId id="398" r:id="rId28"/>
    <p:sldId id="399" r:id="rId29"/>
    <p:sldId id="395" r:id="rId30"/>
    <p:sldId id="286" r:id="rId31"/>
    <p:sldId id="291" r:id="rId32"/>
    <p:sldId id="292" r:id="rId33"/>
    <p:sldId id="294" r:id="rId34"/>
    <p:sldId id="295" r:id="rId35"/>
    <p:sldId id="296" r:id="rId36"/>
    <p:sldId id="297" r:id="rId37"/>
    <p:sldId id="389" r:id="rId38"/>
    <p:sldId id="400" r:id="rId39"/>
    <p:sldId id="363" r:id="rId40"/>
    <p:sldId id="364" r:id="rId41"/>
    <p:sldId id="368" r:id="rId42"/>
    <p:sldId id="367" r:id="rId43"/>
    <p:sldId id="310" r:id="rId44"/>
    <p:sldId id="311" r:id="rId45"/>
    <p:sldId id="312" r:id="rId46"/>
    <p:sldId id="359" r:id="rId47"/>
    <p:sldId id="369" r:id="rId48"/>
    <p:sldId id="314" r:id="rId49"/>
    <p:sldId id="315" r:id="rId50"/>
    <p:sldId id="358" r:id="rId51"/>
    <p:sldId id="360" r:id="rId52"/>
    <p:sldId id="320" r:id="rId53"/>
    <p:sldId id="380" r:id="rId54"/>
    <p:sldId id="401" r:id="rId55"/>
    <p:sldId id="406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415" r:id="rId65"/>
    <p:sldId id="416" r:id="rId66"/>
    <p:sldId id="417" r:id="rId67"/>
    <p:sldId id="418" r:id="rId68"/>
    <p:sldId id="419" r:id="rId69"/>
    <p:sldId id="420" r:id="rId70"/>
    <p:sldId id="421" r:id="rId71"/>
    <p:sldId id="422" r:id="rId72"/>
    <p:sldId id="423" r:id="rId73"/>
    <p:sldId id="424" r:id="rId74"/>
    <p:sldId id="425" r:id="rId75"/>
    <p:sldId id="426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A50021"/>
    <a:srgbClr val="FFFF00"/>
    <a:srgbClr val="00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9" autoAdjust="0"/>
    <p:restoredTop sz="94731" autoAdjust="0"/>
  </p:normalViewPr>
  <p:slideViewPr>
    <p:cSldViewPr>
      <p:cViewPr varScale="1">
        <p:scale>
          <a:sx n="94" d="100"/>
          <a:sy n="94" d="100"/>
        </p:scale>
        <p:origin x="2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C9266-3484-4084-BD10-CACC8AD3AEEC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09923-A3B1-469C-9F94-D5BE489BC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93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EC614-4E97-4FDA-A107-3894E9366472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572756" y="803868"/>
            <a:ext cx="7264958" cy="66989"/>
          </a:xfrm>
          <a:prstGeom prst="line">
            <a:avLst/>
          </a:prstGeom>
          <a:ln w="15875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269" y="106110"/>
            <a:ext cx="743054" cy="978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1094-1099-44D2-A4FE-AD4A76F190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958585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2"/>
            <a:ext cx="8540750" cy="5870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6403E-5FDA-4762-B803-25F76C36EF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959452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F2D31-2AA2-46D8-8204-FB2C4F2C02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17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77675-5DF5-487E-A688-FA3F9066C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53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479E9-4A68-444E-9043-42F3FADD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896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F4223-053E-485F-BE2A-927F506AB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27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5FE438-F702-43D4-8B36-F2B2D9437DB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0B848B-E8E5-48BE-807A-0A777399AE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53D32-2017-4DD7-A1A8-BEF84E2DF63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1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992E5-89B0-4C09-B90E-2079D4C511D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26" tIns="45712" rIns="91426" bIns="4571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26" tIns="45712" rIns="91426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26" tIns="45712" rIns="91426" bIns="4571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24B060-AA24-4691-ABB9-44610F7B44A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hf sldNum="0" hdr="0" ftr="0" dt="0"/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6.tm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600200" y="2133600"/>
            <a:ext cx="6705600" cy="151130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十一</a:t>
            </a:r>
            <a:r>
              <a:rPr lang="zh-CN" altLang="en-US" sz="5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谓词逻辑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362200" y="4535637"/>
            <a:ext cx="1295400" cy="609600"/>
          </a:xfrm>
          <a:prstGeom prst="rect">
            <a:avLst/>
          </a:prstGeom>
          <a:solidFill>
            <a:srgbClr val="CCFFFF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362200" y="3657600"/>
            <a:ext cx="2057400" cy="838200"/>
          </a:xfrm>
          <a:prstGeom prst="ellipse">
            <a:avLst/>
          </a:prstGeom>
          <a:solidFill>
            <a:srgbClr val="FFFF99"/>
          </a:solidFill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71529" y="183258"/>
            <a:ext cx="214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准则 ：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1128712" y="1066800"/>
            <a:ext cx="6415088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个体：专业名词（如王强、法国等）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人称代词（如你、我、他），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指示代词（如这个、那个）。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238484" y="3657600"/>
            <a:ext cx="565761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谓词：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通用名词（如楼房、人等）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形容词、动词。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3" grpId="0" animBg="1"/>
      <p:bldP spid="45072" grpId="0" animBg="1"/>
      <p:bldP spid="450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47717" y="990602"/>
            <a:ext cx="5272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这座楼建成了。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914401" y="1836799"/>
            <a:ext cx="69207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建成了。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是楼。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743200" y="2590800"/>
            <a:ext cx="2895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F(a)∧H(a)</a:t>
            </a: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1905000" y="1524000"/>
            <a:ext cx="457200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3124200" y="1524000"/>
            <a:ext cx="9906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2667000" y="1524000"/>
            <a:ext cx="381000" cy="0"/>
          </a:xfrm>
          <a:prstGeom prst="line">
            <a:avLst/>
          </a:prstGeom>
          <a:noFill/>
          <a:ln w="603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219200" y="3352800"/>
            <a:ext cx="3976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这座大楼建成了。</a:t>
            </a: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2286000" y="3810000"/>
            <a:ext cx="4572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204917" y="4038600"/>
            <a:ext cx="3595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是大的。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876800" y="3916303"/>
            <a:ext cx="3200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F(a)∧G(a)∧H(a)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823917" y="152400"/>
            <a:ext cx="1385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48134" grpId="0"/>
      <p:bldP spid="48137" grpId="0" animBg="1"/>
      <p:bldP spid="48138" grpId="0" animBg="1"/>
      <p:bldP spid="48139" grpId="0" animBg="1"/>
      <p:bldP spid="48140" grpId="0"/>
      <p:bldP spid="48141" grpId="0" animBg="1"/>
      <p:bldP spid="48142" grpId="0"/>
      <p:bldP spid="481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14400" y="998599"/>
            <a:ext cx="7086600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由所有个体组成的集合称为</a:t>
            </a: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143000" y="1814513"/>
            <a:ext cx="6645066" cy="14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在全总个体域中，表示特殊个体域中个体</a:t>
            </a:r>
          </a:p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的谓词称为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特性谓词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249785" y="3505200"/>
            <a:ext cx="3312815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∀x(N(x)→(x&gt;0))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4815" y="208299"/>
            <a:ext cx="30299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9374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47912" y="1066800"/>
            <a:ext cx="15382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743200" y="16764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4800600" y="962025"/>
            <a:ext cx="2514600" cy="609600"/>
          </a:xfrm>
          <a:prstGeom prst="wedgeRoundRectCallout">
            <a:avLst>
              <a:gd name="adj1" fmla="val -99432"/>
              <a:gd name="adj2" fmla="val 2942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115943" y="2228852"/>
            <a:ext cx="74946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一个命题函数由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个个体变元和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元谓词组成。 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3052002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838200" y="3657600"/>
            <a:ext cx="79248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命题函数以个体域为定义域，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以真值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所组成的集合为值域。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38200" y="152400"/>
            <a:ext cx="217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09900" y="2992628"/>
                <a:ext cx="31239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𝑭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3200" b="1" i="1">
                          <a:latin typeface="Cambria Math"/>
                        </a:rPr>
                        <m:t>,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⋯,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/>
                              <a:ea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2992628"/>
                <a:ext cx="3123997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25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/>
      <p:bldP spid="22535" grpId="0" animBg="1"/>
      <p:bldP spid="22536" grpId="0" animBg="1"/>
      <p:bldP spid="22537" grpId="0"/>
      <p:bldP spid="22540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20714" y="685800"/>
            <a:ext cx="847088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自然数集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为个体域，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表示三元谓词“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….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的平方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+….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的平方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=…..”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是命题函数。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143000" y="2438400"/>
            <a:ext cx="2452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P(1,2,5)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3581400"/>
            <a:ext cx="2452688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P(1,2,3)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4114800" y="2438400"/>
            <a:ext cx="2438400" cy="609600"/>
          </a:xfrm>
          <a:prstGeom prst="wedgeRoundRectCallout">
            <a:avLst>
              <a:gd name="adj1" fmla="val -106053"/>
              <a:gd name="adj2" fmla="val 10676"/>
              <a:gd name="adj3" fmla="val 16667"/>
            </a:avLst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真命题</a:t>
            </a: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4191000" y="3429000"/>
            <a:ext cx="2971800" cy="914400"/>
          </a:xfrm>
          <a:prstGeom prst="wedgeEllipseCallout">
            <a:avLst>
              <a:gd name="adj1" fmla="val -96796"/>
              <a:gd name="adj2" fmla="val 9204"/>
            </a:avLst>
          </a:prstGeom>
          <a:solidFill>
            <a:srgbClr val="FF0066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假命题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85800" y="4343400"/>
            <a:ext cx="8382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简单命题函数：不含联结词的谓词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复合命题函数：由原子谓词及联结词组成的表达式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5800" y="285690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命题函数分类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  <p:bldP spid="23561" grpId="0" animBg="1"/>
      <p:bldP spid="23562" grpId="0" animBg="1"/>
      <p:bldP spid="23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0417" y="1235076"/>
            <a:ext cx="73167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张华是大学生，李明也是大学生。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92179" y="1997076"/>
            <a:ext cx="825182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令：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是大学生。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：张华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：李明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206626" y="3092451"/>
            <a:ext cx="3660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3300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P(a)∧P(b)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72902" y="190203"/>
            <a:ext cx="16892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043117" y="1676400"/>
            <a:ext cx="3900483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所有人都是要死的。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苏格拉底是人。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苏格拉底要死。</a:t>
            </a:r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5867400" y="2057400"/>
            <a:ext cx="2133600" cy="533400"/>
          </a:xfrm>
          <a:prstGeom prst="wedgeEllipseCallout">
            <a:avLst>
              <a:gd name="adj1" fmla="val -78571"/>
              <a:gd name="adj2" fmla="val 103867"/>
            </a:avLst>
          </a:prstGeom>
          <a:solidFill>
            <a:srgbClr val="CCFFFF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5802" y="223839"/>
            <a:ext cx="17263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三段论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cxnSp>
        <p:nvCxnSpPr>
          <p:cNvPr id="4" name="直接连接符 3"/>
          <p:cNvCxnSpPr/>
          <p:nvPr/>
        </p:nvCxnSpPr>
        <p:spPr>
          <a:xfrm>
            <a:off x="2057400" y="2438400"/>
            <a:ext cx="914400" cy="0"/>
          </a:xfrm>
          <a:prstGeom prst="line">
            <a:avLst/>
          </a:prstGeom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2057400" y="2506489"/>
            <a:ext cx="5805483" cy="93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§11.2   </a:t>
            </a:r>
            <a:r>
              <a:rPr lang="zh-C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</a:p>
        </p:txBody>
      </p:sp>
    </p:spTree>
    <p:extLst>
      <p:ext uri="{BB962C8B-B14F-4D97-AF65-F5344CB8AC3E}">
        <p14:creationId xmlns:p14="http://schemas.microsoft.com/office/powerpoint/2010/main" val="3722888655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38200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307581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066800" y="948500"/>
            <a:ext cx="1843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整数集合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524000" y="1828804"/>
            <a:ext cx="5562600" cy="525401"/>
          </a:xfrm>
          <a:prstGeom prst="rect">
            <a:avLst/>
          </a:prstGeom>
          <a:solidFill>
            <a:srgbClr val="FF99CC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对个体域中的所有个体，均为真。 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5486400" cy="525401"/>
          </a:xfrm>
          <a:prstGeom prst="rect">
            <a:avLst/>
          </a:prstGeom>
          <a:solidFill>
            <a:srgbClr val="FFFF99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对个体域中的一些个体，为真。 </a:t>
            </a:r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7086600" y="1143000"/>
            <a:ext cx="2057400" cy="609600"/>
          </a:xfrm>
          <a:prstGeom prst="wedgeRectCallout">
            <a:avLst>
              <a:gd name="adj1" fmla="val -61574"/>
              <a:gd name="adj2" fmla="val -45572"/>
            </a:avLst>
          </a:prstGeom>
          <a:solidFill>
            <a:srgbClr val="FFFF99"/>
          </a:solidFill>
          <a:ln w="222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5943600" y="4953000"/>
            <a:ext cx="2438400" cy="914400"/>
          </a:xfrm>
          <a:prstGeom prst="wedgeEllipseCallout">
            <a:avLst>
              <a:gd name="adj1" fmla="val -46288"/>
              <a:gd name="adj2" fmla="val -118579"/>
            </a:avLst>
          </a:prstGeom>
          <a:solidFill>
            <a:srgbClr val="CCFFFF"/>
          </a:solidFill>
          <a:ln w="222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928068"/>
                <a:ext cx="4392036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32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CN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𝟐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928068"/>
                <a:ext cx="4392036" cy="5959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66261" y="2891150"/>
                <a:ext cx="2076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𝟒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61" y="2891150"/>
                <a:ext cx="2076209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  <p:bldP spid="27661" grpId="0" animBg="1"/>
      <p:bldP spid="27662" grpId="0" animBg="1"/>
      <p:bldP spid="2766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018789" y="893514"/>
            <a:ext cx="7363211" cy="1621086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全称量词：符号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表示“对所有的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</a:p>
          <a:p>
            <a:pPr>
              <a:lnSpc>
                <a:spcPct val="155000"/>
              </a:lnSpc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“对任意一个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、“对每一个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128946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066800" y="2819400"/>
            <a:ext cx="4586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把下面命题符号化。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2597629" y="3505200"/>
            <a:ext cx="349837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所有人都要死。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094341" y="4267200"/>
            <a:ext cx="644945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 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805117" y="5029200"/>
            <a:ext cx="359568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x(H(x)→M(x)) </a:t>
            </a:r>
          </a:p>
        </p:txBody>
      </p:sp>
      <p:sp>
        <p:nvSpPr>
          <p:cNvPr id="29709" name="AutoShape 13"/>
          <p:cNvSpPr>
            <a:spLocks noChangeArrowheads="1"/>
          </p:cNvSpPr>
          <p:nvPr/>
        </p:nvSpPr>
        <p:spPr bwMode="auto">
          <a:xfrm>
            <a:off x="5105400" y="0"/>
            <a:ext cx="2286000" cy="533400"/>
          </a:xfrm>
          <a:prstGeom prst="wedgeRoundRectCallout">
            <a:avLst>
              <a:gd name="adj1" fmla="val -88750"/>
              <a:gd name="adj2" fmla="val 112796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指导变元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2000" y="228600"/>
            <a:ext cx="248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/>
      <p:bldP spid="29706" grpId="0"/>
      <p:bldP spid="29707" grpId="0"/>
      <p:bldP spid="29708" grpId="0"/>
      <p:bldP spid="297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19200" y="228600"/>
            <a:ext cx="1616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三段论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55729" y="1311277"/>
            <a:ext cx="42830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所有人都是要死的。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279529" y="2254251"/>
            <a:ext cx="435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苏格拉底是人。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355729" y="3321051"/>
            <a:ext cx="4359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苏格拉底要死。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791204" y="1322388"/>
            <a:ext cx="9302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A5002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Q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622929" y="3397251"/>
            <a:ext cx="930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2286000" y="4419600"/>
            <a:ext cx="3886200" cy="990600"/>
          </a:xfrm>
          <a:prstGeom prst="wedgeRoundRectCallout">
            <a:avLst>
              <a:gd name="adj1" fmla="val -50490"/>
              <a:gd name="adj2" fmla="val -41508"/>
              <a:gd name="adj3" fmla="val 16667"/>
            </a:avLst>
          </a:prstGeom>
          <a:solidFill>
            <a:srgbClr val="CCFFCC"/>
          </a:solidFill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谓词逻辑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225685" y="762000"/>
            <a:ext cx="698446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4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  <p:bldP spid="17418" grpId="1"/>
      <p:bldP spid="17419" grpId="0"/>
      <p:bldP spid="17419" grpId="1"/>
      <p:bldP spid="174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00117" y="922399"/>
            <a:ext cx="5500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所有的自然数都是实数。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962222" y="3200400"/>
            <a:ext cx="467657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所有大学生都热爱祖国。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052513" y="1614490"/>
            <a:ext cx="59541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是自然数；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是实数 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3048000" y="2362202"/>
            <a:ext cx="3048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x(P(x)→R(x))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219201" y="4052890"/>
            <a:ext cx="60695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;L(x)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热爱祖国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154367" y="4800602"/>
            <a:ext cx="309403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x(S(x)→L(x))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91952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全称量词符号化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/>
      <p:bldP spid="30730" grpId="0"/>
      <p:bldP spid="30731" grpId="0"/>
      <p:bldP spid="307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95400" y="936624"/>
            <a:ext cx="7239000" cy="1387176"/>
          </a:xfrm>
          <a:prstGeom prst="rect">
            <a:avLst/>
          </a:prstGeom>
          <a:solidFill>
            <a:srgbClr val="CCFFCC"/>
          </a:solidFill>
          <a:ln w="222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符号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表示“有一个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“至少存在一个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、“有些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x”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295400" y="2590800"/>
            <a:ext cx="51196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至少存在一个人不死。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295400" y="3505200"/>
            <a:ext cx="5957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20033" y="4328353"/>
                <a:ext cx="3928368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  <a:sym typeface="Symbol" pitchFamily="18" charset="2"/>
                  </a:rPr>
                  <a:t>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x(H(x)∧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M(x))</a:t>
                </a:r>
              </a:p>
            </p:txBody>
          </p:sp>
        </mc:Choice>
        <mc:Fallback xmlns="">
          <p:sp>
            <p:nvSpPr>
              <p:cNvPr id="3277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0033" y="4328353"/>
                <a:ext cx="3928368" cy="525401"/>
              </a:xfrm>
              <a:prstGeom prst="rect">
                <a:avLst/>
              </a:prstGeom>
              <a:blipFill rotWithShape="1">
                <a:blip r:embed="rId2"/>
                <a:stretch>
                  <a:fillRect l="-3261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4876800" y="0"/>
            <a:ext cx="2514600" cy="609600"/>
          </a:xfrm>
          <a:prstGeom prst="wedgeRoundRectCallout">
            <a:avLst>
              <a:gd name="adj1" fmla="val -103407"/>
              <a:gd name="adj2" fmla="val 164324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存在性变元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14400" y="162580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存在量词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7" grpId="0"/>
      <p:bldP spid="327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838200" y="152400"/>
            <a:ext cx="2064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094735" y="838200"/>
            <a:ext cx="34502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有些偶数是质数。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917474" y="2827399"/>
            <a:ext cx="50356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所有的整数都不是有理数。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19200" y="4876801"/>
            <a:ext cx="512381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不是所有的整数都是有理数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990600" y="1524000"/>
            <a:ext cx="63132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是质数。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271712" y="2133600"/>
            <a:ext cx="36718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∃x(P(x)∧Q(x)) 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04533" y="3505200"/>
            <a:ext cx="65392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是有理数。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Z(x):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是整数。 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351885" y="4191001"/>
            <a:ext cx="351551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∀x(Z(x)→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Q(x))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2438400" y="5410200"/>
            <a:ext cx="416877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∀x(Z(x)→Q(x))</a:t>
            </a: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1870472" y="5334000"/>
            <a:ext cx="590157" cy="0"/>
          </a:xfrm>
          <a:prstGeom prst="line">
            <a:avLst/>
          </a:prstGeom>
          <a:noFill/>
          <a:ln w="698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5" grpId="0"/>
      <p:bldP spid="33806" grpId="0"/>
      <p:bldP spid="3380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91952" y="2238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838200" y="1804990"/>
            <a:ext cx="6019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聪明。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 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762000" y="928690"/>
            <a:ext cx="69512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尽管有人聪明，但未必一切人都聪明。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143000" y="3309941"/>
            <a:ext cx="309462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x(M(x)∧F(x))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343400" y="3287716"/>
            <a:ext cx="37338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( M(x)→F(x)))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962400" y="3306766"/>
            <a:ext cx="5937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∧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  <p:bldP spid="389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01477" y="271404"/>
            <a:ext cx="297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谓词公式符号化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900117" y="846199"/>
            <a:ext cx="51958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并非每个实数都是有理数。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747712" y="1524000"/>
            <a:ext cx="664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R(x):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是实数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是有理数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546744" y="2308643"/>
            <a:ext cx="333005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x(R(x)→Q(x)) 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876800" y="2308643"/>
            <a:ext cx="38862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x(R(x)∧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Q(x))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976313" y="3132199"/>
            <a:ext cx="4281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没有不犯错误的人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128717" y="3817999"/>
            <a:ext cx="64150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 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(x) : 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犯错误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1433517" y="4670843"/>
            <a:ext cx="36417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pt-BR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x(M(x)→F(x))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622008" y="4648200"/>
            <a:ext cx="36837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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x(M(x)∧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F(x))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" name="圆角矩形标注 2"/>
          <p:cNvSpPr/>
          <p:nvPr/>
        </p:nvSpPr>
        <p:spPr>
          <a:xfrm>
            <a:off x="6019800" y="59517"/>
            <a:ext cx="1828800" cy="823883"/>
          </a:xfrm>
          <a:prstGeom prst="wedgeRoundRectCallout">
            <a:avLst>
              <a:gd name="adj1" fmla="val -77083"/>
              <a:gd name="adj2" fmla="val 20880"/>
              <a:gd name="adj3" fmla="val 16667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种量词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39948" grpId="0"/>
      <p:bldP spid="399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8915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arabicParenR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不含量词的谓词公式，不是命题，是命题函数，其真值依赖于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从个体域中取出的个体词的不同而不同。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1219200" y="2590800"/>
            <a:ext cx="5410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班全体学生。</a:t>
            </a:r>
          </a:p>
        </p:txBody>
      </p:sp>
      <p:sp>
        <p:nvSpPr>
          <p:cNvPr id="115722" name="Text Box 10"/>
          <p:cNvSpPr txBox="1">
            <a:spLocks noChangeArrowheads="1"/>
          </p:cNvSpPr>
          <p:nvPr/>
        </p:nvSpPr>
        <p:spPr bwMode="auto">
          <a:xfrm>
            <a:off x="5086351" y="2581275"/>
            <a:ext cx="33670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是男生。</a:t>
            </a: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1676400" y="3581400"/>
            <a:ext cx="1981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</a:t>
            </a:r>
          </a:p>
        </p:txBody>
      </p:sp>
      <p:sp>
        <p:nvSpPr>
          <p:cNvPr id="115724" name="AutoShape 12"/>
          <p:cNvSpPr>
            <a:spLocks noChangeArrowheads="1"/>
          </p:cNvSpPr>
          <p:nvPr/>
        </p:nvSpPr>
        <p:spPr bwMode="auto">
          <a:xfrm>
            <a:off x="5267325" y="4267200"/>
            <a:ext cx="1905000" cy="1143000"/>
          </a:xfrm>
          <a:prstGeom prst="cloudCallout">
            <a:avLst>
              <a:gd name="adj1" fmla="val -158250"/>
              <a:gd name="adj2" fmla="val -77500"/>
            </a:avLst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9988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15722" grpId="0"/>
      <p:bldP spid="115723" grpId="0"/>
      <p:bldP spid="1157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36130" y="685800"/>
            <a:ext cx="8355470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对于一个谓词，如其每个变量均在量词的辖域下，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则该表达式不是命题函数，而是命题了，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它有确定的真值。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2743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D={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2133600" y="3505200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(x)G(a)∧G(b)∧G(c)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2192337" y="4343400"/>
            <a:ext cx="481806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xG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(x)G(a)∨G(b)∨G(c)</a:t>
            </a:r>
          </a:p>
        </p:txBody>
      </p:sp>
      <p:sp>
        <p:nvSpPr>
          <p:cNvPr id="117770" name="AutoShape 10"/>
          <p:cNvSpPr>
            <a:spLocks noChangeArrowheads="1"/>
          </p:cNvSpPr>
          <p:nvPr/>
        </p:nvSpPr>
        <p:spPr bwMode="auto">
          <a:xfrm>
            <a:off x="6705600" y="2057400"/>
            <a:ext cx="1600200" cy="990600"/>
          </a:xfrm>
          <a:prstGeom prst="wedgeEllipseCallout">
            <a:avLst>
              <a:gd name="adj1" fmla="val -100893"/>
              <a:gd name="adj2" fmla="val 99839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sp>
        <p:nvSpPr>
          <p:cNvPr id="117771" name="AutoShape 11"/>
          <p:cNvSpPr>
            <a:spLocks noChangeArrowheads="1"/>
          </p:cNvSpPr>
          <p:nvPr/>
        </p:nvSpPr>
        <p:spPr bwMode="auto">
          <a:xfrm>
            <a:off x="6724650" y="5143500"/>
            <a:ext cx="1752600" cy="990600"/>
          </a:xfrm>
          <a:prstGeom prst="cloudCallout">
            <a:avLst>
              <a:gd name="adj1" fmla="val -107338"/>
              <a:gd name="adj2" fmla="val -95352"/>
            </a:avLst>
          </a:prstGeom>
          <a:solidFill>
            <a:srgbClr val="FFFF99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</a:p>
        </p:txBody>
      </p:sp>
    </p:spTree>
    <p:extLst>
      <p:ext uri="{BB962C8B-B14F-4D97-AF65-F5344CB8AC3E}">
        <p14:creationId xmlns:p14="http://schemas.microsoft.com/office/powerpoint/2010/main" val="81477310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7" grpId="0"/>
      <p:bldP spid="117768" grpId="0"/>
      <p:bldP spid="117769" grpId="0"/>
      <p:bldP spid="117770" grpId="0" animBg="1"/>
      <p:bldP spid="1177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646486" y="2362200"/>
            <a:ext cx="4001714" cy="6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如：设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67185" y="898824"/>
            <a:ext cx="8565463" cy="1322030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量词不能随便交换位置。对于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和量词交换位置，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则意义不同，对应的真值也可能改变。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870503" y="3352800"/>
            <a:ext cx="21774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y(x+y=0)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3124200" y="3352802"/>
            <a:ext cx="6096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存在，使得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982199" y="4343402"/>
            <a:ext cx="24468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x (x+y=0)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3648075" y="4351399"/>
            <a:ext cx="47339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，都有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7239000" y="2590800"/>
            <a:ext cx="1752600" cy="838200"/>
          </a:xfrm>
          <a:prstGeom prst="wedgeEllipseCallout">
            <a:avLst>
              <a:gd name="adj1" fmla="val -109782"/>
              <a:gd name="adj2" fmla="val 49620"/>
            </a:avLst>
          </a:prstGeom>
          <a:noFill/>
          <a:ln w="3175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？真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</a:p>
        </p:txBody>
      </p:sp>
    </p:spTree>
    <p:extLst>
      <p:ext uri="{BB962C8B-B14F-4D97-AF65-F5344CB8AC3E}">
        <p14:creationId xmlns:p14="http://schemas.microsoft.com/office/powerpoint/2010/main" val="109123094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4" grpId="0"/>
      <p:bldP spid="116745" grpId="0"/>
      <p:bldP spid="116746" grpId="0"/>
      <p:bldP spid="116747" grpId="0"/>
      <p:bldP spid="1167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838200" y="3208399"/>
            <a:ext cx="2895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479949" y="3810000"/>
            <a:ext cx="54448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对任何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均有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720451" y="4419600"/>
            <a:ext cx="209894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(x&lt;y-2)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2590800" y="4953000"/>
            <a:ext cx="4724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，对所有的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x&lt;y-2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762000" y="762000"/>
            <a:ext cx="8001000" cy="216277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当多个量词连续出现，它们之间无括号分隔时，</a:t>
            </a: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约定从左到右的顺序读出，后面的量词在前面</a:t>
            </a:r>
          </a:p>
          <a:p>
            <a:pPr>
              <a:lnSpc>
                <a:spcPct val="16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量词的辖域中。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30052" y="160399"/>
            <a:ext cx="2833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几点说明：</a:t>
            </a:r>
          </a:p>
        </p:txBody>
      </p:sp>
    </p:spTree>
    <p:extLst>
      <p:ext uri="{BB962C8B-B14F-4D97-AF65-F5344CB8AC3E}">
        <p14:creationId xmlns:p14="http://schemas.microsoft.com/office/powerpoint/2010/main" val="2250957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  <p:bldP spid="57352" grpId="0"/>
      <p:bldP spid="573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3917" y="2343149"/>
            <a:ext cx="7862883" cy="1314451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§11.5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自由变元与约束变元</a:t>
            </a:r>
          </a:p>
        </p:txBody>
      </p:sp>
    </p:spTree>
    <p:extLst>
      <p:ext uri="{BB962C8B-B14F-4D97-AF65-F5344CB8AC3E}">
        <p14:creationId xmlns:p14="http://schemas.microsoft.com/office/powerpoint/2010/main" val="864171715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743200" y="725269"/>
            <a:ext cx="365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 词 逻 辑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812925" y="1524000"/>
            <a:ext cx="67214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§11.2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  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谓词逻辑公式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§11.5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自由变元与约束变元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§11.7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谓词演算的推理理论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1600"/>
            <a:ext cx="8551168" cy="46831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4" name="爆炸形 2 3"/>
          <p:cNvSpPr/>
          <p:nvPr/>
        </p:nvSpPr>
        <p:spPr>
          <a:xfrm>
            <a:off x="6248400" y="4419600"/>
            <a:ext cx="1524000" cy="137160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863702" y="2438400"/>
            <a:ext cx="2022498" cy="525401"/>
          </a:xfrm>
          <a:prstGeom prst="rect">
            <a:avLst/>
          </a:prstGeom>
          <a:solidFill>
            <a:srgbClr val="CCFFCC"/>
          </a:solidFill>
          <a:ln w="5397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021556" y="838200"/>
            <a:ext cx="74032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在一个谓词公式中，形如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的那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一部分称为公式的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约束部分。 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976317" y="2471741"/>
            <a:ext cx="3900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如</a:t>
            </a:r>
            <a:r>
              <a:rPr lang="pt-BR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x(R(x)→Q(x)) 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5791200" y="2209800"/>
            <a:ext cx="1219200" cy="1066800"/>
          </a:xfrm>
          <a:prstGeom prst="wedgeEllipseCallout">
            <a:avLst>
              <a:gd name="adj1" fmla="val -56250"/>
              <a:gd name="adj2" fmla="val -11756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1021556" y="3581402"/>
            <a:ext cx="56594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的辖域 。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6896100" y="204460"/>
            <a:ext cx="2209800" cy="381000"/>
          </a:xfrm>
          <a:prstGeom prst="wedgeRectCallout">
            <a:avLst>
              <a:gd name="adj1" fmla="val -60561"/>
              <a:gd name="adj2" fmla="val 170833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指导变元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861587" y="152400"/>
            <a:ext cx="2186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animBg="1"/>
      <p:bldP spid="44039" grpId="0"/>
      <p:bldP spid="44041" grpId="0" animBg="1"/>
      <p:bldP spid="44042" grpId="0"/>
      <p:bldP spid="440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15608" y="822624"/>
            <a:ext cx="7032992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约束出现：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在公式的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约束部分的任一出现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都称为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的约束出现。 </a:t>
            </a:r>
          </a:p>
        </p:txBody>
      </p:sp>
      <p:sp>
        <p:nvSpPr>
          <p:cNvPr id="49159" name="AutoShape 7"/>
          <p:cNvSpPr>
            <a:spLocks noChangeArrowheads="1"/>
          </p:cNvSpPr>
          <p:nvPr/>
        </p:nvSpPr>
        <p:spPr bwMode="auto">
          <a:xfrm>
            <a:off x="5334000" y="3048000"/>
            <a:ext cx="2895600" cy="609600"/>
          </a:xfrm>
          <a:prstGeom prst="wedgeEllipseCallout">
            <a:avLst>
              <a:gd name="adj1" fmla="val -100657"/>
              <a:gd name="adj2" fmla="val -176565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005450" y="5334000"/>
            <a:ext cx="7757550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的出现不是约束出现，则称为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的自由出现。</a:t>
            </a: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6096000" y="4572000"/>
            <a:ext cx="2895600" cy="609600"/>
          </a:xfrm>
          <a:prstGeom prst="cloudCallout">
            <a:avLst>
              <a:gd name="adj1" fmla="val -40130"/>
              <a:gd name="adj2" fmla="val 131773"/>
            </a:avLst>
          </a:prstGeom>
          <a:solidFill>
            <a:srgbClr val="FFFF99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自由变元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976312" y="2522599"/>
            <a:ext cx="4052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1).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2286000" y="2971800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3733800" y="3048000"/>
            <a:ext cx="1066800" cy="0"/>
          </a:xfrm>
          <a:prstGeom prst="line">
            <a:avLst/>
          </a:prstGeom>
          <a:noFill/>
          <a:ln w="635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165" name="AutoShape 13"/>
          <p:cNvSpPr>
            <a:spLocks noChangeArrowheads="1"/>
          </p:cNvSpPr>
          <p:nvPr/>
        </p:nvSpPr>
        <p:spPr bwMode="auto">
          <a:xfrm>
            <a:off x="1295400" y="3524250"/>
            <a:ext cx="1524000" cy="1066800"/>
          </a:xfrm>
          <a:prstGeom prst="wedgeEllipseCallout">
            <a:avLst>
              <a:gd name="adj1" fmla="val 24218"/>
              <a:gd name="adj2" fmla="val -103273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3455804" y="3933825"/>
            <a:ext cx="1752600" cy="1066800"/>
          </a:xfrm>
          <a:prstGeom prst="wedgeEllipseCallout">
            <a:avLst>
              <a:gd name="adj1" fmla="val 1701"/>
              <a:gd name="adj2" fmla="val -127383"/>
            </a:avLst>
          </a:prstGeom>
          <a:solidFill>
            <a:srgbClr val="FFFF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约束变元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730052" y="152400"/>
            <a:ext cx="2210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自由与约束</a:t>
            </a: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animBg="1"/>
      <p:bldP spid="49160" grpId="0" animBg="1"/>
      <p:bldP spid="49161" grpId="0" animBg="1"/>
      <p:bldP spid="49162" grpId="0"/>
      <p:bldP spid="49163" grpId="0" animBg="1"/>
      <p:bldP spid="49164" grpId="0" animBg="1"/>
      <p:bldP spid="49165" grpId="0" animBg="1"/>
      <p:bldP spid="491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133600" y="2446399"/>
            <a:ext cx="433808" cy="525401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762000" y="228603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自由与约束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914402"/>
            <a:ext cx="6262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x(P(x)∧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yQ(x,y))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667000" y="1524000"/>
            <a:ext cx="2590800" cy="0"/>
          </a:xfrm>
          <a:prstGeom prst="line">
            <a:avLst/>
          </a:prstGeom>
          <a:noFill/>
          <a:ln w="793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052517" y="2427290"/>
            <a:ext cx="374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xP(x)∧Q(x)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1295400" y="3962400"/>
            <a:ext cx="1905000" cy="838200"/>
          </a:xfrm>
          <a:prstGeom prst="wedgeRoundRectCallout">
            <a:avLst>
              <a:gd name="adj1" fmla="val 4046"/>
              <a:gd name="adj2" fmla="val -178787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约束出现</a:t>
            </a:r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3733800" y="4114800"/>
            <a:ext cx="2133600" cy="533400"/>
          </a:xfrm>
          <a:prstGeom prst="wedgeRoundRectCallout">
            <a:avLst>
              <a:gd name="adj1" fmla="val -64065"/>
              <a:gd name="adj2" fmla="val -289880"/>
              <a:gd name="adj3" fmla="val 16667"/>
            </a:avLst>
          </a:prstGeom>
          <a:solidFill>
            <a:srgbClr val="92D050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自由出现</a:t>
            </a:r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096000" y="2438400"/>
            <a:ext cx="2133600" cy="685800"/>
          </a:xfrm>
          <a:prstGeom prst="wedgeRectCallout">
            <a:avLst>
              <a:gd name="adj1" fmla="val -160269"/>
              <a:gd name="adj2" fmla="val -6481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改名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animBg="1"/>
      <p:bldP spid="50183" grpId="0" animBg="1"/>
      <p:bldP spid="50187" grpId="0" animBg="1"/>
      <p:bldP spid="50188" grpId="0" animBg="1"/>
      <p:bldP spid="501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85800" y="206118"/>
            <a:ext cx="4800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换名规则：约束变元换名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85800" y="990600"/>
            <a:ext cx="8118226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必须将量词后的指导变元及其辖域中对应的约束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变元一起更改，其余部分不变。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65099" y="2751199"/>
            <a:ext cx="84789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新约束变元的符号不可与辖域中的其它变元同名。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2914650" y="3505200"/>
            <a:ext cx="60007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最好与公式中的所有变元都不同名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/>
      <p:bldP spid="522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81000" y="769941"/>
            <a:ext cx="5729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 ∀x(M(x) →D(x , y) )∧P(x)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981200" y="1295400"/>
            <a:ext cx="25146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066800" y="1752600"/>
            <a:ext cx="4510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将约束变元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得：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057400" y="2522541"/>
            <a:ext cx="4724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∀z(M(z)→D(z, y) )∧P(x)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057400" y="3352800"/>
            <a:ext cx="4343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∀z(M(z)→D(x, y) )∧P(x)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133600" y="4191000"/>
            <a:ext cx="4572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∀y(M(y)→D(y, y) )∧P(x)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85800" y="15240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换名规则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/>
      <p:bldP spid="53256" grpId="0"/>
      <p:bldP spid="53257" grpId="0"/>
      <p:bldP spid="53258" grpId="0"/>
      <p:bldP spid="53258" grpId="1"/>
      <p:bldP spid="53259" grpId="0"/>
      <p:bldP spid="5325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62000" y="152400"/>
            <a:ext cx="47815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代入规则：自由变元代入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219200" y="914400"/>
            <a:ext cx="687228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必须将公式中所有该变元一起代入，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其余部分不变。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066800" y="2903599"/>
            <a:ext cx="7315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新变元不允许在原公式中以约束形式出现。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5206164" y="773593"/>
            <a:ext cx="255677" cy="738814"/>
          </a:xfrm>
          <a:prstGeom prst="ellipse">
            <a:avLst/>
          </a:prstGeom>
          <a:solidFill>
            <a:srgbClr val="CCFFCC"/>
          </a:solidFill>
          <a:ln w="19050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900117" y="846141"/>
            <a:ext cx="53482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4.  ∀x(M(x)→D(x,y) )∧P(x)</a:t>
            </a: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2209800" y="1371600"/>
            <a:ext cx="1981200" cy="0"/>
          </a:xfrm>
          <a:prstGeom prst="line">
            <a:avLst/>
          </a:prstGeom>
          <a:noFill/>
          <a:ln w="730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1473809" y="1766890"/>
            <a:ext cx="44697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将自由变元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代入得：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424113" y="2590800"/>
            <a:ext cx="5043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∀x(M(x)→D(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)∧P(z)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838200" y="152401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代入规则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914400" y="3276600"/>
            <a:ext cx="5029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练习：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1532832" y="4351399"/>
            <a:ext cx="29629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uP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(u)∨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564063" y="4351399"/>
            <a:ext cx="32845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(x)∨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zQ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u,z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3" grpId="0" animBg="1"/>
      <p:bldP spid="55304" grpId="0"/>
      <p:bldP spid="55305" grpId="0"/>
      <p:bldP spid="55310" grpId="0"/>
      <p:bldP spid="55312" grpId="0"/>
      <p:bldP spid="553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7075" y="129700"/>
            <a:ext cx="2915465" cy="7085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辖域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65076" y="990600"/>
                <a:ext cx="5716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990600"/>
                <a:ext cx="571663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239" t="-11765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 bwMode="auto">
          <a:xfrm>
            <a:off x="2508076" y="1600200"/>
            <a:ext cx="2514600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5937076" y="1590022"/>
            <a:ext cx="838200" cy="1018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65076" y="1991380"/>
                <a:ext cx="3058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1991380"/>
                <a:ext cx="305801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183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 bwMode="auto">
          <a:xfrm>
            <a:off x="2431876" y="2514600"/>
            <a:ext cx="685800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65076" y="2829580"/>
                <a:ext cx="5737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(3)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𝑸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))∧¬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𝒚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76" y="2829580"/>
                <a:ext cx="5737981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232" t="-11628" r="-19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/>
          <p:cNvCxnSpPr/>
          <p:nvPr/>
        </p:nvCxnSpPr>
        <p:spPr bwMode="auto">
          <a:xfrm>
            <a:off x="3048000" y="3352800"/>
            <a:ext cx="3803476" cy="0"/>
          </a:xfrm>
          <a:prstGeom prst="line">
            <a:avLst/>
          </a:prstGeom>
          <a:noFill/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286000" y="3505200"/>
            <a:ext cx="4795706" cy="0"/>
          </a:xfrm>
          <a:prstGeom prst="line">
            <a:avLst/>
          </a:prstGeom>
          <a:noFill/>
          <a:ln w="6032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8862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313" y="2590801"/>
            <a:ext cx="8243887" cy="1314451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</a:t>
            </a:r>
            <a:r>
              <a:rPr lang="zh-CN" altLang="en-US" sz="5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</a:p>
        </p:txBody>
      </p:sp>
    </p:spTree>
    <p:extLst>
      <p:ext uri="{BB962C8B-B14F-4D97-AF65-F5344CB8AC3E}">
        <p14:creationId xmlns:p14="http://schemas.microsoft.com/office/powerpoint/2010/main" val="3993981404"/>
      </p:ext>
    </p:extLst>
  </p:cSld>
  <p:clrMapOvr>
    <a:masterClrMapping/>
  </p:clrMapOvr>
  <p:transition>
    <p:blinds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09600" y="223839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617753" y="998541"/>
            <a:ext cx="84500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谓词逻辑中公式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的每一个解释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由如下四部分组成：</a:t>
            </a: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762000" y="1752602"/>
            <a:ext cx="5729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非空的个体域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D(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必须指定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719024" y="2514600"/>
            <a:ext cx="55293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个体常元用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中确定的个体代入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720286" y="3150459"/>
            <a:ext cx="8423714" cy="659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对每个谓词变元，分别指定为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的一个确定的谓词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698359" y="3962400"/>
            <a:ext cx="7912241" cy="143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对每个命题函数，分别指定为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上的一个</a:t>
            </a:r>
          </a:p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确定的函数。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/>
      <p:bldP spid="126984" grpId="0"/>
      <p:bldP spid="126985" grpId="0"/>
      <p:bldP spid="1269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209800" y="2590800"/>
            <a:ext cx="556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§11.1 </a:t>
            </a:r>
            <a:r>
              <a:rPr lang="zh-CN" altLang="en-US" sz="4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</a:p>
        </p:txBody>
      </p:sp>
    </p:spTree>
  </p:cSld>
  <p:clrMapOvr>
    <a:masterClrMapping/>
  </p:clrMapOvr>
  <p:transition>
    <p:blinds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838200" y="766764"/>
            <a:ext cx="7239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D:={3,4},P(x)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解释为“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是质数”，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a=3,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1600200" y="1371600"/>
            <a:ext cx="22860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1600200" y="2057400"/>
            <a:ext cx="609600" cy="0"/>
          </a:xfrm>
          <a:prstGeom prst="line">
            <a:avLst/>
          </a:prstGeom>
          <a:noFill/>
          <a:ln w="6032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914400" y="2514600"/>
            <a:ext cx="3962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1236562" y="3429000"/>
            <a:ext cx="25734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P(3)∧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3828791" y="3352800"/>
            <a:ext cx="12766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1∧1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3810000" y="4267200"/>
            <a:ext cx="7363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47700" y="185439"/>
            <a:ext cx="3010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谓词公式的解释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7" grpId="0" animBg="1"/>
      <p:bldP spid="128008" grpId="0" animBg="1"/>
      <p:bldP spid="128009" grpId="0"/>
      <p:bldP spid="128010" grpId="0"/>
      <p:bldP spid="128011" grpId="0"/>
      <p:bldP spid="1280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6200" y="676275"/>
            <a:ext cx="8615157" cy="13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个体域为自然数集合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N;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指定常项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a=0;  F(x,y):x=y; </a:t>
            </a:r>
          </a:p>
          <a:p>
            <a:pPr>
              <a:lnSpc>
                <a:spcPct val="140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N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上的指定函数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f(x,y)=x+y,g(x,y)=x*y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7200" y="2133602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xF(g(x,a),x)</a:t>
            </a:r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5800" y="2971802"/>
            <a:ext cx="4433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xF(g(x,0),x)</a:t>
            </a: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3048000" y="2971800"/>
            <a:ext cx="3824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 xF(x*0,x)</a:t>
            </a:r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5867400" y="2971800"/>
            <a:ext cx="3352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x(x*0=x)</a:t>
            </a:r>
          </a:p>
        </p:txBody>
      </p:sp>
      <p:sp>
        <p:nvSpPr>
          <p:cNvPr id="132113" name="AutoShape 17"/>
          <p:cNvSpPr>
            <a:spLocks noChangeArrowheads="1"/>
          </p:cNvSpPr>
          <p:nvPr/>
        </p:nvSpPr>
        <p:spPr bwMode="auto">
          <a:xfrm>
            <a:off x="7848600" y="2209800"/>
            <a:ext cx="990600" cy="838200"/>
          </a:xfrm>
          <a:prstGeom prst="wedgeEllipseCallout">
            <a:avLst>
              <a:gd name="adj1" fmla="val -124519"/>
              <a:gd name="adj2" fmla="val 54167"/>
            </a:avLst>
          </a:prstGeom>
          <a:solidFill>
            <a:srgbClr val="FFFF99"/>
          </a:solidFill>
          <a:ln w="603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</a:t>
            </a:r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685801" y="3810002"/>
            <a:ext cx="49469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xy(F(f(x,0),y)F(f(y,0),x))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685804" y="5410202"/>
            <a:ext cx="38622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xy(x+0=yy+0=x)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685800" y="4572002"/>
            <a:ext cx="45515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xy(F(x+0,y)F(y+0,x))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3276601" y="2133602"/>
            <a:ext cx="494690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xy(F(f(x,a),y)F(f(y,a),x))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4327529" y="5410202"/>
            <a:ext cx="309281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xy(x=yy=x)</a:t>
            </a:r>
          </a:p>
        </p:txBody>
      </p:sp>
      <p:sp>
        <p:nvSpPr>
          <p:cNvPr id="132120" name="AutoShape 24"/>
          <p:cNvSpPr>
            <a:spLocks noChangeArrowheads="1"/>
          </p:cNvSpPr>
          <p:nvPr/>
        </p:nvSpPr>
        <p:spPr bwMode="auto">
          <a:xfrm>
            <a:off x="7010400" y="4343400"/>
            <a:ext cx="1676400" cy="990600"/>
          </a:xfrm>
          <a:prstGeom prst="wedgeEllipseCallout">
            <a:avLst>
              <a:gd name="adj1" fmla="val -148866"/>
              <a:gd name="adj2" fmla="val -62662"/>
            </a:avLst>
          </a:prstGeom>
          <a:solidFill>
            <a:srgbClr val="CCFFCC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</a:t>
            </a:r>
          </a:p>
        </p:txBody>
      </p:sp>
      <p:pic>
        <p:nvPicPr>
          <p:cNvPr id="18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85800" y="15240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谓词公式的解释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0" grpId="0"/>
      <p:bldP spid="132111" grpId="0"/>
      <p:bldP spid="132112" grpId="0"/>
      <p:bldP spid="132113" grpId="0" animBg="1"/>
      <p:bldP spid="132114" grpId="0"/>
      <p:bldP spid="132116" grpId="0"/>
      <p:bldP spid="132117" grpId="0"/>
      <p:bldP spid="132119" grpId="0"/>
      <p:bldP spid="1321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691140" y="769941"/>
            <a:ext cx="365226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为一个谓词公式，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81000" y="1401766"/>
            <a:ext cx="8001000" cy="525401"/>
          </a:xfrm>
          <a:prstGeom prst="rect">
            <a:avLst/>
          </a:prstGeom>
          <a:noFill/>
          <a:ln w="603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在任一组解释下均为真，称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为永真式。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381000" y="3154366"/>
            <a:ext cx="7696200" cy="525401"/>
          </a:xfrm>
          <a:prstGeom prst="rect">
            <a:avLst/>
          </a:prstGeom>
          <a:noFill/>
          <a:ln w="603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在任一组解释下均为假，称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为永假式。</a:t>
            </a: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521343" y="4754566"/>
            <a:ext cx="8241657" cy="525401"/>
          </a:xfrm>
          <a:prstGeom prst="rect">
            <a:avLst/>
          </a:prstGeom>
          <a:noFill/>
          <a:ln w="603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如果至少存在一个解释使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为真，称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为可满足式。</a:t>
            </a:r>
          </a:p>
        </p:txBody>
      </p:sp>
      <p:sp>
        <p:nvSpPr>
          <p:cNvPr id="131082" name="AutoShape 10"/>
          <p:cNvSpPr>
            <a:spLocks noChangeArrowheads="1"/>
          </p:cNvSpPr>
          <p:nvPr/>
        </p:nvSpPr>
        <p:spPr bwMode="auto">
          <a:xfrm>
            <a:off x="7010400" y="152400"/>
            <a:ext cx="1447800" cy="762000"/>
          </a:xfrm>
          <a:prstGeom prst="wedgeRectCallout">
            <a:avLst>
              <a:gd name="adj1" fmla="val -77301"/>
              <a:gd name="adj2" fmla="val 108750"/>
            </a:avLst>
          </a:prstGeom>
          <a:solidFill>
            <a:srgbClr val="FFFF99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重言式</a:t>
            </a:r>
          </a:p>
        </p:txBody>
      </p: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8305800" y="2514600"/>
            <a:ext cx="838200" cy="1295400"/>
          </a:xfrm>
          <a:prstGeom prst="wedgeEllipseCallout">
            <a:avLst>
              <a:gd name="adj1" fmla="val -153979"/>
              <a:gd name="adj2" fmla="val 11029"/>
            </a:avLst>
          </a:prstGeom>
          <a:solidFill>
            <a:srgbClr val="CCFFCC"/>
          </a:solidFill>
          <a:ln w="603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矛盾式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76600" y="2209803"/>
                <a:ext cx="2666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∨¬∀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P(x)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209803"/>
                <a:ext cx="266682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11765" r="-3204" b="-3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4200" y="3925671"/>
                <a:ext cx="26668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∧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¬∀</m:t>
                    </m:r>
                  </m:oMath>
                </a14:m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P(x)</a:t>
                </a:r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925671"/>
                <a:ext cx="266682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628" r="-320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3377" y="185439"/>
            <a:ext cx="36380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谓词逻辑的永真公式</a:t>
            </a:r>
          </a:p>
        </p:txBody>
      </p:sp>
      <p:pic>
        <p:nvPicPr>
          <p:cNvPr id="14" name="Picture 5" descr="STATBAR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/>
      <p:bldP spid="131081" grpId="0"/>
      <p:bldP spid="131082" grpId="0" animBg="1"/>
      <p:bldP spid="131083" grpId="0" animBg="1"/>
      <p:bldP spid="3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09600" y="180678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谓词公式之间的关系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85902" y="809628"/>
            <a:ext cx="8505698" cy="134408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等值：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是个体域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上的两个公式，若对于</a:t>
            </a:r>
          </a:p>
          <a:p>
            <a:pPr>
              <a:lnSpc>
                <a:spcPct val="14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的任意一组解释，两公式都具有相同的真值。</a:t>
            </a:r>
          </a:p>
        </p:txBody>
      </p:sp>
      <p:sp>
        <p:nvSpPr>
          <p:cNvPr id="68616" name="AutoShape 8"/>
          <p:cNvSpPr>
            <a:spLocks noChangeArrowheads="1"/>
          </p:cNvSpPr>
          <p:nvPr/>
        </p:nvSpPr>
        <p:spPr bwMode="auto">
          <a:xfrm>
            <a:off x="1828800" y="2971800"/>
            <a:ext cx="2743200" cy="762000"/>
          </a:xfrm>
          <a:prstGeom prst="wedgeEllipseCallout">
            <a:avLst>
              <a:gd name="adj1" fmla="val -43403"/>
              <a:gd name="adj2" fmla="val -140000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62049" y="3962400"/>
            <a:ext cx="8729551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蕴含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为谓词公式，若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A→B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，则称    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    公式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蕴含公式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733800" y="6019800"/>
            <a:ext cx="1447800" cy="609600"/>
          </a:xfrm>
          <a:prstGeom prst="wedgeRoundRectCallout">
            <a:avLst>
              <a:gd name="adj1" fmla="val 125657"/>
              <a:gd name="adj2" fmla="val -155208"/>
              <a:gd name="adj3" fmla="val 16667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 </a:t>
            </a:r>
          </a:p>
          <a:p>
            <a:pPr algn="ctr"/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620" name="AutoShape 12"/>
          <p:cNvSpPr>
            <a:spLocks noChangeArrowheads="1"/>
          </p:cNvSpPr>
          <p:nvPr/>
        </p:nvSpPr>
        <p:spPr bwMode="auto">
          <a:xfrm>
            <a:off x="5410200" y="2971800"/>
            <a:ext cx="2133600" cy="685800"/>
          </a:xfrm>
          <a:prstGeom prst="wedgeRoundRectCallout">
            <a:avLst>
              <a:gd name="adj1" fmla="val -102681"/>
              <a:gd name="adj2" fmla="val -156481"/>
              <a:gd name="adj3" fmla="val 16667"/>
            </a:avLst>
          </a:prstGeom>
          <a:solidFill>
            <a:srgbClr val="00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A↔B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1</a:t>
            </a:r>
          </a:p>
        </p:txBody>
      </p:sp>
      <p:sp>
        <p:nvSpPr>
          <p:cNvPr id="3" name="云形标注 2"/>
          <p:cNvSpPr/>
          <p:nvPr/>
        </p:nvSpPr>
        <p:spPr bwMode="auto">
          <a:xfrm>
            <a:off x="7543804" y="5521674"/>
            <a:ext cx="1923789" cy="799789"/>
          </a:xfrm>
          <a:prstGeom prst="cloudCallout">
            <a:avLst>
              <a:gd name="adj1" fmla="val -85963"/>
              <a:gd name="adj2" fmla="val -30134"/>
            </a:avLst>
          </a:prstGeom>
          <a:solidFill>
            <a:schemeClr val="tx2">
              <a:lumMod val="20000"/>
              <a:lumOff val="80000"/>
            </a:schemeClr>
          </a:solidFill>
          <a:ln w="603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真值表</a:t>
            </a:r>
          </a:p>
        </p:txBody>
      </p:sp>
      <p:pic>
        <p:nvPicPr>
          <p:cNvPr id="11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  <p:bldP spid="68618" grpId="0" animBg="1"/>
      <p:bldP spid="68619" grpId="0" animBg="1"/>
      <p:bldP spid="68620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95312" y="228600"/>
            <a:ext cx="3824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量词否定等值式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1600199" y="990600"/>
            <a:ext cx="4724401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(x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x(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     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(x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x(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A(x))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914400" y="2819400"/>
            <a:ext cx="72318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今天上课，个体域为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班同学。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89383" y="3679889"/>
            <a:ext cx="103941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1828801" y="3733800"/>
            <a:ext cx="13471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581400" y="4495800"/>
            <a:ext cx="1828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5105400" y="3886200"/>
            <a:ext cx="3892710" cy="1214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量词前的否定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是否定被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量化了的整个命题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2041772" y="5192718"/>
            <a:ext cx="2971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</a:t>
            </a:r>
            <a:r>
              <a:rPr lang="en-US" altLang="zh-CN" sz="2800" b="1" dirty="0" err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3429000" y="3740153"/>
            <a:ext cx="16036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</a:p>
        </p:txBody>
      </p:sp>
      <p:sp>
        <p:nvSpPr>
          <p:cNvPr id="3" name="爆炸形 2 2"/>
          <p:cNvSpPr/>
          <p:nvPr/>
        </p:nvSpPr>
        <p:spPr bwMode="auto">
          <a:xfrm>
            <a:off x="6324600" y="838200"/>
            <a:ext cx="1676400" cy="1665030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8" grpId="0"/>
      <p:bldP spid="69649" grpId="0"/>
      <p:bldP spid="69650" grpId="0"/>
      <p:bldP spid="69651" grpId="0"/>
      <p:bldP spid="69652" grpId="0"/>
      <p:bldP spid="69653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34000" y="838200"/>
            <a:ext cx="533400" cy="2943225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3124200" y="914400"/>
            <a:ext cx="457200" cy="27432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52462" y="141351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量词辖域的扩充和收缩</a:t>
            </a:r>
            <a:endParaRPr lang="zh-CN" altLang="en-US" sz="2800" b="1" dirty="0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166436" y="990600"/>
            <a:ext cx="4929564" cy="267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 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3) 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1128717" y="4038600"/>
            <a:ext cx="54244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:B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是不含个体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的谓词公式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461836" y="4792726"/>
            <a:ext cx="3481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xAA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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xAA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5" grpId="0" animBg="1"/>
      <p:bldP spid="70667" grpId="0"/>
      <p:bldP spid="706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91952" y="160399"/>
            <a:ext cx="5500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量词分配等值式</a:t>
            </a:r>
            <a:endParaRPr lang="zh-CN" altLang="en-US" sz="2800" b="1">
              <a:solidFill>
                <a:srgbClr val="A5002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143000" y="990600"/>
            <a:ext cx="66294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∧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B(x))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x(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B(x))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∨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838200" y="2743200"/>
            <a:ext cx="7696200" cy="525401"/>
          </a:xfrm>
          <a:prstGeom prst="rect">
            <a:avLst/>
          </a:prstGeom>
          <a:solidFill>
            <a:srgbClr val="CCFFCC"/>
          </a:solidFill>
          <a:ln w="603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对∧满足分配律， 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对∨满足分配律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333500" y="3657600"/>
            <a:ext cx="5981700" cy="134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x(A(x)∧B(x))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</a:t>
            </a:r>
          </a:p>
          <a:p>
            <a:pPr>
              <a:lnSpc>
                <a:spcPct val="14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x(A(x)∨B(x))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 animBg="1"/>
      <p:bldP spid="1208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47712" y="609600"/>
            <a:ext cx="7634288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会说英语。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会说德语。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的个体域是某个班级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28603" y="1752603"/>
            <a:ext cx="3112047" cy="7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xP(x)∨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xQ(x)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124200" y="4953000"/>
            <a:ext cx="592692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有些同学会英语且有些同学会德语。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3124201" y="4114800"/>
            <a:ext cx="48497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有些同学既会英语又会德语。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3048000" y="3276600"/>
            <a:ext cx="44906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每个同学都会英语或德语。</a:t>
            </a: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511775" y="5043490"/>
            <a:ext cx="299342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(x)∧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571830" y="4191002"/>
            <a:ext cx="285717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x(P(x)∧Q(x))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436319" y="3290890"/>
            <a:ext cx="29164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1295400" y="2362203"/>
            <a:ext cx="6645066" cy="76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全班同学都会英语或全班同学都会德语。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5" name="AutoShape 15"/>
          <p:cNvSpPr>
            <a:spLocks noChangeArrowheads="1"/>
          </p:cNvSpPr>
          <p:nvPr/>
        </p:nvSpPr>
        <p:spPr bwMode="auto">
          <a:xfrm>
            <a:off x="7543800" y="2487613"/>
            <a:ext cx="592138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8399467" y="4468813"/>
            <a:ext cx="592137" cy="1169987"/>
          </a:xfrm>
          <a:prstGeom prst="curvedLeftArrow">
            <a:avLst>
              <a:gd name="adj1" fmla="val 39517"/>
              <a:gd name="adj2" fmla="val 79035"/>
              <a:gd name="adj3" fmla="val 35157"/>
            </a:avLst>
          </a:prstGeom>
          <a:solidFill>
            <a:srgbClr val="FF0000"/>
          </a:solidFill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38200" y="223839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  <p:bldP spid="133130" grpId="0"/>
      <p:bldP spid="133131" grpId="0"/>
      <p:bldP spid="133132" grpId="0"/>
      <p:bldP spid="133133" grpId="0"/>
      <p:bldP spid="133135" grpId="0" animBg="1"/>
      <p:bldP spid="1331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671512" y="762000"/>
            <a:ext cx="6983304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：设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): 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关在一起。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的个体域是鸡，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的个体域是鸭。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838203" y="2362202"/>
            <a:ext cx="1962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838203" y="3265488"/>
            <a:ext cx="19626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yx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P(x,y)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2819400" y="2376490"/>
            <a:ext cx="49378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所有的鸡和所有的鸭关在一起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805114" y="3284541"/>
            <a:ext cx="48497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所有的鸭和所有的鸡关在一起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1585917" y="4343402"/>
            <a:ext cx="68722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xP(x,y)</a:t>
            </a: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2895600" y="2209803"/>
            <a:ext cx="5029200" cy="1908175"/>
          </a:xfrm>
          <a:prstGeom prst="rect">
            <a:avLst/>
          </a:prstGeom>
          <a:noFill/>
          <a:ln w="603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/>
      <p:bldP spid="72714" grpId="0"/>
      <p:bldP spid="72715" grpId="0"/>
      <p:bldP spid="72716" grpId="0"/>
      <p:bldP spid="727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823913" y="762002"/>
            <a:ext cx="1844072" cy="7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85000"/>
              </a:lnSpc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yP(x,y)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070229" y="1081090"/>
            <a:ext cx="45497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一些鸡和一些鸭关在一起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200404" y="1981202"/>
            <a:ext cx="413155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一些鸭和一些鸡关在一起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209800" y="3048000"/>
            <a:ext cx="4953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(P(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900117" y="1981202"/>
            <a:ext cx="19642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x(P(x,y)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1447800" y="4038600"/>
            <a:ext cx="62626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相同量词间的次序是可以任意调动的。</a:t>
            </a:r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2667000" y="838202"/>
            <a:ext cx="5334000" cy="18002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7" grpId="0"/>
      <p:bldP spid="73738" grpId="0"/>
      <p:bldP spid="73740" grpId="0"/>
      <p:bldP spid="737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325058" y="2476500"/>
            <a:ext cx="457200" cy="6096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2362200" y="1524000"/>
            <a:ext cx="838200" cy="533400"/>
          </a:xfrm>
          <a:prstGeom prst="rect">
            <a:avLst/>
          </a:prstGeom>
          <a:solidFill>
            <a:srgbClr val="CCFFFF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85800" y="285690"/>
            <a:ext cx="14859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050925" y="772180"/>
            <a:ext cx="5273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讨论以下原子命题。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828800" y="1089053"/>
            <a:ext cx="3749675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张三是共青团员。</a:t>
            </a:r>
          </a:p>
          <a:p>
            <a:pPr>
              <a:lnSpc>
                <a:spcPct val="205000"/>
              </a:lnSpc>
              <a:buFontTx/>
              <a:buAutoNum type="circleNumDbPlain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人会学习。</a:t>
            </a: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00400" y="2057400"/>
            <a:ext cx="2057400" cy="0"/>
          </a:xfrm>
          <a:prstGeom prst="line">
            <a:avLst/>
          </a:prstGeom>
          <a:noFill/>
          <a:ln w="539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2743200" y="3048000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685800" y="3581400"/>
            <a:ext cx="8229600" cy="586957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个体：可以独立存在的具体的或抽象的客体。</a:t>
            </a:r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1066800" y="4800600"/>
            <a:ext cx="1905000" cy="762000"/>
          </a:xfrm>
          <a:prstGeom prst="wedgeRoundRectCallout">
            <a:avLst>
              <a:gd name="adj1" fmla="val 154500"/>
              <a:gd name="adj2" fmla="val -155000"/>
              <a:gd name="adj3" fmla="val 16667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个体常元</a:t>
            </a:r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6096000" y="4572000"/>
            <a:ext cx="2743200" cy="914400"/>
          </a:xfrm>
          <a:prstGeom prst="wedgeEllipseCallout">
            <a:avLst>
              <a:gd name="adj1" fmla="val -12671"/>
              <a:gd name="adj2" fmla="val -89412"/>
            </a:avLst>
          </a:prstGeom>
          <a:solidFill>
            <a:srgbClr val="CCFFFF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个体变元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433514" y="5553078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a,b,c….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919917" y="5476878"/>
            <a:ext cx="8592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x,y,z</a:t>
            </a:r>
          </a:p>
        </p:txBody>
      </p:sp>
      <p:pic>
        <p:nvPicPr>
          <p:cNvPr id="1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16397" grpId="0" animBg="1"/>
      <p:bldP spid="16395" grpId="0" animBg="1"/>
      <p:bldP spid="16398" grpId="0" animBg="1"/>
      <p:bldP spid="16401" grpId="0" animBg="1"/>
      <p:bldP spid="16403" grpId="0" animBg="1"/>
      <p:bldP spid="16404" grpId="0" animBg="1"/>
      <p:bldP spid="16405" grpId="0"/>
      <p:bldP spid="1640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1524000" y="3352487"/>
            <a:ext cx="1143000" cy="738814"/>
          </a:xfrm>
          <a:prstGeom prst="ellipse">
            <a:avLst/>
          </a:prstGeom>
          <a:solidFill>
            <a:srgbClr val="FFFF99"/>
          </a:solidFill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91952" y="183258"/>
            <a:ext cx="49672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多个量词间的排列次序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990600" y="1066800"/>
            <a:ext cx="533400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     </a:t>
            </a:r>
          </a:p>
        </p:txBody>
      </p:sp>
      <p:grpSp>
        <p:nvGrpSpPr>
          <p:cNvPr id="119818" name="Group 10"/>
          <p:cNvGrpSpPr>
            <a:grpSpLocks/>
          </p:cNvGrpSpPr>
          <p:nvPr/>
        </p:nvGrpSpPr>
        <p:grpSpPr bwMode="auto">
          <a:xfrm>
            <a:off x="5486992" y="1331112"/>
            <a:ext cx="3047311" cy="954480"/>
            <a:chOff x="3077" y="2003"/>
            <a:chExt cx="1899" cy="508"/>
          </a:xfrm>
        </p:grpSpPr>
        <p:sp>
          <p:nvSpPr>
            <p:cNvPr id="119819" name="AutoShape 11"/>
            <p:cNvSpPr>
              <a:spLocks/>
            </p:cNvSpPr>
            <p:nvPr/>
          </p:nvSpPr>
          <p:spPr bwMode="auto">
            <a:xfrm>
              <a:off x="3077" y="2025"/>
              <a:ext cx="56" cy="484"/>
            </a:xfrm>
            <a:prstGeom prst="rightBrace">
              <a:avLst>
                <a:gd name="adj1" fmla="val 72024"/>
                <a:gd name="adj2" fmla="val 50000"/>
              </a:avLst>
            </a:prstGeom>
            <a:noFill/>
            <a:ln w="2857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3172" y="2003"/>
              <a:ext cx="1804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相同量词间的</a:t>
              </a:r>
            </a:p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排列次序可任意</a:t>
              </a:r>
            </a:p>
          </p:txBody>
        </p:sp>
      </p:grp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914402" y="3382966"/>
            <a:ext cx="43688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3810000" y="4419600"/>
            <a:ext cx="5029200" cy="457200"/>
          </a:xfrm>
          <a:prstGeom prst="wedgeRectCallout">
            <a:avLst>
              <a:gd name="adj1" fmla="val -89014"/>
              <a:gd name="adj2" fmla="val -137847"/>
            </a:avLst>
          </a:prstGeom>
          <a:solidFill>
            <a:srgbClr val="FF99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不同量词时，只可全称往前提 </a:t>
            </a: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3581400" y="3962400"/>
            <a:ext cx="533400" cy="0"/>
          </a:xfrm>
          <a:prstGeom prst="line">
            <a:avLst/>
          </a:prstGeom>
          <a:noFill/>
          <a:ln w="603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  <p:bldP spid="119821" grpId="0"/>
      <p:bldP spid="119822" grpId="0" animBg="1"/>
      <p:bldP spid="1198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442917" y="914402"/>
            <a:ext cx="4129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y(x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976316" y="1828802"/>
            <a:ext cx="747381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对每一只鞋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，存在一只鞋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能配成双。 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457204" y="2743202"/>
            <a:ext cx="377889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能配成双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1295400" y="3733802"/>
            <a:ext cx="6629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有一只鞋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，能和每只鞋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配成双。</a:t>
            </a:r>
          </a:p>
        </p:txBody>
      </p:sp>
      <p:sp>
        <p:nvSpPr>
          <p:cNvPr id="123917" name="AutoShape 13"/>
          <p:cNvSpPr>
            <a:spLocks noChangeArrowheads="1"/>
          </p:cNvSpPr>
          <p:nvPr/>
        </p:nvSpPr>
        <p:spPr bwMode="auto">
          <a:xfrm>
            <a:off x="5638800" y="685800"/>
            <a:ext cx="1981200" cy="838200"/>
          </a:xfrm>
          <a:prstGeom prst="wedgeEllipseCallout">
            <a:avLst>
              <a:gd name="adj1" fmla="val -111056"/>
              <a:gd name="adj2" fmla="val 87120"/>
            </a:avLst>
          </a:prstGeom>
          <a:solidFill>
            <a:srgbClr val="FFFF99"/>
          </a:solidFill>
          <a:ln w="317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真命题</a:t>
            </a:r>
          </a:p>
        </p:txBody>
      </p:sp>
      <p:sp>
        <p:nvSpPr>
          <p:cNvPr id="123918" name="AutoShape 14"/>
          <p:cNvSpPr>
            <a:spLocks noChangeArrowheads="1"/>
          </p:cNvSpPr>
          <p:nvPr/>
        </p:nvSpPr>
        <p:spPr bwMode="auto">
          <a:xfrm>
            <a:off x="6858000" y="2895600"/>
            <a:ext cx="2133600" cy="990600"/>
          </a:xfrm>
          <a:prstGeom prst="cloudCallout">
            <a:avLst>
              <a:gd name="adj1" fmla="val -116963"/>
              <a:gd name="adj2" fmla="val 42148"/>
            </a:avLst>
          </a:prstGeom>
          <a:solidFill>
            <a:srgbClr val="CCFFCC"/>
          </a:solidFill>
          <a:ln w="317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假命题</a:t>
            </a:r>
          </a:p>
        </p:txBody>
      </p:sp>
      <p:pic>
        <p:nvPicPr>
          <p:cNvPr id="1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47700" y="223839"/>
            <a:ext cx="2857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/>
      <p:bldP spid="123916" grpId="0"/>
      <p:bldP spid="123917" grpId="0" animBg="1"/>
      <p:bldP spid="1239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720527" y="139702"/>
            <a:ext cx="2986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基本等式：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982662" y="990600"/>
            <a:ext cx="57229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命题中所有等式都是谓词等式。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580627" y="1600200"/>
            <a:ext cx="8369897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如：由等式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P∨Q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，在谓词中就可对应有：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Q(y)=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P(x)∨Q(y) 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838200" y="3200400"/>
            <a:ext cx="5562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含量词的谓词等式</a:t>
            </a:r>
          </a:p>
        </p:txBody>
      </p:sp>
      <p:pic>
        <p:nvPicPr>
          <p:cNvPr id="1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4" y="762000"/>
                <a:ext cx="8479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  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证明：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楷体_GB2312" panose="02010609030101010101" pitchFamily="49" charset="-122"/>
                      </a:rPr>
                      <m:t>)→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))⟺∀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𝒙𝑨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)→∃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𝒙𝑩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4" y="762000"/>
                <a:ext cx="847930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438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17434" y="1600200"/>
                <a:ext cx="300851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→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34" y="1600200"/>
                <a:ext cx="3008516" cy="5786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1600" y="2438400"/>
                <a:ext cx="3669402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楷体_GB2312" panose="0201060903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¬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𝑨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楷体_GB2312" panose="0201060903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楷体_GB2312" panose="02010609030101010101" pitchFamily="49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楷体_GB2312" panose="02010609030101010101" pitchFamily="49" charset="-122"/>
                            </a:rPr>
                            <m:t>∨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𝑩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38400"/>
                <a:ext cx="3669402" cy="5786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5400" y="3352800"/>
                <a:ext cx="3763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352800"/>
                <a:ext cx="376378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9200" y="4139624"/>
                <a:ext cx="37798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⟺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¬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楷体_GB2312" panose="02010609030101010101" pitchFamily="49" charset="-122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)∨∃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139624"/>
                <a:ext cx="377981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50634" y="167639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43000" y="4800600"/>
                <a:ext cx="37460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⟺∀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𝒙𝑨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)→∃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𝒙𝑩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374608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53196" y="162580"/>
            <a:ext cx="2022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</a:p>
        </p:txBody>
      </p:sp>
      <p:sp>
        <p:nvSpPr>
          <p:cNvPr id="2" name="爆炸形 2 1"/>
          <p:cNvSpPr/>
          <p:nvPr/>
        </p:nvSpPr>
        <p:spPr bwMode="auto">
          <a:xfrm>
            <a:off x="5638800" y="2238605"/>
            <a:ext cx="1792570" cy="1637415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317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5" descr="STATBAR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7352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_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8462" flipH="1">
            <a:off x="2051836" y="3624547"/>
            <a:ext cx="1091012" cy="1694773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896" y="2399781"/>
            <a:ext cx="750517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§11.6 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 词 逻 辑 的 蕴 涵 推 理</a:t>
            </a:r>
          </a:p>
        </p:txBody>
      </p:sp>
      <p:sp>
        <p:nvSpPr>
          <p:cNvPr id="7" name="爆炸形 1 6"/>
          <p:cNvSpPr/>
          <p:nvPr/>
        </p:nvSpPr>
        <p:spPr>
          <a:xfrm>
            <a:off x="3676390" y="3465533"/>
            <a:ext cx="1753644" cy="1920656"/>
          </a:xfrm>
          <a:prstGeom prst="irregularSeal1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2" name="Text Box 6"/>
          <p:cNvSpPr txBox="1">
            <a:spLocks noChangeArrowheads="1"/>
          </p:cNvSpPr>
          <p:nvPr/>
        </p:nvSpPr>
        <p:spPr bwMode="auto">
          <a:xfrm>
            <a:off x="2020416" y="2171673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直接证法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020416" y="3610029"/>
            <a:ext cx="283368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间接证法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25685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4318860" y="3164676"/>
            <a:ext cx="1083013" cy="1513192"/>
            <a:chOff x="4312596" y="1977957"/>
            <a:chExt cx="1083013" cy="1134894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4312596" y="1977957"/>
              <a:ext cx="1083013" cy="573276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4312596" y="2551233"/>
              <a:ext cx="959795" cy="561618"/>
            </a:xfrm>
            <a:prstGeom prst="straightConnector1">
              <a:avLst/>
            </a:prstGeom>
            <a:ln w="76200">
              <a:gradFill>
                <a:gsLst>
                  <a:gs pos="0">
                    <a:srgbClr val="3399FF"/>
                  </a:gs>
                  <a:gs pos="16000">
                    <a:srgbClr val="00CCCC"/>
                  </a:gs>
                  <a:gs pos="47000">
                    <a:srgbClr val="9999FF"/>
                  </a:gs>
                  <a:gs pos="60001">
                    <a:srgbClr val="2E6792"/>
                  </a:gs>
                  <a:gs pos="71001">
                    <a:srgbClr val="3333CC"/>
                  </a:gs>
                  <a:gs pos="81000">
                    <a:srgbClr val="1170FF"/>
                  </a:gs>
                  <a:gs pos="100000">
                    <a:srgbClr val="006699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521268" y="2832872"/>
            <a:ext cx="2094690" cy="1997419"/>
            <a:chOff x="5590161" y="1772559"/>
            <a:chExt cx="2094690" cy="1498064"/>
          </a:xfrm>
        </p:grpSpPr>
        <p:sp>
          <p:nvSpPr>
            <p:cNvPr id="10" name="TextBox 9"/>
            <p:cNvSpPr txBox="1"/>
            <p:nvPr/>
          </p:nvSpPr>
          <p:spPr>
            <a:xfrm>
              <a:off x="5590161" y="1772559"/>
              <a:ext cx="209469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CP</a:t>
              </a:r>
              <a:r>
                <a:rPr lang="zh-CN" altLang="en-US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规则法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0162" y="2832042"/>
              <a:ext cx="141577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反证法</a:t>
              </a: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106791" y="819411"/>
            <a:ext cx="4238171" cy="99268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推理方法：</a:t>
            </a:r>
          </a:p>
        </p:txBody>
      </p:sp>
      <p:sp>
        <p:nvSpPr>
          <p:cNvPr id="16" name="燕尾形 15"/>
          <p:cNvSpPr/>
          <p:nvPr/>
        </p:nvSpPr>
        <p:spPr>
          <a:xfrm>
            <a:off x="1146021" y="130055"/>
            <a:ext cx="283725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命题逻辑推理方法</a:t>
            </a:r>
          </a:p>
        </p:txBody>
      </p:sp>
    </p:spTree>
    <p:extLst>
      <p:ext uri="{BB962C8B-B14F-4D97-AF65-F5344CB8AC3E}">
        <p14:creationId xmlns:p14="http://schemas.microsoft.com/office/powerpoint/2010/main" val="24238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099115" y="879740"/>
            <a:ext cx="74352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今天上课，个体域为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班同学。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257360" y="1823720"/>
            <a:ext cx="15106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5029200" y="1894569"/>
            <a:ext cx="19431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2913920" y="1889348"/>
            <a:ext cx="180399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539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730680" y="2926828"/>
            <a:ext cx="4645068" cy="1387176"/>
          </a:xfrm>
          <a:prstGeom prst="rect">
            <a:avLst/>
          </a:prstGeom>
          <a:solidFill>
            <a:srgbClr val="CCFFCC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  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xP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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  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x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1327759" y="4923772"/>
            <a:ext cx="5791200" cy="57464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量词前的否定是否定被量化了的整个命题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4" y="130055"/>
            <a:ext cx="2699467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量词否定等值式</a:t>
            </a:r>
          </a:p>
        </p:txBody>
      </p:sp>
    </p:spTree>
    <p:extLst>
      <p:ext uri="{BB962C8B-B14F-4D97-AF65-F5344CB8AC3E}">
        <p14:creationId xmlns:p14="http://schemas.microsoft.com/office/powerpoint/2010/main" val="13284346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952836" y="2590800"/>
            <a:ext cx="7124364" cy="13871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谓词使用关于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量词的消去和添加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的四条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重要蕴含式作为推理规则。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燕尾形 9"/>
          <p:cNvSpPr/>
          <p:nvPr/>
        </p:nvSpPr>
        <p:spPr>
          <a:xfrm>
            <a:off x="1146024" y="130055"/>
            <a:ext cx="308151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谓词逻辑的推理理论</a:t>
            </a:r>
          </a:p>
        </p:txBody>
      </p:sp>
      <p:sp>
        <p:nvSpPr>
          <p:cNvPr id="3" name="矩形 2"/>
          <p:cNvSpPr/>
          <p:nvPr/>
        </p:nvSpPr>
        <p:spPr>
          <a:xfrm>
            <a:off x="981428" y="1394936"/>
            <a:ext cx="76291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命题推理中的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个基本规则适用于谓词推理；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90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083319" y="859210"/>
            <a:ext cx="51734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US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全称特指规则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1072972" y="2671318"/>
            <a:ext cx="614997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存在特指规则）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1585914" y="1729907"/>
            <a:ext cx="30071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A(a)</a:t>
            </a: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1548978" y="3470475"/>
            <a:ext cx="3976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A(c)</a:t>
            </a:r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>
            <a:off x="5642600" y="3211141"/>
            <a:ext cx="2567547" cy="1219200"/>
          </a:xfrm>
          <a:prstGeom prst="wedgeEllipseCallout">
            <a:avLst>
              <a:gd name="adj1" fmla="val -124312"/>
              <a:gd name="adj2" fmla="val 1245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确定的个体</a:t>
            </a: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5525667" y="1439300"/>
            <a:ext cx="2917033" cy="1066800"/>
          </a:xfrm>
          <a:prstGeom prst="wedgeRectCallout">
            <a:avLst>
              <a:gd name="adj1" fmla="val -108093"/>
              <a:gd name="adj2" fmla="val 15743"/>
            </a:avLst>
          </a:prstGeom>
          <a:solidFill>
            <a:srgbClr val="99FF66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每一个均成立，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任一个也必成立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消去规则</a:t>
            </a:r>
          </a:p>
        </p:txBody>
      </p:sp>
    </p:spTree>
    <p:extLst>
      <p:ext uri="{BB962C8B-B14F-4D97-AF65-F5344CB8AC3E}">
        <p14:creationId xmlns:p14="http://schemas.microsoft.com/office/powerpoint/2010/main" val="37210853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/>
      <p:bldP spid="82954" grpId="0"/>
      <p:bldP spid="82955" grpId="0" animBg="1"/>
      <p:bldP spid="8295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204914" y="853803"/>
            <a:ext cx="49040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UG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全称推广规则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146024" y="2719957"/>
            <a:ext cx="42020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EG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存在推广规则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706698" y="1775694"/>
            <a:ext cx="39004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A(a)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656743" y="3636923"/>
            <a:ext cx="359568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A(c)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5094864" y="1668760"/>
            <a:ext cx="2615928" cy="914400"/>
          </a:xfrm>
          <a:prstGeom prst="wedgeRectCallout">
            <a:avLst>
              <a:gd name="adj1" fmla="val -93344"/>
              <a:gd name="adj2" fmla="val -4714"/>
            </a:avLst>
          </a:prstGeom>
          <a:solidFill>
            <a:srgbClr val="99FF66"/>
          </a:solidFill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对每个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成立，</a:t>
            </a:r>
            <a:endParaRPr lang="en-US" altLang="zh-CN" sz="20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0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xA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(x)</a:t>
            </a:r>
            <a:r>
              <a:rPr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成立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247067" y="5038386"/>
            <a:ext cx="2133600" cy="945207"/>
          </a:xfrm>
          <a:prstGeom prst="wedgeEllipseCallout">
            <a:avLst>
              <a:gd name="adj1" fmla="val -100651"/>
              <a:gd name="adj2" fmla="val -126369"/>
            </a:avLst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000" b="1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确定的个体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引入规则</a:t>
            </a:r>
          </a:p>
        </p:txBody>
      </p:sp>
    </p:spTree>
    <p:extLst>
      <p:ext uri="{BB962C8B-B14F-4D97-AF65-F5344CB8AC3E}">
        <p14:creationId xmlns:p14="http://schemas.microsoft.com/office/powerpoint/2010/main" val="1330187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6" grpId="0"/>
      <p:bldP spid="83978" grpId="0"/>
      <p:bldP spid="8398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1295400" y="990602"/>
            <a:ext cx="58674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个体变项的取值范围为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-D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3124200" y="1905000"/>
            <a:ext cx="2133600" cy="685800"/>
          </a:xfrm>
          <a:prstGeom prst="wedgeRoundRectCallout">
            <a:avLst>
              <a:gd name="adj1" fmla="val 27977"/>
              <a:gd name="adj2" fmla="val -121759"/>
              <a:gd name="adj3" fmla="val 16667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有限个体</a:t>
            </a: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6248400" y="1828800"/>
            <a:ext cx="2133600" cy="685800"/>
          </a:xfrm>
          <a:prstGeom prst="wedgeRectCallout">
            <a:avLst>
              <a:gd name="adj1" fmla="val -60047"/>
              <a:gd name="adj2" fmla="val -103703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无限个体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895601" y="2655888"/>
            <a:ext cx="375485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{a,b,c} {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矿大在校学生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838200" y="3563941"/>
            <a:ext cx="7772400" cy="141795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全总个体域：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最大的个体域是包含宇宙中全体事物的个体域。</a:t>
            </a:r>
          </a:p>
        </p:txBody>
      </p:sp>
      <p:sp>
        <p:nvSpPr>
          <p:cNvPr id="114699" name="AutoShape 11"/>
          <p:cNvSpPr>
            <a:spLocks noChangeArrowheads="1"/>
          </p:cNvSpPr>
          <p:nvPr/>
        </p:nvSpPr>
        <p:spPr bwMode="auto">
          <a:xfrm>
            <a:off x="7038975" y="3563941"/>
            <a:ext cx="1295400" cy="762000"/>
          </a:xfrm>
          <a:prstGeom prst="wedgeEllipseCallout">
            <a:avLst>
              <a:gd name="adj1" fmla="val -358455"/>
              <a:gd name="adj2" fmla="val 6250"/>
            </a:avLst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/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默认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57225" y="208299"/>
            <a:ext cx="1933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个体域</a:t>
            </a:r>
          </a:p>
        </p:txBody>
      </p:sp>
      <p:pic>
        <p:nvPicPr>
          <p:cNvPr id="12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nimBg="1"/>
      <p:bldP spid="114696" grpId="0" animBg="1"/>
      <p:bldP spid="114697" grpId="0"/>
      <p:bldP spid="114698" grpId="0"/>
      <p:bldP spid="1146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971146" y="970885"/>
            <a:ext cx="5695544" cy="52540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消去量词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945207" y="1931495"/>
            <a:ext cx="591603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用命题的推理方法进行推理；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925197" y="2709158"/>
            <a:ext cx="6214906" cy="7408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规则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添加量词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925198" y="3847786"/>
            <a:ext cx="6172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4)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反复上述步骤，直至得到结论。 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燕尾形 12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谓词推理步骤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4227735" y="4991760"/>
            <a:ext cx="2963694" cy="816864"/>
          </a:xfrm>
          <a:prstGeom prst="wedgeRectCallout">
            <a:avLst>
              <a:gd name="adj1" fmla="val 3689"/>
              <a:gd name="adj2" fmla="val -1227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三类经典推理题目</a:t>
            </a:r>
          </a:p>
        </p:txBody>
      </p:sp>
    </p:spTree>
    <p:extLst>
      <p:ext uri="{BB962C8B-B14F-4D97-AF65-F5344CB8AC3E}">
        <p14:creationId xmlns:p14="http://schemas.microsoft.com/office/powerpoint/2010/main" val="16851142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764021" y="698502"/>
            <a:ext cx="8243888" cy="11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证明三段论方法的正确性。</a:t>
            </a:r>
          </a:p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所有人都要死。   苏格拉底是人。  苏格拉底要死。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837934" y="2189523"/>
            <a:ext cx="7586661" cy="69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是人。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要死。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：苏格拉底。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843630" y="3043743"/>
            <a:ext cx="7053832" cy="69775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则本题要证明：∀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x(H(x)→M(x)),H(a)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M(a)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5081" y="4077282"/>
            <a:ext cx="13487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 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059911" y="4105105"/>
            <a:ext cx="26369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1)H(a)             P 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321946" y="5008733"/>
            <a:ext cx="37670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2)∀x(H(x)→M(x))      P 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4378291" y="4130509"/>
            <a:ext cx="389591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H(a)→M(a)      (2),US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392845" y="4972105"/>
            <a:ext cx="37740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4)M(a)             (1),3),I,T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1146023" y="130055"/>
            <a:ext cx="3050196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</a:t>
            </a:r>
          </a:p>
        </p:txBody>
      </p:sp>
    </p:spTree>
    <p:extLst>
      <p:ext uri="{BB962C8B-B14F-4D97-AF65-F5344CB8AC3E}">
        <p14:creationId xmlns:p14="http://schemas.microsoft.com/office/powerpoint/2010/main" val="7518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4" grpId="0" animBg="1"/>
      <p:bldP spid="86025" grpId="0"/>
      <p:bldP spid="86026" grpId="0"/>
      <p:bldP spid="86027" grpId="0"/>
      <p:bldP spid="86028" grpId="0"/>
      <p:bldP spid="860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0114" y="2568880"/>
            <a:ext cx="5436296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谓词逻辑中 </a:t>
            </a:r>
            <a:endParaRPr lang="en-US" altLang="zh-CN" sz="36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三类经典推理题目</a:t>
            </a:r>
          </a:p>
        </p:txBody>
      </p:sp>
      <p:sp>
        <p:nvSpPr>
          <p:cNvPr id="5" name="爆炸形 2 4"/>
          <p:cNvSpPr/>
          <p:nvPr/>
        </p:nvSpPr>
        <p:spPr bwMode="auto">
          <a:xfrm>
            <a:off x="4419600" y="1883218"/>
            <a:ext cx="2209800" cy="1621982"/>
          </a:xfrm>
          <a:prstGeom prst="irregularSeal2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 w="158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2357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708491" y="650507"/>
            <a:ext cx="7235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∀x(A(x)→B(x)), 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764" y="1373360"/>
            <a:ext cx="4699554" cy="525402"/>
            <a:chOff x="442609" y="1042989"/>
            <a:chExt cx="4699554" cy="394051"/>
          </a:xfrm>
        </p:grpSpPr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442609" y="1080177"/>
              <a:ext cx="1053791" cy="347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证明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: 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1509717" y="1042989"/>
              <a:ext cx="3632446" cy="394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1)∃x A(x)                   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23779" y="2096214"/>
            <a:ext cx="44628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A(c)    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 ES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1572529" y="2911033"/>
            <a:ext cx="37382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3)∀x (A(x) →B(x))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1" name="Text Box 11"/>
          <p:cNvSpPr txBox="1">
            <a:spLocks noChangeArrowheads="1"/>
          </p:cNvSpPr>
          <p:nvPr/>
        </p:nvSpPr>
        <p:spPr bwMode="auto">
          <a:xfrm>
            <a:off x="1529169" y="3663447"/>
            <a:ext cx="44233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4)A(c)→B(c)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3),US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5" y="4464933"/>
            <a:ext cx="479039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5)B(c)      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2),4),I,T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1524001" y="5165930"/>
            <a:ext cx="449864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6)∃x B(x)                     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5),EG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70015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009839" y="121174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792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/>
      <p:bldP spid="87050" grpId="0"/>
      <p:bldP spid="87051" grpId="0"/>
      <p:bldP spid="87052" grpId="0"/>
      <p:bldP spid="8705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830085" y="718122"/>
            <a:ext cx="73411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∀x(A(x)→B(x)), ∃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xB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12910" y="1448883"/>
            <a:ext cx="11996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517520" y="2966763"/>
            <a:ext cx="354267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3)∃x A(x)                   P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468140" y="3687894"/>
            <a:ext cx="43730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A(c)                        3), ES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496439" y="1443381"/>
            <a:ext cx="37382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 (A(x) →B(x))     P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1471580" y="2162970"/>
            <a:ext cx="42437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2)A(c)→B(c)             1),US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1477125" y="4333990"/>
            <a:ext cx="461085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5)B(c)                         2),4),I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,T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1466131" y="4961610"/>
            <a:ext cx="43191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6)∃x B(x)                   5),EG 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24" y="3022603"/>
            <a:ext cx="1990868" cy="1667148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错误示例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5958" y="5661236"/>
            <a:ext cx="6119541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推理中，存在量词优先于全程量词。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802860" y="2891424"/>
            <a:ext cx="1692612" cy="0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02860" y="3704905"/>
            <a:ext cx="1692612" cy="0"/>
          </a:xfrm>
          <a:prstGeom prst="line">
            <a:avLst/>
          </a:prstGeom>
          <a:ln w="444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226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4479047" y="868903"/>
            <a:ext cx="2971801" cy="533400"/>
          </a:xfrm>
          <a:prstGeom prst="rect">
            <a:avLst/>
          </a:prstGeom>
          <a:solidFill>
            <a:srgbClr val="FFFF99"/>
          </a:solidFill>
          <a:ln w="1905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endParaRPr lang="zh-CN" altLang="zh-CN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963330" y="752511"/>
            <a:ext cx="708468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x(P(x)→Q(x))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∀xP(x)</a:t>
            </a:r>
            <a:r>
              <a:rPr lang="pt-B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∀xQ(x)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-48497" y="1592646"/>
            <a:ext cx="13051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pt-BR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证明：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648142" y="3288708"/>
            <a:ext cx="40417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3) ∀x(P(x)→Q(x))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30477" y="4102208"/>
            <a:ext cx="414438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4) P(a)→Q(a)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3),US 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749512" y="1558949"/>
            <a:ext cx="3564223" cy="5869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 ∀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   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CP</a:t>
            </a:r>
            <a:r>
              <a:rPr lang="zh-CN" altLang="pt-BR" sz="3200" b="1" dirty="0">
                <a:solidFill>
                  <a:srgbClr val="FF0066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 </a:t>
            </a:r>
            <a:endParaRPr lang="en-US" altLang="zh-CN" sz="3200" b="1" dirty="0">
              <a:solidFill>
                <a:srgbClr val="FF0066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</a:endParaRP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714450" y="2410874"/>
            <a:ext cx="392037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2) P(a)    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1),US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837708" y="1600345"/>
            <a:ext cx="39071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5) Q(a)     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2),4),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</a:rPr>
              <a:t>I,T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4741307" y="2523941"/>
            <a:ext cx="43434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6) </a:t>
            </a:r>
            <a:r>
              <a:rPr lang="pt-BR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∀xQ(x)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5),UG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4689930" y="3429561"/>
            <a:ext cx="4065000" cy="10793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pt-BR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7) ∀xP(x)→∀xQ(x)   </a:t>
            </a:r>
          </a:p>
          <a:p>
            <a:r>
              <a:rPr lang="pt-BR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pt-BR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1),6),CP,I,T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燕尾形 17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76413" y="5098314"/>
            <a:ext cx="5645253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推理中，全称量词次序任意。</a:t>
            </a:r>
          </a:p>
        </p:txBody>
      </p:sp>
    </p:spTree>
    <p:extLst>
      <p:ext uri="{BB962C8B-B14F-4D97-AF65-F5344CB8AC3E}">
        <p14:creationId xmlns:p14="http://schemas.microsoft.com/office/powerpoint/2010/main" val="96350456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91152" grpId="0"/>
      <p:bldP spid="91153" grpId="0"/>
      <p:bldP spid="91154" grpId="0"/>
      <p:bldP spid="91155" grpId="0"/>
      <p:bldP spid="91156" grpId="0"/>
      <p:bldP spid="91157" grpId="0"/>
      <p:bldP spid="91158" grpId="0"/>
      <p:bldP spid="91159" grpId="0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903044" y="691154"/>
            <a:ext cx="6801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-59682" y="1475363"/>
            <a:ext cx="10713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687987" y="4093033"/>
            <a:ext cx="351039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4)∀x(P(x)∨Q(x))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490782" y="1743557"/>
            <a:ext cx="41910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5)P(c)∨Q(c)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4),US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792050" y="1563282"/>
            <a:ext cx="320757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695740" y="2315625"/>
            <a:ext cx="347141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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1),E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4490782" y="2708402"/>
            <a:ext cx="393278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6)Q(c)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3),5),I,T</a:t>
            </a:r>
          </a:p>
        </p:txBody>
      </p:sp>
      <p:sp>
        <p:nvSpPr>
          <p:cNvPr id="134156" name="Text Box 12"/>
          <p:cNvSpPr txBox="1">
            <a:spLocks noChangeArrowheads="1"/>
          </p:cNvSpPr>
          <p:nvPr/>
        </p:nvSpPr>
        <p:spPr bwMode="auto">
          <a:xfrm>
            <a:off x="4514073" y="3848298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6),EG</a:t>
            </a: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701947" y="3179657"/>
            <a:ext cx="36994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P(c)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2),ES</a:t>
            </a:r>
          </a:p>
        </p:txBody>
      </p:sp>
      <p:sp>
        <p:nvSpPr>
          <p:cNvPr id="3" name="矩形标注 2"/>
          <p:cNvSpPr/>
          <p:nvPr/>
        </p:nvSpPr>
        <p:spPr bwMode="auto">
          <a:xfrm>
            <a:off x="6655176" y="193233"/>
            <a:ext cx="1554971" cy="463846"/>
          </a:xfrm>
          <a:prstGeom prst="wedgeRectCallout">
            <a:avLst>
              <a:gd name="adj1" fmla="val -89993"/>
              <a:gd name="adj2" fmla="val 14520"/>
            </a:avLst>
          </a:prstGeom>
          <a:solidFill>
            <a:srgbClr val="99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三种方法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/>
        </p:nvSpPr>
        <p:spPr>
          <a:xfrm>
            <a:off x="1146023" y="130055"/>
            <a:ext cx="285844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174" y="1539133"/>
            <a:ext cx="9114767" cy="5318868"/>
            <a:chOff x="29233" y="2919429"/>
            <a:chExt cx="9114767" cy="222407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9233" y="2919429"/>
              <a:ext cx="9114767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0513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/>
      <p:bldP spid="134152" grpId="0"/>
      <p:bldP spid="134153" grpId="0"/>
      <p:bldP spid="134154" grpId="0"/>
      <p:bldP spid="134155" grpId="0"/>
      <p:bldP spid="134156" grpId="0"/>
      <p:bldP spid="134158" grpId="0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675643" y="1611655"/>
            <a:ext cx="363501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1)∀x(P(x)∨Q(x))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474747" y="2508118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2)P(a)∨Q(a)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1),US  </a:t>
            </a: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483726" y="3358431"/>
            <a:ext cx="38862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508992" y="4190291"/>
            <a:ext cx="377374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3),US</a:t>
            </a:r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4584637" y="1691675"/>
            <a:ext cx="33252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5)Q(a)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2),4),I,T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4523925" y="3676967"/>
            <a:ext cx="38862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7) ∃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xQ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    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6),I,T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4523925" y="2532646"/>
            <a:ext cx="3886201" cy="74084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5),EG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146023" y="130055"/>
            <a:ext cx="285844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3-</a:t>
            </a:r>
            <a:r>
              <a:rPr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endParaRPr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03044" y="691154"/>
            <a:ext cx="680126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-59682" y="1475363"/>
            <a:ext cx="10713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5174" y="1539133"/>
            <a:ext cx="9114767" cy="5318868"/>
            <a:chOff x="29233" y="2919429"/>
            <a:chExt cx="9114767" cy="222407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9233" y="2919429"/>
              <a:ext cx="9114767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标注 25"/>
          <p:cNvSpPr/>
          <p:nvPr/>
        </p:nvSpPr>
        <p:spPr bwMode="auto">
          <a:xfrm>
            <a:off x="5207541" y="5485079"/>
            <a:ext cx="3709481" cy="463846"/>
          </a:xfrm>
          <a:prstGeom prst="wedgeRectCallout">
            <a:avLst>
              <a:gd name="adj1" fmla="val -71636"/>
              <a:gd name="adj2" fmla="val 32696"/>
            </a:avLst>
          </a:prstGeom>
          <a:solidFill>
            <a:srgbClr val="99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第三种方法  反证法</a:t>
            </a:r>
          </a:p>
        </p:txBody>
      </p:sp>
    </p:spTree>
    <p:extLst>
      <p:ext uri="{BB962C8B-B14F-4D97-AF65-F5344CB8AC3E}">
        <p14:creationId xmlns:p14="http://schemas.microsoft.com/office/powerpoint/2010/main" val="28299016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0" grpId="0"/>
      <p:bldP spid="89102" grpId="0"/>
      <p:bldP spid="89103" grpId="0"/>
      <p:bldP spid="89104" grpId="0"/>
      <p:bldP spid="89105" grpId="0"/>
      <p:bldP spid="89106" grpId="0"/>
      <p:bldP spid="15" grpId="0"/>
      <p:bldP spid="2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-13557" y="1462089"/>
            <a:ext cx="12392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969660" y="1505621"/>
            <a:ext cx="3276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</a:t>
            </a:r>
            <a:r>
              <a:rPr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反证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812564" y="2382210"/>
            <a:ext cx="3557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∀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       1),E</a:t>
            </a:r>
          </a:p>
        </p:txBody>
      </p: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780673" y="3211875"/>
            <a:ext cx="32747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Q(a)        2),US</a:t>
            </a:r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627004" y="4037926"/>
            <a:ext cx="35261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∀x(P(x)∨Q(x))   P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520021" y="4916938"/>
            <a:ext cx="359826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5) P(a)∨Q(a)    4),US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4707593" y="1632529"/>
            <a:ext cx="307992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6)P(a)     3),5),I,T   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4729679" y="2563795"/>
            <a:ext cx="29973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        P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4714877" y="3445294"/>
            <a:ext cx="301215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     7),US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4369564" y="4403317"/>
            <a:ext cx="4153202" cy="525401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P(a)∧P(a)   6),8),I,T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66642" y="708445"/>
            <a:ext cx="737918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∀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x(P(x)∨Q(x)), ∀x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P(x) 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pt-BR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∃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(x)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572001" y="5103851"/>
            <a:ext cx="2529681" cy="0"/>
          </a:xfrm>
          <a:prstGeom prst="line">
            <a:avLst/>
          </a:prstGeom>
          <a:noFill/>
          <a:ln w="603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燕尾形 18"/>
          <p:cNvSpPr/>
          <p:nvPr/>
        </p:nvSpPr>
        <p:spPr>
          <a:xfrm>
            <a:off x="1041323" y="130055"/>
            <a:ext cx="3425978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经典题目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953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34" grpId="0"/>
      <p:bldP spid="90135" grpId="0"/>
      <p:bldP spid="90136" grpId="0"/>
      <p:bldP spid="90137" grpId="0"/>
      <p:bldP spid="90138" grpId="0"/>
      <p:bldP spid="90139" grpId="0"/>
      <p:bldP spid="90140" grpId="0"/>
      <p:bldP spid="90141" grpId="0"/>
      <p:bldP spid="9014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290514" y="78422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897549" y="547537"/>
            <a:ext cx="7635698" cy="138717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证明推理：所有的有理数都是实数。并非所有的有理数都是自然数，故有些实数不是自然数。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9" y="2192577"/>
            <a:ext cx="9027543" cy="1543492"/>
            <a:chOff x="193239" y="1644432"/>
            <a:chExt cx="8581110" cy="1157619"/>
          </a:xfrm>
        </p:grpSpPr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193239" y="1644432"/>
              <a:ext cx="8581110" cy="5556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证明：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令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P(x):x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是有理数，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Q(x)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是实数，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R(x)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是自然数</a:t>
              </a:r>
            </a:p>
          </p:txBody>
        </p:sp>
        <p:sp>
          <p:nvSpPr>
            <p:cNvPr id="136201" name="Text Box 9"/>
            <p:cNvSpPr txBox="1">
              <a:spLocks noChangeArrowheads="1"/>
            </p:cNvSpPr>
            <p:nvPr/>
          </p:nvSpPr>
          <p:spPr bwMode="auto">
            <a:xfrm>
              <a:off x="271059" y="2408000"/>
              <a:ext cx="1684311" cy="394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603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符号化为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：</a:t>
              </a:r>
            </a:p>
          </p:txBody>
        </p:sp>
      </p:grp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2048138" y="3219315"/>
            <a:ext cx="26407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x(P(x)Q(x)),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028684" y="4066701"/>
            <a:ext cx="278824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x(P(x)R(x))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4806906" y="3578590"/>
            <a:ext cx="300464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x(Q(x)R(x))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15351" y="4976729"/>
            <a:ext cx="2770608" cy="525401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x(P(x)  R(x))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燕尾形 15"/>
          <p:cNvSpPr/>
          <p:nvPr/>
        </p:nvSpPr>
        <p:spPr>
          <a:xfrm>
            <a:off x="1146023" y="130055"/>
            <a:ext cx="3571893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谓词逻辑推理</a:t>
            </a:r>
            <a:r>
              <a:rPr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0377479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2" grpId="0"/>
      <p:bldP spid="136203" grpId="0"/>
      <p:bldP spid="13620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066796" y="2057402"/>
            <a:ext cx="601980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谓词常用大写字母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P,Q,R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等表示。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295400" y="2743200"/>
            <a:ext cx="5791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张三是共青团员。</a:t>
            </a: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是自然数。</a:t>
            </a:r>
          </a:p>
          <a:p>
            <a:pPr>
              <a:lnSpc>
                <a:spcPct val="150000"/>
              </a:lnSpc>
              <a:buFontTx/>
              <a:buAutoNum type="circleNumDbPlain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马列主义是真理。</a:t>
            </a: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752600" y="3429000"/>
            <a:ext cx="763587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676400" y="4038600"/>
            <a:ext cx="6096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676400" y="4724400"/>
            <a:ext cx="15240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2438400" y="3352800"/>
            <a:ext cx="1981200" cy="1371600"/>
            <a:chOff x="1536" y="2160"/>
            <a:chExt cx="1248" cy="864"/>
          </a:xfrm>
        </p:grpSpPr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680" y="2160"/>
              <a:ext cx="1104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1536" y="2592"/>
              <a:ext cx="10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2112" y="3024"/>
              <a:ext cx="672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4876800" y="2819400"/>
            <a:ext cx="1462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800600" y="3429000"/>
            <a:ext cx="1614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Q(b)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876800" y="4114800"/>
            <a:ext cx="1614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R(c)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38200" y="990600"/>
            <a:ext cx="7772400" cy="740845"/>
          </a:xfrm>
          <a:prstGeom prst="rect">
            <a:avLst/>
          </a:prstGeom>
          <a:solidFill>
            <a:srgbClr val="CCFFCC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谓词：用于刻画个体的性质或个体间关系的词。 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85800" y="223839"/>
            <a:ext cx="1523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</a:t>
            </a:r>
          </a:p>
        </p:txBody>
      </p:sp>
      <p:pic>
        <p:nvPicPr>
          <p:cNvPr id="20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8" grpId="0"/>
      <p:bldP spid="18449" grpId="0"/>
      <p:bldP spid="18450" grpId="0"/>
      <p:bldP spid="1845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9560" y="1409511"/>
            <a:ext cx="4137592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证明：</a:t>
            </a:r>
            <a:endParaRPr lang="en-US" altLang="zh-CN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itchFamily="18" charset="0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    1)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x(P(x)R(x))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80480" y="2684467"/>
            <a:ext cx="396805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2)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x(P(x)R(x))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1),E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1230854" y="2459532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/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91831" y="3408047"/>
            <a:ext cx="41910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3)P(c)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R(c)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2),ES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379071" y="1658448"/>
            <a:ext cx="378851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6)x(P(x)Q(x))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P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4392043" y="2477113"/>
            <a:ext cx="441849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7)P(c)Q(c)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6),US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98316" y="4331754"/>
            <a:ext cx="40764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4)P(c)    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3),I,T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98316" y="5166013"/>
            <a:ext cx="403998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5)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R(c)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3),I,T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420415" y="3288706"/>
            <a:ext cx="465093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8)Q(c)          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4),7),I,T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4521740" y="4242205"/>
            <a:ext cx="4622259" cy="52540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9)Q(c)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R(c)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5),8),I,T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4374799" y="5166014"/>
            <a:ext cx="510540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10)x(Q(x)R(x))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  <a:sym typeface="Symbol" pitchFamily="18" charset="2"/>
              </a:rPr>
              <a:t>9),UG</a:t>
            </a:r>
          </a:p>
        </p:txBody>
      </p:sp>
      <p:sp>
        <p:nvSpPr>
          <p:cNvPr id="19" name="燕尾形 18"/>
          <p:cNvSpPr/>
          <p:nvPr/>
        </p:nvSpPr>
        <p:spPr>
          <a:xfrm>
            <a:off x="1146024" y="130055"/>
            <a:ext cx="2254795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谓词推理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96677" y="694115"/>
            <a:ext cx="228650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x(P(x)Q(x)),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5183053" y="694114"/>
            <a:ext cx="259908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x(Q(x)R(x))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2894157" y="685468"/>
            <a:ext cx="2413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x(P(x)R(x))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9234" y="1469958"/>
            <a:ext cx="9160163" cy="5388043"/>
            <a:chOff x="29233" y="2919429"/>
            <a:chExt cx="9160163" cy="2224071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4374798" y="2919429"/>
              <a:ext cx="0" cy="2224071"/>
            </a:xfrm>
            <a:prstGeom prst="line">
              <a:avLst/>
            </a:prstGeom>
            <a:ln w="127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29233" y="2919429"/>
              <a:ext cx="9160163" cy="0"/>
            </a:xfrm>
            <a:prstGeom prst="line">
              <a:avLst/>
            </a:prstGeom>
            <a:ln w="12700">
              <a:solidFill>
                <a:srgbClr val="0099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9250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  <p:bldP spid="137225" grpId="0"/>
      <p:bldP spid="137226" grpId="0"/>
      <p:bldP spid="137227" grpId="0"/>
      <p:bldP spid="137228" grpId="0"/>
      <p:bldP spid="137229" grpId="0"/>
      <p:bldP spid="137230" grpId="0"/>
      <p:bldP spid="137231" grpId="0" animBg="1"/>
      <p:bldP spid="1372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129033" y="812190"/>
            <a:ext cx="6645066" cy="26798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证明推理：</a:t>
            </a:r>
            <a:endParaRPr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每个大学生不是文科生就是理工科学生；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小明不是理工科学生，但他是三好学生；</a:t>
            </a:r>
            <a:endParaRPr lang="en-US" altLang="zh-CN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如果小明是大学生，则他是文科生。</a:t>
            </a:r>
          </a:p>
        </p:txBody>
      </p:sp>
      <p:sp>
        <p:nvSpPr>
          <p:cNvPr id="12" name="燕尾形 11"/>
          <p:cNvSpPr/>
          <p:nvPr/>
        </p:nvSpPr>
        <p:spPr>
          <a:xfrm>
            <a:off x="1146024" y="130055"/>
            <a:ext cx="3305542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谓词推理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个体常元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04140"/>
      </p:ext>
    </p:extLst>
  </p:cSld>
  <p:clrMapOvr>
    <a:masterClrMapping/>
  </p:clrMapOvr>
  <p:transition>
    <p:blinds dir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520601" y="766303"/>
            <a:ext cx="8283335" cy="203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证明：令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G(x):x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是大学生，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是文科生，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是理工科学生，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S(x)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是三好学生，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：小明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164615" y="3754227"/>
            <a:ext cx="125897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符号化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1480758" y="3713192"/>
            <a:ext cx="4383229" cy="586957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Symbol" pitchFamily="18" charset="2"/>
              </a:rPr>
              <a:t>x(G(x)(W(x)L(x)))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>
            <a:off x="1480758" y="4714096"/>
            <a:ext cx="218070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Symbol" pitchFamily="18" charset="2"/>
              </a:rPr>
              <a:t>L(a)S(a)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863986" y="4290798"/>
            <a:ext cx="2677634" cy="586957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  <a:sym typeface="Symbol" pitchFamily="18" charset="2"/>
              </a:rPr>
              <a:t>G(a)W(a)</a:t>
            </a:r>
          </a:p>
        </p:txBody>
      </p:sp>
      <p:sp>
        <p:nvSpPr>
          <p:cNvPr id="12" name="燕尾形 11"/>
          <p:cNvSpPr/>
          <p:nvPr/>
        </p:nvSpPr>
        <p:spPr>
          <a:xfrm>
            <a:off x="1146024" y="130055"/>
            <a:ext cx="3273576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谓词推理</a:t>
            </a:r>
            <a:r>
              <a:rPr lang="en-US" altLang="zh-C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个体常元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316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/>
      <p:bldP spid="138248" grpId="0"/>
      <p:bldP spid="138249" grpId="0" animBg="1"/>
      <p:bldP spid="138250" grpId="0"/>
      <p:bldP spid="138251" grpId="0" animBg="1"/>
      <p:bldP spid="138251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42914" y="860426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zh-CN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31701" y="1614489"/>
            <a:ext cx="290205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2)L(a)S(a)     P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714881" y="832925"/>
            <a:ext cx="273694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1)G(a)            CP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638680" y="3298707"/>
            <a:ext cx="33528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4)S(a)       2),I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666600" y="2452689"/>
            <a:ext cx="34290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3)L(a)       2),I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464760" y="4222414"/>
            <a:ext cx="492344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5)x(G(x)(W(x)  L(x)))    P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4166561" y="852489"/>
            <a:ext cx="478718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6)G(a)(W(a) L(a))    5),US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4124101" y="1845667"/>
            <a:ext cx="46860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7)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W(a)L(a)       1),6),I,T      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4178200" y="2839761"/>
            <a:ext cx="295655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603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8)W(a)     3),7),I,T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2971800" y="5181601"/>
            <a:ext cx="5638800" cy="525401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9)G(a)W(a)   1),8),CP,I,T</a:t>
            </a:r>
          </a:p>
        </p:txBody>
      </p:sp>
      <p:sp>
        <p:nvSpPr>
          <p:cNvPr id="16" name="燕尾形 15"/>
          <p:cNvSpPr/>
          <p:nvPr/>
        </p:nvSpPr>
        <p:spPr>
          <a:xfrm>
            <a:off x="1146024" y="130055"/>
            <a:ext cx="278983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谓词推理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225686" y="678776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1835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  <p:bldP spid="139273" grpId="0"/>
      <p:bldP spid="139274" grpId="0"/>
      <p:bldP spid="139275" grpId="0"/>
      <p:bldP spid="139276" grpId="0"/>
      <p:bldP spid="139277" grpId="0"/>
      <p:bldP spid="139278" grpId="0"/>
      <p:bldP spid="139279" grpId="0"/>
      <p:bldP spid="13928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25686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748" y="4865"/>
            <a:ext cx="714475" cy="990739"/>
          </a:xfrm>
          <a:prstGeom prst="rect">
            <a:avLst/>
          </a:prstGeom>
        </p:spPr>
      </p:pic>
      <p:sp>
        <p:nvSpPr>
          <p:cNvPr id="10" name="燕尾形 9"/>
          <p:cNvSpPr/>
          <p:nvPr/>
        </p:nvSpPr>
        <p:spPr>
          <a:xfrm>
            <a:off x="1146027" y="130055"/>
            <a:ext cx="177876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教学小结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29685" y="977827"/>
            <a:ext cx="792000" cy="1056000"/>
            <a:chOff x="4157228" y="3968984"/>
            <a:chExt cx="792000" cy="792000"/>
          </a:xfrm>
        </p:grpSpPr>
        <p:sp>
          <p:nvSpPr>
            <p:cNvPr id="17" name="MH_Other_2"/>
            <p:cNvSpPr/>
            <p:nvPr>
              <p:custDataLst>
                <p:tags r:id="rId8"/>
              </p:custDataLst>
            </p:nvPr>
          </p:nvSpPr>
          <p:spPr>
            <a:xfrm>
              <a:off x="4157228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MH_Title_1"/>
            <p:cNvSpPr/>
            <p:nvPr>
              <p:custDataLst>
                <p:tags r:id="rId9"/>
              </p:custDataLst>
            </p:nvPr>
          </p:nvSpPr>
          <p:spPr>
            <a:xfrm>
              <a:off x="4301244" y="4094984"/>
              <a:ext cx="540000" cy="540000"/>
            </a:xfrm>
            <a:prstGeom prst="ellipse">
              <a:avLst/>
            </a:prstGeom>
            <a:solidFill>
              <a:srgbClr val="00990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latin typeface="Impact" panose="020B0806030902050204" pitchFamily="34" charset="0"/>
                </a:rPr>
                <a:t>01</a:t>
              </a:r>
            </a:p>
          </p:txBody>
        </p:sp>
      </p:grpSp>
      <p:sp>
        <p:nvSpPr>
          <p:cNvPr id="19" name="MH_Text_1"/>
          <p:cNvSpPr/>
          <p:nvPr>
            <p:custDataLst>
              <p:tags r:id="rId1"/>
            </p:custDataLst>
          </p:nvPr>
        </p:nvSpPr>
        <p:spPr>
          <a:xfrm>
            <a:off x="1675830" y="1159590"/>
            <a:ext cx="5042217" cy="72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 谓词逻辑的蕴涵推理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2147" y="4472113"/>
            <a:ext cx="7919484" cy="1056000"/>
            <a:chOff x="1187624" y="2859870"/>
            <a:chExt cx="7919484" cy="792000"/>
          </a:xfrm>
        </p:grpSpPr>
        <p:grpSp>
          <p:nvGrpSpPr>
            <p:cNvPr id="21" name="组合 20"/>
            <p:cNvGrpSpPr/>
            <p:nvPr/>
          </p:nvGrpSpPr>
          <p:grpSpPr>
            <a:xfrm>
              <a:off x="1187624" y="2859870"/>
              <a:ext cx="792000" cy="792000"/>
              <a:chOff x="4157228" y="2907513"/>
              <a:chExt cx="792000" cy="792000"/>
            </a:xfrm>
          </p:grpSpPr>
          <p:sp>
            <p:nvSpPr>
              <p:cNvPr id="23" name="MH_Other_2"/>
              <p:cNvSpPr/>
              <p:nvPr>
                <p:custDataLst>
                  <p:tags r:id="rId6"/>
                </p:custDataLst>
              </p:nvPr>
            </p:nvSpPr>
            <p:spPr>
              <a:xfrm>
                <a:off x="4157228" y="2907513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4283228" y="3015497"/>
                <a:ext cx="540000" cy="540000"/>
              </a:xfrm>
              <a:prstGeom prst="ellipse">
                <a:avLst/>
              </a:prstGeom>
              <a:solidFill>
                <a:srgbClr val="00990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22" name="MH_Text_1"/>
            <p:cNvSpPr/>
            <p:nvPr>
              <p:custDataLst>
                <p:tags r:id="rId5"/>
              </p:custDataLst>
            </p:nvPr>
          </p:nvSpPr>
          <p:spPr>
            <a:xfrm>
              <a:off x="1979711" y="2966587"/>
              <a:ext cx="7127397" cy="5412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20000"/>
                </a:lnSpc>
                <a:buClr>
                  <a:schemeClr val="accent1"/>
                </a:buClr>
              </a:pPr>
              <a:r>
                <a:rPr lang="zh-CN" altLang="en-US" sz="2800" b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培养逻辑思维能力和对实际问题 的应用能力</a:t>
              </a:r>
              <a:endParaRPr lang="en-US" altLang="zh-CN" sz="2800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2147" y="2268193"/>
            <a:ext cx="6584802" cy="1836492"/>
            <a:chOff x="1115616" y="1730460"/>
            <a:chExt cx="6097038" cy="1377369"/>
          </a:xfrm>
        </p:grpSpPr>
        <p:grpSp>
          <p:nvGrpSpPr>
            <p:cNvPr id="27" name="组合 26"/>
            <p:cNvGrpSpPr/>
            <p:nvPr/>
          </p:nvGrpSpPr>
          <p:grpSpPr>
            <a:xfrm>
              <a:off x="1115616" y="1883510"/>
              <a:ext cx="792000" cy="792000"/>
              <a:chOff x="4101215" y="3894832"/>
              <a:chExt cx="792000" cy="792000"/>
            </a:xfrm>
          </p:grpSpPr>
          <p:sp>
            <p:nvSpPr>
              <p:cNvPr id="30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101215" y="3894832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233134" y="4015874"/>
                <a:ext cx="540000" cy="54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/>
                <a:r>
                  <a:rPr lang="en-US" altLang="zh-CN" sz="1600" dirty="0"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sp>
          <p:nvSpPr>
            <p:cNvPr id="28" name="MH_Text_1"/>
            <p:cNvSpPr/>
            <p:nvPr>
              <p:custDataLst>
                <p:tags r:id="rId2"/>
              </p:custDataLst>
            </p:nvPr>
          </p:nvSpPr>
          <p:spPr>
            <a:xfrm>
              <a:off x="1980196" y="1769350"/>
              <a:ext cx="3657778" cy="13384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19989" tIns="0" rIns="119989" bIns="0" rtlCol="0" anchor="t">
              <a:noAutofit/>
            </a:bodyPr>
            <a:lstStyle/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消去</a:t>
              </a:r>
              <a:r>
                <a:rPr lang="en-US" altLang="zh-CN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/</a:t>
              </a: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添加规则</a:t>
              </a:r>
              <a:endPara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buClr>
                  <a:schemeClr val="accent1"/>
                </a:buClr>
              </a:pPr>
              <a:r>
                <a:rPr lang="zh-CN" altLang="en-US" sz="3200" b="1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经典题目推理</a:t>
              </a:r>
              <a:endParaRPr lang="en-US" altLang="zh-CN" sz="32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29" name="爆炸形 1 28"/>
            <p:cNvSpPr/>
            <p:nvPr/>
          </p:nvSpPr>
          <p:spPr>
            <a:xfrm>
              <a:off x="5417737" y="1730460"/>
              <a:ext cx="1794917" cy="1310798"/>
            </a:xfrm>
            <a:prstGeom prst="irregularSeal1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0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225685" y="734979"/>
            <a:ext cx="6984460" cy="0"/>
          </a:xfrm>
          <a:prstGeom prst="line">
            <a:avLst/>
          </a:prstGeom>
          <a:ln w="12700">
            <a:solidFill>
              <a:srgbClr val="7EC23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1146023" y="130053"/>
            <a:ext cx="1778761" cy="535751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txBody>
          <a:bodyPr anchor="ctr"/>
          <a:lstStyle/>
          <a:p>
            <a:pPr algn="ctr" defTabSz="6876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课后作业</a:t>
            </a:r>
          </a:p>
        </p:txBody>
      </p:sp>
      <p:sp>
        <p:nvSpPr>
          <p:cNvPr id="8" name="矩形 7"/>
          <p:cNvSpPr/>
          <p:nvPr/>
        </p:nvSpPr>
        <p:spPr>
          <a:xfrm>
            <a:off x="1060229" y="840051"/>
            <a:ext cx="73153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请用谓词推理证明结论的有效性。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前提：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每个考生或者勤奋或者聪明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2)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所有勤奋的都将有所作为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3) </a:t>
            </a: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但并非所有考生都将有所作为。</a:t>
            </a: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结论：一定有些考生是聪明的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5877690" y="5450766"/>
            <a:ext cx="1554971" cy="463846"/>
          </a:xfrm>
          <a:prstGeom prst="wedgeRectCallout">
            <a:avLst>
              <a:gd name="adj1" fmla="val -88197"/>
              <a:gd name="adj2" fmla="val -98343"/>
            </a:avLst>
          </a:prstGeom>
          <a:solidFill>
            <a:srgbClr val="99FF66"/>
          </a:solidFill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种方法</a:t>
            </a:r>
          </a:p>
        </p:txBody>
      </p:sp>
    </p:spTree>
    <p:extLst>
      <p:ext uri="{BB962C8B-B14F-4D97-AF65-F5344CB8AC3E}">
        <p14:creationId xmlns:p14="http://schemas.microsoft.com/office/powerpoint/2010/main" val="33046081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00112" y="685800"/>
            <a:ext cx="5043488" cy="345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讨论下列原子命题。</a:t>
            </a: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王二是大学生。           </a:t>
            </a: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2&gt;5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9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南京位于武汉与上海之间。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1524000" y="22860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286000" y="2286000"/>
            <a:ext cx="1295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752600" y="30480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286000" y="3962400"/>
            <a:ext cx="5334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810000" y="3962400"/>
            <a:ext cx="228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4876800" y="3962400"/>
            <a:ext cx="6858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1601787" y="3962400"/>
            <a:ext cx="60801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048000" y="3962400"/>
            <a:ext cx="6096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4191000" y="39624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13716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1981200" y="3048000"/>
            <a:ext cx="304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3948117" y="1644649"/>
            <a:ext cx="13858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P(a)</a:t>
            </a: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4024317" y="2482849"/>
            <a:ext cx="2376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Q(a,b)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5700712" y="3429000"/>
            <a:ext cx="24526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5483229" y="1219202"/>
            <a:ext cx="2365375" cy="763588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一元谓词</a:t>
            </a:r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6092829" y="2132013"/>
            <a:ext cx="2365375" cy="763587"/>
          </a:xfrm>
          <a:prstGeom prst="wedgeRoundRectCallout">
            <a:avLst>
              <a:gd name="adj1" fmla="val -80199"/>
              <a:gd name="adj2" fmla="val 50000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二元谓词</a:t>
            </a:r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7162800" y="3960813"/>
            <a:ext cx="1981200" cy="763587"/>
          </a:xfrm>
          <a:prstGeom prst="wedgeRoundRectCallout">
            <a:avLst>
              <a:gd name="adj1" fmla="val -96796"/>
              <a:gd name="adj2" fmla="val -52287"/>
              <a:gd name="adj3" fmla="val 16667"/>
            </a:avLst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三元谓词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2590800" y="5638800"/>
            <a:ext cx="3276600" cy="914400"/>
          </a:xfrm>
          <a:prstGeom prst="wedgeRectCallout">
            <a:avLst>
              <a:gd name="adj1" fmla="val -73111"/>
              <a:gd name="adj2" fmla="val 82468"/>
            </a:avLst>
          </a:prstGeom>
          <a:solidFill>
            <a:srgbClr val="CCFFFF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元谓词</a:t>
            </a:r>
          </a:p>
        </p:txBody>
      </p:sp>
      <p:sp>
        <p:nvSpPr>
          <p:cNvPr id="19482" name="AutoShape 26"/>
          <p:cNvSpPr>
            <a:spLocks noChangeArrowheads="1"/>
          </p:cNvSpPr>
          <p:nvPr/>
        </p:nvSpPr>
        <p:spPr bwMode="auto">
          <a:xfrm>
            <a:off x="228600" y="4191000"/>
            <a:ext cx="2819400" cy="1295400"/>
          </a:xfrm>
          <a:prstGeom prst="cloudCallout">
            <a:avLst>
              <a:gd name="adj1" fmla="val 117907"/>
              <a:gd name="adj2" fmla="val 58824"/>
            </a:avLst>
          </a:prstGeom>
          <a:solidFill>
            <a:srgbClr val="FF99CC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14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顺序不能随意调换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38200" y="152400"/>
            <a:ext cx="1409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举例</a:t>
            </a:r>
          </a:p>
        </p:txBody>
      </p:sp>
      <p:pic>
        <p:nvPicPr>
          <p:cNvPr id="26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2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2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6" dur="2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2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  <p:bldP spid="19467" grpId="0" animBg="1"/>
      <p:bldP spid="19468" grpId="0" animBg="1"/>
      <p:bldP spid="19469" grpId="0" animBg="1"/>
      <p:bldP spid="19469" grpId="1" animBg="1"/>
      <p:bldP spid="19470" grpId="0" animBg="1"/>
      <p:bldP spid="19470" grpId="1" animBg="1"/>
      <p:bldP spid="19471" grpId="0" animBg="1"/>
      <p:bldP spid="19471" grpId="1" animBg="1"/>
      <p:bldP spid="19473" grpId="0" animBg="1"/>
      <p:bldP spid="19474" grpId="0" animBg="1"/>
      <p:bldP spid="19475" grpId="0"/>
      <p:bldP spid="19476" grpId="0"/>
      <p:bldP spid="19477" grpId="0"/>
      <p:bldP spid="19478" grpId="0" animBg="1"/>
      <p:bldP spid="19479" grpId="0" animBg="1"/>
      <p:bldP spid="19480" grpId="0" animBg="1"/>
      <p:bldP spid="19481" grpId="0" animBg="1"/>
      <p:bldP spid="194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56731" y="1150999"/>
            <a:ext cx="344386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赵子龙救出阿斗。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335091" y="2681290"/>
            <a:ext cx="52680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如果你不出去，我就不进来。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371603" y="4281490"/>
            <a:ext cx="51494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 123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是偶数当且仅当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整除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123.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1827213" y="1676400"/>
            <a:ext cx="1065212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581400" y="1676400"/>
            <a:ext cx="8382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5146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343400" y="32004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1828800" y="4800600"/>
            <a:ext cx="6096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4800600" y="4800600"/>
            <a:ext cx="381000" cy="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>
            <a:off x="3048000" y="1676400"/>
            <a:ext cx="457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2590800" y="1912999"/>
            <a:ext cx="23002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3352800" y="3276600"/>
            <a:ext cx="6858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334000" y="3200400"/>
            <a:ext cx="8382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2362201" y="3397249"/>
            <a:ext cx="35814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P(a)→ 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Q(b)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2590800" y="4800600"/>
            <a:ext cx="914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257800" y="4800600"/>
            <a:ext cx="533400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2819400" y="5029200"/>
            <a:ext cx="266699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476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R(a)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B(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b,a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723900" y="185439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谓词与个体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练习</a:t>
            </a:r>
          </a:p>
        </p:txBody>
      </p:sp>
      <p:pic>
        <p:nvPicPr>
          <p:cNvPr id="23" name="Picture 5" descr="STATBAR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2" y="685800"/>
            <a:ext cx="8147248" cy="45719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/>
      <p:bldP spid="20490" grpId="0" animBg="1"/>
      <p:bldP spid="20491" grpId="0" animBg="1"/>
      <p:bldP spid="20492" grpId="0" animBg="1"/>
      <p:bldP spid="20493" grpId="0" animBg="1"/>
      <p:bldP spid="20494" grpId="0" animBg="1"/>
      <p:bldP spid="20495" grpId="0" animBg="1"/>
      <p:bldP spid="20496" grpId="0"/>
      <p:bldP spid="20497" grpId="0" animBg="1"/>
      <p:bldP spid="20498" grpId="0" animBg="1"/>
      <p:bldP spid="20499" grpId="0"/>
      <p:bldP spid="20500" grpId="0" animBg="1"/>
      <p:bldP spid="20501" grpId="0" animBg="1"/>
      <p:bldP spid="2050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www.33ppt.com">
  <a:themeElements>
    <a:clrScheme name="花纹小清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862"/>
      </a:accent1>
      <a:accent2>
        <a:srgbClr val="B28743"/>
      </a:accent2>
      <a:accent3>
        <a:srgbClr val="92951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第一章集合论</Template>
  <TotalTime>3188</TotalTime>
  <Words>5350</Words>
  <Application>Microsoft Office PowerPoint</Application>
  <PresentationFormat>全屏显示(4:3)</PresentationFormat>
  <Paragraphs>550</Paragraphs>
  <Slides>75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方正兰亭黑_GBK</vt:lpstr>
      <vt:lpstr>华文楷体</vt:lpstr>
      <vt:lpstr>微软雅黑</vt:lpstr>
      <vt:lpstr>微软雅黑 Light</vt:lpstr>
      <vt:lpstr>Arial</vt:lpstr>
      <vt:lpstr>Calibri</vt:lpstr>
      <vt:lpstr>Cambria Math</vt:lpstr>
      <vt:lpstr>Impact</vt:lpstr>
      <vt:lpstr>Times New Roman</vt:lpstr>
      <vt:lpstr>Verdana</vt:lpstr>
      <vt:lpstr>Wingdings</vt:lpstr>
      <vt:lpstr>www.33ppt.com</vt:lpstr>
      <vt:lpstr>第十一章  谓词逻辑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§11.2   量词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§11.5 自由变元与约束变元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辖域-练习</vt:lpstr>
      <vt:lpstr>§11.6 谓词逻辑的永真公式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命题逻辑推理方法：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韩 丽霞</cp:lastModifiedBy>
  <cp:revision>384</cp:revision>
  <cp:lastPrinted>1601-01-01T00:00:00Z</cp:lastPrinted>
  <dcterms:created xsi:type="dcterms:W3CDTF">1601-01-01T00:00:00Z</dcterms:created>
  <dcterms:modified xsi:type="dcterms:W3CDTF">2020-04-14T07:46:48Z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