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89"/>
  </p:notesMasterIdLst>
  <p:sldIdLst>
    <p:sldId id="256" r:id="rId2"/>
    <p:sldId id="412" r:id="rId3"/>
    <p:sldId id="317" r:id="rId4"/>
    <p:sldId id="316" r:id="rId5"/>
    <p:sldId id="318" r:id="rId6"/>
    <p:sldId id="319" r:id="rId7"/>
    <p:sldId id="320" r:id="rId8"/>
    <p:sldId id="399" r:id="rId9"/>
    <p:sldId id="334" r:id="rId10"/>
    <p:sldId id="335" r:id="rId11"/>
    <p:sldId id="321" r:id="rId12"/>
    <p:sldId id="322" r:id="rId13"/>
    <p:sldId id="323" r:id="rId14"/>
    <p:sldId id="324" r:id="rId15"/>
    <p:sldId id="325" r:id="rId16"/>
    <p:sldId id="329" r:id="rId17"/>
    <p:sldId id="330" r:id="rId18"/>
    <p:sldId id="331" r:id="rId19"/>
    <p:sldId id="342" r:id="rId20"/>
    <p:sldId id="332" r:id="rId21"/>
    <p:sldId id="333" r:id="rId22"/>
    <p:sldId id="343" r:id="rId23"/>
    <p:sldId id="344" r:id="rId24"/>
    <p:sldId id="326" r:id="rId25"/>
    <p:sldId id="327" r:id="rId26"/>
    <p:sldId id="328" r:id="rId27"/>
    <p:sldId id="414" r:id="rId28"/>
    <p:sldId id="352" r:id="rId29"/>
    <p:sldId id="354" r:id="rId30"/>
    <p:sldId id="355" r:id="rId31"/>
    <p:sldId id="356" r:id="rId32"/>
    <p:sldId id="357" r:id="rId33"/>
    <p:sldId id="358" r:id="rId34"/>
    <p:sldId id="410" r:id="rId35"/>
    <p:sldId id="359" r:id="rId36"/>
    <p:sldId id="360" r:id="rId37"/>
    <p:sldId id="362" r:id="rId38"/>
    <p:sldId id="400" r:id="rId39"/>
    <p:sldId id="365" r:id="rId40"/>
    <p:sldId id="366" r:id="rId41"/>
    <p:sldId id="363" r:id="rId42"/>
    <p:sldId id="364" r:id="rId43"/>
    <p:sldId id="377" r:id="rId44"/>
    <p:sldId id="367" r:id="rId45"/>
    <p:sldId id="411" r:id="rId46"/>
    <p:sldId id="369" r:id="rId47"/>
    <p:sldId id="368" r:id="rId48"/>
    <p:sldId id="370" r:id="rId49"/>
    <p:sldId id="371" r:id="rId50"/>
    <p:sldId id="380" r:id="rId51"/>
    <p:sldId id="381" r:id="rId52"/>
    <p:sldId id="382" r:id="rId53"/>
    <p:sldId id="383" r:id="rId54"/>
    <p:sldId id="384" r:id="rId55"/>
    <p:sldId id="385" r:id="rId56"/>
    <p:sldId id="379" r:id="rId57"/>
    <p:sldId id="372" r:id="rId58"/>
    <p:sldId id="373" r:id="rId59"/>
    <p:sldId id="375" r:id="rId60"/>
    <p:sldId id="387" r:id="rId61"/>
    <p:sldId id="394" r:id="rId62"/>
    <p:sldId id="257" r:id="rId63"/>
    <p:sldId id="258" r:id="rId64"/>
    <p:sldId id="398" r:id="rId65"/>
    <p:sldId id="259" r:id="rId66"/>
    <p:sldId id="401" r:id="rId67"/>
    <p:sldId id="279" r:id="rId68"/>
    <p:sldId id="395" r:id="rId69"/>
    <p:sldId id="416" r:id="rId70"/>
    <p:sldId id="280" r:id="rId71"/>
    <p:sldId id="281" r:id="rId72"/>
    <p:sldId id="282" r:id="rId73"/>
    <p:sldId id="283" r:id="rId74"/>
    <p:sldId id="291" r:id="rId75"/>
    <p:sldId id="419" r:id="rId76"/>
    <p:sldId id="418" r:id="rId77"/>
    <p:sldId id="284" r:id="rId78"/>
    <p:sldId id="417" r:id="rId79"/>
    <p:sldId id="285" r:id="rId80"/>
    <p:sldId id="286" r:id="rId81"/>
    <p:sldId id="287" r:id="rId82"/>
    <p:sldId id="408" r:id="rId83"/>
    <p:sldId id="406" r:id="rId84"/>
    <p:sldId id="409" r:id="rId85"/>
    <p:sldId id="402" r:id="rId86"/>
    <p:sldId id="404" r:id="rId87"/>
    <p:sldId id="278" r:id="rId8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A50021"/>
        </a:solidFill>
        <a:latin typeface="Arial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99FF66"/>
    <a:srgbClr val="333300"/>
    <a:srgbClr val="FFCCFF"/>
    <a:srgbClr val="FF0000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9632" autoAdjust="0"/>
  </p:normalViewPr>
  <p:slideViewPr>
    <p:cSldViewPr>
      <p:cViewPr varScale="1">
        <p:scale>
          <a:sx n="100" d="100"/>
          <a:sy n="100" d="100"/>
        </p:scale>
        <p:origin x="7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2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60.wmf"/><Relationship Id="rId7" Type="http://schemas.openxmlformats.org/officeDocument/2006/relationships/image" Target="../media/image75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74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image" Target="../media/image23.e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C2CFB-FD6F-4D83-97ED-B8CCB66E066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E3C3D-D25C-431C-9577-3812DCC19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1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389305F4-94D1-4113-BB3B-E2B3C29CD10B}" type="slidenum">
              <a:rPr lang="en-US" altLang="zh-CN" sz="1200" smtClean="0">
                <a:latin typeface="Arial" charset="0"/>
                <a:ea typeface="宋体" pitchFamily="2" charset="-122"/>
              </a:rPr>
              <a:pPr eaLnBrk="1" hangingPunct="1"/>
              <a:t>76</a:t>
            </a:fld>
            <a:endParaRPr lang="en-US" altLang="zh-CN" sz="1200">
              <a:latin typeface="Arial" charset="0"/>
              <a:ea typeface="宋体" pitchFamily="2" charset="-122"/>
            </a:endParaRPr>
          </a:p>
        </p:txBody>
      </p:sp>
      <p:sp>
        <p:nvSpPr>
          <p:cNvPr id="17920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F55AD24C-C521-4AC8-80A5-008D1E5CE8C8}" type="slidenum">
              <a:rPr kumimoji="1" lang="en-US" altLang="zh-CN" sz="1200">
                <a:ea typeface="宋体" pitchFamily="2" charset="-122"/>
              </a:rPr>
              <a:pPr algn="r" eaLnBrk="1" hangingPunct="1"/>
              <a:t>76</a:t>
            </a:fld>
            <a:endParaRPr kumimoji="1" lang="en-US" altLang="zh-CN" sz="1200">
              <a:ea typeface="宋体" pitchFamily="2" charset="-122"/>
            </a:endParaRPr>
          </a:p>
        </p:txBody>
      </p:sp>
      <p:sp>
        <p:nvSpPr>
          <p:cNvPr id="179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9900FF"/>
                </a:solidFill>
              </a:rPr>
              <a:t>首先明确：</a:t>
            </a:r>
          </a:p>
          <a:p>
            <a:pPr eaLnBrk="1" hangingPunct="1"/>
            <a:r>
              <a:rPr lang="zh-CN" altLang="en-US" b="1"/>
              <a:t>使用不同的遍历图的方法，可以得到不同的生成树；从不同的顶点出发，也可能得到不同的生成树。</a:t>
            </a: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而上述两种最小生成树方法的区别在于确定非联通的集合</a:t>
            </a:r>
            <a:r>
              <a:rPr lang="en-US" altLang="zh-CN"/>
              <a:t>V</a:t>
            </a:r>
            <a:r>
              <a:rPr lang="zh-CN" altLang="en-US"/>
              <a:t>和</a:t>
            </a:r>
            <a:r>
              <a:rPr lang="en-US" altLang="zh-CN"/>
              <a:t>U</a:t>
            </a:r>
            <a:r>
              <a:rPr lang="zh-CN" altLang="en-US"/>
              <a:t>的方法不一样，</a:t>
            </a:r>
            <a:r>
              <a:rPr lang="en-US" altLang="zh-CN"/>
              <a:t>Kruskal</a:t>
            </a:r>
            <a:r>
              <a:rPr lang="zh-CN" altLang="en-US"/>
              <a:t>算法相当于全局最优求法，</a:t>
            </a:r>
            <a:r>
              <a:rPr lang="en-US" altLang="zh-CN"/>
              <a:t>PRIM</a:t>
            </a:r>
            <a:r>
              <a:rPr lang="zh-CN" altLang="en-US"/>
              <a:t>算法相当于每步求局部最优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46B105-70B2-442F-B713-B06EF40429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5C256-6148-4B99-8CCE-5F14FB2B0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646419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1B45F-D65D-4BFC-A71B-53E9AA2865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532371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EE3BC6E-0373-4CB7-B8CA-760643E4F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35746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28F87-7DC7-4E4E-B04E-F1B4B723D1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658806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E5826-3D60-42C5-BD29-F307992CF9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92064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EAA36-C7B1-4FBC-9A7C-C36008926B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35096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9D05C-68E4-4432-9416-FCE7F9E06F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1554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203A2-F7F7-47DE-B166-511D385D1A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362153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68A74-BBD6-4460-A58A-4D8C0F336F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56677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00B6A-D638-4DA6-A1F8-E09FA6B3C2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5833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7D2A4-861B-4014-9BC5-C8BEC06ABA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21834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fld id="{42403DB6-AAC1-44FD-A1CC-D3CECD4FAC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ransition spd="slow">
    <p:randomBar dir="vert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jpeg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10" Type="http://schemas.openxmlformats.org/officeDocument/2006/relationships/image" Target="../media/image4.jpe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1.w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5.bin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23.e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Microsoft_Word_97_-_2003_Document10.doc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9.wmf"/><Relationship Id="rId22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4.jpe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jpeg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8.wmf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9.wmf"/><Relationship Id="rId19" Type="http://schemas.openxmlformats.org/officeDocument/2006/relationships/image" Target="../media/image4.jpeg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.jpeg"/><Relationship Id="rId4" Type="http://schemas.openxmlformats.org/officeDocument/2006/relationships/image" Target="../media/image4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jpeg"/><Relationship Id="rId4" Type="http://schemas.openxmlformats.org/officeDocument/2006/relationships/image" Target="../media/image4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image" Target="../media/image4.jpeg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2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3.wmf"/><Relationship Id="rId9" Type="http://schemas.openxmlformats.org/officeDocument/2006/relationships/image" Target="../media/image4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24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5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.jpeg"/><Relationship Id="rId4" Type="http://schemas.openxmlformats.org/officeDocument/2006/relationships/image" Target="../media/image4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.jpeg"/><Relationship Id="rId4" Type="http://schemas.openxmlformats.org/officeDocument/2006/relationships/image" Target="../media/image57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4.jpeg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7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4.jpeg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72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4.wmf"/><Relationship Id="rId11" Type="http://schemas.openxmlformats.org/officeDocument/2006/relationships/image" Target="../media/image4.jpeg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7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4.jpeg"/><Relationship Id="rId10" Type="http://schemas.openxmlformats.org/officeDocument/2006/relationships/image" Target="../media/image69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19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.jpeg"/><Relationship Id="rId4" Type="http://schemas.openxmlformats.org/officeDocument/2006/relationships/image" Target="../media/image72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4.bin"/><Relationship Id="rId3" Type="http://schemas.openxmlformats.org/officeDocument/2006/relationships/oleObject" Target="../embeddings/oleObject85.bin"/><Relationship Id="rId21" Type="http://schemas.openxmlformats.org/officeDocument/2006/relationships/image" Target="../media/image4.jpeg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19.w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3.tmp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97.bin"/><Relationship Id="rId21" Type="http://schemas.openxmlformats.org/officeDocument/2006/relationships/image" Target="../media/image4.jpeg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74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tmp"/><Relationship Id="rId2" Type="http://schemas.openxmlformats.org/officeDocument/2006/relationships/image" Target="../media/image8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tmp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r>
              <a:rPr lang="zh-CN" altLang="en-US" sz="6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zh-CN" altLang="en-US" sz="6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九</a:t>
            </a:r>
            <a:r>
              <a:rPr lang="zh-CN" altLang="en-US" sz="6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特殊图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304800" y="1143000"/>
            <a:ext cx="7543800" cy="833178"/>
          </a:xfrm>
          <a:prstGeom prst="rect">
            <a:avLst/>
          </a:prstGeom>
          <a:solidFill>
            <a:srgbClr val="FF99CC"/>
          </a:solidFill>
          <a:ln w="222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有向连通图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存在一条欧拉通路</a:t>
            </a:r>
          </a:p>
        </p:txBody>
      </p:sp>
      <p:sp>
        <p:nvSpPr>
          <p:cNvPr id="136200" name="AutoShape 8"/>
          <p:cNvSpPr>
            <a:spLocks noChangeArrowheads="1"/>
          </p:cNvSpPr>
          <p:nvPr/>
        </p:nvSpPr>
        <p:spPr bwMode="auto">
          <a:xfrm>
            <a:off x="2133600" y="1976178"/>
            <a:ext cx="749300" cy="1224222"/>
          </a:xfrm>
          <a:prstGeom prst="upDownArrow">
            <a:avLst>
              <a:gd name="adj1" fmla="val 50000"/>
              <a:gd name="adj2" fmla="val 27966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0" y="3276600"/>
            <a:ext cx="5943600" cy="2057400"/>
          </a:xfrm>
          <a:prstGeom prst="rect">
            <a:avLst/>
          </a:prstGeom>
          <a:solidFill>
            <a:srgbClr val="CCFFCC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中恰有两个奇数度顶点，一个入度比出度大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，另一个出度比入度大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，而其他顶点的出度等于入度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6122154" y="3537857"/>
            <a:ext cx="237318" cy="217714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653545" y="3646714"/>
            <a:ext cx="237318" cy="217714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13" name="直接连接符 12"/>
          <p:cNvCxnSpPr>
            <a:stCxn id="11" idx="6"/>
            <a:endCxn id="12" idx="2"/>
          </p:cNvCxnSpPr>
          <p:nvPr/>
        </p:nvCxnSpPr>
        <p:spPr bwMode="auto">
          <a:xfrm>
            <a:off x="6359472" y="3646714"/>
            <a:ext cx="2294073" cy="108857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椭圆 13"/>
          <p:cNvSpPr/>
          <p:nvPr/>
        </p:nvSpPr>
        <p:spPr bwMode="auto">
          <a:xfrm>
            <a:off x="7150532" y="4953000"/>
            <a:ext cx="237318" cy="217714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466955" y="2449286"/>
            <a:ext cx="237318" cy="217714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16" name="直接连接符 15"/>
          <p:cNvCxnSpPr>
            <a:endCxn id="15" idx="2"/>
          </p:cNvCxnSpPr>
          <p:nvPr/>
        </p:nvCxnSpPr>
        <p:spPr bwMode="auto">
          <a:xfrm flipV="1">
            <a:off x="6327508" y="2558143"/>
            <a:ext cx="1139447" cy="979714"/>
          </a:xfrm>
          <a:prstGeom prst="line">
            <a:avLst/>
          </a:prstGeom>
          <a:noFill/>
          <a:ln w="34925" cap="sq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>
            <a:stCxn id="11" idx="4"/>
            <a:endCxn id="14" idx="0"/>
          </p:cNvCxnSpPr>
          <p:nvPr/>
        </p:nvCxnSpPr>
        <p:spPr bwMode="auto">
          <a:xfrm>
            <a:off x="6240813" y="3755571"/>
            <a:ext cx="1028378" cy="1197429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>
            <a:stCxn id="15" idx="5"/>
            <a:endCxn id="12" idx="0"/>
          </p:cNvCxnSpPr>
          <p:nvPr/>
        </p:nvCxnSpPr>
        <p:spPr bwMode="auto">
          <a:xfrm>
            <a:off x="7669519" y="2635117"/>
            <a:ext cx="1102685" cy="1011597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endCxn id="12" idx="3"/>
          </p:cNvCxnSpPr>
          <p:nvPr/>
        </p:nvCxnSpPr>
        <p:spPr bwMode="auto">
          <a:xfrm flipV="1">
            <a:off x="7387850" y="3832545"/>
            <a:ext cx="1300449" cy="1120455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5949417" y="2971800"/>
            <a:ext cx="756183" cy="747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1800" y="4724400"/>
            <a:ext cx="799452" cy="747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6955" y="1905000"/>
            <a:ext cx="799452" cy="747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86800" y="3124200"/>
            <a:ext cx="712917" cy="747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欧拉通路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114" y="5452807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出发点必须是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2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76200" y="838200"/>
            <a:ext cx="86868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5000"/>
              </a:lnSpc>
              <a:buFont typeface="Wingdings 2" pitchFamily="18" charset="2"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邮递员问题  邮递员从邮局</a:t>
            </a:r>
            <a:r>
              <a:rPr kumimoji="1"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kumimoji="1" lang="en-US" altLang="zh-CN" b="1" baseline="-2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出发，希望将街区中每条街道走一遍后回到邮局？</a:t>
            </a: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V="1">
            <a:off x="2873375" y="2646363"/>
            <a:ext cx="2851150" cy="1587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5780088" y="2736850"/>
            <a:ext cx="7937" cy="217805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 flipV="1">
            <a:off x="2844800" y="4964113"/>
            <a:ext cx="2976563" cy="3175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2819400" y="2695575"/>
            <a:ext cx="0" cy="225742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 flipH="1">
            <a:off x="4384675" y="3797300"/>
            <a:ext cx="1395413" cy="115252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2833688" y="3827463"/>
            <a:ext cx="1420812" cy="115728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4348163" y="2641600"/>
            <a:ext cx="1460500" cy="10874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 flipH="1">
            <a:off x="2795588" y="2614613"/>
            <a:ext cx="1463675" cy="11255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 useBgFill="1">
        <p:nvSpPr>
          <p:cNvPr id="121871" name="Oval 15"/>
          <p:cNvSpPr>
            <a:spLocks noChangeArrowheads="1"/>
          </p:cNvSpPr>
          <p:nvPr/>
        </p:nvSpPr>
        <p:spPr bwMode="auto">
          <a:xfrm>
            <a:off x="3460750" y="4329113"/>
            <a:ext cx="125413" cy="14287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72" name="Oval 16"/>
          <p:cNvSpPr>
            <a:spLocks noChangeArrowheads="1"/>
          </p:cNvSpPr>
          <p:nvPr/>
        </p:nvSpPr>
        <p:spPr bwMode="auto">
          <a:xfrm>
            <a:off x="5016500" y="4306888"/>
            <a:ext cx="119063" cy="138112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 flipV="1">
            <a:off x="3579813" y="4402138"/>
            <a:ext cx="1471612" cy="1587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 useBgFill="1">
        <p:nvSpPr>
          <p:cNvPr id="121874" name="Oval 18"/>
          <p:cNvSpPr>
            <a:spLocks noChangeArrowheads="1"/>
          </p:cNvSpPr>
          <p:nvPr/>
        </p:nvSpPr>
        <p:spPr bwMode="auto">
          <a:xfrm>
            <a:off x="5010150" y="3119438"/>
            <a:ext cx="125413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4600575" y="2916238"/>
            <a:ext cx="785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 baseline="-25000">
              <a:solidFill>
                <a:srgbClr val="444322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76" name="Oval 20"/>
          <p:cNvSpPr>
            <a:spLocks noChangeArrowheads="1"/>
          </p:cNvSpPr>
          <p:nvPr/>
        </p:nvSpPr>
        <p:spPr bwMode="auto">
          <a:xfrm>
            <a:off x="3455988" y="3119438"/>
            <a:ext cx="127000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 flipV="1">
            <a:off x="3575050" y="3176588"/>
            <a:ext cx="1446213" cy="1587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 flipH="1">
            <a:off x="5076825" y="3230563"/>
            <a:ext cx="6350" cy="106838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 flipH="1">
            <a:off x="3516313" y="3252788"/>
            <a:ext cx="6350" cy="108585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 useBgFill="1">
        <p:nvSpPr>
          <p:cNvPr id="121880" name="Oval 24"/>
          <p:cNvSpPr>
            <a:spLocks noChangeArrowheads="1"/>
          </p:cNvSpPr>
          <p:nvPr/>
        </p:nvSpPr>
        <p:spPr bwMode="auto">
          <a:xfrm>
            <a:off x="4221163" y="2589213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81" name="Oval 25"/>
          <p:cNvSpPr>
            <a:spLocks noChangeArrowheads="1"/>
          </p:cNvSpPr>
          <p:nvPr/>
        </p:nvSpPr>
        <p:spPr bwMode="auto">
          <a:xfrm>
            <a:off x="2760663" y="3694113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82" name="Oval 26"/>
          <p:cNvSpPr>
            <a:spLocks noChangeArrowheads="1"/>
          </p:cNvSpPr>
          <p:nvPr/>
        </p:nvSpPr>
        <p:spPr bwMode="auto">
          <a:xfrm>
            <a:off x="4243388" y="4919663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 useBgFill="1">
        <p:nvSpPr>
          <p:cNvPr id="121883" name="Oval 27"/>
          <p:cNvSpPr>
            <a:spLocks noChangeArrowheads="1"/>
          </p:cNvSpPr>
          <p:nvPr/>
        </p:nvSpPr>
        <p:spPr bwMode="auto">
          <a:xfrm>
            <a:off x="5700713" y="3673475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2779713" y="4876800"/>
            <a:ext cx="125412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5721350" y="4884738"/>
            <a:ext cx="125413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08650" y="2592388"/>
            <a:ext cx="125413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7" name="Oval 31"/>
          <p:cNvSpPr>
            <a:spLocks noChangeArrowheads="1"/>
          </p:cNvSpPr>
          <p:nvPr/>
        </p:nvSpPr>
        <p:spPr bwMode="auto">
          <a:xfrm>
            <a:off x="2763838" y="2581275"/>
            <a:ext cx="139700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2373313" y="2262188"/>
            <a:ext cx="5127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1</a:t>
            </a:r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4054475" y="219392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5</a:t>
            </a:r>
          </a:p>
        </p:txBody>
      </p:sp>
      <p:sp>
        <p:nvSpPr>
          <p:cNvPr id="121890" name="Text Box 34"/>
          <p:cNvSpPr txBox="1">
            <a:spLocks noChangeArrowheads="1"/>
          </p:cNvSpPr>
          <p:nvPr/>
        </p:nvSpPr>
        <p:spPr bwMode="auto">
          <a:xfrm>
            <a:off x="5622925" y="223837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2</a:t>
            </a:r>
          </a:p>
        </p:txBody>
      </p: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2403475" y="4789488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3</a:t>
            </a:r>
          </a:p>
        </p:txBody>
      </p:sp>
      <p:sp>
        <p:nvSpPr>
          <p:cNvPr id="121892" name="Text Box 36"/>
          <p:cNvSpPr txBox="1">
            <a:spLocks noChangeArrowheads="1"/>
          </p:cNvSpPr>
          <p:nvPr/>
        </p:nvSpPr>
        <p:spPr bwMode="auto">
          <a:xfrm>
            <a:off x="5924550" y="489902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4</a:t>
            </a:r>
          </a:p>
        </p:txBody>
      </p:sp>
      <p:sp>
        <p:nvSpPr>
          <p:cNvPr id="121893" name="Text Box 37"/>
          <p:cNvSpPr txBox="1">
            <a:spLocks noChangeArrowheads="1"/>
          </p:cNvSpPr>
          <p:nvPr/>
        </p:nvSpPr>
        <p:spPr bwMode="auto">
          <a:xfrm>
            <a:off x="2989263" y="2755900"/>
            <a:ext cx="6365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12</a:t>
            </a:r>
          </a:p>
        </p:txBody>
      </p:sp>
      <p:sp>
        <p:nvSpPr>
          <p:cNvPr id="121894" name="Text Box 38"/>
          <p:cNvSpPr txBox="1">
            <a:spLocks noChangeArrowheads="1"/>
          </p:cNvSpPr>
          <p:nvPr/>
        </p:nvSpPr>
        <p:spPr bwMode="auto">
          <a:xfrm>
            <a:off x="5073650" y="282257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9</a:t>
            </a:r>
          </a:p>
        </p:txBody>
      </p:sp>
      <p:sp>
        <p:nvSpPr>
          <p:cNvPr id="121895" name="Text Box 39"/>
          <p:cNvSpPr txBox="1">
            <a:spLocks noChangeArrowheads="1"/>
          </p:cNvSpPr>
          <p:nvPr/>
        </p:nvSpPr>
        <p:spPr bwMode="auto">
          <a:xfrm>
            <a:off x="5775325" y="3506788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6</a:t>
            </a:r>
          </a:p>
        </p:txBody>
      </p:sp>
      <p:sp>
        <p:nvSpPr>
          <p:cNvPr id="121896" name="Text Box 40"/>
          <p:cNvSpPr txBox="1">
            <a:spLocks noChangeArrowheads="1"/>
          </p:cNvSpPr>
          <p:nvPr/>
        </p:nvSpPr>
        <p:spPr bwMode="auto">
          <a:xfrm>
            <a:off x="2362200" y="353377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8</a:t>
            </a:r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3140075" y="4310063"/>
            <a:ext cx="6365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11</a:t>
            </a:r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4954588" y="4335463"/>
            <a:ext cx="622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10</a:t>
            </a:r>
          </a:p>
        </p:txBody>
      </p:sp>
      <p:sp>
        <p:nvSpPr>
          <p:cNvPr id="121899" name="Text Box 43"/>
          <p:cNvSpPr txBox="1">
            <a:spLocks noChangeArrowheads="1"/>
          </p:cNvSpPr>
          <p:nvPr/>
        </p:nvSpPr>
        <p:spPr bwMode="auto">
          <a:xfrm>
            <a:off x="4149725" y="4965700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itchFamily="2" charset="-122"/>
                <a:ea typeface="华文中宋" pitchFamily="2" charset="-122"/>
              </a:rPr>
              <a:t>7</a:t>
            </a:r>
          </a:p>
        </p:txBody>
      </p:sp>
      <p:sp>
        <p:nvSpPr>
          <p:cNvPr id="121900" name="AutoShape 44"/>
          <p:cNvSpPr>
            <a:spLocks noChangeArrowheads="1"/>
          </p:cNvSpPr>
          <p:nvPr/>
        </p:nvSpPr>
        <p:spPr bwMode="auto">
          <a:xfrm>
            <a:off x="6934200" y="3200400"/>
            <a:ext cx="1371600" cy="1219200"/>
          </a:xfrm>
          <a:prstGeom prst="wedgeEllipseCallout">
            <a:avLst>
              <a:gd name="adj1" fmla="val -125694"/>
              <a:gd name="adj2" fmla="val -52343"/>
            </a:avLst>
          </a:prstGeom>
          <a:solidFill>
            <a:srgbClr val="FF99CC"/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欧拉回路</a:t>
            </a:r>
          </a:p>
        </p:txBody>
      </p:sp>
      <p:sp>
        <p:nvSpPr>
          <p:cNvPr id="121902" name="AutoShape 46"/>
          <p:cNvSpPr>
            <a:spLocks noChangeArrowheads="1"/>
          </p:cNvSpPr>
          <p:nvPr/>
        </p:nvSpPr>
        <p:spPr bwMode="auto">
          <a:xfrm>
            <a:off x="4114800" y="5867400"/>
            <a:ext cx="2590800" cy="990600"/>
          </a:xfrm>
          <a:prstGeom prst="wedgeRoundRectCallout">
            <a:avLst>
              <a:gd name="adj1" fmla="val -60662"/>
              <a:gd name="adj2" fmla="val -138620"/>
              <a:gd name="adj3" fmla="val 16667"/>
            </a:avLst>
          </a:prstGeom>
          <a:solidFill>
            <a:srgbClr val="FFFF00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构造欧拉回路</a:t>
            </a:r>
          </a:p>
        </p:txBody>
      </p:sp>
      <p:sp>
        <p:nvSpPr>
          <p:cNvPr id="121903" name="AutoShape 47"/>
          <p:cNvSpPr>
            <a:spLocks noChangeArrowheads="1"/>
          </p:cNvSpPr>
          <p:nvPr/>
        </p:nvSpPr>
        <p:spPr bwMode="auto">
          <a:xfrm>
            <a:off x="3733800" y="457200"/>
            <a:ext cx="5410200" cy="533400"/>
          </a:xfrm>
          <a:prstGeom prst="wedgeRectCallout">
            <a:avLst>
              <a:gd name="adj1" fmla="val -22097"/>
              <a:gd name="adj2" fmla="val 69940"/>
            </a:avLst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中国邮递员问题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存在欧拉回路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39713" y="152400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欧拉图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4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18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218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1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18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4" grpId="0" animBg="1"/>
      <p:bldP spid="121885" grpId="0" animBg="1"/>
      <p:bldP spid="121886" grpId="0" animBg="1"/>
      <p:bldP spid="121887" grpId="0" animBg="1"/>
      <p:bldP spid="121900" grpId="0" animBg="1"/>
      <p:bldP spid="121902" grpId="0" animBg="1"/>
      <p:bldP spid="1219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228600" y="838200"/>
            <a:ext cx="8915400" cy="196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洒水车从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点出发执行洒水任务，试问是否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存在一条洒水路线使洒水车从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点出发通过所有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街道且不重复到最后回到车库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22887" name="Oval 7"/>
          <p:cNvSpPr>
            <a:spLocks noChangeArrowheads="1"/>
          </p:cNvSpPr>
          <p:nvPr/>
        </p:nvSpPr>
        <p:spPr bwMode="auto">
          <a:xfrm>
            <a:off x="2133600" y="32766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88" name="Oval 8"/>
          <p:cNvSpPr>
            <a:spLocks noChangeArrowheads="1"/>
          </p:cNvSpPr>
          <p:nvPr/>
        </p:nvSpPr>
        <p:spPr bwMode="auto">
          <a:xfrm>
            <a:off x="2133600" y="39624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2286000" y="3352800"/>
            <a:ext cx="16764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3962400" y="32766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2209800" y="3429000"/>
            <a:ext cx="0" cy="533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3962400" y="38862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4038600" y="3429000"/>
            <a:ext cx="0" cy="4572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2286000" y="4038600"/>
            <a:ext cx="16764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2209800" y="51054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962400" y="50292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>
            <a:off x="2209800" y="4114800"/>
            <a:ext cx="0" cy="990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4038600" y="4038600"/>
            <a:ext cx="0" cy="990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9" name="Line 19"/>
          <p:cNvSpPr>
            <a:spLocks noChangeShapeType="1"/>
          </p:cNvSpPr>
          <p:nvPr/>
        </p:nvSpPr>
        <p:spPr bwMode="auto">
          <a:xfrm>
            <a:off x="2362200" y="5181600"/>
            <a:ext cx="16764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00" name="Line 20"/>
          <p:cNvSpPr>
            <a:spLocks noChangeShapeType="1"/>
          </p:cNvSpPr>
          <p:nvPr/>
        </p:nvSpPr>
        <p:spPr bwMode="auto">
          <a:xfrm>
            <a:off x="2286000" y="4114800"/>
            <a:ext cx="167640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 flipV="1">
            <a:off x="2286000" y="4038600"/>
            <a:ext cx="1752600" cy="1066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1814513" y="310197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100513" y="3138488"/>
            <a:ext cx="35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1814513" y="386397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4100513" y="37480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1890713" y="500697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4100513" y="4891088"/>
            <a:ext cx="35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2957513" y="4205288"/>
            <a:ext cx="37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  <p:sp>
        <p:nvSpPr>
          <p:cNvPr id="122909" name="AutoShape 29"/>
          <p:cNvSpPr>
            <a:spLocks noChangeArrowheads="1"/>
          </p:cNvSpPr>
          <p:nvPr/>
        </p:nvSpPr>
        <p:spPr bwMode="auto">
          <a:xfrm>
            <a:off x="6781800" y="3657600"/>
            <a:ext cx="2209800" cy="1600200"/>
          </a:xfrm>
          <a:prstGeom prst="wedgeEllipseCallout">
            <a:avLst>
              <a:gd name="adj1" fmla="val -169611"/>
              <a:gd name="adj2" fmla="val -46032"/>
            </a:avLst>
          </a:prstGeom>
          <a:solidFill>
            <a:srgbClr val="FFFF00"/>
          </a:solidFill>
          <a:ln w="158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0000FF"/>
                </a:solidFill>
                <a:ea typeface="隶书" pitchFamily="49" charset="-122"/>
              </a:rPr>
              <a:t>欧拉</a:t>
            </a:r>
          </a:p>
          <a:p>
            <a:pPr algn="ctr"/>
            <a:r>
              <a:rPr lang="zh-CN" altLang="en-US" sz="3200">
                <a:solidFill>
                  <a:srgbClr val="0000FF"/>
                </a:solidFill>
                <a:ea typeface="隶书" pitchFamily="49" charset="-122"/>
              </a:rPr>
              <a:t>通路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39713" y="88900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欧拉图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2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2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685800" y="1035050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ea typeface="隶书" pitchFamily="49" charset="-122"/>
              </a:rPr>
              <a:t>一笔画</a:t>
            </a:r>
          </a:p>
        </p:txBody>
      </p:sp>
      <p:grpSp>
        <p:nvGrpSpPr>
          <p:cNvPr id="123911" name="Group 7"/>
          <p:cNvGrpSpPr>
            <a:grpSpLocks/>
          </p:cNvGrpSpPr>
          <p:nvPr/>
        </p:nvGrpSpPr>
        <p:grpSpPr bwMode="auto">
          <a:xfrm>
            <a:off x="1828800" y="1371600"/>
            <a:ext cx="2286000" cy="3581400"/>
            <a:chOff x="1152" y="864"/>
            <a:chExt cx="1440" cy="2256"/>
          </a:xfrm>
        </p:grpSpPr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1152" y="1248"/>
              <a:ext cx="1440" cy="1392"/>
            </a:xfrm>
            <a:prstGeom prst="rect">
              <a:avLst/>
            </a:prstGeom>
            <a:noFill/>
            <a:ln w="158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1392" y="1440"/>
              <a:ext cx="1008" cy="1008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1584" y="1632"/>
              <a:ext cx="672" cy="68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1680" y="1776"/>
              <a:ext cx="480" cy="453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>
              <a:off x="1920" y="864"/>
              <a:ext cx="0" cy="2256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2424113" y="4143375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(a)</a:t>
            </a:r>
          </a:p>
        </p:txBody>
      </p:sp>
      <p:grpSp>
        <p:nvGrpSpPr>
          <p:cNvPr id="123918" name="Group 14"/>
          <p:cNvGrpSpPr>
            <a:grpSpLocks/>
          </p:cNvGrpSpPr>
          <p:nvPr/>
        </p:nvGrpSpPr>
        <p:grpSpPr bwMode="auto">
          <a:xfrm>
            <a:off x="5332413" y="1295400"/>
            <a:ext cx="2592387" cy="3557588"/>
            <a:chOff x="3359" y="816"/>
            <a:chExt cx="1633" cy="2241"/>
          </a:xfrm>
        </p:grpSpPr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>
              <a:off x="3359" y="1537"/>
              <a:ext cx="16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0" name="Line 16"/>
            <p:cNvSpPr>
              <a:spLocks noChangeShapeType="1"/>
            </p:cNvSpPr>
            <p:nvPr/>
          </p:nvSpPr>
          <p:spPr bwMode="auto">
            <a:xfrm flipH="1">
              <a:off x="3504" y="1536"/>
              <a:ext cx="1488" cy="1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1" name="Line 17"/>
            <p:cNvSpPr>
              <a:spLocks noChangeShapeType="1"/>
            </p:cNvSpPr>
            <p:nvPr/>
          </p:nvSpPr>
          <p:spPr bwMode="auto">
            <a:xfrm flipV="1">
              <a:off x="3504" y="816"/>
              <a:ext cx="672" cy="19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2" name="Line 18"/>
            <p:cNvSpPr>
              <a:spLocks noChangeShapeType="1"/>
            </p:cNvSpPr>
            <p:nvPr/>
          </p:nvSpPr>
          <p:spPr bwMode="auto">
            <a:xfrm>
              <a:off x="4176" y="816"/>
              <a:ext cx="816" cy="196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3" name="Line 19"/>
            <p:cNvSpPr>
              <a:spLocks noChangeShapeType="1"/>
            </p:cNvSpPr>
            <p:nvPr/>
          </p:nvSpPr>
          <p:spPr bwMode="auto">
            <a:xfrm flipH="1" flipV="1">
              <a:off x="3360" y="1536"/>
              <a:ext cx="1632" cy="12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4" name="Line 20"/>
            <p:cNvSpPr>
              <a:spLocks noChangeShapeType="1"/>
            </p:cNvSpPr>
            <p:nvPr/>
          </p:nvSpPr>
          <p:spPr bwMode="auto">
            <a:xfrm>
              <a:off x="3504" y="2736"/>
              <a:ext cx="1488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5" name="Line 21"/>
            <p:cNvSpPr>
              <a:spLocks noChangeShapeType="1"/>
            </p:cNvSpPr>
            <p:nvPr/>
          </p:nvSpPr>
          <p:spPr bwMode="auto">
            <a:xfrm flipH="1" flipV="1">
              <a:off x="3360" y="1536"/>
              <a:ext cx="144" cy="1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6" name="Line 22"/>
            <p:cNvSpPr>
              <a:spLocks noChangeShapeType="1"/>
            </p:cNvSpPr>
            <p:nvPr/>
          </p:nvSpPr>
          <p:spPr bwMode="auto">
            <a:xfrm flipV="1">
              <a:off x="3360" y="816"/>
              <a:ext cx="816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7" name="Line 23"/>
            <p:cNvSpPr>
              <a:spLocks noChangeShapeType="1"/>
            </p:cNvSpPr>
            <p:nvPr/>
          </p:nvSpPr>
          <p:spPr bwMode="auto">
            <a:xfrm>
              <a:off x="4176" y="816"/>
              <a:ext cx="816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8" name="Line 24"/>
            <p:cNvSpPr>
              <a:spLocks noChangeShapeType="1"/>
            </p:cNvSpPr>
            <p:nvPr/>
          </p:nvSpPr>
          <p:spPr bwMode="auto">
            <a:xfrm>
              <a:off x="4992" y="1536"/>
              <a:ext cx="0" cy="12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4023" y="2730"/>
              <a:ext cx="3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(b)</a:t>
              </a:r>
            </a:p>
          </p:txBody>
        </p:sp>
      </p:grp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39713" y="76200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欧拉图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中国应用</a:t>
            </a: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52400" y="987740"/>
            <a:ext cx="8610600" cy="25936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个村庄下面各有一个防空洞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A,B,C,D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，相邻的两个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防空洞之间有地道相通，并且每个防空洞各有一条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地道与地面相通。能否安排一条路线，使得每条地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道恰好走过一次，既无重复也无遗漏？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209800" y="3505200"/>
            <a:ext cx="4267200" cy="2514600"/>
            <a:chOff x="2438400" y="3886200"/>
            <a:chExt cx="3124200" cy="2141538"/>
          </a:xfrm>
        </p:grpSpPr>
        <p:sp>
          <p:nvSpPr>
            <p:cNvPr id="124935" name="Line 7"/>
            <p:cNvSpPr>
              <a:spLocks noChangeShapeType="1"/>
            </p:cNvSpPr>
            <p:nvPr/>
          </p:nvSpPr>
          <p:spPr bwMode="auto">
            <a:xfrm>
              <a:off x="2590800" y="4038600"/>
              <a:ext cx="762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36" name="Line 8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37" name="Line 9"/>
            <p:cNvSpPr>
              <a:spLocks noChangeShapeType="1"/>
            </p:cNvSpPr>
            <p:nvPr/>
          </p:nvSpPr>
          <p:spPr bwMode="auto">
            <a:xfrm>
              <a:off x="4724400" y="4038600"/>
              <a:ext cx="8382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38" name="Line 10"/>
            <p:cNvSpPr>
              <a:spLocks noChangeShapeType="1"/>
            </p:cNvSpPr>
            <p:nvPr/>
          </p:nvSpPr>
          <p:spPr bwMode="auto">
            <a:xfrm>
              <a:off x="2590800" y="4038600"/>
              <a:ext cx="0" cy="990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39" name="Line 11"/>
            <p:cNvSpPr>
              <a:spLocks noChangeShapeType="1"/>
            </p:cNvSpPr>
            <p:nvPr/>
          </p:nvSpPr>
          <p:spPr bwMode="auto">
            <a:xfrm>
              <a:off x="2590800" y="5181600"/>
              <a:ext cx="0" cy="609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0" name="Line 12"/>
            <p:cNvSpPr>
              <a:spLocks noChangeShapeType="1"/>
            </p:cNvSpPr>
            <p:nvPr/>
          </p:nvSpPr>
          <p:spPr bwMode="auto">
            <a:xfrm>
              <a:off x="2590800" y="5791200"/>
              <a:ext cx="18288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>
              <a:off x="5562600" y="4038600"/>
              <a:ext cx="0" cy="1752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2" name="Line 14"/>
            <p:cNvSpPr>
              <a:spLocks noChangeShapeType="1"/>
            </p:cNvSpPr>
            <p:nvPr/>
          </p:nvSpPr>
          <p:spPr bwMode="auto">
            <a:xfrm>
              <a:off x="4419600" y="5791200"/>
              <a:ext cx="1143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3" name="Line 15"/>
            <p:cNvSpPr>
              <a:spLocks noChangeShapeType="1"/>
            </p:cNvSpPr>
            <p:nvPr/>
          </p:nvSpPr>
          <p:spPr bwMode="auto">
            <a:xfrm>
              <a:off x="3962400" y="4038600"/>
              <a:ext cx="0" cy="381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4" name="Line 16"/>
            <p:cNvSpPr>
              <a:spLocks noChangeShapeType="1"/>
            </p:cNvSpPr>
            <p:nvPr/>
          </p:nvSpPr>
          <p:spPr bwMode="auto">
            <a:xfrm>
              <a:off x="3962400" y="4572000"/>
              <a:ext cx="0" cy="228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5" name="Line 17"/>
            <p:cNvSpPr>
              <a:spLocks noChangeShapeType="1"/>
            </p:cNvSpPr>
            <p:nvPr/>
          </p:nvSpPr>
          <p:spPr bwMode="auto">
            <a:xfrm>
              <a:off x="2590800" y="4800600"/>
              <a:ext cx="6096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6" name="Line 18"/>
            <p:cNvSpPr>
              <a:spLocks noChangeShapeType="1"/>
            </p:cNvSpPr>
            <p:nvPr/>
          </p:nvSpPr>
          <p:spPr bwMode="auto">
            <a:xfrm>
              <a:off x="3352800" y="4800600"/>
              <a:ext cx="16002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7" name="Line 19"/>
            <p:cNvSpPr>
              <a:spLocks noChangeShapeType="1"/>
            </p:cNvSpPr>
            <p:nvPr/>
          </p:nvSpPr>
          <p:spPr bwMode="auto">
            <a:xfrm>
              <a:off x="5029200" y="4800600"/>
              <a:ext cx="5334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8" name="Line 20"/>
            <p:cNvSpPr>
              <a:spLocks noChangeShapeType="1"/>
            </p:cNvSpPr>
            <p:nvPr/>
          </p:nvSpPr>
          <p:spPr bwMode="auto">
            <a:xfrm>
              <a:off x="3962400" y="4800600"/>
              <a:ext cx="0" cy="381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9" name="Line 21"/>
            <p:cNvSpPr>
              <a:spLocks noChangeShapeType="1"/>
            </p:cNvSpPr>
            <p:nvPr/>
          </p:nvSpPr>
          <p:spPr bwMode="auto">
            <a:xfrm>
              <a:off x="3962400" y="5334000"/>
              <a:ext cx="0" cy="4572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50" name="Rectangle 22"/>
            <p:cNvSpPr>
              <a:spLocks noChangeArrowheads="1"/>
            </p:cNvSpPr>
            <p:nvPr/>
          </p:nvSpPr>
          <p:spPr bwMode="auto">
            <a:xfrm>
              <a:off x="3352800" y="3962400"/>
              <a:ext cx="76200" cy="2286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4951" name="Rectangle 23"/>
            <p:cNvSpPr>
              <a:spLocks noChangeArrowheads="1"/>
            </p:cNvSpPr>
            <p:nvPr/>
          </p:nvSpPr>
          <p:spPr bwMode="auto">
            <a:xfrm>
              <a:off x="4572000" y="3886200"/>
              <a:ext cx="152400" cy="3048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4952" name="Rectangle 24"/>
            <p:cNvSpPr>
              <a:spLocks noChangeArrowheads="1"/>
            </p:cNvSpPr>
            <p:nvPr/>
          </p:nvSpPr>
          <p:spPr bwMode="auto">
            <a:xfrm>
              <a:off x="3200400" y="4648200"/>
              <a:ext cx="152400" cy="3048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4953" name="Rectangle 25"/>
            <p:cNvSpPr>
              <a:spLocks noChangeArrowheads="1"/>
            </p:cNvSpPr>
            <p:nvPr/>
          </p:nvSpPr>
          <p:spPr bwMode="auto">
            <a:xfrm>
              <a:off x="3810000" y="4419600"/>
              <a:ext cx="228600" cy="1524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4954" name="Rectangle 26"/>
            <p:cNvSpPr>
              <a:spLocks noChangeArrowheads="1"/>
            </p:cNvSpPr>
            <p:nvPr/>
          </p:nvSpPr>
          <p:spPr bwMode="auto">
            <a:xfrm>
              <a:off x="4953000" y="4648200"/>
              <a:ext cx="76200" cy="3048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4955" name="Rectangle 27"/>
            <p:cNvSpPr>
              <a:spLocks noChangeArrowheads="1"/>
            </p:cNvSpPr>
            <p:nvPr/>
          </p:nvSpPr>
          <p:spPr bwMode="auto">
            <a:xfrm>
              <a:off x="4343400" y="5638800"/>
              <a:ext cx="76200" cy="388938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4956" name="Rectangle 28"/>
            <p:cNvSpPr>
              <a:spLocks noChangeArrowheads="1"/>
            </p:cNvSpPr>
            <p:nvPr/>
          </p:nvSpPr>
          <p:spPr bwMode="auto">
            <a:xfrm>
              <a:off x="2438400" y="5029200"/>
              <a:ext cx="304800" cy="1524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4957" name="Text Box 29"/>
            <p:cNvSpPr txBox="1">
              <a:spLocks noChangeArrowheads="1"/>
            </p:cNvSpPr>
            <p:nvPr/>
          </p:nvSpPr>
          <p:spPr bwMode="auto">
            <a:xfrm>
              <a:off x="3248025" y="4035425"/>
              <a:ext cx="4746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4958" name="Text Box 30"/>
            <p:cNvSpPr txBox="1">
              <a:spLocks noChangeArrowheads="1"/>
            </p:cNvSpPr>
            <p:nvPr/>
          </p:nvSpPr>
          <p:spPr bwMode="auto">
            <a:xfrm>
              <a:off x="4495800" y="4035425"/>
              <a:ext cx="45243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4959" name="Text Box 31"/>
            <p:cNvSpPr txBox="1">
              <a:spLocks noChangeArrowheads="1"/>
            </p:cNvSpPr>
            <p:nvPr/>
          </p:nvSpPr>
          <p:spPr bwMode="auto">
            <a:xfrm>
              <a:off x="3109913" y="4895850"/>
              <a:ext cx="4746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24960" name="Text Box 32"/>
            <p:cNvSpPr txBox="1">
              <a:spLocks noChangeArrowheads="1"/>
            </p:cNvSpPr>
            <p:nvPr/>
          </p:nvSpPr>
          <p:spPr bwMode="auto">
            <a:xfrm>
              <a:off x="4557713" y="4895850"/>
              <a:ext cx="4746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24961" name="Rectangle 33"/>
            <p:cNvSpPr>
              <a:spLocks noChangeArrowheads="1"/>
            </p:cNvSpPr>
            <p:nvPr/>
          </p:nvSpPr>
          <p:spPr bwMode="auto">
            <a:xfrm>
              <a:off x="3810000" y="5181600"/>
              <a:ext cx="304800" cy="1524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课堂练习</a:t>
            </a:r>
          </a:p>
        </p:txBody>
      </p:sp>
      <p:pic>
        <p:nvPicPr>
          <p:cNvPr id="3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6" name="AutoShape 24"/>
          <p:cNvSpPr>
            <a:spLocks noChangeArrowheads="1"/>
          </p:cNvSpPr>
          <p:nvPr/>
        </p:nvSpPr>
        <p:spPr bwMode="auto">
          <a:xfrm>
            <a:off x="6705600" y="3048000"/>
            <a:ext cx="1905000" cy="1066800"/>
          </a:xfrm>
          <a:prstGeom prst="wedgeRectCallout">
            <a:avLst>
              <a:gd name="adj1" fmla="val -103250"/>
              <a:gd name="adj2" fmla="val -17560"/>
            </a:avLst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欧拉通路？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2913862" y="4814888"/>
            <a:ext cx="55443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deg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(A)=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deg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(B)=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deg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(C)=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deg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(D)=3</a:t>
            </a: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3200400" y="5454650"/>
            <a:ext cx="3062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deg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(E)=4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76600" y="2301872"/>
            <a:ext cx="2895600" cy="2651128"/>
            <a:chOff x="2971800" y="1866900"/>
            <a:chExt cx="2549525" cy="2400300"/>
          </a:xfrm>
        </p:grpSpPr>
        <p:sp>
          <p:nvSpPr>
            <p:cNvPr id="125958" name="Oval 6"/>
            <p:cNvSpPr>
              <a:spLocks noChangeArrowheads="1"/>
            </p:cNvSpPr>
            <p:nvPr/>
          </p:nvSpPr>
          <p:spPr bwMode="auto">
            <a:xfrm>
              <a:off x="3305175" y="2168525"/>
              <a:ext cx="152400" cy="152400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5959" name="Oval 7"/>
            <p:cNvSpPr>
              <a:spLocks noChangeArrowheads="1"/>
            </p:cNvSpPr>
            <p:nvPr/>
          </p:nvSpPr>
          <p:spPr bwMode="auto">
            <a:xfrm>
              <a:off x="4981575" y="2168525"/>
              <a:ext cx="152400" cy="152400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5960" name="Oval 8"/>
            <p:cNvSpPr>
              <a:spLocks noChangeArrowheads="1"/>
            </p:cNvSpPr>
            <p:nvPr/>
          </p:nvSpPr>
          <p:spPr bwMode="auto">
            <a:xfrm>
              <a:off x="3305175" y="3921125"/>
              <a:ext cx="152400" cy="152400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5961" name="Oval 9"/>
            <p:cNvSpPr>
              <a:spLocks noChangeArrowheads="1"/>
            </p:cNvSpPr>
            <p:nvPr/>
          </p:nvSpPr>
          <p:spPr bwMode="auto">
            <a:xfrm>
              <a:off x="4981575" y="3921125"/>
              <a:ext cx="152400" cy="152400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5962" name="Oval 10"/>
            <p:cNvSpPr>
              <a:spLocks noChangeArrowheads="1"/>
            </p:cNvSpPr>
            <p:nvPr/>
          </p:nvSpPr>
          <p:spPr bwMode="auto">
            <a:xfrm>
              <a:off x="4143375" y="3082925"/>
              <a:ext cx="152400" cy="152400"/>
            </a:xfrm>
            <a:prstGeom prst="ellipse">
              <a:avLst/>
            </a:prstGeom>
            <a:solidFill>
              <a:srgbClr val="0000FF"/>
            </a:solidFill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pSp>
          <p:nvGrpSpPr>
            <p:cNvPr id="125963" name="Group 11"/>
            <p:cNvGrpSpPr>
              <a:grpSpLocks/>
            </p:cNvGrpSpPr>
            <p:nvPr/>
          </p:nvGrpSpPr>
          <p:grpSpPr bwMode="auto">
            <a:xfrm>
              <a:off x="3381375" y="2244725"/>
              <a:ext cx="1600200" cy="1676400"/>
              <a:chOff x="1488" y="1152"/>
              <a:chExt cx="1008" cy="1056"/>
            </a:xfrm>
          </p:grpSpPr>
          <p:sp>
            <p:nvSpPr>
              <p:cNvPr id="125964" name="Line 12"/>
              <p:cNvSpPr>
                <a:spLocks noChangeShapeType="1"/>
              </p:cNvSpPr>
              <p:nvPr/>
            </p:nvSpPr>
            <p:spPr bwMode="auto">
              <a:xfrm>
                <a:off x="1536" y="1152"/>
                <a:ext cx="96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965" name="Line 13"/>
              <p:cNvSpPr>
                <a:spLocks noChangeShapeType="1"/>
              </p:cNvSpPr>
              <p:nvPr/>
            </p:nvSpPr>
            <p:spPr bwMode="auto">
              <a:xfrm>
                <a:off x="1488" y="1200"/>
                <a:ext cx="0" cy="100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>
              <a:off x="3457575" y="3997325"/>
              <a:ext cx="1524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5057775" y="2320925"/>
              <a:ext cx="0" cy="16002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>
              <a:off x="3457575" y="2244725"/>
              <a:ext cx="685800" cy="8382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>
              <a:off x="4295775" y="3235325"/>
              <a:ext cx="685800" cy="6858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70" name="Line 18"/>
            <p:cNvSpPr>
              <a:spLocks noChangeShapeType="1"/>
            </p:cNvSpPr>
            <p:nvPr/>
          </p:nvSpPr>
          <p:spPr bwMode="auto">
            <a:xfrm flipV="1">
              <a:off x="3457575" y="3235325"/>
              <a:ext cx="685800" cy="6858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71" name="Line 19"/>
            <p:cNvSpPr>
              <a:spLocks noChangeShapeType="1"/>
            </p:cNvSpPr>
            <p:nvPr/>
          </p:nvSpPr>
          <p:spPr bwMode="auto">
            <a:xfrm flipV="1">
              <a:off x="4295775" y="2320925"/>
              <a:ext cx="685800" cy="762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72" name="Text Box 20"/>
            <p:cNvSpPr txBox="1">
              <a:spLocks noChangeArrowheads="1"/>
            </p:cNvSpPr>
            <p:nvPr/>
          </p:nvSpPr>
          <p:spPr bwMode="auto">
            <a:xfrm>
              <a:off x="2971800" y="1944688"/>
              <a:ext cx="401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5973" name="Text Box 21"/>
            <p:cNvSpPr txBox="1">
              <a:spLocks noChangeArrowheads="1"/>
            </p:cNvSpPr>
            <p:nvPr/>
          </p:nvSpPr>
          <p:spPr bwMode="auto">
            <a:xfrm>
              <a:off x="5119688" y="1866900"/>
              <a:ext cx="3841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5974" name="Text Box 22"/>
            <p:cNvSpPr txBox="1">
              <a:spLocks noChangeArrowheads="1"/>
            </p:cNvSpPr>
            <p:nvPr/>
          </p:nvSpPr>
          <p:spPr bwMode="auto">
            <a:xfrm>
              <a:off x="2986088" y="3810000"/>
              <a:ext cx="401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25975" name="Text Box 23"/>
            <p:cNvSpPr txBox="1">
              <a:spLocks noChangeArrowheads="1"/>
            </p:cNvSpPr>
            <p:nvPr/>
          </p:nvSpPr>
          <p:spPr bwMode="auto">
            <a:xfrm>
              <a:off x="5119688" y="3808413"/>
              <a:ext cx="401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25982" name="Text Box 30"/>
            <p:cNvSpPr txBox="1">
              <a:spLocks noChangeArrowheads="1"/>
            </p:cNvSpPr>
            <p:nvPr/>
          </p:nvSpPr>
          <p:spPr bwMode="auto">
            <a:xfrm>
              <a:off x="3951288" y="2590800"/>
              <a:ext cx="3841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</p:grp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52400" y="15240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课堂练习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52400" y="1143000"/>
            <a:ext cx="2431256" cy="1600200"/>
            <a:chOff x="2438400" y="3886200"/>
            <a:chExt cx="3124200" cy="2141538"/>
          </a:xfrm>
        </p:grpSpPr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2590800" y="4038600"/>
              <a:ext cx="762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4724400" y="4038600"/>
              <a:ext cx="8382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2590800" y="4038600"/>
              <a:ext cx="0" cy="990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2590800" y="5181600"/>
              <a:ext cx="0" cy="609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2590800" y="5791200"/>
              <a:ext cx="18288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5562600" y="4038600"/>
              <a:ext cx="0" cy="1752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419600" y="5791200"/>
              <a:ext cx="1143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3962400" y="4038600"/>
              <a:ext cx="0" cy="381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3962400" y="4572000"/>
              <a:ext cx="0" cy="228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2590800" y="4800600"/>
              <a:ext cx="6096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3352800" y="4800600"/>
              <a:ext cx="16002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5029200" y="4800600"/>
              <a:ext cx="5334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3962400" y="4800600"/>
              <a:ext cx="0" cy="381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3962400" y="5334000"/>
              <a:ext cx="0" cy="4572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3352800" y="3962400"/>
              <a:ext cx="76200" cy="2286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4572000" y="3886200"/>
              <a:ext cx="152400" cy="3048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3200400" y="4648200"/>
              <a:ext cx="152400" cy="3048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3810000" y="4419600"/>
              <a:ext cx="228600" cy="1524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4953000" y="4648200"/>
              <a:ext cx="76200" cy="3048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4343400" y="5638800"/>
              <a:ext cx="76200" cy="388938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2438400" y="5029200"/>
              <a:ext cx="304800" cy="1524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3248025" y="4035425"/>
              <a:ext cx="4746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4495800" y="4035425"/>
              <a:ext cx="45243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3109913" y="4895850"/>
              <a:ext cx="4746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4557713" y="4895850"/>
              <a:ext cx="4746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8" name="Rectangle 33"/>
            <p:cNvSpPr>
              <a:spLocks noChangeArrowheads="1"/>
            </p:cNvSpPr>
            <p:nvPr/>
          </p:nvSpPr>
          <p:spPr bwMode="auto">
            <a:xfrm>
              <a:off x="3810000" y="5181600"/>
              <a:ext cx="304800" cy="1524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43200" y="1027093"/>
            <a:ext cx="53014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解：村庄和地面抽象为顶点</a:t>
            </a: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有地道相通 抽象为边，得到</a:t>
            </a:r>
          </a:p>
        </p:txBody>
      </p:sp>
      <p:pic>
        <p:nvPicPr>
          <p:cNvPr id="5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6" grpId="0" animBg="1"/>
      <p:bldP spid="125977" grpId="0"/>
      <p:bldP spid="125978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905000" y="2528888"/>
            <a:ext cx="5105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4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§9.2  </a:t>
            </a:r>
            <a:r>
              <a:rPr lang="zh-CN" altLang="en-US" sz="4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哈密顿图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957513" y="3810000"/>
            <a:ext cx="2452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Hamilton</a:t>
            </a:r>
          </a:p>
        </p:txBody>
      </p:sp>
      <p:sp>
        <p:nvSpPr>
          <p:cNvPr id="130054" name="AutoShape 6"/>
          <p:cNvSpPr>
            <a:spLocks noChangeArrowheads="1"/>
          </p:cNvSpPr>
          <p:nvPr/>
        </p:nvSpPr>
        <p:spPr bwMode="auto">
          <a:xfrm>
            <a:off x="6324600" y="3962400"/>
            <a:ext cx="1905000" cy="1295400"/>
          </a:xfrm>
          <a:prstGeom prst="wedgeEllipseCallout">
            <a:avLst>
              <a:gd name="adj1" fmla="val -92250"/>
              <a:gd name="adj2" fmla="val -74144"/>
            </a:avLst>
          </a:prstGeom>
          <a:solidFill>
            <a:srgbClr val="FFFF99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 b="1">
                <a:solidFill>
                  <a:srgbClr val="990099"/>
                </a:solidFill>
                <a:latin typeface="Times New Roman" pitchFamily="18" charset="0"/>
                <a:ea typeface="宋体" pitchFamily="2" charset="-122"/>
              </a:rPr>
              <a:t>1859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  <p:bldP spid="1300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288925" y="152400"/>
            <a:ext cx="245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哈密顿图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839200" cy="2033506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哈密顿回路：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是一个连通图，通过图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的每个顶   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点一次且仅一次的回路。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哈密顿图：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具有哈密顿回路的图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grpSp>
        <p:nvGrpSpPr>
          <p:cNvPr id="131079" name="Group 7"/>
          <p:cNvGrpSpPr>
            <a:grpSpLocks/>
          </p:cNvGrpSpPr>
          <p:nvPr/>
        </p:nvGrpSpPr>
        <p:grpSpPr bwMode="auto">
          <a:xfrm>
            <a:off x="76200" y="3048000"/>
            <a:ext cx="3733799" cy="3048000"/>
            <a:chOff x="960" y="2138"/>
            <a:chExt cx="1401" cy="1584"/>
          </a:xfrm>
        </p:grpSpPr>
        <p:sp>
          <p:nvSpPr>
            <p:cNvPr id="131080" name="Oval 8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1" name="Oval 9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2" name="Oval 10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3" name="Oval 11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4" name="Oval 12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085" name="Line 13"/>
            <p:cNvSpPr>
              <a:spLocks noChangeShapeType="1"/>
            </p:cNvSpPr>
            <p:nvPr/>
          </p:nvSpPr>
          <p:spPr bwMode="auto">
            <a:xfrm flipV="1">
              <a:off x="1248" y="235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>
              <a:off x="1200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7" name="Line 15"/>
            <p:cNvSpPr>
              <a:spLocks noChangeShapeType="1"/>
            </p:cNvSpPr>
            <p:nvPr/>
          </p:nvSpPr>
          <p:spPr bwMode="auto">
            <a:xfrm>
              <a:off x="1248" y="3552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8" name="Line 16"/>
            <p:cNvSpPr>
              <a:spLocks noChangeShapeType="1"/>
            </p:cNvSpPr>
            <p:nvPr/>
          </p:nvSpPr>
          <p:spPr bwMode="auto">
            <a:xfrm>
              <a:off x="2112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9" name="Line 17"/>
            <p:cNvSpPr>
              <a:spLocks noChangeShapeType="1"/>
            </p:cNvSpPr>
            <p:nvPr/>
          </p:nvSpPr>
          <p:spPr bwMode="auto">
            <a:xfrm>
              <a:off x="1248" y="2784"/>
              <a:ext cx="76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>
              <a:off x="1776" y="2352"/>
              <a:ext cx="336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1091" name="Group 19"/>
            <p:cNvGrpSpPr>
              <a:grpSpLocks/>
            </p:cNvGrpSpPr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131092" name="Text Box 20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31093" name="Text Box 21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31094" name="Text Box 22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31095" name="Text Box 23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131096" name="Text Box 24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</p:grpSp>
      </p:grp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3800474" y="3711622"/>
            <a:ext cx="283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(1,2,3,4,5,1)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3682074" y="4572000"/>
            <a:ext cx="47132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规定：平凡图为哈密顿图</a:t>
            </a: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nimBg="1"/>
      <p:bldP spid="131097" grpId="0"/>
      <p:bldP spid="1310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7467600" cy="1400175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哈密顿通路：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中每个顶点一次且 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仅一次的通路。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pSp>
        <p:nvGrpSpPr>
          <p:cNvPr id="132103" name="Group 7"/>
          <p:cNvGrpSpPr>
            <a:grpSpLocks/>
          </p:cNvGrpSpPr>
          <p:nvPr/>
        </p:nvGrpSpPr>
        <p:grpSpPr bwMode="auto">
          <a:xfrm>
            <a:off x="152400" y="3048000"/>
            <a:ext cx="3214688" cy="2676525"/>
            <a:chOff x="960" y="2138"/>
            <a:chExt cx="1401" cy="1584"/>
          </a:xfrm>
        </p:grpSpPr>
        <p:sp>
          <p:nvSpPr>
            <p:cNvPr id="132104" name="Oval 8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5" name="Oval 9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6" name="Oval 10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7" name="Oval 11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8" name="Oval 12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 flipV="1">
              <a:off x="1248" y="235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200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248" y="3552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2112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248" y="2784"/>
              <a:ext cx="76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776" y="2352"/>
              <a:ext cx="336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2115" name="Group 19"/>
            <p:cNvGrpSpPr>
              <a:grpSpLocks/>
            </p:cNvGrpSpPr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132116" name="Text Box 20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32117" name="Text Box 21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32118" name="Text Box 22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32119" name="Text Box 23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132120" name="Text Box 24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</p:grpSp>
      </p:grp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1066800" y="2590800"/>
            <a:ext cx="3138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(1,2,3,4,5)</a:t>
            </a: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3657600" y="2819400"/>
            <a:ext cx="5181600" cy="1155700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1)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哈密顿通路是经过图中所有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顶点的通路中长度最短的通路</a:t>
            </a: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3733800" y="4292600"/>
            <a:ext cx="4800600" cy="1193800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2)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哈密顿回路是经过图中所有</a:t>
            </a:r>
          </a:p>
          <a:p>
            <a:pPr>
              <a:lnSpc>
                <a:spcPct val="145000"/>
              </a:lnSpc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顶点的回路中长度最短的回路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41888" y="152400"/>
            <a:ext cx="245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哈密顿通路</a:t>
            </a:r>
          </a:p>
        </p:txBody>
      </p:sp>
      <p:pic>
        <p:nvPicPr>
          <p:cNvPr id="2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27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2" grpId="0" animBg="1"/>
      <p:bldP spid="132121" grpId="0"/>
      <p:bldP spid="132124" grpId="0" animBg="1"/>
      <p:bldP spid="1321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747713" y="1150938"/>
            <a:ext cx="41315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欧拉图与哈密顿图区别：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990600" y="1995488"/>
            <a:ext cx="5576888" cy="58695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欧拉通路是哈密顿通路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990600" y="2895600"/>
            <a:ext cx="5500688" cy="58695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哈密顿通路是欧拉通路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6441" name="AutoShape 9"/>
          <p:cNvSpPr>
            <a:spLocks noChangeArrowheads="1"/>
          </p:cNvSpPr>
          <p:nvPr/>
        </p:nvSpPr>
        <p:spPr bwMode="auto">
          <a:xfrm>
            <a:off x="6324600" y="1524000"/>
            <a:ext cx="1752600" cy="838200"/>
          </a:xfrm>
          <a:prstGeom prst="wedgeRoundRectCallout">
            <a:avLst>
              <a:gd name="adj1" fmla="val -82338"/>
              <a:gd name="adj2" fmla="val 33713"/>
              <a:gd name="adj3" fmla="val 16667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4800">
                <a:cs typeface="Times New Roman" pitchFamily="18" charset="0"/>
              </a:rPr>
              <a:t>？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88925" y="228600"/>
            <a:ext cx="3902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欧拉图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哈密顿图对比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90600" y="3886200"/>
            <a:ext cx="5500688" cy="58695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欧拉图中必含有欧拉通路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14400" y="4724400"/>
            <a:ext cx="7467600" cy="58695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4)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哈密顿图中必含有哈密顿通路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9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 animBg="1"/>
      <p:bldP spid="146441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1" y="381000"/>
            <a:ext cx="2590800" cy="8382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学习要求：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66800"/>
            <a:ext cx="2895600" cy="48006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3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欧拉图</a:t>
            </a:r>
            <a:endParaRPr lang="en-US" altLang="zh-CN" sz="36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3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哈密顿图</a:t>
            </a:r>
            <a:endParaRPr lang="en-US" altLang="zh-CN" sz="36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3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二分图</a:t>
            </a:r>
            <a:endParaRPr lang="en-US" altLang="zh-CN" sz="36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3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平面图</a:t>
            </a:r>
            <a:endParaRPr lang="en-US" altLang="zh-CN" sz="36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3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endParaRPr lang="en-US" altLang="zh-CN" sz="36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36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爆炸形 1 3"/>
          <p:cNvSpPr/>
          <p:nvPr/>
        </p:nvSpPr>
        <p:spPr bwMode="auto">
          <a:xfrm>
            <a:off x="4495800" y="1600200"/>
            <a:ext cx="3200400" cy="3886200"/>
          </a:xfrm>
          <a:prstGeom prst="irregularSeal1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72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33348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8" name="Rectangle 68"/>
          <p:cNvSpPr>
            <a:spLocks noChangeArrowheads="1"/>
          </p:cNvSpPr>
          <p:nvPr/>
        </p:nvSpPr>
        <p:spPr bwMode="auto">
          <a:xfrm>
            <a:off x="2819400" y="2819400"/>
            <a:ext cx="1905000" cy="609600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pSp>
        <p:nvGrpSpPr>
          <p:cNvPr id="133129" name="Group 9"/>
          <p:cNvGrpSpPr>
            <a:grpSpLocks/>
          </p:cNvGrpSpPr>
          <p:nvPr/>
        </p:nvGrpSpPr>
        <p:grpSpPr bwMode="auto">
          <a:xfrm>
            <a:off x="1524000" y="3394075"/>
            <a:ext cx="2224088" cy="2667000"/>
            <a:chOff x="960" y="2138"/>
            <a:chExt cx="1401" cy="1680"/>
          </a:xfrm>
        </p:grpSpPr>
        <p:sp>
          <p:nvSpPr>
            <p:cNvPr id="133130" name="Oval 10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pSp>
          <p:nvGrpSpPr>
            <p:cNvPr id="133131" name="Group 11"/>
            <p:cNvGrpSpPr>
              <a:grpSpLocks/>
            </p:cNvGrpSpPr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133132" name="Line 12"/>
              <p:cNvSpPr>
                <a:spLocks noChangeShapeType="1"/>
              </p:cNvSpPr>
              <p:nvPr/>
            </p:nvSpPr>
            <p:spPr bwMode="auto">
              <a:xfrm flipV="1">
                <a:off x="1248" y="2352"/>
                <a:ext cx="432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3" name="Line 13"/>
              <p:cNvSpPr>
                <a:spLocks noChangeShapeType="1"/>
              </p:cNvSpPr>
              <p:nvPr/>
            </p:nvSpPr>
            <p:spPr bwMode="auto">
              <a:xfrm>
                <a:off x="1248" y="3552"/>
                <a:ext cx="81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4" name="Line 14"/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76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5" name="Line 15"/>
              <p:cNvSpPr>
                <a:spLocks noChangeShapeType="1"/>
              </p:cNvSpPr>
              <p:nvPr/>
            </p:nvSpPr>
            <p:spPr bwMode="auto">
              <a:xfrm>
                <a:off x="1776" y="2352"/>
                <a:ext cx="336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6" name="Text Box 16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33137" name="Text Box 17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33138" name="Text Box 18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33139" name="Text Box 19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133140" name="Text Box 20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133141" name="Oval 21"/>
              <p:cNvSpPr>
                <a:spLocks noChangeArrowheads="1"/>
              </p:cNvSpPr>
              <p:nvPr/>
            </p:nvSpPr>
            <p:spPr bwMode="auto">
              <a:xfrm>
                <a:off x="1152" y="2688"/>
                <a:ext cx="96" cy="144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33142" name="Oval 22"/>
              <p:cNvSpPr>
                <a:spLocks noChangeArrowheads="1"/>
              </p:cNvSpPr>
              <p:nvPr/>
            </p:nvSpPr>
            <p:spPr bwMode="auto">
              <a:xfrm>
                <a:off x="1152" y="35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33143" name="Oval 23"/>
              <p:cNvSpPr>
                <a:spLocks noChangeArrowheads="1"/>
              </p:cNvSpPr>
              <p:nvPr/>
            </p:nvSpPr>
            <p:spPr bwMode="auto">
              <a:xfrm>
                <a:off x="2064" y="35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33144" name="Oval 24"/>
            <p:cNvSpPr>
              <a:spLocks noChangeArrowheads="1"/>
            </p:cNvSpPr>
            <p:nvPr/>
          </p:nvSpPr>
          <p:spPr bwMode="auto">
            <a:xfrm>
              <a:off x="2016" y="2736"/>
              <a:ext cx="96" cy="14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3145" name="Text Box 25"/>
            <p:cNvSpPr txBox="1">
              <a:spLocks noChangeArrowheads="1"/>
            </p:cNvSpPr>
            <p:nvPr/>
          </p:nvSpPr>
          <p:spPr bwMode="auto">
            <a:xfrm>
              <a:off x="1479" y="3530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(a)</a:t>
              </a:r>
            </a:p>
          </p:txBody>
        </p:sp>
      </p:grpSp>
      <p:sp>
        <p:nvSpPr>
          <p:cNvPr id="133147" name="Line 27"/>
          <p:cNvSpPr>
            <a:spLocks noChangeShapeType="1"/>
          </p:cNvSpPr>
          <p:nvPr/>
        </p:nvSpPr>
        <p:spPr bwMode="auto">
          <a:xfrm>
            <a:off x="5105400" y="38100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49" name="Line 29"/>
          <p:cNvSpPr>
            <a:spLocks noChangeShapeType="1"/>
          </p:cNvSpPr>
          <p:nvPr/>
        </p:nvSpPr>
        <p:spPr bwMode="auto">
          <a:xfrm>
            <a:off x="6172200" y="38100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>
            <a:off x="5029200" y="3886200"/>
            <a:ext cx="0" cy="1447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3" name="Line 33"/>
          <p:cNvSpPr>
            <a:spLocks noChangeShapeType="1"/>
          </p:cNvSpPr>
          <p:nvPr/>
        </p:nvSpPr>
        <p:spPr bwMode="auto">
          <a:xfrm>
            <a:off x="6096000" y="3886200"/>
            <a:ext cx="0" cy="1524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5105400" y="54102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6" name="Line 36"/>
          <p:cNvSpPr>
            <a:spLocks noChangeShapeType="1"/>
          </p:cNvSpPr>
          <p:nvPr/>
        </p:nvSpPr>
        <p:spPr bwMode="auto">
          <a:xfrm>
            <a:off x="7162800" y="3886200"/>
            <a:ext cx="0" cy="1447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7" name="Line 37"/>
          <p:cNvSpPr>
            <a:spLocks noChangeShapeType="1"/>
          </p:cNvSpPr>
          <p:nvPr/>
        </p:nvSpPr>
        <p:spPr bwMode="auto">
          <a:xfrm>
            <a:off x="6172200" y="54102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5105400" y="3886200"/>
            <a:ext cx="3810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5638800" y="4648200"/>
            <a:ext cx="3810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6096000" y="3886200"/>
            <a:ext cx="4572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4" name="Line 44"/>
          <p:cNvSpPr>
            <a:spLocks noChangeShapeType="1"/>
          </p:cNvSpPr>
          <p:nvPr/>
        </p:nvSpPr>
        <p:spPr bwMode="auto">
          <a:xfrm>
            <a:off x="6705600" y="4648200"/>
            <a:ext cx="3810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5" name="Text Box 45"/>
          <p:cNvSpPr txBox="1">
            <a:spLocks noChangeArrowheads="1"/>
          </p:cNvSpPr>
          <p:nvPr/>
        </p:nvSpPr>
        <p:spPr bwMode="auto">
          <a:xfrm>
            <a:off x="5853113" y="5524500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(b)</a:t>
            </a:r>
          </a:p>
        </p:txBody>
      </p:sp>
      <p:sp>
        <p:nvSpPr>
          <p:cNvPr id="133166" name="Text Box 46"/>
          <p:cNvSpPr txBox="1">
            <a:spLocks noChangeArrowheads="1"/>
          </p:cNvSpPr>
          <p:nvPr/>
        </p:nvSpPr>
        <p:spPr bwMode="auto">
          <a:xfrm>
            <a:off x="4724400" y="35194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33167" name="Text Box 47"/>
          <p:cNvSpPr txBox="1">
            <a:spLocks noChangeArrowheads="1"/>
          </p:cNvSpPr>
          <p:nvPr/>
        </p:nvSpPr>
        <p:spPr bwMode="auto">
          <a:xfrm>
            <a:off x="5929313" y="33670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33168" name="Text Box 48"/>
          <p:cNvSpPr txBox="1">
            <a:spLocks noChangeArrowheads="1"/>
          </p:cNvSpPr>
          <p:nvPr/>
        </p:nvSpPr>
        <p:spPr bwMode="auto">
          <a:xfrm>
            <a:off x="6996113" y="33670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133169" name="Text Box 49"/>
          <p:cNvSpPr txBox="1">
            <a:spLocks noChangeArrowheads="1"/>
          </p:cNvSpPr>
          <p:nvPr/>
        </p:nvSpPr>
        <p:spPr bwMode="auto">
          <a:xfrm>
            <a:off x="4786313" y="53482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33170" name="Text Box 50"/>
          <p:cNvSpPr txBox="1">
            <a:spLocks noChangeArrowheads="1"/>
          </p:cNvSpPr>
          <p:nvPr/>
        </p:nvSpPr>
        <p:spPr bwMode="auto">
          <a:xfrm>
            <a:off x="6081713" y="532606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33171" name="Text Box 51"/>
          <p:cNvSpPr txBox="1">
            <a:spLocks noChangeArrowheads="1"/>
          </p:cNvSpPr>
          <p:nvPr/>
        </p:nvSpPr>
        <p:spPr bwMode="auto">
          <a:xfrm>
            <a:off x="7224713" y="51196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5624513" y="42814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6691313" y="42814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33174" name="AutoShape 54"/>
          <p:cNvSpPr>
            <a:spLocks noChangeArrowheads="1"/>
          </p:cNvSpPr>
          <p:nvPr/>
        </p:nvSpPr>
        <p:spPr bwMode="auto">
          <a:xfrm>
            <a:off x="304800" y="4724400"/>
            <a:ext cx="838200" cy="914400"/>
          </a:xfrm>
          <a:prstGeom prst="cloudCallout">
            <a:avLst>
              <a:gd name="adj1" fmla="val 160796"/>
              <a:gd name="adj2" fmla="val -48782"/>
            </a:avLst>
          </a:prstGeom>
          <a:solidFill>
            <a:srgbClr val="FFFF00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33177" name="Text Box 57"/>
          <p:cNvSpPr txBox="1">
            <a:spLocks noChangeArrowheads="1"/>
          </p:cNvSpPr>
          <p:nvPr/>
        </p:nvSpPr>
        <p:spPr bwMode="auto">
          <a:xfrm>
            <a:off x="533400" y="762000"/>
            <a:ext cx="8001000" cy="1621086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  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设图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是哈密顿图的必要条件</a:t>
            </a:r>
          </a:p>
          <a:p>
            <a:pPr>
              <a:lnSpc>
                <a:spcPct val="155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           是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V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的任何一个非空子集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S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，有</a:t>
            </a:r>
          </a:p>
        </p:txBody>
      </p:sp>
      <p:sp>
        <p:nvSpPr>
          <p:cNvPr id="133179" name="Rectangle 5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8" name="Object 58"/>
          <p:cNvGraphicFramePr>
            <a:graphicFrameLocks noChangeAspect="1"/>
          </p:cNvGraphicFramePr>
          <p:nvPr/>
        </p:nvGraphicFramePr>
        <p:xfrm>
          <a:off x="2895600" y="2743200"/>
          <a:ext cx="27432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7" name="公式" r:id="rId3" imgW="901309" imgH="253890" progId="Equation.3">
                  <p:embed/>
                </p:oleObj>
              </mc:Choice>
              <mc:Fallback>
                <p:oleObj name="公式" r:id="rId3" imgW="901309" imgH="25389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27432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1" name="Oval 61"/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2" name="Oval 62"/>
          <p:cNvSpPr>
            <a:spLocks noChangeArrowheads="1"/>
          </p:cNvSpPr>
          <p:nvPr/>
        </p:nvSpPr>
        <p:spPr bwMode="auto">
          <a:xfrm>
            <a:off x="7086600" y="3733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3" name="Oval 63"/>
          <p:cNvSpPr>
            <a:spLocks noChangeArrowheads="1"/>
          </p:cNvSpPr>
          <p:nvPr/>
        </p:nvSpPr>
        <p:spPr bwMode="auto">
          <a:xfrm>
            <a:off x="4953000" y="53340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4" name="Oval 64"/>
          <p:cNvSpPr>
            <a:spLocks noChangeArrowheads="1"/>
          </p:cNvSpPr>
          <p:nvPr/>
        </p:nvSpPr>
        <p:spPr bwMode="auto">
          <a:xfrm>
            <a:off x="5486400" y="4495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5" name="Oval 65"/>
          <p:cNvSpPr>
            <a:spLocks noChangeArrowheads="1"/>
          </p:cNvSpPr>
          <p:nvPr/>
        </p:nvSpPr>
        <p:spPr bwMode="auto">
          <a:xfrm>
            <a:off x="6019800" y="53340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6" name="Oval 66"/>
          <p:cNvSpPr>
            <a:spLocks noChangeArrowheads="1"/>
          </p:cNvSpPr>
          <p:nvPr/>
        </p:nvSpPr>
        <p:spPr bwMode="auto">
          <a:xfrm>
            <a:off x="6553200" y="4419600"/>
            <a:ext cx="152400" cy="2286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33187" name="Oval 67"/>
          <p:cNvSpPr>
            <a:spLocks noChangeArrowheads="1"/>
          </p:cNvSpPr>
          <p:nvPr/>
        </p:nvSpPr>
        <p:spPr bwMode="auto">
          <a:xfrm>
            <a:off x="7086600" y="5257800"/>
            <a:ext cx="152400" cy="2286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3189" name="Text Box 69"/>
          <p:cNvSpPr txBox="1">
            <a:spLocks noChangeArrowheads="1"/>
          </p:cNvSpPr>
          <p:nvPr/>
        </p:nvSpPr>
        <p:spPr bwMode="auto">
          <a:xfrm>
            <a:off x="7467600" y="3900488"/>
            <a:ext cx="1306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S={1,4}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441325" y="76200"/>
            <a:ext cx="245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必要条件</a:t>
            </a:r>
          </a:p>
        </p:txBody>
      </p:sp>
      <p:pic>
        <p:nvPicPr>
          <p:cNvPr id="56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33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33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8" grpId="0" animBg="1"/>
      <p:bldP spid="133147" grpId="0" animBg="1"/>
      <p:bldP spid="133151" grpId="0" animBg="1"/>
      <p:bldP spid="133153" grpId="0" animBg="1"/>
      <p:bldP spid="133154" grpId="0" animBg="1"/>
      <p:bldP spid="133157" grpId="0" animBg="1"/>
      <p:bldP spid="133161" grpId="0" animBg="1"/>
      <p:bldP spid="133162" grpId="0" animBg="1"/>
      <p:bldP spid="133174" grpId="0" animBg="1"/>
      <p:bldP spid="133180" grpId="0" animBg="1"/>
      <p:bldP spid="133185" grpId="0" animBg="1"/>
      <p:bldP spid="1331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152400" y="990600"/>
            <a:ext cx="8763000" cy="1621086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  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设图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是具有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n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个顶点的简单无向图。</a:t>
            </a:r>
          </a:p>
          <a:p>
            <a:pPr>
              <a:lnSpc>
                <a:spcPct val="155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        如果对任意两个不相邻的顶点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u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v,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均有</a:t>
            </a: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30318"/>
              </p:ext>
            </p:extLst>
          </p:nvPr>
        </p:nvGraphicFramePr>
        <p:xfrm>
          <a:off x="2209800" y="2743200"/>
          <a:ext cx="36449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9" name="公式" r:id="rId3" imgW="1143000" imgH="203040" progId="Equation.3">
                  <p:embed/>
                </p:oleObj>
              </mc:Choice>
              <mc:Fallback>
                <p:oleObj name="公式" r:id="rId3" imgW="114300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43200"/>
                        <a:ext cx="36449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0" name="AutoShape 16"/>
          <p:cNvSpPr>
            <a:spLocks noChangeArrowheads="1"/>
          </p:cNvSpPr>
          <p:nvPr/>
        </p:nvSpPr>
        <p:spPr bwMode="auto">
          <a:xfrm>
            <a:off x="3048000" y="3581400"/>
            <a:ext cx="4648200" cy="381000"/>
          </a:xfrm>
          <a:prstGeom prst="wedgeRectCallout">
            <a:avLst>
              <a:gd name="adj1" fmla="val -22028"/>
              <a:gd name="adj2" fmla="val -161250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cs typeface="Times New Roman" pitchFamily="18" charset="0"/>
              </a:rPr>
              <a:t>存在一条哈密顿通路</a:t>
            </a: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609600" y="4191000"/>
            <a:ext cx="5043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*** </a:t>
            </a:r>
            <a:r>
              <a:rPr lang="zh-CN" altLang="en-US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此条件不是必要条件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862512" y="4114800"/>
            <a:ext cx="2224088" cy="2514600"/>
            <a:chOff x="960" y="2138"/>
            <a:chExt cx="1401" cy="1584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1248" y="235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200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248" y="3552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112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776" y="2352"/>
              <a:ext cx="336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</p:grp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3216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哈密顿通路充分条件</a:t>
            </a: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0" grpId="0" animBg="1"/>
      <p:bldP spid="1341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3101975" y="2971800"/>
          <a:ext cx="30781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7" name="公式" r:id="rId3" imgW="965160" imgH="203040" progId="Equation.3">
                  <p:embed/>
                </p:oleObj>
              </mc:Choice>
              <mc:Fallback>
                <p:oleObj name="公式" r:id="rId3" imgW="9651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2971800"/>
                        <a:ext cx="307816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7" name="AutoShape 7"/>
          <p:cNvSpPr>
            <a:spLocks noChangeArrowheads="1"/>
          </p:cNvSpPr>
          <p:nvPr/>
        </p:nvSpPr>
        <p:spPr bwMode="auto">
          <a:xfrm>
            <a:off x="3048000" y="4343400"/>
            <a:ext cx="4648200" cy="762000"/>
          </a:xfrm>
          <a:prstGeom prst="wedgeRectCallout">
            <a:avLst>
              <a:gd name="adj1" fmla="val -22028"/>
              <a:gd name="adj2" fmla="val -161250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cs typeface="Times New Roman" pitchFamily="18" charset="0"/>
              </a:rPr>
              <a:t>存在哈密顿回路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990600"/>
            <a:ext cx="8991600" cy="1544591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推论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   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设图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是具有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n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个顶点的简单无向图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(n≥3)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。如果对任意两个不相邻的顶点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u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v,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均有</a:t>
            </a:r>
          </a:p>
        </p:txBody>
      </p:sp>
      <p:graphicFrame>
        <p:nvGraphicFramePr>
          <p:cNvPr id="148489" name="Object 9"/>
          <p:cNvGraphicFramePr>
            <a:graphicFrameLocks noGrp="1" noChangeAspect="1"/>
          </p:cNvGraphicFramePr>
          <p:nvPr>
            <p:ph/>
          </p:nvPr>
        </p:nvGraphicFramePr>
        <p:xfrm>
          <a:off x="3321050" y="5334000"/>
          <a:ext cx="224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8" name="公式" r:id="rId5" imgW="723600" imgH="203040" progId="Equation.3">
                  <p:embed/>
                </p:oleObj>
              </mc:Choice>
              <mc:Fallback>
                <p:oleObj name="公式" r:id="rId5" imgW="723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5334000"/>
                        <a:ext cx="22415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671513" y="5435600"/>
            <a:ext cx="1766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华文行楷" pitchFamily="2" charset="-122"/>
                <a:cs typeface="Times New Roman" pitchFamily="18" charset="0"/>
              </a:rPr>
              <a:t>推论</a:t>
            </a:r>
            <a:r>
              <a:rPr lang="en-US" altLang="zh-CN" b="1">
                <a:solidFill>
                  <a:srgbClr val="0000FF"/>
                </a:solidFill>
                <a:latin typeface="华文行楷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48492" name="AutoShape 12"/>
          <p:cNvSpPr>
            <a:spLocks noChangeArrowheads="1"/>
          </p:cNvSpPr>
          <p:nvPr/>
        </p:nvSpPr>
        <p:spPr bwMode="auto">
          <a:xfrm>
            <a:off x="6324600" y="5486400"/>
            <a:ext cx="2286000" cy="762000"/>
          </a:xfrm>
          <a:prstGeom prst="wedgeRoundRectCallout">
            <a:avLst>
              <a:gd name="adj1" fmla="val -86250"/>
              <a:gd name="adj2" fmla="val -30833"/>
              <a:gd name="adj3" fmla="val 16667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哈密顿图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88925" y="152400"/>
            <a:ext cx="3521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哈密顿图充分条件</a:t>
            </a: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nimBg="1"/>
      <p:bldP spid="148491" grpId="0"/>
      <p:bldP spid="1484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519113" y="1079500"/>
            <a:ext cx="3824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旅行商问题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(TSP)</a:t>
            </a:r>
          </a:p>
        </p:txBody>
      </p:sp>
      <p:pic>
        <p:nvPicPr>
          <p:cNvPr id="149513" name="Picture 9" descr="MCj044592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828800"/>
            <a:ext cx="1778000" cy="1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5105400" y="7620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北京</a:t>
            </a: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3048000" y="24384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西安</a:t>
            </a: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6477000" y="20574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徐州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7543800" y="32766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上海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6477000" y="48006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广州</a:t>
            </a: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7391400" y="6010275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HK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3200400" y="4410075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成都</a:t>
            </a:r>
          </a:p>
        </p:txBody>
      </p:sp>
      <p:sp>
        <p:nvSpPr>
          <p:cNvPr id="149521" name="Line 17"/>
          <p:cNvSpPr>
            <a:spLocks noChangeShapeType="1"/>
          </p:cNvSpPr>
          <p:nvPr/>
        </p:nvSpPr>
        <p:spPr bwMode="auto">
          <a:xfrm flipV="1">
            <a:off x="3581400" y="16002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>
            <a:off x="5638800" y="1600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3276600" y="32766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>
            <a:off x="3733800" y="52578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>
            <a:off x="7010400" y="563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 flipV="1">
            <a:off x="7924800" y="4114800"/>
            <a:ext cx="152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7" name="Line 23"/>
          <p:cNvSpPr>
            <a:spLocks noChangeShapeType="1"/>
          </p:cNvSpPr>
          <p:nvPr/>
        </p:nvSpPr>
        <p:spPr bwMode="auto">
          <a:xfrm>
            <a:off x="7010400" y="2895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8" name="Line 24"/>
          <p:cNvSpPr>
            <a:spLocks noChangeShapeType="1"/>
          </p:cNvSpPr>
          <p:nvPr/>
        </p:nvSpPr>
        <p:spPr bwMode="auto">
          <a:xfrm>
            <a:off x="5638800" y="1600200"/>
            <a:ext cx="838200" cy="3200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9" name="Line 25"/>
          <p:cNvSpPr>
            <a:spLocks noChangeShapeType="1"/>
          </p:cNvSpPr>
          <p:nvPr/>
        </p:nvSpPr>
        <p:spPr bwMode="auto">
          <a:xfrm flipH="1">
            <a:off x="3581400" y="1600200"/>
            <a:ext cx="2057400" cy="1676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 flipH="1">
            <a:off x="3733800" y="1600200"/>
            <a:ext cx="1447800" cy="2819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1" name="Line 27"/>
          <p:cNvSpPr>
            <a:spLocks noChangeShapeType="1"/>
          </p:cNvSpPr>
          <p:nvPr/>
        </p:nvSpPr>
        <p:spPr bwMode="auto">
          <a:xfrm flipV="1">
            <a:off x="3733800" y="3276600"/>
            <a:ext cx="3810000" cy="1524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2" name="Line 28"/>
          <p:cNvSpPr>
            <a:spLocks noChangeShapeType="1"/>
          </p:cNvSpPr>
          <p:nvPr/>
        </p:nvSpPr>
        <p:spPr bwMode="auto">
          <a:xfrm>
            <a:off x="3581400" y="3276600"/>
            <a:ext cx="2895600" cy="1524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3" name="Line 29"/>
          <p:cNvSpPr>
            <a:spLocks noChangeShapeType="1"/>
          </p:cNvSpPr>
          <p:nvPr/>
        </p:nvSpPr>
        <p:spPr bwMode="auto">
          <a:xfrm>
            <a:off x="7010400" y="2895600"/>
            <a:ext cx="0" cy="1905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7010400" y="2895600"/>
            <a:ext cx="533400" cy="31242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3276600" y="3276600"/>
            <a:ext cx="152400" cy="11430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>
            <a:off x="3733800" y="5257800"/>
            <a:ext cx="27432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7" name="Line 33"/>
          <p:cNvSpPr>
            <a:spLocks noChangeShapeType="1"/>
          </p:cNvSpPr>
          <p:nvPr/>
        </p:nvSpPr>
        <p:spPr bwMode="auto">
          <a:xfrm>
            <a:off x="7010400" y="5638800"/>
            <a:ext cx="3810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8" name="Line 34"/>
          <p:cNvSpPr>
            <a:spLocks noChangeShapeType="1"/>
          </p:cNvSpPr>
          <p:nvPr/>
        </p:nvSpPr>
        <p:spPr bwMode="auto">
          <a:xfrm flipH="1" flipV="1">
            <a:off x="7010400" y="5562600"/>
            <a:ext cx="4572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9" name="Line 35"/>
          <p:cNvSpPr>
            <a:spLocks noChangeShapeType="1"/>
          </p:cNvSpPr>
          <p:nvPr/>
        </p:nvSpPr>
        <p:spPr bwMode="auto">
          <a:xfrm flipV="1">
            <a:off x="7924800" y="4114800"/>
            <a:ext cx="152400" cy="1905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40" name="Line 36"/>
          <p:cNvSpPr>
            <a:spLocks noChangeShapeType="1"/>
          </p:cNvSpPr>
          <p:nvPr/>
        </p:nvSpPr>
        <p:spPr bwMode="auto">
          <a:xfrm flipH="1" flipV="1">
            <a:off x="7010400" y="2895600"/>
            <a:ext cx="6096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41" name="Line 37"/>
          <p:cNvSpPr>
            <a:spLocks noChangeShapeType="1"/>
          </p:cNvSpPr>
          <p:nvPr/>
        </p:nvSpPr>
        <p:spPr bwMode="auto">
          <a:xfrm flipH="1" flipV="1">
            <a:off x="5638800" y="1600200"/>
            <a:ext cx="914400" cy="457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42" name="Line 38"/>
          <p:cNvSpPr>
            <a:spLocks noChangeShapeType="1"/>
          </p:cNvSpPr>
          <p:nvPr/>
        </p:nvSpPr>
        <p:spPr bwMode="auto">
          <a:xfrm flipH="1">
            <a:off x="3505200" y="1600200"/>
            <a:ext cx="1600200" cy="838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288925" y="136525"/>
            <a:ext cx="245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哈密顿图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应用</a:t>
            </a:r>
          </a:p>
        </p:txBody>
      </p:sp>
      <p:pic>
        <p:nvPicPr>
          <p:cNvPr id="36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4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5" grpId="0" animBg="1"/>
      <p:bldP spid="149536" grpId="0" animBg="1"/>
      <p:bldP spid="149537" grpId="0" animBg="1"/>
      <p:bldP spid="149538" grpId="0" animBg="1"/>
      <p:bldP spid="149538" grpId="1" animBg="1"/>
      <p:bldP spid="149539" grpId="0" animBg="1"/>
      <p:bldP spid="149540" grpId="0" animBg="1"/>
      <p:bldP spid="149541" grpId="0" animBg="1"/>
      <p:bldP spid="1495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595313" y="18510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228600" y="990600"/>
            <a:ext cx="8686800" cy="196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 某地有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个风景点。若每个景点均有两条道与其他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景点相通，问是否可经过每个景点恰好一次而游完这</a:t>
            </a: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处？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2057400" y="3352800"/>
            <a:ext cx="557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d(u)+d(v)=2+2=4=5-1</a:t>
            </a:r>
          </a:p>
        </p:txBody>
      </p:sp>
      <p:sp>
        <p:nvSpPr>
          <p:cNvPr id="126985" name="AutoShape 9"/>
          <p:cNvSpPr>
            <a:spLocks noChangeArrowheads="1"/>
          </p:cNvSpPr>
          <p:nvPr/>
        </p:nvSpPr>
        <p:spPr bwMode="auto">
          <a:xfrm>
            <a:off x="4267200" y="4495800"/>
            <a:ext cx="3886200" cy="914400"/>
          </a:xfrm>
          <a:prstGeom prst="wedgeRectCallout">
            <a:avLst>
              <a:gd name="adj1" fmla="val -42032"/>
              <a:gd name="adj2" fmla="val -118579"/>
            </a:avLst>
          </a:prstGeom>
          <a:solidFill>
            <a:srgbClr val="CCFFCC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 dirty="0">
                <a:solidFill>
                  <a:srgbClr val="D60093"/>
                </a:solidFill>
              </a:rPr>
              <a:t>有哈密顿通路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88925" y="152400"/>
            <a:ext cx="245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/>
      <p:bldP spid="1269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6" name="Oval 6"/>
          <p:cNvSpPr>
            <a:spLocks noChangeArrowheads="1"/>
          </p:cNvSpPr>
          <p:nvPr/>
        </p:nvSpPr>
        <p:spPr bwMode="auto">
          <a:xfrm>
            <a:off x="2667000" y="1447800"/>
            <a:ext cx="3352800" cy="3621088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07" name="Oval 7"/>
          <p:cNvSpPr>
            <a:spLocks noChangeArrowheads="1"/>
          </p:cNvSpPr>
          <p:nvPr/>
        </p:nvSpPr>
        <p:spPr bwMode="auto">
          <a:xfrm>
            <a:off x="4191000" y="13716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08" name="Oval 8"/>
          <p:cNvSpPr>
            <a:spLocks noChangeArrowheads="1"/>
          </p:cNvSpPr>
          <p:nvPr/>
        </p:nvSpPr>
        <p:spPr bwMode="auto">
          <a:xfrm>
            <a:off x="3048000" y="19812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09" name="Oval 9"/>
          <p:cNvSpPr>
            <a:spLocks noChangeArrowheads="1"/>
          </p:cNvSpPr>
          <p:nvPr/>
        </p:nvSpPr>
        <p:spPr bwMode="auto">
          <a:xfrm>
            <a:off x="5257800" y="17526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3048000" y="44196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4114800" y="49530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5410200" y="45720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3657600" y="2286000"/>
            <a:ext cx="1676400" cy="1905000"/>
          </a:xfrm>
          <a:prstGeom prst="ellips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4343400" y="2209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3733800" y="26670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5029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7" name="Oval 17"/>
          <p:cNvSpPr>
            <a:spLocks noChangeArrowheads="1"/>
          </p:cNvSpPr>
          <p:nvPr/>
        </p:nvSpPr>
        <p:spPr bwMode="auto">
          <a:xfrm>
            <a:off x="3886200" y="38100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8" name="Oval 18"/>
          <p:cNvSpPr>
            <a:spLocks noChangeArrowheads="1"/>
          </p:cNvSpPr>
          <p:nvPr/>
        </p:nvSpPr>
        <p:spPr bwMode="auto">
          <a:xfrm>
            <a:off x="4495800" y="4114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19" name="Oval 19"/>
          <p:cNvSpPr>
            <a:spLocks noChangeArrowheads="1"/>
          </p:cNvSpPr>
          <p:nvPr/>
        </p:nvSpPr>
        <p:spPr bwMode="auto">
          <a:xfrm>
            <a:off x="5105400" y="38100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 flipH="1">
            <a:off x="3962400" y="2286000"/>
            <a:ext cx="381000" cy="1524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1" name="Line 21"/>
          <p:cNvSpPr>
            <a:spLocks noChangeShapeType="1"/>
          </p:cNvSpPr>
          <p:nvPr/>
        </p:nvSpPr>
        <p:spPr bwMode="auto">
          <a:xfrm>
            <a:off x="4495800" y="2286000"/>
            <a:ext cx="685800" cy="1524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2" name="Line 22"/>
          <p:cNvSpPr>
            <a:spLocks noChangeShapeType="1"/>
          </p:cNvSpPr>
          <p:nvPr/>
        </p:nvSpPr>
        <p:spPr bwMode="auto">
          <a:xfrm>
            <a:off x="4038600" y="3886200"/>
            <a:ext cx="10668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3" name="Oval 23"/>
          <p:cNvSpPr>
            <a:spLocks noChangeArrowheads="1"/>
          </p:cNvSpPr>
          <p:nvPr/>
        </p:nvSpPr>
        <p:spPr bwMode="auto">
          <a:xfrm>
            <a:off x="4419600" y="38100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4" name="Oval 24"/>
          <p:cNvSpPr>
            <a:spLocks noChangeArrowheads="1"/>
          </p:cNvSpPr>
          <p:nvPr/>
        </p:nvSpPr>
        <p:spPr bwMode="auto">
          <a:xfrm>
            <a:off x="4038600" y="30480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5" name="Oval 25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6" name="Oval 26"/>
          <p:cNvSpPr>
            <a:spLocks noChangeArrowheads="1"/>
          </p:cNvSpPr>
          <p:nvPr/>
        </p:nvSpPr>
        <p:spPr bwMode="auto">
          <a:xfrm>
            <a:off x="4419600" y="33528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27" name="Line 27"/>
          <p:cNvSpPr>
            <a:spLocks noChangeShapeType="1"/>
          </p:cNvSpPr>
          <p:nvPr/>
        </p:nvSpPr>
        <p:spPr bwMode="auto">
          <a:xfrm>
            <a:off x="4191000" y="3200400"/>
            <a:ext cx="228600" cy="228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V="1">
            <a:off x="4572000" y="3124200"/>
            <a:ext cx="152400" cy="228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9" name="Line 29"/>
          <p:cNvSpPr>
            <a:spLocks noChangeShapeType="1"/>
          </p:cNvSpPr>
          <p:nvPr/>
        </p:nvSpPr>
        <p:spPr bwMode="auto">
          <a:xfrm>
            <a:off x="4495800" y="3505200"/>
            <a:ext cx="0" cy="304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0" name="Line 30"/>
          <p:cNvSpPr>
            <a:spLocks noChangeShapeType="1"/>
          </p:cNvSpPr>
          <p:nvPr/>
        </p:nvSpPr>
        <p:spPr bwMode="auto">
          <a:xfrm>
            <a:off x="3200400" y="2133600"/>
            <a:ext cx="533400" cy="609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1" name="Line 31"/>
          <p:cNvSpPr>
            <a:spLocks noChangeShapeType="1"/>
          </p:cNvSpPr>
          <p:nvPr/>
        </p:nvSpPr>
        <p:spPr bwMode="auto">
          <a:xfrm>
            <a:off x="4267200" y="1524000"/>
            <a:ext cx="1524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2" name="Line 32"/>
          <p:cNvSpPr>
            <a:spLocks noChangeShapeType="1"/>
          </p:cNvSpPr>
          <p:nvPr/>
        </p:nvSpPr>
        <p:spPr bwMode="auto">
          <a:xfrm flipV="1">
            <a:off x="5105400" y="1905000"/>
            <a:ext cx="152400" cy="609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3" name="Line 33"/>
          <p:cNvSpPr>
            <a:spLocks noChangeShapeType="1"/>
          </p:cNvSpPr>
          <p:nvPr/>
        </p:nvSpPr>
        <p:spPr bwMode="auto">
          <a:xfrm flipV="1">
            <a:off x="3200400" y="3886200"/>
            <a:ext cx="685800" cy="609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4" name="Line 34"/>
          <p:cNvSpPr>
            <a:spLocks noChangeShapeType="1"/>
          </p:cNvSpPr>
          <p:nvPr/>
        </p:nvSpPr>
        <p:spPr bwMode="auto">
          <a:xfrm flipV="1">
            <a:off x="4267200" y="4191000"/>
            <a:ext cx="228600" cy="7620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H="1" flipV="1">
            <a:off x="5181600" y="3886200"/>
            <a:ext cx="2286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442913" y="1317625"/>
            <a:ext cx="2681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哈密顿路？</a:t>
            </a:r>
          </a:p>
        </p:txBody>
      </p: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4024313" y="854075"/>
            <a:ext cx="47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2652713" y="17176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39" name="Text Box 39"/>
          <p:cNvSpPr txBox="1">
            <a:spLocks noChangeArrowheads="1"/>
          </p:cNvSpPr>
          <p:nvPr/>
        </p:nvSpPr>
        <p:spPr bwMode="auto">
          <a:xfrm>
            <a:off x="5395913" y="14128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4405313" y="18700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1" name="Text Box 41"/>
          <p:cNvSpPr txBox="1">
            <a:spLocks noChangeArrowheads="1"/>
          </p:cNvSpPr>
          <p:nvPr/>
        </p:nvSpPr>
        <p:spPr bwMode="auto">
          <a:xfrm>
            <a:off x="2805113" y="43830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2" name="Text Box 42"/>
          <p:cNvSpPr txBox="1">
            <a:spLocks noChangeArrowheads="1"/>
          </p:cNvSpPr>
          <p:nvPr/>
        </p:nvSpPr>
        <p:spPr bwMode="auto">
          <a:xfrm>
            <a:off x="3643313" y="21732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3" name="Text Box 43"/>
          <p:cNvSpPr txBox="1">
            <a:spLocks noChangeArrowheads="1"/>
          </p:cNvSpPr>
          <p:nvPr/>
        </p:nvSpPr>
        <p:spPr bwMode="auto">
          <a:xfrm>
            <a:off x="5167313" y="23256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4" name="Text Box 44"/>
          <p:cNvSpPr txBox="1">
            <a:spLocks noChangeArrowheads="1"/>
          </p:cNvSpPr>
          <p:nvPr/>
        </p:nvSpPr>
        <p:spPr bwMode="auto">
          <a:xfrm>
            <a:off x="5548313" y="45354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5" name="Text Box 45"/>
          <p:cNvSpPr txBox="1">
            <a:spLocks noChangeArrowheads="1"/>
          </p:cNvSpPr>
          <p:nvPr/>
        </p:nvSpPr>
        <p:spPr bwMode="auto">
          <a:xfrm>
            <a:off x="4100513" y="50704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6" name="Text Box 46"/>
          <p:cNvSpPr txBox="1">
            <a:spLocks noChangeArrowheads="1"/>
          </p:cNvSpPr>
          <p:nvPr/>
        </p:nvSpPr>
        <p:spPr bwMode="auto">
          <a:xfrm>
            <a:off x="4481513" y="41544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47" name="Text Box 47"/>
          <p:cNvSpPr txBox="1">
            <a:spLocks noChangeArrowheads="1"/>
          </p:cNvSpPr>
          <p:nvPr/>
        </p:nvSpPr>
        <p:spPr bwMode="auto">
          <a:xfrm>
            <a:off x="5243513" y="36226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8" name="Text Box 48"/>
          <p:cNvSpPr txBox="1">
            <a:spLocks noChangeArrowheads="1"/>
          </p:cNvSpPr>
          <p:nvPr/>
        </p:nvSpPr>
        <p:spPr bwMode="auto">
          <a:xfrm>
            <a:off x="3490913" y="36226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49" name="Text Box 49"/>
          <p:cNvSpPr txBox="1">
            <a:spLocks noChangeArrowheads="1"/>
          </p:cNvSpPr>
          <p:nvPr/>
        </p:nvSpPr>
        <p:spPr bwMode="auto">
          <a:xfrm>
            <a:off x="3871913" y="27828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50" name="Text Box 50"/>
          <p:cNvSpPr txBox="1">
            <a:spLocks noChangeArrowheads="1"/>
          </p:cNvSpPr>
          <p:nvPr/>
        </p:nvSpPr>
        <p:spPr bwMode="auto">
          <a:xfrm>
            <a:off x="4557713" y="34686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51" name="Text Box 51"/>
          <p:cNvSpPr txBox="1">
            <a:spLocks noChangeArrowheads="1"/>
          </p:cNvSpPr>
          <p:nvPr/>
        </p:nvSpPr>
        <p:spPr bwMode="auto">
          <a:xfrm>
            <a:off x="4862513" y="27828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8052" name="Text Box 52"/>
          <p:cNvSpPr txBox="1">
            <a:spLocks noChangeArrowheads="1"/>
          </p:cNvSpPr>
          <p:nvPr/>
        </p:nvSpPr>
        <p:spPr bwMode="auto">
          <a:xfrm>
            <a:off x="4343400" y="29368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8053" name="AutoShape 53"/>
          <p:cNvSpPr>
            <a:spLocks noChangeArrowheads="1"/>
          </p:cNvSpPr>
          <p:nvPr/>
        </p:nvSpPr>
        <p:spPr bwMode="auto">
          <a:xfrm>
            <a:off x="6781800" y="4648200"/>
            <a:ext cx="1524000" cy="1752600"/>
          </a:xfrm>
          <a:prstGeom prst="wedgeEllipseCallout">
            <a:avLst>
              <a:gd name="adj1" fmla="val -96875"/>
              <a:gd name="adj2" fmla="val -119657"/>
            </a:avLst>
          </a:prstGeom>
          <a:solidFill>
            <a:srgbClr val="FFCCFF"/>
          </a:solidFill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Tx/>
              <a:buAutoNum type="arabicPlain" startAt="9"/>
            </a:pPr>
            <a:r>
              <a:rPr lang="en-US" altLang="zh-CN" sz="3600">
                <a:solidFill>
                  <a:srgbClr val="001010"/>
                </a:solidFill>
                <a:latin typeface="Times New Roman" pitchFamily="18" charset="0"/>
              </a:rPr>
              <a:t>A </a:t>
            </a:r>
          </a:p>
          <a:p>
            <a:pPr algn="ctr"/>
            <a:r>
              <a:rPr lang="en-US" altLang="zh-CN" sz="3600">
                <a:solidFill>
                  <a:srgbClr val="001010"/>
                </a:solidFill>
                <a:latin typeface="Times New Roman" pitchFamily="18" charset="0"/>
              </a:rPr>
              <a:t>7  B</a:t>
            </a:r>
            <a:r>
              <a:rPr lang="en-US" altLang="zh-CN" sz="1800"/>
              <a:t> </a:t>
            </a:r>
          </a:p>
        </p:txBody>
      </p:sp>
      <p:sp>
        <p:nvSpPr>
          <p:cNvPr id="128054" name="Text Box 54"/>
          <p:cNvSpPr txBox="1">
            <a:spLocks noChangeArrowheads="1"/>
          </p:cNvSpPr>
          <p:nvPr/>
        </p:nvSpPr>
        <p:spPr bwMode="auto">
          <a:xfrm>
            <a:off x="6919913" y="1393825"/>
            <a:ext cx="1843087" cy="601663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696911"/>
                </a:solidFill>
                <a:ea typeface="隶书" pitchFamily="49" charset="-122"/>
              </a:rPr>
              <a:t>标号法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2889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标号法</a:t>
            </a:r>
          </a:p>
        </p:txBody>
      </p:sp>
      <p:pic>
        <p:nvPicPr>
          <p:cNvPr id="5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7" grpId="0"/>
      <p:bldP spid="128038" grpId="0"/>
      <p:bldP spid="128039" grpId="0"/>
      <p:bldP spid="128040" grpId="0"/>
      <p:bldP spid="128041" grpId="0"/>
      <p:bldP spid="128042" grpId="0"/>
      <p:bldP spid="128043" grpId="0"/>
      <p:bldP spid="128044" grpId="0"/>
      <p:bldP spid="128045" grpId="0"/>
      <p:bldP spid="128046" grpId="0"/>
      <p:bldP spid="128047" grpId="0"/>
      <p:bldP spid="128048" grpId="0"/>
      <p:bldP spid="128049" grpId="0"/>
      <p:bldP spid="128049" grpId="1"/>
      <p:bldP spid="128050" grpId="0"/>
      <p:bldP spid="128051" grpId="0"/>
      <p:bldP spid="128051" grpId="1"/>
      <p:bldP spid="128052" grpId="0"/>
      <p:bldP spid="128053" grpId="0" animBg="1"/>
      <p:bldP spid="1280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229600" cy="197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某次会议有</a:t>
            </a:r>
            <a:r>
              <a:rPr lang="en-US" altLang="zh-CN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人参加，其中每人都至少有</a:t>
            </a:r>
            <a:r>
              <a:rPr lang="en-US" altLang="zh-CN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朋友，这</a:t>
            </a:r>
            <a:r>
              <a:rPr lang="en-US" altLang="zh-CN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人围一圆桌入席，要想使每个人相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邻的两位都是朋友是否可能？ 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228600" y="2689498"/>
            <a:ext cx="8305800" cy="150150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证明：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用结点代表人，两个人是朋友时，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相应结点之间连一条边。</a:t>
            </a: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326696"/>
              </p:ext>
            </p:extLst>
          </p:nvPr>
        </p:nvGraphicFramePr>
        <p:xfrm>
          <a:off x="1752600" y="4400550"/>
          <a:ext cx="1920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2" name="公式" r:id="rId4" imgW="609480" imgH="203040" progId="Equation.3">
                  <p:embed/>
                </p:oleObj>
              </mc:Choice>
              <mc:Fallback>
                <p:oleObj name="公式" r:id="rId4" imgW="6094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00550"/>
                        <a:ext cx="19208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29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716193"/>
              </p:ext>
            </p:extLst>
          </p:nvPr>
        </p:nvGraphicFramePr>
        <p:xfrm>
          <a:off x="4038600" y="4343400"/>
          <a:ext cx="17287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3" name="公式" r:id="rId6" imgW="596880" imgH="203040" progId="Equation.3">
                  <p:embed/>
                </p:oleObj>
              </mc:Choice>
              <mc:Fallback>
                <p:oleObj name="公式" r:id="rId6" imgW="5968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1728787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01359"/>
              </p:ext>
            </p:extLst>
          </p:nvPr>
        </p:nvGraphicFramePr>
        <p:xfrm>
          <a:off x="1676400" y="5126038"/>
          <a:ext cx="30257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4" name="公式" r:id="rId8" imgW="1028520" imgH="203040" progId="Equation.3">
                  <p:embed/>
                </p:oleObj>
              </mc:Choice>
              <mc:Fallback>
                <p:oleObj name="公式" r:id="rId8" imgW="102852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26038"/>
                        <a:ext cx="3025775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8" name="AutoShape 14"/>
          <p:cNvSpPr>
            <a:spLocks noChangeArrowheads="1"/>
          </p:cNvSpPr>
          <p:nvPr/>
        </p:nvSpPr>
        <p:spPr bwMode="auto">
          <a:xfrm>
            <a:off x="7010400" y="2133600"/>
            <a:ext cx="2286000" cy="685800"/>
          </a:xfrm>
          <a:prstGeom prst="wedgeRectCallout">
            <a:avLst>
              <a:gd name="adj1" fmla="val -38028"/>
              <a:gd name="adj2" fmla="val 75463"/>
            </a:avLst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无向简单图</a:t>
            </a:r>
          </a:p>
        </p:txBody>
      </p:sp>
      <p:sp>
        <p:nvSpPr>
          <p:cNvPr id="129039" name="AutoShape 15"/>
          <p:cNvSpPr>
            <a:spLocks noChangeArrowheads="1"/>
          </p:cNvSpPr>
          <p:nvPr/>
        </p:nvSpPr>
        <p:spPr bwMode="auto">
          <a:xfrm>
            <a:off x="6705600" y="5257800"/>
            <a:ext cx="2133600" cy="1143000"/>
          </a:xfrm>
          <a:prstGeom prst="wedgeRectCallout">
            <a:avLst>
              <a:gd name="adj1" fmla="val -111606"/>
              <a:gd name="adj2" fmla="val -85000"/>
            </a:avLst>
          </a:prstGeom>
          <a:solidFill>
            <a:srgbClr val="FFFF99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华文新魏" pitchFamily="2" charset="-122"/>
              </a:rPr>
              <a:t>哈密顿图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课堂练习</a:t>
            </a: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nimBg="1"/>
      <p:bldP spid="129038" grpId="0" animBg="1"/>
      <p:bldP spid="1290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3051175" cy="11430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1752600"/>
            <a:ext cx="6327775" cy="3429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什么图？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什么问题模型？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2971800" y="45720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860-B5EE-4A97-9ED9-34343C2C3B43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7" name="圆角矩形标注 6"/>
          <p:cNvSpPr/>
          <p:nvPr/>
        </p:nvSpPr>
        <p:spPr bwMode="auto">
          <a:xfrm>
            <a:off x="3429000" y="2785348"/>
            <a:ext cx="1472516" cy="649399"/>
          </a:xfrm>
          <a:prstGeom prst="wedgeRoundRectCallout">
            <a:avLst>
              <a:gd name="adj1" fmla="val -103827"/>
              <a:gd name="adj2" fmla="val 11144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有向边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787479" y="2813653"/>
            <a:ext cx="1472516" cy="649399"/>
          </a:xfrm>
          <a:prstGeom prst="wedgeRoundRectCallout">
            <a:avLst>
              <a:gd name="adj1" fmla="val -98375"/>
              <a:gd name="adj2" fmla="val 2435"/>
              <a:gd name="adj3" fmla="val 16667"/>
            </a:avLst>
          </a:prstGeom>
          <a:solidFill>
            <a:srgbClr val="99FF66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向边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882479" y="3728053"/>
            <a:ext cx="1472516" cy="649399"/>
          </a:xfrm>
          <a:prstGeom prst="wedgeRoundRectCallout">
            <a:avLst>
              <a:gd name="adj1" fmla="val -86765"/>
              <a:gd name="adj2" fmla="val -7396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635079" y="3728053"/>
            <a:ext cx="1472516" cy="649399"/>
          </a:xfrm>
          <a:prstGeom prst="wedgeRoundRectCallout">
            <a:avLst>
              <a:gd name="adj1" fmla="val -68624"/>
              <a:gd name="adj2" fmla="val 15544"/>
              <a:gd name="adj3" fmla="val 16667"/>
            </a:avLst>
          </a:pr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向图</a:t>
            </a:r>
          </a:p>
        </p:txBody>
      </p:sp>
      <p:sp>
        <p:nvSpPr>
          <p:cNvPr id="11" name="云形标注 10"/>
          <p:cNvSpPr/>
          <p:nvPr/>
        </p:nvSpPr>
        <p:spPr bwMode="auto">
          <a:xfrm>
            <a:off x="7391400" y="3657600"/>
            <a:ext cx="1526044" cy="893491"/>
          </a:xfrm>
          <a:prstGeom prst="cloudCallout">
            <a:avLst>
              <a:gd name="adj1" fmla="val -66162"/>
              <a:gd name="adj2" fmla="val -4914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26956797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1905000" y="2895600"/>
            <a:ext cx="4205288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60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 9.3 </a:t>
            </a:r>
            <a:r>
              <a:rPr lang="zh-CN" altLang="en-US" sz="60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二分图</a:t>
            </a:r>
          </a:p>
        </p:txBody>
      </p:sp>
      <p:sp>
        <p:nvSpPr>
          <p:cNvPr id="3" name="爆炸形 2 2"/>
          <p:cNvSpPr/>
          <p:nvPr/>
        </p:nvSpPr>
        <p:spPr bwMode="auto">
          <a:xfrm>
            <a:off x="5181600" y="990600"/>
            <a:ext cx="2286000" cy="18288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二分图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1371600" y="2057400"/>
            <a:ext cx="3276600" cy="1143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685800" y="609600"/>
            <a:ext cx="3962400" cy="1079500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2" name="Oval 10"/>
          <p:cNvSpPr>
            <a:spLocks noChangeArrowheads="1"/>
          </p:cNvSpPr>
          <p:nvPr/>
        </p:nvSpPr>
        <p:spPr bwMode="auto">
          <a:xfrm>
            <a:off x="1219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3" name="Oval 11"/>
          <p:cNvSpPr>
            <a:spLocks noChangeArrowheads="1"/>
          </p:cNvSpPr>
          <p:nvPr/>
        </p:nvSpPr>
        <p:spPr bwMode="auto">
          <a:xfrm>
            <a:off x="22860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4" name="Oval 12"/>
          <p:cNvSpPr>
            <a:spLocks noChangeArrowheads="1"/>
          </p:cNvSpPr>
          <p:nvPr/>
        </p:nvSpPr>
        <p:spPr bwMode="auto">
          <a:xfrm>
            <a:off x="3124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5" name="Oval 13"/>
          <p:cNvSpPr>
            <a:spLocks noChangeArrowheads="1"/>
          </p:cNvSpPr>
          <p:nvPr/>
        </p:nvSpPr>
        <p:spPr bwMode="auto">
          <a:xfrm>
            <a:off x="39624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6" name="Oval 14"/>
          <p:cNvSpPr>
            <a:spLocks noChangeArrowheads="1"/>
          </p:cNvSpPr>
          <p:nvPr/>
        </p:nvSpPr>
        <p:spPr bwMode="auto">
          <a:xfrm>
            <a:off x="18288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7" name="Oval 15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8" name="Oval 16"/>
          <p:cNvSpPr>
            <a:spLocks noChangeArrowheads="1"/>
          </p:cNvSpPr>
          <p:nvPr/>
        </p:nvSpPr>
        <p:spPr bwMode="auto">
          <a:xfrm>
            <a:off x="35814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1370013" y="1065213"/>
            <a:ext cx="1373187" cy="1449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1371600" y="1066800"/>
            <a:ext cx="2209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 flipV="1">
            <a:off x="19050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 flipH="1">
            <a:off x="2819400" y="1066800"/>
            <a:ext cx="304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>
            <a:off x="32766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 flipV="1">
            <a:off x="1905000" y="1066800"/>
            <a:ext cx="20574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5" name="Line 23"/>
          <p:cNvSpPr>
            <a:spLocks noChangeShapeType="1"/>
          </p:cNvSpPr>
          <p:nvPr/>
        </p:nvSpPr>
        <p:spPr bwMode="auto">
          <a:xfrm flipH="1">
            <a:off x="3657600" y="1143000"/>
            <a:ext cx="38100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17" name="Object 25"/>
          <p:cNvGraphicFramePr>
            <a:graphicFrameLocks noChangeAspect="1"/>
          </p:cNvGraphicFramePr>
          <p:nvPr/>
        </p:nvGraphicFramePr>
        <p:xfrm>
          <a:off x="762000" y="685800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7" name="公式" r:id="rId3" imgW="152268" imgH="215713" progId="Equation.3">
                  <p:embed/>
                </p:oleObj>
              </mc:Choice>
              <mc:Fallback>
                <p:oleObj name="公式" r:id="rId3" imgW="152268" imgH="2157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8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19" name="Object 27"/>
          <p:cNvGraphicFramePr>
            <a:graphicFrameLocks noChangeAspect="1"/>
          </p:cNvGraphicFramePr>
          <p:nvPr/>
        </p:nvGraphicFramePr>
        <p:xfrm>
          <a:off x="2133600" y="4572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8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0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1" name="Object 29"/>
          <p:cNvGraphicFramePr>
            <a:graphicFrameLocks noChangeAspect="1"/>
          </p:cNvGraphicFramePr>
          <p:nvPr/>
        </p:nvGraphicFramePr>
        <p:xfrm>
          <a:off x="3124200" y="5334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9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323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2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1823" name="Rectangle 3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4" name="Object 32"/>
          <p:cNvGraphicFramePr>
            <a:graphicFrameLocks noChangeAspect="1"/>
          </p:cNvGraphicFramePr>
          <p:nvPr/>
        </p:nvGraphicFramePr>
        <p:xfrm>
          <a:off x="4038600" y="619125"/>
          <a:ext cx="442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0" name="公式" r:id="rId9" imgW="164885" imgH="215619" progId="Equation.3">
                  <p:embed/>
                </p:oleObj>
              </mc:Choice>
              <mc:Fallback>
                <p:oleObj name="公式" r:id="rId9" imgW="164885" imgH="21561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9125"/>
                        <a:ext cx="442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5" name="Rectangle 3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6" name="Object 34"/>
          <p:cNvGraphicFramePr>
            <a:graphicFrameLocks noChangeAspect="1"/>
          </p:cNvGraphicFramePr>
          <p:nvPr/>
        </p:nvGraphicFramePr>
        <p:xfrm>
          <a:off x="1752600" y="25908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1" name="公式" r:id="rId11" imgW="165028" imgH="228501" progId="Equation.3">
                  <p:embed/>
                </p:oleObj>
              </mc:Choice>
              <mc:Fallback>
                <p:oleObj name="公式" r:id="rId11" imgW="165028" imgH="22850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7" name="Rectangle 3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8" name="Object 36"/>
          <p:cNvGraphicFramePr>
            <a:graphicFrameLocks noChangeAspect="1"/>
          </p:cNvGraphicFramePr>
          <p:nvPr/>
        </p:nvGraphicFramePr>
        <p:xfrm>
          <a:off x="2819400" y="2514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2" name="公式" r:id="rId13" imgW="165028" imgH="228501" progId="Equation.3">
                  <p:embed/>
                </p:oleObj>
              </mc:Choice>
              <mc:Fallback>
                <p:oleObj name="公式" r:id="rId13" imgW="165028" imgH="2285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9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30" name="Object 38"/>
          <p:cNvGraphicFramePr>
            <a:graphicFrameLocks noChangeAspect="1"/>
          </p:cNvGraphicFramePr>
          <p:nvPr/>
        </p:nvGraphicFramePr>
        <p:xfrm>
          <a:off x="3733800" y="22098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3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31" name="Rectangle 3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32" name="Object 40"/>
          <p:cNvGraphicFramePr>
            <a:graphicFrameLocks noChangeAspect="1"/>
          </p:cNvGraphicFramePr>
          <p:nvPr/>
        </p:nvGraphicFramePr>
        <p:xfrm>
          <a:off x="4724400" y="804863"/>
          <a:ext cx="3962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4" name="公式" r:id="rId17" imgW="1689100" imgH="228600" progId="Equation.3">
                  <p:embed/>
                </p:oleObj>
              </mc:Choice>
              <mc:Fallback>
                <p:oleObj name="公式" r:id="rId17" imgW="16891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804863"/>
                        <a:ext cx="39624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34" name="Text Box 42"/>
          <p:cNvSpPr txBox="1">
            <a:spLocks noChangeArrowheads="1"/>
          </p:cNvSpPr>
          <p:nvPr/>
        </p:nvSpPr>
        <p:spPr bwMode="auto">
          <a:xfrm>
            <a:off x="4800600" y="25908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0000CC"/>
                </a:solidFill>
              </a:rPr>
              <a:t>二分图（两步图）</a:t>
            </a:r>
          </a:p>
        </p:txBody>
      </p:sp>
      <p:sp>
        <p:nvSpPr>
          <p:cNvPr id="161835" name="Line 43"/>
          <p:cNvSpPr>
            <a:spLocks noChangeShapeType="1"/>
          </p:cNvSpPr>
          <p:nvPr/>
        </p:nvSpPr>
        <p:spPr bwMode="auto">
          <a:xfrm>
            <a:off x="6019800" y="4038600"/>
            <a:ext cx="12954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38" name="Rectangle 4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aphicFrame>
        <p:nvGraphicFramePr>
          <p:cNvPr id="161837" name="Object 45"/>
          <p:cNvGraphicFramePr>
            <a:graphicFrameLocks noChangeAspect="1"/>
          </p:cNvGraphicFramePr>
          <p:nvPr/>
        </p:nvGraphicFramePr>
        <p:xfrm>
          <a:off x="6019800" y="1905000"/>
          <a:ext cx="1371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5" name="公式" r:id="rId19" imgW="596641" imgH="215806" progId="Equation.3">
                  <p:embed/>
                </p:oleObj>
              </mc:Choice>
              <mc:Fallback>
                <p:oleObj name="公式" r:id="rId19" imgW="596641" imgH="215806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05000"/>
                        <a:ext cx="1371600" cy="5000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57200" y="3276600"/>
            <a:ext cx="7781925" cy="2876550"/>
            <a:chOff x="457200" y="3276600"/>
            <a:chExt cx="7781925" cy="287655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1833" name="Object 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66005435"/>
                    </p:ext>
                  </p:extLst>
                </p:nvPr>
              </p:nvGraphicFramePr>
              <p:xfrm>
                <a:off x="457200" y="3276600"/>
                <a:ext cx="7781925" cy="28765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6326" name="Document" r:id="rId21" imgW="3209103" imgH="1187030" progId="Word.Document.8">
                        <p:embed/>
                      </p:oleObj>
                    </mc:Choice>
                    <mc:Fallback>
                      <p:oleObj name="Document" r:id="rId21" imgW="3209103" imgH="1187030" progId="Word.Document.8">
                        <p:embed/>
                        <p:pic>
                          <p:nvPicPr>
                            <p:cNvPr id="0" name="Object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7200" y="3276600"/>
                              <a:ext cx="7781925" cy="2876550"/>
                            </a:xfrm>
                            <a:prstGeom prst="rect">
                              <a:avLst/>
                            </a:prstGeom>
                            <a:solidFill>
                              <a:srgbClr val="CCFFCC"/>
                            </a:solidFill>
                            <a:ln w="952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61833" name="Object 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66005435"/>
                    </p:ext>
                  </p:extLst>
                </p:nvPr>
              </p:nvGraphicFramePr>
              <p:xfrm>
                <a:off x="457200" y="3276600"/>
                <a:ext cx="7781925" cy="28765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6116" name="Document" r:id="rId23" imgW="3209103" imgH="1187030" progId="Word.Document.8">
                        <p:embed/>
                      </p:oleObj>
                    </mc:Choice>
                    <mc:Fallback>
                      <p:oleObj name="Document" r:id="rId23" imgW="3209103" imgH="1187030" progId="Word.Document.8">
                        <p:embed/>
                        <p:pic>
                          <p:nvPicPr>
                            <p:cNvPr id="0" name="Object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7200" y="3276600"/>
                              <a:ext cx="7781925" cy="2876550"/>
                            </a:xfrm>
                            <a:prstGeom prst="rect">
                              <a:avLst/>
                            </a:prstGeom>
                            <a:solidFill>
                              <a:srgbClr val="CCFFCC"/>
                            </a:solidFill>
                            <a:ln w="952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752600" y="4267200"/>
                  <a:ext cx="41779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</m:oMath>
                  </a14:m>
                  <a:r>
                    <a:rPr lang="en-US" altLang="zh-CN" b="1" dirty="0">
                      <a:solidFill>
                        <a:srgbClr val="0000FF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∅</m:t>
                      </m:r>
                    </m:oMath>
                  </a14:m>
                  <a:endParaRPr lang="zh-CN" alt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4267200"/>
                  <a:ext cx="4177939" cy="52322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1836" name="AutoShape 44"/>
          <p:cNvSpPr>
            <a:spLocks noChangeArrowheads="1"/>
          </p:cNvSpPr>
          <p:nvPr/>
        </p:nvSpPr>
        <p:spPr bwMode="auto">
          <a:xfrm>
            <a:off x="6781800" y="4267200"/>
            <a:ext cx="2133600" cy="609600"/>
          </a:xfrm>
          <a:prstGeom prst="wedgeRectCallout">
            <a:avLst>
              <a:gd name="adj1" fmla="val -49777"/>
              <a:gd name="adj2" fmla="val -110605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 dirty="0"/>
              <a:t>互补顶点子集</a:t>
            </a:r>
          </a:p>
        </p:txBody>
      </p:sp>
      <p:pic>
        <p:nvPicPr>
          <p:cNvPr id="45" name="Picture 5" descr="STATBAR"/>
          <p:cNvPicPr preferRelativeResize="0"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 animBg="1"/>
      <p:bldP spid="161799" grpId="0" animBg="1"/>
      <p:bldP spid="161834" grpId="0"/>
      <p:bldP spid="161835" grpId="0" animBg="1"/>
      <p:bldP spid="1618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828800" y="2240757"/>
            <a:ext cx="495300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§9.1 </a:t>
            </a:r>
            <a:r>
              <a:rPr lang="zh-CN" altLang="en-US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欧拉图</a:t>
            </a:r>
          </a:p>
        </p:txBody>
      </p:sp>
      <p:sp>
        <p:nvSpPr>
          <p:cNvPr id="3" name="爆炸形 2 2"/>
          <p:cNvSpPr/>
          <p:nvPr/>
        </p:nvSpPr>
        <p:spPr bwMode="auto">
          <a:xfrm>
            <a:off x="3657600" y="3200400"/>
            <a:ext cx="1905000" cy="15240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0" y="0"/>
            <a:ext cx="245427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完全二分图</a:t>
            </a:r>
          </a:p>
        </p:txBody>
      </p:sp>
      <p:sp>
        <p:nvSpPr>
          <p:cNvPr id="162840" name="Rectangle 2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4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6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7" name="Rectangle 3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9" name="Rectangle 3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51" name="Rectangle 3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53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55" name="Rectangle 3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61" name="Rectangle 4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pSp>
        <p:nvGrpSpPr>
          <p:cNvPr id="162863" name="Group 47"/>
          <p:cNvGrpSpPr>
            <a:grpSpLocks/>
          </p:cNvGrpSpPr>
          <p:nvPr/>
        </p:nvGrpSpPr>
        <p:grpSpPr bwMode="auto">
          <a:xfrm>
            <a:off x="2514600" y="2743200"/>
            <a:ext cx="2667000" cy="2347913"/>
            <a:chOff x="1632" y="2016"/>
            <a:chExt cx="1680" cy="1479"/>
          </a:xfrm>
        </p:grpSpPr>
        <p:sp>
          <p:nvSpPr>
            <p:cNvPr id="162864" name="Oval 48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5" name="Oval 49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6" name="Oval 50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7" name="Oval 51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8" name="Oval 52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69" name="Oval 53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870" name="Line 54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1" name="Line 55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2" name="Line 56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3" name="Line 57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4" name="Line 58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5" name="Line 59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6" name="Line 60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7" name="Line 61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8" name="Line 62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9" name="Text Box 63"/>
            <p:cNvSpPr txBox="1">
              <a:spLocks noChangeArrowheads="1"/>
            </p:cNvSpPr>
            <p:nvPr/>
          </p:nvSpPr>
          <p:spPr bwMode="auto">
            <a:xfrm>
              <a:off x="2406" y="32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rgbClr val="001010"/>
                  </a:solidFill>
                  <a:ea typeface="宋体" pitchFamily="2" charset="-122"/>
                </a:rPr>
                <a:t>(a)</a:t>
              </a:r>
            </a:p>
          </p:txBody>
        </p:sp>
      </p:grpSp>
      <p:graphicFrame>
        <p:nvGraphicFramePr>
          <p:cNvPr id="16288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933720"/>
              </p:ext>
            </p:extLst>
          </p:nvPr>
        </p:nvGraphicFramePr>
        <p:xfrm>
          <a:off x="1447800" y="2924175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32" name="公式" r:id="rId3" imgW="279279" imgH="241195" progId="Equation.3">
                  <p:embed/>
                </p:oleObj>
              </mc:Choice>
              <mc:Fallback>
                <p:oleObj name="公式" r:id="rId3" imgW="279279" imgH="241195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24175"/>
                        <a:ext cx="7620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83" name="Rectangle 6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2885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62886" name="Group 70"/>
          <p:cNvGrpSpPr>
            <a:grpSpLocks/>
          </p:cNvGrpSpPr>
          <p:nvPr/>
        </p:nvGrpSpPr>
        <p:grpSpPr bwMode="auto">
          <a:xfrm>
            <a:off x="304800" y="957263"/>
            <a:ext cx="8440738" cy="1325563"/>
            <a:chOff x="192" y="603"/>
            <a:chExt cx="5317" cy="835"/>
          </a:xfrm>
        </p:grpSpPr>
        <p:sp>
          <p:nvSpPr>
            <p:cNvPr id="162881" name="Text Box 65"/>
            <p:cNvSpPr txBox="1">
              <a:spLocks noChangeArrowheads="1"/>
            </p:cNvSpPr>
            <p:nvPr/>
          </p:nvSpPr>
          <p:spPr bwMode="auto">
            <a:xfrm>
              <a:off x="192" y="603"/>
              <a:ext cx="5317" cy="835"/>
            </a:xfrm>
            <a:prstGeom prst="rect">
              <a:avLst/>
            </a:prstGeom>
            <a:solidFill>
              <a:srgbClr val="FFCCFF"/>
            </a:solidFill>
            <a:ln w="349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itchFamily="18" charset="0"/>
                </a:rPr>
                <a:t>完全二分图：</a:t>
              </a:r>
              <a:r>
                <a:rPr lang="zh-CN" altLang="en-US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itchFamily="18" charset="0"/>
                </a:rPr>
                <a:t>若二分图中    每个顶点与    中每个顶点</a:t>
              </a:r>
            </a:p>
            <a:p>
              <a:pPr>
                <a:lnSpc>
                  <a:spcPct val="150000"/>
                </a:lnSpc>
              </a:pPr>
              <a:r>
                <a:rPr lang="zh-CN" altLang="en-US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itchFamily="18" charset="0"/>
                </a:rPr>
                <a:t>                     有且仅有一条边相关联</a:t>
              </a:r>
            </a:p>
          </p:txBody>
        </p:sp>
        <p:graphicFrame>
          <p:nvGraphicFramePr>
            <p:cNvPr id="162882" name="Object 66"/>
            <p:cNvGraphicFramePr>
              <a:graphicFrameLocks noChangeAspect="1"/>
            </p:cNvGraphicFramePr>
            <p:nvPr/>
          </p:nvGraphicFramePr>
          <p:xfrm>
            <a:off x="2740" y="720"/>
            <a:ext cx="24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633" name="公式" r:id="rId5" imgW="164885" imgH="215619" progId="Equation.3">
                    <p:embed/>
                  </p:oleObj>
                </mc:Choice>
                <mc:Fallback>
                  <p:oleObj name="公式" r:id="rId5" imgW="164885" imgH="215619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720"/>
                          <a:ext cx="24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84" name="Object 68"/>
            <p:cNvGraphicFramePr>
              <a:graphicFrameLocks noChangeAspect="1"/>
            </p:cNvGraphicFramePr>
            <p:nvPr/>
          </p:nvGraphicFramePr>
          <p:xfrm>
            <a:off x="4080" y="720"/>
            <a:ext cx="27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634" name="公式" r:id="rId7" imgW="177569" imgH="215619" progId="Equation.3">
                    <p:embed/>
                  </p:oleObj>
                </mc:Choice>
                <mc:Fallback>
                  <p:oleObj name="公式" r:id="rId7" imgW="177569" imgH="215619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20"/>
                          <a:ext cx="27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888" name="Rectangle 7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87" name="Object 71"/>
          <p:cNvGraphicFramePr>
            <a:graphicFrameLocks noChangeAspect="1"/>
          </p:cNvGraphicFramePr>
          <p:nvPr/>
        </p:nvGraphicFramePr>
        <p:xfrm>
          <a:off x="5943600" y="2971800"/>
          <a:ext cx="25146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35" name="公式" r:id="rId9" imgW="977476" imgH="253890" progId="Equation.3">
                  <p:embed/>
                </p:oleObj>
              </mc:Choice>
              <mc:Fallback>
                <p:oleObj name="公式" r:id="rId9" imgW="977476" imgH="25389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71800"/>
                        <a:ext cx="2514600" cy="6588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90" name="Rectangle 7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89" name="Object 73"/>
          <p:cNvGraphicFramePr>
            <a:graphicFrameLocks noChangeAspect="1"/>
          </p:cNvGraphicFramePr>
          <p:nvPr/>
        </p:nvGraphicFramePr>
        <p:xfrm>
          <a:off x="6629400" y="4114800"/>
          <a:ext cx="914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36" name="公式" r:id="rId11" imgW="317225" imgH="241091" progId="Equation.3">
                  <p:embed/>
                </p:oleObj>
              </mc:Choice>
              <mc:Fallback>
                <p:oleObj name="公式" r:id="rId11" imgW="317225" imgH="241091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114800"/>
                        <a:ext cx="9144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91" name="AutoShape 75"/>
          <p:cNvSpPr>
            <a:spLocks noChangeArrowheads="1"/>
          </p:cNvSpPr>
          <p:nvPr/>
        </p:nvSpPr>
        <p:spPr bwMode="auto">
          <a:xfrm>
            <a:off x="7010400" y="5562600"/>
            <a:ext cx="1905000" cy="838200"/>
          </a:xfrm>
          <a:prstGeom prst="wedgeEllipseCallout">
            <a:avLst>
              <a:gd name="adj1" fmla="val -44500"/>
              <a:gd name="adj2" fmla="val -150380"/>
            </a:avLst>
          </a:prstGeom>
          <a:solidFill>
            <a:srgbClr val="FFCCFF"/>
          </a:solidFill>
          <a:ln w="34925" algn="ctr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itchFamily="18" charset="0"/>
              </a:rPr>
              <a:t>多少边</a:t>
            </a:r>
          </a:p>
        </p:txBody>
      </p:sp>
      <p:pic>
        <p:nvPicPr>
          <p:cNvPr id="44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628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9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判断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762000" y="838200"/>
            <a:ext cx="2286000" cy="2971800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grpSp>
        <p:nvGrpSpPr>
          <p:cNvPr id="163850" name="Group 10"/>
          <p:cNvGrpSpPr>
            <a:grpSpLocks/>
          </p:cNvGrpSpPr>
          <p:nvPr/>
        </p:nvGrpSpPr>
        <p:grpSpPr bwMode="auto">
          <a:xfrm>
            <a:off x="1219200" y="1066800"/>
            <a:ext cx="1447800" cy="2590800"/>
            <a:chOff x="3408" y="2352"/>
            <a:chExt cx="912" cy="1632"/>
          </a:xfrm>
        </p:grpSpPr>
        <p:sp>
          <p:nvSpPr>
            <p:cNvPr id="163851" name="Oval 11"/>
            <p:cNvSpPr>
              <a:spLocks noChangeArrowheads="1"/>
            </p:cNvSpPr>
            <p:nvPr/>
          </p:nvSpPr>
          <p:spPr bwMode="auto">
            <a:xfrm>
              <a:off x="3840" y="2352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2" name="Oval 12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3" name="Oval 13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4" name="Oval 14"/>
            <p:cNvSpPr>
              <a:spLocks noChangeArrowheads="1"/>
            </p:cNvSpPr>
            <p:nvPr/>
          </p:nvSpPr>
          <p:spPr bwMode="auto">
            <a:xfrm>
              <a:off x="3408" y="3456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5" name="Oval 15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6" name="Oval 16"/>
            <p:cNvSpPr>
              <a:spLocks noChangeArrowheads="1"/>
            </p:cNvSpPr>
            <p:nvPr/>
          </p:nvSpPr>
          <p:spPr bwMode="auto">
            <a:xfrm>
              <a:off x="3792" y="388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7" name="Line 17"/>
            <p:cNvSpPr>
              <a:spLocks noChangeShapeType="1"/>
            </p:cNvSpPr>
            <p:nvPr/>
          </p:nvSpPr>
          <p:spPr bwMode="auto">
            <a:xfrm flipH="1">
              <a:off x="3840" y="2448"/>
              <a:ext cx="48" cy="144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58" name="Line 18"/>
            <p:cNvSpPr>
              <a:spLocks noChangeShapeType="1"/>
            </p:cNvSpPr>
            <p:nvPr/>
          </p:nvSpPr>
          <p:spPr bwMode="auto">
            <a:xfrm flipH="1">
              <a:off x="3456" y="2400"/>
              <a:ext cx="384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59" name="Line 19"/>
            <p:cNvSpPr>
              <a:spLocks noChangeShapeType="1"/>
            </p:cNvSpPr>
            <p:nvPr/>
          </p:nvSpPr>
          <p:spPr bwMode="auto">
            <a:xfrm>
              <a:off x="3936" y="2400"/>
              <a:ext cx="288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0" name="Line 20"/>
            <p:cNvSpPr>
              <a:spLocks noChangeShapeType="1"/>
            </p:cNvSpPr>
            <p:nvPr/>
          </p:nvSpPr>
          <p:spPr bwMode="auto">
            <a:xfrm>
              <a:off x="3456" y="2880"/>
              <a:ext cx="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1" name="Line 21"/>
            <p:cNvSpPr>
              <a:spLocks noChangeShapeType="1"/>
            </p:cNvSpPr>
            <p:nvPr/>
          </p:nvSpPr>
          <p:spPr bwMode="auto">
            <a:xfrm>
              <a:off x="3456" y="3552"/>
              <a:ext cx="336" cy="33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2" name="Line 22"/>
            <p:cNvSpPr>
              <a:spLocks noChangeShapeType="1"/>
            </p:cNvSpPr>
            <p:nvPr/>
          </p:nvSpPr>
          <p:spPr bwMode="auto">
            <a:xfrm flipV="1">
              <a:off x="3888" y="3504"/>
              <a:ext cx="336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>
              <a:off x="4272" y="2880"/>
              <a:ext cx="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4" name="Line 24"/>
            <p:cNvSpPr>
              <a:spLocks noChangeShapeType="1"/>
            </p:cNvSpPr>
            <p:nvPr/>
          </p:nvSpPr>
          <p:spPr bwMode="auto">
            <a:xfrm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5" name="Line 25"/>
            <p:cNvSpPr>
              <a:spLocks noChangeShapeType="1"/>
            </p:cNvSpPr>
            <p:nvPr/>
          </p:nvSpPr>
          <p:spPr bwMode="auto">
            <a:xfrm flipV="1"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63866" name="Group 26"/>
          <p:cNvGrpSpPr>
            <a:grpSpLocks/>
          </p:cNvGrpSpPr>
          <p:nvPr/>
        </p:nvGrpSpPr>
        <p:grpSpPr bwMode="auto">
          <a:xfrm>
            <a:off x="4724400" y="2971800"/>
            <a:ext cx="2667000" cy="2347913"/>
            <a:chOff x="1632" y="2016"/>
            <a:chExt cx="1680" cy="1479"/>
          </a:xfrm>
        </p:grpSpPr>
        <p:sp>
          <p:nvSpPr>
            <p:cNvPr id="163867" name="Oval 27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68" name="Oval 28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69" name="Oval 29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70" name="Oval 30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71" name="Oval 31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72" name="Oval 32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873" name="Line 33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4" name="Line 34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5" name="Line 35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6" name="Line 36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7" name="Line 37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8" name="Line 38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9" name="Line 39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0" name="Line 40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1" name="Line 41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2" name="Text Box 42"/>
            <p:cNvSpPr txBox="1">
              <a:spLocks noChangeArrowheads="1"/>
            </p:cNvSpPr>
            <p:nvPr/>
          </p:nvSpPr>
          <p:spPr bwMode="auto">
            <a:xfrm>
              <a:off x="2406" y="32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rgbClr val="001010"/>
                  </a:solidFill>
                  <a:ea typeface="宋体" pitchFamily="2" charset="-122"/>
                </a:rPr>
                <a:t>(a)</a:t>
              </a:r>
            </a:p>
          </p:txBody>
        </p:sp>
      </p:grpSp>
      <p:graphicFrame>
        <p:nvGraphicFramePr>
          <p:cNvPr id="163883" name="Object 43"/>
          <p:cNvGraphicFramePr>
            <a:graphicFrameLocks noChangeAspect="1"/>
          </p:cNvGraphicFramePr>
          <p:nvPr/>
        </p:nvGraphicFramePr>
        <p:xfrm>
          <a:off x="4114800" y="1981200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1" name="公式" r:id="rId3" imgW="279360" imgH="241200" progId="Equation.3">
                  <p:embed/>
                </p:oleObj>
              </mc:Choice>
              <mc:Fallback>
                <p:oleObj name="公式" r:id="rId3" imgW="279360" imgH="241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762000" cy="6572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二分图判定定理</a:t>
            </a:r>
          </a:p>
        </p:txBody>
      </p:sp>
      <p:sp>
        <p:nvSpPr>
          <p:cNvPr id="164870" name="Oval 6"/>
          <p:cNvSpPr>
            <a:spLocks noChangeArrowheads="1"/>
          </p:cNvSpPr>
          <p:nvPr/>
        </p:nvSpPr>
        <p:spPr bwMode="auto">
          <a:xfrm>
            <a:off x="1066800" y="685800"/>
            <a:ext cx="838200" cy="7620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3" name="Oval 9"/>
          <p:cNvSpPr>
            <a:spLocks noChangeArrowheads="1"/>
          </p:cNvSpPr>
          <p:nvPr/>
        </p:nvSpPr>
        <p:spPr bwMode="auto">
          <a:xfrm>
            <a:off x="1600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4" name="Oval 10"/>
          <p:cNvSpPr>
            <a:spLocks noChangeArrowheads="1"/>
          </p:cNvSpPr>
          <p:nvPr/>
        </p:nvSpPr>
        <p:spPr bwMode="auto">
          <a:xfrm>
            <a:off x="26670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5" name="Oval 11"/>
          <p:cNvSpPr>
            <a:spLocks noChangeArrowheads="1"/>
          </p:cNvSpPr>
          <p:nvPr/>
        </p:nvSpPr>
        <p:spPr bwMode="auto">
          <a:xfrm>
            <a:off x="3505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6" name="Oval 12"/>
          <p:cNvSpPr>
            <a:spLocks noChangeArrowheads="1"/>
          </p:cNvSpPr>
          <p:nvPr/>
        </p:nvSpPr>
        <p:spPr bwMode="auto">
          <a:xfrm>
            <a:off x="43434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7" name="Oval 13"/>
          <p:cNvSpPr>
            <a:spLocks noChangeArrowheads="1"/>
          </p:cNvSpPr>
          <p:nvPr/>
        </p:nvSpPr>
        <p:spPr bwMode="auto">
          <a:xfrm>
            <a:off x="22098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8" name="Oval 14"/>
          <p:cNvSpPr>
            <a:spLocks noChangeArrowheads="1"/>
          </p:cNvSpPr>
          <p:nvPr/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9" name="Oval 15"/>
          <p:cNvSpPr>
            <a:spLocks noChangeArrowheads="1"/>
          </p:cNvSpPr>
          <p:nvPr/>
        </p:nvSpPr>
        <p:spPr bwMode="auto">
          <a:xfrm>
            <a:off x="39624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>
            <a:off x="1751013" y="1065213"/>
            <a:ext cx="1373187" cy="1449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1" name="Line 17"/>
          <p:cNvSpPr>
            <a:spLocks noChangeShapeType="1"/>
          </p:cNvSpPr>
          <p:nvPr/>
        </p:nvSpPr>
        <p:spPr bwMode="auto">
          <a:xfrm>
            <a:off x="1752600" y="1066800"/>
            <a:ext cx="2209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2" name="Line 18"/>
          <p:cNvSpPr>
            <a:spLocks noChangeShapeType="1"/>
          </p:cNvSpPr>
          <p:nvPr/>
        </p:nvSpPr>
        <p:spPr bwMode="auto">
          <a:xfrm flipH="1">
            <a:off x="3200400" y="1066800"/>
            <a:ext cx="304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3" name="Line 19"/>
          <p:cNvSpPr>
            <a:spLocks noChangeShapeType="1"/>
          </p:cNvSpPr>
          <p:nvPr/>
        </p:nvSpPr>
        <p:spPr bwMode="auto">
          <a:xfrm>
            <a:off x="36576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4" name="Line 20"/>
          <p:cNvSpPr>
            <a:spLocks noChangeShapeType="1"/>
          </p:cNvSpPr>
          <p:nvPr/>
        </p:nvSpPr>
        <p:spPr bwMode="auto">
          <a:xfrm flipV="1">
            <a:off x="2286000" y="1066800"/>
            <a:ext cx="20574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5" name="Line 21"/>
          <p:cNvSpPr>
            <a:spLocks noChangeShapeType="1"/>
          </p:cNvSpPr>
          <p:nvPr/>
        </p:nvSpPr>
        <p:spPr bwMode="auto">
          <a:xfrm flipH="1">
            <a:off x="4038600" y="1143000"/>
            <a:ext cx="38100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8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327181"/>
              </p:ext>
            </p:extLst>
          </p:nvPr>
        </p:nvGraphicFramePr>
        <p:xfrm>
          <a:off x="1143000" y="685800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6" name="公式" r:id="rId3" imgW="152268" imgH="215713" progId="Equation.3">
                  <p:embed/>
                </p:oleObj>
              </mc:Choice>
              <mc:Fallback>
                <p:oleObj name="公式" r:id="rId3" imgW="152268" imgH="2157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85800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516665"/>
              </p:ext>
            </p:extLst>
          </p:nvPr>
        </p:nvGraphicFramePr>
        <p:xfrm>
          <a:off x="2432050" y="4572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7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572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2263"/>
              </p:ext>
            </p:extLst>
          </p:nvPr>
        </p:nvGraphicFramePr>
        <p:xfrm>
          <a:off x="3333750" y="5334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8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33400"/>
                        <a:ext cx="323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43490"/>
              </p:ext>
            </p:extLst>
          </p:nvPr>
        </p:nvGraphicFramePr>
        <p:xfrm>
          <a:off x="4419600" y="619125"/>
          <a:ext cx="442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9" name="公式" r:id="rId9" imgW="164885" imgH="215619" progId="Equation.3">
                  <p:embed/>
                </p:oleObj>
              </mc:Choice>
              <mc:Fallback>
                <p:oleObj name="公式" r:id="rId9" imgW="164885" imgH="21561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19125"/>
                        <a:ext cx="442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41982"/>
              </p:ext>
            </p:extLst>
          </p:nvPr>
        </p:nvGraphicFramePr>
        <p:xfrm>
          <a:off x="1831975" y="2438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0" name="公式" r:id="rId11" imgW="165028" imgH="228501" progId="Equation.3">
                  <p:embed/>
                </p:oleObj>
              </mc:Choice>
              <mc:Fallback>
                <p:oleObj name="公式" r:id="rId11" imgW="165028" imgH="22850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24384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965011"/>
              </p:ext>
            </p:extLst>
          </p:nvPr>
        </p:nvGraphicFramePr>
        <p:xfrm>
          <a:off x="3200400" y="2514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1" name="公式" r:id="rId13" imgW="165028" imgH="228501" progId="Equation.3">
                  <p:embed/>
                </p:oleObj>
              </mc:Choice>
              <mc:Fallback>
                <p:oleObj name="公式" r:id="rId13" imgW="165028" imgH="2285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424105"/>
              </p:ext>
            </p:extLst>
          </p:nvPr>
        </p:nvGraphicFramePr>
        <p:xfrm>
          <a:off x="4114800" y="22098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2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98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3" name="Line 29"/>
          <p:cNvSpPr>
            <a:spLocks noChangeShapeType="1"/>
          </p:cNvSpPr>
          <p:nvPr/>
        </p:nvSpPr>
        <p:spPr bwMode="auto">
          <a:xfrm flipV="1">
            <a:off x="22860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94" name="Line 30"/>
          <p:cNvSpPr>
            <a:spLocks noChangeShapeType="1"/>
          </p:cNvSpPr>
          <p:nvPr/>
        </p:nvSpPr>
        <p:spPr bwMode="auto">
          <a:xfrm flipV="1">
            <a:off x="3200400" y="1143000"/>
            <a:ext cx="114300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95" name="AutoShape 31"/>
          <p:cNvSpPr>
            <a:spLocks noChangeArrowheads="1"/>
          </p:cNvSpPr>
          <p:nvPr/>
        </p:nvSpPr>
        <p:spPr bwMode="auto">
          <a:xfrm>
            <a:off x="5029200" y="1066800"/>
            <a:ext cx="1143000" cy="990600"/>
          </a:xfrm>
          <a:prstGeom prst="wedgeEllipseCallout">
            <a:avLst>
              <a:gd name="adj1" fmla="val -107083"/>
              <a:gd name="adj2" fmla="val 12338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6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64896" name="Text Box 32"/>
          <p:cNvSpPr txBox="1">
            <a:spLocks noChangeArrowheads="1"/>
          </p:cNvSpPr>
          <p:nvPr/>
        </p:nvSpPr>
        <p:spPr bwMode="auto">
          <a:xfrm>
            <a:off x="381000" y="3200400"/>
            <a:ext cx="6858000" cy="925511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阶数大于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的无向图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是二分图</a:t>
            </a:r>
          </a:p>
        </p:txBody>
      </p:sp>
      <p:sp>
        <p:nvSpPr>
          <p:cNvPr id="164897" name="Text Box 33"/>
          <p:cNvSpPr txBox="1">
            <a:spLocks noChangeArrowheads="1"/>
          </p:cNvSpPr>
          <p:nvPr/>
        </p:nvSpPr>
        <p:spPr bwMode="auto">
          <a:xfrm>
            <a:off x="2133600" y="5313363"/>
            <a:ext cx="5943600" cy="858837"/>
          </a:xfrm>
          <a:prstGeom prst="rect">
            <a:avLst/>
          </a:prstGeom>
          <a:solidFill>
            <a:srgbClr val="66FFFF"/>
          </a:solidFill>
          <a:ln w="34925" algn="ctr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的所有回路的长度为偶数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64898" name="AutoShape 34"/>
          <p:cNvSpPr>
            <a:spLocks noChangeArrowheads="1"/>
          </p:cNvSpPr>
          <p:nvPr/>
        </p:nvSpPr>
        <p:spPr bwMode="auto">
          <a:xfrm>
            <a:off x="3581400" y="4191000"/>
            <a:ext cx="1295400" cy="9906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CCFF"/>
          </a:solidFill>
          <a:ln w="34925" algn="ctr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pic>
        <p:nvPicPr>
          <p:cNvPr id="31" name="Picture 5" descr="STATBAR"/>
          <p:cNvPicPr preferRelativeResize="0"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648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64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 animBg="1"/>
      <p:bldP spid="164880" grpId="0" animBg="1"/>
      <p:bldP spid="164881" grpId="0" animBg="1"/>
      <p:bldP spid="164885" grpId="0" animBg="1"/>
      <p:bldP spid="164894" grpId="0" animBg="1"/>
      <p:bldP spid="164896" grpId="0" animBg="1"/>
      <p:bldP spid="164897" grpId="0" animBg="1"/>
      <p:bldP spid="16489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88925" y="76200"/>
            <a:ext cx="245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匹配</a:t>
            </a:r>
          </a:p>
        </p:txBody>
      </p: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673893" y="1174478"/>
            <a:ext cx="198120" cy="177871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5" name="Oval 7"/>
          <p:cNvSpPr>
            <a:spLocks noChangeArrowheads="1"/>
          </p:cNvSpPr>
          <p:nvPr/>
        </p:nvSpPr>
        <p:spPr bwMode="auto">
          <a:xfrm>
            <a:off x="2258853" y="1174478"/>
            <a:ext cx="198120" cy="177871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6" name="Oval 8"/>
          <p:cNvSpPr>
            <a:spLocks noChangeArrowheads="1"/>
          </p:cNvSpPr>
          <p:nvPr/>
        </p:nvSpPr>
        <p:spPr bwMode="auto">
          <a:xfrm>
            <a:off x="3744753" y="1174478"/>
            <a:ext cx="198120" cy="177871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673893" y="3042128"/>
            <a:ext cx="198120" cy="177871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8" name="Oval 10"/>
          <p:cNvSpPr>
            <a:spLocks noChangeArrowheads="1"/>
          </p:cNvSpPr>
          <p:nvPr/>
        </p:nvSpPr>
        <p:spPr bwMode="auto">
          <a:xfrm>
            <a:off x="2159793" y="2953193"/>
            <a:ext cx="198120" cy="177871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899" name="Oval 11"/>
          <p:cNvSpPr>
            <a:spLocks noChangeArrowheads="1"/>
          </p:cNvSpPr>
          <p:nvPr/>
        </p:nvSpPr>
        <p:spPr bwMode="auto">
          <a:xfrm>
            <a:off x="3645693" y="2953193"/>
            <a:ext cx="198120" cy="177871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772953" y="1352350"/>
            <a:ext cx="0" cy="1689779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>
            <a:off x="872013" y="1352350"/>
            <a:ext cx="1287780" cy="1600843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2456973" y="1352350"/>
            <a:ext cx="1287780" cy="1600843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 flipV="1">
            <a:off x="872013" y="1352350"/>
            <a:ext cx="2872740" cy="1689779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 flipH="1">
            <a:off x="3744753" y="1352350"/>
            <a:ext cx="99060" cy="1600843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552927" y="761786"/>
            <a:ext cx="513873" cy="5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2233613" y="761786"/>
            <a:ext cx="433387" cy="5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3657600" y="761786"/>
            <a:ext cx="433387" cy="5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381000" y="2895600"/>
            <a:ext cx="433387" cy="5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2133600" y="3047786"/>
            <a:ext cx="433387" cy="5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3581400" y="3047786"/>
            <a:ext cx="433387" cy="5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5912" name="AutoShape 24"/>
          <p:cNvSpPr>
            <a:spLocks noChangeArrowheads="1"/>
          </p:cNvSpPr>
          <p:nvPr/>
        </p:nvSpPr>
        <p:spPr bwMode="auto">
          <a:xfrm>
            <a:off x="6586840" y="2819293"/>
            <a:ext cx="2133600" cy="990600"/>
          </a:xfrm>
          <a:prstGeom prst="wedgeEllipseCallout">
            <a:avLst>
              <a:gd name="adj1" fmla="val -19198"/>
              <a:gd name="adj2" fmla="val -126119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itchFamily="18" charset="0"/>
              </a:rPr>
              <a:t>匹配</a:t>
            </a: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381000" y="4103688"/>
            <a:ext cx="8339440" cy="1322030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匹配：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G=(V,E)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是二分图，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任意两条边都不相邻，则称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中的匹配。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7200" y="1219200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{(1,4),(3,6)}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91000" y="1991380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{(1,5),(2,6),(3,4)}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2" grpId="0" animBg="1"/>
      <p:bldP spid="165914" grpId="0" animBg="1"/>
      <p:bldP spid="2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极大匹配</a:t>
            </a: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3581400" y="609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4908" y="667837"/>
            <a:ext cx="3483647" cy="3005638"/>
            <a:chOff x="1630105" y="844590"/>
            <a:chExt cx="2619484" cy="2492335"/>
          </a:xfrm>
        </p:grpSpPr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1676400" y="1143000"/>
              <a:ext cx="152400" cy="152400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65895" name="Oval 7"/>
            <p:cNvSpPr>
              <a:spLocks noChangeArrowheads="1"/>
            </p:cNvSpPr>
            <p:nvPr/>
          </p:nvSpPr>
          <p:spPr bwMode="auto">
            <a:xfrm>
              <a:off x="2895600" y="1143000"/>
              <a:ext cx="152400" cy="152400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65896" name="Oval 8"/>
            <p:cNvSpPr>
              <a:spLocks noChangeArrowheads="1"/>
            </p:cNvSpPr>
            <p:nvPr/>
          </p:nvSpPr>
          <p:spPr bwMode="auto">
            <a:xfrm>
              <a:off x="4038600" y="1143000"/>
              <a:ext cx="152400" cy="152400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65897" name="Oval 9"/>
            <p:cNvSpPr>
              <a:spLocks noChangeArrowheads="1"/>
            </p:cNvSpPr>
            <p:nvPr/>
          </p:nvSpPr>
          <p:spPr bwMode="auto">
            <a:xfrm>
              <a:off x="1676400" y="2743200"/>
              <a:ext cx="152400" cy="152400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2819400" y="2667000"/>
              <a:ext cx="152400" cy="152400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65899" name="Oval 11"/>
            <p:cNvSpPr>
              <a:spLocks noChangeArrowheads="1"/>
            </p:cNvSpPr>
            <p:nvPr/>
          </p:nvSpPr>
          <p:spPr bwMode="auto">
            <a:xfrm>
              <a:off x="3962400" y="2667000"/>
              <a:ext cx="152400" cy="152400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>
              <a:off x="1752600" y="1295400"/>
              <a:ext cx="0" cy="1447800"/>
            </a:xfrm>
            <a:prstGeom prst="line">
              <a:avLst/>
            </a:prstGeom>
            <a:noFill/>
            <a:ln w="3492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>
              <a:off x="1828800" y="1295400"/>
              <a:ext cx="990600" cy="1371600"/>
            </a:xfrm>
            <a:prstGeom prst="line">
              <a:avLst/>
            </a:prstGeom>
            <a:noFill/>
            <a:ln w="349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2" name="Line 14"/>
            <p:cNvSpPr>
              <a:spLocks noChangeShapeType="1"/>
            </p:cNvSpPr>
            <p:nvPr/>
          </p:nvSpPr>
          <p:spPr bwMode="auto">
            <a:xfrm>
              <a:off x="3048000" y="1295400"/>
              <a:ext cx="990600" cy="1371600"/>
            </a:xfrm>
            <a:prstGeom prst="line">
              <a:avLst/>
            </a:prstGeom>
            <a:noFill/>
            <a:ln w="349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3" name="Line 15"/>
            <p:cNvSpPr>
              <a:spLocks noChangeShapeType="1"/>
            </p:cNvSpPr>
            <p:nvPr/>
          </p:nvSpPr>
          <p:spPr bwMode="auto">
            <a:xfrm flipV="1">
              <a:off x="1828800" y="1295400"/>
              <a:ext cx="2209800" cy="1447800"/>
            </a:xfrm>
            <a:prstGeom prst="line">
              <a:avLst/>
            </a:prstGeom>
            <a:noFill/>
            <a:ln w="349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4" name="Line 16"/>
            <p:cNvSpPr>
              <a:spLocks noChangeShapeType="1"/>
            </p:cNvSpPr>
            <p:nvPr/>
          </p:nvSpPr>
          <p:spPr bwMode="auto">
            <a:xfrm flipH="1">
              <a:off x="4038600" y="1295400"/>
              <a:ext cx="76200" cy="1371600"/>
            </a:xfrm>
            <a:prstGeom prst="line">
              <a:avLst/>
            </a:prstGeom>
            <a:noFill/>
            <a:ln w="3492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6" name="Text Box 18"/>
            <p:cNvSpPr txBox="1">
              <a:spLocks noChangeArrowheads="1"/>
            </p:cNvSpPr>
            <p:nvPr/>
          </p:nvSpPr>
          <p:spPr bwMode="auto">
            <a:xfrm>
              <a:off x="1630105" y="844591"/>
              <a:ext cx="395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5907" name="Text Box 19"/>
            <p:cNvSpPr txBox="1">
              <a:spLocks noChangeArrowheads="1"/>
            </p:cNvSpPr>
            <p:nvPr/>
          </p:nvSpPr>
          <p:spPr bwMode="auto">
            <a:xfrm>
              <a:off x="2837969" y="844590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5909" name="Text Box 21"/>
            <p:cNvSpPr txBox="1">
              <a:spLocks noChangeArrowheads="1"/>
            </p:cNvSpPr>
            <p:nvPr/>
          </p:nvSpPr>
          <p:spPr bwMode="auto">
            <a:xfrm>
              <a:off x="1692017" y="287972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65910" name="Text Box 22"/>
            <p:cNvSpPr txBox="1">
              <a:spLocks noChangeArrowheads="1"/>
            </p:cNvSpPr>
            <p:nvPr/>
          </p:nvSpPr>
          <p:spPr bwMode="auto">
            <a:xfrm>
              <a:off x="2770262" y="2740188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65911" name="Text Box 23"/>
            <p:cNvSpPr txBox="1">
              <a:spLocks noChangeArrowheads="1"/>
            </p:cNvSpPr>
            <p:nvPr/>
          </p:nvSpPr>
          <p:spPr bwMode="auto">
            <a:xfrm>
              <a:off x="3916214" y="2740188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</p:grpSp>
      <p:sp>
        <p:nvSpPr>
          <p:cNvPr id="165913" name="AutoShape 25"/>
          <p:cNvSpPr>
            <a:spLocks noChangeArrowheads="1"/>
          </p:cNvSpPr>
          <p:nvPr/>
        </p:nvSpPr>
        <p:spPr bwMode="auto">
          <a:xfrm>
            <a:off x="6019800" y="2978150"/>
            <a:ext cx="3048000" cy="990600"/>
          </a:xfrm>
          <a:prstGeom prst="wedgeEllipseCallout">
            <a:avLst>
              <a:gd name="adj1" fmla="val -34687"/>
              <a:gd name="adj2" fmla="val -154970"/>
            </a:avLst>
          </a:prstGeom>
          <a:solidFill>
            <a:srgbClr val="CCFFFF"/>
          </a:solidFill>
          <a:ln w="349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solidFill>
                  <a:srgbClr val="0000FF"/>
                </a:solidFill>
                <a:cs typeface="Times New Roman" pitchFamily="18" charset="0"/>
              </a:rPr>
              <a:t>极大匹配</a:t>
            </a: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381000" y="4632624"/>
            <a:ext cx="6882310" cy="1387176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最大匹配：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的匹配，且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中再加入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任何一条边都不是匹配。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9600" y="1499707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{(1,4),(3,6)}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6867" y="3644900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{(1,5),(2,6),(3,4)}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2469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3" grpId="0" animBg="1"/>
      <p:bldP spid="165914" grpId="0" animBg="1"/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最大匹配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04800" y="3284599"/>
            <a:ext cx="6796087" cy="525401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最大匹配：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边数最多的极大匹配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595313" y="2006600"/>
            <a:ext cx="18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>
              <a:cs typeface="Times New Roman" pitchFamily="18" charset="0"/>
            </a:endParaRP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3429000" y="593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6922" name="Oval 10"/>
          <p:cNvSpPr>
            <a:spLocks noChangeArrowheads="1"/>
          </p:cNvSpPr>
          <p:nvPr/>
        </p:nvSpPr>
        <p:spPr bwMode="auto">
          <a:xfrm>
            <a:off x="588433" y="998404"/>
            <a:ext cx="189653" cy="174348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6923" name="Oval 11"/>
          <p:cNvSpPr>
            <a:spLocks noChangeArrowheads="1"/>
          </p:cNvSpPr>
          <p:nvPr/>
        </p:nvSpPr>
        <p:spPr bwMode="auto">
          <a:xfrm>
            <a:off x="2105659" y="998404"/>
            <a:ext cx="189653" cy="174348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6924" name="Oval 12"/>
          <p:cNvSpPr>
            <a:spLocks noChangeArrowheads="1"/>
          </p:cNvSpPr>
          <p:nvPr/>
        </p:nvSpPr>
        <p:spPr bwMode="auto">
          <a:xfrm>
            <a:off x="3528059" y="998404"/>
            <a:ext cx="189653" cy="174348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grpSp>
        <p:nvGrpSpPr>
          <p:cNvPr id="166952" name="Group 40"/>
          <p:cNvGrpSpPr>
            <a:grpSpLocks/>
          </p:cNvGrpSpPr>
          <p:nvPr/>
        </p:nvGrpSpPr>
        <p:grpSpPr bwMode="auto">
          <a:xfrm>
            <a:off x="588433" y="2741881"/>
            <a:ext cx="3034453" cy="261522"/>
            <a:chOff x="1056" y="1680"/>
            <a:chExt cx="1536" cy="144"/>
          </a:xfrm>
        </p:grpSpPr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1056" y="1728"/>
              <a:ext cx="96" cy="96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1776" y="1680"/>
              <a:ext cx="96" cy="96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66927" name="Oval 15"/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</p:grpSp>
      <p:sp>
        <p:nvSpPr>
          <p:cNvPr id="166928" name="Line 16"/>
          <p:cNvSpPr>
            <a:spLocks noChangeShapeType="1"/>
          </p:cNvSpPr>
          <p:nvPr/>
        </p:nvSpPr>
        <p:spPr bwMode="auto">
          <a:xfrm>
            <a:off x="683259" y="1172752"/>
            <a:ext cx="0" cy="1656303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>
            <a:off x="778086" y="1172752"/>
            <a:ext cx="1232747" cy="1569129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0" name="Line 18"/>
          <p:cNvSpPr>
            <a:spLocks noChangeShapeType="1"/>
          </p:cNvSpPr>
          <p:nvPr/>
        </p:nvSpPr>
        <p:spPr bwMode="auto">
          <a:xfrm>
            <a:off x="2295313" y="1172752"/>
            <a:ext cx="1232747" cy="1569129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1" name="Line 19"/>
          <p:cNvSpPr>
            <a:spLocks noChangeShapeType="1"/>
          </p:cNvSpPr>
          <p:nvPr/>
        </p:nvSpPr>
        <p:spPr bwMode="auto">
          <a:xfrm flipV="1">
            <a:off x="778086" y="1172752"/>
            <a:ext cx="2749973" cy="1656303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2" name="Line 20"/>
          <p:cNvSpPr>
            <a:spLocks noChangeShapeType="1"/>
          </p:cNvSpPr>
          <p:nvPr/>
        </p:nvSpPr>
        <p:spPr bwMode="auto">
          <a:xfrm flipH="1">
            <a:off x="3528059" y="1172752"/>
            <a:ext cx="94827" cy="1569129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498687" y="619957"/>
            <a:ext cx="491913" cy="52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2057400" y="543757"/>
            <a:ext cx="414867" cy="52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228600" y="2667000"/>
            <a:ext cx="414867" cy="52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66938" name="Text Box 26"/>
          <p:cNvSpPr txBox="1">
            <a:spLocks noChangeArrowheads="1"/>
          </p:cNvSpPr>
          <p:nvPr/>
        </p:nvSpPr>
        <p:spPr bwMode="auto">
          <a:xfrm>
            <a:off x="2182707" y="2601157"/>
            <a:ext cx="414867" cy="52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66939" name="Text Box 27"/>
          <p:cNvSpPr txBox="1">
            <a:spLocks noChangeArrowheads="1"/>
          </p:cNvSpPr>
          <p:nvPr/>
        </p:nvSpPr>
        <p:spPr bwMode="auto">
          <a:xfrm>
            <a:off x="3657600" y="2549372"/>
            <a:ext cx="414867" cy="52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9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086796"/>
              </p:ext>
            </p:extLst>
          </p:nvPr>
        </p:nvGraphicFramePr>
        <p:xfrm>
          <a:off x="457200" y="4108450"/>
          <a:ext cx="3886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47" name="公式" r:id="rId3" imgW="1180588" imgH="253890" progId="Equation.3">
                  <p:embed/>
                </p:oleObj>
              </mc:Choice>
              <mc:Fallback>
                <p:oleObj name="公式" r:id="rId3" imgW="1180588" imgH="25389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08450"/>
                        <a:ext cx="3886200" cy="8445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6" name="AutoShape 34"/>
          <p:cNvSpPr>
            <a:spLocks noChangeArrowheads="1"/>
          </p:cNvSpPr>
          <p:nvPr/>
        </p:nvSpPr>
        <p:spPr bwMode="auto">
          <a:xfrm>
            <a:off x="6781800" y="2543042"/>
            <a:ext cx="838200" cy="609600"/>
          </a:xfrm>
          <a:prstGeom prst="wedgeEllipseCallout">
            <a:avLst>
              <a:gd name="adj1" fmla="val -153977"/>
              <a:gd name="adj2" fmla="val -119011"/>
            </a:avLst>
          </a:prstGeom>
          <a:solidFill>
            <a:srgbClr val="FFFF99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>
                <a:cs typeface="Times New Roman" pitchFamily="18" charset="0"/>
              </a:rPr>
              <a:t>3</a:t>
            </a:r>
          </a:p>
        </p:txBody>
      </p:sp>
      <p:sp>
        <p:nvSpPr>
          <p:cNvPr id="166948" name="AutoShape 36"/>
          <p:cNvSpPr>
            <a:spLocks noChangeArrowheads="1"/>
          </p:cNvSpPr>
          <p:nvPr/>
        </p:nvSpPr>
        <p:spPr bwMode="auto">
          <a:xfrm>
            <a:off x="6629400" y="3962400"/>
            <a:ext cx="2133600" cy="838200"/>
          </a:xfrm>
          <a:prstGeom prst="wedgeRoundRectCallout">
            <a:avLst>
              <a:gd name="adj1" fmla="val -151339"/>
              <a:gd name="adj2" fmla="val 16665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b="1">
                <a:cs typeface="Times New Roman" pitchFamily="18" charset="0"/>
              </a:rPr>
              <a:t>完备匹配</a:t>
            </a:r>
          </a:p>
        </p:txBody>
      </p:sp>
      <p:sp>
        <p:nvSpPr>
          <p:cNvPr id="166950" name="Rectangle 3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94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69148"/>
              </p:ext>
            </p:extLst>
          </p:nvPr>
        </p:nvGraphicFramePr>
        <p:xfrm>
          <a:off x="990600" y="5181600"/>
          <a:ext cx="17526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48" name="公式" r:id="rId5" imgW="571252" imgH="253890" progId="Equation.3">
                  <p:embed/>
                </p:oleObj>
              </mc:Choice>
              <mc:Fallback>
                <p:oleObj name="公式" r:id="rId5" imgW="571252" imgH="25389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81600"/>
                        <a:ext cx="1752600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5019675" y="5410200"/>
            <a:ext cx="2667000" cy="1143000"/>
          </a:xfrm>
          <a:prstGeom prst="cloudCallout">
            <a:avLst>
              <a:gd name="adj1" fmla="val -137319"/>
              <a:gd name="adj2" fmla="val -35833"/>
            </a:avLst>
          </a:prstGeom>
          <a:solidFill>
            <a:srgbClr val="66FFFF"/>
          </a:solidFill>
          <a:ln w="349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完美匹配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57600" y="1600200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{(1,5),(2,6),(3,4)}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0192" y="863025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{(1,4),(3,6)}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6781800" y="1524000"/>
            <a:ext cx="2438400" cy="896335"/>
          </a:xfrm>
          <a:prstGeom prst="wedgeEllipseCallout">
            <a:avLst>
              <a:gd name="adj1" fmla="val -58828"/>
              <a:gd name="adj2" fmla="val -4072"/>
            </a:avLst>
          </a:prstGeom>
          <a:solidFill>
            <a:srgbClr val="CCFFFF"/>
          </a:solidFill>
          <a:ln w="349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最大匹配</a:t>
            </a:r>
          </a:p>
        </p:txBody>
      </p:sp>
      <p:pic>
        <p:nvPicPr>
          <p:cNvPr id="35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/>
      <p:bldP spid="166946" grpId="0" animBg="1"/>
      <p:bldP spid="166948" grpId="0" animBg="1"/>
      <p:bldP spid="166951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二分图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76200" y="2438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67942" name="Oval 6"/>
          <p:cNvSpPr>
            <a:spLocks noChangeArrowheads="1"/>
          </p:cNvSpPr>
          <p:nvPr/>
        </p:nvSpPr>
        <p:spPr bwMode="auto">
          <a:xfrm>
            <a:off x="493652" y="1091919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1726907" y="1091919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4" name="Oval 8"/>
          <p:cNvSpPr>
            <a:spLocks noChangeArrowheads="1"/>
          </p:cNvSpPr>
          <p:nvPr/>
        </p:nvSpPr>
        <p:spPr bwMode="auto">
          <a:xfrm>
            <a:off x="2865295" y="1091919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5" name="Oval 9"/>
          <p:cNvSpPr>
            <a:spLocks noChangeArrowheads="1"/>
          </p:cNvSpPr>
          <p:nvPr/>
        </p:nvSpPr>
        <p:spPr bwMode="auto">
          <a:xfrm>
            <a:off x="493652" y="2649973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6" name="Oval 10"/>
          <p:cNvSpPr>
            <a:spLocks noChangeArrowheads="1"/>
          </p:cNvSpPr>
          <p:nvPr/>
        </p:nvSpPr>
        <p:spPr bwMode="auto">
          <a:xfrm>
            <a:off x="1726907" y="2649973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7" name="Oval 11"/>
          <p:cNvSpPr>
            <a:spLocks noChangeArrowheads="1"/>
          </p:cNvSpPr>
          <p:nvPr/>
        </p:nvSpPr>
        <p:spPr bwMode="auto">
          <a:xfrm>
            <a:off x="2960161" y="2552595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4098550" y="2552595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588518" y="1286676"/>
            <a:ext cx="0" cy="1363297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588518" y="1286676"/>
            <a:ext cx="1198120" cy="1380324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>
            <a:off x="1821772" y="1286676"/>
            <a:ext cx="1138389" cy="1265919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>
            <a:off x="3055027" y="1286676"/>
            <a:ext cx="1138389" cy="1265919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3" name="Line 17"/>
          <p:cNvSpPr>
            <a:spLocks noChangeShapeType="1"/>
          </p:cNvSpPr>
          <p:nvPr/>
        </p:nvSpPr>
        <p:spPr bwMode="auto">
          <a:xfrm>
            <a:off x="1821772" y="1286676"/>
            <a:ext cx="0" cy="1363297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>
            <a:off x="2960160" y="1286676"/>
            <a:ext cx="125939" cy="1265919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381000" y="634931"/>
            <a:ext cx="415038" cy="58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1614254" y="711130"/>
            <a:ext cx="415038" cy="58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2752643" y="711130"/>
            <a:ext cx="415038" cy="58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1371600" y="2514601"/>
            <a:ext cx="415038" cy="58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67960" name="Text Box 24"/>
          <p:cNvSpPr txBox="1">
            <a:spLocks noChangeArrowheads="1"/>
          </p:cNvSpPr>
          <p:nvPr/>
        </p:nvSpPr>
        <p:spPr bwMode="auto">
          <a:xfrm>
            <a:off x="2590800" y="2438400"/>
            <a:ext cx="415038" cy="58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7961" name="Text Box 25"/>
          <p:cNvSpPr txBox="1">
            <a:spLocks noChangeArrowheads="1"/>
          </p:cNvSpPr>
          <p:nvPr/>
        </p:nvSpPr>
        <p:spPr bwMode="auto">
          <a:xfrm>
            <a:off x="3733800" y="2438400"/>
            <a:ext cx="415038" cy="58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7962" name="AutoShape 26"/>
          <p:cNvSpPr>
            <a:spLocks noChangeArrowheads="1"/>
          </p:cNvSpPr>
          <p:nvPr/>
        </p:nvSpPr>
        <p:spPr bwMode="auto">
          <a:xfrm>
            <a:off x="5562600" y="2971800"/>
            <a:ext cx="1905000" cy="685800"/>
          </a:xfrm>
          <a:prstGeom prst="wedgeRoundRectCallout">
            <a:avLst>
              <a:gd name="adj1" fmla="val -28268"/>
              <a:gd name="adj2" fmla="val -160556"/>
              <a:gd name="adj3" fmla="val 16667"/>
            </a:avLst>
          </a:prstGeom>
          <a:solidFill>
            <a:srgbClr val="FFCCFF"/>
          </a:solidFill>
          <a:ln w="34925" algn="ctr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itchFamily="18" charset="0"/>
              </a:rPr>
              <a:t>极大匹配</a:t>
            </a:r>
          </a:p>
        </p:txBody>
      </p:sp>
      <p:sp>
        <p:nvSpPr>
          <p:cNvPr id="167963" name="AutoShape 27"/>
          <p:cNvSpPr>
            <a:spLocks noChangeArrowheads="1"/>
          </p:cNvSpPr>
          <p:nvPr/>
        </p:nvSpPr>
        <p:spPr bwMode="auto">
          <a:xfrm>
            <a:off x="7086600" y="3124200"/>
            <a:ext cx="2590800" cy="609600"/>
          </a:xfrm>
          <a:prstGeom prst="wedgeEllipseCallout">
            <a:avLst>
              <a:gd name="adj1" fmla="val -30883"/>
              <a:gd name="adj2" fmla="val -197136"/>
            </a:avLst>
          </a:prstGeom>
          <a:solidFill>
            <a:srgbClr val="FFFF99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最大匹配</a:t>
            </a:r>
          </a:p>
        </p:txBody>
      </p:sp>
      <p:sp>
        <p:nvSpPr>
          <p:cNvPr id="167964" name="AutoShape 28"/>
          <p:cNvSpPr>
            <a:spLocks noChangeArrowheads="1"/>
          </p:cNvSpPr>
          <p:nvPr/>
        </p:nvSpPr>
        <p:spPr bwMode="auto">
          <a:xfrm>
            <a:off x="5867400" y="4495800"/>
            <a:ext cx="2743200" cy="914400"/>
          </a:xfrm>
          <a:prstGeom prst="cloudCallout">
            <a:avLst>
              <a:gd name="adj1" fmla="val -24477"/>
              <a:gd name="adj2" fmla="val -164412"/>
            </a:avLst>
          </a:prstGeom>
          <a:solidFill>
            <a:srgbClr val="CCFF33"/>
          </a:solidFill>
          <a:ln w="349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完备匹配</a:t>
            </a:r>
          </a:p>
        </p:txBody>
      </p:sp>
      <p:sp>
        <p:nvSpPr>
          <p:cNvPr id="167965" name="AutoShape 29"/>
          <p:cNvSpPr>
            <a:spLocks noChangeArrowheads="1"/>
          </p:cNvSpPr>
          <p:nvPr/>
        </p:nvSpPr>
        <p:spPr bwMode="auto">
          <a:xfrm>
            <a:off x="2057400" y="4572000"/>
            <a:ext cx="2057400" cy="762000"/>
          </a:xfrm>
          <a:prstGeom prst="wedgeRectCallout">
            <a:avLst>
              <a:gd name="adj1" fmla="val 134028"/>
              <a:gd name="adj2" fmla="val 0"/>
            </a:avLst>
          </a:prstGeom>
          <a:solidFill>
            <a:srgbClr val="66FFFF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rgbClr val="333300"/>
                </a:solidFill>
                <a:cs typeface="Times New Roman" pitchFamily="18" charset="0"/>
              </a:rPr>
              <a:t>完美匹配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0" y="838200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{(1,4),(2,5)}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1676400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{(1,4),(2,5),{3,6}}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>
            <a:off x="3886200" y="2971800"/>
            <a:ext cx="1676400" cy="685800"/>
          </a:xfrm>
          <a:prstGeom prst="wedgeEllipseCallout">
            <a:avLst>
              <a:gd name="adj1" fmla="val 9657"/>
              <a:gd name="adj2" fmla="val -171098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itchFamily="18" charset="0"/>
              </a:rPr>
              <a:t>匹配</a:t>
            </a:r>
          </a:p>
        </p:txBody>
      </p:sp>
      <p:pic>
        <p:nvPicPr>
          <p:cNvPr id="3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6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6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 animBg="1"/>
      <p:bldP spid="167952" grpId="0" animBg="1"/>
      <p:bldP spid="167961" grpId="0"/>
      <p:bldP spid="167962" grpId="0" animBg="1"/>
      <p:bldP spid="167963" grpId="0" animBg="1"/>
      <p:bldP spid="167964" grpId="0" animBg="1"/>
      <p:bldP spid="167965" grpId="0" animBg="1"/>
      <p:bldP spid="2" grpId="0"/>
      <p:bldP spid="2" grpId="1"/>
      <p:bldP spid="29" grpId="0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二分图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6200" y="464318"/>
            <a:ext cx="8548688" cy="250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练习：某中学有三个课外活动小组：数学、语文、外语，有赵、钱、孙、李、周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名同学。已知赵、钱为数学组成员，赵、孙、李为语文组成员，孙、李、周为外语组成员能否选出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名不兼职的组长？</a:t>
            </a:r>
          </a:p>
        </p:txBody>
      </p:sp>
      <p:sp>
        <p:nvSpPr>
          <p:cNvPr id="169991" name="Oval 7"/>
          <p:cNvSpPr>
            <a:spLocks noChangeArrowheads="1"/>
          </p:cNvSpPr>
          <p:nvPr/>
        </p:nvSpPr>
        <p:spPr bwMode="auto">
          <a:xfrm>
            <a:off x="1081087" y="3494087"/>
            <a:ext cx="228600" cy="2286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9992" name="Oval 8"/>
          <p:cNvSpPr>
            <a:spLocks noChangeArrowheads="1"/>
          </p:cNvSpPr>
          <p:nvPr/>
        </p:nvSpPr>
        <p:spPr bwMode="auto">
          <a:xfrm>
            <a:off x="2757487" y="3494087"/>
            <a:ext cx="228600" cy="2286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9993" name="Oval 9"/>
          <p:cNvSpPr>
            <a:spLocks noChangeArrowheads="1"/>
          </p:cNvSpPr>
          <p:nvPr/>
        </p:nvSpPr>
        <p:spPr bwMode="auto">
          <a:xfrm>
            <a:off x="4281487" y="3494087"/>
            <a:ext cx="228600" cy="2286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852487" y="2986087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数学</a:t>
            </a: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2590800" y="2986087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语文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4114800" y="2986087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外语</a:t>
            </a:r>
          </a:p>
        </p:txBody>
      </p:sp>
      <p:sp>
        <p:nvSpPr>
          <p:cNvPr id="169998" name="Oval 14"/>
          <p:cNvSpPr>
            <a:spLocks noChangeArrowheads="1"/>
          </p:cNvSpPr>
          <p:nvPr/>
        </p:nvSpPr>
        <p:spPr bwMode="auto">
          <a:xfrm>
            <a:off x="471487" y="5399087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69999" name="Oval 15"/>
          <p:cNvSpPr>
            <a:spLocks noChangeArrowheads="1"/>
          </p:cNvSpPr>
          <p:nvPr/>
        </p:nvSpPr>
        <p:spPr bwMode="auto">
          <a:xfrm>
            <a:off x="1995487" y="5399087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0000" name="Oval 16"/>
          <p:cNvSpPr>
            <a:spLocks noChangeArrowheads="1"/>
          </p:cNvSpPr>
          <p:nvPr/>
        </p:nvSpPr>
        <p:spPr bwMode="auto">
          <a:xfrm>
            <a:off x="3367087" y="5399087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0001" name="Oval 17"/>
          <p:cNvSpPr>
            <a:spLocks noChangeArrowheads="1"/>
          </p:cNvSpPr>
          <p:nvPr/>
        </p:nvSpPr>
        <p:spPr bwMode="auto">
          <a:xfrm>
            <a:off x="4510087" y="5322887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0002" name="Oval 18"/>
          <p:cNvSpPr>
            <a:spLocks noChangeArrowheads="1"/>
          </p:cNvSpPr>
          <p:nvPr/>
        </p:nvSpPr>
        <p:spPr bwMode="auto">
          <a:xfrm>
            <a:off x="5424487" y="5322887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 flipH="1">
            <a:off x="547687" y="3646487"/>
            <a:ext cx="533400" cy="1752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>
            <a:off x="1309687" y="3646487"/>
            <a:ext cx="762000" cy="1752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 flipV="1">
            <a:off x="622300" y="3644900"/>
            <a:ext cx="2133600" cy="1752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>
            <a:off x="2909887" y="3722687"/>
            <a:ext cx="457200" cy="1676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2909887" y="3722687"/>
            <a:ext cx="1676400" cy="1600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>
            <a:off x="3519487" y="3646487"/>
            <a:ext cx="762000" cy="1752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>
            <a:off x="4357687" y="3722687"/>
            <a:ext cx="228600" cy="1600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10" name="Line 26"/>
          <p:cNvSpPr>
            <a:spLocks noChangeShapeType="1"/>
          </p:cNvSpPr>
          <p:nvPr/>
        </p:nvSpPr>
        <p:spPr bwMode="auto">
          <a:xfrm>
            <a:off x="4510087" y="3646487"/>
            <a:ext cx="990600" cy="1676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228600" y="5653087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赵</a:t>
            </a:r>
          </a:p>
        </p:txBody>
      </p:sp>
      <p:sp>
        <p:nvSpPr>
          <p:cNvPr id="170012" name="Text Box 28"/>
          <p:cNvSpPr txBox="1">
            <a:spLocks noChangeArrowheads="1"/>
          </p:cNvSpPr>
          <p:nvPr/>
        </p:nvSpPr>
        <p:spPr bwMode="auto">
          <a:xfrm>
            <a:off x="1905000" y="5576887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钱</a:t>
            </a:r>
          </a:p>
        </p:txBody>
      </p:sp>
      <p:sp>
        <p:nvSpPr>
          <p:cNvPr id="170013" name="Text Box 29"/>
          <p:cNvSpPr txBox="1">
            <a:spLocks noChangeArrowheads="1"/>
          </p:cNvSpPr>
          <p:nvPr/>
        </p:nvSpPr>
        <p:spPr bwMode="auto">
          <a:xfrm>
            <a:off x="3276600" y="5500687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孙</a:t>
            </a:r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4419600" y="5500687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李</a:t>
            </a:r>
          </a:p>
        </p:txBody>
      </p:sp>
      <p:sp>
        <p:nvSpPr>
          <p:cNvPr id="170015" name="Text Box 31"/>
          <p:cNvSpPr txBox="1">
            <a:spLocks noChangeArrowheads="1"/>
          </p:cNvSpPr>
          <p:nvPr/>
        </p:nvSpPr>
        <p:spPr bwMode="auto">
          <a:xfrm>
            <a:off x="5410200" y="5424487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周</a:t>
            </a:r>
          </a:p>
        </p:txBody>
      </p:sp>
      <p:sp>
        <p:nvSpPr>
          <p:cNvPr id="170016" name="AutoShape 32"/>
          <p:cNvSpPr>
            <a:spLocks noChangeArrowheads="1"/>
          </p:cNvSpPr>
          <p:nvPr/>
        </p:nvSpPr>
        <p:spPr bwMode="auto">
          <a:xfrm>
            <a:off x="6172200" y="3048000"/>
            <a:ext cx="1676400" cy="762000"/>
          </a:xfrm>
          <a:prstGeom prst="wedgeRoundRectCallout">
            <a:avLst>
              <a:gd name="adj1" fmla="val -133236"/>
              <a:gd name="adj2" fmla="val 45000"/>
              <a:gd name="adj3" fmla="val 1666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dirty="0">
                <a:cs typeface="Times New Roman" pitchFamily="18" charset="0"/>
              </a:rPr>
              <a:t>二分图</a:t>
            </a:r>
          </a:p>
        </p:txBody>
      </p:sp>
      <p:sp>
        <p:nvSpPr>
          <p:cNvPr id="170017" name="AutoShape 33"/>
          <p:cNvSpPr>
            <a:spLocks noChangeArrowheads="1"/>
          </p:cNvSpPr>
          <p:nvPr/>
        </p:nvSpPr>
        <p:spPr bwMode="auto">
          <a:xfrm>
            <a:off x="6553200" y="3962400"/>
            <a:ext cx="2209800" cy="1143000"/>
          </a:xfrm>
          <a:prstGeom prst="wedgeRoundRectCallout">
            <a:avLst>
              <a:gd name="adj1" fmla="val -122491"/>
              <a:gd name="adj2" fmla="val -25834"/>
              <a:gd name="adj3" fmla="val 16667"/>
            </a:avLst>
          </a:prstGeom>
          <a:solidFill>
            <a:srgbClr val="CC00CC"/>
          </a:solidFill>
          <a:ln w="349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完备</a:t>
            </a:r>
            <a:r>
              <a:rPr lang="en-US" altLang="zh-CN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匹配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2747" y="6019800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{(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赵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),(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语文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孙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),(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外语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)}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7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7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7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7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7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 animBg="1"/>
      <p:bldP spid="169992" grpId="0" animBg="1"/>
      <p:bldP spid="169993" grpId="0" animBg="1"/>
      <p:bldP spid="169994" grpId="0"/>
      <p:bldP spid="169995" grpId="0"/>
      <p:bldP spid="169996" grpId="0"/>
      <p:bldP spid="169998" grpId="0" animBg="1"/>
      <p:bldP spid="169999" grpId="0" animBg="1"/>
      <p:bldP spid="170000" grpId="0" animBg="1"/>
      <p:bldP spid="170001" grpId="0" animBg="1"/>
      <p:bldP spid="170002" grpId="0" animBg="1"/>
      <p:bldP spid="170003" grpId="0" animBg="1"/>
      <p:bldP spid="170004" grpId="0" animBg="1"/>
      <p:bldP spid="170005" grpId="0" animBg="1"/>
      <p:bldP spid="170006" grpId="0" animBg="1"/>
      <p:bldP spid="170007" grpId="0" animBg="1"/>
      <p:bldP spid="170008" grpId="0" animBg="1"/>
      <p:bldP spid="170009" grpId="0" animBg="1"/>
      <p:bldP spid="170010" grpId="0" animBg="1"/>
      <p:bldP spid="170011" grpId="0"/>
      <p:bldP spid="170012" grpId="0"/>
      <p:bldP spid="170013" grpId="0"/>
      <p:bldP spid="170014" grpId="0"/>
      <p:bldP spid="170015" grpId="0"/>
      <p:bldP spid="170016" grpId="0" animBg="1"/>
      <p:bldP spid="170017" grpId="0" animBg="1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1" y="-76200"/>
            <a:ext cx="2057399" cy="6858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课堂练习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989" y="990600"/>
            <a:ext cx="8909811" cy="4616648"/>
          </a:xfrm>
          <a:prstGeom prst="rect">
            <a:avLst/>
          </a:prstGeom>
          <a:pattFill prst="dkDnDiag">
            <a:fgClr>
              <a:srgbClr val="99FF66"/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位小朋友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 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，他们喜欢的水果如下：</a:t>
            </a:r>
          </a:p>
          <a:p>
            <a:pPr hangingPunct="0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喜欢吃香蕉、草莓、樱桃；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喜欢吃苹果；</a:t>
            </a:r>
          </a:p>
          <a:p>
            <a:pPr hangingPunct="0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喜欢吃香蕉和苹果；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喜欢吃香蕉、草莓和葡萄；</a:t>
            </a:r>
          </a:p>
          <a:p>
            <a:pPr hangingPunct="0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喜欢吃葡萄、樱桃、榴莲；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喜欢吃榴莲、苹果。</a:t>
            </a:r>
          </a:p>
          <a:p>
            <a:pPr hangingPunct="0">
              <a:lnSpc>
                <a:spcPct val="150000"/>
              </a:lnSpc>
            </a:pP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请用图论的知识设计出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能让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位小朋友都吃上喜欢的水果的方案。</a:t>
            </a: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8126293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214313" y="98425"/>
            <a:ext cx="29860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二分图</a:t>
            </a:r>
            <a:r>
              <a:rPr lang="en-US" altLang="zh-CN" sz="24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课堂练习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76200" y="609600"/>
            <a:ext cx="8915400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已知关于人员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a,b,c,d,e,f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的下述事实：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说汉语、法语和日语；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说德语、日语和俄语；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说英语和法语；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说汉语和西班牙语 ；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说英语和德语；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说俄语和西班牙语，</a:t>
            </a:r>
          </a:p>
          <a:p>
            <a:pPr>
              <a:lnSpc>
                <a:spcPct val="135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是否能将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人分成两组，使同组中没有两人能相互交谈？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385319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请用图论的知识解决该问题。</a:t>
            </a:r>
          </a:p>
        </p:txBody>
      </p:sp>
      <p:pic>
        <p:nvPicPr>
          <p:cNvPr id="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288925" y="7620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欧拉图起源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5165725" y="708025"/>
            <a:ext cx="199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0033CC"/>
                </a:solidFill>
                <a:ea typeface="隶书" pitchFamily="49" charset="-122"/>
              </a:rPr>
              <a:t>欧拉</a:t>
            </a:r>
          </a:p>
        </p:txBody>
      </p:sp>
      <p:grpSp>
        <p:nvGrpSpPr>
          <p:cNvPr id="116743" name="Group 7"/>
          <p:cNvGrpSpPr>
            <a:grpSpLocks/>
          </p:cNvGrpSpPr>
          <p:nvPr/>
        </p:nvGrpSpPr>
        <p:grpSpPr bwMode="auto">
          <a:xfrm>
            <a:off x="5638800" y="1676400"/>
            <a:ext cx="2209800" cy="2819400"/>
            <a:chOff x="3552" y="1056"/>
            <a:chExt cx="1392" cy="1776"/>
          </a:xfrm>
        </p:grpSpPr>
        <p:sp>
          <p:nvSpPr>
            <p:cNvPr id="116744" name="Oval 8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45" name="Oval 9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47" name="Oval 11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16748" name="Group 12"/>
          <p:cNvGrpSpPr>
            <a:grpSpLocks/>
          </p:cNvGrpSpPr>
          <p:nvPr/>
        </p:nvGrpSpPr>
        <p:grpSpPr bwMode="auto">
          <a:xfrm>
            <a:off x="5257800" y="1143000"/>
            <a:ext cx="2971800" cy="3719513"/>
            <a:chOff x="3312" y="720"/>
            <a:chExt cx="1872" cy="2343"/>
          </a:xfrm>
        </p:grpSpPr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3974" y="72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4138" y="27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16751" name="Text Box 15"/>
            <p:cNvSpPr txBox="1">
              <a:spLocks noChangeArrowheads="1"/>
            </p:cNvSpPr>
            <p:nvPr/>
          </p:nvSpPr>
          <p:spPr bwMode="auto">
            <a:xfrm>
              <a:off x="3312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4919" y="167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116753" name="Line 17"/>
          <p:cNvSpPr>
            <a:spLocks noChangeShapeType="1"/>
          </p:cNvSpPr>
          <p:nvPr/>
        </p:nvSpPr>
        <p:spPr bwMode="auto">
          <a:xfrm flipH="1" flipV="1">
            <a:off x="6705600" y="1828800"/>
            <a:ext cx="990600" cy="1066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5791200" y="2971800"/>
            <a:ext cx="1905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 flipV="1">
            <a:off x="6629400" y="3048000"/>
            <a:ext cx="1143000" cy="1371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6" name="Arc 20"/>
          <p:cNvSpPr>
            <a:spLocks/>
          </p:cNvSpPr>
          <p:nvPr/>
        </p:nvSpPr>
        <p:spPr bwMode="auto">
          <a:xfrm flipH="1">
            <a:off x="5638800" y="1752600"/>
            <a:ext cx="914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6757" name="Arc 21"/>
          <p:cNvSpPr>
            <a:spLocks/>
          </p:cNvSpPr>
          <p:nvPr/>
        </p:nvSpPr>
        <p:spPr bwMode="auto">
          <a:xfrm>
            <a:off x="5791200" y="3048000"/>
            <a:ext cx="685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6758" name="Arc 22"/>
          <p:cNvSpPr>
            <a:spLocks/>
          </p:cNvSpPr>
          <p:nvPr/>
        </p:nvSpPr>
        <p:spPr bwMode="auto">
          <a:xfrm flipV="1">
            <a:off x="5791200" y="1752600"/>
            <a:ext cx="762000" cy="1219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6759" name="Arc 23"/>
          <p:cNvSpPr>
            <a:spLocks/>
          </p:cNvSpPr>
          <p:nvPr/>
        </p:nvSpPr>
        <p:spPr bwMode="auto">
          <a:xfrm flipH="1" flipV="1">
            <a:off x="5638800" y="2971800"/>
            <a:ext cx="8382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16760" name="Group 24"/>
          <p:cNvGrpSpPr>
            <a:grpSpLocks/>
          </p:cNvGrpSpPr>
          <p:nvPr/>
        </p:nvGrpSpPr>
        <p:grpSpPr bwMode="auto">
          <a:xfrm>
            <a:off x="152400" y="1233488"/>
            <a:ext cx="4876800" cy="3795712"/>
            <a:chOff x="96" y="777"/>
            <a:chExt cx="3072" cy="2391"/>
          </a:xfrm>
        </p:grpSpPr>
        <p:sp>
          <p:nvSpPr>
            <p:cNvPr id="116761" name="Line 25"/>
            <p:cNvSpPr>
              <a:spLocks noChangeShapeType="1"/>
            </p:cNvSpPr>
            <p:nvPr/>
          </p:nvSpPr>
          <p:spPr bwMode="auto">
            <a:xfrm>
              <a:off x="110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2" name="Rectangle 26"/>
            <p:cNvSpPr>
              <a:spLocks noChangeArrowheads="1"/>
            </p:cNvSpPr>
            <p:nvPr/>
          </p:nvSpPr>
          <p:spPr bwMode="auto">
            <a:xfrm>
              <a:off x="2016" y="1104"/>
              <a:ext cx="192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96" y="1104"/>
              <a:ext cx="864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4" name="Line 28"/>
            <p:cNvSpPr>
              <a:spLocks noChangeShapeType="1"/>
            </p:cNvSpPr>
            <p:nvPr/>
          </p:nvSpPr>
          <p:spPr bwMode="auto">
            <a:xfrm>
              <a:off x="1056" y="1104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5" name="Line 29"/>
            <p:cNvSpPr>
              <a:spLocks noChangeShapeType="1"/>
            </p:cNvSpPr>
            <p:nvPr/>
          </p:nvSpPr>
          <p:spPr bwMode="auto">
            <a:xfrm>
              <a:off x="2112" y="1104"/>
              <a:ext cx="1008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6" name="Line 30"/>
            <p:cNvSpPr>
              <a:spLocks noChangeShapeType="1"/>
            </p:cNvSpPr>
            <p:nvPr/>
          </p:nvSpPr>
          <p:spPr bwMode="auto">
            <a:xfrm>
              <a:off x="14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7" name="Line 31"/>
            <p:cNvSpPr>
              <a:spLocks noChangeShapeType="1"/>
            </p:cNvSpPr>
            <p:nvPr/>
          </p:nvSpPr>
          <p:spPr bwMode="auto">
            <a:xfrm>
              <a:off x="2208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8" name="Oval 32"/>
            <p:cNvSpPr>
              <a:spLocks noChangeArrowheads="1"/>
            </p:cNvSpPr>
            <p:nvPr/>
          </p:nvSpPr>
          <p:spPr bwMode="auto">
            <a:xfrm>
              <a:off x="5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69" name="Oval 33"/>
            <p:cNvSpPr>
              <a:spLocks noChangeArrowheads="1"/>
            </p:cNvSpPr>
            <p:nvPr/>
          </p:nvSpPr>
          <p:spPr bwMode="auto">
            <a:xfrm>
              <a:off x="17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70" name="Rectangle 34"/>
            <p:cNvSpPr>
              <a:spLocks noChangeArrowheads="1"/>
            </p:cNvSpPr>
            <p:nvPr/>
          </p:nvSpPr>
          <p:spPr bwMode="auto">
            <a:xfrm>
              <a:off x="1392" y="1872"/>
              <a:ext cx="38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6771" name="Rectangle 35"/>
            <p:cNvSpPr>
              <a:spLocks noChangeArrowheads="1"/>
            </p:cNvSpPr>
            <p:nvPr/>
          </p:nvSpPr>
          <p:spPr bwMode="auto">
            <a:xfrm>
              <a:off x="2064" y="2208"/>
              <a:ext cx="144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pSp>
          <p:nvGrpSpPr>
            <p:cNvPr id="116772" name="Group 36"/>
            <p:cNvGrpSpPr>
              <a:grpSpLocks/>
            </p:cNvGrpSpPr>
            <p:nvPr/>
          </p:nvGrpSpPr>
          <p:grpSpPr bwMode="auto">
            <a:xfrm>
              <a:off x="874" y="777"/>
              <a:ext cx="1369" cy="2391"/>
              <a:chOff x="874" y="777"/>
              <a:chExt cx="1369" cy="2391"/>
            </a:xfrm>
          </p:grpSpPr>
          <p:sp>
            <p:nvSpPr>
              <p:cNvPr id="116773" name="Text Box 37"/>
              <p:cNvSpPr txBox="1">
                <a:spLocks noChangeArrowheads="1"/>
              </p:cNvSpPr>
              <p:nvPr/>
            </p:nvSpPr>
            <p:spPr bwMode="auto">
              <a:xfrm>
                <a:off x="1440" y="77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16774" name="Text Box 38"/>
              <p:cNvSpPr txBox="1">
                <a:spLocks noChangeArrowheads="1"/>
              </p:cNvSpPr>
              <p:nvPr/>
            </p:nvSpPr>
            <p:spPr bwMode="auto">
              <a:xfrm>
                <a:off x="1392" y="284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116775" name="Text Box 39"/>
              <p:cNvSpPr txBox="1">
                <a:spLocks noChangeArrowheads="1"/>
              </p:cNvSpPr>
              <p:nvPr/>
            </p:nvSpPr>
            <p:spPr bwMode="auto">
              <a:xfrm>
                <a:off x="874" y="173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16776" name="Text Box 40"/>
              <p:cNvSpPr txBox="1">
                <a:spLocks noChangeArrowheads="1"/>
              </p:cNvSpPr>
              <p:nvPr/>
            </p:nvSpPr>
            <p:spPr bwMode="auto">
              <a:xfrm>
                <a:off x="1978" y="172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>
              <a:off x="336" y="1104"/>
              <a:ext cx="288" cy="672"/>
            </a:xfrm>
            <a:prstGeom prst="line">
              <a:avLst/>
            </a:prstGeom>
            <a:noFill/>
            <a:ln w="1301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 flipV="1">
              <a:off x="1008" y="1104"/>
              <a:ext cx="0" cy="528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1152" y="2160"/>
              <a:ext cx="9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 flipH="1">
              <a:off x="432" y="2160"/>
              <a:ext cx="33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81" name="Text Box 45"/>
          <p:cNvSpPr txBox="1">
            <a:spLocks noChangeArrowheads="1"/>
          </p:cNvSpPr>
          <p:nvPr/>
        </p:nvSpPr>
        <p:spPr bwMode="auto">
          <a:xfrm>
            <a:off x="6019800" y="4800600"/>
            <a:ext cx="2682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ea typeface="隶书" pitchFamily="49" charset="-122"/>
              </a:rPr>
              <a:t>欧拉图</a:t>
            </a: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7076282" y="37338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ea typeface="华文新魏" pitchFamily="2" charset="-122"/>
              </a:rPr>
              <a:t>七桥问题</a:t>
            </a:r>
          </a:p>
        </p:txBody>
      </p:sp>
      <p:pic>
        <p:nvPicPr>
          <p:cNvPr id="4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/>
      <p:bldP spid="116753" grpId="0" animBg="1"/>
      <p:bldP spid="116754" grpId="0" animBg="1"/>
      <p:bldP spid="116755" grpId="0" animBg="1"/>
      <p:bldP spid="116756" grpId="0" animBg="1"/>
      <p:bldP spid="116757" grpId="0" animBg="1"/>
      <p:bldP spid="116758" grpId="0" animBg="1"/>
      <p:bldP spid="116759" grpId="0" animBg="1"/>
      <p:bldP spid="116781" grpId="0"/>
      <p:bldP spid="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214313" y="98425"/>
            <a:ext cx="29860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二分图</a:t>
            </a:r>
            <a:r>
              <a:rPr lang="en-US" altLang="zh-CN" sz="24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</a:p>
        </p:txBody>
      </p:sp>
      <p:sp>
        <p:nvSpPr>
          <p:cNvPr id="174132" name="Text Box 52"/>
          <p:cNvSpPr txBox="1">
            <a:spLocks noChangeArrowheads="1"/>
          </p:cNvSpPr>
          <p:nvPr/>
        </p:nvSpPr>
        <p:spPr bwMode="auto">
          <a:xfrm>
            <a:off x="1149602" y="4815681"/>
            <a:ext cx="570839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分成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r>
              <a:rPr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a,e,f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},{</a:t>
            </a:r>
            <a:r>
              <a:rPr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b,c,d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两组。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04912" y="1981200"/>
            <a:ext cx="3725370" cy="2830526"/>
            <a:chOff x="1066800" y="533400"/>
            <a:chExt cx="3962402" cy="2704398"/>
          </a:xfrm>
        </p:grpSpPr>
        <p:sp>
          <p:nvSpPr>
            <p:cNvPr id="174099" name="Text Box 19"/>
            <p:cNvSpPr txBox="1">
              <a:spLocks noChangeArrowheads="1"/>
            </p:cNvSpPr>
            <p:nvPr/>
          </p:nvSpPr>
          <p:spPr bwMode="auto">
            <a:xfrm>
              <a:off x="1066800" y="533400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74103" name="Text Box 23"/>
            <p:cNvSpPr txBox="1">
              <a:spLocks noChangeArrowheads="1"/>
            </p:cNvSpPr>
            <p:nvPr/>
          </p:nvSpPr>
          <p:spPr bwMode="auto">
            <a:xfrm flipH="1">
              <a:off x="2514600" y="609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174104" name="Text Box 24"/>
            <p:cNvSpPr txBox="1">
              <a:spLocks noChangeArrowheads="1"/>
            </p:cNvSpPr>
            <p:nvPr/>
          </p:nvSpPr>
          <p:spPr bwMode="auto">
            <a:xfrm>
              <a:off x="4041356" y="609600"/>
              <a:ext cx="282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1219200" y="914400"/>
              <a:ext cx="173182" cy="173421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431474" y="914400"/>
              <a:ext cx="173182" cy="173421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4336475" y="914400"/>
              <a:ext cx="173182" cy="173421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091" name="Oval 11"/>
            <p:cNvSpPr>
              <a:spLocks noChangeArrowheads="1"/>
            </p:cNvSpPr>
            <p:nvPr/>
          </p:nvSpPr>
          <p:spPr bwMode="auto">
            <a:xfrm>
              <a:off x="2951020" y="2648607"/>
              <a:ext cx="173182" cy="173421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095" name="Oval 15"/>
            <p:cNvSpPr>
              <a:spLocks noChangeArrowheads="1"/>
            </p:cNvSpPr>
            <p:nvPr/>
          </p:nvSpPr>
          <p:spPr bwMode="auto">
            <a:xfrm>
              <a:off x="1219201" y="2648607"/>
              <a:ext cx="173182" cy="173421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096" name="Oval 16"/>
            <p:cNvSpPr>
              <a:spLocks noChangeArrowheads="1"/>
            </p:cNvSpPr>
            <p:nvPr/>
          </p:nvSpPr>
          <p:spPr bwMode="auto">
            <a:xfrm>
              <a:off x="4856020" y="2648607"/>
              <a:ext cx="173182" cy="173421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100" name="Text Box 20"/>
            <p:cNvSpPr txBox="1">
              <a:spLocks noChangeArrowheads="1"/>
            </p:cNvSpPr>
            <p:nvPr/>
          </p:nvSpPr>
          <p:spPr bwMode="auto">
            <a:xfrm>
              <a:off x="1392383" y="2717536"/>
              <a:ext cx="398680" cy="520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74101" name="Text Box 21"/>
            <p:cNvSpPr txBox="1">
              <a:spLocks noChangeArrowheads="1"/>
            </p:cNvSpPr>
            <p:nvPr/>
          </p:nvSpPr>
          <p:spPr bwMode="auto">
            <a:xfrm>
              <a:off x="2951020" y="2644732"/>
              <a:ext cx="358992" cy="520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74102" name="Text Box 22"/>
            <p:cNvSpPr txBox="1">
              <a:spLocks noChangeArrowheads="1"/>
            </p:cNvSpPr>
            <p:nvPr/>
          </p:nvSpPr>
          <p:spPr bwMode="auto">
            <a:xfrm>
              <a:off x="4404979" y="2571928"/>
              <a:ext cx="398680" cy="520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74135" name="Line 55"/>
            <p:cNvSpPr>
              <a:spLocks noChangeShapeType="1"/>
            </p:cNvSpPr>
            <p:nvPr/>
          </p:nvSpPr>
          <p:spPr bwMode="auto">
            <a:xfrm>
              <a:off x="1305792" y="1087821"/>
              <a:ext cx="0" cy="1560786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36" name="Line 56"/>
            <p:cNvSpPr>
              <a:spLocks noChangeShapeType="1"/>
            </p:cNvSpPr>
            <p:nvPr/>
          </p:nvSpPr>
          <p:spPr bwMode="auto">
            <a:xfrm>
              <a:off x="1305792" y="1087821"/>
              <a:ext cx="1645228" cy="1560786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37" name="Line 57"/>
            <p:cNvSpPr>
              <a:spLocks noChangeShapeType="1"/>
            </p:cNvSpPr>
            <p:nvPr/>
          </p:nvSpPr>
          <p:spPr bwMode="auto">
            <a:xfrm>
              <a:off x="1305792" y="1087821"/>
              <a:ext cx="3550228" cy="1560786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38" name="Line 58"/>
            <p:cNvSpPr>
              <a:spLocks noChangeShapeType="1"/>
            </p:cNvSpPr>
            <p:nvPr/>
          </p:nvSpPr>
          <p:spPr bwMode="auto">
            <a:xfrm flipV="1">
              <a:off x="1392383" y="1087821"/>
              <a:ext cx="1125682" cy="1560786"/>
            </a:xfrm>
            <a:prstGeom prst="line">
              <a:avLst/>
            </a:prstGeom>
            <a:noFill/>
            <a:ln w="3492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39" name="Line 59"/>
            <p:cNvSpPr>
              <a:spLocks noChangeShapeType="1"/>
            </p:cNvSpPr>
            <p:nvPr/>
          </p:nvSpPr>
          <p:spPr bwMode="auto">
            <a:xfrm>
              <a:off x="2604656" y="1087821"/>
              <a:ext cx="432955" cy="1560786"/>
            </a:xfrm>
            <a:prstGeom prst="line">
              <a:avLst/>
            </a:prstGeom>
            <a:noFill/>
            <a:ln w="3492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40" name="Line 60"/>
            <p:cNvSpPr>
              <a:spLocks noChangeShapeType="1"/>
            </p:cNvSpPr>
            <p:nvPr/>
          </p:nvSpPr>
          <p:spPr bwMode="auto">
            <a:xfrm flipV="1">
              <a:off x="1392383" y="1087821"/>
              <a:ext cx="2944092" cy="1647497"/>
            </a:xfrm>
            <a:prstGeom prst="line">
              <a:avLst/>
            </a:prstGeom>
            <a:noFill/>
            <a:ln w="349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41" name="Line 61"/>
            <p:cNvSpPr>
              <a:spLocks noChangeShapeType="1"/>
            </p:cNvSpPr>
            <p:nvPr/>
          </p:nvSpPr>
          <p:spPr bwMode="auto">
            <a:xfrm>
              <a:off x="4423065" y="1087821"/>
              <a:ext cx="519546" cy="1560786"/>
            </a:xfrm>
            <a:prstGeom prst="line">
              <a:avLst/>
            </a:prstGeom>
            <a:noFill/>
            <a:ln w="349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6200" y="609600"/>
            <a:ext cx="8802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解：将人员抽象为顶点，两人说同一种语言抽象为边，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得到如下二分图。</a:t>
            </a:r>
          </a:p>
        </p:txBody>
      </p:sp>
      <p:pic>
        <p:nvPicPr>
          <p:cNvPr id="2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2590800" y="2590800"/>
            <a:ext cx="45720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6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6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9.4</a:t>
            </a:r>
            <a:r>
              <a:rPr lang="zh-CN" altLang="en-US" sz="6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平面图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平面图</a:t>
            </a:r>
          </a:p>
        </p:txBody>
      </p:sp>
      <p:sp>
        <p:nvSpPr>
          <p:cNvPr id="172040" name="Oval 8"/>
          <p:cNvSpPr>
            <a:spLocks noChangeArrowheads="1"/>
          </p:cNvSpPr>
          <p:nvPr/>
        </p:nvSpPr>
        <p:spPr bwMode="auto">
          <a:xfrm>
            <a:off x="18288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1" name="Oval 9"/>
          <p:cNvSpPr>
            <a:spLocks noChangeArrowheads="1"/>
          </p:cNvSpPr>
          <p:nvPr/>
        </p:nvSpPr>
        <p:spPr bwMode="auto">
          <a:xfrm>
            <a:off x="914400" y="1981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2" name="Oval 10"/>
          <p:cNvSpPr>
            <a:spLocks noChangeArrowheads="1"/>
          </p:cNvSpPr>
          <p:nvPr/>
        </p:nvSpPr>
        <p:spPr bwMode="auto">
          <a:xfrm>
            <a:off x="1524000" y="2895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3" name="Oval 11"/>
          <p:cNvSpPr>
            <a:spLocks noChangeArrowheads="1"/>
          </p:cNvSpPr>
          <p:nvPr/>
        </p:nvSpPr>
        <p:spPr bwMode="auto">
          <a:xfrm>
            <a:off x="2286000" y="2895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2819400" y="1905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 flipV="1">
            <a:off x="990600" y="1066800"/>
            <a:ext cx="8382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990600" y="2133600"/>
            <a:ext cx="53340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7" name="Line 15"/>
          <p:cNvSpPr>
            <a:spLocks noChangeShapeType="1"/>
          </p:cNvSpPr>
          <p:nvPr/>
        </p:nvSpPr>
        <p:spPr bwMode="auto">
          <a:xfrm>
            <a:off x="1066800" y="2057400"/>
            <a:ext cx="1752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8" name="Line 16"/>
          <p:cNvSpPr>
            <a:spLocks noChangeShapeType="1"/>
          </p:cNvSpPr>
          <p:nvPr/>
        </p:nvSpPr>
        <p:spPr bwMode="auto">
          <a:xfrm>
            <a:off x="1676400" y="2971800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9" name="Line 17"/>
          <p:cNvSpPr>
            <a:spLocks noChangeShapeType="1"/>
          </p:cNvSpPr>
          <p:nvPr/>
        </p:nvSpPr>
        <p:spPr bwMode="auto">
          <a:xfrm flipV="1">
            <a:off x="2438400" y="2057400"/>
            <a:ext cx="4572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50" name="Line 18"/>
          <p:cNvSpPr>
            <a:spLocks noChangeShapeType="1"/>
          </p:cNvSpPr>
          <p:nvPr/>
        </p:nvSpPr>
        <p:spPr bwMode="auto">
          <a:xfrm>
            <a:off x="1981200" y="1066800"/>
            <a:ext cx="91440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1738313" y="2973388"/>
            <a:ext cx="447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</a:p>
        </p:txBody>
      </p: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457200" y="3484563"/>
            <a:ext cx="8001000" cy="15748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平面图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：设无向图</a:t>
            </a: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G=(V,E)</a:t>
            </a: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如果图</a:t>
            </a: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画在平面上，而边无任何交叉</a:t>
            </a: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1600200" y="1143000"/>
            <a:ext cx="30480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1905000" y="1143000"/>
            <a:ext cx="45720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72058" name="Group 26"/>
          <p:cNvGrpSpPr>
            <a:grpSpLocks/>
          </p:cNvGrpSpPr>
          <p:nvPr/>
        </p:nvGrpSpPr>
        <p:grpSpPr bwMode="auto">
          <a:xfrm>
            <a:off x="4495800" y="457200"/>
            <a:ext cx="2057400" cy="2843213"/>
            <a:chOff x="2832" y="288"/>
            <a:chExt cx="1296" cy="1791"/>
          </a:xfrm>
        </p:grpSpPr>
        <p:sp>
          <p:nvSpPr>
            <p:cNvPr id="172059" name="Oval 27"/>
            <p:cNvSpPr>
              <a:spLocks noChangeArrowheads="1"/>
            </p:cNvSpPr>
            <p:nvPr/>
          </p:nvSpPr>
          <p:spPr bwMode="auto">
            <a:xfrm>
              <a:off x="3360" y="62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0" name="Oval 28"/>
            <p:cNvSpPr>
              <a:spLocks noChangeArrowheads="1"/>
            </p:cNvSpPr>
            <p:nvPr/>
          </p:nvSpPr>
          <p:spPr bwMode="auto">
            <a:xfrm>
              <a:off x="2832" y="110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1" name="Oval 29"/>
            <p:cNvSpPr>
              <a:spLocks noChangeArrowheads="1"/>
            </p:cNvSpPr>
            <p:nvPr/>
          </p:nvSpPr>
          <p:spPr bwMode="auto">
            <a:xfrm>
              <a:off x="3168" y="177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2" name="Oval 30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3" name="Oval 31"/>
            <p:cNvSpPr>
              <a:spLocks noChangeArrowheads="1"/>
            </p:cNvSpPr>
            <p:nvPr/>
          </p:nvSpPr>
          <p:spPr bwMode="auto">
            <a:xfrm>
              <a:off x="4032" y="105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64" name="Line 32"/>
            <p:cNvSpPr>
              <a:spLocks noChangeShapeType="1"/>
            </p:cNvSpPr>
            <p:nvPr/>
          </p:nvSpPr>
          <p:spPr bwMode="auto">
            <a:xfrm flipV="1">
              <a:off x="2928" y="672"/>
              <a:ext cx="432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5" name="Line 33"/>
            <p:cNvSpPr>
              <a:spLocks noChangeShapeType="1"/>
            </p:cNvSpPr>
            <p:nvPr/>
          </p:nvSpPr>
          <p:spPr bwMode="auto">
            <a:xfrm>
              <a:off x="2880" y="1200"/>
              <a:ext cx="288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6" name="Line 34"/>
            <p:cNvSpPr>
              <a:spLocks noChangeShapeType="1"/>
            </p:cNvSpPr>
            <p:nvPr/>
          </p:nvSpPr>
          <p:spPr bwMode="auto">
            <a:xfrm>
              <a:off x="3264" y="1824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7" name="Line 35"/>
            <p:cNvSpPr>
              <a:spLocks noChangeShapeType="1"/>
            </p:cNvSpPr>
            <p:nvPr/>
          </p:nvSpPr>
          <p:spPr bwMode="auto">
            <a:xfrm flipV="1">
              <a:off x="3888" y="1152"/>
              <a:ext cx="192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8" name="Line 36"/>
            <p:cNvSpPr>
              <a:spLocks noChangeShapeType="1"/>
            </p:cNvSpPr>
            <p:nvPr/>
          </p:nvSpPr>
          <p:spPr bwMode="auto">
            <a:xfrm>
              <a:off x="3456" y="672"/>
              <a:ext cx="57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9" name="Line 37"/>
            <p:cNvSpPr>
              <a:spLocks noChangeShapeType="1"/>
            </p:cNvSpPr>
            <p:nvPr/>
          </p:nvSpPr>
          <p:spPr bwMode="auto">
            <a:xfrm flipH="1">
              <a:off x="3216" y="720"/>
              <a:ext cx="192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70" name="Line 38"/>
            <p:cNvSpPr>
              <a:spLocks noChangeShapeType="1"/>
            </p:cNvSpPr>
            <p:nvPr/>
          </p:nvSpPr>
          <p:spPr bwMode="auto">
            <a:xfrm>
              <a:off x="3408" y="720"/>
              <a:ext cx="43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71" name="Text Box 39"/>
            <p:cNvSpPr txBox="1">
              <a:spLocks noChangeArrowheads="1"/>
            </p:cNvSpPr>
            <p:nvPr/>
          </p:nvSpPr>
          <p:spPr bwMode="auto">
            <a:xfrm>
              <a:off x="3399" y="1848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(b)</a:t>
              </a:r>
            </a:p>
          </p:txBody>
        </p:sp>
        <p:sp>
          <p:nvSpPr>
            <p:cNvPr id="172072" name="Arc 40"/>
            <p:cNvSpPr>
              <a:spLocks/>
            </p:cNvSpPr>
            <p:nvPr/>
          </p:nvSpPr>
          <p:spPr bwMode="auto">
            <a:xfrm>
              <a:off x="3408" y="288"/>
              <a:ext cx="72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2073" name="Arc 41"/>
            <p:cNvSpPr>
              <a:spLocks/>
            </p:cNvSpPr>
            <p:nvPr/>
          </p:nvSpPr>
          <p:spPr bwMode="auto">
            <a:xfrm flipH="1">
              <a:off x="2832" y="288"/>
              <a:ext cx="576" cy="8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pic>
        <p:nvPicPr>
          <p:cNvPr id="3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4" grpId="0" animBg="1"/>
      <p:bldP spid="172056" grpId="0" animBg="1"/>
      <p:bldP spid="1720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6858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18288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609600" y="2438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1828800" y="2438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762000" y="25146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>
            <a:off x="685800" y="1219200"/>
            <a:ext cx="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6" name="Line 12"/>
          <p:cNvSpPr>
            <a:spLocks noChangeShapeType="1"/>
          </p:cNvSpPr>
          <p:nvPr/>
        </p:nvSpPr>
        <p:spPr bwMode="auto">
          <a:xfrm>
            <a:off x="838200" y="1143000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7" name="Line 13"/>
          <p:cNvSpPr>
            <a:spLocks noChangeShapeType="1"/>
          </p:cNvSpPr>
          <p:nvPr/>
        </p:nvSpPr>
        <p:spPr bwMode="auto">
          <a:xfrm>
            <a:off x="1905000" y="1219200"/>
            <a:ext cx="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8" name="Line 14"/>
          <p:cNvSpPr>
            <a:spLocks noChangeShapeType="1"/>
          </p:cNvSpPr>
          <p:nvPr/>
        </p:nvSpPr>
        <p:spPr bwMode="auto">
          <a:xfrm>
            <a:off x="838200" y="1219200"/>
            <a:ext cx="99060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9" name="Line 15"/>
          <p:cNvSpPr>
            <a:spLocks noChangeShapeType="1"/>
          </p:cNvSpPr>
          <p:nvPr/>
        </p:nvSpPr>
        <p:spPr bwMode="auto">
          <a:xfrm flipV="1">
            <a:off x="762000" y="1219200"/>
            <a:ext cx="106680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1052513" y="2516188"/>
            <a:ext cx="447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</a:p>
        </p:txBody>
      </p:sp>
      <p:grpSp>
        <p:nvGrpSpPr>
          <p:cNvPr id="185361" name="Group 17"/>
          <p:cNvGrpSpPr>
            <a:grpSpLocks/>
          </p:cNvGrpSpPr>
          <p:nvPr/>
        </p:nvGrpSpPr>
        <p:grpSpPr bwMode="auto">
          <a:xfrm>
            <a:off x="762000" y="609600"/>
            <a:ext cx="1828800" cy="1905000"/>
            <a:chOff x="480" y="384"/>
            <a:chExt cx="1152" cy="1200"/>
          </a:xfrm>
        </p:grpSpPr>
        <p:sp>
          <p:nvSpPr>
            <p:cNvPr id="185362" name="Arc 18"/>
            <p:cNvSpPr>
              <a:spLocks/>
            </p:cNvSpPr>
            <p:nvPr/>
          </p:nvSpPr>
          <p:spPr bwMode="auto">
            <a:xfrm flipV="1">
              <a:off x="1248" y="384"/>
              <a:ext cx="384" cy="1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3" name="Arc 19"/>
            <p:cNvSpPr>
              <a:spLocks/>
            </p:cNvSpPr>
            <p:nvPr/>
          </p:nvSpPr>
          <p:spPr bwMode="auto">
            <a:xfrm flipH="1">
              <a:off x="480" y="384"/>
              <a:ext cx="115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85364" name="Group 20"/>
          <p:cNvGrpSpPr>
            <a:grpSpLocks/>
          </p:cNvGrpSpPr>
          <p:nvPr/>
        </p:nvGrpSpPr>
        <p:grpSpPr bwMode="auto">
          <a:xfrm>
            <a:off x="3429000" y="852487"/>
            <a:ext cx="1828800" cy="2424113"/>
            <a:chOff x="2880" y="288"/>
            <a:chExt cx="960" cy="1407"/>
          </a:xfrm>
        </p:grpSpPr>
        <p:sp>
          <p:nvSpPr>
            <p:cNvPr id="185365" name="Oval 21"/>
            <p:cNvSpPr>
              <a:spLocks noChangeArrowheads="1"/>
            </p:cNvSpPr>
            <p:nvPr/>
          </p:nvSpPr>
          <p:spPr bwMode="auto">
            <a:xfrm>
              <a:off x="2880" y="672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6" name="Oval 22"/>
            <p:cNvSpPr>
              <a:spLocks noChangeArrowheads="1"/>
            </p:cNvSpPr>
            <p:nvPr/>
          </p:nvSpPr>
          <p:spPr bwMode="auto">
            <a:xfrm>
              <a:off x="3792" y="672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7" name="Oval 23"/>
            <p:cNvSpPr>
              <a:spLocks noChangeArrowheads="1"/>
            </p:cNvSpPr>
            <p:nvPr/>
          </p:nvSpPr>
          <p:spPr bwMode="auto">
            <a:xfrm>
              <a:off x="3312" y="288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8" name="Oval 24"/>
            <p:cNvSpPr>
              <a:spLocks noChangeArrowheads="1"/>
            </p:cNvSpPr>
            <p:nvPr/>
          </p:nvSpPr>
          <p:spPr bwMode="auto">
            <a:xfrm>
              <a:off x="3120" y="1344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69" name="Oval 25"/>
            <p:cNvSpPr>
              <a:spLocks noChangeArrowheads="1"/>
            </p:cNvSpPr>
            <p:nvPr/>
          </p:nvSpPr>
          <p:spPr bwMode="auto">
            <a:xfrm>
              <a:off x="3600" y="1344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70" name="Line 26"/>
            <p:cNvSpPr>
              <a:spLocks noChangeShapeType="1"/>
            </p:cNvSpPr>
            <p:nvPr/>
          </p:nvSpPr>
          <p:spPr bwMode="auto">
            <a:xfrm>
              <a:off x="3168" y="139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1" name="Line 27"/>
            <p:cNvSpPr>
              <a:spLocks noChangeShapeType="1"/>
            </p:cNvSpPr>
            <p:nvPr/>
          </p:nvSpPr>
          <p:spPr bwMode="auto">
            <a:xfrm flipV="1">
              <a:off x="2928" y="288"/>
              <a:ext cx="384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2" name="Line 28"/>
            <p:cNvSpPr>
              <a:spLocks noChangeShapeType="1"/>
            </p:cNvSpPr>
            <p:nvPr/>
          </p:nvSpPr>
          <p:spPr bwMode="auto">
            <a:xfrm>
              <a:off x="3360" y="288"/>
              <a:ext cx="48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3" name="Line 29"/>
            <p:cNvSpPr>
              <a:spLocks noChangeShapeType="1"/>
            </p:cNvSpPr>
            <p:nvPr/>
          </p:nvSpPr>
          <p:spPr bwMode="auto">
            <a:xfrm>
              <a:off x="2880" y="720"/>
              <a:ext cx="240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4" name="Line 30"/>
            <p:cNvSpPr>
              <a:spLocks noChangeShapeType="1"/>
            </p:cNvSpPr>
            <p:nvPr/>
          </p:nvSpPr>
          <p:spPr bwMode="auto">
            <a:xfrm flipH="1">
              <a:off x="3648" y="720"/>
              <a:ext cx="192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5" name="Line 31"/>
            <p:cNvSpPr>
              <a:spLocks noChangeShapeType="1"/>
            </p:cNvSpPr>
            <p:nvPr/>
          </p:nvSpPr>
          <p:spPr bwMode="auto">
            <a:xfrm>
              <a:off x="2928" y="672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6" name="Line 32"/>
            <p:cNvSpPr>
              <a:spLocks noChangeShapeType="1"/>
            </p:cNvSpPr>
            <p:nvPr/>
          </p:nvSpPr>
          <p:spPr bwMode="auto">
            <a:xfrm flipH="1">
              <a:off x="3168" y="336"/>
              <a:ext cx="144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7" name="Line 33"/>
            <p:cNvSpPr>
              <a:spLocks noChangeShapeType="1"/>
            </p:cNvSpPr>
            <p:nvPr/>
          </p:nvSpPr>
          <p:spPr bwMode="auto">
            <a:xfrm>
              <a:off x="3360" y="336"/>
              <a:ext cx="24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8" name="Line 34"/>
            <p:cNvSpPr>
              <a:spLocks noChangeShapeType="1"/>
            </p:cNvSpPr>
            <p:nvPr/>
          </p:nvSpPr>
          <p:spPr bwMode="auto">
            <a:xfrm flipV="1">
              <a:off x="3168" y="720"/>
              <a:ext cx="624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9" name="Line 35"/>
            <p:cNvSpPr>
              <a:spLocks noChangeShapeType="1"/>
            </p:cNvSpPr>
            <p:nvPr/>
          </p:nvSpPr>
          <p:spPr bwMode="auto">
            <a:xfrm flipH="1" flipV="1">
              <a:off x="2928" y="720"/>
              <a:ext cx="672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3255" y="14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(b)</a:t>
              </a:r>
            </a:p>
          </p:txBody>
        </p:sp>
      </p:grp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853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630835"/>
              </p:ext>
            </p:extLst>
          </p:nvPr>
        </p:nvGraphicFramePr>
        <p:xfrm>
          <a:off x="5211763" y="1800225"/>
          <a:ext cx="58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5" name="公式" r:id="rId3" imgW="215806" imgH="228501" progId="Equation.3">
                  <p:embed/>
                </p:oleObj>
              </mc:Choice>
              <mc:Fallback>
                <p:oleObj name="公式" r:id="rId3" imgW="215806" imgH="22850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1800225"/>
                        <a:ext cx="584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5383" name="Group 39"/>
          <p:cNvGrpSpPr>
            <a:grpSpLocks/>
          </p:cNvGrpSpPr>
          <p:nvPr/>
        </p:nvGrpSpPr>
        <p:grpSpPr bwMode="auto">
          <a:xfrm>
            <a:off x="609600" y="3594100"/>
            <a:ext cx="2667000" cy="2349500"/>
            <a:chOff x="1632" y="2016"/>
            <a:chExt cx="1680" cy="1480"/>
          </a:xfrm>
        </p:grpSpPr>
        <p:sp>
          <p:nvSpPr>
            <p:cNvPr id="185384" name="Oval 40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5" name="Oval 41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6" name="Oval 42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7" name="Oval 43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8" name="Oval 44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89" name="Oval 45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5390" name="Line 46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1" name="Line 47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2" name="Line 48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3" name="Line 49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4" name="Line 50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5" name="Line 51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6" name="Line 52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7" name="Line 53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8" name="Line 54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9" name="Text Box 55"/>
            <p:cNvSpPr txBox="1">
              <a:spLocks noChangeArrowheads="1"/>
            </p:cNvSpPr>
            <p:nvPr/>
          </p:nvSpPr>
          <p:spPr bwMode="auto">
            <a:xfrm>
              <a:off x="2406" y="3265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(d)</a:t>
              </a:r>
            </a:p>
          </p:txBody>
        </p:sp>
      </p:grpSp>
      <p:sp>
        <p:nvSpPr>
          <p:cNvPr id="185400" name="Rectangle 5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8540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043479"/>
              </p:ext>
            </p:extLst>
          </p:nvPr>
        </p:nvGraphicFramePr>
        <p:xfrm>
          <a:off x="3413760" y="4194175"/>
          <a:ext cx="8382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6" name="公式" r:id="rId5" imgW="279279" imgH="241195" progId="Equation.3">
                  <p:embed/>
                </p:oleObj>
              </mc:Choice>
              <mc:Fallback>
                <p:oleObj name="公式" r:id="rId5" imgW="279279" imgH="241195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760" y="4194175"/>
                        <a:ext cx="8382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402" name="Line 58"/>
          <p:cNvSpPr>
            <a:spLocks noChangeShapeType="1"/>
          </p:cNvSpPr>
          <p:nvPr/>
        </p:nvSpPr>
        <p:spPr bwMode="auto">
          <a:xfrm>
            <a:off x="6934200" y="27432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3" name="Line 59"/>
          <p:cNvSpPr>
            <a:spLocks noChangeShapeType="1"/>
          </p:cNvSpPr>
          <p:nvPr/>
        </p:nvSpPr>
        <p:spPr bwMode="auto">
          <a:xfrm flipH="1">
            <a:off x="7315200" y="2133600"/>
            <a:ext cx="304800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4" name="Line 60"/>
          <p:cNvSpPr>
            <a:spLocks noChangeShapeType="1"/>
          </p:cNvSpPr>
          <p:nvPr/>
        </p:nvSpPr>
        <p:spPr bwMode="auto">
          <a:xfrm>
            <a:off x="7696200" y="2133600"/>
            <a:ext cx="228600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5" name="Line 61"/>
          <p:cNvSpPr>
            <a:spLocks noChangeShapeType="1"/>
          </p:cNvSpPr>
          <p:nvPr/>
        </p:nvSpPr>
        <p:spPr bwMode="auto">
          <a:xfrm flipH="1">
            <a:off x="6934200" y="2057400"/>
            <a:ext cx="6858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6" name="Line 62"/>
          <p:cNvSpPr>
            <a:spLocks noChangeShapeType="1"/>
          </p:cNvSpPr>
          <p:nvPr/>
        </p:nvSpPr>
        <p:spPr bwMode="auto">
          <a:xfrm>
            <a:off x="7696200" y="2057400"/>
            <a:ext cx="5334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7" name="Line 63"/>
          <p:cNvSpPr>
            <a:spLocks noChangeShapeType="1"/>
          </p:cNvSpPr>
          <p:nvPr/>
        </p:nvSpPr>
        <p:spPr bwMode="auto">
          <a:xfrm>
            <a:off x="6858000" y="2819400"/>
            <a:ext cx="457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8" name="Line 64"/>
          <p:cNvSpPr>
            <a:spLocks noChangeShapeType="1"/>
          </p:cNvSpPr>
          <p:nvPr/>
        </p:nvSpPr>
        <p:spPr bwMode="auto">
          <a:xfrm>
            <a:off x="7391400" y="34290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9" name="Line 65"/>
          <p:cNvSpPr>
            <a:spLocks noChangeShapeType="1"/>
          </p:cNvSpPr>
          <p:nvPr/>
        </p:nvSpPr>
        <p:spPr bwMode="auto">
          <a:xfrm flipH="1">
            <a:off x="8001000" y="2743200"/>
            <a:ext cx="3048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0" name="Line 66"/>
          <p:cNvSpPr>
            <a:spLocks noChangeShapeType="1"/>
          </p:cNvSpPr>
          <p:nvPr/>
        </p:nvSpPr>
        <p:spPr bwMode="auto">
          <a:xfrm flipV="1">
            <a:off x="7391400" y="2743200"/>
            <a:ext cx="8382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1" name="Text Box 67"/>
          <p:cNvSpPr txBox="1">
            <a:spLocks noChangeArrowheads="1"/>
          </p:cNvSpPr>
          <p:nvPr/>
        </p:nvSpPr>
        <p:spPr bwMode="auto">
          <a:xfrm>
            <a:off x="8229600" y="2973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(c)</a:t>
            </a:r>
          </a:p>
        </p:txBody>
      </p:sp>
      <p:sp>
        <p:nvSpPr>
          <p:cNvPr id="185412" name="Oval 68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13" name="Oval 69"/>
          <p:cNvSpPr>
            <a:spLocks noChangeArrowheads="1"/>
          </p:cNvSpPr>
          <p:nvPr/>
        </p:nvSpPr>
        <p:spPr bwMode="auto">
          <a:xfrm>
            <a:off x="7848600" y="41910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14" name="Freeform 70"/>
          <p:cNvSpPr>
            <a:spLocks/>
          </p:cNvSpPr>
          <p:nvPr/>
        </p:nvSpPr>
        <p:spPr bwMode="auto">
          <a:xfrm>
            <a:off x="6540500" y="3517900"/>
            <a:ext cx="1384300" cy="1816100"/>
          </a:xfrm>
          <a:custGeom>
            <a:avLst/>
            <a:gdLst>
              <a:gd name="T0" fmla="*/ 248 w 872"/>
              <a:gd name="T1" fmla="*/ 1144 h 1144"/>
              <a:gd name="T2" fmla="*/ 8 w 872"/>
              <a:gd name="T3" fmla="*/ 184 h 1144"/>
              <a:gd name="T4" fmla="*/ 296 w 872"/>
              <a:gd name="T5" fmla="*/ 40 h 1144"/>
              <a:gd name="T6" fmla="*/ 872 w 872"/>
              <a:gd name="T7" fmla="*/ 42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2" h="1144">
                <a:moveTo>
                  <a:pt x="248" y="1144"/>
                </a:moveTo>
                <a:cubicBezTo>
                  <a:pt x="124" y="756"/>
                  <a:pt x="0" y="368"/>
                  <a:pt x="8" y="184"/>
                </a:cubicBezTo>
                <a:cubicBezTo>
                  <a:pt x="16" y="0"/>
                  <a:pt x="152" y="0"/>
                  <a:pt x="296" y="40"/>
                </a:cubicBezTo>
                <a:cubicBezTo>
                  <a:pt x="440" y="80"/>
                  <a:pt x="776" y="360"/>
                  <a:pt x="872" y="424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5" name="Line 71"/>
          <p:cNvSpPr>
            <a:spLocks noChangeShapeType="1"/>
          </p:cNvSpPr>
          <p:nvPr/>
        </p:nvSpPr>
        <p:spPr bwMode="auto">
          <a:xfrm>
            <a:off x="6934200" y="53340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6" name="Line 72"/>
          <p:cNvSpPr>
            <a:spLocks noChangeShapeType="1"/>
          </p:cNvSpPr>
          <p:nvPr/>
        </p:nvSpPr>
        <p:spPr bwMode="auto">
          <a:xfrm>
            <a:off x="6934200" y="42672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7" name="Line 73"/>
          <p:cNvSpPr>
            <a:spLocks noChangeShapeType="1"/>
          </p:cNvSpPr>
          <p:nvPr/>
        </p:nvSpPr>
        <p:spPr bwMode="auto">
          <a:xfrm>
            <a:off x="6934200" y="42672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8" name="Line 74"/>
          <p:cNvSpPr>
            <a:spLocks noChangeShapeType="1"/>
          </p:cNvSpPr>
          <p:nvPr/>
        </p:nvSpPr>
        <p:spPr bwMode="auto">
          <a:xfrm>
            <a:off x="7924800" y="4267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9" name="Freeform 75"/>
          <p:cNvSpPr>
            <a:spLocks/>
          </p:cNvSpPr>
          <p:nvPr/>
        </p:nvSpPr>
        <p:spPr bwMode="auto">
          <a:xfrm>
            <a:off x="6934200" y="3479800"/>
            <a:ext cx="1689100" cy="1778000"/>
          </a:xfrm>
          <a:custGeom>
            <a:avLst/>
            <a:gdLst>
              <a:gd name="T0" fmla="*/ 0 w 1064"/>
              <a:gd name="T1" fmla="*/ 448 h 1120"/>
              <a:gd name="T2" fmla="*/ 960 w 1064"/>
              <a:gd name="T3" fmla="*/ 112 h 1120"/>
              <a:gd name="T4" fmla="*/ 624 w 1064"/>
              <a:gd name="T5" fmla="*/ 112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4" h="1120">
                <a:moveTo>
                  <a:pt x="0" y="448"/>
                </a:moveTo>
                <a:cubicBezTo>
                  <a:pt x="428" y="224"/>
                  <a:pt x="856" y="0"/>
                  <a:pt x="960" y="112"/>
                </a:cubicBezTo>
                <a:cubicBezTo>
                  <a:pt x="1064" y="224"/>
                  <a:pt x="680" y="952"/>
                  <a:pt x="624" y="112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0" name="Text Box 76"/>
          <p:cNvSpPr txBox="1">
            <a:spLocks noChangeArrowheads="1"/>
          </p:cNvSpPr>
          <p:nvPr/>
        </p:nvSpPr>
        <p:spPr bwMode="auto">
          <a:xfrm>
            <a:off x="7224713" y="52959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(e)</a:t>
            </a:r>
          </a:p>
        </p:txBody>
      </p:sp>
      <p:sp>
        <p:nvSpPr>
          <p:cNvPr id="185421" name="Freeform 77"/>
          <p:cNvSpPr>
            <a:spLocks/>
          </p:cNvSpPr>
          <p:nvPr/>
        </p:nvSpPr>
        <p:spPr bwMode="auto">
          <a:xfrm>
            <a:off x="6411913" y="1981200"/>
            <a:ext cx="1265237" cy="1495425"/>
          </a:xfrm>
          <a:custGeom>
            <a:avLst/>
            <a:gdLst>
              <a:gd name="T0" fmla="*/ 563 w 797"/>
              <a:gd name="T1" fmla="*/ 942 h 942"/>
              <a:gd name="T2" fmla="*/ 245 w 797"/>
              <a:gd name="T3" fmla="*/ 846 h 942"/>
              <a:gd name="T4" fmla="*/ 215 w 797"/>
              <a:gd name="T5" fmla="*/ 822 h 942"/>
              <a:gd name="T6" fmla="*/ 185 w 797"/>
              <a:gd name="T7" fmla="*/ 786 h 942"/>
              <a:gd name="T8" fmla="*/ 161 w 797"/>
              <a:gd name="T9" fmla="*/ 774 h 942"/>
              <a:gd name="T10" fmla="*/ 65 w 797"/>
              <a:gd name="T11" fmla="*/ 660 h 942"/>
              <a:gd name="T12" fmla="*/ 41 w 797"/>
              <a:gd name="T13" fmla="*/ 624 h 942"/>
              <a:gd name="T14" fmla="*/ 29 w 797"/>
              <a:gd name="T15" fmla="*/ 606 h 942"/>
              <a:gd name="T16" fmla="*/ 5 w 797"/>
              <a:gd name="T17" fmla="*/ 522 h 942"/>
              <a:gd name="T18" fmla="*/ 89 w 797"/>
              <a:gd name="T19" fmla="*/ 246 h 942"/>
              <a:gd name="T20" fmla="*/ 149 w 797"/>
              <a:gd name="T21" fmla="*/ 192 h 942"/>
              <a:gd name="T22" fmla="*/ 161 w 797"/>
              <a:gd name="T23" fmla="*/ 174 h 942"/>
              <a:gd name="T24" fmla="*/ 455 w 797"/>
              <a:gd name="T25" fmla="*/ 42 h 942"/>
              <a:gd name="T26" fmla="*/ 623 w 797"/>
              <a:gd name="T27" fmla="*/ 0 h 942"/>
              <a:gd name="T28" fmla="*/ 743 w 797"/>
              <a:gd name="T29" fmla="*/ 6 h 942"/>
              <a:gd name="T30" fmla="*/ 797 w 797"/>
              <a:gd name="T31" fmla="*/ 4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7" h="942">
                <a:moveTo>
                  <a:pt x="563" y="942"/>
                </a:moveTo>
                <a:cubicBezTo>
                  <a:pt x="468" y="933"/>
                  <a:pt x="324" y="909"/>
                  <a:pt x="245" y="846"/>
                </a:cubicBezTo>
                <a:cubicBezTo>
                  <a:pt x="235" y="838"/>
                  <a:pt x="224" y="831"/>
                  <a:pt x="215" y="822"/>
                </a:cubicBezTo>
                <a:cubicBezTo>
                  <a:pt x="204" y="811"/>
                  <a:pt x="197" y="796"/>
                  <a:pt x="185" y="786"/>
                </a:cubicBezTo>
                <a:cubicBezTo>
                  <a:pt x="178" y="780"/>
                  <a:pt x="168" y="780"/>
                  <a:pt x="161" y="774"/>
                </a:cubicBezTo>
                <a:cubicBezTo>
                  <a:pt x="120" y="740"/>
                  <a:pt x="92" y="704"/>
                  <a:pt x="65" y="660"/>
                </a:cubicBezTo>
                <a:cubicBezTo>
                  <a:pt x="58" y="648"/>
                  <a:pt x="49" y="636"/>
                  <a:pt x="41" y="624"/>
                </a:cubicBezTo>
                <a:cubicBezTo>
                  <a:pt x="37" y="618"/>
                  <a:pt x="29" y="606"/>
                  <a:pt x="29" y="606"/>
                </a:cubicBezTo>
                <a:cubicBezTo>
                  <a:pt x="22" y="578"/>
                  <a:pt x="14" y="550"/>
                  <a:pt x="5" y="522"/>
                </a:cubicBezTo>
                <a:cubicBezTo>
                  <a:pt x="9" y="431"/>
                  <a:pt x="0" y="305"/>
                  <a:pt x="89" y="246"/>
                </a:cubicBezTo>
                <a:cubicBezTo>
                  <a:pt x="112" y="211"/>
                  <a:pt x="95" y="232"/>
                  <a:pt x="149" y="192"/>
                </a:cubicBezTo>
                <a:cubicBezTo>
                  <a:pt x="155" y="188"/>
                  <a:pt x="156" y="179"/>
                  <a:pt x="161" y="174"/>
                </a:cubicBezTo>
                <a:cubicBezTo>
                  <a:pt x="240" y="105"/>
                  <a:pt x="355" y="62"/>
                  <a:pt x="455" y="42"/>
                </a:cubicBezTo>
                <a:cubicBezTo>
                  <a:pt x="496" y="15"/>
                  <a:pt x="573" y="8"/>
                  <a:pt x="623" y="0"/>
                </a:cubicBezTo>
                <a:cubicBezTo>
                  <a:pt x="663" y="2"/>
                  <a:pt x="703" y="3"/>
                  <a:pt x="743" y="6"/>
                </a:cubicBezTo>
                <a:cubicBezTo>
                  <a:pt x="761" y="8"/>
                  <a:pt x="797" y="21"/>
                  <a:pt x="797" y="42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2" name="Freeform 78"/>
          <p:cNvSpPr>
            <a:spLocks/>
          </p:cNvSpPr>
          <p:nvPr/>
        </p:nvSpPr>
        <p:spPr bwMode="auto">
          <a:xfrm>
            <a:off x="7648575" y="2019300"/>
            <a:ext cx="1214438" cy="1422400"/>
          </a:xfrm>
          <a:custGeom>
            <a:avLst/>
            <a:gdLst>
              <a:gd name="T0" fmla="*/ 198 w 765"/>
              <a:gd name="T1" fmla="*/ 894 h 896"/>
              <a:gd name="T2" fmla="*/ 558 w 765"/>
              <a:gd name="T3" fmla="*/ 870 h 896"/>
              <a:gd name="T4" fmla="*/ 660 w 765"/>
              <a:gd name="T5" fmla="*/ 804 h 896"/>
              <a:gd name="T6" fmla="*/ 726 w 765"/>
              <a:gd name="T7" fmla="*/ 714 h 896"/>
              <a:gd name="T8" fmla="*/ 744 w 765"/>
              <a:gd name="T9" fmla="*/ 696 h 896"/>
              <a:gd name="T10" fmla="*/ 756 w 765"/>
              <a:gd name="T11" fmla="*/ 678 h 896"/>
              <a:gd name="T12" fmla="*/ 708 w 765"/>
              <a:gd name="T13" fmla="*/ 348 h 896"/>
              <a:gd name="T14" fmla="*/ 678 w 765"/>
              <a:gd name="T15" fmla="*/ 318 h 896"/>
              <a:gd name="T16" fmla="*/ 642 w 765"/>
              <a:gd name="T17" fmla="*/ 270 h 896"/>
              <a:gd name="T18" fmla="*/ 534 w 765"/>
              <a:gd name="T19" fmla="*/ 198 h 896"/>
              <a:gd name="T20" fmla="*/ 414 w 765"/>
              <a:gd name="T21" fmla="*/ 114 h 896"/>
              <a:gd name="T22" fmla="*/ 342 w 765"/>
              <a:gd name="T23" fmla="*/ 84 h 896"/>
              <a:gd name="T24" fmla="*/ 66 w 765"/>
              <a:gd name="T25" fmla="*/ 0 h 896"/>
              <a:gd name="T26" fmla="*/ 0 w 765"/>
              <a:gd name="T2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5" h="896">
                <a:moveTo>
                  <a:pt x="198" y="894"/>
                </a:moveTo>
                <a:cubicBezTo>
                  <a:pt x="367" y="890"/>
                  <a:pt x="428" y="896"/>
                  <a:pt x="558" y="870"/>
                </a:cubicBezTo>
                <a:cubicBezTo>
                  <a:pt x="592" y="848"/>
                  <a:pt x="629" y="831"/>
                  <a:pt x="660" y="804"/>
                </a:cubicBezTo>
                <a:cubicBezTo>
                  <a:pt x="689" y="779"/>
                  <a:pt x="704" y="744"/>
                  <a:pt x="726" y="714"/>
                </a:cubicBezTo>
                <a:cubicBezTo>
                  <a:pt x="731" y="707"/>
                  <a:pt x="739" y="703"/>
                  <a:pt x="744" y="696"/>
                </a:cubicBezTo>
                <a:cubicBezTo>
                  <a:pt x="749" y="690"/>
                  <a:pt x="752" y="684"/>
                  <a:pt x="756" y="678"/>
                </a:cubicBezTo>
                <a:cubicBezTo>
                  <a:pt x="752" y="531"/>
                  <a:pt x="765" y="462"/>
                  <a:pt x="708" y="348"/>
                </a:cubicBezTo>
                <a:cubicBezTo>
                  <a:pt x="689" y="310"/>
                  <a:pt x="705" y="348"/>
                  <a:pt x="678" y="318"/>
                </a:cubicBezTo>
                <a:cubicBezTo>
                  <a:pt x="665" y="303"/>
                  <a:pt x="654" y="286"/>
                  <a:pt x="642" y="270"/>
                </a:cubicBezTo>
                <a:cubicBezTo>
                  <a:pt x="619" y="239"/>
                  <a:pt x="566" y="218"/>
                  <a:pt x="534" y="198"/>
                </a:cubicBezTo>
                <a:cubicBezTo>
                  <a:pt x="493" y="172"/>
                  <a:pt x="454" y="140"/>
                  <a:pt x="414" y="114"/>
                </a:cubicBezTo>
                <a:cubicBezTo>
                  <a:pt x="394" y="100"/>
                  <a:pt x="362" y="97"/>
                  <a:pt x="342" y="84"/>
                </a:cubicBezTo>
                <a:cubicBezTo>
                  <a:pt x="262" y="31"/>
                  <a:pt x="159" y="13"/>
                  <a:pt x="66" y="0"/>
                </a:cubicBezTo>
                <a:cubicBezTo>
                  <a:pt x="33" y="6"/>
                  <a:pt x="23" y="7"/>
                  <a:pt x="0" y="3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3" name="Line 79"/>
          <p:cNvSpPr>
            <a:spLocks noChangeShapeType="1"/>
          </p:cNvSpPr>
          <p:nvPr/>
        </p:nvSpPr>
        <p:spPr bwMode="auto">
          <a:xfrm>
            <a:off x="6934200" y="4267200"/>
            <a:ext cx="9144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4" name="Oval 80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5" name="Oval 81"/>
          <p:cNvSpPr>
            <a:spLocks noChangeArrowheads="1"/>
          </p:cNvSpPr>
          <p:nvPr/>
        </p:nvSpPr>
        <p:spPr bwMode="auto">
          <a:xfrm>
            <a:off x="7315200" y="3429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6" name="Oval 82"/>
          <p:cNvSpPr>
            <a:spLocks noChangeArrowheads="1"/>
          </p:cNvSpPr>
          <p:nvPr/>
        </p:nvSpPr>
        <p:spPr bwMode="auto">
          <a:xfrm>
            <a:off x="7924800" y="3352800"/>
            <a:ext cx="762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7" name="Oval 83"/>
          <p:cNvSpPr>
            <a:spLocks noChangeArrowheads="1"/>
          </p:cNvSpPr>
          <p:nvPr/>
        </p:nvSpPr>
        <p:spPr bwMode="auto">
          <a:xfrm>
            <a:off x="8153400" y="2667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8" name="Oval 84"/>
          <p:cNvSpPr>
            <a:spLocks noChangeArrowheads="1"/>
          </p:cNvSpPr>
          <p:nvPr/>
        </p:nvSpPr>
        <p:spPr bwMode="auto">
          <a:xfrm>
            <a:off x="7543800" y="1981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29" name="Oval 85"/>
          <p:cNvSpPr>
            <a:spLocks noChangeArrowheads="1"/>
          </p:cNvSpPr>
          <p:nvPr/>
        </p:nvSpPr>
        <p:spPr bwMode="auto">
          <a:xfrm>
            <a:off x="7848600" y="52578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30" name="Oval 86"/>
          <p:cNvSpPr>
            <a:spLocks noChangeArrowheads="1"/>
          </p:cNvSpPr>
          <p:nvPr/>
        </p:nvSpPr>
        <p:spPr bwMode="auto">
          <a:xfrm>
            <a:off x="6934200" y="53340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5432" name="Text Box 88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平面图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判断</a:t>
            </a:r>
          </a:p>
        </p:txBody>
      </p:sp>
      <p:sp>
        <p:nvSpPr>
          <p:cNvPr id="85" name="AutoShape 24"/>
          <p:cNvSpPr>
            <a:spLocks noChangeArrowheads="1"/>
          </p:cNvSpPr>
          <p:nvPr/>
        </p:nvSpPr>
        <p:spPr bwMode="auto">
          <a:xfrm>
            <a:off x="1981200" y="2696605"/>
            <a:ext cx="1905000" cy="685800"/>
          </a:xfrm>
          <a:prstGeom prst="wedgeEllipseCallout">
            <a:avLst>
              <a:gd name="adj1" fmla="val -35888"/>
              <a:gd name="adj2" fmla="val -93320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dirty="0">
                <a:cs typeface="Times New Roman" pitchFamily="18" charset="0"/>
              </a:rPr>
              <a:t>平面图</a:t>
            </a:r>
          </a:p>
        </p:txBody>
      </p:sp>
      <p:sp>
        <p:nvSpPr>
          <p:cNvPr id="87" name="AutoShape 24"/>
          <p:cNvSpPr>
            <a:spLocks noChangeArrowheads="1"/>
          </p:cNvSpPr>
          <p:nvPr/>
        </p:nvSpPr>
        <p:spPr bwMode="auto">
          <a:xfrm>
            <a:off x="6172200" y="762000"/>
            <a:ext cx="1905000" cy="685800"/>
          </a:xfrm>
          <a:prstGeom prst="wedgeEllipseCallout">
            <a:avLst>
              <a:gd name="adj1" fmla="val 19112"/>
              <a:gd name="adj2" fmla="val 117791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dirty="0">
                <a:cs typeface="Times New Roman" pitchFamily="18" charset="0"/>
              </a:rPr>
              <a:t>平面图</a:t>
            </a:r>
          </a:p>
        </p:txBody>
      </p:sp>
      <p:sp>
        <p:nvSpPr>
          <p:cNvPr id="88" name="AutoShape 24"/>
          <p:cNvSpPr>
            <a:spLocks noChangeArrowheads="1"/>
          </p:cNvSpPr>
          <p:nvPr/>
        </p:nvSpPr>
        <p:spPr bwMode="auto">
          <a:xfrm>
            <a:off x="4876800" y="5105400"/>
            <a:ext cx="1905000" cy="685800"/>
          </a:xfrm>
          <a:prstGeom prst="wedgeEllipseCallout">
            <a:avLst>
              <a:gd name="adj1" fmla="val 39112"/>
              <a:gd name="adj2" fmla="val -137765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dirty="0">
                <a:cs typeface="Times New Roman" pitchFamily="18" charset="0"/>
              </a:rPr>
              <a:t>平面图</a:t>
            </a:r>
          </a:p>
        </p:txBody>
      </p:sp>
      <p:pic>
        <p:nvPicPr>
          <p:cNvPr id="89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85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85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85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8" grpId="0" animBg="1"/>
      <p:bldP spid="185403" grpId="0" animBg="1"/>
      <p:bldP spid="185404" grpId="0" animBg="1"/>
      <p:bldP spid="185419" grpId="0" animBg="1"/>
      <p:bldP spid="185421" grpId="0" animBg="1"/>
      <p:bldP spid="185422" grpId="0" animBg="1"/>
      <p:bldP spid="185423" grpId="0" animBg="1"/>
      <p:bldP spid="85" grpId="0" animBg="1"/>
      <p:bldP spid="87" grpId="0" animBg="1"/>
      <p:bldP spid="8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非连通图</a:t>
            </a:r>
          </a:p>
        </p:txBody>
      </p:sp>
      <p:grpSp>
        <p:nvGrpSpPr>
          <p:cNvPr id="175112" name="Group 8"/>
          <p:cNvGrpSpPr>
            <a:grpSpLocks/>
          </p:cNvGrpSpPr>
          <p:nvPr/>
        </p:nvGrpSpPr>
        <p:grpSpPr bwMode="auto">
          <a:xfrm>
            <a:off x="4495800" y="457200"/>
            <a:ext cx="2057400" cy="2860675"/>
            <a:chOff x="2832" y="288"/>
            <a:chExt cx="1296" cy="1802"/>
          </a:xfrm>
        </p:grpSpPr>
        <p:sp>
          <p:nvSpPr>
            <p:cNvPr id="175113" name="Oval 9"/>
            <p:cNvSpPr>
              <a:spLocks noChangeArrowheads="1"/>
            </p:cNvSpPr>
            <p:nvPr/>
          </p:nvSpPr>
          <p:spPr bwMode="auto">
            <a:xfrm>
              <a:off x="3360" y="62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4" name="Oval 10"/>
            <p:cNvSpPr>
              <a:spLocks noChangeArrowheads="1"/>
            </p:cNvSpPr>
            <p:nvPr/>
          </p:nvSpPr>
          <p:spPr bwMode="auto">
            <a:xfrm>
              <a:off x="2832" y="110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5" name="Oval 11"/>
            <p:cNvSpPr>
              <a:spLocks noChangeArrowheads="1"/>
            </p:cNvSpPr>
            <p:nvPr/>
          </p:nvSpPr>
          <p:spPr bwMode="auto">
            <a:xfrm>
              <a:off x="3168" y="177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7" name="Oval 13"/>
            <p:cNvSpPr>
              <a:spLocks noChangeArrowheads="1"/>
            </p:cNvSpPr>
            <p:nvPr/>
          </p:nvSpPr>
          <p:spPr bwMode="auto">
            <a:xfrm>
              <a:off x="4032" y="105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18" name="Line 14"/>
            <p:cNvSpPr>
              <a:spLocks noChangeShapeType="1"/>
            </p:cNvSpPr>
            <p:nvPr/>
          </p:nvSpPr>
          <p:spPr bwMode="auto">
            <a:xfrm flipV="1">
              <a:off x="2928" y="672"/>
              <a:ext cx="432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19" name="Line 15"/>
            <p:cNvSpPr>
              <a:spLocks noChangeShapeType="1"/>
            </p:cNvSpPr>
            <p:nvPr/>
          </p:nvSpPr>
          <p:spPr bwMode="auto">
            <a:xfrm>
              <a:off x="2880" y="1200"/>
              <a:ext cx="288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>
              <a:off x="3264" y="1824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 flipV="1">
              <a:off x="3888" y="1152"/>
              <a:ext cx="192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2" name="Line 18"/>
            <p:cNvSpPr>
              <a:spLocks noChangeShapeType="1"/>
            </p:cNvSpPr>
            <p:nvPr/>
          </p:nvSpPr>
          <p:spPr bwMode="auto">
            <a:xfrm>
              <a:off x="3456" y="672"/>
              <a:ext cx="57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3" name="Line 19"/>
            <p:cNvSpPr>
              <a:spLocks noChangeShapeType="1"/>
            </p:cNvSpPr>
            <p:nvPr/>
          </p:nvSpPr>
          <p:spPr bwMode="auto">
            <a:xfrm flipH="1">
              <a:off x="3216" y="720"/>
              <a:ext cx="192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4" name="Line 20"/>
            <p:cNvSpPr>
              <a:spLocks noChangeShapeType="1"/>
            </p:cNvSpPr>
            <p:nvPr/>
          </p:nvSpPr>
          <p:spPr bwMode="auto">
            <a:xfrm>
              <a:off x="3408" y="720"/>
              <a:ext cx="43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5" name="Text Box 21"/>
            <p:cNvSpPr txBox="1">
              <a:spLocks noChangeArrowheads="1"/>
            </p:cNvSpPr>
            <p:nvPr/>
          </p:nvSpPr>
          <p:spPr bwMode="auto">
            <a:xfrm>
              <a:off x="3399" y="1802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(c)</a:t>
              </a:r>
            </a:p>
          </p:txBody>
        </p:sp>
        <p:sp>
          <p:nvSpPr>
            <p:cNvPr id="175126" name="Arc 22"/>
            <p:cNvSpPr>
              <a:spLocks/>
            </p:cNvSpPr>
            <p:nvPr/>
          </p:nvSpPr>
          <p:spPr bwMode="auto">
            <a:xfrm>
              <a:off x="3408" y="288"/>
              <a:ext cx="72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5127" name="Arc 23"/>
            <p:cNvSpPr>
              <a:spLocks/>
            </p:cNvSpPr>
            <p:nvPr/>
          </p:nvSpPr>
          <p:spPr bwMode="auto">
            <a:xfrm flipH="1">
              <a:off x="2832" y="288"/>
              <a:ext cx="576" cy="8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75128" name="Oval 24"/>
          <p:cNvSpPr>
            <a:spLocks noChangeArrowheads="1"/>
          </p:cNvSpPr>
          <p:nvPr/>
        </p:nvSpPr>
        <p:spPr bwMode="auto">
          <a:xfrm>
            <a:off x="7315200" y="838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5129" name="Oval 25"/>
          <p:cNvSpPr>
            <a:spLocks noChangeArrowheads="1"/>
          </p:cNvSpPr>
          <p:nvPr/>
        </p:nvSpPr>
        <p:spPr bwMode="auto">
          <a:xfrm>
            <a:off x="7239000" y="2438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5130" name="Line 26"/>
          <p:cNvSpPr>
            <a:spLocks noChangeShapeType="1"/>
          </p:cNvSpPr>
          <p:nvPr/>
        </p:nvSpPr>
        <p:spPr bwMode="auto">
          <a:xfrm flipH="1">
            <a:off x="7315200" y="990600"/>
            <a:ext cx="762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5131" name="Text Box 27"/>
          <p:cNvSpPr txBox="1">
            <a:spLocks noChangeArrowheads="1"/>
          </p:cNvSpPr>
          <p:nvPr/>
        </p:nvSpPr>
        <p:spPr bwMode="auto">
          <a:xfrm>
            <a:off x="152400" y="1022350"/>
            <a:ext cx="4110038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当且仅当一个图的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每个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连通分支都是平面图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这个图是平面图。 </a:t>
            </a:r>
          </a:p>
        </p:txBody>
      </p:sp>
      <p:pic>
        <p:nvPicPr>
          <p:cNvPr id="2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平面图的面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458200" cy="2240166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设无向图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G=(V,E)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为平面图，在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中，由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的边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所包围的一个区域，其内部不含图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的顶点和边，这样的区域称为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的一个面。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4191000" y="4114800"/>
            <a:ext cx="1371600" cy="990600"/>
          </a:xfrm>
          <a:prstGeom prst="wedgeRoundRectCallout">
            <a:avLst>
              <a:gd name="adj1" fmla="val 52777"/>
              <a:gd name="adj2" fmla="val -140547"/>
              <a:gd name="adj3" fmla="val 1666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有限面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6248400" y="4038600"/>
            <a:ext cx="1981200" cy="1143000"/>
          </a:xfrm>
          <a:prstGeom prst="wedgeEllipseCallout">
            <a:avLst>
              <a:gd name="adj1" fmla="val -70672"/>
              <a:gd name="adj2" fmla="val -119999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无限面</a:t>
            </a:r>
          </a:p>
        </p:txBody>
      </p:sp>
      <p:sp>
        <p:nvSpPr>
          <p:cNvPr id="2" name="爆炸形 1 1"/>
          <p:cNvSpPr/>
          <p:nvPr/>
        </p:nvSpPr>
        <p:spPr bwMode="auto">
          <a:xfrm>
            <a:off x="6629400" y="55981"/>
            <a:ext cx="1828800" cy="137160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99468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 animBg="1"/>
      <p:bldP spid="17613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面</a:t>
            </a:r>
          </a:p>
        </p:txBody>
      </p:sp>
      <p:graphicFrame>
        <p:nvGraphicFramePr>
          <p:cNvPr id="17715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066800" y="990600"/>
          <a:ext cx="20812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8" name="Visio" r:id="rId3" imgW="1279684" imgH="1873862" progId="Visio.Drawing.11">
                  <p:embed/>
                </p:oleObj>
              </mc:Choice>
              <mc:Fallback>
                <p:oleObj name="Visio" r:id="rId3" imgW="1279684" imgH="187386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20812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 cap="flat" cmpd="sng" algn="ctr">
                            <a:solidFill>
                              <a:srgbClr val="0000FF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1" name="AutoShape 9"/>
          <p:cNvSpPr>
            <a:spLocks noChangeArrowheads="1"/>
          </p:cNvSpPr>
          <p:nvPr/>
        </p:nvSpPr>
        <p:spPr bwMode="auto">
          <a:xfrm>
            <a:off x="3200400" y="1066800"/>
            <a:ext cx="1981200" cy="1143000"/>
          </a:xfrm>
          <a:prstGeom prst="wedgeEllipseCallout">
            <a:avLst>
              <a:gd name="adj1" fmla="val -78785"/>
              <a:gd name="adj2" fmla="val -1109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C00000"/>
                </a:solidFill>
                <a:cs typeface="Times New Roman" pitchFamily="18" charset="0"/>
              </a:rPr>
              <a:t>平面图</a:t>
            </a:r>
          </a:p>
        </p:txBody>
      </p:sp>
      <p:sp>
        <p:nvSpPr>
          <p:cNvPr id="177162" name="Line 10"/>
          <p:cNvSpPr>
            <a:spLocks noChangeShapeType="1"/>
          </p:cNvSpPr>
          <p:nvPr/>
        </p:nvSpPr>
        <p:spPr bwMode="auto">
          <a:xfrm>
            <a:off x="3429000" y="2667000"/>
            <a:ext cx="1752600" cy="76200"/>
          </a:xfrm>
          <a:prstGeom prst="line">
            <a:avLst/>
          </a:prstGeom>
          <a:noFill/>
          <a:ln w="1682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7163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791200" y="914400"/>
          <a:ext cx="320040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9" name="Visio" r:id="rId5" imgW="2341157" imgH="2249278" progId="Visio.Drawing.11">
                  <p:embed/>
                </p:oleObj>
              </mc:Choice>
              <mc:Fallback>
                <p:oleObj name="Visio" r:id="rId5" imgW="2341157" imgH="2249278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914400"/>
                        <a:ext cx="3200400" cy="30749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4925" cap="flat" cmpd="sng" algn="ctr">
                        <a:solidFill>
                          <a:srgbClr val="8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6615113" y="1431925"/>
            <a:ext cx="46709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177167" name="Text Box 15"/>
          <p:cNvSpPr txBox="1">
            <a:spLocks noChangeArrowheads="1"/>
          </p:cNvSpPr>
          <p:nvPr/>
        </p:nvSpPr>
        <p:spPr bwMode="auto">
          <a:xfrm>
            <a:off x="7024687" y="2438400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F5</a:t>
            </a: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6390908" y="2346325"/>
            <a:ext cx="46709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F6</a:t>
            </a:r>
          </a:p>
        </p:txBody>
      </p:sp>
      <p:sp>
        <p:nvSpPr>
          <p:cNvPr id="177169" name="Text Box 17"/>
          <p:cNvSpPr txBox="1">
            <a:spLocks noChangeArrowheads="1"/>
          </p:cNvSpPr>
          <p:nvPr/>
        </p:nvSpPr>
        <p:spPr bwMode="auto">
          <a:xfrm>
            <a:off x="7543800" y="2133600"/>
            <a:ext cx="46709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  <p:sp>
        <p:nvSpPr>
          <p:cNvPr id="177170" name="Text Box 18"/>
          <p:cNvSpPr txBox="1">
            <a:spLocks noChangeArrowheads="1"/>
          </p:cNvSpPr>
          <p:nvPr/>
        </p:nvSpPr>
        <p:spPr bwMode="auto">
          <a:xfrm>
            <a:off x="5929313" y="32607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6996113" y="32607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8139113" y="30321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F7</a:t>
            </a: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8291513" y="13081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F8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1066800" y="4800600"/>
            <a:ext cx="7315200" cy="598487"/>
          </a:xfrm>
          <a:prstGeom prst="rect">
            <a:avLst/>
          </a:prstGeom>
          <a:solidFill>
            <a:srgbClr val="FFCC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一个平面图有一个惟一的无限区域。 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6705600" y="-26507"/>
            <a:ext cx="1265434" cy="738814"/>
          </a:xfrm>
          <a:prstGeom prst="wedgeEllipseCallout">
            <a:avLst>
              <a:gd name="adj1" fmla="val -44167"/>
              <a:gd name="adj2" fmla="val 72814"/>
            </a:avLst>
          </a:prstGeom>
          <a:solidFill>
            <a:srgbClr val="FFFF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  <a:ea typeface="华文行楷" pitchFamily="2" charset="-122"/>
                <a:cs typeface="Times New Roman" pitchFamily="18" charset="0"/>
              </a:rPr>
              <a:t>剪纸</a:t>
            </a:r>
          </a:p>
        </p:txBody>
      </p:sp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1" grpId="0" animBg="1"/>
      <p:bldP spid="177162" grpId="0" animBg="1"/>
      <p:bldP spid="177166" grpId="0"/>
      <p:bldP spid="177167" grpId="0"/>
      <p:bldP spid="177168" grpId="0"/>
      <p:bldP spid="177169" grpId="0"/>
      <p:bldP spid="177170" grpId="0"/>
      <p:bldP spid="177171" grpId="0"/>
      <p:bldP spid="177172" grpId="0"/>
      <p:bldP spid="177174" grpId="0"/>
      <p:bldP spid="177175" grpId="0" animBg="1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面的边界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237268" y="1371600"/>
            <a:ext cx="8068532" cy="586957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面的边界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: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包围一个面的所有边组成的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回路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457200" y="4419600"/>
            <a:ext cx="5487698" cy="586957"/>
          </a:xfrm>
          <a:prstGeom prst="rect">
            <a:avLst/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边界的长度称为面的次数</a:t>
            </a: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,d(R)</a:t>
            </a:r>
          </a:p>
        </p:txBody>
      </p:sp>
      <p:sp>
        <p:nvSpPr>
          <p:cNvPr id="2" name="爆炸形 1 1"/>
          <p:cNvSpPr/>
          <p:nvPr/>
        </p:nvSpPr>
        <p:spPr bwMode="auto">
          <a:xfrm>
            <a:off x="7391400" y="457200"/>
            <a:ext cx="1828800" cy="137160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39894" y="2209800"/>
            <a:ext cx="1921212" cy="2000310"/>
            <a:chOff x="3039894" y="2209800"/>
            <a:chExt cx="1921212" cy="2000310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429000" y="32004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349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572000" y="24384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349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572000" y="39624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349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3581400" y="2514600"/>
              <a:ext cx="990600" cy="685800"/>
            </a:xfrm>
            <a:prstGeom prst="line">
              <a:avLst/>
            </a:prstGeom>
            <a:noFill/>
            <a:ln w="3492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3581400" y="3352800"/>
              <a:ext cx="990600" cy="685800"/>
            </a:xfrm>
            <a:prstGeom prst="line">
              <a:avLst/>
            </a:prstGeom>
            <a:noFill/>
            <a:ln w="3492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648200" y="2590800"/>
              <a:ext cx="0" cy="1371600"/>
            </a:xfrm>
            <a:prstGeom prst="line">
              <a:avLst/>
            </a:prstGeom>
            <a:noFill/>
            <a:ln w="3492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3948113" y="3060700"/>
              <a:ext cx="580906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 dirty="0">
                  <a:solidFill>
                    <a:srgbClr val="CC3300"/>
                  </a:solidFill>
                  <a:latin typeface="Times New Roman" pitchFamily="18" charset="0"/>
                  <a:cs typeface="Times New Roman" pitchFamily="18" charset="0"/>
                </a:rPr>
                <a:t>F1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648200" y="2209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8200" y="3810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9894" y="3105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57800" y="3200400"/>
            <a:ext cx="1409360" cy="52322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d(F1)=3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8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平面图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例题</a:t>
            </a:r>
          </a:p>
        </p:txBody>
      </p:sp>
      <p:sp>
        <p:nvSpPr>
          <p:cNvPr id="178182" name="Oval 6"/>
          <p:cNvSpPr>
            <a:spLocks noChangeArrowheads="1"/>
          </p:cNvSpPr>
          <p:nvPr/>
        </p:nvSpPr>
        <p:spPr bwMode="auto">
          <a:xfrm>
            <a:off x="2057400" y="1752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3" name="Oval 7"/>
          <p:cNvSpPr>
            <a:spLocks noChangeArrowheads="1"/>
          </p:cNvSpPr>
          <p:nvPr/>
        </p:nvSpPr>
        <p:spPr bwMode="auto">
          <a:xfrm>
            <a:off x="2057400" y="3276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4" name="Oval 8"/>
          <p:cNvSpPr>
            <a:spLocks noChangeArrowheads="1"/>
          </p:cNvSpPr>
          <p:nvPr/>
        </p:nvSpPr>
        <p:spPr bwMode="auto">
          <a:xfrm>
            <a:off x="3505200" y="2514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5" name="Oval 9"/>
          <p:cNvSpPr>
            <a:spLocks noChangeArrowheads="1"/>
          </p:cNvSpPr>
          <p:nvPr/>
        </p:nvSpPr>
        <p:spPr bwMode="auto">
          <a:xfrm>
            <a:off x="5105400" y="2514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6" name="Oval 10"/>
          <p:cNvSpPr>
            <a:spLocks noChangeArrowheads="1"/>
          </p:cNvSpPr>
          <p:nvPr/>
        </p:nvSpPr>
        <p:spPr bwMode="auto">
          <a:xfrm>
            <a:off x="6248400" y="1752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7" name="Oval 11"/>
          <p:cNvSpPr>
            <a:spLocks noChangeArrowheads="1"/>
          </p:cNvSpPr>
          <p:nvPr/>
        </p:nvSpPr>
        <p:spPr bwMode="auto">
          <a:xfrm>
            <a:off x="6248400" y="3276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89" name="Oval 13"/>
          <p:cNvSpPr>
            <a:spLocks noChangeArrowheads="1"/>
          </p:cNvSpPr>
          <p:nvPr/>
        </p:nvSpPr>
        <p:spPr bwMode="auto">
          <a:xfrm>
            <a:off x="2514600" y="2438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8190" name="Line 14"/>
          <p:cNvSpPr>
            <a:spLocks noChangeShapeType="1"/>
          </p:cNvSpPr>
          <p:nvPr/>
        </p:nvSpPr>
        <p:spPr bwMode="auto">
          <a:xfrm>
            <a:off x="2133600" y="1905000"/>
            <a:ext cx="0" cy="1371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1" name="Line 15"/>
          <p:cNvSpPr>
            <a:spLocks noChangeShapeType="1"/>
          </p:cNvSpPr>
          <p:nvPr/>
        </p:nvSpPr>
        <p:spPr bwMode="auto">
          <a:xfrm flipV="1">
            <a:off x="2209800" y="2667000"/>
            <a:ext cx="1295400" cy="685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2" name="Line 16"/>
          <p:cNvSpPr>
            <a:spLocks noChangeShapeType="1"/>
          </p:cNvSpPr>
          <p:nvPr/>
        </p:nvSpPr>
        <p:spPr bwMode="auto">
          <a:xfrm>
            <a:off x="2209800" y="1828800"/>
            <a:ext cx="1295400" cy="685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2209800" y="1905000"/>
            <a:ext cx="304800" cy="533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4" name="Line 18"/>
          <p:cNvSpPr>
            <a:spLocks noChangeShapeType="1"/>
          </p:cNvSpPr>
          <p:nvPr/>
        </p:nvSpPr>
        <p:spPr bwMode="auto">
          <a:xfrm>
            <a:off x="3657600" y="2590800"/>
            <a:ext cx="1447800" cy="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5" name="Line 19"/>
          <p:cNvSpPr>
            <a:spLocks noChangeShapeType="1"/>
          </p:cNvSpPr>
          <p:nvPr/>
        </p:nvSpPr>
        <p:spPr bwMode="auto">
          <a:xfrm flipV="1">
            <a:off x="5257800" y="1828800"/>
            <a:ext cx="990600" cy="685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>
            <a:off x="5257800" y="2667000"/>
            <a:ext cx="990600" cy="685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>
            <a:off x="6324600" y="1905000"/>
            <a:ext cx="0" cy="1371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2424113" y="2057400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e1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3951288" y="2209800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e2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2271713" y="25273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5624513" y="23749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3948113" y="1690687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178203" name="AutoShape 27"/>
          <p:cNvSpPr>
            <a:spLocks noChangeArrowheads="1"/>
          </p:cNvSpPr>
          <p:nvPr/>
        </p:nvSpPr>
        <p:spPr bwMode="auto">
          <a:xfrm>
            <a:off x="2971800" y="609600"/>
            <a:ext cx="1600200" cy="914400"/>
          </a:xfrm>
          <a:prstGeom prst="cloudCallout">
            <a:avLst>
              <a:gd name="adj1" fmla="val -85418"/>
              <a:gd name="adj2" fmla="val 119615"/>
            </a:avLst>
          </a:prstGeom>
          <a:solidFill>
            <a:srgbClr val="FFFF99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割边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0" y="3810000"/>
            <a:ext cx="5500687" cy="525401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割边只能是一个面的边界</a:t>
            </a:r>
          </a:p>
        </p:txBody>
      </p:sp>
      <p:sp>
        <p:nvSpPr>
          <p:cNvPr id="178206" name="AutoShape 30"/>
          <p:cNvSpPr>
            <a:spLocks noChangeArrowheads="1"/>
          </p:cNvSpPr>
          <p:nvPr/>
        </p:nvSpPr>
        <p:spPr bwMode="auto">
          <a:xfrm>
            <a:off x="6781800" y="1752600"/>
            <a:ext cx="2057400" cy="685800"/>
          </a:xfrm>
          <a:prstGeom prst="wedgeEllipseCallout">
            <a:avLst>
              <a:gd name="adj1" fmla="val -79774"/>
              <a:gd name="adj2" fmla="val 77083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d(F2)=3</a:t>
            </a:r>
          </a:p>
        </p:txBody>
      </p:sp>
      <p:sp>
        <p:nvSpPr>
          <p:cNvPr id="178207" name="AutoShape 31"/>
          <p:cNvSpPr>
            <a:spLocks noChangeArrowheads="1"/>
          </p:cNvSpPr>
          <p:nvPr/>
        </p:nvSpPr>
        <p:spPr bwMode="auto">
          <a:xfrm>
            <a:off x="76200" y="2667000"/>
            <a:ext cx="1562100" cy="533400"/>
          </a:xfrm>
          <a:prstGeom prst="wedgeRoundRectCallout">
            <a:avLst>
              <a:gd name="adj1" fmla="val 72965"/>
              <a:gd name="adj2" fmla="val -102380"/>
              <a:gd name="adj3" fmla="val 16667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d(F1)=5</a:t>
            </a:r>
          </a:p>
        </p:txBody>
      </p:sp>
      <p:sp>
        <p:nvSpPr>
          <p:cNvPr id="178208" name="AutoShape 32"/>
          <p:cNvSpPr>
            <a:spLocks noChangeArrowheads="1"/>
          </p:cNvSpPr>
          <p:nvPr/>
        </p:nvSpPr>
        <p:spPr bwMode="auto">
          <a:xfrm>
            <a:off x="4800600" y="685800"/>
            <a:ext cx="1981200" cy="762000"/>
          </a:xfrm>
          <a:prstGeom prst="wedgeRoundRectCallout">
            <a:avLst>
              <a:gd name="adj1" fmla="val -61313"/>
              <a:gd name="adj2" fmla="val 108750"/>
              <a:gd name="adj3" fmla="val 16667"/>
            </a:avLst>
          </a:prstGeom>
          <a:solidFill>
            <a:srgbClr val="FFCCFF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d(F3)=8</a:t>
            </a:r>
          </a:p>
        </p:txBody>
      </p:sp>
      <p:sp>
        <p:nvSpPr>
          <p:cNvPr id="178209" name="AutoShape 33"/>
          <p:cNvSpPr>
            <a:spLocks noChangeArrowheads="1"/>
          </p:cNvSpPr>
          <p:nvPr/>
        </p:nvSpPr>
        <p:spPr bwMode="auto">
          <a:xfrm>
            <a:off x="7010400" y="3429000"/>
            <a:ext cx="1600200" cy="762000"/>
          </a:xfrm>
          <a:prstGeom prst="cloudCallout">
            <a:avLst>
              <a:gd name="adj1" fmla="val 17560"/>
              <a:gd name="adj2" fmla="val -117500"/>
            </a:avLst>
          </a:prstGeom>
          <a:solidFill>
            <a:srgbClr val="00FFFF"/>
          </a:solidFill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2m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76200" y="4572000"/>
            <a:ext cx="8081356" cy="525401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如果一条边不是割边，它必是两个面的公共边界。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57200" y="5410200"/>
            <a:ext cx="8181975" cy="492125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如果两个面的边界至少有一条公共边，则称两个面是相邻的</a:t>
            </a:r>
          </a:p>
        </p:txBody>
      </p:sp>
      <p:pic>
        <p:nvPicPr>
          <p:cNvPr id="3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7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0" grpId="0" animBg="1"/>
      <p:bldP spid="178191" grpId="0" animBg="1"/>
      <p:bldP spid="178192" grpId="0" animBg="1"/>
      <p:bldP spid="178193" grpId="0" animBg="1"/>
      <p:bldP spid="178195" grpId="0" animBg="1"/>
      <p:bldP spid="178196" grpId="0" animBg="1"/>
      <p:bldP spid="178197" grpId="0" animBg="1"/>
      <p:bldP spid="178200" grpId="0"/>
      <p:bldP spid="178201" grpId="0"/>
      <p:bldP spid="178202" grpId="0"/>
      <p:bldP spid="178203" grpId="0" animBg="1"/>
      <p:bldP spid="178205" grpId="0" animBg="1"/>
      <p:bldP spid="178206" grpId="0" animBg="1"/>
      <p:bldP spid="178207" grpId="0" animBg="1"/>
      <p:bldP spid="178208" grpId="0" animBg="1"/>
      <p:bldP spid="178209" grpId="0" animBg="1"/>
      <p:bldP spid="31" grpId="0" animBg="1"/>
      <p:bldP spid="3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平面图定理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228600" y="762000"/>
            <a:ext cx="8610600" cy="1501502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定理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在平面图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中，所有面的次数之和等于边数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m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倍</a:t>
            </a:r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664822"/>
              </p:ext>
            </p:extLst>
          </p:nvPr>
        </p:nvGraphicFramePr>
        <p:xfrm>
          <a:off x="2743200" y="2286000"/>
          <a:ext cx="3048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6" name="公式" r:id="rId3" imgW="1040948" imgH="431613" progId="Equation.3">
                  <p:embed/>
                </p:oleObj>
              </mc:Choice>
              <mc:Fallback>
                <p:oleObj name="公式" r:id="rId3" imgW="1040948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30480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2409825" y="38004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0" name="Oval 10"/>
          <p:cNvSpPr>
            <a:spLocks noChangeArrowheads="1"/>
          </p:cNvSpPr>
          <p:nvPr/>
        </p:nvSpPr>
        <p:spPr bwMode="auto">
          <a:xfrm>
            <a:off x="1724025" y="47910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2" name="Oval 12"/>
          <p:cNvSpPr>
            <a:spLocks noChangeArrowheads="1"/>
          </p:cNvSpPr>
          <p:nvPr/>
        </p:nvSpPr>
        <p:spPr bwMode="auto">
          <a:xfrm>
            <a:off x="2409825" y="58578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3095625" y="47910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4" name="Oval 14"/>
          <p:cNvSpPr>
            <a:spLocks noChangeArrowheads="1"/>
          </p:cNvSpPr>
          <p:nvPr/>
        </p:nvSpPr>
        <p:spPr bwMode="auto">
          <a:xfrm>
            <a:off x="4619625" y="47910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5" name="Oval 15"/>
          <p:cNvSpPr>
            <a:spLocks noChangeArrowheads="1"/>
          </p:cNvSpPr>
          <p:nvPr/>
        </p:nvSpPr>
        <p:spPr bwMode="auto">
          <a:xfrm>
            <a:off x="5838825" y="38004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6" name="Oval 16"/>
          <p:cNvSpPr>
            <a:spLocks noChangeArrowheads="1"/>
          </p:cNvSpPr>
          <p:nvPr/>
        </p:nvSpPr>
        <p:spPr bwMode="auto">
          <a:xfrm>
            <a:off x="5838825" y="57054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17" name="Line 17"/>
          <p:cNvSpPr>
            <a:spLocks noChangeShapeType="1"/>
          </p:cNvSpPr>
          <p:nvPr/>
        </p:nvSpPr>
        <p:spPr bwMode="auto">
          <a:xfrm>
            <a:off x="1876425" y="4867275"/>
            <a:ext cx="1219200" cy="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>
            <a:off x="1876425" y="4943475"/>
            <a:ext cx="533400" cy="914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 flipV="1">
            <a:off x="2562225" y="4943475"/>
            <a:ext cx="609600" cy="914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 flipV="1">
            <a:off x="1800225" y="3876675"/>
            <a:ext cx="609600" cy="9144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1" name="Line 21"/>
          <p:cNvSpPr>
            <a:spLocks noChangeShapeType="1"/>
          </p:cNvSpPr>
          <p:nvPr/>
        </p:nvSpPr>
        <p:spPr bwMode="auto">
          <a:xfrm>
            <a:off x="2562225" y="3876675"/>
            <a:ext cx="609600" cy="9144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>
            <a:off x="3248025" y="4867275"/>
            <a:ext cx="1371600" cy="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 flipV="1">
            <a:off x="4695825" y="3876675"/>
            <a:ext cx="1143000" cy="9144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4" name="Line 24"/>
          <p:cNvSpPr>
            <a:spLocks noChangeShapeType="1"/>
          </p:cNvSpPr>
          <p:nvPr/>
        </p:nvSpPr>
        <p:spPr bwMode="auto">
          <a:xfrm>
            <a:off x="4772025" y="4867275"/>
            <a:ext cx="1066800" cy="8382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5" name="Line 25"/>
          <p:cNvSpPr>
            <a:spLocks noChangeShapeType="1"/>
          </p:cNvSpPr>
          <p:nvPr/>
        </p:nvSpPr>
        <p:spPr bwMode="auto">
          <a:xfrm>
            <a:off x="5915025" y="3952875"/>
            <a:ext cx="0" cy="1752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715615"/>
              </p:ext>
            </p:extLst>
          </p:nvPr>
        </p:nvGraphicFramePr>
        <p:xfrm>
          <a:off x="2333625" y="3276600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7" name="公式" r:id="rId5" imgW="152268" imgH="215713" progId="Equation.3">
                  <p:embed/>
                </p:oleObj>
              </mc:Choice>
              <mc:Fallback>
                <p:oleObj name="公式" r:id="rId5" imgW="152268" imgH="2157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276600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612346"/>
              </p:ext>
            </p:extLst>
          </p:nvPr>
        </p:nvGraphicFramePr>
        <p:xfrm>
          <a:off x="1343025" y="4562475"/>
          <a:ext cx="39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8" name="公式" r:id="rId7" imgW="164885" imgH="215619" progId="Equation.3">
                  <p:embed/>
                </p:oleObj>
              </mc:Choice>
              <mc:Fallback>
                <p:oleObj name="公式" r:id="rId7" imgW="164885" imgH="21561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4562475"/>
                        <a:ext cx="393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494510"/>
              </p:ext>
            </p:extLst>
          </p:nvPr>
        </p:nvGraphicFramePr>
        <p:xfrm>
          <a:off x="2638425" y="5629275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9" name="公式" r:id="rId9" imgW="165028" imgH="228501" progId="Equation.3">
                  <p:embed/>
                </p:oleObj>
              </mc:Choice>
              <mc:Fallback>
                <p:oleObj name="公式" r:id="rId9" imgW="165028" imgH="22850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5629275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89670"/>
              </p:ext>
            </p:extLst>
          </p:nvPr>
        </p:nvGraphicFramePr>
        <p:xfrm>
          <a:off x="3248025" y="4333875"/>
          <a:ext cx="338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0" name="公式" r:id="rId11" imgW="164880" imgH="215640" progId="Equation.3">
                  <p:embed/>
                </p:oleObj>
              </mc:Choice>
              <mc:Fallback>
                <p:oleObj name="公式" r:id="rId11" imgW="164880" imgH="215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4333875"/>
                        <a:ext cx="3381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530376"/>
              </p:ext>
            </p:extLst>
          </p:nvPr>
        </p:nvGraphicFramePr>
        <p:xfrm>
          <a:off x="4391025" y="4257675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1" name="公式" r:id="rId13" imgW="165028" imgH="228501" progId="Equation.3">
                  <p:embed/>
                </p:oleObj>
              </mc:Choice>
              <mc:Fallback>
                <p:oleObj name="公式" r:id="rId13" imgW="165028" imgH="22850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4257675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37966"/>
              </p:ext>
            </p:extLst>
          </p:nvPr>
        </p:nvGraphicFramePr>
        <p:xfrm>
          <a:off x="5991225" y="3495675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2" name="公式" r:id="rId15" imgW="165028" imgH="228501" progId="Equation.3">
                  <p:embed/>
                </p:oleObj>
              </mc:Choice>
              <mc:Fallback>
                <p:oleObj name="公式" r:id="rId15" imgW="165028" imgH="22850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3495675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891474"/>
              </p:ext>
            </p:extLst>
          </p:nvPr>
        </p:nvGraphicFramePr>
        <p:xfrm>
          <a:off x="5991225" y="5476875"/>
          <a:ext cx="485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3" name="公式" r:id="rId17" imgW="165028" imgH="228501" progId="Equation.3">
                  <p:embed/>
                </p:oleObj>
              </mc:Choice>
              <mc:Fallback>
                <p:oleObj name="公式" r:id="rId17" imgW="165028" imgH="2285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5476875"/>
                        <a:ext cx="485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43" name="Rectangle 43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44" name="Rectangle 44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0" y="3757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0" y="398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79250" name="Text Box 50"/>
          <p:cNvSpPr txBox="1">
            <a:spLocks noChangeArrowheads="1"/>
          </p:cNvSpPr>
          <p:nvPr/>
        </p:nvSpPr>
        <p:spPr bwMode="auto">
          <a:xfrm>
            <a:off x="2166938" y="427037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179251" name="Text Box 51"/>
          <p:cNvSpPr txBox="1">
            <a:spLocks noChangeArrowheads="1"/>
          </p:cNvSpPr>
          <p:nvPr/>
        </p:nvSpPr>
        <p:spPr bwMode="auto">
          <a:xfrm>
            <a:off x="2319338" y="495617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179252" name="Text Box 52"/>
          <p:cNvSpPr txBox="1">
            <a:spLocks noChangeArrowheads="1"/>
          </p:cNvSpPr>
          <p:nvPr/>
        </p:nvSpPr>
        <p:spPr bwMode="auto">
          <a:xfrm>
            <a:off x="5138738" y="449897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179253" name="Text Box 53"/>
          <p:cNvSpPr txBox="1">
            <a:spLocks noChangeArrowheads="1"/>
          </p:cNvSpPr>
          <p:nvPr/>
        </p:nvSpPr>
        <p:spPr bwMode="auto">
          <a:xfrm>
            <a:off x="3690938" y="510857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  <p:pic>
        <p:nvPicPr>
          <p:cNvPr id="37" name="Picture 5" descr="STATBAR"/>
          <p:cNvPicPr preferRelativeResize="0"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3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" dur="20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2000" fill="hold"/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2000" fill="hold"/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20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2000" fill="hold"/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2000" fill="hold"/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2000" fill="hold"/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9" grpId="0" animBg="1"/>
      <p:bldP spid="179210" grpId="0" animBg="1"/>
      <p:bldP spid="179212" grpId="0" animBg="1"/>
      <p:bldP spid="179213" grpId="0" animBg="1"/>
      <p:bldP spid="179214" grpId="0" animBg="1"/>
      <p:bldP spid="179215" grpId="0" animBg="1"/>
      <p:bldP spid="179216" grpId="0" animBg="1"/>
      <p:bldP spid="179217" grpId="0" animBg="1"/>
      <p:bldP spid="179218" grpId="0" animBg="1"/>
      <p:bldP spid="179218" grpId="1" animBg="1"/>
      <p:bldP spid="179219" grpId="0" animBg="1"/>
      <p:bldP spid="179219" grpId="1" animBg="1"/>
      <p:bldP spid="179220" grpId="0" animBg="1"/>
      <p:bldP spid="179220" grpId="1" animBg="1"/>
      <p:bldP spid="179221" grpId="0" animBg="1"/>
      <p:bldP spid="179221" grpId="1" animBg="1"/>
      <p:bldP spid="179222" grpId="0" animBg="1"/>
      <p:bldP spid="179222" grpId="1" animBg="1"/>
      <p:bldP spid="179222" grpId="2" animBg="1"/>
      <p:bldP spid="179223" grpId="0" animBg="1"/>
      <p:bldP spid="179223" grpId="1" animBg="1"/>
      <p:bldP spid="179224" grpId="0" animBg="1"/>
      <p:bldP spid="179224" grpId="1" animBg="1"/>
      <p:bldP spid="179225" grpId="0" animBg="1"/>
      <p:bldP spid="179225" grpId="1" animBg="1"/>
      <p:bldP spid="179250" grpId="0"/>
      <p:bldP spid="179251" grpId="0"/>
      <p:bldP spid="179252" grpId="0"/>
      <p:bldP spid="179253" grpId="0"/>
      <p:bldP spid="17925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90" name="Group 6"/>
          <p:cNvGrpSpPr>
            <a:grpSpLocks/>
          </p:cNvGrpSpPr>
          <p:nvPr/>
        </p:nvGrpSpPr>
        <p:grpSpPr bwMode="auto">
          <a:xfrm>
            <a:off x="5791200" y="1828800"/>
            <a:ext cx="2209800" cy="2819400"/>
            <a:chOff x="3552" y="1056"/>
            <a:chExt cx="1392" cy="1776"/>
          </a:xfrm>
        </p:grpSpPr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8792" name="Oval 8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8793" name="Oval 9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8794" name="Oval 10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18795" name="Group 11"/>
          <p:cNvGrpSpPr>
            <a:grpSpLocks/>
          </p:cNvGrpSpPr>
          <p:nvPr/>
        </p:nvGrpSpPr>
        <p:grpSpPr bwMode="auto">
          <a:xfrm>
            <a:off x="5410200" y="1295400"/>
            <a:ext cx="2971800" cy="3719513"/>
            <a:chOff x="3312" y="720"/>
            <a:chExt cx="1872" cy="2343"/>
          </a:xfrm>
        </p:grpSpPr>
        <p:sp>
          <p:nvSpPr>
            <p:cNvPr id="118796" name="Text Box 12"/>
            <p:cNvSpPr txBox="1">
              <a:spLocks noChangeArrowheads="1"/>
            </p:cNvSpPr>
            <p:nvPr/>
          </p:nvSpPr>
          <p:spPr bwMode="auto">
            <a:xfrm>
              <a:off x="3974" y="72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18797" name="Text Box 13"/>
            <p:cNvSpPr txBox="1">
              <a:spLocks noChangeArrowheads="1"/>
            </p:cNvSpPr>
            <p:nvPr/>
          </p:nvSpPr>
          <p:spPr bwMode="auto">
            <a:xfrm>
              <a:off x="4138" y="27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3312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4919" y="167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118800" name="Line 16"/>
          <p:cNvSpPr>
            <a:spLocks noChangeShapeType="1"/>
          </p:cNvSpPr>
          <p:nvPr/>
        </p:nvSpPr>
        <p:spPr bwMode="auto">
          <a:xfrm flipH="1" flipV="1">
            <a:off x="6858000" y="1981200"/>
            <a:ext cx="990600" cy="1066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 flipV="1">
            <a:off x="6781800" y="3200400"/>
            <a:ext cx="1143000" cy="1371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2" name="Arc 18"/>
          <p:cNvSpPr>
            <a:spLocks/>
          </p:cNvSpPr>
          <p:nvPr/>
        </p:nvSpPr>
        <p:spPr bwMode="auto">
          <a:xfrm flipH="1">
            <a:off x="5791200" y="1905000"/>
            <a:ext cx="914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803" name="Arc 19"/>
          <p:cNvSpPr>
            <a:spLocks/>
          </p:cNvSpPr>
          <p:nvPr/>
        </p:nvSpPr>
        <p:spPr bwMode="auto">
          <a:xfrm>
            <a:off x="5943600" y="3200400"/>
            <a:ext cx="685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804" name="Arc 20"/>
          <p:cNvSpPr>
            <a:spLocks/>
          </p:cNvSpPr>
          <p:nvPr/>
        </p:nvSpPr>
        <p:spPr bwMode="auto">
          <a:xfrm flipV="1">
            <a:off x="5943600" y="1905000"/>
            <a:ext cx="762000" cy="1219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805" name="Arc 21"/>
          <p:cNvSpPr>
            <a:spLocks/>
          </p:cNvSpPr>
          <p:nvPr/>
        </p:nvSpPr>
        <p:spPr bwMode="auto">
          <a:xfrm flipH="1" flipV="1">
            <a:off x="5791200" y="3124200"/>
            <a:ext cx="8382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>
            <a:off x="5943600" y="3124200"/>
            <a:ext cx="1981200" cy="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7391400" y="36576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ea typeface="华文新魏" pitchFamily="2" charset="-122"/>
              </a:rPr>
              <a:t>七桥问题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76200" y="1095375"/>
            <a:ext cx="5181600" cy="2310505"/>
          </a:xfrm>
          <a:prstGeom prst="rect">
            <a:avLst/>
          </a:prstGeom>
          <a:solidFill>
            <a:srgbClr val="FFCCFF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欧拉回路：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给定无向图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</a:t>
            </a:r>
            <a:r>
              <a:rPr lang="zh-CN" altLang="en-US" sz="3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每条边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一次且仅有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一次的回路。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76200" y="3814763"/>
            <a:ext cx="5638800" cy="525401"/>
          </a:xfrm>
          <a:prstGeom prst="rect">
            <a:avLst/>
          </a:prstGeom>
          <a:solidFill>
            <a:srgbClr val="CCFFCC"/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具有欧拉回路的图叫欧拉图。 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043113" y="4768850"/>
            <a:ext cx="1766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1736</a:t>
            </a:r>
          </a:p>
        </p:txBody>
      </p:sp>
      <p:sp>
        <p:nvSpPr>
          <p:cNvPr id="118812" name="AutoShape 28"/>
          <p:cNvSpPr>
            <a:spLocks noChangeArrowheads="1"/>
          </p:cNvSpPr>
          <p:nvPr/>
        </p:nvSpPr>
        <p:spPr bwMode="auto">
          <a:xfrm>
            <a:off x="2971800" y="5791200"/>
            <a:ext cx="2057400" cy="609600"/>
          </a:xfrm>
          <a:prstGeom prst="wedgeRoundRectCallout">
            <a:avLst>
              <a:gd name="adj1" fmla="val -13194"/>
              <a:gd name="adj2" fmla="val -269009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连通图</a:t>
            </a:r>
          </a:p>
        </p:txBody>
      </p:sp>
      <p:sp>
        <p:nvSpPr>
          <p:cNvPr id="118813" name="AutoShape 29"/>
          <p:cNvSpPr>
            <a:spLocks noChangeArrowheads="1"/>
          </p:cNvSpPr>
          <p:nvPr/>
        </p:nvSpPr>
        <p:spPr bwMode="auto">
          <a:xfrm>
            <a:off x="5638800" y="5562600"/>
            <a:ext cx="3352800" cy="609600"/>
          </a:xfrm>
          <a:prstGeom prst="wedgeRectCallout">
            <a:avLst>
              <a:gd name="adj1" fmla="val -83241"/>
              <a:gd name="adj2" fmla="val -236199"/>
            </a:avLst>
          </a:prstGeom>
          <a:solidFill>
            <a:srgbClr val="FFFF99"/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允许顶点重复出现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65125" y="136525"/>
            <a:ext cx="2073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欧拉图</a:t>
            </a:r>
          </a:p>
        </p:txBody>
      </p:sp>
      <p:pic>
        <p:nvPicPr>
          <p:cNvPr id="2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8" grpId="0" animBg="1"/>
      <p:bldP spid="118809" grpId="0" animBg="1"/>
      <p:bldP spid="118810" grpId="0"/>
      <p:bldP spid="118812" grpId="0" animBg="1"/>
      <p:bldP spid="1188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228600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极大平面图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457200" y="3730625"/>
            <a:ext cx="8204200" cy="1984375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极大平面图：</a:t>
            </a:r>
          </a:p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设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为一个简单平面图，如果在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的任意两个不相邻</a:t>
            </a:r>
          </a:p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的顶点之间加边，所得图为非平面图。</a:t>
            </a:r>
          </a:p>
        </p:txBody>
      </p:sp>
      <p:sp>
        <p:nvSpPr>
          <p:cNvPr id="192527" name="Line 15"/>
          <p:cNvSpPr>
            <a:spLocks noChangeShapeType="1"/>
          </p:cNvSpPr>
          <p:nvPr/>
        </p:nvSpPr>
        <p:spPr bwMode="auto">
          <a:xfrm>
            <a:off x="3232149" y="964406"/>
            <a:ext cx="781809" cy="2312193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2600" y="762000"/>
            <a:ext cx="2959100" cy="2743200"/>
            <a:chOff x="2971800" y="1066800"/>
            <a:chExt cx="1676400" cy="1828800"/>
          </a:xfrm>
        </p:grpSpPr>
        <p:sp>
          <p:nvSpPr>
            <p:cNvPr id="192520" name="Line 8"/>
            <p:cNvSpPr>
              <a:spLocks noChangeShapeType="1"/>
            </p:cNvSpPr>
            <p:nvPr/>
          </p:nvSpPr>
          <p:spPr bwMode="auto">
            <a:xfrm>
              <a:off x="3490913" y="2878138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1" name="Line 9"/>
            <p:cNvSpPr>
              <a:spLocks noChangeShapeType="1"/>
            </p:cNvSpPr>
            <p:nvPr/>
          </p:nvSpPr>
          <p:spPr bwMode="auto">
            <a:xfrm flipV="1">
              <a:off x="3109913" y="1125538"/>
              <a:ext cx="609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2" name="Line 10"/>
            <p:cNvSpPr>
              <a:spLocks noChangeShapeType="1"/>
            </p:cNvSpPr>
            <p:nvPr/>
          </p:nvSpPr>
          <p:spPr bwMode="auto">
            <a:xfrm>
              <a:off x="3795713" y="1125538"/>
              <a:ext cx="762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3" name="Line 11"/>
            <p:cNvSpPr>
              <a:spLocks noChangeShapeType="1"/>
            </p:cNvSpPr>
            <p:nvPr/>
          </p:nvSpPr>
          <p:spPr bwMode="auto">
            <a:xfrm>
              <a:off x="3033713" y="1811338"/>
              <a:ext cx="3810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4" name="Line 12"/>
            <p:cNvSpPr>
              <a:spLocks noChangeShapeType="1"/>
            </p:cNvSpPr>
            <p:nvPr/>
          </p:nvSpPr>
          <p:spPr bwMode="auto">
            <a:xfrm flipH="1">
              <a:off x="4252913" y="1811338"/>
              <a:ext cx="304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5" name="Line 13"/>
            <p:cNvSpPr>
              <a:spLocks noChangeShapeType="1"/>
            </p:cNvSpPr>
            <p:nvPr/>
          </p:nvSpPr>
          <p:spPr bwMode="auto">
            <a:xfrm>
              <a:off x="3109913" y="1735138"/>
              <a:ext cx="1371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6" name="Line 14"/>
            <p:cNvSpPr>
              <a:spLocks noChangeShapeType="1"/>
            </p:cNvSpPr>
            <p:nvPr/>
          </p:nvSpPr>
          <p:spPr bwMode="auto">
            <a:xfrm flipH="1">
              <a:off x="3490913" y="1201738"/>
              <a:ext cx="2286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8" name="Line 16"/>
            <p:cNvSpPr>
              <a:spLocks noChangeShapeType="1"/>
            </p:cNvSpPr>
            <p:nvPr/>
          </p:nvSpPr>
          <p:spPr bwMode="auto">
            <a:xfrm flipV="1">
              <a:off x="3490913" y="1811338"/>
              <a:ext cx="9906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9" name="Line 17"/>
            <p:cNvSpPr>
              <a:spLocks noChangeShapeType="1"/>
            </p:cNvSpPr>
            <p:nvPr/>
          </p:nvSpPr>
          <p:spPr bwMode="auto">
            <a:xfrm flipH="1" flipV="1">
              <a:off x="3109913" y="1811338"/>
              <a:ext cx="1066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30" name="Oval 18"/>
            <p:cNvSpPr>
              <a:spLocks noChangeArrowheads="1"/>
            </p:cNvSpPr>
            <p:nvPr/>
          </p:nvSpPr>
          <p:spPr bwMode="auto">
            <a:xfrm>
              <a:off x="3352800" y="27432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2531" name="Oval 19"/>
            <p:cNvSpPr>
              <a:spLocks noChangeArrowheads="1"/>
            </p:cNvSpPr>
            <p:nvPr/>
          </p:nvSpPr>
          <p:spPr bwMode="auto">
            <a:xfrm>
              <a:off x="4191000" y="27432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2532" name="Oval 20"/>
            <p:cNvSpPr>
              <a:spLocks noChangeArrowheads="1"/>
            </p:cNvSpPr>
            <p:nvPr/>
          </p:nvSpPr>
          <p:spPr bwMode="auto">
            <a:xfrm>
              <a:off x="4495800" y="1676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2533" name="Oval 21"/>
            <p:cNvSpPr>
              <a:spLocks noChangeArrowheads="1"/>
            </p:cNvSpPr>
            <p:nvPr/>
          </p:nvSpPr>
          <p:spPr bwMode="auto">
            <a:xfrm>
              <a:off x="2971800" y="1676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2534" name="Oval 22"/>
            <p:cNvSpPr>
              <a:spLocks noChangeArrowheads="1"/>
            </p:cNvSpPr>
            <p:nvPr/>
          </p:nvSpPr>
          <p:spPr bwMode="auto">
            <a:xfrm>
              <a:off x="3657600" y="1066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92536" name="AutoShape 24"/>
          <p:cNvSpPr>
            <a:spLocks noChangeArrowheads="1"/>
          </p:cNvSpPr>
          <p:nvPr/>
        </p:nvSpPr>
        <p:spPr bwMode="auto">
          <a:xfrm>
            <a:off x="5257800" y="1752600"/>
            <a:ext cx="1828800" cy="609600"/>
          </a:xfrm>
          <a:prstGeom prst="wedgeRoundRectCallout">
            <a:avLst>
              <a:gd name="adj1" fmla="val -70833"/>
              <a:gd name="adj2" fmla="val -58074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平面图</a:t>
            </a:r>
          </a:p>
        </p:txBody>
      </p:sp>
      <p:sp>
        <p:nvSpPr>
          <p:cNvPr id="192537" name="AutoShape 25"/>
          <p:cNvSpPr>
            <a:spLocks noChangeArrowheads="1"/>
          </p:cNvSpPr>
          <p:nvPr/>
        </p:nvSpPr>
        <p:spPr bwMode="auto">
          <a:xfrm>
            <a:off x="6324600" y="2667000"/>
            <a:ext cx="2819400" cy="762000"/>
          </a:xfrm>
          <a:prstGeom prst="wedgeEllipseCallout">
            <a:avLst>
              <a:gd name="adj1" fmla="val -43412"/>
              <a:gd name="adj2" fmla="val -88750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极大平面图</a:t>
            </a:r>
          </a:p>
        </p:txBody>
      </p:sp>
      <p:pic>
        <p:nvPicPr>
          <p:cNvPr id="2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animBg="1"/>
      <p:bldP spid="192527" grpId="1" animBg="1"/>
      <p:bldP spid="192536" grpId="0" animBg="1"/>
      <p:bldP spid="1925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228600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极小非平面图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304800" y="4038600"/>
            <a:ext cx="8717749" cy="1325620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极小非平面图：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如果在非平面图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中任意删除一条边，所得图为平面图</a:t>
            </a:r>
          </a:p>
        </p:txBody>
      </p:sp>
      <p:sp>
        <p:nvSpPr>
          <p:cNvPr id="193552" name="Line 16"/>
          <p:cNvSpPr>
            <a:spLocks noChangeShapeType="1"/>
          </p:cNvSpPr>
          <p:nvPr/>
        </p:nvSpPr>
        <p:spPr bwMode="auto">
          <a:xfrm flipH="1" flipV="1">
            <a:off x="2947554" y="2025649"/>
            <a:ext cx="1974489" cy="1444624"/>
          </a:xfrm>
          <a:prstGeom prst="line">
            <a:avLst/>
          </a:prstGeom>
          <a:noFill/>
          <a:ln w="539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19400" y="914400"/>
            <a:ext cx="2895600" cy="2667000"/>
            <a:chOff x="3155092" y="1066800"/>
            <a:chExt cx="1721708" cy="1828800"/>
          </a:xfrm>
        </p:grpSpPr>
        <p:sp>
          <p:nvSpPr>
            <p:cNvPr id="193543" name="Line 7"/>
            <p:cNvSpPr>
              <a:spLocks noChangeShapeType="1"/>
            </p:cNvSpPr>
            <p:nvPr/>
          </p:nvSpPr>
          <p:spPr bwMode="auto">
            <a:xfrm>
              <a:off x="3719513" y="2878138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44" name="Line 8"/>
            <p:cNvSpPr>
              <a:spLocks noChangeShapeType="1"/>
            </p:cNvSpPr>
            <p:nvPr/>
          </p:nvSpPr>
          <p:spPr bwMode="auto">
            <a:xfrm flipV="1">
              <a:off x="3231292" y="1125538"/>
              <a:ext cx="716821" cy="5508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45" name="Line 9"/>
            <p:cNvSpPr>
              <a:spLocks noChangeShapeType="1"/>
            </p:cNvSpPr>
            <p:nvPr/>
          </p:nvSpPr>
          <p:spPr bwMode="auto">
            <a:xfrm>
              <a:off x="4024313" y="1125538"/>
              <a:ext cx="762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46" name="Line 10"/>
            <p:cNvSpPr>
              <a:spLocks noChangeShapeType="1"/>
            </p:cNvSpPr>
            <p:nvPr/>
          </p:nvSpPr>
          <p:spPr bwMode="auto">
            <a:xfrm>
              <a:off x="3200400" y="1811338"/>
              <a:ext cx="3810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47" name="Line 11"/>
            <p:cNvSpPr>
              <a:spLocks noChangeShapeType="1"/>
            </p:cNvSpPr>
            <p:nvPr/>
          </p:nvSpPr>
          <p:spPr bwMode="auto">
            <a:xfrm flipH="1">
              <a:off x="4481513" y="1811338"/>
              <a:ext cx="304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48" name="Line 12"/>
            <p:cNvSpPr>
              <a:spLocks noChangeShapeType="1"/>
            </p:cNvSpPr>
            <p:nvPr/>
          </p:nvSpPr>
          <p:spPr bwMode="auto">
            <a:xfrm>
              <a:off x="3307492" y="1735138"/>
              <a:ext cx="14026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49" name="Line 13"/>
            <p:cNvSpPr>
              <a:spLocks noChangeShapeType="1"/>
            </p:cNvSpPr>
            <p:nvPr/>
          </p:nvSpPr>
          <p:spPr bwMode="auto">
            <a:xfrm flipH="1">
              <a:off x="3719513" y="1201738"/>
              <a:ext cx="2286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50" name="Line 14"/>
            <p:cNvSpPr>
              <a:spLocks noChangeShapeType="1"/>
            </p:cNvSpPr>
            <p:nvPr/>
          </p:nvSpPr>
          <p:spPr bwMode="auto">
            <a:xfrm>
              <a:off x="4024313" y="1201738"/>
              <a:ext cx="3810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51" name="Line 15"/>
            <p:cNvSpPr>
              <a:spLocks noChangeShapeType="1"/>
            </p:cNvSpPr>
            <p:nvPr/>
          </p:nvSpPr>
          <p:spPr bwMode="auto">
            <a:xfrm flipV="1">
              <a:off x="3719513" y="1811338"/>
              <a:ext cx="9906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53" name="Oval 17"/>
            <p:cNvSpPr>
              <a:spLocks noChangeArrowheads="1"/>
            </p:cNvSpPr>
            <p:nvPr/>
          </p:nvSpPr>
          <p:spPr bwMode="auto">
            <a:xfrm>
              <a:off x="3581400" y="27432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3554" name="Oval 18"/>
            <p:cNvSpPr>
              <a:spLocks noChangeArrowheads="1"/>
            </p:cNvSpPr>
            <p:nvPr/>
          </p:nvSpPr>
          <p:spPr bwMode="auto">
            <a:xfrm>
              <a:off x="4419600" y="27432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3555" name="Oval 19"/>
            <p:cNvSpPr>
              <a:spLocks noChangeArrowheads="1"/>
            </p:cNvSpPr>
            <p:nvPr/>
          </p:nvSpPr>
          <p:spPr bwMode="auto">
            <a:xfrm>
              <a:off x="4724400" y="1676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3556" name="Oval 20"/>
            <p:cNvSpPr>
              <a:spLocks noChangeArrowheads="1"/>
            </p:cNvSpPr>
            <p:nvPr/>
          </p:nvSpPr>
          <p:spPr bwMode="auto">
            <a:xfrm>
              <a:off x="3155092" y="1676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3557" name="Oval 21"/>
            <p:cNvSpPr>
              <a:spLocks noChangeArrowheads="1"/>
            </p:cNvSpPr>
            <p:nvPr/>
          </p:nvSpPr>
          <p:spPr bwMode="auto">
            <a:xfrm>
              <a:off x="3886200" y="1066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aphicFrame>
        <p:nvGraphicFramePr>
          <p:cNvPr id="1935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747565"/>
              </p:ext>
            </p:extLst>
          </p:nvPr>
        </p:nvGraphicFramePr>
        <p:xfrm>
          <a:off x="2209800" y="1524000"/>
          <a:ext cx="511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07" name="公式" r:id="rId3" imgW="215806" imgH="228501" progId="Equation.3">
                  <p:embed/>
                </p:oleObj>
              </mc:Choice>
              <mc:Fallback>
                <p:oleObj name="公式" r:id="rId3" imgW="215806" imgH="2285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0"/>
                        <a:ext cx="5111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59" name="AutoShape 23"/>
          <p:cNvSpPr>
            <a:spLocks noChangeArrowheads="1"/>
          </p:cNvSpPr>
          <p:nvPr/>
        </p:nvSpPr>
        <p:spPr bwMode="auto">
          <a:xfrm>
            <a:off x="838200" y="2438400"/>
            <a:ext cx="2057400" cy="762000"/>
          </a:xfrm>
          <a:prstGeom prst="wedgeRoundRectCallout">
            <a:avLst>
              <a:gd name="adj1" fmla="val 38657"/>
              <a:gd name="adj2" fmla="val -97500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非平面图</a:t>
            </a:r>
          </a:p>
        </p:txBody>
      </p:sp>
      <p:sp>
        <p:nvSpPr>
          <p:cNvPr id="193560" name="AutoShape 24"/>
          <p:cNvSpPr>
            <a:spLocks noChangeArrowheads="1"/>
          </p:cNvSpPr>
          <p:nvPr/>
        </p:nvSpPr>
        <p:spPr bwMode="auto">
          <a:xfrm>
            <a:off x="6705600" y="2227197"/>
            <a:ext cx="1981200" cy="990600"/>
          </a:xfrm>
          <a:prstGeom prst="wedgeEllipseCallout">
            <a:avLst>
              <a:gd name="adj1" fmla="val -89421"/>
              <a:gd name="adj2" fmla="val -67146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  <a:cs typeface="Times New Roman" pitchFamily="18" charset="0"/>
              </a:rPr>
              <a:t>平面图</a:t>
            </a:r>
          </a:p>
        </p:txBody>
      </p:sp>
      <p:pic>
        <p:nvPicPr>
          <p:cNvPr id="24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2" grpId="0" animBg="1"/>
      <p:bldP spid="193552" grpId="0" animBg="1"/>
      <p:bldP spid="193559" grpId="0" animBg="1"/>
      <p:bldP spid="19356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76200" y="1365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欧拉公式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685800" y="7620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latin typeface="华文行楷" pitchFamily="2" charset="-122"/>
              </a:rPr>
              <a:t>1750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228600" y="1295400"/>
            <a:ext cx="8610600" cy="1571842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是一个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3200" b="1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n,m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连通平面图，则有欧拉公式</a:t>
            </a: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94571" name="Object 11"/>
          <p:cNvGraphicFramePr>
            <a:graphicFrameLocks noChangeAspect="1"/>
          </p:cNvGraphicFramePr>
          <p:nvPr/>
        </p:nvGraphicFramePr>
        <p:xfrm>
          <a:off x="2590800" y="3276600"/>
          <a:ext cx="40386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0" name="公式" r:id="rId3" imgW="837836" imgH="177723" progId="Equation.3">
                  <p:embed/>
                </p:oleObj>
              </mc:Choice>
              <mc:Fallback>
                <p:oleObj name="公式" r:id="rId3" imgW="837836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4038600" cy="8715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2" name="AutoShape 12"/>
          <p:cNvSpPr>
            <a:spLocks noChangeArrowheads="1"/>
          </p:cNvSpPr>
          <p:nvPr/>
        </p:nvSpPr>
        <p:spPr bwMode="auto">
          <a:xfrm>
            <a:off x="5867400" y="5410200"/>
            <a:ext cx="2514600" cy="838200"/>
          </a:xfrm>
          <a:prstGeom prst="wedgeRoundRectCallout">
            <a:avLst>
              <a:gd name="adj1" fmla="val 18750"/>
              <a:gd name="adj2" fmla="val -359468"/>
              <a:gd name="adj3" fmla="val 16667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latin typeface="华文行楷" pitchFamily="2" charset="-122"/>
              </a:rPr>
              <a:t>归纳法</a:t>
            </a:r>
            <a:r>
              <a:rPr lang="en-US" altLang="zh-CN" sz="3200">
                <a:latin typeface="华文行楷" pitchFamily="2" charset="-122"/>
              </a:rPr>
              <a:t>(</a:t>
            </a:r>
            <a:r>
              <a:rPr lang="en-US" altLang="zh-CN" sz="3200">
                <a:latin typeface="Times New Roman" pitchFamily="18" charset="0"/>
              </a:rPr>
              <a:t>m</a:t>
            </a:r>
            <a:r>
              <a:rPr lang="en-US" altLang="zh-CN" sz="3200">
                <a:latin typeface="华文行楷" pitchFamily="2" charset="-122"/>
              </a:rPr>
              <a:t>)</a:t>
            </a:r>
          </a:p>
        </p:txBody>
      </p:sp>
      <p:sp>
        <p:nvSpPr>
          <p:cNvPr id="194573" name="AutoShape 13"/>
          <p:cNvSpPr>
            <a:spLocks noChangeArrowheads="1"/>
          </p:cNvSpPr>
          <p:nvPr/>
        </p:nvSpPr>
        <p:spPr bwMode="auto">
          <a:xfrm>
            <a:off x="2971800" y="4953000"/>
            <a:ext cx="1905000" cy="838200"/>
          </a:xfrm>
          <a:prstGeom prst="wedgeEllipseCallout">
            <a:avLst>
              <a:gd name="adj1" fmla="val 61750"/>
              <a:gd name="adj2" fmla="val -15378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itchFamily="18" charset="0"/>
              </a:rPr>
              <a:t>面数</a:t>
            </a:r>
          </a:p>
        </p:txBody>
      </p:sp>
      <p:sp>
        <p:nvSpPr>
          <p:cNvPr id="2" name="爆炸形 1 1"/>
          <p:cNvSpPr/>
          <p:nvPr/>
        </p:nvSpPr>
        <p:spPr bwMode="auto">
          <a:xfrm>
            <a:off x="838200" y="3338513"/>
            <a:ext cx="1692275" cy="1462087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9" grpId="0" animBg="1"/>
      <p:bldP spid="194572" grpId="0" animBg="1"/>
      <p:bldP spid="194573" grpId="0" animBg="1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4481513" y="4857750"/>
            <a:ext cx="18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366713" y="696913"/>
            <a:ext cx="7481887" cy="525401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推广 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对于任何具有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p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个分图的平面图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，有</a:t>
            </a: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334215"/>
              </p:ext>
            </p:extLst>
          </p:nvPr>
        </p:nvGraphicFramePr>
        <p:xfrm>
          <a:off x="2209800" y="1219200"/>
          <a:ext cx="4038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6" name="公式" r:id="rId3" imgW="1054100" imgH="203200" progId="Equation.3">
                  <p:embed/>
                </p:oleObj>
              </mc:Choice>
              <mc:Fallback>
                <p:oleObj name="公式" r:id="rId3" imgW="10541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19200"/>
                        <a:ext cx="403860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76200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非连通图定理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214313" y="2159000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证明：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810159"/>
              </p:ext>
            </p:extLst>
          </p:nvPr>
        </p:nvGraphicFramePr>
        <p:xfrm>
          <a:off x="1676400" y="2005012"/>
          <a:ext cx="34290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7" name="公式" r:id="rId5" imgW="965200" imgH="228600" progId="Equation.3">
                  <p:embed/>
                </p:oleObj>
              </mc:Choice>
              <mc:Fallback>
                <p:oleObj name="公式" r:id="rId5" imgW="9652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05012"/>
                        <a:ext cx="34290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6" name="Rectangle 22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151504"/>
              </p:ext>
            </p:extLst>
          </p:nvPr>
        </p:nvGraphicFramePr>
        <p:xfrm>
          <a:off x="2514600" y="3048000"/>
          <a:ext cx="18288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0" name="公式" r:id="rId7" imgW="660113" imgH="444307" progId="Equation.3">
                  <p:embed/>
                </p:oleObj>
              </mc:Choice>
              <mc:Fallback>
                <p:oleObj name="公式" r:id="rId7" imgW="660113" imgH="44430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1828800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126982"/>
              </p:ext>
            </p:extLst>
          </p:nvPr>
        </p:nvGraphicFramePr>
        <p:xfrm>
          <a:off x="457200" y="2971800"/>
          <a:ext cx="19050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1" name="公式" r:id="rId9" imgW="596641" imgH="444307" progId="Equation.3">
                  <p:embed/>
                </p:oleObj>
              </mc:Choice>
              <mc:Fallback>
                <p:oleObj name="公式" r:id="rId9" imgW="596641" imgH="44430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1905000" cy="142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54583"/>
              </p:ext>
            </p:extLst>
          </p:nvPr>
        </p:nvGraphicFramePr>
        <p:xfrm>
          <a:off x="4572000" y="2819400"/>
          <a:ext cx="33528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2" name="公式" r:id="rId11" imgW="990170" imgH="444307" progId="Equation.3">
                  <p:embed/>
                </p:oleObj>
              </mc:Choice>
              <mc:Fallback>
                <p:oleObj name="公式" r:id="rId11" imgW="990170" imgH="44430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19400"/>
                        <a:ext cx="3352800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108309"/>
              </p:ext>
            </p:extLst>
          </p:nvPr>
        </p:nvGraphicFramePr>
        <p:xfrm>
          <a:off x="1752600" y="4648200"/>
          <a:ext cx="548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3" name="公式" r:id="rId13" imgW="1371600" imgH="203200" progId="Equation.3">
                  <p:embed/>
                </p:oleObj>
              </mc:Choice>
              <mc:Fallback>
                <p:oleObj name="公式" r:id="rId13" imgW="1371600" imgH="203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54864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5" descr="STATBAR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3521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平面图判断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必要条件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304800" y="2819400"/>
            <a:ext cx="8458200" cy="162108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任何连通的简单平面图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G(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(n≥3)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，则必有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aphicFrame>
        <p:nvGraphicFramePr>
          <p:cNvPr id="196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873370"/>
              </p:ext>
            </p:extLst>
          </p:nvPr>
        </p:nvGraphicFramePr>
        <p:xfrm>
          <a:off x="2209800" y="4495800"/>
          <a:ext cx="365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5" name="公式" r:id="rId3" imgW="685502" imgH="177723" progId="Equation.3">
                  <p:embed/>
                </p:oleObj>
              </mc:Choice>
              <mc:Fallback>
                <p:oleObj name="公式" r:id="rId3" imgW="685502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3657600" cy="965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447800" y="762000"/>
            <a:ext cx="3200400" cy="2035175"/>
            <a:chOff x="2362200" y="914400"/>
            <a:chExt cx="2362200" cy="1828800"/>
          </a:xfrm>
        </p:grpSpPr>
        <p:sp>
          <p:nvSpPr>
            <p:cNvPr id="196616" name="Line 8"/>
            <p:cNvSpPr>
              <a:spLocks noChangeShapeType="1"/>
            </p:cNvSpPr>
            <p:nvPr/>
          </p:nvSpPr>
          <p:spPr bwMode="auto">
            <a:xfrm>
              <a:off x="3567113" y="2725738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17" name="Line 9"/>
            <p:cNvSpPr>
              <a:spLocks noChangeShapeType="1"/>
            </p:cNvSpPr>
            <p:nvPr/>
          </p:nvSpPr>
          <p:spPr bwMode="auto">
            <a:xfrm flipV="1">
              <a:off x="3186113" y="973138"/>
              <a:ext cx="609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18" name="Line 10"/>
            <p:cNvSpPr>
              <a:spLocks noChangeShapeType="1"/>
            </p:cNvSpPr>
            <p:nvPr/>
          </p:nvSpPr>
          <p:spPr bwMode="auto">
            <a:xfrm>
              <a:off x="3871913" y="973138"/>
              <a:ext cx="762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19" name="Line 11"/>
            <p:cNvSpPr>
              <a:spLocks noChangeShapeType="1"/>
            </p:cNvSpPr>
            <p:nvPr/>
          </p:nvSpPr>
          <p:spPr bwMode="auto">
            <a:xfrm>
              <a:off x="3109913" y="1658938"/>
              <a:ext cx="3810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0" name="Line 12"/>
            <p:cNvSpPr>
              <a:spLocks noChangeShapeType="1"/>
            </p:cNvSpPr>
            <p:nvPr/>
          </p:nvSpPr>
          <p:spPr bwMode="auto">
            <a:xfrm flipH="1">
              <a:off x="4329113" y="1658938"/>
              <a:ext cx="304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1" name="Line 13"/>
            <p:cNvSpPr>
              <a:spLocks noChangeShapeType="1"/>
            </p:cNvSpPr>
            <p:nvPr/>
          </p:nvSpPr>
          <p:spPr bwMode="auto">
            <a:xfrm>
              <a:off x="3186113" y="1582738"/>
              <a:ext cx="1371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2" name="Line 14"/>
            <p:cNvSpPr>
              <a:spLocks noChangeShapeType="1"/>
            </p:cNvSpPr>
            <p:nvPr/>
          </p:nvSpPr>
          <p:spPr bwMode="auto">
            <a:xfrm flipH="1">
              <a:off x="3567113" y="1049338"/>
              <a:ext cx="2286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3" name="Line 15"/>
            <p:cNvSpPr>
              <a:spLocks noChangeShapeType="1"/>
            </p:cNvSpPr>
            <p:nvPr/>
          </p:nvSpPr>
          <p:spPr bwMode="auto">
            <a:xfrm>
              <a:off x="3871913" y="1049338"/>
              <a:ext cx="3810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4" name="Line 16"/>
            <p:cNvSpPr>
              <a:spLocks noChangeShapeType="1"/>
            </p:cNvSpPr>
            <p:nvPr/>
          </p:nvSpPr>
          <p:spPr bwMode="auto">
            <a:xfrm flipV="1">
              <a:off x="3567113" y="1658938"/>
              <a:ext cx="9906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5" name="Line 17"/>
            <p:cNvSpPr>
              <a:spLocks noChangeShapeType="1"/>
            </p:cNvSpPr>
            <p:nvPr/>
          </p:nvSpPr>
          <p:spPr bwMode="auto">
            <a:xfrm flipH="1" flipV="1">
              <a:off x="3186113" y="1658938"/>
              <a:ext cx="1066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6" name="Oval 18"/>
            <p:cNvSpPr>
              <a:spLocks noChangeArrowheads="1"/>
            </p:cNvSpPr>
            <p:nvPr/>
          </p:nvSpPr>
          <p:spPr bwMode="auto">
            <a:xfrm>
              <a:off x="34290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6627" name="Oval 19"/>
            <p:cNvSpPr>
              <a:spLocks noChangeArrowheads="1"/>
            </p:cNvSpPr>
            <p:nvPr/>
          </p:nvSpPr>
          <p:spPr bwMode="auto">
            <a:xfrm>
              <a:off x="42672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6628" name="Oval 20"/>
            <p:cNvSpPr>
              <a:spLocks noChangeArrowheads="1"/>
            </p:cNvSpPr>
            <p:nvPr/>
          </p:nvSpPr>
          <p:spPr bwMode="auto">
            <a:xfrm>
              <a:off x="4572000" y="15240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6629" name="Oval 21"/>
            <p:cNvSpPr>
              <a:spLocks noChangeArrowheads="1"/>
            </p:cNvSpPr>
            <p:nvPr/>
          </p:nvSpPr>
          <p:spPr bwMode="auto">
            <a:xfrm>
              <a:off x="3048000" y="15240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6630" name="Oval 22"/>
            <p:cNvSpPr>
              <a:spLocks noChangeArrowheads="1"/>
            </p:cNvSpPr>
            <p:nvPr/>
          </p:nvSpPr>
          <p:spPr bwMode="auto">
            <a:xfrm>
              <a:off x="3733800" y="914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aphicFrame>
          <p:nvGraphicFramePr>
            <p:cNvPr id="19663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040189"/>
                </p:ext>
              </p:extLst>
            </p:nvPr>
          </p:nvGraphicFramePr>
          <p:xfrm>
            <a:off x="2362200" y="1524000"/>
            <a:ext cx="51117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26" name="公式" r:id="rId5" imgW="215806" imgH="228501" progId="Equation.3">
                    <p:embed/>
                  </p:oleObj>
                </mc:Choice>
                <mc:Fallback>
                  <p:oleObj name="公式" r:id="rId5" imgW="215806" imgH="22850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1524000"/>
                          <a:ext cx="511175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5105400" y="121920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3n-6=9&lt;10=m</a:t>
            </a:r>
          </a:p>
        </p:txBody>
      </p:sp>
      <p:pic>
        <p:nvPicPr>
          <p:cNvPr id="24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304800" y="685800"/>
            <a:ext cx="8091488" cy="1525675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G(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是连通的平面图，每个面的次</a:t>
            </a: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数至少为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且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S≥3,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2505075" y="2286000"/>
          <a:ext cx="32956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01" name="公式" r:id="rId3" imgW="1028520" imgH="393480" progId="Equation.3">
                  <p:embed/>
                </p:oleObj>
              </mc:Choice>
              <mc:Fallback>
                <p:oleObj name="公式" r:id="rId3" imgW="10285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2286000"/>
                        <a:ext cx="329565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41" name="Group 9"/>
          <p:cNvGrpSpPr>
            <a:grpSpLocks/>
          </p:cNvGrpSpPr>
          <p:nvPr/>
        </p:nvGrpSpPr>
        <p:grpSpPr bwMode="auto">
          <a:xfrm>
            <a:off x="2895600" y="3505200"/>
            <a:ext cx="2667000" cy="2347913"/>
            <a:chOff x="1632" y="2016"/>
            <a:chExt cx="1680" cy="1479"/>
          </a:xfrm>
        </p:grpSpPr>
        <p:sp>
          <p:nvSpPr>
            <p:cNvPr id="197642" name="Oval 10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3" name="Oval 11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4" name="Oval 12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5" name="Oval 13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6" name="Oval 14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7" name="Oval 15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7648" name="Line 16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2" name="Line 20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3" name="Line 21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4" name="Line 22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5" name="Line 23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2406" y="32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(d)</a:t>
              </a:r>
            </a:p>
          </p:txBody>
        </p:sp>
      </p:grpSp>
      <p:graphicFrame>
        <p:nvGraphicFramePr>
          <p:cNvPr id="197658" name="Object 26"/>
          <p:cNvGraphicFramePr>
            <a:graphicFrameLocks noChangeAspect="1"/>
          </p:cNvGraphicFramePr>
          <p:nvPr/>
        </p:nvGraphicFramePr>
        <p:xfrm>
          <a:off x="4495800" y="5334000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02" name="公式" r:id="rId5" imgW="279279" imgH="241195" progId="Equation.3">
                  <p:embed/>
                </p:oleObj>
              </mc:Choice>
              <mc:Fallback>
                <p:oleObj name="公式" r:id="rId5" imgW="279279" imgH="24119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7620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60" name="AutoShape 28"/>
          <p:cNvSpPr>
            <a:spLocks noChangeArrowheads="1"/>
          </p:cNvSpPr>
          <p:nvPr/>
        </p:nvSpPr>
        <p:spPr bwMode="auto">
          <a:xfrm>
            <a:off x="1219200" y="4114800"/>
            <a:ext cx="1295400" cy="762000"/>
          </a:xfrm>
          <a:prstGeom prst="wedgeEllipseCallout">
            <a:avLst>
              <a:gd name="adj1" fmla="val 87866"/>
              <a:gd name="adj2" fmla="val 47500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S=4</a:t>
            </a: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61" name="Object 29"/>
          <p:cNvGraphicFramePr>
            <a:graphicFrameLocks noChangeAspect="1"/>
          </p:cNvGraphicFramePr>
          <p:nvPr/>
        </p:nvGraphicFramePr>
        <p:xfrm>
          <a:off x="5638800" y="4038600"/>
          <a:ext cx="32004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03" name="公式" r:id="rId7" imgW="1244600" imgH="393700" progId="Equation.3">
                  <p:embed/>
                </p:oleObj>
              </mc:Choice>
              <mc:Fallback>
                <p:oleObj name="公式" r:id="rId7" imgW="1244600" imgH="393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38600"/>
                        <a:ext cx="3200400" cy="10017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6200" y="76200"/>
            <a:ext cx="3521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平面图判断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必要条件</a:t>
            </a:r>
          </a:p>
        </p:txBody>
      </p:sp>
      <p:pic>
        <p:nvPicPr>
          <p:cNvPr id="29" name="Picture 5" descr="STATBAR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96" name="Group 4"/>
          <p:cNvGrpSpPr>
            <a:grpSpLocks/>
          </p:cNvGrpSpPr>
          <p:nvPr/>
        </p:nvGrpSpPr>
        <p:grpSpPr bwMode="auto">
          <a:xfrm>
            <a:off x="1524000" y="3200400"/>
            <a:ext cx="2971800" cy="2349500"/>
            <a:chOff x="1632" y="2016"/>
            <a:chExt cx="1680" cy="1480"/>
          </a:xfrm>
        </p:grpSpPr>
        <p:sp>
          <p:nvSpPr>
            <p:cNvPr id="187397" name="Oval 5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398" name="Oval 6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399" name="Oval 7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00" name="Oval 8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01" name="Oval 9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02" name="Oval 10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03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4" name="Line 12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5" name="Line 13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6" name="Line 14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7" name="Line 15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8" name="Line 16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9" name="Line 17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0" name="Line 18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1" name="Line 19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2" name="Text Box 20"/>
            <p:cNvSpPr txBox="1">
              <a:spLocks noChangeArrowheads="1"/>
            </p:cNvSpPr>
            <p:nvPr/>
          </p:nvSpPr>
          <p:spPr bwMode="auto">
            <a:xfrm>
              <a:off x="2406" y="3265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(d)</a:t>
              </a:r>
            </a:p>
          </p:txBody>
        </p:sp>
      </p:grpSp>
      <p:sp>
        <p:nvSpPr>
          <p:cNvPr id="187413" name="Rectangle 21"/>
          <p:cNvSpPr>
            <a:spLocks noChangeArrowheads="1"/>
          </p:cNvSpPr>
          <p:nvPr/>
        </p:nvSpPr>
        <p:spPr bwMode="auto">
          <a:xfrm>
            <a:off x="304800" y="3614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874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20959"/>
              </p:ext>
            </p:extLst>
          </p:nvPr>
        </p:nvGraphicFramePr>
        <p:xfrm>
          <a:off x="381000" y="3657600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1" name="公式" r:id="rId3" imgW="279279" imgH="241195" progId="Equation.3">
                  <p:embed/>
                </p:oleObj>
              </mc:Choice>
              <mc:Fallback>
                <p:oleObj name="公式" r:id="rId3" imgW="279279" imgH="24119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7620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31" name="Rectangle 39"/>
          <p:cNvSpPr>
            <a:spLocks noChangeArrowheads="1"/>
          </p:cNvSpPr>
          <p:nvPr/>
        </p:nvSpPr>
        <p:spPr bwMode="auto">
          <a:xfrm>
            <a:off x="304800" y="361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000" y="838200"/>
            <a:ext cx="2971800" cy="1905000"/>
            <a:chOff x="2514600" y="1066800"/>
            <a:chExt cx="2362200" cy="1828800"/>
          </a:xfrm>
        </p:grpSpPr>
        <p:sp>
          <p:nvSpPr>
            <p:cNvPr id="187415" name="Line 23"/>
            <p:cNvSpPr>
              <a:spLocks noChangeShapeType="1"/>
            </p:cNvSpPr>
            <p:nvPr/>
          </p:nvSpPr>
          <p:spPr bwMode="auto">
            <a:xfrm>
              <a:off x="3719513" y="2878138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6" name="Line 24"/>
            <p:cNvSpPr>
              <a:spLocks noChangeShapeType="1"/>
            </p:cNvSpPr>
            <p:nvPr/>
          </p:nvSpPr>
          <p:spPr bwMode="auto">
            <a:xfrm flipV="1">
              <a:off x="3338513" y="1125538"/>
              <a:ext cx="609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7" name="Line 25"/>
            <p:cNvSpPr>
              <a:spLocks noChangeShapeType="1"/>
            </p:cNvSpPr>
            <p:nvPr/>
          </p:nvSpPr>
          <p:spPr bwMode="auto">
            <a:xfrm>
              <a:off x="4024313" y="1125538"/>
              <a:ext cx="762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8" name="Line 26"/>
            <p:cNvSpPr>
              <a:spLocks noChangeShapeType="1"/>
            </p:cNvSpPr>
            <p:nvPr/>
          </p:nvSpPr>
          <p:spPr bwMode="auto">
            <a:xfrm>
              <a:off x="3262313" y="1811338"/>
              <a:ext cx="3810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9" name="Line 27"/>
            <p:cNvSpPr>
              <a:spLocks noChangeShapeType="1"/>
            </p:cNvSpPr>
            <p:nvPr/>
          </p:nvSpPr>
          <p:spPr bwMode="auto">
            <a:xfrm flipH="1">
              <a:off x="4481513" y="1811338"/>
              <a:ext cx="304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0" name="Line 28"/>
            <p:cNvSpPr>
              <a:spLocks noChangeShapeType="1"/>
            </p:cNvSpPr>
            <p:nvPr/>
          </p:nvSpPr>
          <p:spPr bwMode="auto">
            <a:xfrm>
              <a:off x="3338513" y="1735138"/>
              <a:ext cx="1371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1" name="Line 29"/>
            <p:cNvSpPr>
              <a:spLocks noChangeShapeType="1"/>
            </p:cNvSpPr>
            <p:nvPr/>
          </p:nvSpPr>
          <p:spPr bwMode="auto">
            <a:xfrm flipH="1">
              <a:off x="3719513" y="1201738"/>
              <a:ext cx="2286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2" name="Line 30"/>
            <p:cNvSpPr>
              <a:spLocks noChangeShapeType="1"/>
            </p:cNvSpPr>
            <p:nvPr/>
          </p:nvSpPr>
          <p:spPr bwMode="auto">
            <a:xfrm>
              <a:off x="4024313" y="1201738"/>
              <a:ext cx="3810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3" name="Line 31"/>
            <p:cNvSpPr>
              <a:spLocks noChangeShapeType="1"/>
            </p:cNvSpPr>
            <p:nvPr/>
          </p:nvSpPr>
          <p:spPr bwMode="auto">
            <a:xfrm flipV="1">
              <a:off x="3719513" y="1811338"/>
              <a:ext cx="9906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4" name="Line 32"/>
            <p:cNvSpPr>
              <a:spLocks noChangeShapeType="1"/>
            </p:cNvSpPr>
            <p:nvPr/>
          </p:nvSpPr>
          <p:spPr bwMode="auto">
            <a:xfrm flipH="1" flipV="1">
              <a:off x="3338513" y="1811338"/>
              <a:ext cx="1066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6" name="Oval 34"/>
            <p:cNvSpPr>
              <a:spLocks noChangeArrowheads="1"/>
            </p:cNvSpPr>
            <p:nvPr/>
          </p:nvSpPr>
          <p:spPr bwMode="auto">
            <a:xfrm>
              <a:off x="3581400" y="27432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27" name="Oval 35"/>
            <p:cNvSpPr>
              <a:spLocks noChangeArrowheads="1"/>
            </p:cNvSpPr>
            <p:nvPr/>
          </p:nvSpPr>
          <p:spPr bwMode="auto">
            <a:xfrm>
              <a:off x="4419600" y="27432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28" name="Oval 36"/>
            <p:cNvSpPr>
              <a:spLocks noChangeArrowheads="1"/>
            </p:cNvSpPr>
            <p:nvPr/>
          </p:nvSpPr>
          <p:spPr bwMode="auto">
            <a:xfrm>
              <a:off x="4724400" y="1676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29" name="Oval 37"/>
            <p:cNvSpPr>
              <a:spLocks noChangeArrowheads="1"/>
            </p:cNvSpPr>
            <p:nvPr/>
          </p:nvSpPr>
          <p:spPr bwMode="auto">
            <a:xfrm>
              <a:off x="3200400" y="1676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7430" name="Oval 38"/>
            <p:cNvSpPr>
              <a:spLocks noChangeArrowheads="1"/>
            </p:cNvSpPr>
            <p:nvPr/>
          </p:nvSpPr>
          <p:spPr bwMode="auto">
            <a:xfrm>
              <a:off x="3886200" y="1066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aphicFrame>
          <p:nvGraphicFramePr>
            <p:cNvPr id="18743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5531568"/>
                </p:ext>
              </p:extLst>
            </p:nvPr>
          </p:nvGraphicFramePr>
          <p:xfrm>
            <a:off x="2514600" y="1676400"/>
            <a:ext cx="51117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32" name="公式" r:id="rId5" imgW="215806" imgH="228501" progId="Equation.3">
                    <p:embed/>
                  </p:oleObj>
                </mc:Choice>
                <mc:Fallback>
                  <p:oleObj name="公式" r:id="rId5" imgW="215806" imgH="228501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1676400"/>
                          <a:ext cx="511175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7433" name="Text Box 41"/>
          <p:cNvSpPr txBox="1">
            <a:spLocks noChangeArrowheads="1"/>
          </p:cNvSpPr>
          <p:nvPr/>
        </p:nvSpPr>
        <p:spPr bwMode="auto">
          <a:xfrm>
            <a:off x="4802187" y="111283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dirty="0">
                <a:ea typeface="隶书" pitchFamily="49" charset="-122"/>
              </a:rPr>
              <a:t>波兰数学家</a:t>
            </a:r>
          </a:p>
        </p:txBody>
      </p:sp>
      <p:sp>
        <p:nvSpPr>
          <p:cNvPr id="187434" name="Text Box 42"/>
          <p:cNvSpPr txBox="1">
            <a:spLocks noChangeArrowheads="1"/>
          </p:cNvSpPr>
          <p:nvPr/>
        </p:nvSpPr>
        <p:spPr bwMode="auto">
          <a:xfrm>
            <a:off x="4598193" y="2058988"/>
            <a:ext cx="29225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库拉托夫斯基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sz="3200" b="1" dirty="0" err="1">
                <a:latin typeface="Times New Roman" pitchFamily="18" charset="0"/>
                <a:ea typeface="隶书" pitchFamily="49" charset="-122"/>
              </a:rPr>
              <a:t>K.Kuratowski</a:t>
            </a:r>
            <a:r>
              <a:rPr lang="en-US" altLang="zh-CN" sz="3200" b="1" dirty="0">
                <a:latin typeface="Times New Roman" pitchFamily="18" charset="0"/>
                <a:ea typeface="隶书" pitchFamily="49" charset="-122"/>
              </a:rPr>
              <a:t>)</a:t>
            </a:r>
          </a:p>
        </p:txBody>
      </p:sp>
      <p:sp>
        <p:nvSpPr>
          <p:cNvPr id="187435" name="Text Box 43"/>
          <p:cNvSpPr txBox="1">
            <a:spLocks noChangeArrowheads="1"/>
          </p:cNvSpPr>
          <p:nvPr/>
        </p:nvSpPr>
        <p:spPr bwMode="auto">
          <a:xfrm>
            <a:off x="5486400" y="3733800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1930</a:t>
            </a:r>
          </a:p>
        </p:txBody>
      </p:sp>
      <p:sp>
        <p:nvSpPr>
          <p:cNvPr id="187436" name="Text Box 44"/>
          <p:cNvSpPr txBox="1">
            <a:spLocks noChangeArrowheads="1"/>
          </p:cNvSpPr>
          <p:nvPr/>
        </p:nvSpPr>
        <p:spPr bwMode="auto">
          <a:xfrm>
            <a:off x="4598193" y="460375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隶书" pitchFamily="49" charset="-122"/>
              </a:rPr>
              <a:t>判别平面图充要条件</a:t>
            </a:r>
          </a:p>
        </p:txBody>
      </p:sp>
      <p:sp>
        <p:nvSpPr>
          <p:cNvPr id="187438" name="Text Box 46"/>
          <p:cNvSpPr txBox="1">
            <a:spLocks noChangeArrowheads="1"/>
          </p:cNvSpPr>
          <p:nvPr/>
        </p:nvSpPr>
        <p:spPr bwMode="auto">
          <a:xfrm>
            <a:off x="76200" y="762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平面图判别</a:t>
            </a:r>
          </a:p>
        </p:txBody>
      </p:sp>
      <p:pic>
        <p:nvPicPr>
          <p:cNvPr id="45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33" grpId="0"/>
      <p:bldP spid="187434" grpId="0"/>
      <p:bldP spid="187435" grpId="0"/>
      <p:bldP spid="1874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同构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296863" y="800100"/>
            <a:ext cx="8422796" cy="1325620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度为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的顶点内同构：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如果图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G1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G2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是同构的，或者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通过反复插入和删除度为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的顶点后是同构的</a:t>
            </a:r>
          </a:p>
        </p:txBody>
      </p:sp>
      <p:sp>
        <p:nvSpPr>
          <p:cNvPr id="180231" name="Oval 7"/>
          <p:cNvSpPr>
            <a:spLocks noChangeArrowheads="1"/>
          </p:cNvSpPr>
          <p:nvPr/>
        </p:nvSpPr>
        <p:spPr bwMode="auto">
          <a:xfrm>
            <a:off x="16764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32" name="Oval 8"/>
          <p:cNvSpPr>
            <a:spLocks noChangeArrowheads="1"/>
          </p:cNvSpPr>
          <p:nvPr/>
        </p:nvSpPr>
        <p:spPr bwMode="auto">
          <a:xfrm>
            <a:off x="29718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33" name="Oval 9"/>
          <p:cNvSpPr>
            <a:spLocks noChangeArrowheads="1"/>
          </p:cNvSpPr>
          <p:nvPr/>
        </p:nvSpPr>
        <p:spPr bwMode="auto">
          <a:xfrm>
            <a:off x="1752600" y="4648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34" name="Oval 10"/>
          <p:cNvSpPr>
            <a:spLocks noChangeArrowheads="1"/>
          </p:cNvSpPr>
          <p:nvPr/>
        </p:nvSpPr>
        <p:spPr bwMode="auto">
          <a:xfrm>
            <a:off x="3048000" y="4572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35" name="Line 11"/>
          <p:cNvSpPr>
            <a:spLocks noChangeShapeType="1"/>
          </p:cNvSpPr>
          <p:nvPr/>
        </p:nvSpPr>
        <p:spPr bwMode="auto">
          <a:xfrm>
            <a:off x="1828800" y="3276600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6" name="Line 12"/>
          <p:cNvSpPr>
            <a:spLocks noChangeShapeType="1"/>
          </p:cNvSpPr>
          <p:nvPr/>
        </p:nvSpPr>
        <p:spPr bwMode="auto">
          <a:xfrm>
            <a:off x="3048000" y="3352800"/>
            <a:ext cx="0" cy="1219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1905000" y="3352800"/>
            <a:ext cx="1066800" cy="1295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2195513" y="45720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>
            <a:off x="4235450" y="3260725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>
            <a:off x="5454650" y="3336925"/>
            <a:ext cx="0" cy="1219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 flipV="1">
            <a:off x="4311650" y="3336925"/>
            <a:ext cx="1066800" cy="1295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4602163" y="4556125"/>
            <a:ext cx="617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</a:p>
        </p:txBody>
      </p:sp>
      <p:sp>
        <p:nvSpPr>
          <p:cNvPr id="180247" name="Oval 23"/>
          <p:cNvSpPr>
            <a:spLocks noChangeArrowheads="1"/>
          </p:cNvSpPr>
          <p:nvPr/>
        </p:nvSpPr>
        <p:spPr bwMode="auto">
          <a:xfrm>
            <a:off x="41148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48" name="Oval 24"/>
          <p:cNvSpPr>
            <a:spLocks noChangeArrowheads="1"/>
          </p:cNvSpPr>
          <p:nvPr/>
        </p:nvSpPr>
        <p:spPr bwMode="auto">
          <a:xfrm>
            <a:off x="53340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49" name="Oval 25"/>
          <p:cNvSpPr>
            <a:spLocks noChangeArrowheads="1"/>
          </p:cNvSpPr>
          <p:nvPr/>
        </p:nvSpPr>
        <p:spPr bwMode="auto">
          <a:xfrm>
            <a:off x="4191000" y="4572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50" name="Oval 26"/>
          <p:cNvSpPr>
            <a:spLocks noChangeArrowheads="1"/>
          </p:cNvSpPr>
          <p:nvPr/>
        </p:nvSpPr>
        <p:spPr bwMode="auto">
          <a:xfrm>
            <a:off x="5410200" y="4572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51" name="Oval 27"/>
          <p:cNvSpPr>
            <a:spLocks noChangeArrowheads="1"/>
          </p:cNvSpPr>
          <p:nvPr/>
        </p:nvSpPr>
        <p:spPr bwMode="auto">
          <a:xfrm>
            <a:off x="4724400" y="3886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0252" name="AutoShape 28"/>
          <p:cNvSpPr>
            <a:spLocks noChangeArrowheads="1"/>
          </p:cNvSpPr>
          <p:nvPr/>
        </p:nvSpPr>
        <p:spPr bwMode="auto">
          <a:xfrm>
            <a:off x="6019800" y="3276600"/>
            <a:ext cx="2438400" cy="1066800"/>
          </a:xfrm>
          <a:prstGeom prst="wedgeEllipseCallout">
            <a:avLst>
              <a:gd name="adj1" fmla="val -73046"/>
              <a:gd name="adj2" fmla="val -597"/>
            </a:avLst>
          </a:prstGeom>
          <a:solidFill>
            <a:srgbClr val="FFFF99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同构</a:t>
            </a:r>
          </a:p>
        </p:txBody>
      </p:sp>
      <p:pic>
        <p:nvPicPr>
          <p:cNvPr id="2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8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8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8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1" grpId="0" animBg="1"/>
      <p:bldP spid="180232" grpId="0" animBg="1"/>
      <p:bldP spid="180233" grpId="0" animBg="1"/>
      <p:bldP spid="180234" grpId="0" animBg="1"/>
      <p:bldP spid="180235" grpId="0" animBg="1"/>
      <p:bldP spid="180236" grpId="0" animBg="1"/>
      <p:bldP spid="180237" grpId="0" animBg="1"/>
      <p:bldP spid="180238" grpId="0"/>
      <p:bldP spid="180243" grpId="0" animBg="1"/>
      <p:bldP spid="180244" grpId="0" animBg="1"/>
      <p:bldP spid="180245" grpId="0" animBg="1"/>
      <p:bldP spid="180246" grpId="1"/>
      <p:bldP spid="180247" grpId="0" animBg="1"/>
      <p:bldP spid="180248" grpId="0" animBg="1"/>
      <p:bldP spid="180249" grpId="0" animBg="1"/>
      <p:bldP spid="180250" grpId="0" animBg="1"/>
      <p:bldP spid="180251" grpId="0" animBg="1"/>
      <p:bldP spid="1802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平面图判定定理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4800" y="730250"/>
            <a:ext cx="807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华文行楷" pitchFamily="2" charset="-122"/>
              </a:rPr>
              <a:t>定理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库拉托夫斯基定理：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457200" y="1690688"/>
            <a:ext cx="3124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一个图是平面图</a:t>
            </a:r>
            <a:endParaRPr lang="zh-CN" altLang="en-US" sz="32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1259" name="AutoShape 11"/>
          <p:cNvSpPr>
            <a:spLocks noChangeArrowheads="1"/>
          </p:cNvSpPr>
          <p:nvPr/>
        </p:nvSpPr>
        <p:spPr bwMode="auto">
          <a:xfrm>
            <a:off x="3505200" y="1854200"/>
            <a:ext cx="2057400" cy="660400"/>
          </a:xfrm>
          <a:prstGeom prst="leftRightArrow">
            <a:avLst>
              <a:gd name="adj1" fmla="val 50000"/>
              <a:gd name="adj2" fmla="val 62308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pSp>
        <p:nvGrpSpPr>
          <p:cNvPr id="181295" name="Group 47"/>
          <p:cNvGrpSpPr>
            <a:grpSpLocks/>
          </p:cNvGrpSpPr>
          <p:nvPr/>
        </p:nvGrpSpPr>
        <p:grpSpPr bwMode="auto">
          <a:xfrm>
            <a:off x="990600" y="2971800"/>
            <a:ext cx="7639050" cy="1898650"/>
            <a:chOff x="624" y="1872"/>
            <a:chExt cx="4812" cy="1196"/>
          </a:xfrm>
        </p:grpSpPr>
        <p:sp>
          <p:nvSpPr>
            <p:cNvPr id="181261" name="Text Box 13"/>
            <p:cNvSpPr txBox="1">
              <a:spLocks noChangeArrowheads="1"/>
            </p:cNvSpPr>
            <p:nvPr/>
          </p:nvSpPr>
          <p:spPr bwMode="auto">
            <a:xfrm>
              <a:off x="624" y="1920"/>
              <a:ext cx="4812" cy="105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它不包含任何在度为</a:t>
              </a:r>
              <a:r>
                <a:rPr lang="en-US" altLang="zh-CN" sz="32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的顶点内与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    或           同构的子图</a:t>
              </a:r>
              <a:endParaRPr lang="zh-CN" altLang="en-US" sz="3200" b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81290" name="Object 42"/>
            <p:cNvGraphicFramePr>
              <a:graphicFrameLocks noChangeAspect="1"/>
            </p:cNvGraphicFramePr>
            <p:nvPr/>
          </p:nvGraphicFramePr>
          <p:xfrm>
            <a:off x="1248" y="2448"/>
            <a:ext cx="72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88" name="公式" r:id="rId3" imgW="279279" imgH="241195" progId="Equation.3">
                    <p:embed/>
                  </p:oleObj>
                </mc:Choice>
                <mc:Fallback>
                  <p:oleObj name="公式" r:id="rId3" imgW="279279" imgH="24119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48"/>
                          <a:ext cx="720" cy="620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92" name="Object 44"/>
            <p:cNvGraphicFramePr>
              <a:graphicFrameLocks noChangeAspect="1"/>
            </p:cNvGraphicFramePr>
            <p:nvPr/>
          </p:nvGraphicFramePr>
          <p:xfrm>
            <a:off x="4416" y="1872"/>
            <a:ext cx="639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89" name="公式" r:id="rId5" imgW="203040" imgH="228600" progId="Equation.3">
                    <p:embed/>
                  </p:oleObj>
                </mc:Choice>
                <mc:Fallback>
                  <p:oleObj name="公式" r:id="rId5" imgW="20304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72"/>
                          <a:ext cx="639" cy="72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例题</a:t>
            </a:r>
          </a:p>
        </p:txBody>
      </p:sp>
      <p:sp>
        <p:nvSpPr>
          <p:cNvPr id="183302" name="Oval 6"/>
          <p:cNvSpPr>
            <a:spLocks noChangeArrowheads="1"/>
          </p:cNvSpPr>
          <p:nvPr/>
        </p:nvSpPr>
        <p:spPr bwMode="auto">
          <a:xfrm>
            <a:off x="1600200" y="144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3" name="Oval 7"/>
          <p:cNvSpPr>
            <a:spLocks noChangeArrowheads="1"/>
          </p:cNvSpPr>
          <p:nvPr/>
        </p:nvSpPr>
        <p:spPr bwMode="auto">
          <a:xfrm>
            <a:off x="2895600" y="144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4" name="Oval 8"/>
          <p:cNvSpPr>
            <a:spLocks noChangeArrowheads="1"/>
          </p:cNvSpPr>
          <p:nvPr/>
        </p:nvSpPr>
        <p:spPr bwMode="auto">
          <a:xfrm>
            <a:off x="3962400" y="144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5" name="Oval 9"/>
          <p:cNvSpPr>
            <a:spLocks noChangeArrowheads="1"/>
          </p:cNvSpPr>
          <p:nvPr/>
        </p:nvSpPr>
        <p:spPr bwMode="auto">
          <a:xfrm>
            <a:off x="914400" y="2743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6" name="Oval 10"/>
          <p:cNvSpPr>
            <a:spLocks noChangeArrowheads="1"/>
          </p:cNvSpPr>
          <p:nvPr/>
        </p:nvSpPr>
        <p:spPr bwMode="auto">
          <a:xfrm>
            <a:off x="4648200" y="2743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7" name="Oval 11"/>
          <p:cNvSpPr>
            <a:spLocks noChangeArrowheads="1"/>
          </p:cNvSpPr>
          <p:nvPr/>
        </p:nvSpPr>
        <p:spPr bwMode="auto">
          <a:xfrm>
            <a:off x="228600" y="3733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8" name="Oval 12"/>
          <p:cNvSpPr>
            <a:spLocks noChangeArrowheads="1"/>
          </p:cNvSpPr>
          <p:nvPr/>
        </p:nvSpPr>
        <p:spPr bwMode="auto">
          <a:xfrm>
            <a:off x="5334000" y="3962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09" name="Oval 13"/>
          <p:cNvSpPr>
            <a:spLocks noChangeArrowheads="1"/>
          </p:cNvSpPr>
          <p:nvPr/>
        </p:nvSpPr>
        <p:spPr bwMode="auto">
          <a:xfrm>
            <a:off x="1828800" y="4876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10" name="Oval 14"/>
          <p:cNvSpPr>
            <a:spLocks noChangeArrowheads="1"/>
          </p:cNvSpPr>
          <p:nvPr/>
        </p:nvSpPr>
        <p:spPr bwMode="auto">
          <a:xfrm>
            <a:off x="3657600" y="4953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11" name="Oval 15"/>
          <p:cNvSpPr>
            <a:spLocks noChangeArrowheads="1"/>
          </p:cNvSpPr>
          <p:nvPr/>
        </p:nvSpPr>
        <p:spPr bwMode="auto">
          <a:xfrm>
            <a:off x="2667000" y="5791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183312" name="Line 16"/>
          <p:cNvSpPr>
            <a:spLocks noChangeShapeType="1"/>
          </p:cNvSpPr>
          <p:nvPr/>
        </p:nvSpPr>
        <p:spPr bwMode="auto">
          <a:xfrm>
            <a:off x="1752600" y="1524000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>
            <a:off x="3048000" y="1524000"/>
            <a:ext cx="9144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 flipH="1">
            <a:off x="990600" y="1600200"/>
            <a:ext cx="609600" cy="1143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5" name="Line 19"/>
          <p:cNvSpPr>
            <a:spLocks noChangeShapeType="1"/>
          </p:cNvSpPr>
          <p:nvPr/>
        </p:nvSpPr>
        <p:spPr bwMode="auto">
          <a:xfrm flipH="1">
            <a:off x="304800" y="2895600"/>
            <a:ext cx="609600" cy="838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6" name="Line 20"/>
          <p:cNvSpPr>
            <a:spLocks noChangeShapeType="1"/>
          </p:cNvSpPr>
          <p:nvPr/>
        </p:nvSpPr>
        <p:spPr bwMode="auto">
          <a:xfrm>
            <a:off x="381000" y="3886200"/>
            <a:ext cx="1447800" cy="990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>
            <a:off x="1981200" y="5029200"/>
            <a:ext cx="685800" cy="762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8" name="Line 22"/>
          <p:cNvSpPr>
            <a:spLocks noChangeShapeType="1"/>
          </p:cNvSpPr>
          <p:nvPr/>
        </p:nvSpPr>
        <p:spPr bwMode="auto">
          <a:xfrm flipV="1">
            <a:off x="2819400" y="5105400"/>
            <a:ext cx="914400" cy="685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9" name="Line 23"/>
          <p:cNvSpPr>
            <a:spLocks noChangeShapeType="1"/>
          </p:cNvSpPr>
          <p:nvPr/>
        </p:nvSpPr>
        <p:spPr bwMode="auto">
          <a:xfrm flipV="1">
            <a:off x="3810000" y="4038600"/>
            <a:ext cx="1524000" cy="914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>
            <a:off x="4114800" y="1600200"/>
            <a:ext cx="533400" cy="1143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1" name="Line 25"/>
          <p:cNvSpPr>
            <a:spLocks noChangeShapeType="1"/>
          </p:cNvSpPr>
          <p:nvPr/>
        </p:nvSpPr>
        <p:spPr bwMode="auto">
          <a:xfrm>
            <a:off x="4724400" y="2895600"/>
            <a:ext cx="609600" cy="1066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2" name="Line 26"/>
          <p:cNvSpPr>
            <a:spLocks noChangeShapeType="1"/>
          </p:cNvSpPr>
          <p:nvPr/>
        </p:nvSpPr>
        <p:spPr bwMode="auto">
          <a:xfrm>
            <a:off x="1066800" y="2819400"/>
            <a:ext cx="35814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3" name="Line 27"/>
          <p:cNvSpPr>
            <a:spLocks noChangeShapeType="1"/>
          </p:cNvSpPr>
          <p:nvPr/>
        </p:nvSpPr>
        <p:spPr bwMode="auto">
          <a:xfrm flipV="1">
            <a:off x="1905000" y="1524000"/>
            <a:ext cx="990600" cy="3352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4" name="Line 28"/>
          <p:cNvSpPr>
            <a:spLocks noChangeShapeType="1"/>
          </p:cNvSpPr>
          <p:nvPr/>
        </p:nvSpPr>
        <p:spPr bwMode="auto">
          <a:xfrm>
            <a:off x="2971800" y="1600200"/>
            <a:ext cx="838200" cy="3352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5" name="Line 29"/>
          <p:cNvSpPr>
            <a:spLocks noChangeShapeType="1"/>
          </p:cNvSpPr>
          <p:nvPr/>
        </p:nvSpPr>
        <p:spPr bwMode="auto">
          <a:xfrm>
            <a:off x="1066800" y="2895600"/>
            <a:ext cx="2590800" cy="2133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6" name="Line 30"/>
          <p:cNvSpPr>
            <a:spLocks noChangeShapeType="1"/>
          </p:cNvSpPr>
          <p:nvPr/>
        </p:nvSpPr>
        <p:spPr bwMode="auto">
          <a:xfrm flipV="1">
            <a:off x="1981200" y="2819400"/>
            <a:ext cx="2667000" cy="2057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7" name="Line 31"/>
          <p:cNvSpPr>
            <a:spLocks noChangeShapeType="1"/>
          </p:cNvSpPr>
          <p:nvPr/>
        </p:nvSpPr>
        <p:spPr bwMode="auto">
          <a:xfrm flipV="1">
            <a:off x="989013" y="1520825"/>
            <a:ext cx="1905000" cy="1219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8" name="Line 32"/>
          <p:cNvSpPr>
            <a:spLocks noChangeShapeType="1"/>
          </p:cNvSpPr>
          <p:nvPr/>
        </p:nvSpPr>
        <p:spPr bwMode="auto">
          <a:xfrm>
            <a:off x="3048000" y="1600200"/>
            <a:ext cx="1600200" cy="1219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9" name="Line 33"/>
          <p:cNvSpPr>
            <a:spLocks noChangeShapeType="1"/>
          </p:cNvSpPr>
          <p:nvPr/>
        </p:nvSpPr>
        <p:spPr bwMode="auto">
          <a:xfrm>
            <a:off x="990600" y="2895600"/>
            <a:ext cx="838200" cy="1981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30" name="Line 34"/>
          <p:cNvSpPr>
            <a:spLocks noChangeShapeType="1"/>
          </p:cNvSpPr>
          <p:nvPr/>
        </p:nvSpPr>
        <p:spPr bwMode="auto">
          <a:xfrm>
            <a:off x="1981200" y="4953000"/>
            <a:ext cx="1676400" cy="76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31" name="Line 35"/>
          <p:cNvSpPr>
            <a:spLocks noChangeShapeType="1"/>
          </p:cNvSpPr>
          <p:nvPr/>
        </p:nvSpPr>
        <p:spPr bwMode="auto">
          <a:xfrm flipH="1">
            <a:off x="3810000" y="2895600"/>
            <a:ext cx="914400" cy="20574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32" name="Object 36"/>
          <p:cNvGraphicFramePr>
            <a:graphicFrameLocks noGrp="1" noChangeAspect="1"/>
          </p:cNvGraphicFramePr>
          <p:nvPr>
            <p:ph/>
          </p:nvPr>
        </p:nvGraphicFramePr>
        <p:xfrm>
          <a:off x="6019800" y="1905000"/>
          <a:ext cx="14398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81" name="公式" r:id="rId3" imgW="215806" imgH="228501" progId="Equation.3">
                  <p:embed/>
                </p:oleObj>
              </mc:Choice>
              <mc:Fallback>
                <p:oleObj name="公式" r:id="rId3" imgW="215806" imgH="2285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05000"/>
                        <a:ext cx="14398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34" name="AutoShape 38"/>
          <p:cNvSpPr>
            <a:spLocks noChangeArrowheads="1"/>
          </p:cNvSpPr>
          <p:nvPr/>
        </p:nvSpPr>
        <p:spPr bwMode="auto">
          <a:xfrm>
            <a:off x="5638800" y="4572000"/>
            <a:ext cx="2209800" cy="990600"/>
          </a:xfrm>
          <a:prstGeom prst="wedgeRoundRectCallout">
            <a:avLst>
              <a:gd name="adj1" fmla="val -83407"/>
              <a:gd name="adj2" fmla="val -74199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非平面图</a:t>
            </a:r>
          </a:p>
        </p:txBody>
      </p:sp>
      <p:pic>
        <p:nvPicPr>
          <p:cNvPr id="36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83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8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8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183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18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2" grpId="0" animBg="1"/>
      <p:bldP spid="183302" grpId="1" animBg="1"/>
      <p:bldP spid="183304" grpId="0" animBg="1"/>
      <p:bldP spid="183307" grpId="0" animBg="1"/>
      <p:bldP spid="183308" grpId="0" animBg="1"/>
      <p:bldP spid="183311" grpId="0" animBg="1"/>
      <p:bldP spid="183312" grpId="0" animBg="1"/>
      <p:bldP spid="183313" grpId="0" animBg="1"/>
      <p:bldP spid="183314" grpId="0" animBg="1"/>
      <p:bldP spid="183315" grpId="0" animBg="1"/>
      <p:bldP spid="183316" grpId="0" animBg="1"/>
      <p:bldP spid="183317" grpId="0" animBg="1"/>
      <p:bldP spid="183318" grpId="0" animBg="1"/>
      <p:bldP spid="183319" grpId="0" animBg="1"/>
      <p:bldP spid="183320" grpId="0" animBg="1"/>
      <p:bldP spid="183321" grpId="0" animBg="1"/>
      <p:bldP spid="183327" grpId="0" animBg="1"/>
      <p:bldP spid="183328" grpId="0" animBg="1"/>
      <p:bldP spid="183329" grpId="0" animBg="1"/>
      <p:bldP spid="183330" grpId="0" animBg="1"/>
      <p:bldP spid="183331" grpId="0" animBg="1"/>
      <p:bldP spid="1833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14" name="Group 6"/>
          <p:cNvGrpSpPr>
            <a:grpSpLocks/>
          </p:cNvGrpSpPr>
          <p:nvPr/>
        </p:nvGrpSpPr>
        <p:grpSpPr bwMode="auto">
          <a:xfrm>
            <a:off x="6248400" y="1676400"/>
            <a:ext cx="2209800" cy="2819400"/>
            <a:chOff x="3552" y="1056"/>
            <a:chExt cx="1392" cy="1776"/>
          </a:xfrm>
        </p:grpSpPr>
        <p:sp>
          <p:nvSpPr>
            <p:cNvPr id="119815" name="Oval 7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16" name="Oval 8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17" name="Oval 9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18" name="Oval 10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19819" name="Group 11"/>
          <p:cNvGrpSpPr>
            <a:grpSpLocks/>
          </p:cNvGrpSpPr>
          <p:nvPr/>
        </p:nvGrpSpPr>
        <p:grpSpPr bwMode="auto">
          <a:xfrm>
            <a:off x="5867400" y="1219200"/>
            <a:ext cx="2971800" cy="4100512"/>
            <a:chOff x="3888" y="1353"/>
            <a:chExt cx="1872" cy="2583"/>
          </a:xfrm>
        </p:grpSpPr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 flipH="1" flipV="1">
              <a:off x="4800" y="1689"/>
              <a:ext cx="624" cy="67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 flipV="1">
              <a:off x="4752" y="2476"/>
              <a:ext cx="672" cy="84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2" name="Arc 14"/>
            <p:cNvSpPr>
              <a:spLocks/>
            </p:cNvSpPr>
            <p:nvPr/>
          </p:nvSpPr>
          <p:spPr bwMode="auto">
            <a:xfrm flipH="1">
              <a:off x="4176" y="1680"/>
              <a:ext cx="576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23" name="Arc 15"/>
            <p:cNvSpPr>
              <a:spLocks/>
            </p:cNvSpPr>
            <p:nvPr/>
          </p:nvSpPr>
          <p:spPr bwMode="auto">
            <a:xfrm>
              <a:off x="4218" y="2467"/>
              <a:ext cx="528" cy="8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24" name="Arc 16"/>
            <p:cNvSpPr>
              <a:spLocks/>
            </p:cNvSpPr>
            <p:nvPr/>
          </p:nvSpPr>
          <p:spPr bwMode="auto">
            <a:xfrm flipV="1">
              <a:off x="4272" y="1641"/>
              <a:ext cx="48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25" name="Arc 17"/>
            <p:cNvSpPr>
              <a:spLocks/>
            </p:cNvSpPr>
            <p:nvPr/>
          </p:nvSpPr>
          <p:spPr bwMode="auto">
            <a:xfrm flipH="1" flipV="1">
              <a:off x="4218" y="2448"/>
              <a:ext cx="528" cy="9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9826" name="Text Box 18"/>
            <p:cNvSpPr txBox="1">
              <a:spLocks noChangeArrowheads="1"/>
            </p:cNvSpPr>
            <p:nvPr/>
          </p:nvSpPr>
          <p:spPr bwMode="auto">
            <a:xfrm>
              <a:off x="4506" y="3609"/>
              <a:ext cx="1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七桥问题</a:t>
              </a:r>
            </a:p>
          </p:txBody>
        </p:sp>
        <p:sp>
          <p:nvSpPr>
            <p:cNvPr id="119827" name="Line 19"/>
            <p:cNvSpPr>
              <a:spLocks noChangeShapeType="1"/>
            </p:cNvSpPr>
            <p:nvPr/>
          </p:nvSpPr>
          <p:spPr bwMode="auto">
            <a:xfrm flipV="1">
              <a:off x="4224" y="2448"/>
              <a:ext cx="1200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9828" name="Group 20"/>
            <p:cNvGrpSpPr>
              <a:grpSpLocks/>
            </p:cNvGrpSpPr>
            <p:nvPr/>
          </p:nvGrpSpPr>
          <p:grpSpPr bwMode="auto">
            <a:xfrm>
              <a:off x="3888" y="1353"/>
              <a:ext cx="1872" cy="2343"/>
              <a:chOff x="3312" y="720"/>
              <a:chExt cx="1872" cy="2343"/>
            </a:xfrm>
          </p:grpSpPr>
          <p:sp>
            <p:nvSpPr>
              <p:cNvPr id="119829" name="Text Box 21"/>
              <p:cNvSpPr txBox="1">
                <a:spLocks noChangeArrowheads="1"/>
              </p:cNvSpPr>
              <p:nvPr/>
            </p:nvSpPr>
            <p:spPr bwMode="auto">
              <a:xfrm>
                <a:off x="3974" y="72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19830" name="Text Box 22"/>
              <p:cNvSpPr txBox="1">
                <a:spLocks noChangeArrowheads="1"/>
              </p:cNvSpPr>
              <p:nvPr/>
            </p:nvSpPr>
            <p:spPr bwMode="auto">
              <a:xfrm>
                <a:off x="4138" y="273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119831" name="Text Box 23"/>
              <p:cNvSpPr txBox="1">
                <a:spLocks noChangeArrowheads="1"/>
              </p:cNvSpPr>
              <p:nvPr/>
            </p:nvSpPr>
            <p:spPr bwMode="auto">
              <a:xfrm>
                <a:off x="3312" y="168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19832" name="Text Box 24"/>
              <p:cNvSpPr txBox="1">
                <a:spLocks noChangeArrowheads="1"/>
              </p:cNvSpPr>
              <p:nvPr/>
            </p:nvSpPr>
            <p:spPr bwMode="auto">
              <a:xfrm>
                <a:off x="4919" y="1671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</p:grp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103188" y="1201738"/>
            <a:ext cx="5115801" cy="833178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无向连通图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是欧拉图</a:t>
            </a:r>
          </a:p>
        </p:txBody>
      </p:sp>
      <p:sp>
        <p:nvSpPr>
          <p:cNvPr id="119834" name="AutoShape 26"/>
          <p:cNvSpPr>
            <a:spLocks noChangeArrowheads="1"/>
          </p:cNvSpPr>
          <p:nvPr/>
        </p:nvSpPr>
        <p:spPr bwMode="auto">
          <a:xfrm>
            <a:off x="3048000" y="5410200"/>
            <a:ext cx="3581400" cy="1066800"/>
          </a:xfrm>
          <a:prstGeom prst="wedgeRectCallout">
            <a:avLst>
              <a:gd name="adj1" fmla="val 52259"/>
              <a:gd name="adj2" fmla="val -141667"/>
            </a:avLst>
          </a:prstGeom>
          <a:solidFill>
            <a:srgbClr val="FFFF99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七桥问题无解</a:t>
            </a:r>
          </a:p>
        </p:txBody>
      </p:sp>
      <p:sp>
        <p:nvSpPr>
          <p:cNvPr id="119836" name="AutoShape 28"/>
          <p:cNvSpPr>
            <a:spLocks noChangeArrowheads="1"/>
          </p:cNvSpPr>
          <p:nvPr/>
        </p:nvSpPr>
        <p:spPr bwMode="auto">
          <a:xfrm>
            <a:off x="2133600" y="2360613"/>
            <a:ext cx="989013" cy="1220787"/>
          </a:xfrm>
          <a:prstGeom prst="upDownArrow">
            <a:avLst>
              <a:gd name="adj1" fmla="val 50000"/>
              <a:gd name="adj2" fmla="val 24687"/>
            </a:avLst>
          </a:prstGeom>
          <a:solidFill>
            <a:srgbClr val="008000"/>
          </a:solidFill>
          <a:ln w="412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304800" y="3951288"/>
            <a:ext cx="5272088" cy="586957"/>
          </a:xfrm>
          <a:prstGeom prst="rect">
            <a:avLst/>
          </a:prstGeom>
          <a:solidFill>
            <a:srgbClr val="FF99CC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的每个结点度数都是偶数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65125" y="15240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欧拉图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判定</a:t>
            </a:r>
          </a:p>
        </p:txBody>
      </p:sp>
      <p:pic>
        <p:nvPicPr>
          <p:cNvPr id="2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4" grpId="0" animBg="1"/>
      <p:bldP spid="119836" grpId="0" animBg="1"/>
      <p:bldP spid="1198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sp>
        <p:nvSpPr>
          <p:cNvPr id="202759" name="Oval 7"/>
          <p:cNvSpPr>
            <a:spLocks noChangeArrowheads="1"/>
          </p:cNvSpPr>
          <p:nvPr/>
        </p:nvSpPr>
        <p:spPr bwMode="auto">
          <a:xfrm>
            <a:off x="2667000" y="1600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0" name="Oval 8"/>
          <p:cNvSpPr>
            <a:spLocks noChangeArrowheads="1"/>
          </p:cNvSpPr>
          <p:nvPr/>
        </p:nvSpPr>
        <p:spPr bwMode="auto">
          <a:xfrm>
            <a:off x="1143000" y="2590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2" name="Oval 10"/>
          <p:cNvSpPr>
            <a:spLocks noChangeArrowheads="1"/>
          </p:cNvSpPr>
          <p:nvPr/>
        </p:nvSpPr>
        <p:spPr bwMode="auto">
          <a:xfrm>
            <a:off x="1828800" y="525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3" name="Oval 11"/>
          <p:cNvSpPr>
            <a:spLocks noChangeArrowheads="1"/>
          </p:cNvSpPr>
          <p:nvPr/>
        </p:nvSpPr>
        <p:spPr bwMode="auto">
          <a:xfrm>
            <a:off x="3657600" y="5181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4" name="Oval 12"/>
          <p:cNvSpPr>
            <a:spLocks noChangeArrowheads="1"/>
          </p:cNvSpPr>
          <p:nvPr/>
        </p:nvSpPr>
        <p:spPr bwMode="auto">
          <a:xfrm>
            <a:off x="4876800" y="2819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5" name="Oval 13"/>
          <p:cNvSpPr>
            <a:spLocks noChangeArrowheads="1"/>
          </p:cNvSpPr>
          <p:nvPr/>
        </p:nvSpPr>
        <p:spPr bwMode="auto">
          <a:xfrm>
            <a:off x="2819400" y="2819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6" name="Oval 14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7" name="Oval 15"/>
          <p:cNvSpPr>
            <a:spLocks noChangeArrowheads="1"/>
          </p:cNvSpPr>
          <p:nvPr/>
        </p:nvSpPr>
        <p:spPr bwMode="auto">
          <a:xfrm>
            <a:off x="3657600" y="3429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2438400" y="4343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69" name="Oval 17"/>
          <p:cNvSpPr>
            <a:spLocks noChangeArrowheads="1"/>
          </p:cNvSpPr>
          <p:nvPr/>
        </p:nvSpPr>
        <p:spPr bwMode="auto">
          <a:xfrm>
            <a:off x="3276600" y="4343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V="1">
            <a:off x="1219200" y="1676400"/>
            <a:ext cx="1447800" cy="914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>
            <a:off x="1219200" y="2743200"/>
            <a:ext cx="609600" cy="25146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V="1">
            <a:off x="3810000" y="2971800"/>
            <a:ext cx="1143000" cy="2209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>
            <a:off x="2819400" y="1676400"/>
            <a:ext cx="2057400" cy="1219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0" name="Line 28"/>
          <p:cNvSpPr>
            <a:spLocks noChangeShapeType="1"/>
          </p:cNvSpPr>
          <p:nvPr/>
        </p:nvSpPr>
        <p:spPr bwMode="auto">
          <a:xfrm flipH="1">
            <a:off x="2514600" y="3581400"/>
            <a:ext cx="1143000" cy="762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1" name="Line 29"/>
          <p:cNvSpPr>
            <a:spLocks noChangeShapeType="1"/>
          </p:cNvSpPr>
          <p:nvPr/>
        </p:nvSpPr>
        <p:spPr bwMode="auto">
          <a:xfrm flipV="1">
            <a:off x="2514600" y="2895600"/>
            <a:ext cx="304800" cy="1447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2" name="Line 30"/>
          <p:cNvSpPr>
            <a:spLocks noChangeShapeType="1"/>
          </p:cNvSpPr>
          <p:nvPr/>
        </p:nvSpPr>
        <p:spPr bwMode="auto">
          <a:xfrm>
            <a:off x="2971800" y="2895600"/>
            <a:ext cx="381000" cy="1447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3" name="Line 31"/>
          <p:cNvSpPr>
            <a:spLocks noChangeShapeType="1"/>
          </p:cNvSpPr>
          <p:nvPr/>
        </p:nvSpPr>
        <p:spPr bwMode="auto">
          <a:xfrm flipH="1" flipV="1">
            <a:off x="1981200" y="3657600"/>
            <a:ext cx="1295400" cy="685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4" name="Line 32"/>
          <p:cNvSpPr>
            <a:spLocks noChangeShapeType="1"/>
          </p:cNvSpPr>
          <p:nvPr/>
        </p:nvSpPr>
        <p:spPr bwMode="auto">
          <a:xfrm>
            <a:off x="1295400" y="2667000"/>
            <a:ext cx="533400" cy="838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5" name="Line 33"/>
          <p:cNvSpPr>
            <a:spLocks noChangeShapeType="1"/>
          </p:cNvSpPr>
          <p:nvPr/>
        </p:nvSpPr>
        <p:spPr bwMode="auto">
          <a:xfrm>
            <a:off x="2743200" y="1752600"/>
            <a:ext cx="15240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6" name="Line 34"/>
          <p:cNvSpPr>
            <a:spLocks noChangeShapeType="1"/>
          </p:cNvSpPr>
          <p:nvPr/>
        </p:nvSpPr>
        <p:spPr bwMode="auto">
          <a:xfrm flipV="1">
            <a:off x="3810000" y="2895600"/>
            <a:ext cx="1066800" cy="6096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7" name="Line 35"/>
          <p:cNvSpPr>
            <a:spLocks noChangeShapeType="1"/>
          </p:cNvSpPr>
          <p:nvPr/>
        </p:nvSpPr>
        <p:spPr bwMode="auto">
          <a:xfrm flipV="1">
            <a:off x="1905000" y="4495800"/>
            <a:ext cx="533400" cy="762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8" name="Line 36"/>
          <p:cNvSpPr>
            <a:spLocks noChangeShapeType="1"/>
          </p:cNvSpPr>
          <p:nvPr/>
        </p:nvSpPr>
        <p:spPr bwMode="auto">
          <a:xfrm>
            <a:off x="3429000" y="4495800"/>
            <a:ext cx="304800" cy="762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9" name="Text Box 37"/>
          <p:cNvSpPr txBox="1">
            <a:spLocks noChangeArrowheads="1"/>
          </p:cNvSpPr>
          <p:nvPr/>
        </p:nvSpPr>
        <p:spPr bwMode="auto">
          <a:xfrm>
            <a:off x="2728913" y="1079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823913" y="23749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02791" name="Text Box 39"/>
          <p:cNvSpPr txBox="1">
            <a:spLocks noChangeArrowheads="1"/>
          </p:cNvSpPr>
          <p:nvPr/>
        </p:nvSpPr>
        <p:spPr bwMode="auto">
          <a:xfrm>
            <a:off x="5014913" y="2603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02792" name="Text Box 40"/>
          <p:cNvSpPr txBox="1">
            <a:spLocks noChangeArrowheads="1"/>
          </p:cNvSpPr>
          <p:nvPr/>
        </p:nvSpPr>
        <p:spPr bwMode="auto">
          <a:xfrm>
            <a:off x="1433513" y="51181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02793" name="Text Box 41"/>
          <p:cNvSpPr txBox="1">
            <a:spLocks noChangeArrowheads="1"/>
          </p:cNvSpPr>
          <p:nvPr/>
        </p:nvSpPr>
        <p:spPr bwMode="auto">
          <a:xfrm>
            <a:off x="3871913" y="49657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02794" name="Text Box 42"/>
          <p:cNvSpPr txBox="1">
            <a:spLocks noChangeArrowheads="1"/>
          </p:cNvSpPr>
          <p:nvPr/>
        </p:nvSpPr>
        <p:spPr bwMode="auto">
          <a:xfrm>
            <a:off x="2957513" y="2527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1890713" y="3060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02796" name="Text Box 44"/>
          <p:cNvSpPr txBox="1">
            <a:spLocks noChangeArrowheads="1"/>
          </p:cNvSpPr>
          <p:nvPr/>
        </p:nvSpPr>
        <p:spPr bwMode="auto">
          <a:xfrm>
            <a:off x="3643313" y="2984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02797" name="Text Box 45"/>
          <p:cNvSpPr txBox="1">
            <a:spLocks noChangeArrowheads="1"/>
          </p:cNvSpPr>
          <p:nvPr/>
        </p:nvSpPr>
        <p:spPr bwMode="auto">
          <a:xfrm>
            <a:off x="2424113" y="43561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02798" name="Text Box 46"/>
          <p:cNvSpPr txBox="1">
            <a:spLocks noChangeArrowheads="1"/>
          </p:cNvSpPr>
          <p:nvPr/>
        </p:nvSpPr>
        <p:spPr bwMode="auto">
          <a:xfrm>
            <a:off x="3414713" y="4051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02800" name="Line 48"/>
          <p:cNvSpPr>
            <a:spLocks noChangeShapeType="1"/>
          </p:cNvSpPr>
          <p:nvPr/>
        </p:nvSpPr>
        <p:spPr bwMode="auto">
          <a:xfrm>
            <a:off x="1295400" y="2665413"/>
            <a:ext cx="2057400" cy="16764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801" name="Line 49"/>
          <p:cNvSpPr>
            <a:spLocks noChangeShapeType="1"/>
          </p:cNvSpPr>
          <p:nvPr/>
        </p:nvSpPr>
        <p:spPr bwMode="auto">
          <a:xfrm flipV="1">
            <a:off x="2590800" y="2971800"/>
            <a:ext cx="2362200" cy="1447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802" name="Line 50"/>
          <p:cNvSpPr>
            <a:spLocks noChangeShapeType="1"/>
          </p:cNvSpPr>
          <p:nvPr/>
        </p:nvSpPr>
        <p:spPr bwMode="auto">
          <a:xfrm>
            <a:off x="1295400" y="2743200"/>
            <a:ext cx="1143000" cy="16764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803" name="Line 51"/>
          <p:cNvSpPr>
            <a:spLocks noChangeShapeType="1"/>
          </p:cNvSpPr>
          <p:nvPr/>
        </p:nvSpPr>
        <p:spPr bwMode="auto">
          <a:xfrm flipV="1">
            <a:off x="3429000" y="2971800"/>
            <a:ext cx="1524000" cy="1447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02805" name="Group 53"/>
          <p:cNvGrpSpPr>
            <a:grpSpLocks/>
          </p:cNvGrpSpPr>
          <p:nvPr/>
        </p:nvGrpSpPr>
        <p:grpSpPr bwMode="auto">
          <a:xfrm>
            <a:off x="6629400" y="2057400"/>
            <a:ext cx="1447800" cy="2590800"/>
            <a:chOff x="3408" y="2352"/>
            <a:chExt cx="912" cy="1632"/>
          </a:xfrm>
        </p:grpSpPr>
        <p:sp>
          <p:nvSpPr>
            <p:cNvPr id="202806" name="Oval 54"/>
            <p:cNvSpPr>
              <a:spLocks noChangeArrowheads="1"/>
            </p:cNvSpPr>
            <p:nvPr/>
          </p:nvSpPr>
          <p:spPr bwMode="auto">
            <a:xfrm>
              <a:off x="3840" y="2352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07" name="Oval 55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08" name="Oval 56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09" name="Oval 57"/>
            <p:cNvSpPr>
              <a:spLocks noChangeArrowheads="1"/>
            </p:cNvSpPr>
            <p:nvPr/>
          </p:nvSpPr>
          <p:spPr bwMode="auto">
            <a:xfrm>
              <a:off x="3408" y="3456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10" name="Oval 58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11" name="Oval 59"/>
            <p:cNvSpPr>
              <a:spLocks noChangeArrowheads="1"/>
            </p:cNvSpPr>
            <p:nvPr/>
          </p:nvSpPr>
          <p:spPr bwMode="auto">
            <a:xfrm>
              <a:off x="3792" y="388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12" name="Line 60"/>
            <p:cNvSpPr>
              <a:spLocks noChangeShapeType="1"/>
            </p:cNvSpPr>
            <p:nvPr/>
          </p:nvSpPr>
          <p:spPr bwMode="auto">
            <a:xfrm flipH="1">
              <a:off x="3840" y="2448"/>
              <a:ext cx="48" cy="144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3" name="Line 61"/>
            <p:cNvSpPr>
              <a:spLocks noChangeShapeType="1"/>
            </p:cNvSpPr>
            <p:nvPr/>
          </p:nvSpPr>
          <p:spPr bwMode="auto">
            <a:xfrm flipH="1">
              <a:off x="3456" y="2400"/>
              <a:ext cx="384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4" name="Line 62"/>
            <p:cNvSpPr>
              <a:spLocks noChangeShapeType="1"/>
            </p:cNvSpPr>
            <p:nvPr/>
          </p:nvSpPr>
          <p:spPr bwMode="auto">
            <a:xfrm>
              <a:off x="3936" y="2400"/>
              <a:ext cx="288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5" name="Line 63"/>
            <p:cNvSpPr>
              <a:spLocks noChangeShapeType="1"/>
            </p:cNvSpPr>
            <p:nvPr/>
          </p:nvSpPr>
          <p:spPr bwMode="auto">
            <a:xfrm>
              <a:off x="3456" y="2880"/>
              <a:ext cx="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>
              <a:off x="3456" y="3552"/>
              <a:ext cx="336" cy="33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 flipV="1">
              <a:off x="3888" y="3504"/>
              <a:ext cx="336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8" name="Line 66"/>
            <p:cNvSpPr>
              <a:spLocks noChangeShapeType="1"/>
            </p:cNvSpPr>
            <p:nvPr/>
          </p:nvSpPr>
          <p:spPr bwMode="auto">
            <a:xfrm>
              <a:off x="4272" y="2880"/>
              <a:ext cx="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9" name="Line 67"/>
            <p:cNvSpPr>
              <a:spLocks noChangeShapeType="1"/>
            </p:cNvSpPr>
            <p:nvPr/>
          </p:nvSpPr>
          <p:spPr bwMode="auto">
            <a:xfrm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20" name="Line 68"/>
            <p:cNvSpPr>
              <a:spLocks noChangeShapeType="1"/>
            </p:cNvSpPr>
            <p:nvPr/>
          </p:nvSpPr>
          <p:spPr bwMode="auto">
            <a:xfrm flipV="1"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02821" name="Text Box 69"/>
          <p:cNvSpPr txBox="1">
            <a:spLocks noChangeArrowheads="1"/>
          </p:cNvSpPr>
          <p:nvPr/>
        </p:nvSpPr>
        <p:spPr bwMode="auto">
          <a:xfrm>
            <a:off x="7300913" y="1536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2822" name="Text Box 70"/>
          <p:cNvSpPr txBox="1">
            <a:spLocks noChangeArrowheads="1"/>
          </p:cNvSpPr>
          <p:nvPr/>
        </p:nvSpPr>
        <p:spPr bwMode="auto">
          <a:xfrm>
            <a:off x="6234113" y="2527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02823" name="Text Box 71"/>
          <p:cNvSpPr txBox="1">
            <a:spLocks noChangeArrowheads="1"/>
          </p:cNvSpPr>
          <p:nvPr/>
        </p:nvSpPr>
        <p:spPr bwMode="auto">
          <a:xfrm>
            <a:off x="8139113" y="2603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02824" name="Text Box 72"/>
          <p:cNvSpPr txBox="1">
            <a:spLocks noChangeArrowheads="1"/>
          </p:cNvSpPr>
          <p:nvPr/>
        </p:nvSpPr>
        <p:spPr bwMode="auto">
          <a:xfrm>
            <a:off x="6386513" y="3670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02825" name="Text Box 73"/>
          <p:cNvSpPr txBox="1">
            <a:spLocks noChangeArrowheads="1"/>
          </p:cNvSpPr>
          <p:nvPr/>
        </p:nvSpPr>
        <p:spPr bwMode="auto">
          <a:xfrm>
            <a:off x="8139113" y="35179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02826" name="Text Box 74"/>
          <p:cNvSpPr txBox="1">
            <a:spLocks noChangeArrowheads="1"/>
          </p:cNvSpPr>
          <p:nvPr/>
        </p:nvSpPr>
        <p:spPr bwMode="auto">
          <a:xfrm>
            <a:off x="7224713" y="4584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aphicFrame>
        <p:nvGraphicFramePr>
          <p:cNvPr id="202827" name="Object 75"/>
          <p:cNvGraphicFramePr>
            <a:graphicFrameLocks noChangeAspect="1"/>
          </p:cNvGraphicFramePr>
          <p:nvPr/>
        </p:nvGraphicFramePr>
        <p:xfrm>
          <a:off x="5503863" y="795338"/>
          <a:ext cx="18637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75" name="公式" r:id="rId3" imgW="279360" imgH="241200" progId="Equation.3">
                  <p:embed/>
                </p:oleObj>
              </mc:Choice>
              <mc:Fallback>
                <p:oleObj name="公式" r:id="rId3" imgW="279360" imgH="2412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795338"/>
                        <a:ext cx="18637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28" name="AutoShape 76"/>
          <p:cNvSpPr>
            <a:spLocks noChangeArrowheads="1"/>
          </p:cNvSpPr>
          <p:nvPr/>
        </p:nvSpPr>
        <p:spPr bwMode="auto">
          <a:xfrm>
            <a:off x="5105400" y="5029200"/>
            <a:ext cx="2209800" cy="990600"/>
          </a:xfrm>
          <a:prstGeom prst="wedgeRoundRectCallout">
            <a:avLst>
              <a:gd name="adj1" fmla="val -83407"/>
              <a:gd name="adj2" fmla="val -128046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非平面图</a:t>
            </a:r>
          </a:p>
        </p:txBody>
      </p:sp>
      <p:pic>
        <p:nvPicPr>
          <p:cNvPr id="68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6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202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2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02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02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02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202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202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02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02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9" dur="500"/>
                                        <p:tgtEl>
                                          <p:spTgt spid="202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2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8" dur="500"/>
                                        <p:tgtEl>
                                          <p:spTgt spid="202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2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0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0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0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0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2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2" animBg="1"/>
      <p:bldP spid="202762" grpId="3" animBg="1"/>
      <p:bldP spid="202763" grpId="2" animBg="1"/>
      <p:bldP spid="202763" grpId="3" animBg="1"/>
      <p:bldP spid="202766" grpId="2" animBg="1"/>
      <p:bldP spid="202766" grpId="3" animBg="1"/>
      <p:bldP spid="202767" grpId="2" animBg="1"/>
      <p:bldP spid="202767" grpId="3" animBg="1"/>
      <p:bldP spid="202771" grpId="0" animBg="1"/>
      <p:bldP spid="202773" grpId="0" animBg="1"/>
      <p:bldP spid="202780" grpId="0" animBg="1"/>
      <p:bldP spid="202783" grpId="0" animBg="1"/>
      <p:bldP spid="202784" grpId="0" animBg="1"/>
      <p:bldP spid="202786" grpId="0" animBg="1"/>
      <p:bldP spid="202787" grpId="0" animBg="1"/>
      <p:bldP spid="202788" grpId="0" animBg="1"/>
      <p:bldP spid="202792" grpId="0"/>
      <p:bldP spid="202793" grpId="0"/>
      <p:bldP spid="202795" grpId="0"/>
      <p:bldP spid="202796" grpId="0"/>
      <p:bldP spid="202800" grpId="0" animBg="1"/>
      <p:bldP spid="202801" grpId="0" animBg="1"/>
      <p:bldP spid="202802" grpId="0" animBg="1"/>
      <p:bldP spid="202803" grpId="0" animBg="1"/>
      <p:bldP spid="202821" grpId="0"/>
      <p:bldP spid="202822" grpId="0"/>
      <p:bldP spid="202823" grpId="0"/>
      <p:bldP spid="202824" grpId="0"/>
      <p:bldP spid="202825" grpId="0"/>
      <p:bldP spid="202826" grpId="0"/>
      <p:bldP spid="20282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524000" y="2971800"/>
            <a:ext cx="6338887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§9.5  </a:t>
            </a:r>
            <a:r>
              <a:rPr lang="zh-CN" altLang="en-US" sz="4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树及其基本性质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5486400" y="3505200"/>
            <a:ext cx="3505200" cy="2895600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9.5 </a:t>
            </a:r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57200" y="762000"/>
            <a:ext cx="7635875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无向树：连通而不含回路的无向图。</a:t>
            </a: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1447800" y="4038600"/>
            <a:ext cx="762000" cy="1588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45093" name="Group 37"/>
          <p:cNvGrpSpPr>
            <a:grpSpLocks/>
          </p:cNvGrpSpPr>
          <p:nvPr/>
        </p:nvGrpSpPr>
        <p:grpSpPr bwMode="auto">
          <a:xfrm>
            <a:off x="990600" y="1905000"/>
            <a:ext cx="1778000" cy="2517775"/>
            <a:chOff x="612" y="1200"/>
            <a:chExt cx="1120" cy="1586"/>
          </a:xfrm>
        </p:grpSpPr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816" y="12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816" y="1920"/>
              <a:ext cx="95" cy="9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816" y="24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1392" y="19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72" name="Oval 16"/>
            <p:cNvSpPr>
              <a:spLocks noChangeArrowheads="1"/>
            </p:cNvSpPr>
            <p:nvPr/>
          </p:nvSpPr>
          <p:spPr bwMode="auto">
            <a:xfrm>
              <a:off x="1392" y="24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864" y="1392"/>
              <a:ext cx="1" cy="52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864" y="2016"/>
              <a:ext cx="1" cy="48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>
              <a:off x="1440" y="1968"/>
              <a:ext cx="1" cy="52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999" y="2498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(a)</a:t>
              </a:r>
            </a:p>
          </p:txBody>
        </p:sp>
        <p:graphicFrame>
          <p:nvGraphicFramePr>
            <p:cNvPr id="45083" name="Object 27"/>
            <p:cNvGraphicFramePr>
              <a:graphicFrameLocks noChangeAspect="1"/>
            </p:cNvGraphicFramePr>
            <p:nvPr/>
          </p:nvGraphicFramePr>
          <p:xfrm>
            <a:off x="624" y="1200"/>
            <a:ext cx="16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54" name="公式" r:id="rId3" imgW="152268" imgH="215713" progId="Equation.3">
                    <p:embed/>
                  </p:oleObj>
                </mc:Choice>
                <mc:Fallback>
                  <p:oleObj name="公式" r:id="rId3" imgW="152268" imgH="215713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00"/>
                          <a:ext cx="16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5" name="Object 29"/>
            <p:cNvGraphicFramePr>
              <a:graphicFrameLocks noChangeAspect="1"/>
            </p:cNvGraphicFramePr>
            <p:nvPr/>
          </p:nvGraphicFramePr>
          <p:xfrm>
            <a:off x="624" y="1830"/>
            <a:ext cx="17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55" name="公式" r:id="rId5" imgW="164885" imgH="215619" progId="Equation.3">
                    <p:embed/>
                  </p:oleObj>
                </mc:Choice>
                <mc:Fallback>
                  <p:oleObj name="公式" r:id="rId5" imgW="164885" imgH="21561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30"/>
                          <a:ext cx="17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7" name="Object 31"/>
            <p:cNvGraphicFramePr>
              <a:graphicFrameLocks noChangeAspect="1"/>
            </p:cNvGraphicFramePr>
            <p:nvPr/>
          </p:nvGraphicFramePr>
          <p:xfrm>
            <a:off x="612" y="2352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56" name="公式" r:id="rId7" imgW="165028" imgH="228501" progId="Equation.3">
                    <p:embed/>
                  </p:oleObj>
                </mc:Choice>
                <mc:Fallback>
                  <p:oleObj name="公式" r:id="rId7" imgW="165028" imgH="228501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352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9" name="Object 33"/>
            <p:cNvGraphicFramePr>
              <a:graphicFrameLocks noChangeAspect="1"/>
            </p:cNvGraphicFramePr>
            <p:nvPr/>
          </p:nvGraphicFramePr>
          <p:xfrm>
            <a:off x="1488" y="2358"/>
            <a:ext cx="2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57" name="公式" r:id="rId9" imgW="164885" imgH="215619" progId="Equation.3">
                    <p:embed/>
                  </p:oleObj>
                </mc:Choice>
                <mc:Fallback>
                  <p:oleObj name="公式" r:id="rId9" imgW="164885" imgH="21561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358"/>
                          <a:ext cx="24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1" name="Object 35"/>
            <p:cNvGraphicFramePr>
              <a:graphicFrameLocks noChangeAspect="1"/>
            </p:cNvGraphicFramePr>
            <p:nvPr/>
          </p:nvGraphicFramePr>
          <p:xfrm>
            <a:off x="1488" y="1776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58" name="公式" r:id="rId11" imgW="165028" imgH="228501" progId="Equation.3">
                    <p:embed/>
                  </p:oleObj>
                </mc:Choice>
                <mc:Fallback>
                  <p:oleObj name="公式" r:id="rId11" imgW="165028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776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1447800" y="3124200"/>
            <a:ext cx="762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2819400" y="1820863"/>
            <a:ext cx="5881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树叶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：在树中，度数为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的结点。</a:t>
            </a: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3962400" y="2971800"/>
            <a:ext cx="182964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分支结点</a:t>
            </a:r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2286000" y="3581400"/>
            <a:ext cx="2057400" cy="762000"/>
          </a:xfrm>
          <a:prstGeom prst="line">
            <a:avLst/>
          </a:prstGeom>
          <a:noFill/>
          <a:ln w="25400" cap="rnd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4329113" y="413702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CC00"/>
                </a:solidFill>
                <a:ea typeface="楷体_GB2312" pitchFamily="49" charset="-122"/>
              </a:rPr>
              <a:t>树枝</a:t>
            </a:r>
          </a:p>
        </p:txBody>
      </p:sp>
      <p:grpSp>
        <p:nvGrpSpPr>
          <p:cNvPr id="45114" name="Group 58"/>
          <p:cNvGrpSpPr>
            <a:grpSpLocks/>
          </p:cNvGrpSpPr>
          <p:nvPr/>
        </p:nvGrpSpPr>
        <p:grpSpPr bwMode="auto">
          <a:xfrm>
            <a:off x="5715000" y="3886200"/>
            <a:ext cx="2971800" cy="2209800"/>
            <a:chOff x="3600" y="2448"/>
            <a:chExt cx="1872" cy="1392"/>
          </a:xfrm>
        </p:grpSpPr>
        <p:sp>
          <p:nvSpPr>
            <p:cNvPr id="45100" name="Oval 44"/>
            <p:cNvSpPr>
              <a:spLocks noChangeArrowheads="1"/>
            </p:cNvSpPr>
            <p:nvPr/>
          </p:nvSpPr>
          <p:spPr bwMode="auto">
            <a:xfrm>
              <a:off x="3600" y="244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1" name="Oval 45"/>
            <p:cNvSpPr>
              <a:spLocks noChangeArrowheads="1"/>
            </p:cNvSpPr>
            <p:nvPr/>
          </p:nvSpPr>
          <p:spPr bwMode="auto">
            <a:xfrm>
              <a:off x="3600" y="302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2" name="Oval 46"/>
            <p:cNvSpPr>
              <a:spLocks noChangeArrowheads="1"/>
            </p:cNvSpPr>
            <p:nvPr/>
          </p:nvSpPr>
          <p:spPr bwMode="auto">
            <a:xfrm>
              <a:off x="3600" y="374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3" name="Oval 47"/>
            <p:cNvSpPr>
              <a:spLocks noChangeArrowheads="1"/>
            </p:cNvSpPr>
            <p:nvPr/>
          </p:nvSpPr>
          <p:spPr bwMode="auto">
            <a:xfrm>
              <a:off x="451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4" name="Oval 48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5" name="Oval 49"/>
            <p:cNvSpPr>
              <a:spLocks noChangeArrowheads="1"/>
            </p:cNvSpPr>
            <p:nvPr/>
          </p:nvSpPr>
          <p:spPr bwMode="auto">
            <a:xfrm>
              <a:off x="4848" y="336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6" name="Oval 50"/>
            <p:cNvSpPr>
              <a:spLocks noChangeArrowheads="1"/>
            </p:cNvSpPr>
            <p:nvPr/>
          </p:nvSpPr>
          <p:spPr bwMode="auto">
            <a:xfrm>
              <a:off x="5376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7" name="Oval 51"/>
            <p:cNvSpPr>
              <a:spLocks noChangeArrowheads="1"/>
            </p:cNvSpPr>
            <p:nvPr/>
          </p:nvSpPr>
          <p:spPr bwMode="auto">
            <a:xfrm>
              <a:off x="5376" y="350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108" name="Line 52"/>
            <p:cNvSpPr>
              <a:spLocks noChangeShapeType="1"/>
            </p:cNvSpPr>
            <p:nvPr/>
          </p:nvSpPr>
          <p:spPr bwMode="auto">
            <a:xfrm>
              <a:off x="3648" y="254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09" name="Line 53"/>
            <p:cNvSpPr>
              <a:spLocks noChangeShapeType="1"/>
            </p:cNvSpPr>
            <p:nvPr/>
          </p:nvSpPr>
          <p:spPr bwMode="auto">
            <a:xfrm>
              <a:off x="3648" y="3120"/>
              <a:ext cx="0" cy="6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0" name="Line 54"/>
            <p:cNvSpPr>
              <a:spLocks noChangeShapeType="1"/>
            </p:cNvSpPr>
            <p:nvPr/>
          </p:nvSpPr>
          <p:spPr bwMode="auto">
            <a:xfrm flipH="1">
              <a:off x="4272" y="2832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1" name="Line 55"/>
            <p:cNvSpPr>
              <a:spLocks noChangeShapeType="1"/>
            </p:cNvSpPr>
            <p:nvPr/>
          </p:nvSpPr>
          <p:spPr bwMode="auto">
            <a:xfrm>
              <a:off x="4608" y="2784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>
              <a:off x="5424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3" name="Text Box 57"/>
            <p:cNvSpPr txBox="1">
              <a:spLocks noChangeArrowheads="1"/>
            </p:cNvSpPr>
            <p:nvPr/>
          </p:nvSpPr>
          <p:spPr bwMode="auto">
            <a:xfrm>
              <a:off x="4455" y="3552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(b)</a:t>
              </a:r>
            </a:p>
          </p:txBody>
        </p:sp>
      </p:grpSp>
      <p:grpSp>
        <p:nvGrpSpPr>
          <p:cNvPr id="45118" name="Group 62"/>
          <p:cNvGrpSpPr>
            <a:grpSpLocks/>
          </p:cNvGrpSpPr>
          <p:nvPr/>
        </p:nvGrpSpPr>
        <p:grpSpPr bwMode="auto">
          <a:xfrm>
            <a:off x="3276600" y="5630863"/>
            <a:ext cx="2209800" cy="579437"/>
            <a:chOff x="2208" y="3547"/>
            <a:chExt cx="1248" cy="365"/>
          </a:xfrm>
        </p:grpSpPr>
        <p:sp>
          <p:nvSpPr>
            <p:cNvPr id="45116" name="Line 60"/>
            <p:cNvSpPr>
              <a:spLocks noChangeShapeType="1"/>
            </p:cNvSpPr>
            <p:nvPr/>
          </p:nvSpPr>
          <p:spPr bwMode="auto">
            <a:xfrm flipH="1">
              <a:off x="2784" y="3792"/>
              <a:ext cx="672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7" name="Text Box 61"/>
            <p:cNvSpPr txBox="1">
              <a:spLocks noChangeArrowheads="1"/>
            </p:cNvSpPr>
            <p:nvPr/>
          </p:nvSpPr>
          <p:spPr bwMode="auto">
            <a:xfrm>
              <a:off x="2208" y="354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森林</a:t>
              </a:r>
            </a:p>
          </p:txBody>
        </p:sp>
      </p:grpSp>
      <p:sp>
        <p:nvSpPr>
          <p:cNvPr id="45119" name="AutoShape 63"/>
          <p:cNvSpPr>
            <a:spLocks noChangeArrowheads="1"/>
          </p:cNvSpPr>
          <p:nvPr/>
        </p:nvSpPr>
        <p:spPr bwMode="auto">
          <a:xfrm>
            <a:off x="2057400" y="4572000"/>
            <a:ext cx="1143000" cy="609600"/>
          </a:xfrm>
          <a:prstGeom prst="wedgeEllipseCallout">
            <a:avLst>
              <a:gd name="adj1" fmla="val 156250"/>
              <a:gd name="adj2" fmla="val -51824"/>
            </a:avLst>
          </a:prstGeom>
          <a:solidFill>
            <a:srgbClr val="FFFF99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45120" name="Text Box 64"/>
          <p:cNvSpPr txBox="1">
            <a:spLocks noChangeArrowheads="1"/>
          </p:cNvSpPr>
          <p:nvPr/>
        </p:nvSpPr>
        <p:spPr bwMode="auto">
          <a:xfrm>
            <a:off x="595313" y="2984500"/>
            <a:ext cx="417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45121" name="AutoShape 65"/>
          <p:cNvSpPr>
            <a:spLocks noChangeArrowheads="1"/>
          </p:cNvSpPr>
          <p:nvPr/>
        </p:nvSpPr>
        <p:spPr bwMode="auto">
          <a:xfrm>
            <a:off x="7391400" y="2590800"/>
            <a:ext cx="1219200" cy="914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</a:t>
            </a:r>
          </a:p>
        </p:txBody>
      </p:sp>
      <p:sp>
        <p:nvSpPr>
          <p:cNvPr id="45122" name="Text Box 66"/>
          <p:cNvSpPr txBox="1">
            <a:spLocks noChangeArrowheads="1"/>
          </p:cNvSpPr>
          <p:nvPr/>
        </p:nvSpPr>
        <p:spPr bwMode="auto">
          <a:xfrm>
            <a:off x="152400" y="5334000"/>
            <a:ext cx="3060700" cy="554038"/>
          </a:xfrm>
          <a:prstGeom prst="rect">
            <a:avLst/>
          </a:prstGeom>
          <a:solidFill>
            <a:srgbClr val="99FF66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仅有一个顶点的树</a:t>
            </a:r>
          </a:p>
        </p:txBody>
      </p:sp>
      <p:sp>
        <p:nvSpPr>
          <p:cNvPr id="45123" name="AutoShape 67"/>
          <p:cNvSpPr>
            <a:spLocks noChangeArrowheads="1"/>
          </p:cNvSpPr>
          <p:nvPr/>
        </p:nvSpPr>
        <p:spPr bwMode="auto">
          <a:xfrm>
            <a:off x="1676400" y="6172200"/>
            <a:ext cx="1828800" cy="533400"/>
          </a:xfrm>
          <a:prstGeom prst="wedgeRoundRectCallout">
            <a:avLst>
              <a:gd name="adj1" fmla="val -47394"/>
              <a:gd name="adj2" fmla="val -94347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6600"/>
                </a:solidFill>
                <a:cs typeface="Times New Roman" pitchFamily="18" charset="0"/>
              </a:rPr>
              <a:t>平凡树                                                                             </a:t>
            </a:r>
          </a:p>
        </p:txBody>
      </p:sp>
      <p:pic>
        <p:nvPicPr>
          <p:cNvPr id="55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5" grpId="0" animBg="1"/>
      <p:bldP spid="45075" grpId="0" animBg="1"/>
      <p:bldP spid="45075" grpId="1" animBg="1"/>
      <p:bldP spid="45075" grpId="2" animBg="1"/>
      <p:bldP spid="45094" grpId="0" animBg="1"/>
      <p:bldP spid="45094" grpId="1" animBg="1"/>
      <p:bldP spid="45095" grpId="0"/>
      <p:bldP spid="45096" grpId="0"/>
      <p:bldP spid="45098" grpId="0" animBg="1"/>
      <p:bldP spid="45099" grpId="0"/>
      <p:bldP spid="45119" grpId="0" animBg="1"/>
      <p:bldP spid="45121" grpId="0" animBg="1"/>
      <p:bldP spid="45122" grpId="0" animBg="1"/>
      <p:bldP spid="4512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3733800" y="2133600"/>
            <a:ext cx="2514600" cy="9906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1219200" y="2133600"/>
            <a:ext cx="1066800" cy="8382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5029200" y="762000"/>
            <a:ext cx="1524000" cy="7620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57200" y="838200"/>
            <a:ext cx="7315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3200" b="1" dirty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树中，必有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m=n-1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219200" y="2239963"/>
            <a:ext cx="14620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连通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810000" y="2209800"/>
            <a:ext cx="2909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不包含回路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V="1">
            <a:off x="1905000" y="1219200"/>
            <a:ext cx="31242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V="1">
            <a:off x="5410200" y="1524000"/>
            <a:ext cx="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2286000" y="2590800"/>
            <a:ext cx="1447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7072313" y="1851025"/>
            <a:ext cx="1843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ea typeface="隶书" pitchFamily="49" charset="-122"/>
              </a:rPr>
              <a:t>树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9.5 </a:t>
            </a:r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树定理</a:t>
            </a: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 animBg="1"/>
      <p:bldP spid="46092" grpId="0" animBg="1"/>
      <p:bldP spid="46089" grpId="0" animBg="1"/>
      <p:bldP spid="46087" grpId="0"/>
      <p:bldP spid="46088" grpId="0"/>
      <p:bldP spid="46094" grpId="0" animBg="1"/>
      <p:bldP spid="46096" grpId="0" animBg="1"/>
      <p:bldP spid="46097" grpId="0" animBg="1"/>
      <p:bldP spid="4609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077200" cy="2679837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4)G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中无回路，但在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中任意两点之间增加一条新边，就得到唯一的一条基本回路；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5)G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是连通的，但删除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中任一条边后，便不连通；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6)G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中每对结点之间有唯一一条基本通路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(n≥2)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9.5 </a:t>
            </a:r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树基本性质</a:t>
            </a: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3251200" y="5864225"/>
            <a:ext cx="762000" cy="1588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794000" y="3730625"/>
            <a:ext cx="1778000" cy="2517775"/>
            <a:chOff x="612" y="1200"/>
            <a:chExt cx="1120" cy="1586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816" y="12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816" y="1920"/>
              <a:ext cx="95" cy="9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816" y="24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1392" y="19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1392" y="24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864" y="1392"/>
              <a:ext cx="1" cy="52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864" y="2016"/>
              <a:ext cx="1" cy="48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440" y="1968"/>
              <a:ext cx="1" cy="52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999" y="2498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(a)</a:t>
              </a:r>
            </a:p>
          </p:txBody>
        </p:sp>
        <p:graphicFrame>
          <p:nvGraphicFramePr>
            <p:cNvPr id="17" name="Object 27"/>
            <p:cNvGraphicFramePr>
              <a:graphicFrameLocks noChangeAspect="1"/>
            </p:cNvGraphicFramePr>
            <p:nvPr/>
          </p:nvGraphicFramePr>
          <p:xfrm>
            <a:off x="624" y="1200"/>
            <a:ext cx="16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44" name="公式" r:id="rId3" imgW="152268" imgH="215713" progId="Equation.3">
                    <p:embed/>
                  </p:oleObj>
                </mc:Choice>
                <mc:Fallback>
                  <p:oleObj name="公式" r:id="rId3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00"/>
                          <a:ext cx="16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9"/>
            <p:cNvGraphicFramePr>
              <a:graphicFrameLocks noChangeAspect="1"/>
            </p:cNvGraphicFramePr>
            <p:nvPr/>
          </p:nvGraphicFramePr>
          <p:xfrm>
            <a:off x="624" y="1830"/>
            <a:ext cx="17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45" name="公式" r:id="rId5" imgW="164885" imgH="215619" progId="Equation.3">
                    <p:embed/>
                  </p:oleObj>
                </mc:Choice>
                <mc:Fallback>
                  <p:oleObj name="公式" r:id="rId5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30"/>
                          <a:ext cx="17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12" y="2352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46" name="公式" r:id="rId7" imgW="165028" imgH="228501" progId="Equation.3">
                    <p:embed/>
                  </p:oleObj>
                </mc:Choice>
                <mc:Fallback>
                  <p:oleObj name="公式" r:id="rId7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352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3"/>
            <p:cNvGraphicFramePr>
              <a:graphicFrameLocks noChangeAspect="1"/>
            </p:cNvGraphicFramePr>
            <p:nvPr/>
          </p:nvGraphicFramePr>
          <p:xfrm>
            <a:off x="1488" y="2358"/>
            <a:ext cx="2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47" name="公式" r:id="rId9" imgW="164885" imgH="215619" progId="Equation.3">
                    <p:embed/>
                  </p:oleObj>
                </mc:Choice>
                <mc:Fallback>
                  <p:oleObj name="公式" r:id="rId9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358"/>
                          <a:ext cx="24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5"/>
            <p:cNvGraphicFramePr>
              <a:graphicFrameLocks noChangeAspect="1"/>
            </p:cNvGraphicFramePr>
            <p:nvPr/>
          </p:nvGraphicFramePr>
          <p:xfrm>
            <a:off x="1488" y="1776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48" name="公式" r:id="rId11" imgW="165028" imgH="228501" progId="Equation.3">
                    <p:embed/>
                  </p:oleObj>
                </mc:Choice>
                <mc:Fallback>
                  <p:oleObj name="公式" r:id="rId11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776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Line 38"/>
          <p:cNvSpPr>
            <a:spLocks noChangeShapeType="1"/>
          </p:cNvSpPr>
          <p:nvPr/>
        </p:nvSpPr>
        <p:spPr bwMode="auto">
          <a:xfrm>
            <a:off x="3251200" y="4949825"/>
            <a:ext cx="762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3" name="Text Box 64"/>
          <p:cNvSpPr txBox="1">
            <a:spLocks noChangeArrowheads="1"/>
          </p:cNvSpPr>
          <p:nvPr/>
        </p:nvSpPr>
        <p:spPr bwMode="auto">
          <a:xfrm>
            <a:off x="2398713" y="4810125"/>
            <a:ext cx="417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pic>
        <p:nvPicPr>
          <p:cNvPr id="24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8" grpId="0" animBg="1"/>
      <p:bldP spid="6" grpId="0" animBg="1"/>
      <p:bldP spid="6" grpId="1" animBg="1"/>
      <p:bldP spid="6" grpId="2" animBg="1"/>
      <p:bldP spid="22" grpId="0" animBg="1"/>
      <p:bldP spid="22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04800" y="747713"/>
            <a:ext cx="7848600" cy="1571842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具有两个或更多个顶点的树至少  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有两片树叶。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2590800"/>
            <a:ext cx="557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320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1~4</a:t>
            </a:r>
            <a:r>
              <a:rPr kumimoji="1" lang="zh-CN" altLang="en-US" sz="3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个结点的树：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905000" y="3581400"/>
            <a:ext cx="152400" cy="1524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3048000" y="3276600"/>
            <a:ext cx="152400" cy="1524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3048000" y="4343400"/>
            <a:ext cx="152400" cy="1524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3124200" y="3429000"/>
            <a:ext cx="0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47135" name="Group 31"/>
          <p:cNvGrpSpPr>
            <a:grpSpLocks/>
          </p:cNvGrpSpPr>
          <p:nvPr/>
        </p:nvGrpSpPr>
        <p:grpSpPr bwMode="auto">
          <a:xfrm>
            <a:off x="4038600" y="3276600"/>
            <a:ext cx="990600" cy="1219200"/>
            <a:chOff x="2544" y="2064"/>
            <a:chExt cx="624" cy="768"/>
          </a:xfrm>
        </p:grpSpPr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2832" y="206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2544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307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>
              <a:off x="2592" y="2160"/>
              <a:ext cx="240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2928" y="2160"/>
              <a:ext cx="192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5715000" y="3200400"/>
            <a:ext cx="1447800" cy="1295400"/>
            <a:chOff x="3600" y="2016"/>
            <a:chExt cx="912" cy="816"/>
          </a:xfrm>
        </p:grpSpPr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3600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4224" y="240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4416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>
              <a:off x="3648" y="2112"/>
              <a:ext cx="288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4032" y="2112"/>
              <a:ext cx="192" cy="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4320" y="2496"/>
              <a:ext cx="144" cy="2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7137" name="Group 33"/>
          <p:cNvGrpSpPr>
            <a:grpSpLocks/>
          </p:cNvGrpSpPr>
          <p:nvPr/>
        </p:nvGrpSpPr>
        <p:grpSpPr bwMode="auto">
          <a:xfrm>
            <a:off x="7696200" y="3048000"/>
            <a:ext cx="1295400" cy="1371600"/>
            <a:chOff x="4848" y="1920"/>
            <a:chExt cx="816" cy="864"/>
          </a:xfrm>
        </p:grpSpPr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5136" y="192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48" y="268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232" y="268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568" y="264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H="1">
              <a:off x="4896" y="1968"/>
              <a:ext cx="240" cy="7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5184" y="2016"/>
              <a:ext cx="96" cy="6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5232" y="1968"/>
              <a:ext cx="384" cy="6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609600" y="5029200"/>
            <a:ext cx="8015288" cy="604838"/>
          </a:xfrm>
          <a:prstGeom prst="rect">
            <a:avLst/>
          </a:prstGeom>
          <a:solidFill>
            <a:srgbClr val="99FF66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树是最小连通图，也是最大无回路图。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9.5 </a:t>
            </a:r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树定理</a:t>
            </a:r>
          </a:p>
        </p:txBody>
      </p:sp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/>
      <p:bldP spid="47112" grpId="0" animBg="1"/>
      <p:bldP spid="47113" grpId="0" animBg="1"/>
      <p:bldP spid="47114" grpId="0" animBg="1"/>
      <p:bldP spid="47118" grpId="0" animBg="1"/>
      <p:bldP spid="4713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62113" y="2976822"/>
            <a:ext cx="6338887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6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§9.6  </a:t>
            </a:r>
            <a:r>
              <a:rPr lang="zh-CN" altLang="en-US" sz="6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生成树</a:t>
            </a:r>
          </a:p>
        </p:txBody>
      </p:sp>
      <p:sp>
        <p:nvSpPr>
          <p:cNvPr id="3" name="爆炸形 2 2"/>
          <p:cNvSpPr/>
          <p:nvPr/>
        </p:nvSpPr>
        <p:spPr bwMode="auto">
          <a:xfrm>
            <a:off x="2667000" y="914400"/>
            <a:ext cx="47244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77599"/>
      </p:ext>
    </p:extLst>
  </p:cSld>
  <p:clrMapOvr>
    <a:masterClrMapping/>
  </p:clrMapOvr>
  <p:transition spd="slow">
    <p:randomBar dir="vert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6172200" y="990600"/>
            <a:ext cx="2971800" cy="1066800"/>
          </a:xfrm>
          <a:prstGeom prst="cloudCallout">
            <a:avLst>
              <a:gd name="adj1" fmla="val -85736"/>
              <a:gd name="adj2" fmla="val 30653"/>
            </a:avLst>
          </a:prstGeom>
          <a:solidFill>
            <a:srgbClr val="FFFF00"/>
          </a:solidFill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生成子图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533400" y="762000"/>
          <a:ext cx="2133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3" name="公式" r:id="rId3" imgW="787058" imgH="203112" progId="Equation.3">
                  <p:embed/>
                </p:oleObj>
              </mc:Choice>
              <mc:Fallback>
                <p:oleObj name="公式" r:id="rId3" imgW="787058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21336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3124200" y="685800"/>
          <a:ext cx="28956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4" name="公式" r:id="rId5" imgW="927100" imgH="228600" progId="Equation.3">
                  <p:embed/>
                </p:oleObj>
              </mc:Choice>
              <mc:Fallback>
                <p:oleObj name="公式" r:id="rId5" imgW="927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85800"/>
                        <a:ext cx="289560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762000" y="1457325"/>
          <a:ext cx="1295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5" name="公式" r:id="rId7" imgW="457002" imgH="203112" progId="Equation.3">
                  <p:embed/>
                </p:oleObj>
              </mc:Choice>
              <mc:Fallback>
                <p:oleObj name="公式" r:id="rId7" imgW="457002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57325"/>
                        <a:ext cx="1295400" cy="5667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209800" y="1447800"/>
          <a:ext cx="1295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6" name="公式" r:id="rId9" imgW="494870" imgH="215713" progId="Equation.3">
                  <p:embed/>
                </p:oleObj>
              </mc:Choice>
              <mc:Fallback>
                <p:oleObj name="公式" r:id="rId9" imgW="494870" imgH="215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1295400" cy="5730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519113" y="2474913"/>
            <a:ext cx="8015287" cy="604837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生成树：若连通图</a:t>
            </a: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的生成子图</a:t>
            </a: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是一棵树。 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2576513" y="3451225"/>
            <a:ext cx="2833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FF0066"/>
                </a:solidFill>
                <a:ea typeface="隶书" pitchFamily="49" charset="-122"/>
              </a:rPr>
              <a:t>无向图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9.6 </a:t>
            </a:r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生成树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595313" y="4130675"/>
            <a:ext cx="8015287" cy="1212512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图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中不在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T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中的边称为相应生成树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T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的弦，</a:t>
            </a:r>
          </a:p>
          <a:p>
            <a:pPr>
              <a:lnSpc>
                <a:spcPct val="135000"/>
              </a:lnSpc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所有弦的集合称作生成树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T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的补。</a:t>
            </a:r>
          </a:p>
        </p:txBody>
      </p:sp>
      <p:pic>
        <p:nvPicPr>
          <p:cNvPr id="16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nimBg="1"/>
      <p:bldP spid="71695" grpId="0" animBg="1"/>
      <p:bldP spid="71696" grpId="0"/>
      <p:bldP spid="7169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81400" y="1062099"/>
            <a:ext cx="1752600" cy="2595501"/>
            <a:chOff x="3581400" y="1062099"/>
            <a:chExt cx="1752600" cy="2595501"/>
          </a:xfrm>
        </p:grpSpPr>
        <p:sp>
          <p:nvSpPr>
            <p:cNvPr id="211974" name="Oval 6"/>
            <p:cNvSpPr>
              <a:spLocks noChangeArrowheads="1"/>
            </p:cNvSpPr>
            <p:nvPr/>
          </p:nvSpPr>
          <p:spPr bwMode="auto">
            <a:xfrm>
              <a:off x="3581400" y="10620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211975" name="Oval 7"/>
            <p:cNvSpPr>
              <a:spLocks noChangeArrowheads="1"/>
            </p:cNvSpPr>
            <p:nvPr/>
          </p:nvSpPr>
          <p:spPr bwMode="auto">
            <a:xfrm>
              <a:off x="3657600" y="22812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211976" name="Oval 8"/>
            <p:cNvSpPr>
              <a:spLocks noChangeArrowheads="1"/>
            </p:cNvSpPr>
            <p:nvPr/>
          </p:nvSpPr>
          <p:spPr bwMode="auto">
            <a:xfrm>
              <a:off x="3657600" y="34242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211977" name="Oval 9"/>
            <p:cNvSpPr>
              <a:spLocks noChangeArrowheads="1"/>
            </p:cNvSpPr>
            <p:nvPr/>
          </p:nvSpPr>
          <p:spPr bwMode="auto">
            <a:xfrm>
              <a:off x="5181600" y="22050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211978" name="Line 10"/>
            <p:cNvSpPr>
              <a:spLocks noChangeShapeType="1"/>
            </p:cNvSpPr>
            <p:nvPr/>
          </p:nvSpPr>
          <p:spPr bwMode="auto">
            <a:xfrm>
              <a:off x="3735388" y="1138299"/>
              <a:ext cx="1447800" cy="10668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1979" name="Line 11"/>
            <p:cNvSpPr>
              <a:spLocks noChangeShapeType="1"/>
            </p:cNvSpPr>
            <p:nvPr/>
          </p:nvSpPr>
          <p:spPr bwMode="auto">
            <a:xfrm>
              <a:off x="3810000" y="2357499"/>
              <a:ext cx="1371600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1980" name="Line 12"/>
            <p:cNvSpPr>
              <a:spLocks noChangeShapeType="1"/>
            </p:cNvSpPr>
            <p:nvPr/>
          </p:nvSpPr>
          <p:spPr bwMode="auto">
            <a:xfrm flipV="1">
              <a:off x="3810000" y="2357499"/>
              <a:ext cx="1447800" cy="11430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1981" name="Text Box 13"/>
            <p:cNvSpPr txBox="1">
              <a:spLocks noChangeArrowheads="1"/>
            </p:cNvSpPr>
            <p:nvPr/>
          </p:nvSpPr>
          <p:spPr bwMode="auto">
            <a:xfrm>
              <a:off x="4252913" y="3132199"/>
              <a:ext cx="622584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(b)</a:t>
              </a:r>
            </a:p>
          </p:txBody>
        </p:sp>
      </p:grpSp>
      <p:sp>
        <p:nvSpPr>
          <p:cNvPr id="211982" name="AutoShape 14"/>
          <p:cNvSpPr>
            <a:spLocks noChangeArrowheads="1"/>
          </p:cNvSpPr>
          <p:nvPr/>
        </p:nvSpPr>
        <p:spPr bwMode="auto">
          <a:xfrm>
            <a:off x="7019925" y="3462399"/>
            <a:ext cx="1905000" cy="838200"/>
          </a:xfrm>
          <a:prstGeom prst="wedgeEllipseCallout">
            <a:avLst>
              <a:gd name="adj1" fmla="val -125750"/>
              <a:gd name="adj2" fmla="val -53790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dirty="0">
                <a:cs typeface="Times New Roman" pitchFamily="18" charset="0"/>
              </a:rPr>
              <a:t>生成树</a:t>
            </a:r>
          </a:p>
        </p:txBody>
      </p:sp>
      <p:sp>
        <p:nvSpPr>
          <p:cNvPr id="211983" name="Oval 15"/>
          <p:cNvSpPr>
            <a:spLocks noChangeArrowheads="1"/>
          </p:cNvSpPr>
          <p:nvPr/>
        </p:nvSpPr>
        <p:spPr bwMode="auto">
          <a:xfrm>
            <a:off x="1143000" y="9144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84" name="Oval 16"/>
          <p:cNvSpPr>
            <a:spLocks noChangeArrowheads="1"/>
          </p:cNvSpPr>
          <p:nvPr/>
        </p:nvSpPr>
        <p:spPr bwMode="auto">
          <a:xfrm>
            <a:off x="152400" y="19812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85" name="Oval 17"/>
          <p:cNvSpPr>
            <a:spLocks noChangeArrowheads="1"/>
          </p:cNvSpPr>
          <p:nvPr/>
        </p:nvSpPr>
        <p:spPr bwMode="auto">
          <a:xfrm>
            <a:off x="1905000" y="19050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86" name="Oval 18"/>
          <p:cNvSpPr>
            <a:spLocks noChangeArrowheads="1"/>
          </p:cNvSpPr>
          <p:nvPr/>
        </p:nvSpPr>
        <p:spPr bwMode="auto">
          <a:xfrm>
            <a:off x="1143000" y="31242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itchFamily="18" charset="0"/>
            </a:endParaRPr>
          </a:p>
        </p:txBody>
      </p:sp>
      <p:sp>
        <p:nvSpPr>
          <p:cNvPr id="211987" name="Line 19"/>
          <p:cNvSpPr>
            <a:spLocks noChangeShapeType="1"/>
          </p:cNvSpPr>
          <p:nvPr/>
        </p:nvSpPr>
        <p:spPr bwMode="auto">
          <a:xfrm flipV="1">
            <a:off x="228600" y="1066800"/>
            <a:ext cx="914400" cy="914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8" name="Line 20"/>
          <p:cNvSpPr>
            <a:spLocks noChangeShapeType="1"/>
          </p:cNvSpPr>
          <p:nvPr/>
        </p:nvSpPr>
        <p:spPr bwMode="auto">
          <a:xfrm>
            <a:off x="228600" y="2133600"/>
            <a:ext cx="914400" cy="9906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9" name="Line 21"/>
          <p:cNvSpPr>
            <a:spLocks noChangeShapeType="1"/>
          </p:cNvSpPr>
          <p:nvPr/>
        </p:nvSpPr>
        <p:spPr bwMode="auto">
          <a:xfrm flipV="1">
            <a:off x="304800" y="1981200"/>
            <a:ext cx="160020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1" name="Line 23"/>
          <p:cNvSpPr>
            <a:spLocks noChangeShapeType="1"/>
          </p:cNvSpPr>
          <p:nvPr/>
        </p:nvSpPr>
        <p:spPr bwMode="auto">
          <a:xfrm>
            <a:off x="1295400" y="1066800"/>
            <a:ext cx="685800" cy="838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2" name="Line 24"/>
          <p:cNvSpPr>
            <a:spLocks noChangeShapeType="1"/>
          </p:cNvSpPr>
          <p:nvPr/>
        </p:nvSpPr>
        <p:spPr bwMode="auto">
          <a:xfrm flipV="1">
            <a:off x="1295400" y="2057400"/>
            <a:ext cx="68580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3" name="Text Box 25"/>
          <p:cNvSpPr txBox="1">
            <a:spLocks noChangeArrowheads="1"/>
          </p:cNvSpPr>
          <p:nvPr/>
        </p:nvSpPr>
        <p:spPr bwMode="auto">
          <a:xfrm>
            <a:off x="486812" y="3360799"/>
            <a:ext cx="17991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dirty="0">
                <a:cs typeface="Times New Roman" pitchFamily="18" charset="0"/>
              </a:rPr>
              <a:t>(a) </a:t>
            </a:r>
            <a:r>
              <a:rPr lang="zh-CN" altLang="en-US" dirty="0">
                <a:cs typeface="Times New Roman" pitchFamily="18" charset="0"/>
              </a:rPr>
              <a:t>无向图</a:t>
            </a:r>
            <a:endParaRPr lang="en-US" altLang="zh-CN" dirty="0"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43625" y="914400"/>
            <a:ext cx="2085975" cy="2133600"/>
            <a:chOff x="6143625" y="914400"/>
            <a:chExt cx="2085975" cy="2133600"/>
          </a:xfrm>
        </p:grpSpPr>
        <p:sp>
          <p:nvSpPr>
            <p:cNvPr id="211994" name="Oval 26"/>
            <p:cNvSpPr>
              <a:spLocks noChangeArrowheads="1"/>
            </p:cNvSpPr>
            <p:nvPr/>
          </p:nvSpPr>
          <p:spPr bwMode="auto">
            <a:xfrm>
              <a:off x="7134225" y="914400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211995" name="Oval 27"/>
            <p:cNvSpPr>
              <a:spLocks noChangeArrowheads="1"/>
            </p:cNvSpPr>
            <p:nvPr/>
          </p:nvSpPr>
          <p:spPr bwMode="auto">
            <a:xfrm>
              <a:off x="6143625" y="2209800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211996" name="Oval 28"/>
            <p:cNvSpPr>
              <a:spLocks noChangeArrowheads="1"/>
            </p:cNvSpPr>
            <p:nvPr/>
          </p:nvSpPr>
          <p:spPr bwMode="auto">
            <a:xfrm>
              <a:off x="7972425" y="2209800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211997" name="Oval 29"/>
            <p:cNvSpPr>
              <a:spLocks noChangeArrowheads="1"/>
            </p:cNvSpPr>
            <p:nvPr/>
          </p:nvSpPr>
          <p:spPr bwMode="auto">
            <a:xfrm>
              <a:off x="6981825" y="2819400"/>
              <a:ext cx="152400" cy="228600"/>
            </a:xfrm>
            <a:prstGeom prst="ellipse">
              <a:avLst/>
            </a:prstGeom>
            <a:noFill/>
            <a:ln w="349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211998" name="Line 30"/>
            <p:cNvSpPr>
              <a:spLocks noChangeShapeType="1"/>
            </p:cNvSpPr>
            <p:nvPr/>
          </p:nvSpPr>
          <p:spPr bwMode="auto">
            <a:xfrm flipV="1">
              <a:off x="6219825" y="1066800"/>
              <a:ext cx="914400" cy="11430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1999" name="Line 31"/>
            <p:cNvSpPr>
              <a:spLocks noChangeShapeType="1"/>
            </p:cNvSpPr>
            <p:nvPr/>
          </p:nvSpPr>
          <p:spPr bwMode="auto">
            <a:xfrm>
              <a:off x="6296025" y="2286000"/>
              <a:ext cx="685800" cy="5334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2000" name="Line 32"/>
            <p:cNvSpPr>
              <a:spLocks noChangeShapeType="1"/>
            </p:cNvSpPr>
            <p:nvPr/>
          </p:nvSpPr>
          <p:spPr bwMode="auto">
            <a:xfrm>
              <a:off x="7210425" y="990600"/>
              <a:ext cx="838200" cy="12192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2001" name="Text Box 33"/>
            <p:cNvSpPr txBox="1">
              <a:spLocks noChangeArrowheads="1"/>
            </p:cNvSpPr>
            <p:nvPr/>
          </p:nvSpPr>
          <p:spPr bwMode="auto">
            <a:xfrm>
              <a:off x="7653338" y="2451100"/>
              <a:ext cx="57626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(c)</a:t>
              </a:r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生成树例题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505200" y="3881499"/>
            <a:ext cx="1752600" cy="2595501"/>
            <a:chOff x="3505200" y="3881499"/>
            <a:chExt cx="1752600" cy="2595501"/>
          </a:xfrm>
        </p:grpSpPr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3505200" y="38814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581400" y="51006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3581400" y="62436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5105400" y="50244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itchFamily="18" charset="0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3659188" y="3957699"/>
              <a:ext cx="1447800" cy="10668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V="1">
              <a:off x="3733800" y="5176899"/>
              <a:ext cx="1447800" cy="11430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4176713" y="5951599"/>
              <a:ext cx="622584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(d)</a:t>
              </a:r>
            </a:p>
          </p:txBody>
        </p:sp>
      </p:grpSp>
      <p:sp>
        <p:nvSpPr>
          <p:cNvPr id="43" name="AutoShape 14"/>
          <p:cNvSpPr>
            <a:spLocks noChangeArrowheads="1"/>
          </p:cNvSpPr>
          <p:nvPr/>
        </p:nvSpPr>
        <p:spPr bwMode="auto">
          <a:xfrm>
            <a:off x="6934200" y="5105400"/>
            <a:ext cx="2286000" cy="838200"/>
          </a:xfrm>
          <a:prstGeom prst="wedgeEllipseCallout">
            <a:avLst>
              <a:gd name="adj1" fmla="val -125750"/>
              <a:gd name="adj2" fmla="val -53790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349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生成子图</a:t>
            </a:r>
          </a:p>
        </p:txBody>
      </p:sp>
      <p:pic>
        <p:nvPicPr>
          <p:cNvPr id="4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2" grpId="0" animBg="1"/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5794375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如何求解生成树？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90600" y="1905000"/>
            <a:ext cx="5794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b="1" kern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800" b="1" kern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原图中，消灭回路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066800" y="3505200"/>
            <a:ext cx="7086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b="1" kern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 n</a:t>
            </a:r>
            <a:r>
              <a:rPr lang="zh-CN" altLang="en-US" sz="2800" b="1" kern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棵平凡树的森林中，加边使其连通</a:t>
            </a:r>
          </a:p>
        </p:txBody>
      </p:sp>
    </p:spTree>
    <p:extLst>
      <p:ext uri="{BB962C8B-B14F-4D97-AF65-F5344CB8AC3E}">
        <p14:creationId xmlns:p14="http://schemas.microsoft.com/office/powerpoint/2010/main" val="22056443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-76200" y="1143000"/>
            <a:ext cx="9144000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欧拉通路：通过图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中每条边一次且仅一次的通路。 </a:t>
            </a:r>
          </a:p>
        </p:txBody>
      </p:sp>
      <p:grpSp>
        <p:nvGrpSpPr>
          <p:cNvPr id="120839" name="Group 7"/>
          <p:cNvGrpSpPr>
            <a:grpSpLocks/>
          </p:cNvGrpSpPr>
          <p:nvPr/>
        </p:nvGrpSpPr>
        <p:grpSpPr bwMode="auto">
          <a:xfrm>
            <a:off x="781609" y="1600200"/>
            <a:ext cx="2628298" cy="2649512"/>
            <a:chOff x="795" y="1201"/>
            <a:chExt cx="1146" cy="1331"/>
          </a:xfrm>
        </p:grpSpPr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>
              <a:off x="1008" y="1920"/>
              <a:ext cx="768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0841" name="Group 9"/>
            <p:cNvGrpSpPr>
              <a:grpSpLocks/>
            </p:cNvGrpSpPr>
            <p:nvPr/>
          </p:nvGrpSpPr>
          <p:grpSpPr bwMode="auto">
            <a:xfrm>
              <a:off x="795" y="1201"/>
              <a:ext cx="1146" cy="1331"/>
              <a:chOff x="795" y="1201"/>
              <a:chExt cx="1146" cy="1331"/>
            </a:xfrm>
          </p:grpSpPr>
          <p:sp>
            <p:nvSpPr>
              <p:cNvPr id="120842" name="Oval 10"/>
              <p:cNvSpPr>
                <a:spLocks noChangeArrowheads="1"/>
              </p:cNvSpPr>
              <p:nvPr/>
            </p:nvSpPr>
            <p:spPr bwMode="auto">
              <a:xfrm>
                <a:off x="1344" y="13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254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20843" name="Line 11"/>
              <p:cNvSpPr>
                <a:spLocks noChangeShapeType="1"/>
              </p:cNvSpPr>
              <p:nvPr/>
            </p:nvSpPr>
            <p:spPr bwMode="auto">
              <a:xfrm>
                <a:off x="1008" y="1920"/>
                <a:ext cx="336" cy="43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844" name="Line 12"/>
              <p:cNvSpPr>
                <a:spLocks noChangeShapeType="1"/>
              </p:cNvSpPr>
              <p:nvPr/>
            </p:nvSpPr>
            <p:spPr bwMode="auto">
              <a:xfrm flipV="1">
                <a:off x="1440" y="1920"/>
                <a:ext cx="336" cy="43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845" name="Line 13"/>
              <p:cNvSpPr>
                <a:spLocks noChangeShapeType="1"/>
              </p:cNvSpPr>
              <p:nvPr/>
            </p:nvSpPr>
            <p:spPr bwMode="auto">
              <a:xfrm>
                <a:off x="1440" y="1392"/>
                <a:ext cx="336" cy="480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20846" name="Group 14"/>
              <p:cNvGrpSpPr>
                <a:grpSpLocks/>
              </p:cNvGrpSpPr>
              <p:nvPr/>
            </p:nvGrpSpPr>
            <p:grpSpPr bwMode="auto">
              <a:xfrm>
                <a:off x="795" y="1201"/>
                <a:ext cx="1146" cy="1331"/>
                <a:chOff x="795" y="1201"/>
                <a:chExt cx="1146" cy="1331"/>
              </a:xfrm>
            </p:grpSpPr>
            <p:sp>
              <p:nvSpPr>
                <p:cNvPr id="120847" name="Oval 15"/>
                <p:cNvSpPr>
                  <a:spLocks noChangeArrowheads="1"/>
                </p:cNvSpPr>
                <p:nvPr/>
              </p:nvSpPr>
              <p:spPr bwMode="auto">
                <a:xfrm>
                  <a:off x="912" y="1872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/>
                  <a:endParaRPr lang="zh-CN" altLang="zh-CN" sz="180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0848" name="Oval 16"/>
                <p:cNvSpPr>
                  <a:spLocks noChangeArrowheads="1"/>
                </p:cNvSpPr>
                <p:nvPr/>
              </p:nvSpPr>
              <p:spPr bwMode="auto">
                <a:xfrm>
                  <a:off x="1776" y="1872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/>
                  <a:endParaRPr lang="zh-CN" altLang="zh-CN" sz="180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0849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2352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/>
                  <a:endParaRPr lang="zh-CN" altLang="zh-CN" sz="180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085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08" y="1392"/>
                  <a:ext cx="336" cy="480"/>
                </a:xfrm>
                <a:prstGeom prst="line">
                  <a:avLst/>
                </a:prstGeom>
                <a:noFill/>
                <a:ln w="254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8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95" y="1788"/>
                  <a:ext cx="15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12085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51" y="1201"/>
                  <a:ext cx="15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1208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38" y="2268"/>
                  <a:ext cx="15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</p:txBody>
            </p:sp>
            <p:sp>
              <p:nvSpPr>
                <p:cNvPr id="12085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783" y="1660"/>
                  <a:ext cx="15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00FF"/>
                      </a:solidFill>
                      <a:latin typeface="Times New Roman" pitchFamily="18" charset="0"/>
                      <a:ea typeface="宋体" pitchFamily="2" charset="-122"/>
                    </a:rPr>
                    <a:t>3</a:t>
                  </a:r>
                </a:p>
              </p:txBody>
            </p:sp>
          </p:grpSp>
        </p:grpSp>
      </p:grpSp>
      <p:grpSp>
        <p:nvGrpSpPr>
          <p:cNvPr id="120855" name="Group 23"/>
          <p:cNvGrpSpPr>
            <a:grpSpLocks/>
          </p:cNvGrpSpPr>
          <p:nvPr/>
        </p:nvGrpSpPr>
        <p:grpSpPr bwMode="auto">
          <a:xfrm>
            <a:off x="771524" y="2360612"/>
            <a:ext cx="2958554" cy="796247"/>
            <a:chOff x="822" y="1680"/>
            <a:chExt cx="1290" cy="400"/>
          </a:xfrm>
        </p:grpSpPr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822" y="1761"/>
              <a:ext cx="426" cy="319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0857" name="Oval 25"/>
            <p:cNvSpPr>
              <a:spLocks noChangeArrowheads="1"/>
            </p:cNvSpPr>
            <p:nvPr/>
          </p:nvSpPr>
          <p:spPr bwMode="auto">
            <a:xfrm>
              <a:off x="1632" y="1680"/>
              <a:ext cx="480" cy="384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3809999" y="2228850"/>
            <a:ext cx="4528571" cy="1571842"/>
          </a:xfrm>
          <a:prstGeom prst="rect">
            <a:avLst/>
          </a:prstGeom>
          <a:solidFill>
            <a:srgbClr val="FF99CC"/>
          </a:solidFill>
          <a:ln w="222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非平凡连通图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含有欧拉通路</a:t>
            </a:r>
          </a:p>
        </p:txBody>
      </p:sp>
      <p:sp>
        <p:nvSpPr>
          <p:cNvPr id="120863" name="AutoShape 31"/>
          <p:cNvSpPr>
            <a:spLocks noChangeArrowheads="1"/>
          </p:cNvSpPr>
          <p:nvPr/>
        </p:nvSpPr>
        <p:spPr bwMode="auto">
          <a:xfrm>
            <a:off x="5791200" y="3886200"/>
            <a:ext cx="749300" cy="1047750"/>
          </a:xfrm>
          <a:prstGeom prst="upDownArrow">
            <a:avLst>
              <a:gd name="adj1" fmla="val 50000"/>
              <a:gd name="adj2" fmla="val 27966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65" name="Rectangle 3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67" name="Text Box 35"/>
          <p:cNvSpPr txBox="1">
            <a:spLocks noChangeArrowheads="1"/>
          </p:cNvSpPr>
          <p:nvPr/>
        </p:nvSpPr>
        <p:spPr bwMode="auto">
          <a:xfrm>
            <a:off x="5724525" y="4562475"/>
            <a:ext cx="1809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zh-CN" sz="36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228600" y="4495800"/>
            <a:ext cx="2743200" cy="1371600"/>
          </a:xfrm>
          <a:prstGeom prst="wedgeRoundRectCallout">
            <a:avLst>
              <a:gd name="adj1" fmla="val -10764"/>
              <a:gd name="adj2" fmla="val -138310"/>
              <a:gd name="adj3" fmla="val 16667"/>
            </a:avLst>
          </a:prstGeom>
          <a:solidFill>
            <a:srgbClr val="CCFFCC"/>
          </a:solidFill>
          <a:ln w="127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35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deg(1)=deg(3)=3</a:t>
            </a:r>
          </a:p>
          <a:p>
            <a:pPr algn="ctr">
              <a:lnSpc>
                <a:spcPct val="135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deg(2)=deg(4)=2</a:t>
            </a:r>
          </a:p>
        </p:txBody>
      </p: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4114800" y="4953000"/>
            <a:ext cx="4419600" cy="58695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中含有两个奇度点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88925" y="7620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欧拉通路</a:t>
            </a:r>
          </a:p>
        </p:txBody>
      </p:sp>
      <p:pic>
        <p:nvPicPr>
          <p:cNvPr id="3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0" grpId="0" animBg="1"/>
      <p:bldP spid="120863" grpId="0" animBg="1"/>
      <p:bldP spid="120870" grpId="0" animBg="1"/>
      <p:bldP spid="12087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破圈法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66713" y="784225"/>
            <a:ext cx="2452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破圈法：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7620000" cy="2016125"/>
          </a:xfrm>
          <a:prstGeom prst="rect">
            <a:avLst/>
          </a:prstGeom>
          <a:pattFill prst="pct75">
            <a:fgClr>
              <a:srgbClr val="FFFF00"/>
            </a:fgClr>
            <a:bgClr>
              <a:schemeClr val="bg1"/>
            </a:bgClr>
          </a:patt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中寻找基本回路，找到后在此回路中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删除一条边，重复该过程，直至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中无基本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回路出现为止。</a:t>
            </a:r>
          </a:p>
        </p:txBody>
      </p:sp>
      <p:pic>
        <p:nvPicPr>
          <p:cNvPr id="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破圈法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例题</a:t>
            </a:r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2830513" y="865188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38100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3276600" y="32004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2209800" y="32273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1524000" y="1855788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</a:p>
        </p:txBody>
      </p:sp>
      <p:sp>
        <p:nvSpPr>
          <p:cNvPr id="73774" name="Oval 46"/>
          <p:cNvSpPr>
            <a:spLocks noChangeArrowheads="1"/>
          </p:cNvSpPr>
          <p:nvPr/>
        </p:nvSpPr>
        <p:spPr bwMode="auto">
          <a:xfrm>
            <a:off x="2895600" y="1295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5" name="Oval 47"/>
          <p:cNvSpPr>
            <a:spLocks noChangeArrowheads="1"/>
          </p:cNvSpPr>
          <p:nvPr/>
        </p:nvSpPr>
        <p:spPr bwMode="auto">
          <a:xfrm>
            <a:off x="1828800" y="2133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6" name="Oval 48"/>
          <p:cNvSpPr>
            <a:spLocks noChangeArrowheads="1"/>
          </p:cNvSpPr>
          <p:nvPr/>
        </p:nvSpPr>
        <p:spPr bwMode="auto">
          <a:xfrm>
            <a:off x="3733800" y="2057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7" name="Oval 49"/>
          <p:cNvSpPr>
            <a:spLocks noChangeArrowheads="1"/>
          </p:cNvSpPr>
          <p:nvPr/>
        </p:nvSpPr>
        <p:spPr bwMode="auto">
          <a:xfrm>
            <a:off x="2362200" y="3200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8" name="Oval 50"/>
          <p:cNvSpPr>
            <a:spLocks noChangeArrowheads="1"/>
          </p:cNvSpPr>
          <p:nvPr/>
        </p:nvSpPr>
        <p:spPr bwMode="auto">
          <a:xfrm>
            <a:off x="3276600" y="3200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79" name="Line 51"/>
          <p:cNvSpPr>
            <a:spLocks noChangeShapeType="1"/>
          </p:cNvSpPr>
          <p:nvPr/>
        </p:nvSpPr>
        <p:spPr bwMode="auto">
          <a:xfrm flipV="1">
            <a:off x="1982788" y="1370013"/>
            <a:ext cx="914400" cy="763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0" name="Line 52"/>
          <p:cNvSpPr>
            <a:spLocks noChangeShapeType="1"/>
          </p:cNvSpPr>
          <p:nvPr/>
        </p:nvSpPr>
        <p:spPr bwMode="auto">
          <a:xfrm>
            <a:off x="1981200" y="2286000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1" name="Line 53"/>
          <p:cNvSpPr>
            <a:spLocks noChangeShapeType="1"/>
          </p:cNvSpPr>
          <p:nvPr/>
        </p:nvSpPr>
        <p:spPr bwMode="auto">
          <a:xfrm>
            <a:off x="2514600" y="3276600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2" name="Line 54"/>
          <p:cNvSpPr>
            <a:spLocks noChangeShapeType="1"/>
          </p:cNvSpPr>
          <p:nvPr/>
        </p:nvSpPr>
        <p:spPr bwMode="auto">
          <a:xfrm flipV="1">
            <a:off x="3429000" y="2209800"/>
            <a:ext cx="3810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3" name="Line 55"/>
          <p:cNvSpPr>
            <a:spLocks noChangeShapeType="1"/>
          </p:cNvSpPr>
          <p:nvPr/>
        </p:nvSpPr>
        <p:spPr bwMode="auto">
          <a:xfrm>
            <a:off x="3048000" y="1371600"/>
            <a:ext cx="6858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4" name="Line 56"/>
          <p:cNvSpPr>
            <a:spLocks noChangeShapeType="1"/>
          </p:cNvSpPr>
          <p:nvPr/>
        </p:nvSpPr>
        <p:spPr bwMode="auto">
          <a:xfrm>
            <a:off x="1981200" y="2209800"/>
            <a:ext cx="1752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5" name="Line 57"/>
          <p:cNvSpPr>
            <a:spLocks noChangeShapeType="1"/>
          </p:cNvSpPr>
          <p:nvPr/>
        </p:nvSpPr>
        <p:spPr bwMode="auto">
          <a:xfrm flipH="1">
            <a:off x="2438400" y="1447800"/>
            <a:ext cx="4572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6" name="Line 58"/>
          <p:cNvSpPr>
            <a:spLocks noChangeShapeType="1"/>
          </p:cNvSpPr>
          <p:nvPr/>
        </p:nvSpPr>
        <p:spPr bwMode="auto">
          <a:xfrm>
            <a:off x="2971800" y="1447800"/>
            <a:ext cx="3810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2" name="Line 64"/>
          <p:cNvSpPr>
            <a:spLocks noChangeShapeType="1"/>
          </p:cNvSpPr>
          <p:nvPr/>
        </p:nvSpPr>
        <p:spPr bwMode="auto">
          <a:xfrm flipV="1">
            <a:off x="5030788" y="1522413"/>
            <a:ext cx="914400" cy="763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>
            <a:off x="5029200" y="2438400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4" name="Line 66"/>
          <p:cNvSpPr>
            <a:spLocks noChangeShapeType="1"/>
          </p:cNvSpPr>
          <p:nvPr/>
        </p:nvSpPr>
        <p:spPr bwMode="auto">
          <a:xfrm>
            <a:off x="5562600" y="3429000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5" name="Line 67"/>
          <p:cNvSpPr>
            <a:spLocks noChangeShapeType="1"/>
          </p:cNvSpPr>
          <p:nvPr/>
        </p:nvSpPr>
        <p:spPr bwMode="auto">
          <a:xfrm flipV="1">
            <a:off x="6477000" y="2362200"/>
            <a:ext cx="3810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6" name="Line 68"/>
          <p:cNvSpPr>
            <a:spLocks noChangeShapeType="1"/>
          </p:cNvSpPr>
          <p:nvPr/>
        </p:nvSpPr>
        <p:spPr bwMode="auto">
          <a:xfrm>
            <a:off x="6096000" y="1524000"/>
            <a:ext cx="6858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7" name="Line 69"/>
          <p:cNvSpPr>
            <a:spLocks noChangeShapeType="1"/>
          </p:cNvSpPr>
          <p:nvPr/>
        </p:nvSpPr>
        <p:spPr bwMode="auto">
          <a:xfrm>
            <a:off x="5029200" y="2362200"/>
            <a:ext cx="1752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8" name="Line 70"/>
          <p:cNvSpPr>
            <a:spLocks noChangeShapeType="1"/>
          </p:cNvSpPr>
          <p:nvPr/>
        </p:nvSpPr>
        <p:spPr bwMode="auto">
          <a:xfrm flipH="1">
            <a:off x="5486400" y="1600200"/>
            <a:ext cx="4572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9" name="Line 71"/>
          <p:cNvSpPr>
            <a:spLocks noChangeShapeType="1"/>
          </p:cNvSpPr>
          <p:nvPr/>
        </p:nvSpPr>
        <p:spPr bwMode="auto">
          <a:xfrm>
            <a:off x="6019800" y="1600200"/>
            <a:ext cx="3810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3818" name="Group 90"/>
          <p:cNvGrpSpPr>
            <a:grpSpLocks/>
          </p:cNvGrpSpPr>
          <p:nvPr/>
        </p:nvGrpSpPr>
        <p:grpSpPr bwMode="auto">
          <a:xfrm>
            <a:off x="4572000" y="1017588"/>
            <a:ext cx="2667000" cy="2792412"/>
            <a:chOff x="2880" y="641"/>
            <a:chExt cx="1680" cy="1759"/>
          </a:xfrm>
        </p:grpSpPr>
        <p:sp>
          <p:nvSpPr>
            <p:cNvPr id="73787" name="Oval 59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788" name="Oval 60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789" name="Oval 61"/>
            <p:cNvSpPr>
              <a:spLocks noChangeArrowheads="1"/>
            </p:cNvSpPr>
            <p:nvPr/>
          </p:nvSpPr>
          <p:spPr bwMode="auto">
            <a:xfrm>
              <a:off x="4272" y="139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790" name="Oval 62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791" name="Oval 63"/>
            <p:cNvSpPr>
              <a:spLocks noChangeArrowheads="1"/>
            </p:cNvSpPr>
            <p:nvPr/>
          </p:nvSpPr>
          <p:spPr bwMode="auto">
            <a:xfrm>
              <a:off x="398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3800" name="Text Box 72"/>
            <p:cNvSpPr txBox="1">
              <a:spLocks noChangeArrowheads="1"/>
            </p:cNvSpPr>
            <p:nvPr/>
          </p:nvSpPr>
          <p:spPr bwMode="auto">
            <a:xfrm>
              <a:off x="3703" y="641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3801" name="Text Box 73"/>
            <p:cNvSpPr txBox="1">
              <a:spLocks noChangeArrowheads="1"/>
            </p:cNvSpPr>
            <p:nvPr/>
          </p:nvSpPr>
          <p:spPr bwMode="auto">
            <a:xfrm>
              <a:off x="4320" y="1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73802" name="Text Box 74"/>
            <p:cNvSpPr txBox="1">
              <a:spLocks noChangeArrowheads="1"/>
            </p:cNvSpPr>
            <p:nvPr/>
          </p:nvSpPr>
          <p:spPr bwMode="auto">
            <a:xfrm>
              <a:off x="4039" y="201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73803" name="Text Box 75"/>
            <p:cNvSpPr txBox="1">
              <a:spLocks noChangeArrowheads="1"/>
            </p:cNvSpPr>
            <p:nvPr/>
          </p:nvSpPr>
          <p:spPr bwMode="auto">
            <a:xfrm>
              <a:off x="321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73804" name="Text Box 76"/>
            <p:cNvSpPr txBox="1">
              <a:spLocks noChangeArrowheads="1"/>
            </p:cNvSpPr>
            <p:nvPr/>
          </p:nvSpPr>
          <p:spPr bwMode="auto">
            <a:xfrm>
              <a:off x="2880" y="1265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73819" name="Text Box 91"/>
          <p:cNvSpPr txBox="1">
            <a:spLocks noChangeArrowheads="1"/>
          </p:cNvSpPr>
          <p:nvPr/>
        </p:nvSpPr>
        <p:spPr bwMode="auto">
          <a:xfrm>
            <a:off x="1447800" y="4213225"/>
            <a:ext cx="6781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☺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一个连通图可以有很多个生成树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。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4953000" y="307265"/>
            <a:ext cx="3285131" cy="738814"/>
          </a:xfrm>
          <a:prstGeom prst="wedgeEllipseCallout">
            <a:avLst>
              <a:gd name="adj1" fmla="val -95638"/>
              <a:gd name="adj2" fmla="val 67657"/>
            </a:avLst>
          </a:prstGeom>
          <a:blipFill>
            <a:blip r:embed="rId2"/>
            <a:tile tx="0" ty="0" sx="100000" sy="100000" flip="none" algn="tl"/>
          </a:blip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生成树唯一？</a:t>
            </a:r>
          </a:p>
        </p:txBody>
      </p:sp>
      <p:pic>
        <p:nvPicPr>
          <p:cNvPr id="43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73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3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81" grpId="0" animBg="1"/>
      <p:bldP spid="73784" grpId="0" animBg="1"/>
      <p:bldP spid="73785" grpId="0" animBg="1"/>
      <p:bldP spid="73786" grpId="0" animBg="1"/>
      <p:bldP spid="73792" grpId="0" animBg="1"/>
      <p:bldP spid="73792" grpId="1" animBg="1"/>
      <p:bldP spid="73793" grpId="0" animBg="1"/>
      <p:bldP spid="73793" grpId="1" animBg="1"/>
      <p:bldP spid="73794" grpId="0" animBg="1"/>
      <p:bldP spid="73794" grpId="1" animBg="1"/>
      <p:bldP spid="73795" grpId="0" animBg="1"/>
      <p:bldP spid="73795" grpId="1" animBg="1"/>
      <p:bldP spid="73796" grpId="0" animBg="1"/>
      <p:bldP spid="73797" grpId="0" animBg="1"/>
      <p:bldP spid="73798" grpId="0" animBg="1"/>
      <p:bldP spid="73799" grpId="0" animBg="1"/>
      <p:bldP spid="73819" grpId="0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避圈法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V="1">
            <a:off x="1144588" y="1114425"/>
            <a:ext cx="914400" cy="763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143000" y="2030413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1676400" y="3021013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V="1">
            <a:off x="2590800" y="1954213"/>
            <a:ext cx="3810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209800" y="1116013"/>
            <a:ext cx="6858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1143000" y="1954213"/>
            <a:ext cx="1752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1600200" y="1192213"/>
            <a:ext cx="4572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4765" name="Group 13"/>
          <p:cNvGrpSpPr>
            <a:grpSpLocks/>
          </p:cNvGrpSpPr>
          <p:nvPr/>
        </p:nvGrpSpPr>
        <p:grpSpPr bwMode="auto">
          <a:xfrm>
            <a:off x="685800" y="609600"/>
            <a:ext cx="2667000" cy="2792413"/>
            <a:chOff x="2880" y="641"/>
            <a:chExt cx="1680" cy="1759"/>
          </a:xfrm>
        </p:grpSpPr>
        <p:sp>
          <p:nvSpPr>
            <p:cNvPr id="74766" name="Oval 14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67" name="Oval 15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68" name="Oval 16"/>
            <p:cNvSpPr>
              <a:spLocks noChangeArrowheads="1"/>
            </p:cNvSpPr>
            <p:nvPr/>
          </p:nvSpPr>
          <p:spPr bwMode="auto">
            <a:xfrm>
              <a:off x="4272" y="139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69" name="Oval 17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70" name="Oval 18"/>
            <p:cNvSpPr>
              <a:spLocks noChangeArrowheads="1"/>
            </p:cNvSpPr>
            <p:nvPr/>
          </p:nvSpPr>
          <p:spPr bwMode="auto">
            <a:xfrm>
              <a:off x="398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3703" y="641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auto">
            <a:xfrm>
              <a:off x="4320" y="1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74773" name="Text Box 21"/>
            <p:cNvSpPr txBox="1">
              <a:spLocks noChangeArrowheads="1"/>
            </p:cNvSpPr>
            <p:nvPr/>
          </p:nvSpPr>
          <p:spPr bwMode="auto">
            <a:xfrm>
              <a:off x="4039" y="201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auto">
            <a:xfrm>
              <a:off x="321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auto">
            <a:xfrm>
              <a:off x="2880" y="1265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2133600" y="1219200"/>
            <a:ext cx="381000" cy="1676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4648200" y="2998788"/>
            <a:ext cx="2667000" cy="2792412"/>
            <a:chOff x="2880" y="641"/>
            <a:chExt cx="1680" cy="1759"/>
          </a:xfrm>
        </p:grpSpPr>
        <p:sp>
          <p:nvSpPr>
            <p:cNvPr id="74783" name="Oval 31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4" name="Oval 32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5" name="Oval 33"/>
            <p:cNvSpPr>
              <a:spLocks noChangeArrowheads="1"/>
            </p:cNvSpPr>
            <p:nvPr/>
          </p:nvSpPr>
          <p:spPr bwMode="auto">
            <a:xfrm>
              <a:off x="4272" y="139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6" name="Oval 34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7" name="Oval 35"/>
            <p:cNvSpPr>
              <a:spLocks noChangeArrowheads="1"/>
            </p:cNvSpPr>
            <p:nvPr/>
          </p:nvSpPr>
          <p:spPr bwMode="auto">
            <a:xfrm>
              <a:off x="398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3703" y="641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4789" name="Text Box 37"/>
            <p:cNvSpPr txBox="1">
              <a:spLocks noChangeArrowheads="1"/>
            </p:cNvSpPr>
            <p:nvPr/>
          </p:nvSpPr>
          <p:spPr bwMode="auto">
            <a:xfrm>
              <a:off x="4320" y="1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039" y="201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74791" name="Text Box 39"/>
            <p:cNvSpPr txBox="1">
              <a:spLocks noChangeArrowheads="1"/>
            </p:cNvSpPr>
            <p:nvPr/>
          </p:nvSpPr>
          <p:spPr bwMode="auto">
            <a:xfrm>
              <a:off x="321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74792" name="Text Box 40"/>
            <p:cNvSpPr txBox="1">
              <a:spLocks noChangeArrowheads="1"/>
            </p:cNvSpPr>
            <p:nvPr/>
          </p:nvSpPr>
          <p:spPr bwMode="auto">
            <a:xfrm>
              <a:off x="2880" y="1265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74793" name="Line 41"/>
          <p:cNvSpPr>
            <a:spLocks noChangeShapeType="1"/>
          </p:cNvSpPr>
          <p:nvPr/>
        </p:nvSpPr>
        <p:spPr bwMode="auto">
          <a:xfrm flipH="1">
            <a:off x="5029200" y="3505200"/>
            <a:ext cx="99060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4" name="Line 42"/>
          <p:cNvSpPr>
            <a:spLocks noChangeShapeType="1"/>
          </p:cNvSpPr>
          <p:nvPr/>
        </p:nvSpPr>
        <p:spPr bwMode="auto">
          <a:xfrm flipV="1">
            <a:off x="5105400" y="4267200"/>
            <a:ext cx="17526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5" name="Line 43"/>
          <p:cNvSpPr>
            <a:spLocks noChangeShapeType="1"/>
          </p:cNvSpPr>
          <p:nvPr/>
        </p:nvSpPr>
        <p:spPr bwMode="auto">
          <a:xfrm>
            <a:off x="5105400" y="4419600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6" name="Line 44"/>
          <p:cNvSpPr>
            <a:spLocks noChangeShapeType="1"/>
          </p:cNvSpPr>
          <p:nvPr/>
        </p:nvSpPr>
        <p:spPr bwMode="auto">
          <a:xfrm>
            <a:off x="5638800" y="5410200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7" name="Line 45"/>
          <p:cNvSpPr>
            <a:spLocks noChangeShapeType="1"/>
          </p:cNvSpPr>
          <p:nvPr/>
        </p:nvSpPr>
        <p:spPr bwMode="auto">
          <a:xfrm>
            <a:off x="6172200" y="3505200"/>
            <a:ext cx="7620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8" name="Line 46"/>
          <p:cNvSpPr>
            <a:spLocks noChangeShapeType="1"/>
          </p:cNvSpPr>
          <p:nvPr/>
        </p:nvSpPr>
        <p:spPr bwMode="auto">
          <a:xfrm>
            <a:off x="3048000" y="2590800"/>
            <a:ext cx="1676400" cy="1066800"/>
          </a:xfrm>
          <a:prstGeom prst="line">
            <a:avLst/>
          </a:prstGeom>
          <a:noFill/>
          <a:ln w="1047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9" name="AutoShape 47"/>
          <p:cNvSpPr>
            <a:spLocks noChangeArrowheads="1"/>
          </p:cNvSpPr>
          <p:nvPr/>
        </p:nvSpPr>
        <p:spPr bwMode="auto">
          <a:xfrm>
            <a:off x="6858000" y="1600200"/>
            <a:ext cx="1600200" cy="1066800"/>
          </a:xfrm>
          <a:prstGeom prst="wedgeRoundRectCallout">
            <a:avLst>
              <a:gd name="adj1" fmla="val -172319"/>
              <a:gd name="adj2" fmla="val 70833"/>
              <a:gd name="adj3" fmla="val 16667"/>
            </a:avLst>
          </a:prstGeom>
          <a:solidFill>
            <a:srgbClr val="FFFF00"/>
          </a:solidFill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FF0066"/>
                </a:solidFill>
              </a:rPr>
              <a:t>避圈法</a:t>
            </a:r>
          </a:p>
        </p:txBody>
      </p:sp>
      <p:pic>
        <p:nvPicPr>
          <p:cNvPr id="4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93" grpId="0" animBg="1"/>
      <p:bldP spid="74794" grpId="0" animBg="1"/>
      <p:bldP spid="74795" grpId="0" animBg="1"/>
      <p:bldP spid="74796" grpId="0" animBg="1"/>
      <p:bldP spid="74797" grpId="0" animBg="1"/>
      <p:bldP spid="74797" grpId="1" animBg="1"/>
      <p:bldP spid="74798" grpId="0" animBg="1"/>
      <p:bldP spid="7479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生成树</a:t>
            </a:r>
            <a:r>
              <a:rPr lang="en-US" altLang="zh-CN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90513" y="784225"/>
            <a:ext cx="1462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练习：</a:t>
            </a: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1676400" y="1524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2971800" y="1524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1676400" y="2362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3048000" y="2286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2286000" y="33528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2286000" y="762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 flipV="1">
            <a:off x="1752600" y="838200"/>
            <a:ext cx="5334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1752600" y="16764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1828800" y="2514600"/>
            <a:ext cx="533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V="1">
            <a:off x="2438400" y="2438400"/>
            <a:ext cx="6096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V="1">
            <a:off x="3124200" y="16002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2438400" y="838200"/>
            <a:ext cx="5334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 flipV="1">
            <a:off x="1828800" y="1676400"/>
            <a:ext cx="114300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>
            <a:off x="1828800" y="1676400"/>
            <a:ext cx="12192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flipV="1">
            <a:off x="1828800" y="2438400"/>
            <a:ext cx="1219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1828800" y="1600200"/>
            <a:ext cx="1143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5806" name="Group 30"/>
          <p:cNvGrpSpPr>
            <a:grpSpLocks/>
          </p:cNvGrpSpPr>
          <p:nvPr/>
        </p:nvGrpSpPr>
        <p:grpSpPr bwMode="auto">
          <a:xfrm>
            <a:off x="5410200" y="2514600"/>
            <a:ext cx="1524000" cy="2743200"/>
            <a:chOff x="3408" y="1584"/>
            <a:chExt cx="960" cy="1728"/>
          </a:xfrm>
        </p:grpSpPr>
        <p:sp>
          <p:nvSpPr>
            <p:cNvPr id="75800" name="Oval 24"/>
            <p:cNvSpPr>
              <a:spLocks noChangeArrowheads="1"/>
            </p:cNvSpPr>
            <p:nvPr/>
          </p:nvSpPr>
          <p:spPr bwMode="auto">
            <a:xfrm>
              <a:off x="3408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1" name="Oval 25"/>
            <p:cNvSpPr>
              <a:spLocks noChangeArrowheads="1"/>
            </p:cNvSpPr>
            <p:nvPr/>
          </p:nvSpPr>
          <p:spPr bwMode="auto">
            <a:xfrm>
              <a:off x="4224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2" name="Oval 26"/>
            <p:cNvSpPr>
              <a:spLocks noChangeArrowheads="1"/>
            </p:cNvSpPr>
            <p:nvPr/>
          </p:nvSpPr>
          <p:spPr bwMode="auto">
            <a:xfrm>
              <a:off x="3408" y="2592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3" name="Oval 27"/>
            <p:cNvSpPr>
              <a:spLocks noChangeArrowheads="1"/>
            </p:cNvSpPr>
            <p:nvPr/>
          </p:nvSpPr>
          <p:spPr bwMode="auto">
            <a:xfrm>
              <a:off x="4272" y="254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4" name="Oval 28"/>
            <p:cNvSpPr>
              <a:spLocks noChangeArrowheads="1"/>
            </p:cNvSpPr>
            <p:nvPr/>
          </p:nvSpPr>
          <p:spPr bwMode="auto">
            <a:xfrm>
              <a:off x="3792" y="3216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5805" name="Oval 29"/>
            <p:cNvSpPr>
              <a:spLocks noChangeArrowheads="1"/>
            </p:cNvSpPr>
            <p:nvPr/>
          </p:nvSpPr>
          <p:spPr bwMode="auto">
            <a:xfrm>
              <a:off x="379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75807" name="Line 31"/>
          <p:cNvSpPr>
            <a:spLocks noChangeShapeType="1"/>
          </p:cNvSpPr>
          <p:nvPr/>
        </p:nvSpPr>
        <p:spPr bwMode="auto">
          <a:xfrm flipH="1">
            <a:off x="5486400" y="2590800"/>
            <a:ext cx="5334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>
            <a:off x="5562600" y="3352800"/>
            <a:ext cx="1143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09" name="Line 33"/>
          <p:cNvSpPr>
            <a:spLocks noChangeShapeType="1"/>
          </p:cNvSpPr>
          <p:nvPr/>
        </p:nvSpPr>
        <p:spPr bwMode="auto">
          <a:xfrm>
            <a:off x="5486400" y="34290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>
            <a:off x="6781800" y="34290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5486400" y="4267200"/>
            <a:ext cx="533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3276600" y="2362200"/>
            <a:ext cx="1981200" cy="914400"/>
          </a:xfrm>
          <a:prstGeom prst="line">
            <a:avLst/>
          </a:prstGeom>
          <a:noFill/>
          <a:ln w="1174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3" name="AutoShape 37"/>
          <p:cNvSpPr>
            <a:spLocks noChangeArrowheads="1"/>
          </p:cNvSpPr>
          <p:nvPr/>
        </p:nvSpPr>
        <p:spPr bwMode="auto">
          <a:xfrm>
            <a:off x="7391400" y="2895600"/>
            <a:ext cx="914400" cy="1524000"/>
          </a:xfrm>
          <a:prstGeom prst="cloudCallout">
            <a:avLst>
              <a:gd name="adj1" fmla="val -102083"/>
              <a:gd name="adj2" fmla="val 6250"/>
            </a:avLst>
          </a:prstGeom>
          <a:solidFill>
            <a:srgbClr val="FF99CC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600">
                <a:solidFill>
                  <a:srgbClr val="0000FF"/>
                </a:solidFill>
                <a:ea typeface="宋体" pitchFamily="2" charset="-122"/>
              </a:rPr>
              <a:t>5</a:t>
            </a:r>
          </a:p>
        </p:txBody>
      </p:sp>
      <p:pic>
        <p:nvPicPr>
          <p:cNvPr id="3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 animBg="1"/>
      <p:bldP spid="75808" grpId="0" animBg="1"/>
      <p:bldP spid="75809" grpId="0" animBg="1"/>
      <p:bldP spid="75810" grpId="0" animBg="1"/>
      <p:bldP spid="75811" grpId="0" animBg="1"/>
      <p:bldP spid="75812" grpId="0" animBg="1"/>
      <p:bldP spid="758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52400" y="466449"/>
            <a:ext cx="8507755" cy="197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设有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个城市，它们间有输油管道连通，为了保卫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油管不受破坏，在每段油管间必须派一连士兵看守，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为保证正常供应，最少需多少连士兵看守？           </a:t>
            </a:r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2909887" y="2819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4738687" y="2819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2909887" y="3810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4738687" y="3810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2909887" y="4953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4738687" y="4953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3062287" y="28956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2986087" y="29718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2986087" y="39624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>
            <a:off x="3062287" y="38862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3062287" y="50292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4814887" y="29718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4814887" y="39624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3062287" y="29718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 flipV="1">
            <a:off x="3062287" y="29718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V="1">
            <a:off x="3062287" y="3962400"/>
            <a:ext cx="16764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3062287" y="3962400"/>
            <a:ext cx="17526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500997"/>
              </p:ext>
            </p:extLst>
          </p:nvPr>
        </p:nvGraphicFramePr>
        <p:xfrm>
          <a:off x="2452687" y="2438400"/>
          <a:ext cx="4175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6" name="公式" r:id="rId3" imgW="152268" imgH="215713" progId="Equation.3">
                  <p:embed/>
                </p:oleObj>
              </mc:Choice>
              <mc:Fallback>
                <p:oleObj name="公式" r:id="rId3" imgW="152268" imgH="2157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7" y="2438400"/>
                        <a:ext cx="4175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751069"/>
              </p:ext>
            </p:extLst>
          </p:nvPr>
        </p:nvGraphicFramePr>
        <p:xfrm>
          <a:off x="4891087" y="25146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7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7" y="25146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554153"/>
              </p:ext>
            </p:extLst>
          </p:nvPr>
        </p:nvGraphicFramePr>
        <p:xfrm>
          <a:off x="2478087" y="35052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8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7" y="35052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268320"/>
              </p:ext>
            </p:extLst>
          </p:nvPr>
        </p:nvGraphicFramePr>
        <p:xfrm>
          <a:off x="4891087" y="3514725"/>
          <a:ext cx="442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9" name="公式" r:id="rId9" imgW="164885" imgH="215619" progId="Equation.3">
                  <p:embed/>
                </p:oleObj>
              </mc:Choice>
              <mc:Fallback>
                <p:oleObj name="公式" r:id="rId9" imgW="164885" imgH="21561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7" y="3514725"/>
                        <a:ext cx="442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850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889746"/>
              </p:ext>
            </p:extLst>
          </p:nvPr>
        </p:nvGraphicFramePr>
        <p:xfrm>
          <a:off x="2532062" y="46482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0" name="公式" r:id="rId11" imgW="165028" imgH="228501" progId="Equation.3">
                  <p:embed/>
                </p:oleObj>
              </mc:Choice>
              <mc:Fallback>
                <p:oleObj name="公式" r:id="rId11" imgW="165028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2" y="46482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037892"/>
              </p:ext>
            </p:extLst>
          </p:nvPr>
        </p:nvGraphicFramePr>
        <p:xfrm>
          <a:off x="4891087" y="4724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1" name="公式" r:id="rId13" imgW="165028" imgH="228501" progId="Equation.3">
                  <p:embed/>
                </p:oleObj>
              </mc:Choice>
              <mc:Fallback>
                <p:oleObj name="公式" r:id="rId13" imgW="165028" imgH="22850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7" y="47244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9" name="AutoShape 37"/>
          <p:cNvSpPr>
            <a:spLocks noChangeArrowheads="1"/>
          </p:cNvSpPr>
          <p:nvPr/>
        </p:nvSpPr>
        <p:spPr bwMode="auto">
          <a:xfrm>
            <a:off x="5715000" y="3200400"/>
            <a:ext cx="2438400" cy="990600"/>
          </a:xfrm>
          <a:prstGeom prst="wedgeRectCallout">
            <a:avLst>
              <a:gd name="adj1" fmla="val -68749"/>
              <a:gd name="adj2" fmla="val -80928"/>
            </a:avLst>
          </a:prstGeom>
          <a:solidFill>
            <a:srgbClr val="99FF66"/>
          </a:solidFill>
          <a:ln w="349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生成树问题</a:t>
            </a:r>
          </a:p>
        </p:txBody>
      </p:sp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6" grpId="0" animBg="1"/>
      <p:bldP spid="85009" grpId="0" animBg="1"/>
      <p:bldP spid="85010" grpId="0" animBg="1"/>
      <p:bldP spid="85013" grpId="0" animBg="1"/>
      <p:bldP spid="85014" grpId="0" animBg="1"/>
      <p:bldP spid="85015" grpId="0" animBg="1"/>
      <p:bldP spid="8502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latin typeface="华文新魏" pitchFamily="2" charset="-122"/>
                <a:ea typeface="华文新魏" pitchFamily="2" charset="-122"/>
              </a:rPr>
              <a:t>146-</a:t>
            </a:r>
            <a:fld id="{CAEB86EF-6233-4672-8772-FB0FD6143D4A}" type="slidenum">
              <a:rPr lang="en-US" altLang="zh-CN" sz="1800" smtClean="0">
                <a:latin typeface="华文新魏" pitchFamily="2" charset="-122"/>
                <a:ea typeface="华文新魏" pitchFamily="2" charset="-122"/>
              </a:rPr>
              <a:pPr eaLnBrk="1" hangingPunct="1"/>
              <a:t>75</a:t>
            </a:fld>
            <a:endParaRPr lang="en-US" altLang="zh-CN" sz="1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1126669"/>
            <a:ext cx="8686800" cy="12355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indent="5715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kumimoji="1" lang="en-US" altLang="zh-CN" sz="2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zh-CN" altLang="en-US" sz="2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个城市间建立通信网，</a:t>
            </a:r>
            <a:r>
              <a:rPr kumimoji="1" lang="zh-CN" altLang="en-US" sz="2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如何选择线路，使总费用最少？</a:t>
            </a:r>
          </a:p>
        </p:txBody>
      </p:sp>
      <p:sp>
        <p:nvSpPr>
          <p:cNvPr id="8295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0558" y="0"/>
            <a:ext cx="3335338" cy="5334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典型用途：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58838" y="2420888"/>
            <a:ext cx="4465190" cy="318548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>
            <a:lvl1pPr marL="381000" indent="-3810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数学模型：</a:t>
            </a: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个城市</a:t>
            </a:r>
            <a:r>
              <a:rPr kumimoji="1" lang="en-US" altLang="zh-CN" sz="26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kumimoji="1" lang="zh-CN" altLang="en-US" sz="26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顶点</a:t>
            </a:r>
            <a: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线路</a:t>
            </a:r>
            <a:r>
              <a:rPr kumimoji="1" lang="en-US" altLang="zh-CN" sz="26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————</a:t>
            </a:r>
            <a:r>
              <a:rPr kumimoji="1" lang="zh-CN" altLang="en-US" sz="26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</a:t>
            </a:r>
            <a: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6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权值</a:t>
            </a:r>
            <a:r>
              <a:rPr kumimoji="1" lang="en-US" altLang="zh-CN" sz="26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表示线路的经济代价；</a:t>
            </a: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6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连通网</a:t>
            </a:r>
            <a:r>
              <a:rPr kumimoji="1" lang="en-US" altLang="zh-CN" sz="26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kumimoji="1" lang="zh-CN" altLang="en-US" sz="26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2952" name="Group 10"/>
          <p:cNvGrpSpPr>
            <a:grpSpLocks/>
          </p:cNvGrpSpPr>
          <p:nvPr/>
        </p:nvGrpSpPr>
        <p:grpSpPr bwMode="auto">
          <a:xfrm>
            <a:off x="5292725" y="2430463"/>
            <a:ext cx="3421063" cy="2232025"/>
            <a:chOff x="3312" y="536"/>
            <a:chExt cx="2155" cy="1406"/>
          </a:xfrm>
        </p:grpSpPr>
        <p:sp>
          <p:nvSpPr>
            <p:cNvPr id="82953" name="Oval 11"/>
            <p:cNvSpPr>
              <a:spLocks noChangeArrowheads="1"/>
            </p:cNvSpPr>
            <p:nvPr/>
          </p:nvSpPr>
          <p:spPr bwMode="auto">
            <a:xfrm>
              <a:off x="3729" y="624"/>
              <a:ext cx="273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1</a:t>
              </a:r>
            </a:p>
          </p:txBody>
        </p:sp>
        <p:sp>
          <p:nvSpPr>
            <p:cNvPr id="82954" name="Oval 12"/>
            <p:cNvSpPr>
              <a:spLocks noChangeArrowheads="1"/>
            </p:cNvSpPr>
            <p:nvPr/>
          </p:nvSpPr>
          <p:spPr bwMode="auto">
            <a:xfrm>
              <a:off x="4629" y="1128"/>
              <a:ext cx="273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6</a:t>
              </a:r>
            </a:p>
          </p:txBody>
        </p:sp>
        <p:sp>
          <p:nvSpPr>
            <p:cNvPr id="82955" name="Oval 13"/>
            <p:cNvSpPr>
              <a:spLocks noChangeArrowheads="1"/>
            </p:cNvSpPr>
            <p:nvPr/>
          </p:nvSpPr>
          <p:spPr bwMode="auto">
            <a:xfrm>
              <a:off x="4033" y="1159"/>
              <a:ext cx="274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5</a:t>
              </a:r>
            </a:p>
          </p:txBody>
        </p:sp>
        <p:sp>
          <p:nvSpPr>
            <p:cNvPr id="82956" name="Oval 14"/>
            <p:cNvSpPr>
              <a:spLocks noChangeArrowheads="1"/>
            </p:cNvSpPr>
            <p:nvPr/>
          </p:nvSpPr>
          <p:spPr bwMode="auto">
            <a:xfrm>
              <a:off x="5103" y="1616"/>
              <a:ext cx="274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4</a:t>
              </a:r>
            </a:p>
          </p:txBody>
        </p:sp>
        <p:sp>
          <p:nvSpPr>
            <p:cNvPr id="82957" name="Oval 15"/>
            <p:cNvSpPr>
              <a:spLocks noChangeArrowheads="1"/>
            </p:cNvSpPr>
            <p:nvPr/>
          </p:nvSpPr>
          <p:spPr bwMode="auto">
            <a:xfrm>
              <a:off x="3312" y="1587"/>
              <a:ext cx="274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3</a:t>
              </a:r>
            </a:p>
          </p:txBody>
        </p:sp>
        <p:sp>
          <p:nvSpPr>
            <p:cNvPr id="82958" name="Oval 16"/>
            <p:cNvSpPr>
              <a:spLocks noChangeArrowheads="1"/>
            </p:cNvSpPr>
            <p:nvPr/>
          </p:nvSpPr>
          <p:spPr bwMode="auto">
            <a:xfrm>
              <a:off x="5087" y="624"/>
              <a:ext cx="274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2</a:t>
              </a:r>
            </a:p>
          </p:txBody>
        </p:sp>
        <p:sp>
          <p:nvSpPr>
            <p:cNvPr id="82959" name="Line 17"/>
            <p:cNvSpPr>
              <a:spLocks noChangeShapeType="1"/>
            </p:cNvSpPr>
            <p:nvPr/>
          </p:nvSpPr>
          <p:spPr bwMode="auto">
            <a:xfrm>
              <a:off x="3989" y="742"/>
              <a:ext cx="111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0" name="Line 18"/>
            <p:cNvSpPr>
              <a:spLocks noChangeShapeType="1"/>
            </p:cNvSpPr>
            <p:nvPr/>
          </p:nvSpPr>
          <p:spPr bwMode="auto">
            <a:xfrm flipH="1">
              <a:off x="3496" y="848"/>
              <a:ext cx="329" cy="7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1" name="Line 19"/>
            <p:cNvSpPr>
              <a:spLocks noChangeShapeType="1"/>
            </p:cNvSpPr>
            <p:nvPr/>
          </p:nvSpPr>
          <p:spPr bwMode="auto">
            <a:xfrm>
              <a:off x="3935" y="837"/>
              <a:ext cx="177" cy="3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2" name="Line 20"/>
            <p:cNvSpPr>
              <a:spLocks noChangeShapeType="1"/>
            </p:cNvSpPr>
            <p:nvPr/>
          </p:nvSpPr>
          <p:spPr bwMode="auto">
            <a:xfrm>
              <a:off x="3592" y="1735"/>
              <a:ext cx="1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Line 21"/>
            <p:cNvSpPr>
              <a:spLocks noChangeShapeType="1"/>
            </p:cNvSpPr>
            <p:nvPr/>
          </p:nvSpPr>
          <p:spPr bwMode="auto">
            <a:xfrm flipH="1">
              <a:off x="3592" y="1391"/>
              <a:ext cx="534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4" name="Line 22"/>
            <p:cNvSpPr>
              <a:spLocks noChangeShapeType="1"/>
            </p:cNvSpPr>
            <p:nvPr/>
          </p:nvSpPr>
          <p:spPr bwMode="auto">
            <a:xfrm>
              <a:off x="3975" y="813"/>
              <a:ext cx="713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Line 23"/>
            <p:cNvSpPr>
              <a:spLocks noChangeShapeType="1"/>
            </p:cNvSpPr>
            <p:nvPr/>
          </p:nvSpPr>
          <p:spPr bwMode="auto">
            <a:xfrm flipH="1">
              <a:off x="5222" y="861"/>
              <a:ext cx="0" cy="7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6" name="Line 24"/>
            <p:cNvSpPr>
              <a:spLocks noChangeShapeType="1"/>
            </p:cNvSpPr>
            <p:nvPr/>
          </p:nvSpPr>
          <p:spPr bwMode="auto">
            <a:xfrm flipH="1">
              <a:off x="4865" y="837"/>
              <a:ext cx="289" cy="35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7" name="Line 25"/>
            <p:cNvSpPr>
              <a:spLocks noChangeShapeType="1"/>
            </p:cNvSpPr>
            <p:nvPr/>
          </p:nvSpPr>
          <p:spPr bwMode="auto">
            <a:xfrm>
              <a:off x="4852" y="1333"/>
              <a:ext cx="275" cy="35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8" name="Line 26"/>
            <p:cNvSpPr>
              <a:spLocks noChangeShapeType="1"/>
            </p:cNvSpPr>
            <p:nvPr/>
          </p:nvSpPr>
          <p:spPr bwMode="auto">
            <a:xfrm>
              <a:off x="4208" y="1368"/>
              <a:ext cx="891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9" name="Text Box 27"/>
            <p:cNvSpPr txBox="1">
              <a:spLocks noChangeArrowheads="1"/>
            </p:cNvSpPr>
            <p:nvPr/>
          </p:nvSpPr>
          <p:spPr bwMode="auto">
            <a:xfrm>
              <a:off x="4425" y="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7</a:t>
              </a:r>
            </a:p>
          </p:txBody>
        </p:sp>
        <p:sp>
          <p:nvSpPr>
            <p:cNvPr id="82970" name="Text Box 28"/>
            <p:cNvSpPr txBox="1">
              <a:spLocks noChangeArrowheads="1"/>
            </p:cNvSpPr>
            <p:nvPr/>
          </p:nvSpPr>
          <p:spPr bwMode="auto">
            <a:xfrm>
              <a:off x="3412" y="1018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13</a:t>
              </a:r>
            </a:p>
          </p:txBody>
        </p:sp>
        <p:sp>
          <p:nvSpPr>
            <p:cNvPr id="82971" name="Text Box 29"/>
            <p:cNvSpPr txBox="1">
              <a:spLocks noChangeArrowheads="1"/>
            </p:cNvSpPr>
            <p:nvPr/>
          </p:nvSpPr>
          <p:spPr bwMode="auto">
            <a:xfrm>
              <a:off x="3630" y="1372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17</a:t>
              </a:r>
            </a:p>
          </p:txBody>
        </p:sp>
        <p:sp>
          <p:nvSpPr>
            <p:cNvPr id="82972" name="Text Box 30"/>
            <p:cNvSpPr txBox="1">
              <a:spLocks noChangeArrowheads="1"/>
            </p:cNvSpPr>
            <p:nvPr/>
          </p:nvSpPr>
          <p:spPr bwMode="auto">
            <a:xfrm>
              <a:off x="3875" y="971"/>
              <a:ext cx="1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9</a:t>
              </a:r>
            </a:p>
          </p:txBody>
        </p:sp>
        <p:sp>
          <p:nvSpPr>
            <p:cNvPr id="82973" name="Text Box 31"/>
            <p:cNvSpPr txBox="1">
              <a:spLocks noChangeArrowheads="1"/>
            </p:cNvSpPr>
            <p:nvPr/>
          </p:nvSpPr>
          <p:spPr bwMode="auto">
            <a:xfrm>
              <a:off x="4192" y="169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18</a:t>
              </a:r>
            </a:p>
          </p:txBody>
        </p:sp>
        <p:sp>
          <p:nvSpPr>
            <p:cNvPr id="82974" name="Text Box 32"/>
            <p:cNvSpPr txBox="1">
              <a:spLocks noChangeArrowheads="1"/>
            </p:cNvSpPr>
            <p:nvPr/>
          </p:nvSpPr>
          <p:spPr bwMode="auto">
            <a:xfrm>
              <a:off x="4303" y="14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12</a:t>
              </a:r>
            </a:p>
          </p:txBody>
        </p:sp>
        <p:sp>
          <p:nvSpPr>
            <p:cNvPr id="82975" name="Text Box 33"/>
            <p:cNvSpPr txBox="1">
              <a:spLocks noChangeArrowheads="1"/>
            </p:cNvSpPr>
            <p:nvPr/>
          </p:nvSpPr>
          <p:spPr bwMode="auto">
            <a:xfrm>
              <a:off x="4288" y="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7</a:t>
              </a:r>
            </a:p>
          </p:txBody>
        </p:sp>
        <p:sp>
          <p:nvSpPr>
            <p:cNvPr id="82976" name="Text Box 34"/>
            <p:cNvSpPr txBox="1">
              <a:spLocks noChangeArrowheads="1"/>
            </p:cNvSpPr>
            <p:nvPr/>
          </p:nvSpPr>
          <p:spPr bwMode="auto">
            <a:xfrm>
              <a:off x="4822" y="88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5</a:t>
              </a:r>
            </a:p>
          </p:txBody>
        </p:sp>
        <p:sp>
          <p:nvSpPr>
            <p:cNvPr id="82977" name="Text Box 35"/>
            <p:cNvSpPr txBox="1">
              <a:spLocks noChangeArrowheads="1"/>
            </p:cNvSpPr>
            <p:nvPr/>
          </p:nvSpPr>
          <p:spPr bwMode="auto">
            <a:xfrm>
              <a:off x="5191" y="1101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24</a:t>
              </a:r>
            </a:p>
          </p:txBody>
        </p:sp>
        <p:sp>
          <p:nvSpPr>
            <p:cNvPr id="82978" name="Text Box 36"/>
            <p:cNvSpPr txBox="1">
              <a:spLocks noChangeArrowheads="1"/>
            </p:cNvSpPr>
            <p:nvPr/>
          </p:nvSpPr>
          <p:spPr bwMode="auto">
            <a:xfrm>
              <a:off x="4891" y="1279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itchFamily="2" charset="-122"/>
                </a:rPr>
                <a:t>10</a:t>
              </a:r>
            </a:p>
          </p:txBody>
        </p:sp>
      </p:grpSp>
      <p:pic>
        <p:nvPicPr>
          <p:cNvPr id="3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950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9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7B7331C-A4A4-4F87-8F42-18AFED76DB3A}" type="slidenum">
              <a:rPr kumimoji="1" lang="en-US" altLang="zh-CN" sz="1400">
                <a:ea typeface="宋体" pitchFamily="2" charset="-122"/>
              </a:rPr>
              <a:pPr algn="r" eaLnBrk="1" hangingPunct="1"/>
              <a:t>76</a:t>
            </a:fld>
            <a:endParaRPr kumimoji="1" lang="en-US" altLang="zh-CN" sz="1400">
              <a:ea typeface="宋体" pitchFamily="2" charset="-122"/>
            </a:endParaRPr>
          </a:p>
        </p:txBody>
      </p:sp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321121" y="1232754"/>
            <a:ext cx="8822879" cy="4462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wrap="square">
            <a:spAutoFit/>
          </a:bodyPr>
          <a:lstStyle>
            <a:lvl1pPr marL="457200" indent="-4572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在一个连通网的所有生成树中， 各边的代价之和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最小的那棵生成树。简称为</a:t>
            </a:r>
            <a:r>
              <a:rPr kumimoji="1"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最小生成树</a:t>
            </a:r>
            <a:r>
              <a:rPr kumimoji="1"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(MST)</a:t>
            </a:r>
            <a:r>
              <a:rPr kumimoji="1"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构造最小生成树的准则：</a:t>
            </a:r>
            <a:endParaRPr kumimoji="1"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eaLnBrk="1" hangingPunct="1">
              <a:lnSpc>
                <a:spcPct val="150000"/>
              </a:lnSpc>
              <a:buBlip>
                <a:blip r:embed="rId4"/>
              </a:buBlip>
            </a:pPr>
            <a:r>
              <a:rPr kumimoji="1"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必须且仅使用</a:t>
            </a:r>
            <a:r>
              <a:rPr kumimoji="1"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n-1</a:t>
            </a:r>
            <a:r>
              <a:rPr kumimoji="1"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条边联结网络中的</a:t>
            </a:r>
            <a:r>
              <a:rPr kumimoji="1"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个顶点；</a:t>
            </a:r>
            <a:endParaRPr kumimoji="1"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eaLnBrk="1" hangingPunct="1">
              <a:lnSpc>
                <a:spcPct val="150000"/>
              </a:lnSpc>
              <a:buBlip>
                <a:blip r:embed="rId4"/>
              </a:buBlip>
            </a:pPr>
            <a:r>
              <a:rPr kumimoji="1"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不能使用产生回路的边；</a:t>
            </a:r>
            <a:endParaRPr kumimoji="1"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eaLnBrk="1" hangingPunct="1">
              <a:lnSpc>
                <a:spcPct val="150000"/>
              </a:lnSpc>
              <a:buBlip>
                <a:blip r:embed="rId4"/>
              </a:buBlip>
            </a:pPr>
            <a:r>
              <a:rPr kumimoji="1"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各边上的权值的总和达到最小。</a:t>
            </a:r>
          </a:p>
        </p:txBody>
      </p:sp>
      <p:sp>
        <p:nvSpPr>
          <p:cNvPr id="81925" name="Rectangle 3"/>
          <p:cNvSpPr>
            <a:spLocks noChangeArrowheads="1"/>
          </p:cNvSpPr>
          <p:nvPr/>
        </p:nvSpPr>
        <p:spPr bwMode="auto">
          <a:xfrm>
            <a:off x="287524" y="76200"/>
            <a:ext cx="3977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buClr>
                <a:schemeClr val="bg2"/>
              </a:buClr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最小代价生成树（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MST)</a:t>
            </a: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53298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2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72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72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72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6200" y="166687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</a:t>
            </a:r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生成树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19113" y="1492250"/>
            <a:ext cx="7677150" cy="1587500"/>
          </a:xfrm>
          <a:prstGeom prst="rect">
            <a:avLst/>
          </a:prstGeom>
          <a:solidFill>
            <a:srgbClr val="CCFFCC"/>
          </a:solidFill>
          <a:ln w="317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           是一连通的有权图，则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具有最小权的生成树。 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66713" y="762000"/>
            <a:ext cx="4891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ea typeface="隶书" pitchFamily="49" charset="-122"/>
                <a:cs typeface="Arial" charset="0"/>
              </a:rPr>
              <a:t>☺</a:t>
            </a:r>
            <a:r>
              <a:rPr lang="zh-CN" altLang="en-US" sz="3600">
                <a:ea typeface="隶书" pitchFamily="49" charset="-122"/>
                <a:cs typeface="Arial" charset="0"/>
              </a:rPr>
              <a:t>最小生成树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1066800" y="1708150"/>
          <a:ext cx="2286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9" name="公式" r:id="rId3" imgW="787058" imgH="203112" progId="Equation.3">
                  <p:embed/>
                </p:oleObj>
              </mc:Choice>
              <mc:Fallback>
                <p:oleObj name="公式" r:id="rId3" imgW="787058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08150"/>
                        <a:ext cx="2286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AutoShape 11"/>
          <p:cNvSpPr>
            <a:spLocks noChangeArrowheads="1"/>
          </p:cNvSpPr>
          <p:nvPr/>
        </p:nvSpPr>
        <p:spPr bwMode="auto">
          <a:xfrm>
            <a:off x="3505200" y="3962400"/>
            <a:ext cx="2743200" cy="685800"/>
          </a:xfrm>
          <a:prstGeom prst="wedgeRoundRectCallout">
            <a:avLst>
              <a:gd name="adj1" fmla="val -44792"/>
              <a:gd name="adj2" fmla="val -180093"/>
              <a:gd name="adj3" fmla="val 16667"/>
            </a:avLst>
          </a:prstGeom>
          <a:solidFill>
            <a:srgbClr val="FFFF00"/>
          </a:solidFill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现实意义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823913" y="4856163"/>
            <a:ext cx="7481887" cy="554037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一个赋权图的最小生成树也不一定是唯一的</a:t>
            </a:r>
          </a:p>
        </p:txBody>
      </p:sp>
      <p:sp>
        <p:nvSpPr>
          <p:cNvPr id="2" name="爆炸形 2 1"/>
          <p:cNvSpPr/>
          <p:nvPr/>
        </p:nvSpPr>
        <p:spPr bwMode="auto">
          <a:xfrm>
            <a:off x="7086600" y="2971800"/>
            <a:ext cx="1981200" cy="16002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nimBg="1"/>
      <p:bldP spid="76811" grpId="0" animBg="1"/>
      <p:bldP spid="76812" grpId="0" animBg="1"/>
      <p:bldP spid="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latin typeface="华文新魏" pitchFamily="2" charset="-122"/>
                <a:ea typeface="华文新魏" pitchFamily="2" charset="-122"/>
              </a:rPr>
              <a:t>146-</a:t>
            </a:r>
            <a:fld id="{9C15EA17-6196-4124-9411-DDF8FE2C8FF7}" type="slidenum">
              <a:rPr lang="en-US" altLang="zh-CN" sz="1800" smtClean="0">
                <a:latin typeface="华文新魏" pitchFamily="2" charset="-122"/>
                <a:ea typeface="华文新魏" pitchFamily="2" charset="-122"/>
              </a:rPr>
              <a:pPr eaLnBrk="1" hangingPunct="1"/>
              <a:t>78</a:t>
            </a:fld>
            <a:endParaRPr lang="en-US" altLang="zh-CN" sz="1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95536" y="0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MST</a:t>
            </a:r>
            <a:r>
              <a:rPr lang="zh-CN" altLang="en-US" sz="3200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23528" y="908720"/>
            <a:ext cx="8382000" cy="261251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是一个无向连通网，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是顶点集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的一个非空子集。若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是一条具有最小权值的边，其中</a:t>
            </a:r>
            <a:r>
              <a:rPr lang="en-US" altLang="zh-CN" sz="2800" b="1" i="1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，则必存在一棵包含边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的最小生成树。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9275" y="3625850"/>
            <a:ext cx="8183563" cy="2401888"/>
            <a:chOff x="519" y="2496"/>
            <a:chExt cx="4454" cy="1456"/>
          </a:xfrm>
        </p:grpSpPr>
        <p:sp>
          <p:nvSpPr>
            <p:cNvPr id="84998" name="Rectangle 5"/>
            <p:cNvSpPr>
              <a:spLocks noChangeArrowheads="1"/>
            </p:cNvSpPr>
            <p:nvPr/>
          </p:nvSpPr>
          <p:spPr bwMode="auto">
            <a:xfrm>
              <a:off x="2974" y="2496"/>
              <a:ext cx="1984" cy="145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999" name="Rectangle 6"/>
            <p:cNvSpPr>
              <a:spLocks noChangeArrowheads="1"/>
            </p:cNvSpPr>
            <p:nvPr/>
          </p:nvSpPr>
          <p:spPr bwMode="auto">
            <a:xfrm>
              <a:off x="519" y="2496"/>
              <a:ext cx="1776" cy="145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00" name="Text Box 7"/>
            <p:cNvSpPr txBox="1">
              <a:spLocks noChangeArrowheads="1"/>
            </p:cNvSpPr>
            <p:nvPr/>
          </p:nvSpPr>
          <p:spPr bwMode="auto">
            <a:xfrm>
              <a:off x="754" y="2950"/>
              <a:ext cx="169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zh-CN" altLang="en-US" sz="2000" b="1">
                  <a:ea typeface="宋体" pitchFamily="2" charset="-122"/>
                  <a:cs typeface="Angsana New" pitchFamily="18" charset="-34"/>
                </a:rPr>
                <a:t>顶点集</a:t>
              </a:r>
              <a:r>
                <a:rPr lang="en-US" altLang="zh-CN" sz="2000" b="1" i="1">
                  <a:ea typeface="宋体" pitchFamily="2" charset="-122"/>
                  <a:cs typeface="Angsana New" pitchFamily="18" charset="-34"/>
                </a:rPr>
                <a:t>U</a:t>
              </a:r>
              <a:endParaRPr lang="en-US" altLang="zh-CN" sz="2000" b="1">
                <a:ea typeface="宋体" pitchFamily="2" charset="-122"/>
                <a:cs typeface="Angsana New" pitchFamily="18" charset="-34"/>
              </a:endParaRPr>
            </a:p>
          </p:txBody>
        </p:sp>
        <p:sp>
          <p:nvSpPr>
            <p:cNvPr id="85001" name="Text Box 8"/>
            <p:cNvSpPr txBox="1">
              <a:spLocks noChangeArrowheads="1"/>
            </p:cNvSpPr>
            <p:nvPr/>
          </p:nvSpPr>
          <p:spPr bwMode="auto">
            <a:xfrm>
              <a:off x="4443" y="3410"/>
              <a:ext cx="53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just" eaLnBrk="1" hangingPunct="1">
                <a:lnSpc>
                  <a:spcPct val="104000"/>
                </a:lnSpc>
              </a:pPr>
              <a:r>
                <a:rPr lang="en-US" altLang="zh-CN" sz="2000" b="1" i="1">
                  <a:ea typeface="宋体" pitchFamily="2" charset="-122"/>
                  <a:cs typeface="Angsana New" pitchFamily="18" charset="-34"/>
                </a:rPr>
                <a:t>V</a:t>
              </a:r>
              <a:r>
                <a:rPr lang="zh-CN" altLang="en-US" sz="2000" b="1">
                  <a:ea typeface="宋体" pitchFamily="2" charset="-122"/>
                  <a:cs typeface="Angsana New" pitchFamily="18" charset="-34"/>
                </a:rPr>
                <a:t>－</a:t>
              </a:r>
              <a:r>
                <a:rPr lang="en-US" altLang="zh-CN" sz="2000" b="1" i="1">
                  <a:ea typeface="宋体" pitchFamily="2" charset="-122"/>
                  <a:cs typeface="Angsana New" pitchFamily="18" charset="-34"/>
                </a:rPr>
                <a:t>U</a:t>
              </a:r>
              <a:endParaRPr lang="en-US" altLang="zh-CN" sz="2000" b="1">
                <a:ea typeface="宋体" pitchFamily="2" charset="-122"/>
                <a:cs typeface="Angsana New" pitchFamily="18" charset="-34"/>
              </a:endParaRPr>
            </a:p>
          </p:txBody>
        </p:sp>
        <p:sp>
          <p:nvSpPr>
            <p:cNvPr id="85002" name="Line 9"/>
            <p:cNvSpPr>
              <a:spLocks noChangeShapeType="1"/>
            </p:cNvSpPr>
            <p:nvPr/>
          </p:nvSpPr>
          <p:spPr bwMode="auto">
            <a:xfrm>
              <a:off x="2552" y="3677"/>
              <a:ext cx="170" cy="1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0" bIns="10800"/>
            <a:lstStyle/>
            <a:p>
              <a:endParaRPr lang="zh-CN" altLang="en-US"/>
            </a:p>
          </p:txBody>
        </p:sp>
        <p:sp>
          <p:nvSpPr>
            <p:cNvPr id="85003" name="Line 10"/>
            <p:cNvSpPr>
              <a:spLocks noChangeShapeType="1"/>
            </p:cNvSpPr>
            <p:nvPr/>
          </p:nvSpPr>
          <p:spPr bwMode="auto">
            <a:xfrm flipH="1">
              <a:off x="2552" y="3665"/>
              <a:ext cx="150" cy="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0" bIns="10800"/>
            <a:lstStyle/>
            <a:p>
              <a:endParaRPr lang="zh-CN" altLang="en-US"/>
            </a:p>
          </p:txBody>
        </p:sp>
        <p:sp>
          <p:nvSpPr>
            <p:cNvPr id="85004" name="Text Box 11"/>
            <p:cNvSpPr txBox="1">
              <a:spLocks noChangeArrowheads="1"/>
            </p:cNvSpPr>
            <p:nvPr/>
          </p:nvSpPr>
          <p:spPr bwMode="auto">
            <a:xfrm>
              <a:off x="1826" y="3650"/>
              <a:ext cx="14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64000"/>
                </a:lnSpc>
              </a:pPr>
              <a:r>
                <a:rPr lang="en-US" altLang="zh-CN" sz="2000" b="1" i="1">
                  <a:ea typeface="宋体" pitchFamily="2" charset="-122"/>
                  <a:cs typeface="Angsana New" pitchFamily="18" charset="-34"/>
                </a:rPr>
                <a:t>u</a:t>
              </a:r>
              <a:r>
                <a:rPr lang="en-US" altLang="zh-CN" sz="2000" b="1">
                  <a:ea typeface="宋体" pitchFamily="2" charset="-122"/>
                  <a:cs typeface="Angsana New" pitchFamily="18" charset="-34"/>
                </a:rPr>
                <a:t>'</a:t>
              </a:r>
            </a:p>
          </p:txBody>
        </p:sp>
        <p:sp>
          <p:nvSpPr>
            <p:cNvPr id="85005" name="Text Box 12"/>
            <p:cNvSpPr txBox="1">
              <a:spLocks noChangeArrowheads="1"/>
            </p:cNvSpPr>
            <p:nvPr/>
          </p:nvSpPr>
          <p:spPr bwMode="auto">
            <a:xfrm>
              <a:off x="3491" y="2803"/>
              <a:ext cx="14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ea typeface="宋体" pitchFamily="2" charset="-122"/>
                  <a:cs typeface="Angsana New" pitchFamily="18" charset="-34"/>
                </a:rPr>
                <a:t>v</a:t>
              </a:r>
              <a:endParaRPr lang="en-US" altLang="zh-CN" sz="2000" b="1">
                <a:ea typeface="宋体" pitchFamily="2" charset="-122"/>
                <a:cs typeface="Angsana New" pitchFamily="18" charset="-34"/>
              </a:endParaRPr>
            </a:p>
          </p:txBody>
        </p:sp>
        <p:sp>
          <p:nvSpPr>
            <p:cNvPr id="85006" name="Text Box 13"/>
            <p:cNvSpPr txBox="1">
              <a:spLocks noChangeArrowheads="1"/>
            </p:cNvSpPr>
            <p:nvPr/>
          </p:nvSpPr>
          <p:spPr bwMode="auto">
            <a:xfrm>
              <a:off x="3430" y="3552"/>
              <a:ext cx="16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ea typeface="宋体" pitchFamily="2" charset="-122"/>
                  <a:cs typeface="Angsana New" pitchFamily="18" charset="-34"/>
                </a:rPr>
                <a:t>v</a:t>
              </a:r>
              <a:r>
                <a:rPr lang="en-US" altLang="zh-CN" sz="2000" b="1">
                  <a:ea typeface="宋体" pitchFamily="2" charset="-122"/>
                  <a:cs typeface="Angsana New" pitchFamily="18" charset="-34"/>
                </a:rPr>
                <a:t>'</a:t>
              </a:r>
            </a:p>
          </p:txBody>
        </p:sp>
        <p:sp>
          <p:nvSpPr>
            <p:cNvPr id="85007" name="Text Box 14"/>
            <p:cNvSpPr txBox="1">
              <a:spLocks noChangeArrowheads="1"/>
            </p:cNvSpPr>
            <p:nvPr/>
          </p:nvSpPr>
          <p:spPr bwMode="auto">
            <a:xfrm>
              <a:off x="1823" y="2713"/>
              <a:ext cx="13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ea typeface="宋体" pitchFamily="2" charset="-122"/>
                  <a:cs typeface="Angsana New" pitchFamily="18" charset="-34"/>
                </a:rPr>
                <a:t>u</a:t>
              </a:r>
              <a:endParaRPr lang="en-US" altLang="zh-CN" sz="2000" b="1">
                <a:ea typeface="宋体" pitchFamily="2" charset="-122"/>
                <a:cs typeface="Angsana New" pitchFamily="18" charset="-34"/>
              </a:endParaRPr>
            </a:p>
          </p:txBody>
        </p:sp>
        <p:sp>
          <p:nvSpPr>
            <p:cNvPr id="85008" name="Freeform 15"/>
            <p:cNvSpPr>
              <a:spLocks/>
            </p:cNvSpPr>
            <p:nvPr/>
          </p:nvSpPr>
          <p:spPr bwMode="auto">
            <a:xfrm>
              <a:off x="1965" y="3523"/>
              <a:ext cx="1489" cy="237"/>
            </a:xfrm>
            <a:custGeom>
              <a:avLst/>
              <a:gdLst>
                <a:gd name="T0" fmla="*/ 0 w 2235"/>
                <a:gd name="T1" fmla="*/ 13 h 315"/>
                <a:gd name="T2" fmla="*/ 63 w 2235"/>
                <a:gd name="T3" fmla="*/ 41 h 315"/>
                <a:gd name="T4" fmla="*/ 130 w 2235"/>
                <a:gd name="T5" fmla="*/ 0 h 315"/>
                <a:gd name="T6" fmla="*/ 0 60000 65536"/>
                <a:gd name="T7" fmla="*/ 0 60000 65536"/>
                <a:gd name="T8" fmla="*/ 0 60000 65536"/>
                <a:gd name="T9" fmla="*/ 0 w 2235"/>
                <a:gd name="T10" fmla="*/ 0 h 315"/>
                <a:gd name="T11" fmla="*/ 2235 w 2235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5" h="315">
                  <a:moveTo>
                    <a:pt x="0" y="90"/>
                  </a:moveTo>
                  <a:cubicBezTo>
                    <a:pt x="180" y="122"/>
                    <a:pt x="707" y="315"/>
                    <a:pt x="1080" y="300"/>
                  </a:cubicBezTo>
                  <a:cubicBezTo>
                    <a:pt x="1453" y="285"/>
                    <a:pt x="1995" y="62"/>
                    <a:pt x="223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/>
            <a:p>
              <a:endParaRPr lang="zh-CN" altLang="en-US"/>
            </a:p>
          </p:txBody>
        </p:sp>
        <p:sp>
          <p:nvSpPr>
            <p:cNvPr id="85009" name="Text Box 16"/>
            <p:cNvSpPr txBox="1">
              <a:spLocks noChangeArrowheads="1"/>
            </p:cNvSpPr>
            <p:nvPr/>
          </p:nvSpPr>
          <p:spPr bwMode="auto">
            <a:xfrm>
              <a:off x="4567" y="2920"/>
              <a:ext cx="13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zh-CN" altLang="en-US" sz="2000" b="1">
                  <a:ea typeface="宋体" pitchFamily="2" charset="-122"/>
                  <a:cs typeface="Angsana New" pitchFamily="18" charset="-34"/>
                </a:rPr>
                <a:t>顶点集</a:t>
              </a:r>
            </a:p>
          </p:txBody>
        </p:sp>
        <p:sp>
          <p:nvSpPr>
            <p:cNvPr id="85010" name="Freeform 17"/>
            <p:cNvSpPr>
              <a:spLocks/>
            </p:cNvSpPr>
            <p:nvPr/>
          </p:nvSpPr>
          <p:spPr bwMode="auto">
            <a:xfrm>
              <a:off x="1934" y="2689"/>
              <a:ext cx="1600" cy="315"/>
            </a:xfrm>
            <a:custGeom>
              <a:avLst/>
              <a:gdLst>
                <a:gd name="T0" fmla="*/ 0 w 2402"/>
                <a:gd name="T1" fmla="*/ 35 h 418"/>
                <a:gd name="T2" fmla="*/ 68 w 2402"/>
                <a:gd name="T3" fmla="*/ 4 h 418"/>
                <a:gd name="T4" fmla="*/ 140 w 2402"/>
                <a:gd name="T5" fmla="*/ 58 h 418"/>
                <a:gd name="T6" fmla="*/ 0 60000 65536"/>
                <a:gd name="T7" fmla="*/ 0 60000 65536"/>
                <a:gd name="T8" fmla="*/ 0 60000 65536"/>
                <a:gd name="T9" fmla="*/ 0 w 2402"/>
                <a:gd name="T10" fmla="*/ 0 h 418"/>
                <a:gd name="T11" fmla="*/ 2402 w 2402"/>
                <a:gd name="T12" fmla="*/ 418 h 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2" h="418">
                  <a:moveTo>
                    <a:pt x="0" y="249"/>
                  </a:moveTo>
                  <a:cubicBezTo>
                    <a:pt x="195" y="212"/>
                    <a:pt x="772" y="0"/>
                    <a:pt x="1172" y="28"/>
                  </a:cubicBezTo>
                  <a:cubicBezTo>
                    <a:pt x="1504" y="28"/>
                    <a:pt x="2146" y="337"/>
                    <a:pt x="2402" y="418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/>
            <a:p>
              <a:endParaRPr lang="zh-CN" altLang="en-US"/>
            </a:p>
          </p:txBody>
        </p:sp>
        <p:sp>
          <p:nvSpPr>
            <p:cNvPr id="85011" name="Line 18"/>
            <p:cNvSpPr>
              <a:spLocks noChangeShapeType="1"/>
            </p:cNvSpPr>
            <p:nvPr/>
          </p:nvSpPr>
          <p:spPr bwMode="auto">
            <a:xfrm flipH="1">
              <a:off x="1664" y="2914"/>
              <a:ext cx="220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2" name="Line 19"/>
            <p:cNvSpPr>
              <a:spLocks noChangeShapeType="1"/>
            </p:cNvSpPr>
            <p:nvPr/>
          </p:nvSpPr>
          <p:spPr bwMode="auto">
            <a:xfrm>
              <a:off x="1655" y="3185"/>
              <a:ext cx="249" cy="3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3" name="Oval 20"/>
            <p:cNvSpPr>
              <a:spLocks noChangeArrowheads="1"/>
            </p:cNvSpPr>
            <p:nvPr/>
          </p:nvSpPr>
          <p:spPr bwMode="auto">
            <a:xfrm>
              <a:off x="1875" y="2868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4" name="Oval 21"/>
            <p:cNvSpPr>
              <a:spLocks noChangeArrowheads="1"/>
            </p:cNvSpPr>
            <p:nvPr/>
          </p:nvSpPr>
          <p:spPr bwMode="auto">
            <a:xfrm>
              <a:off x="1915" y="3534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5" name="Oval 22"/>
            <p:cNvSpPr>
              <a:spLocks noChangeArrowheads="1"/>
            </p:cNvSpPr>
            <p:nvPr/>
          </p:nvSpPr>
          <p:spPr bwMode="auto">
            <a:xfrm>
              <a:off x="1615" y="3117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6" name="Oval 23"/>
            <p:cNvSpPr>
              <a:spLocks noChangeArrowheads="1"/>
            </p:cNvSpPr>
            <p:nvPr/>
          </p:nvSpPr>
          <p:spPr bwMode="auto">
            <a:xfrm>
              <a:off x="1424" y="3343"/>
              <a:ext cx="50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7" name="Oval 24"/>
            <p:cNvSpPr>
              <a:spLocks noChangeArrowheads="1"/>
            </p:cNvSpPr>
            <p:nvPr/>
          </p:nvSpPr>
          <p:spPr bwMode="auto">
            <a:xfrm>
              <a:off x="1474" y="3647"/>
              <a:ext cx="50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8" name="Oval 25"/>
            <p:cNvSpPr>
              <a:spLocks noChangeArrowheads="1"/>
            </p:cNvSpPr>
            <p:nvPr/>
          </p:nvSpPr>
          <p:spPr bwMode="auto">
            <a:xfrm>
              <a:off x="1054" y="3455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9" name="Oval 26"/>
            <p:cNvSpPr>
              <a:spLocks noChangeArrowheads="1"/>
            </p:cNvSpPr>
            <p:nvPr/>
          </p:nvSpPr>
          <p:spPr bwMode="auto">
            <a:xfrm>
              <a:off x="1134" y="2970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20" name="Line 27"/>
            <p:cNvSpPr>
              <a:spLocks noChangeShapeType="1"/>
            </p:cNvSpPr>
            <p:nvPr/>
          </p:nvSpPr>
          <p:spPr bwMode="auto">
            <a:xfrm>
              <a:off x="1185" y="3026"/>
              <a:ext cx="250" cy="3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1" name="Line 28"/>
            <p:cNvSpPr>
              <a:spLocks noChangeShapeType="1"/>
            </p:cNvSpPr>
            <p:nvPr/>
          </p:nvSpPr>
          <p:spPr bwMode="auto">
            <a:xfrm flipH="1">
              <a:off x="1085" y="3038"/>
              <a:ext cx="70" cy="4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2" name="Line 29"/>
            <p:cNvSpPr>
              <a:spLocks noChangeShapeType="1"/>
            </p:cNvSpPr>
            <p:nvPr/>
          </p:nvSpPr>
          <p:spPr bwMode="auto">
            <a:xfrm>
              <a:off x="1455" y="3410"/>
              <a:ext cx="40" cy="2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3" name="Line 30"/>
            <p:cNvSpPr>
              <a:spLocks noChangeShapeType="1"/>
            </p:cNvSpPr>
            <p:nvPr/>
          </p:nvSpPr>
          <p:spPr bwMode="auto">
            <a:xfrm>
              <a:off x="1185" y="3004"/>
              <a:ext cx="430" cy="1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4" name="Line 31"/>
            <p:cNvSpPr>
              <a:spLocks noChangeShapeType="1"/>
            </p:cNvSpPr>
            <p:nvPr/>
          </p:nvSpPr>
          <p:spPr bwMode="auto">
            <a:xfrm flipH="1">
              <a:off x="4043" y="2925"/>
              <a:ext cx="220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5" name="Line 32"/>
            <p:cNvSpPr>
              <a:spLocks noChangeShapeType="1"/>
            </p:cNvSpPr>
            <p:nvPr/>
          </p:nvSpPr>
          <p:spPr bwMode="auto">
            <a:xfrm>
              <a:off x="4034" y="3196"/>
              <a:ext cx="249" cy="3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6" name="Oval 33"/>
            <p:cNvSpPr>
              <a:spLocks noChangeArrowheads="1"/>
            </p:cNvSpPr>
            <p:nvPr/>
          </p:nvSpPr>
          <p:spPr bwMode="auto">
            <a:xfrm>
              <a:off x="4253" y="2880"/>
              <a:ext cx="50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27" name="Oval 34"/>
            <p:cNvSpPr>
              <a:spLocks noChangeArrowheads="1"/>
            </p:cNvSpPr>
            <p:nvPr/>
          </p:nvSpPr>
          <p:spPr bwMode="auto">
            <a:xfrm>
              <a:off x="4293" y="3546"/>
              <a:ext cx="50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28" name="Oval 35"/>
            <p:cNvSpPr>
              <a:spLocks noChangeArrowheads="1"/>
            </p:cNvSpPr>
            <p:nvPr/>
          </p:nvSpPr>
          <p:spPr bwMode="auto">
            <a:xfrm>
              <a:off x="3994" y="3128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29" name="Oval 36"/>
            <p:cNvSpPr>
              <a:spLocks noChangeArrowheads="1"/>
            </p:cNvSpPr>
            <p:nvPr/>
          </p:nvSpPr>
          <p:spPr bwMode="auto">
            <a:xfrm>
              <a:off x="3433" y="3467"/>
              <a:ext cx="49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30" name="Oval 37"/>
            <p:cNvSpPr>
              <a:spLocks noChangeArrowheads="1"/>
            </p:cNvSpPr>
            <p:nvPr/>
          </p:nvSpPr>
          <p:spPr bwMode="auto">
            <a:xfrm>
              <a:off x="3513" y="2981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31" name="Line 38"/>
            <p:cNvSpPr>
              <a:spLocks noChangeShapeType="1"/>
            </p:cNvSpPr>
            <p:nvPr/>
          </p:nvSpPr>
          <p:spPr bwMode="auto">
            <a:xfrm flipH="1">
              <a:off x="3463" y="3049"/>
              <a:ext cx="71" cy="4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2" name="Line 39"/>
            <p:cNvSpPr>
              <a:spLocks noChangeShapeType="1"/>
            </p:cNvSpPr>
            <p:nvPr/>
          </p:nvSpPr>
          <p:spPr bwMode="auto">
            <a:xfrm>
              <a:off x="3563" y="3015"/>
              <a:ext cx="431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3" name="Text Box 40"/>
            <p:cNvSpPr txBox="1">
              <a:spLocks noChangeArrowheads="1"/>
            </p:cNvSpPr>
            <p:nvPr/>
          </p:nvSpPr>
          <p:spPr bwMode="auto">
            <a:xfrm>
              <a:off x="1213" y="2600"/>
              <a:ext cx="28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ea typeface="宋体" pitchFamily="2" charset="-122"/>
                  <a:cs typeface="Angsana New" pitchFamily="18" charset="-34"/>
                </a:rPr>
                <a:t>T</a:t>
              </a:r>
              <a:r>
                <a:rPr lang="en-US" altLang="zh-CN" sz="2000" b="1" baseline="-25000">
                  <a:ea typeface="宋体" pitchFamily="2" charset="-122"/>
                  <a:cs typeface="Angsana New" pitchFamily="18" charset="-34"/>
                </a:rPr>
                <a:t>1</a:t>
              </a:r>
              <a:endParaRPr lang="en-US" altLang="zh-CN" sz="2000" b="1">
                <a:ea typeface="宋体" pitchFamily="2" charset="-122"/>
                <a:cs typeface="Angsana New" pitchFamily="18" charset="-34"/>
              </a:endParaRPr>
            </a:p>
          </p:txBody>
        </p:sp>
        <p:sp>
          <p:nvSpPr>
            <p:cNvPr id="85034" name="Text Box 41"/>
            <p:cNvSpPr txBox="1">
              <a:spLocks noChangeArrowheads="1"/>
            </p:cNvSpPr>
            <p:nvPr/>
          </p:nvSpPr>
          <p:spPr bwMode="auto">
            <a:xfrm>
              <a:off x="3812" y="2589"/>
              <a:ext cx="28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ea typeface="宋体" pitchFamily="2" charset="-122"/>
                  <a:cs typeface="Angsana New" pitchFamily="18" charset="-34"/>
                </a:rPr>
                <a:t>T</a:t>
              </a:r>
              <a:r>
                <a:rPr lang="en-US" altLang="zh-CN" sz="2000" b="1" baseline="-25000">
                  <a:ea typeface="宋体" pitchFamily="2" charset="-122"/>
                  <a:cs typeface="Angsana New" pitchFamily="18" charset="-34"/>
                </a:rPr>
                <a:t>2</a:t>
              </a:r>
              <a:endParaRPr lang="en-US" altLang="zh-CN" sz="2000" b="1">
                <a:ea typeface="宋体" pitchFamily="2" charset="-122"/>
                <a:cs typeface="Angsana New" pitchFamily="18" charset="-34"/>
              </a:endParaRPr>
            </a:p>
          </p:txBody>
        </p:sp>
      </p:grpSp>
      <p:pic>
        <p:nvPicPr>
          <p:cNvPr id="43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9010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算法</a:t>
            </a:r>
            <a:endParaRPr lang="zh-CN" altLang="en-US" sz="1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81000" y="874713"/>
            <a:ext cx="2452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隶书" pitchFamily="49" charset="-122"/>
              </a:rPr>
              <a:t>Kruskal</a:t>
            </a: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算法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1295400" y="1851025"/>
            <a:ext cx="7391400" cy="1587500"/>
          </a:xfrm>
          <a:prstGeom prst="rect">
            <a:avLst/>
          </a:prstGeom>
          <a:solidFill>
            <a:srgbClr val="CCFFCC"/>
          </a:solidFill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要点：在与已选取的边不成圈的边中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选取最小者。</a:t>
            </a:r>
          </a:p>
        </p:txBody>
      </p:sp>
      <p:sp>
        <p:nvSpPr>
          <p:cNvPr id="77832" name="AutoShape 8"/>
          <p:cNvSpPr>
            <a:spLocks noChangeArrowheads="1"/>
          </p:cNvSpPr>
          <p:nvPr/>
        </p:nvSpPr>
        <p:spPr bwMode="auto">
          <a:xfrm>
            <a:off x="2895600" y="4114800"/>
            <a:ext cx="2286000" cy="1143000"/>
          </a:xfrm>
          <a:prstGeom prst="cloudCallout">
            <a:avLst>
              <a:gd name="adj1" fmla="val -67917"/>
              <a:gd name="adj2" fmla="val 152500"/>
            </a:avLst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FF0066"/>
                </a:solidFill>
              </a:rPr>
              <a:t>构造</a:t>
            </a: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/>
      <p:bldP spid="77831" grpId="0" animBg="1"/>
      <p:bldP spid="778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>
            <a:off x="18669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0861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828800" y="2971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048000" y="2971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11" name="直接连接符 10"/>
          <p:cNvCxnSpPr>
            <a:stCxn id="6" idx="6"/>
            <a:endCxn id="7" idx="2"/>
          </p:cNvCxnSpPr>
          <p:nvPr/>
        </p:nvCxnSpPr>
        <p:spPr bwMode="auto">
          <a:xfrm>
            <a:off x="1981200" y="1676400"/>
            <a:ext cx="1104900" cy="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>
            <a:stCxn id="8" idx="6"/>
            <a:endCxn id="9" idx="2"/>
          </p:cNvCxnSpPr>
          <p:nvPr/>
        </p:nvCxnSpPr>
        <p:spPr bwMode="auto">
          <a:xfrm>
            <a:off x="1943100" y="3048000"/>
            <a:ext cx="1104900" cy="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stCxn id="6" idx="4"/>
            <a:endCxn id="8" idx="0"/>
          </p:cNvCxnSpPr>
          <p:nvPr/>
        </p:nvCxnSpPr>
        <p:spPr bwMode="auto">
          <a:xfrm flipH="1">
            <a:off x="1885950" y="1752600"/>
            <a:ext cx="38100" cy="1219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>
            <a:stCxn id="7" idx="4"/>
            <a:endCxn id="9" idx="0"/>
          </p:cNvCxnSpPr>
          <p:nvPr/>
        </p:nvCxnSpPr>
        <p:spPr bwMode="auto">
          <a:xfrm flipH="1">
            <a:off x="3105150" y="1752600"/>
            <a:ext cx="38100" cy="1219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stCxn id="8" idx="0"/>
            <a:endCxn id="7" idx="2"/>
          </p:cNvCxnSpPr>
          <p:nvPr/>
        </p:nvCxnSpPr>
        <p:spPr bwMode="auto">
          <a:xfrm flipV="1">
            <a:off x="1885950" y="1676400"/>
            <a:ext cx="1200150" cy="12954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任意多边形 20"/>
          <p:cNvSpPr/>
          <p:nvPr/>
        </p:nvSpPr>
        <p:spPr bwMode="auto">
          <a:xfrm>
            <a:off x="704850" y="1676400"/>
            <a:ext cx="2306743" cy="2009775"/>
          </a:xfrm>
          <a:custGeom>
            <a:avLst/>
            <a:gdLst>
              <a:gd name="connsiteX0" fmla="*/ 1152525 w 2306743"/>
              <a:gd name="connsiteY0" fmla="*/ 0 h 2009775"/>
              <a:gd name="connsiteX1" fmla="*/ 685800 w 2306743"/>
              <a:gd name="connsiteY1" fmla="*/ 247650 h 2009775"/>
              <a:gd name="connsiteX2" fmla="*/ 619125 w 2306743"/>
              <a:gd name="connsiteY2" fmla="*/ 304800 h 2009775"/>
              <a:gd name="connsiteX3" fmla="*/ 428625 w 2306743"/>
              <a:gd name="connsiteY3" fmla="*/ 419100 h 2009775"/>
              <a:gd name="connsiteX4" fmla="*/ 200025 w 2306743"/>
              <a:gd name="connsiteY4" fmla="*/ 676275 h 2009775"/>
              <a:gd name="connsiteX5" fmla="*/ 180975 w 2306743"/>
              <a:gd name="connsiteY5" fmla="*/ 704850 h 2009775"/>
              <a:gd name="connsiteX6" fmla="*/ 76200 w 2306743"/>
              <a:gd name="connsiteY6" fmla="*/ 895350 h 2009775"/>
              <a:gd name="connsiteX7" fmla="*/ 28575 w 2306743"/>
              <a:gd name="connsiteY7" fmla="*/ 1028700 h 2009775"/>
              <a:gd name="connsiteX8" fmla="*/ 9525 w 2306743"/>
              <a:gd name="connsiteY8" fmla="*/ 1114425 h 2009775"/>
              <a:gd name="connsiteX9" fmla="*/ 0 w 2306743"/>
              <a:gd name="connsiteY9" fmla="*/ 1143000 h 2009775"/>
              <a:gd name="connsiteX10" fmla="*/ 9525 w 2306743"/>
              <a:gd name="connsiteY10" fmla="*/ 1276350 h 2009775"/>
              <a:gd name="connsiteX11" fmla="*/ 47625 w 2306743"/>
              <a:gd name="connsiteY11" fmla="*/ 1362075 h 2009775"/>
              <a:gd name="connsiteX12" fmla="*/ 85725 w 2306743"/>
              <a:gd name="connsiteY12" fmla="*/ 1447800 h 2009775"/>
              <a:gd name="connsiteX13" fmla="*/ 161925 w 2306743"/>
              <a:gd name="connsiteY13" fmla="*/ 1581150 h 2009775"/>
              <a:gd name="connsiteX14" fmla="*/ 219075 w 2306743"/>
              <a:gd name="connsiteY14" fmla="*/ 1638300 h 2009775"/>
              <a:gd name="connsiteX15" fmla="*/ 257175 w 2306743"/>
              <a:gd name="connsiteY15" fmla="*/ 1657350 h 2009775"/>
              <a:gd name="connsiteX16" fmla="*/ 304800 w 2306743"/>
              <a:gd name="connsiteY16" fmla="*/ 1704975 h 2009775"/>
              <a:gd name="connsiteX17" fmla="*/ 390525 w 2306743"/>
              <a:gd name="connsiteY17" fmla="*/ 1771650 h 2009775"/>
              <a:gd name="connsiteX18" fmla="*/ 438150 w 2306743"/>
              <a:gd name="connsiteY18" fmla="*/ 1809750 h 2009775"/>
              <a:gd name="connsiteX19" fmla="*/ 523875 w 2306743"/>
              <a:gd name="connsiteY19" fmla="*/ 1876425 h 2009775"/>
              <a:gd name="connsiteX20" fmla="*/ 571500 w 2306743"/>
              <a:gd name="connsiteY20" fmla="*/ 1895475 h 2009775"/>
              <a:gd name="connsiteX21" fmla="*/ 600075 w 2306743"/>
              <a:gd name="connsiteY21" fmla="*/ 1914525 h 2009775"/>
              <a:gd name="connsiteX22" fmla="*/ 628650 w 2306743"/>
              <a:gd name="connsiteY22" fmla="*/ 1924050 h 2009775"/>
              <a:gd name="connsiteX23" fmla="*/ 685800 w 2306743"/>
              <a:gd name="connsiteY23" fmla="*/ 1952625 h 2009775"/>
              <a:gd name="connsiteX24" fmla="*/ 771525 w 2306743"/>
              <a:gd name="connsiteY24" fmla="*/ 2000250 h 2009775"/>
              <a:gd name="connsiteX25" fmla="*/ 838200 w 2306743"/>
              <a:gd name="connsiteY25" fmla="*/ 2009775 h 2009775"/>
              <a:gd name="connsiteX26" fmla="*/ 1209675 w 2306743"/>
              <a:gd name="connsiteY26" fmla="*/ 1990725 h 2009775"/>
              <a:gd name="connsiteX27" fmla="*/ 1285875 w 2306743"/>
              <a:gd name="connsiteY27" fmla="*/ 1971675 h 2009775"/>
              <a:gd name="connsiteX28" fmla="*/ 1314450 w 2306743"/>
              <a:gd name="connsiteY28" fmla="*/ 1962150 h 2009775"/>
              <a:gd name="connsiteX29" fmla="*/ 1362075 w 2306743"/>
              <a:gd name="connsiteY29" fmla="*/ 1952625 h 2009775"/>
              <a:gd name="connsiteX30" fmla="*/ 1409700 w 2306743"/>
              <a:gd name="connsiteY30" fmla="*/ 1933575 h 2009775"/>
              <a:gd name="connsiteX31" fmla="*/ 1495425 w 2306743"/>
              <a:gd name="connsiteY31" fmla="*/ 1905000 h 2009775"/>
              <a:gd name="connsiteX32" fmla="*/ 1647825 w 2306743"/>
              <a:gd name="connsiteY32" fmla="*/ 1857375 h 2009775"/>
              <a:gd name="connsiteX33" fmla="*/ 1676400 w 2306743"/>
              <a:gd name="connsiteY33" fmla="*/ 1847850 h 2009775"/>
              <a:gd name="connsiteX34" fmla="*/ 1733550 w 2306743"/>
              <a:gd name="connsiteY34" fmla="*/ 1819275 h 2009775"/>
              <a:gd name="connsiteX35" fmla="*/ 1809750 w 2306743"/>
              <a:gd name="connsiteY35" fmla="*/ 1800225 h 2009775"/>
              <a:gd name="connsiteX36" fmla="*/ 1857375 w 2306743"/>
              <a:gd name="connsiteY36" fmla="*/ 1771650 h 2009775"/>
              <a:gd name="connsiteX37" fmla="*/ 1895475 w 2306743"/>
              <a:gd name="connsiteY37" fmla="*/ 1752600 h 2009775"/>
              <a:gd name="connsiteX38" fmla="*/ 1952625 w 2306743"/>
              <a:gd name="connsiteY38" fmla="*/ 1714500 h 2009775"/>
              <a:gd name="connsiteX39" fmla="*/ 1990725 w 2306743"/>
              <a:gd name="connsiteY39" fmla="*/ 1685925 h 2009775"/>
              <a:gd name="connsiteX40" fmla="*/ 2066925 w 2306743"/>
              <a:gd name="connsiteY40" fmla="*/ 1647825 h 2009775"/>
              <a:gd name="connsiteX41" fmla="*/ 2105025 w 2306743"/>
              <a:gd name="connsiteY41" fmla="*/ 1609725 h 2009775"/>
              <a:gd name="connsiteX42" fmla="*/ 2219325 w 2306743"/>
              <a:gd name="connsiteY42" fmla="*/ 1533525 h 2009775"/>
              <a:gd name="connsiteX43" fmla="*/ 2276475 w 2306743"/>
              <a:gd name="connsiteY43" fmla="*/ 1476375 h 2009775"/>
              <a:gd name="connsiteX44" fmla="*/ 2305050 w 2306743"/>
              <a:gd name="connsiteY44" fmla="*/ 1457325 h 2009775"/>
              <a:gd name="connsiteX45" fmla="*/ 2305050 w 2306743"/>
              <a:gd name="connsiteY45" fmla="*/ 1438275 h 200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306743" h="2009775">
                <a:moveTo>
                  <a:pt x="1152525" y="0"/>
                </a:moveTo>
                <a:cubicBezTo>
                  <a:pt x="955659" y="65622"/>
                  <a:pt x="1045863" y="31612"/>
                  <a:pt x="685800" y="247650"/>
                </a:cubicBezTo>
                <a:cubicBezTo>
                  <a:pt x="660699" y="262710"/>
                  <a:pt x="643701" y="288898"/>
                  <a:pt x="619125" y="304800"/>
                </a:cubicBezTo>
                <a:cubicBezTo>
                  <a:pt x="512030" y="374097"/>
                  <a:pt x="528042" y="327331"/>
                  <a:pt x="428625" y="419100"/>
                </a:cubicBezTo>
                <a:cubicBezTo>
                  <a:pt x="344662" y="496604"/>
                  <a:pt x="269700" y="585698"/>
                  <a:pt x="200025" y="676275"/>
                </a:cubicBezTo>
                <a:cubicBezTo>
                  <a:pt x="193045" y="685349"/>
                  <a:pt x="186975" y="695101"/>
                  <a:pt x="180975" y="704850"/>
                </a:cubicBezTo>
                <a:cubicBezTo>
                  <a:pt x="130098" y="787525"/>
                  <a:pt x="116861" y="808220"/>
                  <a:pt x="76200" y="895350"/>
                </a:cubicBezTo>
                <a:cubicBezTo>
                  <a:pt x="60073" y="929908"/>
                  <a:pt x="37701" y="999041"/>
                  <a:pt x="28575" y="1028700"/>
                </a:cubicBezTo>
                <a:cubicBezTo>
                  <a:pt x="15538" y="1071071"/>
                  <a:pt x="21105" y="1068105"/>
                  <a:pt x="9525" y="1114425"/>
                </a:cubicBezTo>
                <a:cubicBezTo>
                  <a:pt x="7090" y="1124165"/>
                  <a:pt x="3175" y="1133475"/>
                  <a:pt x="0" y="1143000"/>
                </a:cubicBezTo>
                <a:cubicBezTo>
                  <a:pt x="3175" y="1187450"/>
                  <a:pt x="4318" y="1232092"/>
                  <a:pt x="9525" y="1276350"/>
                </a:cubicBezTo>
                <a:cubicBezTo>
                  <a:pt x="12146" y="1298632"/>
                  <a:pt x="43492" y="1352156"/>
                  <a:pt x="47625" y="1362075"/>
                </a:cubicBezTo>
                <a:cubicBezTo>
                  <a:pt x="104856" y="1499430"/>
                  <a:pt x="35833" y="1362984"/>
                  <a:pt x="85725" y="1447800"/>
                </a:cubicBezTo>
                <a:cubicBezTo>
                  <a:pt x="111682" y="1491927"/>
                  <a:pt x="125724" y="1544949"/>
                  <a:pt x="161925" y="1581150"/>
                </a:cubicBezTo>
                <a:cubicBezTo>
                  <a:pt x="180975" y="1600200"/>
                  <a:pt x="198038" y="1621470"/>
                  <a:pt x="219075" y="1638300"/>
                </a:cubicBezTo>
                <a:cubicBezTo>
                  <a:pt x="230163" y="1647170"/>
                  <a:pt x="245967" y="1648633"/>
                  <a:pt x="257175" y="1657350"/>
                </a:cubicBezTo>
                <a:cubicBezTo>
                  <a:pt x="274896" y="1671133"/>
                  <a:pt x="287754" y="1690364"/>
                  <a:pt x="304800" y="1704975"/>
                </a:cubicBezTo>
                <a:cubicBezTo>
                  <a:pt x="332286" y="1728534"/>
                  <a:pt x="362060" y="1749285"/>
                  <a:pt x="390525" y="1771650"/>
                </a:cubicBezTo>
                <a:cubicBezTo>
                  <a:pt x="406511" y="1784210"/>
                  <a:pt x="422416" y="1796876"/>
                  <a:pt x="438150" y="1809750"/>
                </a:cubicBezTo>
                <a:cubicBezTo>
                  <a:pt x="451400" y="1820591"/>
                  <a:pt x="498993" y="1863984"/>
                  <a:pt x="523875" y="1876425"/>
                </a:cubicBezTo>
                <a:cubicBezTo>
                  <a:pt x="539168" y="1884071"/>
                  <a:pt x="556207" y="1887829"/>
                  <a:pt x="571500" y="1895475"/>
                </a:cubicBezTo>
                <a:cubicBezTo>
                  <a:pt x="581739" y="1900595"/>
                  <a:pt x="589836" y="1909405"/>
                  <a:pt x="600075" y="1914525"/>
                </a:cubicBezTo>
                <a:cubicBezTo>
                  <a:pt x="609055" y="1919015"/>
                  <a:pt x="619475" y="1919972"/>
                  <a:pt x="628650" y="1924050"/>
                </a:cubicBezTo>
                <a:cubicBezTo>
                  <a:pt x="648113" y="1932700"/>
                  <a:pt x="667007" y="1942602"/>
                  <a:pt x="685800" y="1952625"/>
                </a:cubicBezTo>
                <a:cubicBezTo>
                  <a:pt x="714643" y="1968008"/>
                  <a:pt x="740918" y="1988772"/>
                  <a:pt x="771525" y="2000250"/>
                </a:cubicBezTo>
                <a:cubicBezTo>
                  <a:pt x="792546" y="2008133"/>
                  <a:pt x="815975" y="2006600"/>
                  <a:pt x="838200" y="2009775"/>
                </a:cubicBezTo>
                <a:cubicBezTo>
                  <a:pt x="946292" y="2006499"/>
                  <a:pt x="1090681" y="2016224"/>
                  <a:pt x="1209675" y="1990725"/>
                </a:cubicBezTo>
                <a:cubicBezTo>
                  <a:pt x="1235276" y="1985239"/>
                  <a:pt x="1260616" y="1978564"/>
                  <a:pt x="1285875" y="1971675"/>
                </a:cubicBezTo>
                <a:cubicBezTo>
                  <a:pt x="1295561" y="1969033"/>
                  <a:pt x="1304710" y="1964585"/>
                  <a:pt x="1314450" y="1962150"/>
                </a:cubicBezTo>
                <a:cubicBezTo>
                  <a:pt x="1330156" y="1958223"/>
                  <a:pt x="1346568" y="1957277"/>
                  <a:pt x="1362075" y="1952625"/>
                </a:cubicBezTo>
                <a:cubicBezTo>
                  <a:pt x="1378452" y="1947712"/>
                  <a:pt x="1393598" y="1939326"/>
                  <a:pt x="1409700" y="1933575"/>
                </a:cubicBezTo>
                <a:cubicBezTo>
                  <a:pt x="1438066" y="1923444"/>
                  <a:pt x="1467573" y="1916468"/>
                  <a:pt x="1495425" y="1905000"/>
                </a:cubicBezTo>
                <a:cubicBezTo>
                  <a:pt x="1625011" y="1851641"/>
                  <a:pt x="1515962" y="1873858"/>
                  <a:pt x="1647825" y="1857375"/>
                </a:cubicBezTo>
                <a:cubicBezTo>
                  <a:pt x="1657350" y="1854200"/>
                  <a:pt x="1667225" y="1851928"/>
                  <a:pt x="1676400" y="1847850"/>
                </a:cubicBezTo>
                <a:cubicBezTo>
                  <a:pt x="1695863" y="1839200"/>
                  <a:pt x="1713492" y="1826438"/>
                  <a:pt x="1733550" y="1819275"/>
                </a:cubicBezTo>
                <a:cubicBezTo>
                  <a:pt x="1758206" y="1810469"/>
                  <a:pt x="1784350" y="1806575"/>
                  <a:pt x="1809750" y="1800225"/>
                </a:cubicBezTo>
                <a:cubicBezTo>
                  <a:pt x="1825625" y="1790700"/>
                  <a:pt x="1841191" y="1780641"/>
                  <a:pt x="1857375" y="1771650"/>
                </a:cubicBezTo>
                <a:cubicBezTo>
                  <a:pt x="1869787" y="1764754"/>
                  <a:pt x="1883299" y="1759905"/>
                  <a:pt x="1895475" y="1752600"/>
                </a:cubicBezTo>
                <a:cubicBezTo>
                  <a:pt x="1915108" y="1740820"/>
                  <a:pt x="1934309" y="1728237"/>
                  <a:pt x="1952625" y="1714500"/>
                </a:cubicBezTo>
                <a:cubicBezTo>
                  <a:pt x="1965325" y="1704975"/>
                  <a:pt x="1976848" y="1693635"/>
                  <a:pt x="1990725" y="1685925"/>
                </a:cubicBezTo>
                <a:cubicBezTo>
                  <a:pt x="2038651" y="1659300"/>
                  <a:pt x="2031039" y="1678585"/>
                  <a:pt x="2066925" y="1647825"/>
                </a:cubicBezTo>
                <a:cubicBezTo>
                  <a:pt x="2080562" y="1636136"/>
                  <a:pt x="2090657" y="1620501"/>
                  <a:pt x="2105025" y="1609725"/>
                </a:cubicBezTo>
                <a:cubicBezTo>
                  <a:pt x="2198863" y="1539346"/>
                  <a:pt x="2070631" y="1682219"/>
                  <a:pt x="2219325" y="1533525"/>
                </a:cubicBezTo>
                <a:cubicBezTo>
                  <a:pt x="2238375" y="1514475"/>
                  <a:pt x="2254059" y="1491319"/>
                  <a:pt x="2276475" y="1476375"/>
                </a:cubicBezTo>
                <a:cubicBezTo>
                  <a:pt x="2286000" y="1470025"/>
                  <a:pt x="2298181" y="1466483"/>
                  <a:pt x="2305050" y="1457325"/>
                </a:cubicBezTo>
                <a:cubicBezTo>
                  <a:pt x="2308860" y="1452245"/>
                  <a:pt x="2305050" y="1444625"/>
                  <a:pt x="2305050" y="1438275"/>
                </a:cubicBezTo>
              </a:path>
            </a:pathLst>
          </a:cu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0" y="36576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4610100" y="2209800"/>
            <a:ext cx="159228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5829300" y="2286000"/>
            <a:ext cx="159228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26" name="直接连接符 25"/>
          <p:cNvCxnSpPr>
            <a:stCxn id="23" idx="6"/>
            <a:endCxn id="24" idx="2"/>
          </p:cNvCxnSpPr>
          <p:nvPr/>
        </p:nvCxnSpPr>
        <p:spPr bwMode="auto">
          <a:xfrm>
            <a:off x="4769328" y="2286000"/>
            <a:ext cx="1059972" cy="76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椭圆 26"/>
          <p:cNvSpPr/>
          <p:nvPr/>
        </p:nvSpPr>
        <p:spPr bwMode="auto">
          <a:xfrm>
            <a:off x="5105400" y="3200400"/>
            <a:ext cx="159228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257800" y="1447800"/>
            <a:ext cx="159228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30" name="直接连接符 29"/>
          <p:cNvCxnSpPr>
            <a:stCxn id="23" idx="1"/>
            <a:endCxn id="28" idx="2"/>
          </p:cNvCxnSpPr>
          <p:nvPr/>
        </p:nvCxnSpPr>
        <p:spPr bwMode="auto">
          <a:xfrm flipV="1">
            <a:off x="4633418" y="1524000"/>
            <a:ext cx="624382" cy="7081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23" idx="4"/>
            <a:endCxn id="27" idx="0"/>
          </p:cNvCxnSpPr>
          <p:nvPr/>
        </p:nvCxnSpPr>
        <p:spPr bwMode="auto">
          <a:xfrm>
            <a:off x="4689714" y="2362200"/>
            <a:ext cx="495300" cy="838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28" idx="7"/>
            <a:endCxn id="24" idx="0"/>
          </p:cNvCxnSpPr>
          <p:nvPr/>
        </p:nvCxnSpPr>
        <p:spPr bwMode="auto">
          <a:xfrm>
            <a:off x="5393710" y="1470118"/>
            <a:ext cx="515204" cy="815882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27" idx="0"/>
            <a:endCxn id="24" idx="3"/>
          </p:cNvCxnSpPr>
          <p:nvPr/>
        </p:nvCxnSpPr>
        <p:spPr bwMode="auto">
          <a:xfrm flipV="1">
            <a:off x="5185014" y="2416082"/>
            <a:ext cx="667604" cy="7843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4957946" y="3657600"/>
            <a:ext cx="871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972300" y="2362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8191500" y="24384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40" name="直接连接符 39"/>
          <p:cNvCxnSpPr>
            <a:stCxn id="38" idx="6"/>
            <a:endCxn id="39" idx="2"/>
          </p:cNvCxnSpPr>
          <p:nvPr/>
        </p:nvCxnSpPr>
        <p:spPr bwMode="auto">
          <a:xfrm>
            <a:off x="7086600" y="2438400"/>
            <a:ext cx="1104900" cy="76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椭圆 40"/>
          <p:cNvSpPr/>
          <p:nvPr/>
        </p:nvSpPr>
        <p:spPr bwMode="auto">
          <a:xfrm>
            <a:off x="7467600" y="3352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76200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43" name="直接连接符 42"/>
          <p:cNvCxnSpPr>
            <a:stCxn id="38" idx="1"/>
            <a:endCxn id="42" idx="2"/>
          </p:cNvCxnSpPr>
          <p:nvPr/>
        </p:nvCxnSpPr>
        <p:spPr bwMode="auto">
          <a:xfrm flipV="1">
            <a:off x="6989039" y="1676400"/>
            <a:ext cx="630961" cy="7081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38" idx="4"/>
            <a:endCxn id="41" idx="0"/>
          </p:cNvCxnSpPr>
          <p:nvPr/>
        </p:nvCxnSpPr>
        <p:spPr bwMode="auto">
          <a:xfrm>
            <a:off x="7029450" y="2514600"/>
            <a:ext cx="495300" cy="838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42" idx="7"/>
            <a:endCxn id="39" idx="0"/>
          </p:cNvCxnSpPr>
          <p:nvPr/>
        </p:nvCxnSpPr>
        <p:spPr bwMode="auto">
          <a:xfrm>
            <a:off x="7717561" y="1622518"/>
            <a:ext cx="531089" cy="815882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stCxn id="41" idx="0"/>
            <a:endCxn id="39" idx="3"/>
          </p:cNvCxnSpPr>
          <p:nvPr/>
        </p:nvCxnSpPr>
        <p:spPr bwMode="auto">
          <a:xfrm flipV="1">
            <a:off x="7524750" y="2568482"/>
            <a:ext cx="683489" cy="7843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7320147" y="381000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>
            <a:off x="6972122" y="1285875"/>
            <a:ext cx="1324153" cy="1143000"/>
          </a:xfrm>
          <a:custGeom>
            <a:avLst/>
            <a:gdLst>
              <a:gd name="connsiteX0" fmla="*/ 19228 w 1324153"/>
              <a:gd name="connsiteY0" fmla="*/ 1095375 h 1143000"/>
              <a:gd name="connsiteX1" fmla="*/ 178 w 1324153"/>
              <a:gd name="connsiteY1" fmla="*/ 1047750 h 1143000"/>
              <a:gd name="connsiteX2" fmla="*/ 76378 w 1324153"/>
              <a:gd name="connsiteY2" fmla="*/ 809625 h 1143000"/>
              <a:gd name="connsiteX3" fmla="*/ 95428 w 1324153"/>
              <a:gd name="connsiteY3" fmla="*/ 771525 h 1143000"/>
              <a:gd name="connsiteX4" fmla="*/ 152578 w 1324153"/>
              <a:gd name="connsiteY4" fmla="*/ 676275 h 1143000"/>
              <a:gd name="connsiteX5" fmla="*/ 162103 w 1324153"/>
              <a:gd name="connsiteY5" fmla="*/ 638175 h 1143000"/>
              <a:gd name="connsiteX6" fmla="*/ 228778 w 1324153"/>
              <a:gd name="connsiteY6" fmla="*/ 523875 h 1143000"/>
              <a:gd name="connsiteX7" fmla="*/ 257353 w 1324153"/>
              <a:gd name="connsiteY7" fmla="*/ 457200 h 1143000"/>
              <a:gd name="connsiteX8" fmla="*/ 314503 w 1324153"/>
              <a:gd name="connsiteY8" fmla="*/ 400050 h 1143000"/>
              <a:gd name="connsiteX9" fmla="*/ 362128 w 1324153"/>
              <a:gd name="connsiteY9" fmla="*/ 333375 h 1143000"/>
              <a:gd name="connsiteX10" fmla="*/ 419278 w 1324153"/>
              <a:gd name="connsiteY10" fmla="*/ 266700 h 1143000"/>
              <a:gd name="connsiteX11" fmla="*/ 457378 w 1324153"/>
              <a:gd name="connsiteY11" fmla="*/ 238125 h 1143000"/>
              <a:gd name="connsiteX12" fmla="*/ 485953 w 1324153"/>
              <a:gd name="connsiteY12" fmla="*/ 219075 h 1143000"/>
              <a:gd name="connsiteX13" fmla="*/ 552628 w 1324153"/>
              <a:gd name="connsiteY13" fmla="*/ 171450 h 1143000"/>
              <a:gd name="connsiteX14" fmla="*/ 609778 w 1324153"/>
              <a:gd name="connsiteY14" fmla="*/ 114300 h 1143000"/>
              <a:gd name="connsiteX15" fmla="*/ 638353 w 1324153"/>
              <a:gd name="connsiteY15" fmla="*/ 95250 h 1143000"/>
              <a:gd name="connsiteX16" fmla="*/ 666928 w 1324153"/>
              <a:gd name="connsiteY16" fmla="*/ 66675 h 1143000"/>
              <a:gd name="connsiteX17" fmla="*/ 695503 w 1324153"/>
              <a:gd name="connsiteY17" fmla="*/ 57150 h 1143000"/>
              <a:gd name="connsiteX18" fmla="*/ 733603 w 1324153"/>
              <a:gd name="connsiteY18" fmla="*/ 38100 h 1143000"/>
              <a:gd name="connsiteX19" fmla="*/ 828853 w 1324153"/>
              <a:gd name="connsiteY19" fmla="*/ 19050 h 1143000"/>
              <a:gd name="connsiteX20" fmla="*/ 905053 w 1324153"/>
              <a:gd name="connsiteY20" fmla="*/ 0 h 1143000"/>
              <a:gd name="connsiteX21" fmla="*/ 1066978 w 1324153"/>
              <a:gd name="connsiteY21" fmla="*/ 19050 h 1143000"/>
              <a:gd name="connsiteX22" fmla="*/ 1133653 w 1324153"/>
              <a:gd name="connsiteY22" fmla="*/ 57150 h 1143000"/>
              <a:gd name="connsiteX23" fmla="*/ 1190803 w 1324153"/>
              <a:gd name="connsiteY23" fmla="*/ 114300 h 1143000"/>
              <a:gd name="connsiteX24" fmla="*/ 1219378 w 1324153"/>
              <a:gd name="connsiteY24" fmla="*/ 142875 h 1143000"/>
              <a:gd name="connsiteX25" fmla="*/ 1247953 w 1324153"/>
              <a:gd name="connsiteY25" fmla="*/ 161925 h 1143000"/>
              <a:gd name="connsiteX26" fmla="*/ 1257478 w 1324153"/>
              <a:gd name="connsiteY26" fmla="*/ 190500 h 1143000"/>
              <a:gd name="connsiteX27" fmla="*/ 1276528 w 1324153"/>
              <a:gd name="connsiteY27" fmla="*/ 228600 h 1143000"/>
              <a:gd name="connsiteX28" fmla="*/ 1286053 w 1324153"/>
              <a:gd name="connsiteY28" fmla="*/ 266700 h 1143000"/>
              <a:gd name="connsiteX29" fmla="*/ 1305103 w 1324153"/>
              <a:gd name="connsiteY29" fmla="*/ 333375 h 1143000"/>
              <a:gd name="connsiteX30" fmla="*/ 1314628 w 1324153"/>
              <a:gd name="connsiteY30" fmla="*/ 428625 h 1143000"/>
              <a:gd name="connsiteX31" fmla="*/ 1324153 w 1324153"/>
              <a:gd name="connsiteY31" fmla="*/ 495300 h 1143000"/>
              <a:gd name="connsiteX32" fmla="*/ 1314628 w 1324153"/>
              <a:gd name="connsiteY32" fmla="*/ 733425 h 1143000"/>
              <a:gd name="connsiteX33" fmla="*/ 1295578 w 1324153"/>
              <a:gd name="connsiteY33" fmla="*/ 790575 h 1143000"/>
              <a:gd name="connsiteX34" fmla="*/ 1305103 w 1324153"/>
              <a:gd name="connsiteY34" fmla="*/ 866775 h 1143000"/>
              <a:gd name="connsiteX35" fmla="*/ 1286053 w 1324153"/>
              <a:gd name="connsiteY35" fmla="*/ 1057275 h 1143000"/>
              <a:gd name="connsiteX36" fmla="*/ 1295578 w 1324153"/>
              <a:gd name="connsiteY36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4153" h="1143000">
                <a:moveTo>
                  <a:pt x="19228" y="1095375"/>
                </a:moveTo>
                <a:cubicBezTo>
                  <a:pt x="12878" y="1079500"/>
                  <a:pt x="-1782" y="1064735"/>
                  <a:pt x="178" y="1047750"/>
                </a:cubicBezTo>
                <a:cubicBezTo>
                  <a:pt x="30409" y="785752"/>
                  <a:pt x="11560" y="913333"/>
                  <a:pt x="76378" y="809625"/>
                </a:cubicBezTo>
                <a:cubicBezTo>
                  <a:pt x="83903" y="797584"/>
                  <a:pt x="88383" y="783853"/>
                  <a:pt x="95428" y="771525"/>
                </a:cubicBezTo>
                <a:cubicBezTo>
                  <a:pt x="113798" y="739377"/>
                  <a:pt x="152578" y="676275"/>
                  <a:pt x="152578" y="676275"/>
                </a:cubicBezTo>
                <a:cubicBezTo>
                  <a:pt x="155753" y="663575"/>
                  <a:pt x="156249" y="649884"/>
                  <a:pt x="162103" y="638175"/>
                </a:cubicBezTo>
                <a:cubicBezTo>
                  <a:pt x="212859" y="536663"/>
                  <a:pt x="174380" y="687068"/>
                  <a:pt x="228778" y="523875"/>
                </a:cubicBezTo>
                <a:cubicBezTo>
                  <a:pt x="235659" y="503231"/>
                  <a:pt x="243901" y="474014"/>
                  <a:pt x="257353" y="457200"/>
                </a:cubicBezTo>
                <a:cubicBezTo>
                  <a:pt x="274183" y="436163"/>
                  <a:pt x="314503" y="400050"/>
                  <a:pt x="314503" y="400050"/>
                </a:cubicBezTo>
                <a:cubicBezTo>
                  <a:pt x="331216" y="333198"/>
                  <a:pt x="309508" y="385995"/>
                  <a:pt x="362128" y="333375"/>
                </a:cubicBezTo>
                <a:cubicBezTo>
                  <a:pt x="437414" y="258089"/>
                  <a:pt x="346700" y="328909"/>
                  <a:pt x="419278" y="266700"/>
                </a:cubicBezTo>
                <a:cubicBezTo>
                  <a:pt x="431331" y="256369"/>
                  <a:pt x="444460" y="247352"/>
                  <a:pt x="457378" y="238125"/>
                </a:cubicBezTo>
                <a:cubicBezTo>
                  <a:pt x="466693" y="231471"/>
                  <a:pt x="477858" y="227170"/>
                  <a:pt x="485953" y="219075"/>
                </a:cubicBezTo>
                <a:cubicBezTo>
                  <a:pt x="538573" y="166455"/>
                  <a:pt x="485776" y="188163"/>
                  <a:pt x="552628" y="171450"/>
                </a:cubicBezTo>
                <a:cubicBezTo>
                  <a:pt x="571678" y="152400"/>
                  <a:pt x="587362" y="129244"/>
                  <a:pt x="609778" y="114300"/>
                </a:cubicBezTo>
                <a:cubicBezTo>
                  <a:pt x="619303" y="107950"/>
                  <a:pt x="629559" y="102579"/>
                  <a:pt x="638353" y="95250"/>
                </a:cubicBezTo>
                <a:cubicBezTo>
                  <a:pt x="648701" y="86626"/>
                  <a:pt x="655720" y="74147"/>
                  <a:pt x="666928" y="66675"/>
                </a:cubicBezTo>
                <a:cubicBezTo>
                  <a:pt x="675282" y="61106"/>
                  <a:pt x="686275" y="61105"/>
                  <a:pt x="695503" y="57150"/>
                </a:cubicBezTo>
                <a:cubicBezTo>
                  <a:pt x="708554" y="51557"/>
                  <a:pt x="719950" y="42001"/>
                  <a:pt x="733603" y="38100"/>
                </a:cubicBezTo>
                <a:cubicBezTo>
                  <a:pt x="764736" y="29205"/>
                  <a:pt x="797441" y="26903"/>
                  <a:pt x="828853" y="19050"/>
                </a:cubicBezTo>
                <a:lnTo>
                  <a:pt x="905053" y="0"/>
                </a:lnTo>
                <a:cubicBezTo>
                  <a:pt x="928285" y="1936"/>
                  <a:pt x="1027258" y="5810"/>
                  <a:pt x="1066978" y="19050"/>
                </a:cubicBezTo>
                <a:cubicBezTo>
                  <a:pt x="1080777" y="23650"/>
                  <a:pt x="1121111" y="46002"/>
                  <a:pt x="1133653" y="57150"/>
                </a:cubicBezTo>
                <a:cubicBezTo>
                  <a:pt x="1153789" y="75048"/>
                  <a:pt x="1171753" y="95250"/>
                  <a:pt x="1190803" y="114300"/>
                </a:cubicBezTo>
                <a:cubicBezTo>
                  <a:pt x="1200328" y="123825"/>
                  <a:pt x="1208170" y="135403"/>
                  <a:pt x="1219378" y="142875"/>
                </a:cubicBezTo>
                <a:lnTo>
                  <a:pt x="1247953" y="161925"/>
                </a:lnTo>
                <a:cubicBezTo>
                  <a:pt x="1251128" y="171450"/>
                  <a:pt x="1253523" y="181272"/>
                  <a:pt x="1257478" y="190500"/>
                </a:cubicBezTo>
                <a:cubicBezTo>
                  <a:pt x="1263071" y="203551"/>
                  <a:pt x="1271542" y="215305"/>
                  <a:pt x="1276528" y="228600"/>
                </a:cubicBezTo>
                <a:cubicBezTo>
                  <a:pt x="1281125" y="240857"/>
                  <a:pt x="1282457" y="254113"/>
                  <a:pt x="1286053" y="266700"/>
                </a:cubicBezTo>
                <a:cubicBezTo>
                  <a:pt x="1313382" y="362353"/>
                  <a:pt x="1275326" y="214268"/>
                  <a:pt x="1305103" y="333375"/>
                </a:cubicBezTo>
                <a:cubicBezTo>
                  <a:pt x="1308278" y="365125"/>
                  <a:pt x="1310900" y="396935"/>
                  <a:pt x="1314628" y="428625"/>
                </a:cubicBezTo>
                <a:cubicBezTo>
                  <a:pt x="1317251" y="450922"/>
                  <a:pt x="1324153" y="472849"/>
                  <a:pt x="1324153" y="495300"/>
                </a:cubicBezTo>
                <a:cubicBezTo>
                  <a:pt x="1324153" y="574738"/>
                  <a:pt x="1322280" y="654356"/>
                  <a:pt x="1314628" y="733425"/>
                </a:cubicBezTo>
                <a:cubicBezTo>
                  <a:pt x="1312694" y="753412"/>
                  <a:pt x="1295578" y="790575"/>
                  <a:pt x="1295578" y="790575"/>
                </a:cubicBezTo>
                <a:cubicBezTo>
                  <a:pt x="1298753" y="815975"/>
                  <a:pt x="1305103" y="841177"/>
                  <a:pt x="1305103" y="866775"/>
                </a:cubicBezTo>
                <a:cubicBezTo>
                  <a:pt x="1305103" y="1008379"/>
                  <a:pt x="1310798" y="983041"/>
                  <a:pt x="1286053" y="1057275"/>
                </a:cubicBezTo>
                <a:lnTo>
                  <a:pt x="1295578" y="1143000"/>
                </a:lnTo>
              </a:path>
            </a:pathLst>
          </a:cu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50" name="圆角矩形标注 49"/>
          <p:cNvSpPr/>
          <p:nvPr/>
        </p:nvSpPr>
        <p:spPr bwMode="auto">
          <a:xfrm>
            <a:off x="7162800" y="4814752"/>
            <a:ext cx="1307679" cy="581295"/>
          </a:xfrm>
          <a:prstGeom prst="wedgeRoundRectCallout">
            <a:avLst>
              <a:gd name="adj1" fmla="val -9907"/>
              <a:gd name="adj2" fmla="val -152154"/>
              <a:gd name="adj3" fmla="val 16667"/>
            </a:avLst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华文行楷" pitchFamily="2" charset="-122"/>
                <a:cs typeface="Times New Roman" pitchFamily="18" charset="0"/>
              </a:rPr>
              <a:t>欧拉图</a:t>
            </a:r>
          </a:p>
        </p:txBody>
      </p:sp>
      <p:sp>
        <p:nvSpPr>
          <p:cNvPr id="51" name="圆角矩形标注 50"/>
          <p:cNvSpPr/>
          <p:nvPr/>
        </p:nvSpPr>
        <p:spPr bwMode="auto">
          <a:xfrm>
            <a:off x="4648200" y="4800600"/>
            <a:ext cx="1664994" cy="581295"/>
          </a:xfrm>
          <a:prstGeom prst="wedgeRoundRectCallout">
            <a:avLst>
              <a:gd name="adj1" fmla="val -9907"/>
              <a:gd name="adj2" fmla="val -152154"/>
              <a:gd name="adj3" fmla="val 16667"/>
            </a:avLst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华文行楷" pitchFamily="2" charset="-122"/>
                <a:cs typeface="Times New Roman" pitchFamily="18" charset="0"/>
              </a:rPr>
              <a:t>欧拉通路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36525" y="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课堂练习</a:t>
            </a:r>
          </a:p>
        </p:txBody>
      </p:sp>
      <p:pic>
        <p:nvPicPr>
          <p:cNvPr id="5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81923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</a:t>
            </a:r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生成树</a:t>
            </a:r>
            <a:r>
              <a:rPr lang="en-US" altLang="zh-CN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152400" y="514350"/>
            <a:ext cx="849471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设有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个城市，它们间有输油管道连通，为了减少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消耗，应如何铺设输油管道？           </a:t>
            </a: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685800" y="2133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2514600" y="2133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685800" y="3124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2514600" y="3124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685800" y="4267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2514600" y="4267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838200" y="22098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762000" y="22860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762000" y="32766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838200" y="32004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838200" y="43434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2590800" y="22860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2590800" y="32766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838200" y="22860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 flipV="1">
            <a:off x="838200" y="22860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2" name="Line 24"/>
          <p:cNvSpPr>
            <a:spLocks noChangeShapeType="1"/>
          </p:cNvSpPr>
          <p:nvPr/>
        </p:nvSpPr>
        <p:spPr bwMode="auto">
          <a:xfrm flipV="1">
            <a:off x="838200" y="3276600"/>
            <a:ext cx="16764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3" name="Line 25"/>
          <p:cNvSpPr>
            <a:spLocks noChangeShapeType="1"/>
          </p:cNvSpPr>
          <p:nvPr/>
        </p:nvSpPr>
        <p:spPr bwMode="auto">
          <a:xfrm>
            <a:off x="838200" y="3276600"/>
            <a:ext cx="17526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78875" name="Object 27"/>
          <p:cNvGraphicFramePr>
            <a:graphicFrameLocks noChangeAspect="1"/>
          </p:cNvGraphicFramePr>
          <p:nvPr/>
        </p:nvGraphicFramePr>
        <p:xfrm>
          <a:off x="228600" y="1752600"/>
          <a:ext cx="4175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9" name="公式" r:id="rId3" imgW="152268" imgH="215713" progId="Equation.3">
                  <p:embed/>
                </p:oleObj>
              </mc:Choice>
              <mc:Fallback>
                <p:oleObj name="公式" r:id="rId3" imgW="152268" imgH="2157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175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78877" name="Object 29"/>
          <p:cNvGraphicFramePr>
            <a:graphicFrameLocks noChangeAspect="1"/>
          </p:cNvGraphicFramePr>
          <p:nvPr/>
        </p:nvGraphicFramePr>
        <p:xfrm>
          <a:off x="2667000" y="18288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0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78879" name="Object 31"/>
          <p:cNvGraphicFramePr>
            <a:graphicFrameLocks noChangeAspect="1"/>
          </p:cNvGraphicFramePr>
          <p:nvPr/>
        </p:nvGraphicFramePr>
        <p:xfrm>
          <a:off x="254000" y="28194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1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28194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1" name="Object 33"/>
          <p:cNvGraphicFramePr>
            <a:graphicFrameLocks noChangeAspect="1"/>
          </p:cNvGraphicFramePr>
          <p:nvPr/>
        </p:nvGraphicFramePr>
        <p:xfrm>
          <a:off x="2681288" y="2905125"/>
          <a:ext cx="4429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2" name="公式" r:id="rId9" imgW="164885" imgH="215619" progId="Equation.3">
                  <p:embed/>
                </p:oleObj>
              </mc:Choice>
              <mc:Fallback>
                <p:oleObj name="公式" r:id="rId9" imgW="164885" imgH="21561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2905125"/>
                        <a:ext cx="44291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3" name="Object 35"/>
          <p:cNvGraphicFramePr>
            <a:graphicFrameLocks noChangeAspect="1"/>
          </p:cNvGraphicFramePr>
          <p:nvPr/>
        </p:nvGraphicFramePr>
        <p:xfrm>
          <a:off x="307975" y="3962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3" name="公式" r:id="rId11" imgW="165028" imgH="228501" progId="Equation.3">
                  <p:embed/>
                </p:oleObj>
              </mc:Choice>
              <mc:Fallback>
                <p:oleObj name="公式" r:id="rId11" imgW="165028" imgH="22850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39624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5" name="Object 37"/>
          <p:cNvGraphicFramePr>
            <a:graphicFrameLocks noChangeAspect="1"/>
          </p:cNvGraphicFramePr>
          <p:nvPr/>
        </p:nvGraphicFramePr>
        <p:xfrm>
          <a:off x="2667000" y="4038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4" name="公式" r:id="rId13" imgW="165028" imgH="228501" progId="Equation.3">
                  <p:embed/>
                </p:oleObj>
              </mc:Choice>
              <mc:Fallback>
                <p:oleObj name="公式" r:id="rId13" imgW="165028" imgH="22850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86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1433513" y="1866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457200" y="2476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8888" name="Text Box 40"/>
          <p:cNvSpPr txBox="1">
            <a:spLocks noChangeArrowheads="1"/>
          </p:cNvSpPr>
          <p:nvPr/>
        </p:nvSpPr>
        <p:spPr bwMode="auto">
          <a:xfrm>
            <a:off x="990600" y="26670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1978025" y="260667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>
            <a:off x="2576513" y="2476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891" name="Text Box 43"/>
          <p:cNvSpPr txBox="1">
            <a:spLocks noChangeArrowheads="1"/>
          </p:cNvSpPr>
          <p:nvPr/>
        </p:nvSpPr>
        <p:spPr bwMode="auto">
          <a:xfrm>
            <a:off x="1509713" y="2857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8892" name="Text Box 44"/>
          <p:cNvSpPr txBox="1">
            <a:spLocks noChangeArrowheads="1"/>
          </p:cNvSpPr>
          <p:nvPr/>
        </p:nvSpPr>
        <p:spPr bwMode="auto">
          <a:xfrm>
            <a:off x="519113" y="3619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1433513" y="428307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2576513" y="35433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990600" y="3735388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78896" name="Text Box 48"/>
          <p:cNvSpPr txBox="1">
            <a:spLocks noChangeArrowheads="1"/>
          </p:cNvSpPr>
          <p:nvPr/>
        </p:nvSpPr>
        <p:spPr bwMode="auto">
          <a:xfrm>
            <a:off x="2043113" y="3695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grpSp>
        <p:nvGrpSpPr>
          <p:cNvPr id="78910" name="Group 62"/>
          <p:cNvGrpSpPr>
            <a:grpSpLocks/>
          </p:cNvGrpSpPr>
          <p:nvPr/>
        </p:nvGrpSpPr>
        <p:grpSpPr bwMode="auto">
          <a:xfrm>
            <a:off x="4800600" y="1905000"/>
            <a:ext cx="2895600" cy="2819400"/>
            <a:chOff x="3024" y="1200"/>
            <a:chExt cx="1824" cy="1776"/>
          </a:xfrm>
        </p:grpSpPr>
        <p:sp>
          <p:nvSpPr>
            <p:cNvPr id="78897" name="Oval 49"/>
            <p:cNvSpPr>
              <a:spLocks noChangeArrowheads="1"/>
            </p:cNvSpPr>
            <p:nvPr/>
          </p:nvSpPr>
          <p:spPr bwMode="auto">
            <a:xfrm>
              <a:off x="331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898" name="Oval 50"/>
            <p:cNvSpPr>
              <a:spLocks noChangeArrowheads="1"/>
            </p:cNvSpPr>
            <p:nvPr/>
          </p:nvSpPr>
          <p:spPr bwMode="auto">
            <a:xfrm>
              <a:off x="4464" y="144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899" name="Oval 51"/>
            <p:cNvSpPr>
              <a:spLocks noChangeArrowheads="1"/>
            </p:cNvSpPr>
            <p:nvPr/>
          </p:nvSpPr>
          <p:spPr bwMode="auto">
            <a:xfrm>
              <a:off x="331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900" name="Oval 52"/>
            <p:cNvSpPr>
              <a:spLocks noChangeArrowheads="1"/>
            </p:cNvSpPr>
            <p:nvPr/>
          </p:nvSpPr>
          <p:spPr bwMode="auto">
            <a:xfrm>
              <a:off x="4464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901" name="Oval 53"/>
            <p:cNvSpPr>
              <a:spLocks noChangeArrowheads="1"/>
            </p:cNvSpPr>
            <p:nvPr/>
          </p:nvSpPr>
          <p:spPr bwMode="auto">
            <a:xfrm>
              <a:off x="3312" y="27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8902" name="Oval 54"/>
            <p:cNvSpPr>
              <a:spLocks noChangeArrowheads="1"/>
            </p:cNvSpPr>
            <p:nvPr/>
          </p:nvSpPr>
          <p:spPr bwMode="auto">
            <a:xfrm>
              <a:off x="4464" y="27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aphicFrame>
          <p:nvGraphicFramePr>
            <p:cNvPr id="78903" name="Object 55"/>
            <p:cNvGraphicFramePr>
              <a:graphicFrameLocks noChangeAspect="1"/>
            </p:cNvGraphicFramePr>
            <p:nvPr/>
          </p:nvGraphicFramePr>
          <p:xfrm>
            <a:off x="3024" y="1200"/>
            <a:ext cx="26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05" name="公式" r:id="rId15" imgW="152268" imgH="215713" progId="Equation.3">
                    <p:embed/>
                  </p:oleObj>
                </mc:Choice>
                <mc:Fallback>
                  <p:oleObj name="公式" r:id="rId15" imgW="152268" imgH="215713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200"/>
                          <a:ext cx="263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4" name="Object 56"/>
            <p:cNvGraphicFramePr>
              <a:graphicFrameLocks noChangeAspect="1"/>
            </p:cNvGraphicFramePr>
            <p:nvPr/>
          </p:nvGraphicFramePr>
          <p:xfrm>
            <a:off x="4560" y="1248"/>
            <a:ext cx="2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06" name="公式" r:id="rId16" imgW="164885" imgH="215619" progId="Equation.3">
                    <p:embed/>
                  </p:oleObj>
                </mc:Choice>
                <mc:Fallback>
                  <p:oleObj name="公式" r:id="rId16" imgW="164885" imgH="215619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248"/>
                          <a:ext cx="24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5" name="Object 57"/>
            <p:cNvGraphicFramePr>
              <a:graphicFrameLocks noChangeAspect="1"/>
            </p:cNvGraphicFramePr>
            <p:nvPr/>
          </p:nvGraphicFramePr>
          <p:xfrm>
            <a:off x="3040" y="1872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07" name="公式" r:id="rId17" imgW="165028" imgH="228501" progId="Equation.3">
                    <p:embed/>
                  </p:oleObj>
                </mc:Choice>
                <mc:Fallback>
                  <p:oleObj name="公式" r:id="rId17" imgW="165028" imgH="228501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1872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6" name="Object 58"/>
            <p:cNvGraphicFramePr>
              <a:graphicFrameLocks noChangeAspect="1"/>
            </p:cNvGraphicFramePr>
            <p:nvPr/>
          </p:nvGraphicFramePr>
          <p:xfrm>
            <a:off x="4569" y="1926"/>
            <a:ext cx="27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08" name="公式" r:id="rId18" imgW="164885" imgH="215619" progId="Equation.3">
                    <p:embed/>
                  </p:oleObj>
                </mc:Choice>
                <mc:Fallback>
                  <p:oleObj name="公式" r:id="rId18" imgW="164885" imgH="21561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9" y="1926"/>
                          <a:ext cx="279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7" name="Object 59"/>
            <p:cNvGraphicFramePr>
              <a:graphicFrameLocks noChangeAspect="1"/>
            </p:cNvGraphicFramePr>
            <p:nvPr/>
          </p:nvGraphicFramePr>
          <p:xfrm>
            <a:off x="3074" y="2592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09" name="公式" r:id="rId19" imgW="165028" imgH="228501" progId="Equation.3">
                    <p:embed/>
                  </p:oleObj>
                </mc:Choice>
                <mc:Fallback>
                  <p:oleObj name="公式" r:id="rId19" imgW="165028" imgH="228501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" y="2592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8" name="Object 60"/>
            <p:cNvGraphicFramePr>
              <a:graphicFrameLocks noChangeAspect="1"/>
            </p:cNvGraphicFramePr>
            <p:nvPr/>
          </p:nvGraphicFramePr>
          <p:xfrm>
            <a:off x="4560" y="2640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10" name="公式" r:id="rId20" imgW="165028" imgH="228501" progId="Equation.3">
                    <p:embed/>
                  </p:oleObj>
                </mc:Choice>
                <mc:Fallback>
                  <p:oleObj name="公式" r:id="rId20" imgW="165028" imgH="228501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40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09" name="AutoShape 61"/>
          <p:cNvSpPr>
            <a:spLocks noChangeArrowheads="1"/>
          </p:cNvSpPr>
          <p:nvPr/>
        </p:nvSpPr>
        <p:spPr bwMode="auto">
          <a:xfrm>
            <a:off x="6781800" y="1066800"/>
            <a:ext cx="2362200" cy="990600"/>
          </a:xfrm>
          <a:prstGeom prst="wedgeEllipseCallout">
            <a:avLst>
              <a:gd name="adj1" fmla="val -94273"/>
              <a:gd name="adj2" fmla="val 18111"/>
            </a:avLst>
          </a:prstGeom>
          <a:solidFill>
            <a:schemeClr val="tx1">
              <a:lumMod val="20000"/>
              <a:lumOff val="80000"/>
            </a:schemeClr>
          </a:solidFill>
          <a:ln w="317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Kruskal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911" name="Line 63"/>
          <p:cNvSpPr>
            <a:spLocks noChangeShapeType="1"/>
          </p:cNvSpPr>
          <p:nvPr/>
        </p:nvSpPr>
        <p:spPr bwMode="auto">
          <a:xfrm>
            <a:off x="5332413" y="2439988"/>
            <a:ext cx="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2" name="Line 64"/>
          <p:cNvSpPr>
            <a:spLocks noChangeShapeType="1"/>
          </p:cNvSpPr>
          <p:nvPr/>
        </p:nvSpPr>
        <p:spPr bwMode="auto">
          <a:xfrm>
            <a:off x="5410200" y="3352800"/>
            <a:ext cx="1676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3" name="Line 65"/>
          <p:cNvSpPr>
            <a:spLocks noChangeShapeType="1"/>
          </p:cNvSpPr>
          <p:nvPr/>
        </p:nvSpPr>
        <p:spPr bwMode="auto">
          <a:xfrm flipV="1">
            <a:off x="7162800" y="2438400"/>
            <a:ext cx="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4" name="Line 66"/>
          <p:cNvSpPr>
            <a:spLocks noChangeShapeType="1"/>
          </p:cNvSpPr>
          <p:nvPr/>
        </p:nvSpPr>
        <p:spPr bwMode="auto">
          <a:xfrm flipH="1">
            <a:off x="5410200" y="2362200"/>
            <a:ext cx="1676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5" name="Line 67"/>
          <p:cNvSpPr>
            <a:spLocks noChangeShapeType="1"/>
          </p:cNvSpPr>
          <p:nvPr/>
        </p:nvSpPr>
        <p:spPr bwMode="auto">
          <a:xfrm>
            <a:off x="5334000" y="3429000"/>
            <a:ext cx="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6" name="Line 68"/>
          <p:cNvSpPr>
            <a:spLocks noChangeShapeType="1"/>
          </p:cNvSpPr>
          <p:nvPr/>
        </p:nvSpPr>
        <p:spPr bwMode="auto">
          <a:xfrm>
            <a:off x="5410200" y="4495800"/>
            <a:ext cx="1676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7" name="AutoShape 69"/>
          <p:cNvSpPr>
            <a:spLocks noChangeArrowheads="1"/>
          </p:cNvSpPr>
          <p:nvPr/>
        </p:nvSpPr>
        <p:spPr bwMode="auto">
          <a:xfrm>
            <a:off x="3200400" y="5257800"/>
            <a:ext cx="1981200" cy="990600"/>
          </a:xfrm>
          <a:prstGeom prst="wedgeRoundRectCallout">
            <a:avLst>
              <a:gd name="adj1" fmla="val -116347"/>
              <a:gd name="adj2" fmla="val 70995"/>
              <a:gd name="adj3" fmla="val 16667"/>
            </a:avLst>
          </a:prstGeom>
          <a:solidFill>
            <a:srgbClr val="FFFF00"/>
          </a:solidFill>
          <a:ln w="317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0000FF"/>
                </a:solidFill>
              </a:rPr>
              <a:t>破圈法</a:t>
            </a:r>
          </a:p>
        </p:txBody>
      </p:sp>
      <p:sp>
        <p:nvSpPr>
          <p:cNvPr id="78918" name="AutoShape 70"/>
          <p:cNvSpPr>
            <a:spLocks noChangeArrowheads="1"/>
          </p:cNvSpPr>
          <p:nvPr/>
        </p:nvSpPr>
        <p:spPr bwMode="auto">
          <a:xfrm>
            <a:off x="7924800" y="2895600"/>
            <a:ext cx="990600" cy="1371600"/>
          </a:xfrm>
          <a:prstGeom prst="cloudCallout">
            <a:avLst>
              <a:gd name="adj1" fmla="val -112019"/>
              <a:gd name="adj2" fmla="val -43171"/>
            </a:avLst>
          </a:prstGeom>
          <a:solidFill>
            <a:srgbClr val="CCFFCC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</a:p>
        </p:txBody>
      </p:sp>
      <p:pic>
        <p:nvPicPr>
          <p:cNvPr id="64" name="Picture 5" descr="STATBAR"/>
          <p:cNvPicPr preferRelativeResize="0"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7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8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8" grpId="0" animBg="1"/>
      <p:bldP spid="78869" grpId="0" animBg="1"/>
      <p:bldP spid="78870" grpId="0" animBg="1"/>
      <p:bldP spid="78871" grpId="0" animBg="1"/>
      <p:bldP spid="78872" grpId="0" animBg="1"/>
      <p:bldP spid="78873" grpId="0" animBg="1"/>
      <p:bldP spid="78909" grpId="0" animBg="1"/>
      <p:bldP spid="78911" grpId="0" animBg="1"/>
      <p:bldP spid="78912" grpId="0" animBg="1"/>
      <p:bldP spid="78913" grpId="0" animBg="1"/>
      <p:bldP spid="78914" grpId="0" animBg="1"/>
      <p:bldP spid="78914" grpId="1" animBg="1"/>
      <p:bldP spid="78915" grpId="0" animBg="1"/>
      <p:bldP spid="78916" grpId="0" animBg="1"/>
      <p:bldP spid="78917" grpId="0" animBg="1"/>
      <p:bldP spid="7891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38113" y="563563"/>
            <a:ext cx="140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隶书" pitchFamily="49" charset="-122"/>
              </a:rPr>
              <a:t>练习：</a:t>
            </a: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1371600" y="1676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3505200" y="1676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1371600" y="4038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2133600" y="2438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>
            <a:off x="2895600" y="2438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2133600" y="3276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>
            <a:off x="2819400" y="3276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1446213" y="1827213"/>
            <a:ext cx="0" cy="2209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1524000" y="4114800"/>
            <a:ext cx="2057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1524000" y="1752600"/>
            <a:ext cx="1981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3581400" y="1828800"/>
            <a:ext cx="0" cy="2286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2286000" y="2514600"/>
            <a:ext cx="609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2209800" y="25908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2286000" y="3352800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971800" y="2590800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1524000" y="1828800"/>
            <a:ext cx="6096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 flipV="1">
            <a:off x="2971800" y="1828800"/>
            <a:ext cx="5334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 flipV="1">
            <a:off x="1524000" y="3429000"/>
            <a:ext cx="6096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2971800" y="3429000"/>
            <a:ext cx="6096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2424113" y="1409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1052513" y="2628900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12</a:t>
            </a:r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2271713" y="4054475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3567113" y="2628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2424113" y="2171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2957513" y="27813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2424113" y="3009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3124200" y="3390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1828800" y="2705100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1585913" y="34671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9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1738313" y="1790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2957513" y="1866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grpSp>
        <p:nvGrpSpPr>
          <p:cNvPr id="79919" name="Group 47"/>
          <p:cNvGrpSpPr>
            <a:grpSpLocks/>
          </p:cNvGrpSpPr>
          <p:nvPr/>
        </p:nvGrpSpPr>
        <p:grpSpPr bwMode="auto">
          <a:xfrm>
            <a:off x="5257800" y="1752600"/>
            <a:ext cx="2362200" cy="2514600"/>
            <a:chOff x="3312" y="1104"/>
            <a:chExt cx="1488" cy="1584"/>
          </a:xfrm>
        </p:grpSpPr>
        <p:sp>
          <p:nvSpPr>
            <p:cNvPr id="79911" name="Oval 39"/>
            <p:cNvSpPr>
              <a:spLocks noChangeArrowheads="1"/>
            </p:cNvSpPr>
            <p:nvPr/>
          </p:nvSpPr>
          <p:spPr bwMode="auto">
            <a:xfrm>
              <a:off x="3312" y="110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2" name="Oval 40"/>
            <p:cNvSpPr>
              <a:spLocks noChangeArrowheads="1"/>
            </p:cNvSpPr>
            <p:nvPr/>
          </p:nvSpPr>
          <p:spPr bwMode="auto">
            <a:xfrm>
              <a:off x="4656" y="110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3" name="Oval 41"/>
            <p:cNvSpPr>
              <a:spLocks noChangeArrowheads="1"/>
            </p:cNvSpPr>
            <p:nvPr/>
          </p:nvSpPr>
          <p:spPr bwMode="auto">
            <a:xfrm>
              <a:off x="3312" y="2592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4" name="Oval 42"/>
            <p:cNvSpPr>
              <a:spLocks noChangeArrowheads="1"/>
            </p:cNvSpPr>
            <p:nvPr/>
          </p:nvSpPr>
          <p:spPr bwMode="auto">
            <a:xfrm>
              <a:off x="4704" y="2592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5" name="Oval 43"/>
            <p:cNvSpPr>
              <a:spLocks noChangeArrowheads="1"/>
            </p:cNvSpPr>
            <p:nvPr/>
          </p:nvSpPr>
          <p:spPr bwMode="auto">
            <a:xfrm>
              <a:off x="379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6" name="Oval 44"/>
            <p:cNvSpPr>
              <a:spLocks noChangeArrowheads="1"/>
            </p:cNvSpPr>
            <p:nvPr/>
          </p:nvSpPr>
          <p:spPr bwMode="auto">
            <a:xfrm>
              <a:off x="427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7" name="Oval 45"/>
            <p:cNvSpPr>
              <a:spLocks noChangeArrowheads="1"/>
            </p:cNvSpPr>
            <p:nvPr/>
          </p:nvSpPr>
          <p:spPr bwMode="auto">
            <a:xfrm>
              <a:off x="3840" y="216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8" name="Oval 46"/>
            <p:cNvSpPr>
              <a:spLocks noChangeArrowheads="1"/>
            </p:cNvSpPr>
            <p:nvPr/>
          </p:nvSpPr>
          <p:spPr bwMode="auto">
            <a:xfrm>
              <a:off x="4272" y="216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79920" name="Line 48"/>
          <p:cNvSpPr>
            <a:spLocks noChangeShapeType="1"/>
          </p:cNvSpPr>
          <p:nvPr/>
        </p:nvSpPr>
        <p:spPr bwMode="auto">
          <a:xfrm>
            <a:off x="6172200" y="2590800"/>
            <a:ext cx="609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1" name="Line 49"/>
          <p:cNvSpPr>
            <a:spLocks noChangeShapeType="1"/>
          </p:cNvSpPr>
          <p:nvPr/>
        </p:nvSpPr>
        <p:spPr bwMode="auto">
          <a:xfrm flipH="1" flipV="1">
            <a:off x="5410200" y="1905000"/>
            <a:ext cx="6096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V="1">
            <a:off x="6934200" y="1905000"/>
            <a:ext cx="4572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6858000" y="2667000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4" name="Line 52"/>
          <p:cNvSpPr>
            <a:spLocks noChangeShapeType="1"/>
          </p:cNvSpPr>
          <p:nvPr/>
        </p:nvSpPr>
        <p:spPr bwMode="auto">
          <a:xfrm>
            <a:off x="7467600" y="1905000"/>
            <a:ext cx="76200" cy="2209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5" name="Line 53"/>
          <p:cNvSpPr>
            <a:spLocks noChangeShapeType="1"/>
          </p:cNvSpPr>
          <p:nvPr/>
        </p:nvSpPr>
        <p:spPr bwMode="auto">
          <a:xfrm>
            <a:off x="6248400" y="3505200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 flipH="1">
            <a:off x="5334000" y="3505200"/>
            <a:ext cx="7620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5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6" dur="20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6" dur="20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7" grpId="0" animBg="1"/>
      <p:bldP spid="79888" grpId="0" animBg="1"/>
      <p:bldP spid="79889" grpId="0" animBg="1"/>
      <p:bldP spid="79892" grpId="0" animBg="1"/>
      <p:bldP spid="79898" grpId="0" animBg="1"/>
      <p:bldP spid="79920" grpId="0" animBg="1"/>
      <p:bldP spid="79921" grpId="0" animBg="1"/>
      <p:bldP spid="79922" grpId="0" animBg="1"/>
      <p:bldP spid="79923" grpId="0" animBg="1"/>
      <p:bldP spid="79924" grpId="0" animBg="1"/>
      <p:bldP spid="79925" grpId="0" animBg="1"/>
      <p:bldP spid="7992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250" y="609600"/>
            <a:ext cx="8540750" cy="1600200"/>
          </a:xfrm>
          <a:solidFill>
            <a:srgbClr val="FFFF00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对于有向图，如果不考虑边的方向而构成树，则称此有向图为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有向树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5840"/>
            <a:ext cx="6370725" cy="2514760"/>
          </a:xfrm>
          <a:prstGeom prst="rect">
            <a:avLst/>
          </a:prstGeom>
        </p:spPr>
      </p:pic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3662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有向树</a:t>
            </a:r>
          </a:p>
        </p:txBody>
      </p:sp>
      <p:sp>
        <p:nvSpPr>
          <p:cNvPr id="216072" name="Oval 8"/>
          <p:cNvSpPr>
            <a:spLocks noChangeArrowheads="1"/>
          </p:cNvSpPr>
          <p:nvPr/>
        </p:nvSpPr>
        <p:spPr bwMode="auto">
          <a:xfrm>
            <a:off x="7086600" y="914400"/>
            <a:ext cx="152400" cy="152400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 flipH="1">
            <a:off x="6553200" y="990600"/>
            <a:ext cx="5334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7239000" y="990600"/>
            <a:ext cx="3810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flipH="1">
            <a:off x="5486400" y="2057400"/>
            <a:ext cx="9144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6" name="Line 12"/>
          <p:cNvSpPr>
            <a:spLocks noChangeShapeType="1"/>
          </p:cNvSpPr>
          <p:nvPr/>
        </p:nvSpPr>
        <p:spPr bwMode="auto">
          <a:xfrm flipH="1">
            <a:off x="6324600" y="2133600"/>
            <a:ext cx="76200" cy="9144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7" name="Line 13"/>
          <p:cNvSpPr>
            <a:spLocks noChangeShapeType="1"/>
          </p:cNvSpPr>
          <p:nvPr/>
        </p:nvSpPr>
        <p:spPr bwMode="auto">
          <a:xfrm>
            <a:off x="6553200" y="2133600"/>
            <a:ext cx="381000" cy="9144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>
            <a:off x="7696200" y="2133600"/>
            <a:ext cx="304800" cy="6858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9" name="Line 15"/>
          <p:cNvSpPr>
            <a:spLocks noChangeShapeType="1"/>
          </p:cNvSpPr>
          <p:nvPr/>
        </p:nvSpPr>
        <p:spPr bwMode="auto">
          <a:xfrm flipH="1">
            <a:off x="7696200" y="2819400"/>
            <a:ext cx="3048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>
            <a:off x="8077200" y="2971800"/>
            <a:ext cx="381000" cy="762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216082" name="Object 18"/>
          <p:cNvGraphicFramePr>
            <a:graphicFrameLocks noChangeAspect="1"/>
          </p:cNvGraphicFramePr>
          <p:nvPr/>
        </p:nvGraphicFramePr>
        <p:xfrm>
          <a:off x="7239000" y="542925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14" name="公式" r:id="rId3" imgW="152268" imgH="215713" progId="Equation.3">
                  <p:embed/>
                </p:oleObj>
              </mc:Choice>
              <mc:Fallback>
                <p:oleObj name="公式" r:id="rId3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42925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3" name="Rectangle 1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84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85" name="Rectangle 2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16086" name="Group 22"/>
          <p:cNvGrpSpPr>
            <a:grpSpLocks/>
          </p:cNvGrpSpPr>
          <p:nvPr/>
        </p:nvGrpSpPr>
        <p:grpSpPr bwMode="auto">
          <a:xfrm>
            <a:off x="6019800" y="1524000"/>
            <a:ext cx="2387600" cy="1514475"/>
            <a:chOff x="3792" y="960"/>
            <a:chExt cx="1504" cy="954"/>
          </a:xfrm>
        </p:grpSpPr>
        <p:sp>
          <p:nvSpPr>
            <p:cNvPr id="216087" name="Oval 23"/>
            <p:cNvSpPr>
              <a:spLocks noChangeArrowheads="1"/>
            </p:cNvSpPr>
            <p:nvPr/>
          </p:nvSpPr>
          <p:spPr bwMode="auto">
            <a:xfrm>
              <a:off x="4032" y="1248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088" name="Oval 24"/>
            <p:cNvSpPr>
              <a:spLocks noChangeArrowheads="1"/>
            </p:cNvSpPr>
            <p:nvPr/>
          </p:nvSpPr>
          <p:spPr bwMode="auto">
            <a:xfrm>
              <a:off x="4800" y="1248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089" name="Oval 25"/>
            <p:cNvSpPr>
              <a:spLocks noChangeArrowheads="1"/>
            </p:cNvSpPr>
            <p:nvPr/>
          </p:nvSpPr>
          <p:spPr bwMode="auto">
            <a:xfrm>
              <a:off x="4992" y="1776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aphicFrame>
          <p:nvGraphicFramePr>
            <p:cNvPr id="216090" name="Object 26"/>
            <p:cNvGraphicFramePr>
              <a:graphicFrameLocks noChangeAspect="1"/>
            </p:cNvGraphicFramePr>
            <p:nvPr/>
          </p:nvGraphicFramePr>
          <p:xfrm>
            <a:off x="3792" y="1008"/>
            <a:ext cx="20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15" name="公式" r:id="rId5" imgW="164885" imgH="215619" progId="Equation.3">
                    <p:embed/>
                  </p:oleObj>
                </mc:Choice>
                <mc:Fallback>
                  <p:oleObj name="公式" r:id="rId5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08"/>
                          <a:ext cx="20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1" name="Object 27"/>
            <p:cNvGraphicFramePr>
              <a:graphicFrameLocks noChangeAspect="1"/>
            </p:cNvGraphicFramePr>
            <p:nvPr/>
          </p:nvGraphicFramePr>
          <p:xfrm>
            <a:off x="4896" y="960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16" name="公式" r:id="rId7" imgW="165028" imgH="228501" progId="Equation.3">
                    <p:embed/>
                  </p:oleObj>
                </mc:Choice>
                <mc:Fallback>
                  <p:oleObj name="公式" r:id="rId7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960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2" name="Object 28"/>
            <p:cNvGraphicFramePr>
              <a:graphicFrameLocks noChangeAspect="1"/>
            </p:cNvGraphicFramePr>
            <p:nvPr/>
          </p:nvGraphicFramePr>
          <p:xfrm>
            <a:off x="5088" y="1632"/>
            <a:ext cx="20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17" name="公式" r:id="rId9" imgW="164885" imgH="215619" progId="Equation.3">
                    <p:embed/>
                  </p:oleObj>
                </mc:Choice>
                <mc:Fallback>
                  <p:oleObj name="公式" r:id="rId9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32"/>
                          <a:ext cx="20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93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94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5029200" y="2133600"/>
            <a:ext cx="85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图</a:t>
            </a: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 </a:t>
            </a:r>
          </a:p>
        </p:txBody>
      </p:sp>
      <p:sp>
        <p:nvSpPr>
          <p:cNvPr id="216096" name="Text Box 32"/>
          <p:cNvSpPr txBox="1">
            <a:spLocks noChangeArrowheads="1"/>
          </p:cNvSpPr>
          <p:nvPr/>
        </p:nvSpPr>
        <p:spPr bwMode="auto">
          <a:xfrm>
            <a:off x="152400" y="820154"/>
            <a:ext cx="4960310" cy="321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外向树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满足下列条件的有向树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有且仅有一个结点</a:t>
            </a: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它的入度为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（树根）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其他节点入度为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有一些结点的出度为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16097" name="Group 33"/>
          <p:cNvGrpSpPr>
            <a:grpSpLocks/>
          </p:cNvGrpSpPr>
          <p:nvPr/>
        </p:nvGrpSpPr>
        <p:grpSpPr bwMode="auto">
          <a:xfrm>
            <a:off x="5105400" y="2819400"/>
            <a:ext cx="3751263" cy="1143000"/>
            <a:chOff x="3216" y="1776"/>
            <a:chExt cx="2363" cy="720"/>
          </a:xfrm>
        </p:grpSpPr>
        <p:sp>
          <p:nvSpPr>
            <p:cNvPr id="216098" name="Oval 34"/>
            <p:cNvSpPr>
              <a:spLocks noChangeArrowheads="1"/>
            </p:cNvSpPr>
            <p:nvPr/>
          </p:nvSpPr>
          <p:spPr bwMode="auto">
            <a:xfrm>
              <a:off x="3408" y="192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099" name="Oval 35"/>
            <p:cNvSpPr>
              <a:spLocks noChangeArrowheads="1"/>
            </p:cNvSpPr>
            <p:nvPr/>
          </p:nvSpPr>
          <p:spPr bwMode="auto">
            <a:xfrm>
              <a:off x="3936" y="192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100" name="Oval 36"/>
            <p:cNvSpPr>
              <a:spLocks noChangeArrowheads="1"/>
            </p:cNvSpPr>
            <p:nvPr/>
          </p:nvSpPr>
          <p:spPr bwMode="auto">
            <a:xfrm>
              <a:off x="4320" y="192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aphicFrame>
          <p:nvGraphicFramePr>
            <p:cNvPr id="216101" name="Object 37"/>
            <p:cNvGraphicFramePr>
              <a:graphicFrameLocks noChangeAspect="1"/>
            </p:cNvGraphicFramePr>
            <p:nvPr/>
          </p:nvGraphicFramePr>
          <p:xfrm>
            <a:off x="3216" y="1776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18" name="公式" r:id="rId11" imgW="165028" imgH="228501" progId="Equation.3">
                    <p:embed/>
                  </p:oleObj>
                </mc:Choice>
                <mc:Fallback>
                  <p:oleObj name="公式" r:id="rId11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76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2" name="Object 38"/>
            <p:cNvGraphicFramePr>
              <a:graphicFrameLocks noChangeAspect="1"/>
            </p:cNvGraphicFramePr>
            <p:nvPr/>
          </p:nvGraphicFramePr>
          <p:xfrm>
            <a:off x="4416" y="1824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19" name="公式" r:id="rId13" imgW="165028" imgH="228501" progId="Equation.3">
                    <p:embed/>
                  </p:oleObj>
                </mc:Choice>
                <mc:Fallback>
                  <p:oleObj name="公式" r:id="rId13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24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3" name="Object 39"/>
            <p:cNvGraphicFramePr>
              <a:graphicFrameLocks noChangeAspect="1"/>
            </p:cNvGraphicFramePr>
            <p:nvPr/>
          </p:nvGraphicFramePr>
          <p:xfrm>
            <a:off x="3888" y="2016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20" name="公式" r:id="rId15" imgW="165028" imgH="228501" progId="Equation.3">
                    <p:embed/>
                  </p:oleObj>
                </mc:Choice>
                <mc:Fallback>
                  <p:oleObj name="公式" r:id="rId15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016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4" name="Object 40"/>
            <p:cNvGraphicFramePr>
              <a:graphicFrameLocks noChangeAspect="1"/>
            </p:cNvGraphicFramePr>
            <p:nvPr/>
          </p:nvGraphicFramePr>
          <p:xfrm>
            <a:off x="4597" y="2064"/>
            <a:ext cx="2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21" name="公式" r:id="rId17" imgW="152280" imgH="228600" progId="Equation.3">
                    <p:embed/>
                  </p:oleObj>
                </mc:Choice>
                <mc:Fallback>
                  <p:oleObj name="公式" r:id="rId17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" y="2064"/>
                          <a:ext cx="25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5" name="Object 41"/>
            <p:cNvGraphicFramePr>
              <a:graphicFrameLocks noChangeAspect="1"/>
            </p:cNvGraphicFramePr>
            <p:nvPr/>
          </p:nvGraphicFramePr>
          <p:xfrm>
            <a:off x="5328" y="2112"/>
            <a:ext cx="2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22" name="公式" r:id="rId19" imgW="152280" imgH="228600" progId="Equation.3">
                    <p:embed/>
                  </p:oleObj>
                </mc:Choice>
                <mc:Fallback>
                  <p:oleObj name="公式" r:id="rId1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112"/>
                          <a:ext cx="25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06" name="Oval 42"/>
            <p:cNvSpPr>
              <a:spLocks noChangeArrowheads="1"/>
            </p:cNvSpPr>
            <p:nvPr/>
          </p:nvSpPr>
          <p:spPr bwMode="auto">
            <a:xfrm>
              <a:off x="4800" y="240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107" name="Oval 43"/>
            <p:cNvSpPr>
              <a:spLocks noChangeArrowheads="1"/>
            </p:cNvSpPr>
            <p:nvPr/>
          </p:nvSpPr>
          <p:spPr bwMode="auto">
            <a:xfrm>
              <a:off x="5280" y="2352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216108" name="Group 44"/>
          <p:cNvGrpSpPr>
            <a:grpSpLocks/>
          </p:cNvGrpSpPr>
          <p:nvPr/>
        </p:nvGrpSpPr>
        <p:grpSpPr bwMode="auto">
          <a:xfrm>
            <a:off x="5319713" y="601663"/>
            <a:ext cx="1766887" cy="579437"/>
            <a:chOff x="3351" y="379"/>
            <a:chExt cx="1113" cy="365"/>
          </a:xfrm>
        </p:grpSpPr>
        <p:sp>
          <p:nvSpPr>
            <p:cNvPr id="216109" name="Line 45"/>
            <p:cNvSpPr>
              <a:spLocks noChangeShapeType="1"/>
            </p:cNvSpPr>
            <p:nvPr/>
          </p:nvSpPr>
          <p:spPr bwMode="auto">
            <a:xfrm>
              <a:off x="3648" y="576"/>
              <a:ext cx="816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10" name="Text Box 46"/>
            <p:cNvSpPr txBox="1">
              <a:spLocks noChangeArrowheads="1"/>
            </p:cNvSpPr>
            <p:nvPr/>
          </p:nvSpPr>
          <p:spPr bwMode="auto">
            <a:xfrm>
              <a:off x="3351" y="379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>
                  <a:solidFill>
                    <a:srgbClr val="0000FF"/>
                  </a:solidFill>
                  <a:ea typeface="隶书" pitchFamily="49" charset="-122"/>
                </a:rPr>
                <a:t>根</a:t>
              </a:r>
            </a:p>
          </p:txBody>
        </p:sp>
      </p:grpSp>
      <p:grpSp>
        <p:nvGrpSpPr>
          <p:cNvPr id="216111" name="Group 47"/>
          <p:cNvGrpSpPr>
            <a:grpSpLocks/>
          </p:cNvGrpSpPr>
          <p:nvPr/>
        </p:nvGrpSpPr>
        <p:grpSpPr bwMode="auto">
          <a:xfrm>
            <a:off x="4953000" y="3200400"/>
            <a:ext cx="547688" cy="1828800"/>
            <a:chOff x="3120" y="2016"/>
            <a:chExt cx="345" cy="1152"/>
          </a:xfrm>
        </p:grpSpPr>
        <p:sp>
          <p:nvSpPr>
            <p:cNvPr id="216112" name="Text Box 48"/>
            <p:cNvSpPr txBox="1">
              <a:spLocks noChangeArrowheads="1"/>
            </p:cNvSpPr>
            <p:nvPr/>
          </p:nvSpPr>
          <p:spPr bwMode="auto">
            <a:xfrm>
              <a:off x="3120" y="2496"/>
              <a:ext cx="345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3200">
                  <a:solidFill>
                    <a:srgbClr val="009900"/>
                  </a:solidFill>
                  <a:latin typeface="Times New Roman" pitchFamily="18" charset="0"/>
                  <a:ea typeface="隶书" pitchFamily="49" charset="-122"/>
                </a:rPr>
                <a:t>树叶</a:t>
              </a:r>
            </a:p>
          </p:txBody>
        </p:sp>
        <p:sp>
          <p:nvSpPr>
            <p:cNvPr id="216113" name="Line 49"/>
            <p:cNvSpPr>
              <a:spLocks noChangeShapeType="1"/>
            </p:cNvSpPr>
            <p:nvPr/>
          </p:nvSpPr>
          <p:spPr bwMode="auto">
            <a:xfrm flipH="1">
              <a:off x="3360" y="2016"/>
              <a:ext cx="96" cy="62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16114" name="Group 50"/>
          <p:cNvGrpSpPr>
            <a:grpSpLocks/>
          </p:cNvGrpSpPr>
          <p:nvPr/>
        </p:nvGrpSpPr>
        <p:grpSpPr bwMode="auto">
          <a:xfrm>
            <a:off x="4267200" y="1219200"/>
            <a:ext cx="1995488" cy="685800"/>
            <a:chOff x="2688" y="768"/>
            <a:chExt cx="1257" cy="432"/>
          </a:xfrm>
        </p:grpSpPr>
        <p:sp>
          <p:nvSpPr>
            <p:cNvPr id="216115" name="Line 51"/>
            <p:cNvSpPr>
              <a:spLocks noChangeShapeType="1"/>
            </p:cNvSpPr>
            <p:nvPr/>
          </p:nvSpPr>
          <p:spPr bwMode="auto">
            <a:xfrm>
              <a:off x="3264" y="1056"/>
              <a:ext cx="576" cy="14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16" name="Text Box 52"/>
            <p:cNvSpPr txBox="1">
              <a:spLocks noChangeArrowheads="1"/>
            </p:cNvSpPr>
            <p:nvPr/>
          </p:nvSpPr>
          <p:spPr bwMode="auto">
            <a:xfrm>
              <a:off x="2688" y="768"/>
              <a:ext cx="125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ea typeface="隶书" pitchFamily="49" charset="-122"/>
                </a:rPr>
                <a:t>   </a:t>
              </a:r>
              <a:r>
                <a:rPr lang="zh-CN" altLang="en-US" b="1" dirty="0">
                  <a:solidFill>
                    <a:schemeClr val="tx1"/>
                  </a:solidFill>
                  <a:ea typeface="隶书" pitchFamily="49" charset="-122"/>
                </a:rPr>
                <a:t>分支结点</a:t>
              </a:r>
            </a:p>
          </p:txBody>
        </p:sp>
      </p:grpSp>
      <p:sp>
        <p:nvSpPr>
          <p:cNvPr id="216117" name="AutoShape 53"/>
          <p:cNvSpPr>
            <a:spLocks noChangeArrowheads="1"/>
          </p:cNvSpPr>
          <p:nvPr/>
        </p:nvSpPr>
        <p:spPr bwMode="auto">
          <a:xfrm>
            <a:off x="5638800" y="4800600"/>
            <a:ext cx="1905000" cy="838200"/>
          </a:xfrm>
          <a:prstGeom prst="wedgeRectCallout">
            <a:avLst>
              <a:gd name="adj1" fmla="val -3750"/>
              <a:gd name="adj2" fmla="val -169699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600"/>
              <a:t>根树</a:t>
            </a:r>
          </a:p>
        </p:txBody>
      </p:sp>
      <p:pic>
        <p:nvPicPr>
          <p:cNvPr id="50" name="Picture 5" descr="STATBAR"/>
          <p:cNvPicPr preferRelativeResize="0"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28083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60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60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1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2" grpId="0" animBg="1"/>
      <p:bldP spid="216096" grpId="0"/>
      <p:bldP spid="21611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2625" y="381000"/>
            <a:ext cx="2136775" cy="11430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外向树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494512"/>
            <a:ext cx="8540750" cy="3382288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00600"/>
            <a:ext cx="878327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36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09" y="-76200"/>
            <a:ext cx="2890391" cy="838200"/>
          </a:xfrm>
        </p:spPr>
        <p:txBody>
          <a:bodyPr/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外向树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0" y="1905000"/>
            <a:ext cx="7556239" cy="4194175"/>
          </a:xfrm>
        </p:spPr>
      </p:pic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8430460"/>
      </p:ext>
    </p:extLst>
  </p:cSld>
  <p:clrMapOvr>
    <a:masterClrMapping/>
  </p:clrMapOvr>
  <p:transition spd="slow">
    <p:randomBar dir="vert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6" y="533400"/>
            <a:ext cx="8735644" cy="172426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8802328" cy="1981477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9600"/>
            <a:ext cx="783064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273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1752600" y="4038600"/>
            <a:ext cx="3200400" cy="1766888"/>
          </a:xfrm>
          <a:prstGeom prst="rect">
            <a:avLst/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338513" y="1143000"/>
            <a:ext cx="2300287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54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小结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19313" y="2424113"/>
            <a:ext cx="4510087" cy="34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欧拉图及其应用</a:t>
            </a: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哈密顿图及其应用</a:t>
            </a: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二分图</a:t>
            </a: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平面图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5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树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与生成树</a:t>
            </a: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1905000" y="2709798"/>
            <a:ext cx="4114800" cy="522418"/>
          </a:xfrm>
          <a:prstGeom prst="ellips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18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867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nimBg="1"/>
      <p:bldP spid="70663" grpId="0"/>
      <p:bldP spid="706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03188" y="1201738"/>
            <a:ext cx="5115801" cy="833178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有向连通图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为欧拉图</a:t>
            </a: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2133600" y="2360613"/>
            <a:ext cx="989013" cy="1220787"/>
          </a:xfrm>
          <a:prstGeom prst="upDownArrow">
            <a:avLst>
              <a:gd name="adj1" fmla="val 50000"/>
              <a:gd name="adj2" fmla="val 24687"/>
            </a:avLst>
          </a:prstGeom>
          <a:solidFill>
            <a:srgbClr val="008000"/>
          </a:solidFill>
          <a:ln w="412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304800" y="3951288"/>
            <a:ext cx="5638800" cy="586957"/>
          </a:xfrm>
          <a:prstGeom prst="rect">
            <a:avLst/>
          </a:prstGeom>
          <a:solidFill>
            <a:srgbClr val="FF99CC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的每个顶点的入度等于出度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666211" y="2416130"/>
            <a:ext cx="212337" cy="210391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7931140" y="2521325"/>
            <a:ext cx="212337" cy="210391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888073" y="2466348"/>
            <a:ext cx="2052592" cy="105195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椭圆 9"/>
          <p:cNvSpPr/>
          <p:nvPr/>
        </p:nvSpPr>
        <p:spPr bwMode="auto">
          <a:xfrm>
            <a:off x="6586339" y="3783668"/>
            <a:ext cx="212337" cy="210391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869455" y="1364177"/>
            <a:ext cx="212337" cy="210391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cxnSp>
        <p:nvCxnSpPr>
          <p:cNvPr id="12" name="直接连接符 11"/>
          <p:cNvCxnSpPr>
            <a:stCxn id="7" idx="7"/>
            <a:endCxn id="11" idx="2"/>
          </p:cNvCxnSpPr>
          <p:nvPr/>
        </p:nvCxnSpPr>
        <p:spPr bwMode="auto">
          <a:xfrm flipV="1">
            <a:off x="5847452" y="1469373"/>
            <a:ext cx="1022003" cy="977568"/>
          </a:xfrm>
          <a:prstGeom prst="line">
            <a:avLst/>
          </a:prstGeom>
          <a:noFill/>
          <a:ln w="34925" cap="sq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>
            <a:stCxn id="7" idx="4"/>
            <a:endCxn id="10" idx="0"/>
          </p:cNvCxnSpPr>
          <p:nvPr/>
        </p:nvCxnSpPr>
        <p:spPr bwMode="auto">
          <a:xfrm>
            <a:off x="5772380" y="2626520"/>
            <a:ext cx="920127" cy="115714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>
            <a:stCxn id="11" idx="5"/>
            <a:endCxn id="8" idx="0"/>
          </p:cNvCxnSpPr>
          <p:nvPr/>
        </p:nvCxnSpPr>
        <p:spPr bwMode="auto">
          <a:xfrm>
            <a:off x="7050696" y="1543757"/>
            <a:ext cx="986613" cy="97756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endCxn id="8" idx="3"/>
          </p:cNvCxnSpPr>
          <p:nvPr/>
        </p:nvCxnSpPr>
        <p:spPr bwMode="auto">
          <a:xfrm flipV="1">
            <a:off x="6767579" y="2700905"/>
            <a:ext cx="1194657" cy="117296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任意多边形 15"/>
          <p:cNvSpPr/>
          <p:nvPr/>
        </p:nvSpPr>
        <p:spPr bwMode="auto">
          <a:xfrm>
            <a:off x="5665881" y="930246"/>
            <a:ext cx="2459902" cy="1577930"/>
          </a:xfrm>
          <a:custGeom>
            <a:avLst/>
            <a:gdLst>
              <a:gd name="connsiteX0" fmla="*/ 19228 w 1324153"/>
              <a:gd name="connsiteY0" fmla="*/ 1095375 h 1143000"/>
              <a:gd name="connsiteX1" fmla="*/ 178 w 1324153"/>
              <a:gd name="connsiteY1" fmla="*/ 1047750 h 1143000"/>
              <a:gd name="connsiteX2" fmla="*/ 76378 w 1324153"/>
              <a:gd name="connsiteY2" fmla="*/ 809625 h 1143000"/>
              <a:gd name="connsiteX3" fmla="*/ 95428 w 1324153"/>
              <a:gd name="connsiteY3" fmla="*/ 771525 h 1143000"/>
              <a:gd name="connsiteX4" fmla="*/ 152578 w 1324153"/>
              <a:gd name="connsiteY4" fmla="*/ 676275 h 1143000"/>
              <a:gd name="connsiteX5" fmla="*/ 162103 w 1324153"/>
              <a:gd name="connsiteY5" fmla="*/ 638175 h 1143000"/>
              <a:gd name="connsiteX6" fmla="*/ 228778 w 1324153"/>
              <a:gd name="connsiteY6" fmla="*/ 523875 h 1143000"/>
              <a:gd name="connsiteX7" fmla="*/ 257353 w 1324153"/>
              <a:gd name="connsiteY7" fmla="*/ 457200 h 1143000"/>
              <a:gd name="connsiteX8" fmla="*/ 314503 w 1324153"/>
              <a:gd name="connsiteY8" fmla="*/ 400050 h 1143000"/>
              <a:gd name="connsiteX9" fmla="*/ 362128 w 1324153"/>
              <a:gd name="connsiteY9" fmla="*/ 333375 h 1143000"/>
              <a:gd name="connsiteX10" fmla="*/ 419278 w 1324153"/>
              <a:gd name="connsiteY10" fmla="*/ 266700 h 1143000"/>
              <a:gd name="connsiteX11" fmla="*/ 457378 w 1324153"/>
              <a:gd name="connsiteY11" fmla="*/ 238125 h 1143000"/>
              <a:gd name="connsiteX12" fmla="*/ 485953 w 1324153"/>
              <a:gd name="connsiteY12" fmla="*/ 219075 h 1143000"/>
              <a:gd name="connsiteX13" fmla="*/ 552628 w 1324153"/>
              <a:gd name="connsiteY13" fmla="*/ 171450 h 1143000"/>
              <a:gd name="connsiteX14" fmla="*/ 609778 w 1324153"/>
              <a:gd name="connsiteY14" fmla="*/ 114300 h 1143000"/>
              <a:gd name="connsiteX15" fmla="*/ 638353 w 1324153"/>
              <a:gd name="connsiteY15" fmla="*/ 95250 h 1143000"/>
              <a:gd name="connsiteX16" fmla="*/ 666928 w 1324153"/>
              <a:gd name="connsiteY16" fmla="*/ 66675 h 1143000"/>
              <a:gd name="connsiteX17" fmla="*/ 695503 w 1324153"/>
              <a:gd name="connsiteY17" fmla="*/ 57150 h 1143000"/>
              <a:gd name="connsiteX18" fmla="*/ 733603 w 1324153"/>
              <a:gd name="connsiteY18" fmla="*/ 38100 h 1143000"/>
              <a:gd name="connsiteX19" fmla="*/ 828853 w 1324153"/>
              <a:gd name="connsiteY19" fmla="*/ 19050 h 1143000"/>
              <a:gd name="connsiteX20" fmla="*/ 905053 w 1324153"/>
              <a:gd name="connsiteY20" fmla="*/ 0 h 1143000"/>
              <a:gd name="connsiteX21" fmla="*/ 1066978 w 1324153"/>
              <a:gd name="connsiteY21" fmla="*/ 19050 h 1143000"/>
              <a:gd name="connsiteX22" fmla="*/ 1133653 w 1324153"/>
              <a:gd name="connsiteY22" fmla="*/ 57150 h 1143000"/>
              <a:gd name="connsiteX23" fmla="*/ 1190803 w 1324153"/>
              <a:gd name="connsiteY23" fmla="*/ 114300 h 1143000"/>
              <a:gd name="connsiteX24" fmla="*/ 1219378 w 1324153"/>
              <a:gd name="connsiteY24" fmla="*/ 142875 h 1143000"/>
              <a:gd name="connsiteX25" fmla="*/ 1247953 w 1324153"/>
              <a:gd name="connsiteY25" fmla="*/ 161925 h 1143000"/>
              <a:gd name="connsiteX26" fmla="*/ 1257478 w 1324153"/>
              <a:gd name="connsiteY26" fmla="*/ 190500 h 1143000"/>
              <a:gd name="connsiteX27" fmla="*/ 1276528 w 1324153"/>
              <a:gd name="connsiteY27" fmla="*/ 228600 h 1143000"/>
              <a:gd name="connsiteX28" fmla="*/ 1286053 w 1324153"/>
              <a:gd name="connsiteY28" fmla="*/ 266700 h 1143000"/>
              <a:gd name="connsiteX29" fmla="*/ 1305103 w 1324153"/>
              <a:gd name="connsiteY29" fmla="*/ 333375 h 1143000"/>
              <a:gd name="connsiteX30" fmla="*/ 1314628 w 1324153"/>
              <a:gd name="connsiteY30" fmla="*/ 428625 h 1143000"/>
              <a:gd name="connsiteX31" fmla="*/ 1324153 w 1324153"/>
              <a:gd name="connsiteY31" fmla="*/ 495300 h 1143000"/>
              <a:gd name="connsiteX32" fmla="*/ 1314628 w 1324153"/>
              <a:gd name="connsiteY32" fmla="*/ 733425 h 1143000"/>
              <a:gd name="connsiteX33" fmla="*/ 1295578 w 1324153"/>
              <a:gd name="connsiteY33" fmla="*/ 790575 h 1143000"/>
              <a:gd name="connsiteX34" fmla="*/ 1305103 w 1324153"/>
              <a:gd name="connsiteY34" fmla="*/ 866775 h 1143000"/>
              <a:gd name="connsiteX35" fmla="*/ 1286053 w 1324153"/>
              <a:gd name="connsiteY35" fmla="*/ 1057275 h 1143000"/>
              <a:gd name="connsiteX36" fmla="*/ 1295578 w 1324153"/>
              <a:gd name="connsiteY36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4153" h="1143000">
                <a:moveTo>
                  <a:pt x="19228" y="1095375"/>
                </a:moveTo>
                <a:cubicBezTo>
                  <a:pt x="12878" y="1079500"/>
                  <a:pt x="-1782" y="1064735"/>
                  <a:pt x="178" y="1047750"/>
                </a:cubicBezTo>
                <a:cubicBezTo>
                  <a:pt x="30409" y="785752"/>
                  <a:pt x="11560" y="913333"/>
                  <a:pt x="76378" y="809625"/>
                </a:cubicBezTo>
                <a:cubicBezTo>
                  <a:pt x="83903" y="797584"/>
                  <a:pt x="88383" y="783853"/>
                  <a:pt x="95428" y="771525"/>
                </a:cubicBezTo>
                <a:cubicBezTo>
                  <a:pt x="113798" y="739377"/>
                  <a:pt x="152578" y="676275"/>
                  <a:pt x="152578" y="676275"/>
                </a:cubicBezTo>
                <a:cubicBezTo>
                  <a:pt x="155753" y="663575"/>
                  <a:pt x="156249" y="649884"/>
                  <a:pt x="162103" y="638175"/>
                </a:cubicBezTo>
                <a:cubicBezTo>
                  <a:pt x="212859" y="536663"/>
                  <a:pt x="174380" y="687068"/>
                  <a:pt x="228778" y="523875"/>
                </a:cubicBezTo>
                <a:cubicBezTo>
                  <a:pt x="235659" y="503231"/>
                  <a:pt x="243901" y="474014"/>
                  <a:pt x="257353" y="457200"/>
                </a:cubicBezTo>
                <a:cubicBezTo>
                  <a:pt x="274183" y="436163"/>
                  <a:pt x="314503" y="400050"/>
                  <a:pt x="314503" y="400050"/>
                </a:cubicBezTo>
                <a:cubicBezTo>
                  <a:pt x="331216" y="333198"/>
                  <a:pt x="309508" y="385995"/>
                  <a:pt x="362128" y="333375"/>
                </a:cubicBezTo>
                <a:cubicBezTo>
                  <a:pt x="437414" y="258089"/>
                  <a:pt x="346700" y="328909"/>
                  <a:pt x="419278" y="266700"/>
                </a:cubicBezTo>
                <a:cubicBezTo>
                  <a:pt x="431331" y="256369"/>
                  <a:pt x="444460" y="247352"/>
                  <a:pt x="457378" y="238125"/>
                </a:cubicBezTo>
                <a:cubicBezTo>
                  <a:pt x="466693" y="231471"/>
                  <a:pt x="477858" y="227170"/>
                  <a:pt x="485953" y="219075"/>
                </a:cubicBezTo>
                <a:cubicBezTo>
                  <a:pt x="538573" y="166455"/>
                  <a:pt x="485776" y="188163"/>
                  <a:pt x="552628" y="171450"/>
                </a:cubicBezTo>
                <a:cubicBezTo>
                  <a:pt x="571678" y="152400"/>
                  <a:pt x="587362" y="129244"/>
                  <a:pt x="609778" y="114300"/>
                </a:cubicBezTo>
                <a:cubicBezTo>
                  <a:pt x="619303" y="107950"/>
                  <a:pt x="629559" y="102579"/>
                  <a:pt x="638353" y="95250"/>
                </a:cubicBezTo>
                <a:cubicBezTo>
                  <a:pt x="648701" y="86626"/>
                  <a:pt x="655720" y="74147"/>
                  <a:pt x="666928" y="66675"/>
                </a:cubicBezTo>
                <a:cubicBezTo>
                  <a:pt x="675282" y="61106"/>
                  <a:pt x="686275" y="61105"/>
                  <a:pt x="695503" y="57150"/>
                </a:cubicBezTo>
                <a:cubicBezTo>
                  <a:pt x="708554" y="51557"/>
                  <a:pt x="719950" y="42001"/>
                  <a:pt x="733603" y="38100"/>
                </a:cubicBezTo>
                <a:cubicBezTo>
                  <a:pt x="764736" y="29205"/>
                  <a:pt x="797441" y="26903"/>
                  <a:pt x="828853" y="19050"/>
                </a:cubicBezTo>
                <a:lnTo>
                  <a:pt x="905053" y="0"/>
                </a:lnTo>
                <a:cubicBezTo>
                  <a:pt x="928285" y="1936"/>
                  <a:pt x="1027258" y="5810"/>
                  <a:pt x="1066978" y="19050"/>
                </a:cubicBezTo>
                <a:cubicBezTo>
                  <a:pt x="1080777" y="23650"/>
                  <a:pt x="1121111" y="46002"/>
                  <a:pt x="1133653" y="57150"/>
                </a:cubicBezTo>
                <a:cubicBezTo>
                  <a:pt x="1153789" y="75048"/>
                  <a:pt x="1171753" y="95250"/>
                  <a:pt x="1190803" y="114300"/>
                </a:cubicBezTo>
                <a:cubicBezTo>
                  <a:pt x="1200328" y="123825"/>
                  <a:pt x="1208170" y="135403"/>
                  <a:pt x="1219378" y="142875"/>
                </a:cubicBezTo>
                <a:lnTo>
                  <a:pt x="1247953" y="161925"/>
                </a:lnTo>
                <a:cubicBezTo>
                  <a:pt x="1251128" y="171450"/>
                  <a:pt x="1253523" y="181272"/>
                  <a:pt x="1257478" y="190500"/>
                </a:cubicBezTo>
                <a:cubicBezTo>
                  <a:pt x="1263071" y="203551"/>
                  <a:pt x="1271542" y="215305"/>
                  <a:pt x="1276528" y="228600"/>
                </a:cubicBezTo>
                <a:cubicBezTo>
                  <a:pt x="1281125" y="240857"/>
                  <a:pt x="1282457" y="254113"/>
                  <a:pt x="1286053" y="266700"/>
                </a:cubicBezTo>
                <a:cubicBezTo>
                  <a:pt x="1313382" y="362353"/>
                  <a:pt x="1275326" y="214268"/>
                  <a:pt x="1305103" y="333375"/>
                </a:cubicBezTo>
                <a:cubicBezTo>
                  <a:pt x="1308278" y="365125"/>
                  <a:pt x="1310900" y="396935"/>
                  <a:pt x="1314628" y="428625"/>
                </a:cubicBezTo>
                <a:cubicBezTo>
                  <a:pt x="1317251" y="450922"/>
                  <a:pt x="1324153" y="472849"/>
                  <a:pt x="1324153" y="495300"/>
                </a:cubicBezTo>
                <a:cubicBezTo>
                  <a:pt x="1324153" y="574738"/>
                  <a:pt x="1322280" y="654356"/>
                  <a:pt x="1314628" y="733425"/>
                </a:cubicBezTo>
                <a:cubicBezTo>
                  <a:pt x="1312694" y="753412"/>
                  <a:pt x="1295578" y="790575"/>
                  <a:pt x="1295578" y="790575"/>
                </a:cubicBezTo>
                <a:cubicBezTo>
                  <a:pt x="1298753" y="815975"/>
                  <a:pt x="1305103" y="841177"/>
                  <a:pt x="1305103" y="866775"/>
                </a:cubicBezTo>
                <a:cubicBezTo>
                  <a:pt x="1305103" y="1008379"/>
                  <a:pt x="1310798" y="983041"/>
                  <a:pt x="1286053" y="1057275"/>
                </a:cubicBezTo>
                <a:lnTo>
                  <a:pt x="1295578" y="1143000"/>
                </a:lnTo>
              </a:path>
            </a:pathLst>
          </a:cu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0" y="2205739"/>
            <a:ext cx="676584" cy="722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9455" y="3587332"/>
            <a:ext cx="715299" cy="722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69455" y="838200"/>
            <a:ext cx="715299" cy="722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7527" y="2430183"/>
            <a:ext cx="637873" cy="722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8925" y="147935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欧拉图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pic>
        <p:nvPicPr>
          <p:cNvPr id="2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 animBg="1"/>
      <p:bldP spid="135176" grpId="0" animBg="1"/>
    </p:bld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3906</TotalTime>
  <Words>3128</Words>
  <Application>Microsoft Office PowerPoint</Application>
  <PresentationFormat>全屏显示(4:3)</PresentationFormat>
  <Paragraphs>689</Paragraphs>
  <Slides>87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04" baseType="lpstr">
      <vt:lpstr>华文行楷</vt:lpstr>
      <vt:lpstr>华文楷体</vt:lpstr>
      <vt:lpstr>华文新魏</vt:lpstr>
      <vt:lpstr>华文中宋</vt:lpstr>
      <vt:lpstr>楷体</vt:lpstr>
      <vt:lpstr>楷体_GB2312</vt:lpstr>
      <vt:lpstr>隶书</vt:lpstr>
      <vt:lpstr>Arial</vt:lpstr>
      <vt:lpstr>Calibri</vt:lpstr>
      <vt:lpstr>Cambria Math</vt:lpstr>
      <vt:lpstr>Times New Roman</vt:lpstr>
      <vt:lpstr>Wingdings</vt:lpstr>
      <vt:lpstr>Wingdings 2</vt:lpstr>
      <vt:lpstr>诗情画意</vt:lpstr>
      <vt:lpstr>公式</vt:lpstr>
      <vt:lpstr>Document</vt:lpstr>
      <vt:lpstr>Visio</vt:lpstr>
      <vt:lpstr>第九章 特殊图</vt:lpstr>
      <vt:lpstr>学习要求：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如何求解生成树？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典型用途：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外向树</vt:lpstr>
      <vt:lpstr>外向树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韩 丽霞</cp:lastModifiedBy>
  <cp:revision>604</cp:revision>
  <cp:lastPrinted>1601-01-01T00:00:00Z</cp:lastPrinted>
  <dcterms:created xsi:type="dcterms:W3CDTF">1601-01-01T00:00:00Z</dcterms:created>
  <dcterms:modified xsi:type="dcterms:W3CDTF">2020-03-26T23:46:23Z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