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2"/>
  </p:notesMasterIdLst>
  <p:sldIdLst>
    <p:sldId id="781" r:id="rId2"/>
    <p:sldId id="786" r:id="rId3"/>
    <p:sldId id="785" r:id="rId4"/>
    <p:sldId id="782" r:id="rId5"/>
    <p:sldId id="787" r:id="rId6"/>
    <p:sldId id="779" r:id="rId7"/>
    <p:sldId id="780" r:id="rId8"/>
    <p:sldId id="788" r:id="rId9"/>
    <p:sldId id="759" r:id="rId10"/>
    <p:sldId id="761" r:id="rId11"/>
    <p:sldId id="762" r:id="rId12"/>
    <p:sldId id="770" r:id="rId13"/>
    <p:sldId id="775" r:id="rId14"/>
    <p:sldId id="776" r:id="rId15"/>
    <p:sldId id="769" r:id="rId16"/>
    <p:sldId id="777" r:id="rId17"/>
    <p:sldId id="778" r:id="rId18"/>
    <p:sldId id="773" r:id="rId19"/>
    <p:sldId id="772" r:id="rId20"/>
    <p:sldId id="760" r:id="rId21"/>
  </p:sldIdLst>
  <p:sldSz cx="12192000" cy="6858000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8000"/>
    <a:srgbClr val="66FF66"/>
    <a:srgbClr val="66FF33"/>
    <a:srgbClr val="66FFFF"/>
    <a:srgbClr val="CC3399"/>
    <a:srgbClr val="F83C4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7" autoAdjust="0"/>
    <p:restoredTop sz="98712" autoAdjust="0"/>
  </p:normalViewPr>
  <p:slideViewPr>
    <p:cSldViewPr>
      <p:cViewPr varScale="1">
        <p:scale>
          <a:sx n="84" d="100"/>
          <a:sy n="84" d="100"/>
        </p:scale>
        <p:origin x="96" y="4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DB5F0-529F-4911-9EF1-26B2CB9263A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CDEE4-AA0B-403F-B8FD-DD4098960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41781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/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/>
                  </a14:imgProps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51201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封面/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:\0PPT素材\背景及图片\白麻子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2" y="2"/>
            <a:ext cx="12191999" cy="68579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1932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备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281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48812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教学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" descr="F:\0PPT素材\背景及图片\白麻子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2" y="2"/>
            <a:ext cx="12191999" cy="68579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/>
          <p:nvPr/>
        </p:nvCxnSpPr>
        <p:spPr>
          <a:xfrm flipV="1">
            <a:off x="1270838" y="872087"/>
            <a:ext cx="9530501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42" name="MH_Other_4"/>
          <p:cNvSpPr/>
          <p:nvPr>
            <p:custDataLst>
              <p:tags r:id="rId1"/>
            </p:custDataLst>
          </p:nvPr>
        </p:nvSpPr>
        <p:spPr>
          <a:xfrm>
            <a:off x="314063" y="220781"/>
            <a:ext cx="554864" cy="554864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3" name="MH_Other_4"/>
          <p:cNvSpPr/>
          <p:nvPr>
            <p:custDataLst>
              <p:tags r:id="rId2"/>
            </p:custDataLst>
          </p:nvPr>
        </p:nvSpPr>
        <p:spPr>
          <a:xfrm>
            <a:off x="-91413" y="674338"/>
            <a:ext cx="362583" cy="362583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80124" y="417420"/>
            <a:ext cx="432000" cy="43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MH_Other_4"/>
          <p:cNvSpPr/>
          <p:nvPr>
            <p:custDataLst>
              <p:tags r:id="rId3"/>
            </p:custDataLst>
          </p:nvPr>
        </p:nvSpPr>
        <p:spPr>
          <a:xfrm>
            <a:off x="211609" y="15874"/>
            <a:ext cx="204908" cy="204908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43033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教学设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:\0PPT素材\背景及图片\白麻子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2" y="2"/>
            <a:ext cx="12191999" cy="68579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/>
          <p:nvPr/>
        </p:nvCxnSpPr>
        <p:spPr>
          <a:xfrm flipV="1">
            <a:off x="1270838" y="872087"/>
            <a:ext cx="9530501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42" name="MH_Other_4"/>
          <p:cNvSpPr/>
          <p:nvPr>
            <p:custDataLst>
              <p:tags r:id="rId1"/>
            </p:custDataLst>
          </p:nvPr>
        </p:nvSpPr>
        <p:spPr>
          <a:xfrm>
            <a:off x="314063" y="220781"/>
            <a:ext cx="554864" cy="554864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3" name="MH_Other_4"/>
          <p:cNvSpPr/>
          <p:nvPr>
            <p:custDataLst>
              <p:tags r:id="rId2"/>
            </p:custDataLst>
          </p:nvPr>
        </p:nvSpPr>
        <p:spPr>
          <a:xfrm>
            <a:off x="-91413" y="674338"/>
            <a:ext cx="362583" cy="362583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80124" y="417420"/>
            <a:ext cx="432000" cy="43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MH_Other_4"/>
          <p:cNvSpPr/>
          <p:nvPr>
            <p:custDataLst>
              <p:tags r:id="rId3"/>
            </p:custDataLst>
          </p:nvPr>
        </p:nvSpPr>
        <p:spPr>
          <a:xfrm>
            <a:off x="211609" y="15874"/>
            <a:ext cx="204908" cy="204908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433393" y="396843"/>
            <a:ext cx="1164425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none" lIns="68582" tIns="34292" rIns="68582" bIns="34292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</a:rPr>
              <a:t>教学小结</a:t>
            </a:r>
          </a:p>
        </p:txBody>
      </p:sp>
    </p:spTree>
    <p:extLst>
      <p:ext uri="{BB962C8B-B14F-4D97-AF65-F5344CB8AC3E}">
        <p14:creationId xmlns:p14="http://schemas.microsoft.com/office/powerpoint/2010/main" val="23504067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教学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:\0PPT素材\背景及图片\白麻子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2" y="2"/>
            <a:ext cx="12191999" cy="68579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/>
          <p:nvPr/>
        </p:nvCxnSpPr>
        <p:spPr>
          <a:xfrm flipV="1">
            <a:off x="1270838" y="872087"/>
            <a:ext cx="9530501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42" name="MH_Other_4"/>
          <p:cNvSpPr/>
          <p:nvPr>
            <p:custDataLst>
              <p:tags r:id="rId1"/>
            </p:custDataLst>
          </p:nvPr>
        </p:nvSpPr>
        <p:spPr>
          <a:xfrm>
            <a:off x="314063" y="220781"/>
            <a:ext cx="554864" cy="554864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3" name="MH_Other_4"/>
          <p:cNvSpPr/>
          <p:nvPr>
            <p:custDataLst>
              <p:tags r:id="rId2"/>
            </p:custDataLst>
          </p:nvPr>
        </p:nvSpPr>
        <p:spPr>
          <a:xfrm>
            <a:off x="-91413" y="674338"/>
            <a:ext cx="362583" cy="362583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80124" y="417420"/>
            <a:ext cx="432000" cy="43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MH_Other_4"/>
          <p:cNvSpPr/>
          <p:nvPr>
            <p:custDataLst>
              <p:tags r:id="rId3"/>
            </p:custDataLst>
          </p:nvPr>
        </p:nvSpPr>
        <p:spPr>
          <a:xfrm>
            <a:off x="211609" y="15874"/>
            <a:ext cx="204908" cy="204908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433393" y="396843"/>
            <a:ext cx="1164425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none" lIns="68582" tIns="34292" rIns="68582" bIns="34292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</a:rPr>
              <a:t>教学小结</a:t>
            </a:r>
          </a:p>
        </p:txBody>
      </p:sp>
    </p:spTree>
    <p:extLst>
      <p:ext uri="{BB962C8B-B14F-4D97-AF65-F5344CB8AC3E}">
        <p14:creationId xmlns:p14="http://schemas.microsoft.com/office/powerpoint/2010/main" val="428015518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教学反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:\0PPT素材\背景及图片\白麻子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2" y="2"/>
            <a:ext cx="12191999" cy="68579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/>
          <p:nvPr/>
        </p:nvCxnSpPr>
        <p:spPr>
          <a:xfrm flipV="1">
            <a:off x="1270838" y="872087"/>
            <a:ext cx="9530501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41" name="KSO_Shape"/>
          <p:cNvSpPr>
            <a:spLocks/>
          </p:cNvSpPr>
          <p:nvPr/>
        </p:nvSpPr>
        <p:spPr bwMode="auto">
          <a:xfrm>
            <a:off x="10940516" y="400674"/>
            <a:ext cx="292789" cy="537255"/>
          </a:xfrm>
          <a:custGeom>
            <a:avLst/>
            <a:gdLst>
              <a:gd name="T0" fmla="*/ 982546 w 2361"/>
              <a:gd name="T1" fmla="*/ 83198 h 4328"/>
              <a:gd name="T2" fmla="*/ 914296 w 2361"/>
              <a:gd name="T3" fmla="*/ 41599 h 4328"/>
              <a:gd name="T4" fmla="*/ 684994 w 2361"/>
              <a:gd name="T5" fmla="*/ 256249 h 4328"/>
              <a:gd name="T6" fmla="*/ 620490 w 2361"/>
              <a:gd name="T7" fmla="*/ 383125 h 4328"/>
              <a:gd name="T8" fmla="*/ 579706 w 2361"/>
              <a:gd name="T9" fmla="*/ 479218 h 4328"/>
              <a:gd name="T10" fmla="*/ 56597 w 2361"/>
              <a:gd name="T11" fmla="*/ 1501301 h 4328"/>
              <a:gd name="T12" fmla="*/ 32876 w 2361"/>
              <a:gd name="T13" fmla="*/ 1601555 h 4328"/>
              <a:gd name="T14" fmla="*/ 20392 w 2361"/>
              <a:gd name="T15" fmla="*/ 1676017 h 4328"/>
              <a:gd name="T16" fmla="*/ 0 w 2361"/>
              <a:gd name="T17" fmla="*/ 1792493 h 4328"/>
              <a:gd name="T18" fmla="*/ 7907 w 2361"/>
              <a:gd name="T19" fmla="*/ 1800397 h 4328"/>
              <a:gd name="T20" fmla="*/ 58262 w 2361"/>
              <a:gd name="T21" fmla="*/ 1700976 h 4328"/>
              <a:gd name="T22" fmla="*/ 120685 w 2361"/>
              <a:gd name="T23" fmla="*/ 1654801 h 4328"/>
              <a:gd name="T24" fmla="*/ 191848 w 2361"/>
              <a:gd name="T25" fmla="*/ 1569524 h 4328"/>
              <a:gd name="T26" fmla="*/ 727026 w 2361"/>
              <a:gd name="T27" fmla="*/ 582799 h 4328"/>
              <a:gd name="T28" fmla="*/ 747417 w 2361"/>
              <a:gd name="T29" fmla="*/ 563248 h 4328"/>
              <a:gd name="T30" fmla="*/ 936353 w 2361"/>
              <a:gd name="T31" fmla="*/ 195930 h 4328"/>
              <a:gd name="T32" fmla="*/ 799853 w 2361"/>
              <a:gd name="T33" fmla="*/ 475475 h 4328"/>
              <a:gd name="T34" fmla="*/ 802350 w 2361"/>
              <a:gd name="T35" fmla="*/ 501266 h 4328"/>
              <a:gd name="T36" fmla="*/ 980049 w 2361"/>
              <a:gd name="T37" fmla="*/ 158907 h 4328"/>
              <a:gd name="T38" fmla="*/ 963819 w 2361"/>
              <a:gd name="T39" fmla="*/ 141852 h 4328"/>
              <a:gd name="T40" fmla="*/ 982546 w 2361"/>
              <a:gd name="T41" fmla="*/ 104829 h 4328"/>
              <a:gd name="T42" fmla="*/ 210159 w 2361"/>
              <a:gd name="T43" fmla="*/ 1549140 h 4328"/>
              <a:gd name="T44" fmla="*/ 84896 w 2361"/>
              <a:gd name="T45" fmla="*/ 1493398 h 4328"/>
              <a:gd name="T46" fmla="*/ 412827 w 2361"/>
              <a:gd name="T47" fmla="*/ 849032 h 4328"/>
              <a:gd name="T48" fmla="*/ 598017 w 2361"/>
              <a:gd name="T49" fmla="*/ 488786 h 4328"/>
              <a:gd name="T50" fmla="*/ 627564 w 2361"/>
              <a:gd name="T51" fmla="*/ 503762 h 4328"/>
              <a:gd name="T52" fmla="*/ 720783 w 2361"/>
              <a:gd name="T53" fmla="*/ 552848 h 4328"/>
              <a:gd name="T54" fmla="*/ 741175 w 2361"/>
              <a:gd name="T55" fmla="*/ 530385 h 4328"/>
              <a:gd name="T56" fmla="*/ 733268 w 2361"/>
              <a:gd name="T57" fmla="*/ 532465 h 4328"/>
              <a:gd name="T58" fmla="*/ 601763 w 2361"/>
              <a:gd name="T59" fmla="*/ 465075 h 4328"/>
              <a:gd name="T60" fmla="*/ 829816 w 2361"/>
              <a:gd name="T61" fmla="*/ 25791 h 4328"/>
              <a:gd name="T62" fmla="*/ 962154 w 2361"/>
              <a:gd name="T63" fmla="*/ 99421 h 43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361" h="4328">
                <a:moveTo>
                  <a:pt x="2361" y="252"/>
                </a:moveTo>
                <a:cubicBezTo>
                  <a:pt x="2361" y="200"/>
                  <a:pt x="2361" y="200"/>
                  <a:pt x="2361" y="200"/>
                </a:cubicBezTo>
                <a:cubicBezTo>
                  <a:pt x="2293" y="156"/>
                  <a:pt x="2293" y="156"/>
                  <a:pt x="2293" y="156"/>
                </a:cubicBezTo>
                <a:cubicBezTo>
                  <a:pt x="2197" y="100"/>
                  <a:pt x="2197" y="100"/>
                  <a:pt x="2197" y="100"/>
                </a:cubicBezTo>
                <a:cubicBezTo>
                  <a:pt x="2103" y="55"/>
                  <a:pt x="2024" y="21"/>
                  <a:pt x="1960" y="0"/>
                </a:cubicBezTo>
                <a:cubicBezTo>
                  <a:pt x="1646" y="616"/>
                  <a:pt x="1646" y="616"/>
                  <a:pt x="1646" y="616"/>
                </a:cubicBezTo>
                <a:cubicBezTo>
                  <a:pt x="1621" y="661"/>
                  <a:pt x="1621" y="661"/>
                  <a:pt x="1621" y="661"/>
                </a:cubicBezTo>
                <a:cubicBezTo>
                  <a:pt x="1491" y="921"/>
                  <a:pt x="1491" y="921"/>
                  <a:pt x="1491" y="921"/>
                </a:cubicBezTo>
                <a:cubicBezTo>
                  <a:pt x="1375" y="1143"/>
                  <a:pt x="1375" y="1143"/>
                  <a:pt x="1375" y="1143"/>
                </a:cubicBezTo>
                <a:cubicBezTo>
                  <a:pt x="1393" y="1152"/>
                  <a:pt x="1393" y="1152"/>
                  <a:pt x="1393" y="1152"/>
                </a:cubicBezTo>
                <a:cubicBezTo>
                  <a:pt x="1375" y="1186"/>
                  <a:pt x="1375" y="1186"/>
                  <a:pt x="1375" y="1186"/>
                </a:cubicBezTo>
                <a:cubicBezTo>
                  <a:pt x="136" y="3609"/>
                  <a:pt x="136" y="3609"/>
                  <a:pt x="136" y="3609"/>
                </a:cubicBezTo>
                <a:cubicBezTo>
                  <a:pt x="187" y="3632"/>
                  <a:pt x="187" y="3632"/>
                  <a:pt x="187" y="3632"/>
                </a:cubicBezTo>
                <a:cubicBezTo>
                  <a:pt x="79" y="3850"/>
                  <a:pt x="79" y="3850"/>
                  <a:pt x="79" y="3850"/>
                </a:cubicBezTo>
                <a:cubicBezTo>
                  <a:pt x="121" y="3886"/>
                  <a:pt x="121" y="3886"/>
                  <a:pt x="121" y="3886"/>
                </a:cubicBezTo>
                <a:cubicBezTo>
                  <a:pt x="49" y="4029"/>
                  <a:pt x="49" y="4029"/>
                  <a:pt x="49" y="4029"/>
                </a:cubicBezTo>
                <a:cubicBezTo>
                  <a:pt x="115" y="4078"/>
                  <a:pt x="115" y="4078"/>
                  <a:pt x="115" y="4078"/>
                </a:cubicBezTo>
                <a:cubicBezTo>
                  <a:pt x="0" y="4309"/>
                  <a:pt x="0" y="4309"/>
                  <a:pt x="0" y="4309"/>
                </a:cubicBezTo>
                <a:cubicBezTo>
                  <a:pt x="0" y="4309"/>
                  <a:pt x="0" y="4309"/>
                  <a:pt x="0" y="4309"/>
                </a:cubicBezTo>
                <a:cubicBezTo>
                  <a:pt x="19" y="4328"/>
                  <a:pt x="19" y="4328"/>
                  <a:pt x="19" y="4328"/>
                </a:cubicBezTo>
                <a:cubicBezTo>
                  <a:pt x="25" y="4321"/>
                  <a:pt x="25" y="4321"/>
                  <a:pt x="25" y="4321"/>
                </a:cubicBezTo>
                <a:cubicBezTo>
                  <a:pt x="140" y="4089"/>
                  <a:pt x="140" y="4089"/>
                  <a:pt x="140" y="4089"/>
                </a:cubicBezTo>
                <a:cubicBezTo>
                  <a:pt x="140" y="4095"/>
                  <a:pt x="167" y="4103"/>
                  <a:pt x="221" y="4114"/>
                </a:cubicBezTo>
                <a:cubicBezTo>
                  <a:pt x="234" y="4096"/>
                  <a:pt x="257" y="4050"/>
                  <a:pt x="290" y="3978"/>
                </a:cubicBezTo>
                <a:cubicBezTo>
                  <a:pt x="352" y="3989"/>
                  <a:pt x="352" y="3989"/>
                  <a:pt x="352" y="3989"/>
                </a:cubicBezTo>
                <a:cubicBezTo>
                  <a:pt x="461" y="3773"/>
                  <a:pt x="461" y="3773"/>
                  <a:pt x="461" y="3773"/>
                </a:cubicBezTo>
                <a:cubicBezTo>
                  <a:pt x="520" y="3805"/>
                  <a:pt x="520" y="3805"/>
                  <a:pt x="520" y="3805"/>
                </a:cubicBezTo>
                <a:cubicBezTo>
                  <a:pt x="1747" y="1401"/>
                  <a:pt x="1747" y="1401"/>
                  <a:pt x="1747" y="1401"/>
                </a:cubicBezTo>
                <a:cubicBezTo>
                  <a:pt x="1779" y="1346"/>
                  <a:pt x="1779" y="1346"/>
                  <a:pt x="1779" y="1346"/>
                </a:cubicBezTo>
                <a:cubicBezTo>
                  <a:pt x="1796" y="1354"/>
                  <a:pt x="1796" y="1354"/>
                  <a:pt x="1796" y="1354"/>
                </a:cubicBezTo>
                <a:cubicBezTo>
                  <a:pt x="2169" y="621"/>
                  <a:pt x="2169" y="621"/>
                  <a:pt x="2169" y="621"/>
                </a:cubicBezTo>
                <a:cubicBezTo>
                  <a:pt x="2250" y="471"/>
                  <a:pt x="2250" y="471"/>
                  <a:pt x="2250" y="471"/>
                </a:cubicBezTo>
                <a:cubicBezTo>
                  <a:pt x="2263" y="480"/>
                  <a:pt x="2263" y="480"/>
                  <a:pt x="2263" y="480"/>
                </a:cubicBezTo>
                <a:cubicBezTo>
                  <a:pt x="1922" y="1143"/>
                  <a:pt x="1922" y="1143"/>
                  <a:pt x="1922" y="1143"/>
                </a:cubicBezTo>
                <a:cubicBezTo>
                  <a:pt x="1904" y="1173"/>
                  <a:pt x="1899" y="1192"/>
                  <a:pt x="1904" y="1201"/>
                </a:cubicBezTo>
                <a:cubicBezTo>
                  <a:pt x="1904" y="1207"/>
                  <a:pt x="1912" y="1208"/>
                  <a:pt x="1928" y="1205"/>
                </a:cubicBezTo>
                <a:cubicBezTo>
                  <a:pt x="1939" y="1196"/>
                  <a:pt x="1939" y="1196"/>
                  <a:pt x="1939" y="1196"/>
                </a:cubicBezTo>
                <a:cubicBezTo>
                  <a:pt x="2355" y="382"/>
                  <a:pt x="2355" y="382"/>
                  <a:pt x="2355" y="382"/>
                </a:cubicBezTo>
                <a:cubicBezTo>
                  <a:pt x="2360" y="368"/>
                  <a:pt x="2359" y="357"/>
                  <a:pt x="2350" y="350"/>
                </a:cubicBezTo>
                <a:cubicBezTo>
                  <a:pt x="2335" y="350"/>
                  <a:pt x="2323" y="347"/>
                  <a:pt x="2316" y="341"/>
                </a:cubicBezTo>
                <a:cubicBezTo>
                  <a:pt x="2316" y="333"/>
                  <a:pt x="2316" y="333"/>
                  <a:pt x="2316" y="333"/>
                </a:cubicBezTo>
                <a:cubicBezTo>
                  <a:pt x="2361" y="252"/>
                  <a:pt x="2361" y="252"/>
                  <a:pt x="2361" y="252"/>
                </a:cubicBezTo>
                <a:close/>
                <a:moveTo>
                  <a:pt x="1672" y="1438"/>
                </a:moveTo>
                <a:cubicBezTo>
                  <a:pt x="505" y="3724"/>
                  <a:pt x="505" y="3724"/>
                  <a:pt x="505" y="3724"/>
                </a:cubicBezTo>
                <a:cubicBezTo>
                  <a:pt x="504" y="3736"/>
                  <a:pt x="500" y="3740"/>
                  <a:pt x="492" y="3737"/>
                </a:cubicBezTo>
                <a:cubicBezTo>
                  <a:pt x="488" y="3728"/>
                  <a:pt x="392" y="3679"/>
                  <a:pt x="204" y="3590"/>
                </a:cubicBezTo>
                <a:cubicBezTo>
                  <a:pt x="204" y="3583"/>
                  <a:pt x="204" y="3583"/>
                  <a:pt x="204" y="3583"/>
                </a:cubicBezTo>
                <a:cubicBezTo>
                  <a:pt x="733" y="2560"/>
                  <a:pt x="996" y="2045"/>
                  <a:pt x="992" y="2041"/>
                </a:cubicBezTo>
                <a:cubicBezTo>
                  <a:pt x="1192" y="1661"/>
                  <a:pt x="1192" y="1661"/>
                  <a:pt x="1192" y="1661"/>
                </a:cubicBezTo>
                <a:cubicBezTo>
                  <a:pt x="1437" y="1175"/>
                  <a:pt x="1437" y="1175"/>
                  <a:pt x="1437" y="1175"/>
                </a:cubicBezTo>
                <a:cubicBezTo>
                  <a:pt x="1446" y="1175"/>
                  <a:pt x="1446" y="1175"/>
                  <a:pt x="1446" y="1175"/>
                </a:cubicBezTo>
                <a:cubicBezTo>
                  <a:pt x="1508" y="1211"/>
                  <a:pt x="1508" y="1211"/>
                  <a:pt x="1508" y="1211"/>
                </a:cubicBezTo>
                <a:cubicBezTo>
                  <a:pt x="1719" y="1316"/>
                  <a:pt x="1719" y="1316"/>
                  <a:pt x="1719" y="1316"/>
                </a:cubicBezTo>
                <a:cubicBezTo>
                  <a:pt x="1727" y="1317"/>
                  <a:pt x="1732" y="1322"/>
                  <a:pt x="1732" y="1329"/>
                </a:cubicBezTo>
                <a:cubicBezTo>
                  <a:pt x="1672" y="1438"/>
                  <a:pt x="1672" y="1438"/>
                  <a:pt x="1672" y="1438"/>
                </a:cubicBezTo>
                <a:close/>
                <a:moveTo>
                  <a:pt x="1781" y="1275"/>
                </a:moveTo>
                <a:cubicBezTo>
                  <a:pt x="1770" y="1288"/>
                  <a:pt x="1770" y="1288"/>
                  <a:pt x="1770" y="1288"/>
                </a:cubicBezTo>
                <a:cubicBezTo>
                  <a:pt x="1762" y="1280"/>
                  <a:pt x="1762" y="1280"/>
                  <a:pt x="1762" y="1280"/>
                </a:cubicBezTo>
                <a:cubicBezTo>
                  <a:pt x="1448" y="1122"/>
                  <a:pt x="1448" y="1122"/>
                  <a:pt x="1448" y="1122"/>
                </a:cubicBezTo>
                <a:cubicBezTo>
                  <a:pt x="1446" y="1118"/>
                  <a:pt x="1446" y="1118"/>
                  <a:pt x="1446" y="1118"/>
                </a:cubicBezTo>
                <a:cubicBezTo>
                  <a:pt x="1986" y="62"/>
                  <a:pt x="1986" y="62"/>
                  <a:pt x="1986" y="62"/>
                </a:cubicBezTo>
                <a:cubicBezTo>
                  <a:pt x="1994" y="62"/>
                  <a:pt x="1994" y="62"/>
                  <a:pt x="1994" y="62"/>
                </a:cubicBezTo>
                <a:cubicBezTo>
                  <a:pt x="2115" y="114"/>
                  <a:pt x="2220" y="169"/>
                  <a:pt x="2310" y="226"/>
                </a:cubicBezTo>
                <a:cubicBezTo>
                  <a:pt x="2312" y="239"/>
                  <a:pt x="2312" y="239"/>
                  <a:pt x="2312" y="239"/>
                </a:cubicBezTo>
                <a:cubicBezTo>
                  <a:pt x="1781" y="1275"/>
                  <a:pt x="1781" y="1275"/>
                  <a:pt x="1781" y="1275"/>
                </a:cubicBezTo>
                <a:close/>
              </a:path>
            </a:pathLst>
          </a:custGeom>
          <a:solidFill>
            <a:srgbClr val="1F2123"/>
          </a:solidFill>
          <a:ln>
            <a:noFill/>
          </a:ln>
        </p:spPr>
        <p:txBody>
          <a:bodyPr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MH_Other_4"/>
          <p:cNvSpPr/>
          <p:nvPr>
            <p:custDataLst>
              <p:tags r:id="rId1"/>
            </p:custDataLst>
          </p:nvPr>
        </p:nvSpPr>
        <p:spPr>
          <a:xfrm>
            <a:off x="314063" y="220781"/>
            <a:ext cx="554864" cy="554864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3" name="MH_Other_4"/>
          <p:cNvSpPr/>
          <p:nvPr>
            <p:custDataLst>
              <p:tags r:id="rId2"/>
            </p:custDataLst>
          </p:nvPr>
        </p:nvSpPr>
        <p:spPr>
          <a:xfrm>
            <a:off x="-91413" y="674338"/>
            <a:ext cx="362583" cy="362583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80124" y="417420"/>
            <a:ext cx="432000" cy="43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MH_Other_4"/>
          <p:cNvSpPr/>
          <p:nvPr>
            <p:custDataLst>
              <p:tags r:id="rId3"/>
            </p:custDataLst>
          </p:nvPr>
        </p:nvSpPr>
        <p:spPr>
          <a:xfrm>
            <a:off x="211609" y="15874"/>
            <a:ext cx="204908" cy="204908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685598" y="515726"/>
            <a:ext cx="1807807" cy="35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lvl="1"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Teaching Refletion</a:t>
            </a:r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433393" y="152514"/>
            <a:ext cx="1164425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none" lIns="68582" tIns="34292" rIns="68582" bIns="34292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</a:rPr>
              <a:t>教学反思</a:t>
            </a:r>
          </a:p>
        </p:txBody>
      </p:sp>
    </p:spTree>
    <p:extLst>
      <p:ext uri="{BB962C8B-B14F-4D97-AF65-F5344CB8AC3E}">
        <p14:creationId xmlns:p14="http://schemas.microsoft.com/office/powerpoint/2010/main" val="54457779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3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</p:sldLayoutIdLst>
  <p:transition>
    <p:random/>
  </p:transition>
  <p:txStyles>
    <p:titleStyle>
      <a:lvl1pPr algn="ctr" defTabSz="102325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717" indent="-383717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392" indent="-319759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062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68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31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940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564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188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8819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62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2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879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50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128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7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37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003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61.png"/><Relationship Id="rId4" Type="http://schemas.openxmlformats.org/officeDocument/2006/relationships/image" Target="../media/image10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0.png"/><Relationship Id="rId4" Type="http://schemas.openxmlformats.org/officeDocument/2006/relationships/image" Target="../media/image7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081.png"/><Relationship Id="rId7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5" Type="http://schemas.openxmlformats.org/officeDocument/2006/relationships/image" Target="../media/image119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emf"/><Relationship Id="rId3" Type="http://schemas.openxmlformats.org/officeDocument/2006/relationships/image" Target="../media/image10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6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20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BDE261-0A48-48F0-B730-5D0715C8A438}"/>
              </a:ext>
            </a:extLst>
          </p:cNvPr>
          <p:cNvSpPr txBox="1"/>
          <p:nvPr/>
        </p:nvSpPr>
        <p:spPr>
          <a:xfrm>
            <a:off x="4038600" y="2286000"/>
            <a:ext cx="3429000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第七次课</a:t>
            </a:r>
          </a:p>
        </p:txBody>
      </p:sp>
    </p:spTree>
    <p:extLst>
      <p:ext uri="{BB962C8B-B14F-4D97-AF65-F5344CB8AC3E}">
        <p14:creationId xmlns:p14="http://schemas.microsoft.com/office/powerpoint/2010/main" val="4038797093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48B2207B-1DF7-40E0-8C52-B43819ABD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14400"/>
            <a:ext cx="9162645" cy="66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相容</a:t>
            </a:r>
            <a:r>
              <a:rPr lang="zh-CN" altLang="pt-BR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关系：</a:t>
            </a:r>
            <a:r>
              <a:rPr lang="zh-CN" altLang="pt-BR" sz="2800" dirty="0">
                <a:latin typeface="+mn-lt"/>
                <a:ea typeface="微软雅黑" panose="020B0503020204020204" pitchFamily="34" charset="-122"/>
              </a:rPr>
              <a:t>一个在</a:t>
            </a:r>
            <a:r>
              <a:rPr lang="pt-BR" altLang="zh-CN" sz="2800" dirty="0">
                <a:latin typeface="+mn-lt"/>
                <a:ea typeface="微软雅黑" panose="020B0503020204020204" pitchFamily="34" charset="-122"/>
              </a:rPr>
              <a:t>X</a:t>
            </a:r>
            <a:r>
              <a:rPr lang="zh-CN" altLang="pt-BR" sz="2800" dirty="0">
                <a:latin typeface="+mn-lt"/>
                <a:ea typeface="微软雅黑" panose="020B0503020204020204" pitchFamily="34" charset="-122"/>
              </a:rPr>
              <a:t>上的关系</a:t>
            </a:r>
            <a:r>
              <a:rPr lang="pt-BR" altLang="zh-CN" sz="280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pt-BR" sz="2800" dirty="0">
                <a:latin typeface="+mn-lt"/>
                <a:ea typeface="微软雅黑" panose="020B0503020204020204" pitchFamily="34" charset="-122"/>
              </a:rPr>
              <a:t>，它是自反的、对称的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燕尾形 7">
            <a:extLst>
              <a:ext uri="{FF2B5EF4-FFF2-40B4-BE49-F238E27FC236}">
                <a16:creationId xmlns:a16="http://schemas.microsoft.com/office/drawing/2014/main" id="{D42A8058-D1CC-4298-9DD5-508435BD4842}"/>
              </a:ext>
            </a:extLst>
          </p:cNvPr>
          <p:cNvSpPr/>
          <p:nvPr/>
        </p:nvSpPr>
        <p:spPr>
          <a:xfrm>
            <a:off x="1257300" y="264349"/>
            <a:ext cx="20574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相容关系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01B945-5873-4C91-AAEF-F77B0277E6F7}"/>
              </a:ext>
            </a:extLst>
          </p:cNvPr>
          <p:cNvSpPr/>
          <p:nvPr/>
        </p:nvSpPr>
        <p:spPr>
          <a:xfrm>
            <a:off x="1143000" y="1828800"/>
            <a:ext cx="6096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  <a:ea typeface="+mn-ea"/>
              </a:rPr>
              <a:t>相容关系常用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“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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”</a:t>
            </a:r>
            <a:r>
              <a:rPr lang="zh-CN" altLang="en-US" sz="2800" dirty="0">
                <a:latin typeface="+mn-ea"/>
                <a:ea typeface="+mn-ea"/>
              </a:rPr>
              <a:t>表示。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98F932-9C90-418C-B22A-0EC0C0EF1A33}"/>
              </a:ext>
            </a:extLst>
          </p:cNvPr>
          <p:cNvSpPr/>
          <p:nvPr/>
        </p:nvSpPr>
        <p:spPr>
          <a:xfrm>
            <a:off x="1053422" y="4648200"/>
            <a:ext cx="5027338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zh-CN" altLang="en-US" sz="2800" dirty="0">
                <a:latin typeface="+mn-ea"/>
                <a:ea typeface="+mn-ea"/>
              </a:rPr>
              <a:t>相容关系一般不满足传递性。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C9EF8C8-F18E-48EE-A14D-6C48DA0B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22" y="2409379"/>
            <a:ext cx="9525000" cy="131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设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X={2166, 243, 375, 648, 455},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关系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为“元素间有相同的数字”，相容关系？ </a:t>
            </a: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0B6328F8-ADE7-45CC-B7D7-E0571B17CA89}"/>
              </a:ext>
            </a:extLst>
          </p:cNvPr>
          <p:cNvSpPr/>
          <p:nvPr/>
        </p:nvSpPr>
        <p:spPr>
          <a:xfrm>
            <a:off x="8686800" y="3362781"/>
            <a:ext cx="2819400" cy="1063036"/>
          </a:xfrm>
          <a:prstGeom prst="cloudCallout">
            <a:avLst>
              <a:gd name="adj1" fmla="val -78867"/>
              <a:gd name="adj2" fmla="val -78644"/>
            </a:avLst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</a:rPr>
              <a:t>传递？</a:t>
            </a:r>
          </a:p>
        </p:txBody>
      </p: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B6DB3EA9-01DE-40FF-95DA-FA0ACCDB79B4}"/>
              </a:ext>
            </a:extLst>
          </p:cNvPr>
          <p:cNvSpPr/>
          <p:nvPr/>
        </p:nvSpPr>
        <p:spPr>
          <a:xfrm>
            <a:off x="5410200" y="3291832"/>
            <a:ext cx="2819400" cy="1063036"/>
          </a:xfrm>
          <a:prstGeom prst="cloudCallout">
            <a:avLst>
              <a:gd name="adj1" fmla="val -79948"/>
              <a:gd name="adj2" fmla="val -59290"/>
            </a:avLst>
          </a:prstGeom>
          <a:solidFill>
            <a:srgbClr val="FFFF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</a:rPr>
              <a:t>相容关系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27F255-CABB-4DF6-84C4-AF624DE29238}"/>
              </a:ext>
            </a:extLst>
          </p:cNvPr>
          <p:cNvSpPr txBox="1"/>
          <p:nvPr/>
        </p:nvSpPr>
        <p:spPr>
          <a:xfrm>
            <a:off x="1143000" y="3805844"/>
            <a:ext cx="1638590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2166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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243</a:t>
            </a:r>
            <a:endParaRPr lang="zh-CN" altLang="en-US" sz="2800" dirty="0"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61417E-E3ED-463D-BBEF-BB649FDC78FA}"/>
              </a:ext>
            </a:extLst>
          </p:cNvPr>
          <p:cNvSpPr txBox="1"/>
          <p:nvPr/>
        </p:nvSpPr>
        <p:spPr>
          <a:xfrm>
            <a:off x="3238790" y="3770312"/>
            <a:ext cx="1459054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243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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375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69969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8A9844C-FE97-41AF-A8FD-38CF3D86D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38891"/>
            <a:ext cx="9525000" cy="131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设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X={2166, 243, 375, 648, 455},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关系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为“元素间有相同的数字”，相容关系？ </a:t>
            </a:r>
          </a:p>
        </p:txBody>
      </p:sp>
      <p:sp>
        <p:nvSpPr>
          <p:cNvPr id="8" name="燕尾形 7">
            <a:extLst>
              <a:ext uri="{FF2B5EF4-FFF2-40B4-BE49-F238E27FC236}">
                <a16:creationId xmlns:a16="http://schemas.microsoft.com/office/drawing/2014/main" id="{A4AE01A1-F4AA-4553-B20A-361DF6F1C972}"/>
              </a:ext>
            </a:extLst>
          </p:cNvPr>
          <p:cNvSpPr/>
          <p:nvPr/>
        </p:nvSpPr>
        <p:spPr>
          <a:xfrm>
            <a:off x="1257300" y="264349"/>
            <a:ext cx="20574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相容关系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E22B0E0-0FD8-4A50-BE32-D882250303DD}"/>
              </a:ext>
            </a:extLst>
          </p:cNvPr>
          <p:cNvGrpSpPr/>
          <p:nvPr/>
        </p:nvGrpSpPr>
        <p:grpSpPr>
          <a:xfrm>
            <a:off x="1037994" y="1905390"/>
            <a:ext cx="4244172" cy="2798836"/>
            <a:chOff x="624301" y="2143138"/>
            <a:chExt cx="4244172" cy="2798836"/>
          </a:xfrm>
        </p:grpSpPr>
        <p:grpSp>
          <p:nvGrpSpPr>
            <p:cNvPr id="9" name="Group 37">
              <a:extLst>
                <a:ext uri="{FF2B5EF4-FFF2-40B4-BE49-F238E27FC236}">
                  <a16:creationId xmlns:a16="http://schemas.microsoft.com/office/drawing/2014/main" id="{05C1E654-857F-41B9-92AE-C93D16845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01" y="2143138"/>
              <a:ext cx="4244172" cy="2270360"/>
              <a:chOff x="745" y="2450"/>
              <a:chExt cx="2872" cy="1737"/>
            </a:xfrm>
          </p:grpSpPr>
          <p:sp>
            <p:nvSpPr>
              <p:cNvPr id="10" name="Oval 38">
                <a:extLst>
                  <a:ext uri="{FF2B5EF4-FFF2-40B4-BE49-F238E27FC236}">
                    <a16:creationId xmlns:a16="http://schemas.microsoft.com/office/drawing/2014/main" id="{542A6DCA-ED6A-493D-BB2C-C016B6481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" y="2810"/>
                <a:ext cx="56" cy="56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39">
                <a:extLst>
                  <a:ext uri="{FF2B5EF4-FFF2-40B4-BE49-F238E27FC236}">
                    <a16:creationId xmlns:a16="http://schemas.microsoft.com/office/drawing/2014/main" id="{7236CC37-6A67-4D39-B547-E24348F4C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3579"/>
                <a:ext cx="56" cy="56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40">
                <a:extLst>
                  <a:ext uri="{FF2B5EF4-FFF2-40B4-BE49-F238E27FC236}">
                    <a16:creationId xmlns:a16="http://schemas.microsoft.com/office/drawing/2014/main" id="{E80489FA-50E1-4103-8EA2-D25F22F06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2806"/>
                <a:ext cx="56" cy="56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41">
                <a:extLst>
                  <a:ext uri="{FF2B5EF4-FFF2-40B4-BE49-F238E27FC236}">
                    <a16:creationId xmlns:a16="http://schemas.microsoft.com/office/drawing/2014/main" id="{C72AF4F6-7397-43BE-A7A6-3789B5E64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3581"/>
                <a:ext cx="56" cy="56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42">
                <a:extLst>
                  <a:ext uri="{FF2B5EF4-FFF2-40B4-BE49-F238E27FC236}">
                    <a16:creationId xmlns:a16="http://schemas.microsoft.com/office/drawing/2014/main" id="{63D40CC4-5786-4049-BD61-F85CF5FFB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5" y="2748"/>
                <a:ext cx="967" cy="7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43">
                <a:extLst>
                  <a:ext uri="{FF2B5EF4-FFF2-40B4-BE49-F238E27FC236}">
                    <a16:creationId xmlns:a16="http://schemas.microsoft.com/office/drawing/2014/main" id="{FE6B9A41-DB56-4107-A416-13EE76FE2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4" y="2827"/>
                <a:ext cx="985" cy="7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44">
                <a:extLst>
                  <a:ext uri="{FF2B5EF4-FFF2-40B4-BE49-F238E27FC236}">
                    <a16:creationId xmlns:a16="http://schemas.microsoft.com/office/drawing/2014/main" id="{EFD42253-73C2-4844-B426-42095341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9" y="3800"/>
                <a:ext cx="618" cy="387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45">
                <a:extLst>
                  <a:ext uri="{FF2B5EF4-FFF2-40B4-BE49-F238E27FC236}">
                    <a16:creationId xmlns:a16="http://schemas.microsoft.com/office/drawing/2014/main" id="{4A1C3012-4AB6-40D8-91F6-2B26BEEDE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" y="2450"/>
                <a:ext cx="741" cy="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2166</a:t>
                </a:r>
              </a:p>
            </p:txBody>
          </p:sp>
          <p:sp>
            <p:nvSpPr>
              <p:cNvPr id="18" name="Text Box 46">
                <a:extLst>
                  <a:ext uri="{FF2B5EF4-FFF2-40B4-BE49-F238E27FC236}">
                    <a16:creationId xmlns:a16="http://schemas.microsoft.com/office/drawing/2014/main" id="{14FD9750-037A-4312-93D9-A81A33305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" y="2522"/>
                <a:ext cx="694" cy="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243</a:t>
                </a:r>
              </a:p>
            </p:txBody>
          </p:sp>
          <p:sp>
            <p:nvSpPr>
              <p:cNvPr id="19" name="Text Box 47">
                <a:extLst>
                  <a:ext uri="{FF2B5EF4-FFF2-40B4-BE49-F238E27FC236}">
                    <a16:creationId xmlns:a16="http://schemas.microsoft.com/office/drawing/2014/main" id="{47D94B0F-EE4E-4D6F-9B7D-6B302241EB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" y="3449"/>
                <a:ext cx="507" cy="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375</a:t>
                </a:r>
              </a:p>
            </p:txBody>
          </p:sp>
          <p:sp>
            <p:nvSpPr>
              <p:cNvPr id="20" name="Text Box 48">
                <a:extLst>
                  <a:ext uri="{FF2B5EF4-FFF2-40B4-BE49-F238E27FC236}">
                    <a16:creationId xmlns:a16="http://schemas.microsoft.com/office/drawing/2014/main" id="{615C7206-CB22-45BE-9377-6E82366D5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354"/>
                <a:ext cx="589" cy="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648</a:t>
                </a:r>
              </a:p>
            </p:txBody>
          </p:sp>
          <p:sp>
            <p:nvSpPr>
              <p:cNvPr id="21" name="Line 49">
                <a:extLst>
                  <a:ext uri="{FF2B5EF4-FFF2-40B4-BE49-F238E27FC236}">
                    <a16:creationId xmlns:a16="http://schemas.microsoft.com/office/drawing/2014/main" id="{91190D42-1CD4-450A-81C4-362A7CBD4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4" y="2839"/>
                <a:ext cx="984" cy="71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50">
                <a:extLst>
                  <a:ext uri="{FF2B5EF4-FFF2-40B4-BE49-F238E27FC236}">
                    <a16:creationId xmlns:a16="http://schemas.microsoft.com/office/drawing/2014/main" id="{E6F3471F-435B-4972-BD75-EC0ACFE33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4" y="2860"/>
                <a:ext cx="1010" cy="718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51">
                <a:extLst>
                  <a:ext uri="{FF2B5EF4-FFF2-40B4-BE49-F238E27FC236}">
                    <a16:creationId xmlns:a16="http://schemas.microsoft.com/office/drawing/2014/main" id="{5C8F16F7-42E5-4D7C-9EB1-D9A8866A1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95" y="2914"/>
                <a:ext cx="824" cy="585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52">
                <a:extLst>
                  <a:ext uri="{FF2B5EF4-FFF2-40B4-BE49-F238E27FC236}">
                    <a16:creationId xmlns:a16="http://schemas.microsoft.com/office/drawing/2014/main" id="{9DC0BE42-6AED-41FC-B0F1-25E50AB05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508"/>
                <a:ext cx="310" cy="301"/>
              </a:xfrm>
              <a:prstGeom prst="ellips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53">
                <a:extLst>
                  <a:ext uri="{FF2B5EF4-FFF2-40B4-BE49-F238E27FC236}">
                    <a16:creationId xmlns:a16="http://schemas.microsoft.com/office/drawing/2014/main" id="{BD4A69BD-3ABB-4B98-B886-84BB2230A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5" y="2683"/>
                <a:ext cx="0" cy="72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54">
                <a:extLst>
                  <a:ext uri="{FF2B5EF4-FFF2-40B4-BE49-F238E27FC236}">
                    <a16:creationId xmlns:a16="http://schemas.microsoft.com/office/drawing/2014/main" id="{4AE008B9-C6D6-4ECB-8C26-56C97E333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3499"/>
                <a:ext cx="310" cy="301"/>
              </a:xfrm>
              <a:prstGeom prst="ellips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55">
                <a:extLst>
                  <a:ext uri="{FF2B5EF4-FFF2-40B4-BE49-F238E27FC236}">
                    <a16:creationId xmlns:a16="http://schemas.microsoft.com/office/drawing/2014/main" id="{AF1C34EC-CAF9-46E2-94A8-213EBDCB1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" y="2508"/>
                <a:ext cx="310" cy="301"/>
              </a:xfrm>
              <a:prstGeom prst="ellips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56">
                <a:extLst>
                  <a:ext uri="{FF2B5EF4-FFF2-40B4-BE49-F238E27FC236}">
                    <a16:creationId xmlns:a16="http://schemas.microsoft.com/office/drawing/2014/main" id="{6022862A-CD91-4F77-9BF3-E639AE918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3548"/>
                <a:ext cx="363" cy="352"/>
              </a:xfrm>
              <a:prstGeom prst="ellips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57">
                <a:extLst>
                  <a:ext uri="{FF2B5EF4-FFF2-40B4-BE49-F238E27FC236}">
                    <a16:creationId xmlns:a16="http://schemas.microsoft.com/office/drawing/2014/main" id="{E30F9A5D-F98E-4811-A3CB-A3F6A4E19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612" y="3640"/>
                <a:ext cx="0" cy="72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58">
                <a:extLst>
                  <a:ext uri="{FF2B5EF4-FFF2-40B4-BE49-F238E27FC236}">
                    <a16:creationId xmlns:a16="http://schemas.microsoft.com/office/drawing/2014/main" id="{3C05C7D1-6F9A-4F27-A7F3-516B65D53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79" y="2763"/>
                <a:ext cx="0" cy="72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59">
                <a:extLst>
                  <a:ext uri="{FF2B5EF4-FFF2-40B4-BE49-F238E27FC236}">
                    <a16:creationId xmlns:a16="http://schemas.microsoft.com/office/drawing/2014/main" id="{CCE4370B-44BB-44B0-BF08-91D325EFC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684" y="3654"/>
                <a:ext cx="0" cy="72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E04AC986-3E79-40D6-B81F-55921776C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343400"/>
              <a:ext cx="82755" cy="7319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8">
              <a:extLst>
                <a:ext uri="{FF2B5EF4-FFF2-40B4-BE49-F238E27FC236}">
                  <a16:creationId xmlns:a16="http://schemas.microsoft.com/office/drawing/2014/main" id="{A7BA4468-588D-472E-B937-CDB2C856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056" y="4418754"/>
              <a:ext cx="1013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455</a:t>
              </a: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8F2B328E-F8B7-45F0-A01C-81A92D225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3285" y="2679033"/>
              <a:ext cx="1304876" cy="83259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43D4C2F6-3041-43DD-9BA1-08BA2847F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4399" y="2669882"/>
              <a:ext cx="7637" cy="82214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C0113A8E-78B2-4E53-A4B8-1411D4870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562" y="2680467"/>
              <a:ext cx="20686" cy="88997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1FB21432-5BF9-46CD-8E63-122A2DC9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67109" y="3847541"/>
              <a:ext cx="830505" cy="42740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44972BD3-170E-49B7-8830-7D05A9C1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419600"/>
              <a:ext cx="536433" cy="460085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59">
              <a:extLst>
                <a:ext uri="{FF2B5EF4-FFF2-40B4-BE49-F238E27FC236}">
                  <a16:creationId xmlns:a16="http://schemas.microsoft.com/office/drawing/2014/main" id="{8B306DA1-0DEC-47C2-B6B1-15CD145671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514601" y="4554092"/>
              <a:ext cx="0" cy="9410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49574B32-5B2F-45FC-A40B-BE94E4108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9285" y="3921515"/>
              <a:ext cx="634383" cy="5298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2507B88A-FADA-495D-946E-53748A026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1665" y="4036011"/>
              <a:ext cx="602733" cy="46008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50">
              <a:extLst>
                <a:ext uri="{FF2B5EF4-FFF2-40B4-BE49-F238E27FC236}">
                  <a16:creationId xmlns:a16="http://schemas.microsoft.com/office/drawing/2014/main" id="{51191C5C-D688-480A-97AD-135CDE349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2980" y="2752228"/>
              <a:ext cx="697522" cy="165391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2A26400F-574A-4074-A8D5-1C78A2D03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213" y="2768689"/>
              <a:ext cx="636328" cy="155143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Text Box 9">
            <a:extLst>
              <a:ext uri="{FF2B5EF4-FFF2-40B4-BE49-F238E27FC236}">
                <a16:creationId xmlns:a16="http://schemas.microsoft.com/office/drawing/2014/main" id="{8A5EF205-4D0B-434C-8CC5-EDD5B6E1B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155" y="4547367"/>
            <a:ext cx="3177249" cy="113020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简化：用两点间的连线代替往返有向弧</a:t>
            </a:r>
          </a:p>
        </p:txBody>
      </p:sp>
      <p:sp>
        <p:nvSpPr>
          <p:cNvPr id="83" name="Text Box 7">
            <a:extLst>
              <a:ext uri="{FF2B5EF4-FFF2-40B4-BE49-F238E27FC236}">
                <a16:creationId xmlns:a16="http://schemas.microsoft.com/office/drawing/2014/main" id="{BA15D589-3B41-400F-94FF-5A784E06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693" y="4705870"/>
            <a:ext cx="3244850" cy="13149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任一结点都有自环，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且有向弧成对。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96DD0D-DF0B-4A55-9EA6-92831547EB05}"/>
              </a:ext>
            </a:extLst>
          </p:cNvPr>
          <p:cNvGrpSpPr/>
          <p:nvPr/>
        </p:nvGrpSpPr>
        <p:grpSpPr>
          <a:xfrm>
            <a:off x="5890204" y="1956303"/>
            <a:ext cx="3512676" cy="2529317"/>
            <a:chOff x="5890204" y="1956303"/>
            <a:chExt cx="3512676" cy="252931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7DDFB59-E978-4959-8F09-13F0E5BC8D18}"/>
                </a:ext>
              </a:extLst>
            </p:cNvPr>
            <p:cNvGrpSpPr/>
            <p:nvPr/>
          </p:nvGrpSpPr>
          <p:grpSpPr>
            <a:xfrm>
              <a:off x="5890204" y="1956303"/>
              <a:ext cx="3512676" cy="2070534"/>
              <a:chOff x="5890204" y="1956303"/>
              <a:chExt cx="3512676" cy="2070534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D0299DB-4F7F-4C0A-9CBE-B6C80F543219}"/>
                  </a:ext>
                </a:extLst>
              </p:cNvPr>
              <p:cNvGrpSpPr/>
              <p:nvPr/>
            </p:nvGrpSpPr>
            <p:grpSpPr>
              <a:xfrm>
                <a:off x="6751748" y="2218694"/>
                <a:ext cx="1650676" cy="1808143"/>
                <a:chOff x="1892234" y="2608452"/>
                <a:chExt cx="1650676" cy="1808143"/>
              </a:xfrm>
            </p:grpSpPr>
            <p:grpSp>
              <p:nvGrpSpPr>
                <p:cNvPr id="47" name="Group 37">
                  <a:extLst>
                    <a:ext uri="{FF2B5EF4-FFF2-40B4-BE49-F238E27FC236}">
                      <a16:creationId xmlns:a16="http://schemas.microsoft.com/office/drawing/2014/main" id="{D568A2C5-6209-4038-8098-1C29691A6C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2234" y="2608452"/>
                  <a:ext cx="1650676" cy="1086166"/>
                  <a:chOff x="1603" y="2806"/>
                  <a:chExt cx="1117" cy="831"/>
                </a:xfrm>
              </p:grpSpPr>
              <p:sp>
                <p:nvSpPr>
                  <p:cNvPr id="60" name="Oval 38">
                    <a:extLst>
                      <a:ext uri="{FF2B5EF4-FFF2-40B4-BE49-F238E27FC236}">
                        <a16:creationId xmlns:a16="http://schemas.microsoft.com/office/drawing/2014/main" id="{3328E2D2-E077-4F2A-9226-091187C50D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810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Oval 39">
                    <a:extLst>
                      <a:ext uri="{FF2B5EF4-FFF2-40B4-BE49-F238E27FC236}">
                        <a16:creationId xmlns:a16="http://schemas.microsoft.com/office/drawing/2014/main" id="{E3F30966-51A2-4C35-A686-40EDBF32C7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8" y="3579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Oval 40">
                    <a:extLst>
                      <a:ext uri="{FF2B5EF4-FFF2-40B4-BE49-F238E27FC236}">
                        <a16:creationId xmlns:a16="http://schemas.microsoft.com/office/drawing/2014/main" id="{D85C0F1A-094A-4BA0-B1F6-074B3D28B5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1" y="2806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Oval 41">
                    <a:extLst>
                      <a:ext uri="{FF2B5EF4-FFF2-40B4-BE49-F238E27FC236}">
                        <a16:creationId xmlns:a16="http://schemas.microsoft.com/office/drawing/2014/main" id="{6B885E88-F1EF-4901-AE09-5374FCFD39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81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Line 42">
                    <a:extLst>
                      <a:ext uri="{FF2B5EF4-FFF2-40B4-BE49-F238E27FC236}">
                        <a16:creationId xmlns:a16="http://schemas.microsoft.com/office/drawing/2014/main" id="{FF0D0A65-BC63-497C-92C5-BBCFB405AA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62" y="2834"/>
                    <a:ext cx="967" cy="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Line 49">
                    <a:extLst>
                      <a:ext uri="{FF2B5EF4-FFF2-40B4-BE49-F238E27FC236}">
                        <a16:creationId xmlns:a16="http://schemas.microsoft.com/office/drawing/2014/main" id="{194E15CB-910E-41D7-9CED-6B0E8EB339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0" y="2875"/>
                    <a:ext cx="1013" cy="72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8" name="Oval 40">
                  <a:extLst>
                    <a:ext uri="{FF2B5EF4-FFF2-40B4-BE49-F238E27FC236}">
                      <a16:creationId xmlns:a16="http://schemas.microsoft.com/office/drawing/2014/main" id="{C578C5AB-1B67-485E-B868-DCCBAC780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343400"/>
                  <a:ext cx="82755" cy="73195"/>
                </a:xfrm>
                <a:prstGeom prst="ellipse">
                  <a:avLst/>
                </a:prstGeom>
                <a:noFill/>
                <a:ln w="222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5000"/>
                    <a:buFont typeface="Wingdings 2" pitchFamily="18" charset="2"/>
                    <a:buChar char="¡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Line 43">
                  <a:extLst>
                    <a:ext uri="{FF2B5EF4-FFF2-40B4-BE49-F238E27FC236}">
                      <a16:creationId xmlns:a16="http://schemas.microsoft.com/office/drawing/2014/main" id="{D8D4D15E-FB3C-40AF-BA0D-45EF91F65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6829" y="2706962"/>
                  <a:ext cx="1391602" cy="892236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43">
                  <a:extLst>
                    <a:ext uri="{FF2B5EF4-FFF2-40B4-BE49-F238E27FC236}">
                      <a16:creationId xmlns:a16="http://schemas.microsoft.com/office/drawing/2014/main" id="{33575901-0B10-421C-A732-F2A7D0F041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7562" y="2680467"/>
                  <a:ext cx="20686" cy="88997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44">
                  <a:extLst>
                    <a:ext uri="{FF2B5EF4-FFF2-40B4-BE49-F238E27FC236}">
                      <a16:creationId xmlns:a16="http://schemas.microsoft.com/office/drawing/2014/main" id="{53D826F3-4703-44D9-8F41-4A4BBAEE4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82375" y="3657193"/>
                  <a:ext cx="661399" cy="72933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BB695B74-846A-4F4D-8ED3-FA66096DB6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54672" y="3668277"/>
                  <a:ext cx="742890" cy="729338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Line 50">
                  <a:extLst>
                    <a:ext uri="{FF2B5EF4-FFF2-40B4-BE49-F238E27FC236}">
                      <a16:creationId xmlns:a16="http://schemas.microsoft.com/office/drawing/2014/main" id="{8801F827-B2A8-4736-A5BA-D411F3F345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27612" y="2752228"/>
                  <a:ext cx="742890" cy="1571766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Text Box 45">
                <a:extLst>
                  <a:ext uri="{FF2B5EF4-FFF2-40B4-BE49-F238E27FC236}">
                    <a16:creationId xmlns:a16="http://schemas.microsoft.com/office/drawing/2014/main" id="{E26BAE80-F67B-472B-A2E9-668EED1F0C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0204" y="1956303"/>
                <a:ext cx="10950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2166</a:t>
                </a:r>
              </a:p>
            </p:txBody>
          </p:sp>
          <p:sp>
            <p:nvSpPr>
              <p:cNvPr id="66" name="Text Box 46">
                <a:extLst>
                  <a:ext uri="{FF2B5EF4-FFF2-40B4-BE49-F238E27FC236}">
                    <a16:creationId xmlns:a16="http://schemas.microsoft.com/office/drawing/2014/main" id="{C282DF31-A80C-465A-B6A8-85B4A46D7C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7304" y="1995504"/>
                <a:ext cx="1025576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243</a:t>
                </a:r>
              </a:p>
            </p:txBody>
          </p:sp>
          <p:sp>
            <p:nvSpPr>
              <p:cNvPr id="72" name="Text Box 47">
                <a:extLst>
                  <a:ext uri="{FF2B5EF4-FFF2-40B4-BE49-F238E27FC236}">
                    <a16:creationId xmlns:a16="http://schemas.microsoft.com/office/drawing/2014/main" id="{8208005B-1194-4824-9573-E08E9649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2087" y="3011937"/>
                <a:ext cx="7492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375</a:t>
                </a:r>
              </a:p>
            </p:txBody>
          </p:sp>
          <p:sp>
            <p:nvSpPr>
              <p:cNvPr id="73" name="Text Box 48">
                <a:extLst>
                  <a:ext uri="{FF2B5EF4-FFF2-40B4-BE49-F238E27FC236}">
                    <a16:creationId xmlns:a16="http://schemas.microsoft.com/office/drawing/2014/main" id="{8E7C6679-EC57-47AB-AF31-34B3E9145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8395" y="3012468"/>
                <a:ext cx="870410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648</a:t>
                </a:r>
              </a:p>
            </p:txBody>
          </p:sp>
        </p:grpSp>
        <p:sp>
          <p:nvSpPr>
            <p:cNvPr id="75" name="Text Box 48">
              <a:extLst>
                <a:ext uri="{FF2B5EF4-FFF2-40B4-BE49-F238E27FC236}">
                  <a16:creationId xmlns:a16="http://schemas.microsoft.com/office/drawing/2014/main" id="{08E942FB-CE7A-471D-BDEF-8744B2F3D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5978" y="3962400"/>
              <a:ext cx="1013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5632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8A9844C-FE97-41AF-A8FD-38CF3D86D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0"/>
            <a:ext cx="9525000" cy="131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设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X={2166, 243, 375, 648, 455},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关系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为“元素间有相同的数字”，相容关系？ </a:t>
            </a:r>
          </a:p>
        </p:txBody>
      </p:sp>
      <p:sp>
        <p:nvSpPr>
          <p:cNvPr id="8" name="燕尾形 7">
            <a:extLst>
              <a:ext uri="{FF2B5EF4-FFF2-40B4-BE49-F238E27FC236}">
                <a16:creationId xmlns:a16="http://schemas.microsoft.com/office/drawing/2014/main" id="{A4AE01A1-F4AA-4553-B20A-361DF6F1C972}"/>
              </a:ext>
            </a:extLst>
          </p:cNvPr>
          <p:cNvSpPr/>
          <p:nvPr/>
        </p:nvSpPr>
        <p:spPr>
          <a:xfrm>
            <a:off x="1257300" y="264349"/>
            <a:ext cx="20574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相容关系</a:t>
            </a:r>
          </a:p>
        </p:txBody>
      </p:sp>
      <p:sp>
        <p:nvSpPr>
          <p:cNvPr id="65" name="Text Box 5">
            <a:extLst>
              <a:ext uri="{FF2B5EF4-FFF2-40B4-BE49-F238E27FC236}">
                <a16:creationId xmlns:a16="http://schemas.microsoft.com/office/drawing/2014/main" id="{E02777E3-999D-409F-A89C-02168963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66247"/>
            <a:ext cx="3016250" cy="113024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主对角线上各元素都是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1,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且是对称矩阵。</a:t>
            </a:r>
          </a:p>
        </p:txBody>
      </p:sp>
      <p:sp>
        <p:nvSpPr>
          <p:cNvPr id="66" name="Text Box 6">
            <a:extLst>
              <a:ext uri="{FF2B5EF4-FFF2-40B4-BE49-F238E27FC236}">
                <a16:creationId xmlns:a16="http://schemas.microsoft.com/office/drawing/2014/main" id="{0049A13C-A5AE-47E9-B824-B9EA56A40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3810000" cy="65684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简化：“下三角形”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2">
                <a:extLst>
                  <a:ext uri="{FF2B5EF4-FFF2-40B4-BE49-F238E27FC236}">
                    <a16:creationId xmlns:a16="http://schemas.microsoft.com/office/drawing/2014/main" id="{E2BE63EE-EF91-4325-9C5F-F935DC6CC604}"/>
                  </a:ext>
                </a:extLst>
              </p:cNvPr>
              <p:cNvSpPr txBox="1"/>
              <p:nvPr/>
            </p:nvSpPr>
            <p:spPr>
              <a:xfrm>
                <a:off x="590083" y="1402164"/>
                <a:ext cx="4518353" cy="2879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altLang="zh-CN" sz="28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  <m:r>
                                <a:rPr lang="en-US" altLang="zh-CN" sz="2800" b="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2" name="TextBox 22">
                <a:extLst>
                  <a:ext uri="{FF2B5EF4-FFF2-40B4-BE49-F238E27FC236}">
                    <a16:creationId xmlns:a16="http://schemas.microsoft.com/office/drawing/2014/main" id="{E2BE63EE-EF91-4325-9C5F-F935DC6C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3" y="1402164"/>
                <a:ext cx="4518353" cy="2879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Line 33">
            <a:extLst>
              <a:ext uri="{FF2B5EF4-FFF2-40B4-BE49-F238E27FC236}">
                <a16:creationId xmlns:a16="http://schemas.microsoft.com/office/drawing/2014/main" id="{A0FE4B05-F486-4128-9AD6-0C7B98891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38400"/>
            <a:ext cx="2743200" cy="1676400"/>
          </a:xfrm>
          <a:prstGeom prst="line">
            <a:avLst/>
          </a:prstGeom>
          <a:noFill/>
          <a:ln w="889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22">
                <a:extLst>
                  <a:ext uri="{FF2B5EF4-FFF2-40B4-BE49-F238E27FC236}">
                    <a16:creationId xmlns:a16="http://schemas.microsoft.com/office/drawing/2014/main" id="{2A6286B6-3111-4B49-9C95-F5372E9258B4}"/>
                  </a:ext>
                </a:extLst>
              </p:cNvPr>
              <p:cNvSpPr txBox="1"/>
              <p:nvPr/>
            </p:nvSpPr>
            <p:spPr>
              <a:xfrm>
                <a:off x="5692447" y="1554564"/>
                <a:ext cx="5029710" cy="2982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altLang="zh-CN" sz="28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  <m:r>
                                <a:rPr lang="en-US" altLang="zh-CN" sz="2800" b="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</m:mr>
                              </m: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4" name="TextBox 22">
                <a:extLst>
                  <a:ext uri="{FF2B5EF4-FFF2-40B4-BE49-F238E27FC236}">
                    <a16:creationId xmlns:a16="http://schemas.microsoft.com/office/drawing/2014/main" id="{2A6286B6-3111-4B49-9C95-F5372E92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447" y="1554564"/>
                <a:ext cx="5029710" cy="298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5001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72" grpId="0"/>
      <p:bldP spid="73" grpId="0" animBg="1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7">
            <a:extLst>
              <a:ext uri="{FF2B5EF4-FFF2-40B4-BE49-F238E27FC236}">
                <a16:creationId xmlns:a16="http://schemas.microsoft.com/office/drawing/2014/main" id="{771B9D0B-8D29-4BFE-AAA8-EB1916F5000A}"/>
              </a:ext>
            </a:extLst>
          </p:cNvPr>
          <p:cNvSpPr/>
          <p:nvPr/>
        </p:nvSpPr>
        <p:spPr>
          <a:xfrm>
            <a:off x="1295400" y="304800"/>
            <a:ext cx="15240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相容类</a:t>
            </a: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F2FFDFF2-1320-4050-A6DF-A06576F7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38891"/>
            <a:ext cx="9525000" cy="131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设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X={2166, 243, 375, 648, 455},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关系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为“元素间有相同的数字”，相容关系？ 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64F9E2E-21FC-41C3-BAD6-4513057E6A1D}"/>
              </a:ext>
            </a:extLst>
          </p:cNvPr>
          <p:cNvGrpSpPr/>
          <p:nvPr/>
        </p:nvGrpSpPr>
        <p:grpSpPr>
          <a:xfrm>
            <a:off x="1063062" y="2164341"/>
            <a:ext cx="3512676" cy="2321279"/>
            <a:chOff x="5890204" y="1956303"/>
            <a:chExt cx="3512676" cy="232127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63D2CAC-B60C-4886-8D24-107C59142FF4}"/>
                </a:ext>
              </a:extLst>
            </p:cNvPr>
            <p:cNvGrpSpPr/>
            <p:nvPr/>
          </p:nvGrpSpPr>
          <p:grpSpPr>
            <a:xfrm>
              <a:off x="5890204" y="1956303"/>
              <a:ext cx="3512676" cy="2070534"/>
              <a:chOff x="5890204" y="1956303"/>
              <a:chExt cx="3512676" cy="207053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34516AB7-B552-4547-AB09-CAB60D2D2CFD}"/>
                  </a:ext>
                </a:extLst>
              </p:cNvPr>
              <p:cNvGrpSpPr/>
              <p:nvPr/>
            </p:nvGrpSpPr>
            <p:grpSpPr>
              <a:xfrm>
                <a:off x="6751748" y="2218694"/>
                <a:ext cx="1650676" cy="1808143"/>
                <a:chOff x="1892234" y="2608452"/>
                <a:chExt cx="1650676" cy="1808143"/>
              </a:xfrm>
            </p:grpSpPr>
            <p:grpSp>
              <p:nvGrpSpPr>
                <p:cNvPr id="32" name="Group 37">
                  <a:extLst>
                    <a:ext uri="{FF2B5EF4-FFF2-40B4-BE49-F238E27FC236}">
                      <a16:creationId xmlns:a16="http://schemas.microsoft.com/office/drawing/2014/main" id="{4E6780D5-2274-4BF3-A339-1FEEC4AB08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2234" y="2608452"/>
                  <a:ext cx="1650676" cy="1086166"/>
                  <a:chOff x="1603" y="2806"/>
                  <a:chExt cx="1117" cy="831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14E5252F-4EE3-4F7D-AC05-81D645781A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810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1EDEDE19-4FF2-4BE8-97F7-B386776D59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8" y="3579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E972654-D23E-47FD-BC8A-8696A9F757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1" y="2806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F850B94-5934-4B17-BC4A-6A1363565F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81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Line 42">
                    <a:extLst>
                      <a:ext uri="{FF2B5EF4-FFF2-40B4-BE49-F238E27FC236}">
                        <a16:creationId xmlns:a16="http://schemas.microsoft.com/office/drawing/2014/main" id="{A77968A5-D901-4D48-858E-3974CFCD38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62" y="2834"/>
                    <a:ext cx="967" cy="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Line 49">
                    <a:extLst>
                      <a:ext uri="{FF2B5EF4-FFF2-40B4-BE49-F238E27FC236}">
                        <a16:creationId xmlns:a16="http://schemas.microsoft.com/office/drawing/2014/main" id="{3243E8AA-24BA-4E5A-B61D-DE03ECDFF6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0" y="2875"/>
                    <a:ext cx="1013" cy="72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" name="Oval 40">
                  <a:extLst>
                    <a:ext uri="{FF2B5EF4-FFF2-40B4-BE49-F238E27FC236}">
                      <a16:creationId xmlns:a16="http://schemas.microsoft.com/office/drawing/2014/main" id="{83C5B337-F2DB-47F7-B250-BC641AFE3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343400"/>
                  <a:ext cx="82755" cy="73195"/>
                </a:xfrm>
                <a:prstGeom prst="ellipse">
                  <a:avLst/>
                </a:prstGeom>
                <a:noFill/>
                <a:ln w="222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5000"/>
                    <a:buFont typeface="Wingdings 2" pitchFamily="18" charset="2"/>
                    <a:buChar char="¡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Line 43">
                  <a:extLst>
                    <a:ext uri="{FF2B5EF4-FFF2-40B4-BE49-F238E27FC236}">
                      <a16:creationId xmlns:a16="http://schemas.microsoft.com/office/drawing/2014/main" id="{85EA484D-CFF1-4BB3-84D3-DE7A51122D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6829" y="2706962"/>
                  <a:ext cx="1391602" cy="892236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Line 43">
                  <a:extLst>
                    <a:ext uri="{FF2B5EF4-FFF2-40B4-BE49-F238E27FC236}">
                      <a16:creationId xmlns:a16="http://schemas.microsoft.com/office/drawing/2014/main" id="{2ABFEE83-C4D7-4A37-9A0E-3F73331B33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7562" y="2680467"/>
                  <a:ext cx="20686" cy="88997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44">
                  <a:extLst>
                    <a:ext uri="{FF2B5EF4-FFF2-40B4-BE49-F238E27FC236}">
                      <a16:creationId xmlns:a16="http://schemas.microsoft.com/office/drawing/2014/main" id="{8F5BDE75-2F59-4C7C-9C50-A2A54CB42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82375" y="3657193"/>
                  <a:ext cx="661399" cy="72933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Line 44">
                  <a:extLst>
                    <a:ext uri="{FF2B5EF4-FFF2-40B4-BE49-F238E27FC236}">
                      <a16:creationId xmlns:a16="http://schemas.microsoft.com/office/drawing/2014/main" id="{CB2D4DBA-1AFD-4243-9161-6FC6390EE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54672" y="3668277"/>
                  <a:ext cx="742890" cy="729338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50">
                  <a:extLst>
                    <a:ext uri="{FF2B5EF4-FFF2-40B4-BE49-F238E27FC236}">
                      <a16:creationId xmlns:a16="http://schemas.microsoft.com/office/drawing/2014/main" id="{B2960C64-CCB3-41EB-8783-CE6713FFE3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27612" y="2752228"/>
                  <a:ext cx="742890" cy="1571766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Text Box 45">
                <a:extLst>
                  <a:ext uri="{FF2B5EF4-FFF2-40B4-BE49-F238E27FC236}">
                    <a16:creationId xmlns:a16="http://schemas.microsoft.com/office/drawing/2014/main" id="{4D60087F-B1E0-4F5A-9711-EEFF73B70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0204" y="1956303"/>
                <a:ext cx="10950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2166</a:t>
                </a:r>
              </a:p>
            </p:txBody>
          </p:sp>
          <p:sp>
            <p:nvSpPr>
              <p:cNvPr id="29" name="Text Box 46">
                <a:extLst>
                  <a:ext uri="{FF2B5EF4-FFF2-40B4-BE49-F238E27FC236}">
                    <a16:creationId xmlns:a16="http://schemas.microsoft.com/office/drawing/2014/main" id="{86E7233B-B236-4A60-AA83-C9B0FC566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7304" y="1995504"/>
                <a:ext cx="1025576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243</a:t>
                </a:r>
              </a:p>
            </p:txBody>
          </p:sp>
          <p:sp>
            <p:nvSpPr>
              <p:cNvPr id="30" name="Text Box 47">
                <a:extLst>
                  <a:ext uri="{FF2B5EF4-FFF2-40B4-BE49-F238E27FC236}">
                    <a16:creationId xmlns:a16="http://schemas.microsoft.com/office/drawing/2014/main" id="{25254607-F7CA-45AA-B95A-4D1D9764E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2087" y="3011937"/>
                <a:ext cx="7492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375</a:t>
                </a:r>
              </a:p>
            </p:txBody>
          </p:sp>
          <p:sp>
            <p:nvSpPr>
              <p:cNvPr id="31" name="Text Box 48">
                <a:extLst>
                  <a:ext uri="{FF2B5EF4-FFF2-40B4-BE49-F238E27FC236}">
                    <a16:creationId xmlns:a16="http://schemas.microsoft.com/office/drawing/2014/main" id="{07821F9F-3BBC-4656-9990-82695DF7D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8395" y="3012468"/>
                <a:ext cx="870410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648</a:t>
                </a:r>
              </a:p>
            </p:txBody>
          </p:sp>
        </p:grpSp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9C20B27C-81AC-45D3-9710-0F5F8B033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9120" y="3754362"/>
              <a:ext cx="1013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455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A7BD09DA-15F5-449C-BE1F-DB29EFB51B0C}"/>
              </a:ext>
            </a:extLst>
          </p:cNvPr>
          <p:cNvSpPr txBox="1"/>
          <p:nvPr/>
        </p:nvSpPr>
        <p:spPr>
          <a:xfrm>
            <a:off x="4430631" y="1947117"/>
            <a:ext cx="254749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A1={2166, 243}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C69C6E7-1B52-4BB3-A38E-4900ECF2D311}"/>
              </a:ext>
            </a:extLst>
          </p:cNvPr>
          <p:cNvSpPr txBox="1"/>
          <p:nvPr/>
        </p:nvSpPr>
        <p:spPr>
          <a:xfrm>
            <a:off x="7081507" y="1974528"/>
            <a:ext cx="1638590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2166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</a:t>
            </a:r>
            <a:r>
              <a:rPr lang="en-US" altLang="zh-CN" sz="2800" dirty="0">
                <a:latin typeface="+mn-lt"/>
              </a:rPr>
              <a:t>243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41247F-0A32-467C-8DCE-F1A1BC7FA44C}"/>
              </a:ext>
            </a:extLst>
          </p:cNvPr>
          <p:cNvSpPr txBox="1"/>
          <p:nvPr/>
        </p:nvSpPr>
        <p:spPr>
          <a:xfrm>
            <a:off x="4398497" y="2634389"/>
            <a:ext cx="2996333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A2={243,375, 455}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8EA758-F49A-413E-9432-EBC5D10E452D}"/>
              </a:ext>
            </a:extLst>
          </p:cNvPr>
          <p:cNvSpPr txBox="1"/>
          <p:nvPr/>
        </p:nvSpPr>
        <p:spPr>
          <a:xfrm>
            <a:off x="4377811" y="3234162"/>
            <a:ext cx="2996333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A3={243,455, 648}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3FD94C-A45C-4211-A47D-F195E4FFF68A}"/>
              </a:ext>
            </a:extLst>
          </p:cNvPr>
          <p:cNvSpPr txBox="1"/>
          <p:nvPr/>
        </p:nvSpPr>
        <p:spPr>
          <a:xfrm>
            <a:off x="7640791" y="3249956"/>
            <a:ext cx="1739579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A4={ 648}</a:t>
            </a:r>
            <a:endParaRPr lang="zh-CN" alt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7E5E1AA-3BC9-457A-BFDC-6775DA5B53C2}"/>
                  </a:ext>
                </a:extLst>
              </p:cNvPr>
              <p:cNvSpPr txBox="1"/>
              <p:nvPr/>
            </p:nvSpPr>
            <p:spPr>
              <a:xfrm>
                <a:off x="772817" y="4393665"/>
                <a:ext cx="10206320" cy="1390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+mn-lt"/>
                    <a:ea typeface="+mn-ea"/>
                  </a:rPr>
                  <a:t>设</a:t>
                </a:r>
                <a:r>
                  <a:rPr lang="en-US" altLang="zh-CN" sz="2800" dirty="0">
                    <a:latin typeface="+mn-lt"/>
                    <a:ea typeface="+mn-ea"/>
                  </a:rPr>
                  <a:t>R</a:t>
                </a:r>
                <a:r>
                  <a:rPr lang="zh-CN" altLang="en-US" sz="2800" dirty="0">
                    <a:latin typeface="+mn-lt"/>
                    <a:ea typeface="+mn-ea"/>
                  </a:rPr>
                  <a:t>是集合</a:t>
                </a:r>
                <a:r>
                  <a:rPr lang="en-US" altLang="zh-CN" sz="2800" dirty="0">
                    <a:latin typeface="+mn-lt"/>
                    <a:ea typeface="+mn-ea"/>
                  </a:rPr>
                  <a:t>A</a:t>
                </a:r>
                <a:r>
                  <a:rPr lang="zh-CN" altLang="en-US" sz="2800" dirty="0">
                    <a:latin typeface="+mn-lt"/>
                    <a:ea typeface="+mn-ea"/>
                  </a:rPr>
                  <a:t>上的相容关系，</a:t>
                </a:r>
                <a:r>
                  <a:rPr lang="en-US" altLang="zh-CN" sz="2800" dirty="0">
                    <a:latin typeface="+mn-lt"/>
                    <a:ea typeface="+mn-ea"/>
                  </a:rPr>
                  <a:t>C</a:t>
                </a:r>
                <a:r>
                  <a:rPr lang="zh-CN" altLang="en-US" sz="2800" dirty="0">
                    <a:latin typeface="+mn-lt"/>
                    <a:ea typeface="+mn-ea"/>
                  </a:rPr>
                  <a:t>是</a:t>
                </a:r>
                <a:r>
                  <a:rPr lang="en-US" altLang="zh-CN" sz="2800" dirty="0">
                    <a:latin typeface="+mn-lt"/>
                    <a:ea typeface="+mn-ea"/>
                  </a:rPr>
                  <a:t>A</a:t>
                </a:r>
                <a:r>
                  <a:rPr lang="zh-CN" altLang="en-US" sz="2800" dirty="0">
                    <a:latin typeface="+mn-lt"/>
                    <a:ea typeface="+mn-ea"/>
                  </a:rPr>
                  <a:t>的非空子集，如果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</m:oMath>
                </a14:m>
                <a:r>
                  <a:rPr lang="zh-CN" altLang="en-US" sz="2800" dirty="0">
                    <a:latin typeface="+mn-lt"/>
                    <a:ea typeface="+mn-ea"/>
                  </a:rPr>
                  <a:t>，</a:t>
                </a:r>
                <a:endParaRPr lang="en-US" altLang="zh-CN" sz="2800" dirty="0">
                  <a:latin typeface="+mn-lt"/>
                  <a:ea typeface="+mn-ea"/>
                </a:endParaRPr>
              </a:p>
              <a:p>
                <a:r>
                  <a:rPr lang="zh-CN" altLang="en-US" sz="2800" dirty="0">
                    <a:latin typeface="+mn-lt"/>
                    <a:ea typeface="+mn-ea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𝒂𝑹𝒃</m:t>
                    </m:r>
                  </m:oMath>
                </a14:m>
                <a:r>
                  <a:rPr lang="zh-CN" altLang="en-US" sz="2800" dirty="0">
                    <a:latin typeface="+mn-lt"/>
                    <a:ea typeface="+mn-ea"/>
                  </a:rPr>
                  <a:t>，则称</a:t>
                </a:r>
                <a:r>
                  <a:rPr lang="en-US" altLang="zh-CN" sz="2800" dirty="0">
                    <a:latin typeface="+mn-lt"/>
                    <a:ea typeface="+mn-ea"/>
                  </a:rPr>
                  <a:t>C</a:t>
                </a:r>
                <a:r>
                  <a:rPr lang="zh-CN" altLang="en-US" sz="2800" dirty="0">
                    <a:latin typeface="+mn-lt"/>
                    <a:ea typeface="+mn-ea"/>
                  </a:rPr>
                  <a:t>是由</a:t>
                </a:r>
                <a:r>
                  <a:rPr lang="en-US" altLang="zh-CN" sz="2800" dirty="0">
                    <a:latin typeface="+mn-lt"/>
                    <a:ea typeface="+mn-ea"/>
                  </a:rPr>
                  <a:t>R</a:t>
                </a:r>
                <a:r>
                  <a:rPr lang="zh-CN" altLang="en-US" sz="2800" dirty="0">
                    <a:latin typeface="+mn-lt"/>
                    <a:ea typeface="+mn-ea"/>
                  </a:rPr>
                  <a:t>产生的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+mn-lt"/>
                    <a:ea typeface="+mn-ea"/>
                  </a:rPr>
                  <a:t>相容类</a:t>
                </a:r>
                <a:r>
                  <a:rPr lang="zh-CN" altLang="en-US" sz="2800" dirty="0">
                    <a:latin typeface="+mn-lt"/>
                    <a:ea typeface="+mn-ea"/>
                  </a:rPr>
                  <a:t>。</a:t>
                </a:r>
                <a:endParaRPr lang="en-US" altLang="zh-CN" sz="28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7E5E1AA-3BC9-457A-BFDC-6775DA5B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7" y="4393665"/>
                <a:ext cx="10206320" cy="1390317"/>
              </a:xfrm>
              <a:prstGeom prst="rect">
                <a:avLst/>
              </a:prstGeom>
              <a:blipFill>
                <a:blip r:embed="rId2"/>
                <a:stretch>
                  <a:fillRect l="-1254" r="-60" b="-13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2888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DE2AAE-1BF7-41CE-8714-F298515A87C7}"/>
              </a:ext>
            </a:extLst>
          </p:cNvPr>
          <p:cNvGrpSpPr/>
          <p:nvPr/>
        </p:nvGrpSpPr>
        <p:grpSpPr>
          <a:xfrm>
            <a:off x="1143000" y="912270"/>
            <a:ext cx="3512676" cy="2321279"/>
            <a:chOff x="5890204" y="1956303"/>
            <a:chExt cx="3512676" cy="232127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D4E093-FBCF-4947-9C39-F5F577B8BD68}"/>
                </a:ext>
              </a:extLst>
            </p:cNvPr>
            <p:cNvGrpSpPr/>
            <p:nvPr/>
          </p:nvGrpSpPr>
          <p:grpSpPr>
            <a:xfrm>
              <a:off x="5890204" y="1956303"/>
              <a:ext cx="3512676" cy="2070534"/>
              <a:chOff x="5890204" y="1956303"/>
              <a:chExt cx="3512676" cy="2070534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F71C7108-F0D1-445B-85EE-A7882A556011}"/>
                  </a:ext>
                </a:extLst>
              </p:cNvPr>
              <p:cNvGrpSpPr/>
              <p:nvPr/>
            </p:nvGrpSpPr>
            <p:grpSpPr>
              <a:xfrm>
                <a:off x="6751748" y="2218694"/>
                <a:ext cx="1650676" cy="1808143"/>
                <a:chOff x="1892234" y="2608452"/>
                <a:chExt cx="1650676" cy="1808143"/>
              </a:xfrm>
            </p:grpSpPr>
            <p:grpSp>
              <p:nvGrpSpPr>
                <p:cNvPr id="10" name="Group 37">
                  <a:extLst>
                    <a:ext uri="{FF2B5EF4-FFF2-40B4-BE49-F238E27FC236}">
                      <a16:creationId xmlns:a16="http://schemas.microsoft.com/office/drawing/2014/main" id="{EF12D1D8-CA40-44E2-BB0B-F62ED6465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2234" y="2608452"/>
                  <a:ext cx="1650676" cy="1086166"/>
                  <a:chOff x="1603" y="2806"/>
                  <a:chExt cx="1117" cy="831"/>
                </a:xfrm>
              </p:grpSpPr>
              <p:sp>
                <p:nvSpPr>
                  <p:cNvPr id="17" name="Oval 38">
                    <a:extLst>
                      <a:ext uri="{FF2B5EF4-FFF2-40B4-BE49-F238E27FC236}">
                        <a16:creationId xmlns:a16="http://schemas.microsoft.com/office/drawing/2014/main" id="{25050154-1422-4EF1-B361-3C1DF3DD14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810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Oval 39">
                    <a:extLst>
                      <a:ext uri="{FF2B5EF4-FFF2-40B4-BE49-F238E27FC236}">
                        <a16:creationId xmlns:a16="http://schemas.microsoft.com/office/drawing/2014/main" id="{9E313E2D-CFBD-44FE-8A7F-3E34ED67DC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8" y="3579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Oval 40">
                    <a:extLst>
                      <a:ext uri="{FF2B5EF4-FFF2-40B4-BE49-F238E27FC236}">
                        <a16:creationId xmlns:a16="http://schemas.microsoft.com/office/drawing/2014/main" id="{4AC94A23-C03A-4C7F-970E-A0584798DB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1" y="2806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Oval 41">
                    <a:extLst>
                      <a:ext uri="{FF2B5EF4-FFF2-40B4-BE49-F238E27FC236}">
                        <a16:creationId xmlns:a16="http://schemas.microsoft.com/office/drawing/2014/main" id="{2049AE69-E1F9-46CD-97C5-5E9C81025B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81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Line 42">
                    <a:extLst>
                      <a:ext uri="{FF2B5EF4-FFF2-40B4-BE49-F238E27FC236}">
                        <a16:creationId xmlns:a16="http://schemas.microsoft.com/office/drawing/2014/main" id="{2CDEAF80-E6FC-48E9-BD33-75BB844D7B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62" y="2834"/>
                    <a:ext cx="967" cy="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Line 49">
                    <a:extLst>
                      <a:ext uri="{FF2B5EF4-FFF2-40B4-BE49-F238E27FC236}">
                        <a16:creationId xmlns:a16="http://schemas.microsoft.com/office/drawing/2014/main" id="{3C7833F8-9B20-458A-BBFE-EE3A8F5FA3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0" y="2875"/>
                    <a:ext cx="1013" cy="72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" name="Oval 40">
                  <a:extLst>
                    <a:ext uri="{FF2B5EF4-FFF2-40B4-BE49-F238E27FC236}">
                      <a16:creationId xmlns:a16="http://schemas.microsoft.com/office/drawing/2014/main" id="{8005242F-513A-447D-A2FD-170F1063C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343400"/>
                  <a:ext cx="82755" cy="73195"/>
                </a:xfrm>
                <a:prstGeom prst="ellipse">
                  <a:avLst/>
                </a:prstGeom>
                <a:noFill/>
                <a:ln w="222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5000"/>
                    <a:buFont typeface="Wingdings 2" pitchFamily="18" charset="2"/>
                    <a:buChar char="¡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Line 43">
                  <a:extLst>
                    <a:ext uri="{FF2B5EF4-FFF2-40B4-BE49-F238E27FC236}">
                      <a16:creationId xmlns:a16="http://schemas.microsoft.com/office/drawing/2014/main" id="{4BB623DA-63B0-470F-B762-2F6C832247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6829" y="2706962"/>
                  <a:ext cx="1391602" cy="892236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Line 43">
                  <a:extLst>
                    <a:ext uri="{FF2B5EF4-FFF2-40B4-BE49-F238E27FC236}">
                      <a16:creationId xmlns:a16="http://schemas.microsoft.com/office/drawing/2014/main" id="{110E7C1E-B153-41FD-8ECE-CD10D95A3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7562" y="2680467"/>
                  <a:ext cx="20686" cy="88997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Line 44">
                  <a:extLst>
                    <a:ext uri="{FF2B5EF4-FFF2-40B4-BE49-F238E27FC236}">
                      <a16:creationId xmlns:a16="http://schemas.microsoft.com/office/drawing/2014/main" id="{9EB74669-7841-4D03-8A3C-10580F60DA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82375" y="3657193"/>
                  <a:ext cx="661399" cy="72933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Line 44">
                  <a:extLst>
                    <a:ext uri="{FF2B5EF4-FFF2-40B4-BE49-F238E27FC236}">
                      <a16:creationId xmlns:a16="http://schemas.microsoft.com/office/drawing/2014/main" id="{52EAE2A6-62FE-4537-B54B-C57A08DD8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54672" y="3668277"/>
                  <a:ext cx="742890" cy="729338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Line 50">
                  <a:extLst>
                    <a:ext uri="{FF2B5EF4-FFF2-40B4-BE49-F238E27FC236}">
                      <a16:creationId xmlns:a16="http://schemas.microsoft.com/office/drawing/2014/main" id="{D72FEB66-9A4B-4D01-8E79-31CA0A872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27612" y="2752228"/>
                  <a:ext cx="742890" cy="1571766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 Box 45">
                <a:extLst>
                  <a:ext uri="{FF2B5EF4-FFF2-40B4-BE49-F238E27FC236}">
                    <a16:creationId xmlns:a16="http://schemas.microsoft.com/office/drawing/2014/main" id="{B5B10271-CAEB-483C-B18E-1698E3AA7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0204" y="1956303"/>
                <a:ext cx="10950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2166</a:t>
                </a:r>
              </a:p>
            </p:txBody>
          </p:sp>
          <p:sp>
            <p:nvSpPr>
              <p:cNvPr id="7" name="Text Box 46">
                <a:extLst>
                  <a:ext uri="{FF2B5EF4-FFF2-40B4-BE49-F238E27FC236}">
                    <a16:creationId xmlns:a16="http://schemas.microsoft.com/office/drawing/2014/main" id="{D102BD0F-AD0D-402C-811E-D6847A540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7304" y="1995504"/>
                <a:ext cx="1025576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243</a:t>
                </a:r>
              </a:p>
            </p:txBody>
          </p:sp>
          <p:sp>
            <p:nvSpPr>
              <p:cNvPr id="8" name="Text Box 47">
                <a:extLst>
                  <a:ext uri="{FF2B5EF4-FFF2-40B4-BE49-F238E27FC236}">
                    <a16:creationId xmlns:a16="http://schemas.microsoft.com/office/drawing/2014/main" id="{2E34DDF6-6977-4054-BEB6-A06EC5024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2087" y="3011937"/>
                <a:ext cx="7492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375</a:t>
                </a:r>
              </a:p>
            </p:txBody>
          </p:sp>
          <p:sp>
            <p:nvSpPr>
              <p:cNvPr id="9" name="Text Box 48">
                <a:extLst>
                  <a:ext uri="{FF2B5EF4-FFF2-40B4-BE49-F238E27FC236}">
                    <a16:creationId xmlns:a16="http://schemas.microsoft.com/office/drawing/2014/main" id="{DA7A4207-76DA-478E-AB8E-AF4E08799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8395" y="3012468"/>
                <a:ext cx="870410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648</a:t>
                </a:r>
              </a:p>
            </p:txBody>
          </p:sp>
        </p:grpSp>
        <p:sp>
          <p:nvSpPr>
            <p:cNvPr id="4" name="Text Box 48">
              <a:extLst>
                <a:ext uri="{FF2B5EF4-FFF2-40B4-BE49-F238E27FC236}">
                  <a16:creationId xmlns:a16="http://schemas.microsoft.com/office/drawing/2014/main" id="{70AC5AC7-48AD-4FEB-BFF2-7A3573830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9120" y="3754362"/>
              <a:ext cx="1013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455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FDF24DFE-E566-4050-A8F5-C472AB1387F1}"/>
              </a:ext>
            </a:extLst>
          </p:cNvPr>
          <p:cNvSpPr txBox="1"/>
          <p:nvPr/>
        </p:nvSpPr>
        <p:spPr>
          <a:xfrm>
            <a:off x="4531601" y="905059"/>
            <a:ext cx="254749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A1={2166, 243}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7C2161-3D9B-46E7-8786-F913CAAD68E0}"/>
              </a:ext>
            </a:extLst>
          </p:cNvPr>
          <p:cNvSpPr txBox="1"/>
          <p:nvPr/>
        </p:nvSpPr>
        <p:spPr>
          <a:xfrm>
            <a:off x="4562081" y="1615771"/>
            <a:ext cx="3175869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A2={2166, 243,648}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1FBA98-E783-4B0C-A8CE-40CD9F56185C}"/>
              </a:ext>
            </a:extLst>
          </p:cNvPr>
          <p:cNvSpPr txBox="1"/>
          <p:nvPr/>
        </p:nvSpPr>
        <p:spPr>
          <a:xfrm>
            <a:off x="4531601" y="2348543"/>
            <a:ext cx="2996333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A3={243,455, 648}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905759-0927-41D7-B2CE-69087F3496CA}"/>
              </a:ext>
            </a:extLst>
          </p:cNvPr>
          <p:cNvSpPr txBox="1"/>
          <p:nvPr/>
        </p:nvSpPr>
        <p:spPr>
          <a:xfrm>
            <a:off x="7583362" y="928721"/>
            <a:ext cx="1441420" cy="662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添加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648</a:t>
            </a:r>
            <a:endParaRPr lang="zh-CN" altLang="en-US" sz="28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57BD796-8F6B-486C-8654-95F0C415008F}"/>
              </a:ext>
            </a:extLst>
          </p:cNvPr>
          <p:cNvSpPr txBox="1"/>
          <p:nvPr/>
        </p:nvSpPr>
        <p:spPr>
          <a:xfrm>
            <a:off x="7677634" y="2301527"/>
            <a:ext cx="1620957" cy="662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添加？？</a:t>
            </a:r>
          </a:p>
        </p:txBody>
      </p:sp>
      <p:sp>
        <p:nvSpPr>
          <p:cNvPr id="28" name="燕尾形 7">
            <a:extLst>
              <a:ext uri="{FF2B5EF4-FFF2-40B4-BE49-F238E27FC236}">
                <a16:creationId xmlns:a16="http://schemas.microsoft.com/office/drawing/2014/main" id="{6DD93358-2E94-47CC-84C5-E62EB512082F}"/>
              </a:ext>
            </a:extLst>
          </p:cNvPr>
          <p:cNvSpPr/>
          <p:nvPr/>
        </p:nvSpPr>
        <p:spPr>
          <a:xfrm>
            <a:off x="1257300" y="264349"/>
            <a:ext cx="20574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最大相容类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ED893-1BB8-402E-B037-796EE2C276FB}"/>
              </a:ext>
            </a:extLst>
          </p:cNvPr>
          <p:cNvSpPr/>
          <p:nvPr/>
        </p:nvSpPr>
        <p:spPr>
          <a:xfrm>
            <a:off x="9083997" y="2202220"/>
            <a:ext cx="2236510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极大相容类</a:t>
            </a:r>
          </a:p>
        </p:txBody>
      </p:sp>
      <p:sp>
        <p:nvSpPr>
          <p:cNvPr id="30" name="文本框 269316">
            <a:extLst>
              <a:ext uri="{FF2B5EF4-FFF2-40B4-BE49-F238E27FC236}">
                <a16:creationId xmlns:a16="http://schemas.microsoft.com/office/drawing/2014/main" id="{E0C06977-44FA-4C6B-8ED2-0F5D122B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17" y="3504999"/>
            <a:ext cx="10325100" cy="152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极大相容类：</a:t>
            </a:r>
            <a:r>
              <a:rPr lang="zh-CN" altLang="en-US" sz="2800" dirty="0">
                <a:latin typeface="+mn-lt"/>
                <a:ea typeface="+mn-ea"/>
              </a:rPr>
              <a:t>设</a:t>
            </a:r>
            <a:r>
              <a:rPr lang="en-US" altLang="zh-CN" sz="2800" dirty="0">
                <a:latin typeface="+mn-lt"/>
                <a:ea typeface="+mn-ea"/>
              </a:rPr>
              <a:t>R</a:t>
            </a:r>
            <a:r>
              <a:rPr lang="zh-CN" altLang="en-US" sz="2800" dirty="0">
                <a:latin typeface="+mn-lt"/>
                <a:ea typeface="+mn-ea"/>
              </a:rPr>
              <a:t>是集合</a:t>
            </a:r>
            <a:r>
              <a:rPr lang="en-US" altLang="zh-CN" sz="2800" dirty="0">
                <a:latin typeface="+mn-lt"/>
                <a:ea typeface="+mn-ea"/>
              </a:rPr>
              <a:t>A</a:t>
            </a:r>
            <a:r>
              <a:rPr lang="zh-CN" altLang="en-US" sz="2800" dirty="0">
                <a:latin typeface="+mn-lt"/>
                <a:ea typeface="+mn-ea"/>
              </a:rPr>
              <a:t>上的相容关系，</a:t>
            </a:r>
            <a:r>
              <a:rPr lang="en-US" altLang="zh-CN" sz="2800" dirty="0">
                <a:latin typeface="+mn-lt"/>
                <a:ea typeface="+mn-ea"/>
              </a:rPr>
              <a:t>C</a:t>
            </a:r>
            <a:r>
              <a:rPr lang="zh-CN" altLang="en-US" sz="2800" dirty="0">
                <a:latin typeface="+mn-lt"/>
                <a:ea typeface="+mn-ea"/>
              </a:rPr>
              <a:t>是由</a:t>
            </a:r>
            <a:r>
              <a:rPr lang="en-US" altLang="zh-CN" sz="2800" dirty="0">
                <a:latin typeface="+mn-lt"/>
                <a:ea typeface="+mn-ea"/>
              </a:rPr>
              <a:t>R</a:t>
            </a:r>
            <a:r>
              <a:rPr lang="zh-CN" altLang="en-US" sz="2800" dirty="0">
                <a:latin typeface="+mn-lt"/>
                <a:ea typeface="+mn-ea"/>
              </a:rPr>
              <a:t>产生的相容类，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+mn-lt"/>
                <a:ea typeface="+mn-ea"/>
              </a:rPr>
              <a:t>如果</a:t>
            </a:r>
            <a:r>
              <a:rPr lang="en-US" altLang="zh-CN" sz="2800" dirty="0">
                <a:latin typeface="+mn-lt"/>
                <a:ea typeface="+mn-ea"/>
              </a:rPr>
              <a:t>C</a:t>
            </a:r>
            <a:r>
              <a:rPr lang="zh-CN" altLang="en-US" sz="2800" dirty="0">
                <a:latin typeface="+mn-lt"/>
                <a:ea typeface="+mn-ea"/>
              </a:rPr>
              <a:t>不能真包含在其他任何相容类中。</a:t>
            </a: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31" name="文本框 269316">
            <a:extLst>
              <a:ext uri="{FF2B5EF4-FFF2-40B4-BE49-F238E27FC236}">
                <a16:creationId xmlns:a16="http://schemas.microsoft.com/office/drawing/2014/main" id="{F5B2F462-7B83-4945-8580-49E3E5592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07" y="5079656"/>
            <a:ext cx="7157993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latin typeface="+mn-lt"/>
                <a:ea typeface="+mn-ea"/>
              </a:rPr>
              <a:t>注意：极大   最大  是不一样的。</a:t>
            </a:r>
          </a:p>
        </p:txBody>
      </p:sp>
    </p:spTree>
    <p:extLst>
      <p:ext uri="{BB962C8B-B14F-4D97-AF65-F5344CB8AC3E}">
        <p14:creationId xmlns:p14="http://schemas.microsoft.com/office/powerpoint/2010/main" val="3826810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E65D74-973E-4922-B2B0-97EC15449FD1}"/>
              </a:ext>
            </a:extLst>
          </p:cNvPr>
          <p:cNvSpPr/>
          <p:nvPr/>
        </p:nvSpPr>
        <p:spPr>
          <a:xfrm>
            <a:off x="1219200" y="1905000"/>
            <a:ext cx="1383397" cy="1397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B20F12B-B79C-4611-BA7C-D0D840693B68}"/>
              </a:ext>
            </a:extLst>
          </p:cNvPr>
          <p:cNvSpPr/>
          <p:nvPr/>
        </p:nvSpPr>
        <p:spPr>
          <a:xfrm>
            <a:off x="2210559" y="914400"/>
            <a:ext cx="1709089" cy="2514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7">
            <a:extLst>
              <a:ext uri="{FF2B5EF4-FFF2-40B4-BE49-F238E27FC236}">
                <a16:creationId xmlns:a16="http://schemas.microsoft.com/office/drawing/2014/main" id="{28B5A363-6E5B-49B7-9357-8CDCEE24ACA6}"/>
              </a:ext>
            </a:extLst>
          </p:cNvPr>
          <p:cNvSpPr/>
          <p:nvPr/>
        </p:nvSpPr>
        <p:spPr>
          <a:xfrm>
            <a:off x="1257300" y="264349"/>
            <a:ext cx="20574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相容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F5C851-29C6-4112-810F-2AD3AA0D4F2D}"/>
              </a:ext>
            </a:extLst>
          </p:cNvPr>
          <p:cNvGrpSpPr/>
          <p:nvPr/>
        </p:nvGrpSpPr>
        <p:grpSpPr>
          <a:xfrm>
            <a:off x="1277620" y="973732"/>
            <a:ext cx="3054289" cy="2292688"/>
            <a:chOff x="6348591" y="1986438"/>
            <a:chExt cx="3054289" cy="229268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6568B0-6F11-42A4-9BAE-52C53335A3F3}"/>
                </a:ext>
              </a:extLst>
            </p:cNvPr>
            <p:cNvGrpSpPr/>
            <p:nvPr/>
          </p:nvGrpSpPr>
          <p:grpSpPr>
            <a:xfrm>
              <a:off x="6348591" y="1986438"/>
              <a:ext cx="3054289" cy="2040399"/>
              <a:chOff x="6348591" y="1986438"/>
              <a:chExt cx="3054289" cy="204039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DB5C574F-4AE8-4C07-9AA3-064514FCDD29}"/>
                  </a:ext>
                </a:extLst>
              </p:cNvPr>
              <p:cNvGrpSpPr/>
              <p:nvPr/>
            </p:nvGrpSpPr>
            <p:grpSpPr>
              <a:xfrm>
                <a:off x="6751748" y="2218694"/>
                <a:ext cx="1650676" cy="1808143"/>
                <a:chOff x="1892234" y="2608452"/>
                <a:chExt cx="1650676" cy="1808143"/>
              </a:xfrm>
            </p:grpSpPr>
            <p:grpSp>
              <p:nvGrpSpPr>
                <p:cNvPr id="19" name="Group 37">
                  <a:extLst>
                    <a:ext uri="{FF2B5EF4-FFF2-40B4-BE49-F238E27FC236}">
                      <a16:creationId xmlns:a16="http://schemas.microsoft.com/office/drawing/2014/main" id="{689F2931-266E-430E-A90A-6BF30021A5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2234" y="2608452"/>
                  <a:ext cx="1650676" cy="1086166"/>
                  <a:chOff x="1603" y="2806"/>
                  <a:chExt cx="1117" cy="831"/>
                </a:xfrm>
              </p:grpSpPr>
              <p:sp>
                <p:nvSpPr>
                  <p:cNvPr id="26" name="Oval 38">
                    <a:extLst>
                      <a:ext uri="{FF2B5EF4-FFF2-40B4-BE49-F238E27FC236}">
                        <a16:creationId xmlns:a16="http://schemas.microsoft.com/office/drawing/2014/main" id="{8CAC31BC-4975-412C-BBE2-BD3A0C7E79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810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Oval 39">
                    <a:extLst>
                      <a:ext uri="{FF2B5EF4-FFF2-40B4-BE49-F238E27FC236}">
                        <a16:creationId xmlns:a16="http://schemas.microsoft.com/office/drawing/2014/main" id="{9BEAB28F-F6BC-43F3-9D41-49B775652E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8" y="3579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Oval 40">
                    <a:extLst>
                      <a:ext uri="{FF2B5EF4-FFF2-40B4-BE49-F238E27FC236}">
                        <a16:creationId xmlns:a16="http://schemas.microsoft.com/office/drawing/2014/main" id="{61529FA3-3081-4652-8108-0788FFCE4F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1" y="2806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Oval 41">
                    <a:extLst>
                      <a:ext uri="{FF2B5EF4-FFF2-40B4-BE49-F238E27FC236}">
                        <a16:creationId xmlns:a16="http://schemas.microsoft.com/office/drawing/2014/main" id="{74286A8E-8FE9-4CF7-B832-47BA1748F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81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Line 42">
                    <a:extLst>
                      <a:ext uri="{FF2B5EF4-FFF2-40B4-BE49-F238E27FC236}">
                        <a16:creationId xmlns:a16="http://schemas.microsoft.com/office/drawing/2014/main" id="{A005E42C-2BD0-4438-B055-F501DC447E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62" y="2834"/>
                    <a:ext cx="967" cy="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Line 49">
                    <a:extLst>
                      <a:ext uri="{FF2B5EF4-FFF2-40B4-BE49-F238E27FC236}">
                        <a16:creationId xmlns:a16="http://schemas.microsoft.com/office/drawing/2014/main" id="{787B2A1F-8B33-40FB-A5EF-DE25563447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0" y="2875"/>
                    <a:ext cx="1013" cy="72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" name="Oval 40">
                  <a:extLst>
                    <a:ext uri="{FF2B5EF4-FFF2-40B4-BE49-F238E27FC236}">
                      <a16:creationId xmlns:a16="http://schemas.microsoft.com/office/drawing/2014/main" id="{150A2F82-7BB5-4BD1-9102-E7ABE3B5D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343400"/>
                  <a:ext cx="82755" cy="73195"/>
                </a:xfrm>
                <a:prstGeom prst="ellipse">
                  <a:avLst/>
                </a:prstGeom>
                <a:noFill/>
                <a:ln w="222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5000"/>
                    <a:buFont typeface="Wingdings 2" pitchFamily="18" charset="2"/>
                    <a:buChar char="¡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43">
                  <a:extLst>
                    <a:ext uri="{FF2B5EF4-FFF2-40B4-BE49-F238E27FC236}">
                      <a16:creationId xmlns:a16="http://schemas.microsoft.com/office/drawing/2014/main" id="{EAC98819-C6AA-42AA-973B-277706481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7562" y="2680467"/>
                  <a:ext cx="20686" cy="88997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44">
                  <a:extLst>
                    <a:ext uri="{FF2B5EF4-FFF2-40B4-BE49-F238E27FC236}">
                      <a16:creationId xmlns:a16="http://schemas.microsoft.com/office/drawing/2014/main" id="{1810846E-E0ED-45FD-8DE7-287E8A17D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82375" y="3657193"/>
                  <a:ext cx="661399" cy="72933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44">
                  <a:extLst>
                    <a:ext uri="{FF2B5EF4-FFF2-40B4-BE49-F238E27FC236}">
                      <a16:creationId xmlns:a16="http://schemas.microsoft.com/office/drawing/2014/main" id="{57629BA7-9022-4A5D-917C-06EE52A43E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54672" y="3668277"/>
                  <a:ext cx="742890" cy="729338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Line 50">
                  <a:extLst>
                    <a:ext uri="{FF2B5EF4-FFF2-40B4-BE49-F238E27FC236}">
                      <a16:creationId xmlns:a16="http://schemas.microsoft.com/office/drawing/2014/main" id="{5BECB9B6-6C7E-488E-89B4-A6588DBC3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27612" y="2752228"/>
                  <a:ext cx="742890" cy="1571766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Text Box 45">
                <a:extLst>
                  <a:ext uri="{FF2B5EF4-FFF2-40B4-BE49-F238E27FC236}">
                    <a16:creationId xmlns:a16="http://schemas.microsoft.com/office/drawing/2014/main" id="{3B8A7811-4622-4CDB-ACE7-B1C1C6680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2010" y="1986438"/>
                <a:ext cx="10950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" name="Text Box 46">
                <a:extLst>
                  <a:ext uri="{FF2B5EF4-FFF2-40B4-BE49-F238E27FC236}">
                    <a16:creationId xmlns:a16="http://schemas.microsoft.com/office/drawing/2014/main" id="{7D20A2CF-5F18-4CBF-A230-2C5FD52F1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7304" y="1995504"/>
                <a:ext cx="1025576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Text Box 47">
                <a:extLst>
                  <a:ext uri="{FF2B5EF4-FFF2-40B4-BE49-F238E27FC236}">
                    <a16:creationId xmlns:a16="http://schemas.microsoft.com/office/drawing/2014/main" id="{14D31907-BFDF-40B0-9F1F-12E21EADD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8591" y="2980813"/>
                <a:ext cx="7492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Text Box 48">
                <a:extLst>
                  <a:ext uri="{FF2B5EF4-FFF2-40B4-BE49-F238E27FC236}">
                    <a16:creationId xmlns:a16="http://schemas.microsoft.com/office/drawing/2014/main" id="{5C1E6086-70F9-46B0-A724-A2A75C008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8395" y="3012468"/>
                <a:ext cx="870410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3" name="Text Box 48">
              <a:extLst>
                <a:ext uri="{FF2B5EF4-FFF2-40B4-BE49-F238E27FC236}">
                  <a16:creationId xmlns:a16="http://schemas.microsoft.com/office/drawing/2014/main" id="{07D3B120-C676-4F0C-9A93-141131477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949" y="3755906"/>
              <a:ext cx="1013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49239AD7-03C8-48EF-90EE-AA1EA746B830}"/>
              </a:ext>
            </a:extLst>
          </p:cNvPr>
          <p:cNvSpPr txBox="1"/>
          <p:nvPr/>
        </p:nvSpPr>
        <p:spPr>
          <a:xfrm>
            <a:off x="4138666" y="1002584"/>
            <a:ext cx="1649811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A1={2, 4}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A733050-7DB6-4134-80CA-B7DA326E25B6}"/>
              </a:ext>
            </a:extLst>
          </p:cNvPr>
          <p:cNvSpPr txBox="1"/>
          <p:nvPr/>
        </p:nvSpPr>
        <p:spPr>
          <a:xfrm>
            <a:off x="7293914" y="1002584"/>
            <a:ext cx="1919115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A2={2, 4,5}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097DB1-BD13-41FF-9228-A1962738B507}"/>
              </a:ext>
            </a:extLst>
          </p:cNvPr>
          <p:cNvSpPr txBox="1"/>
          <p:nvPr/>
        </p:nvSpPr>
        <p:spPr>
          <a:xfrm>
            <a:off x="4318203" y="2167982"/>
            <a:ext cx="1290738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A3={3}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BAC37D-81A2-41F9-A3BD-FE33AA26B33B}"/>
              </a:ext>
            </a:extLst>
          </p:cNvPr>
          <p:cNvSpPr txBox="1"/>
          <p:nvPr/>
        </p:nvSpPr>
        <p:spPr>
          <a:xfrm>
            <a:off x="7543800" y="2279729"/>
            <a:ext cx="156004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A4={3,5}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79BA07-E90A-4870-88B1-550B0CB69B8E}"/>
              </a:ext>
            </a:extLst>
          </p:cNvPr>
          <p:cNvSpPr txBox="1"/>
          <p:nvPr/>
        </p:nvSpPr>
        <p:spPr>
          <a:xfrm>
            <a:off x="4318203" y="3302856"/>
            <a:ext cx="1261884" cy="662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相容类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C5D859-82A4-4DB4-AB5A-E6B90BD0D0BC}"/>
              </a:ext>
            </a:extLst>
          </p:cNvPr>
          <p:cNvSpPr/>
          <p:nvPr/>
        </p:nvSpPr>
        <p:spPr>
          <a:xfrm>
            <a:off x="7205566" y="3262011"/>
            <a:ext cx="2236510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极大相容类</a:t>
            </a:r>
          </a:p>
        </p:txBody>
      </p:sp>
    </p:spTree>
    <p:extLst>
      <p:ext uri="{BB962C8B-B14F-4D97-AF65-F5344CB8AC3E}">
        <p14:creationId xmlns:p14="http://schemas.microsoft.com/office/powerpoint/2010/main" val="32258704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" grpId="1" animBg="1"/>
      <p:bldP spid="33" grpId="0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16C1EDD-A1D5-40FE-B9E0-E82E17B44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018" y="3436557"/>
            <a:ext cx="7239000" cy="66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极大相容分块的求法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  <a:sym typeface="Wingdings" panose="05000000000000000000" pitchFamily="2" charset="2"/>
              </a:rPr>
              <a:t>：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8177745-3CA8-444F-B421-B1980B38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4493"/>
            <a:ext cx="9296400" cy="66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+mn-ea"/>
                <a:ea typeface="+mn-ea"/>
              </a:rPr>
              <a:t>**关系图法</a:t>
            </a:r>
            <a:r>
              <a:rPr lang="en-US" altLang="zh-CN" sz="2800" dirty="0">
                <a:latin typeface="+mn-ea"/>
                <a:ea typeface="+mn-ea"/>
              </a:rPr>
              <a:t>,</a:t>
            </a:r>
            <a:r>
              <a:rPr lang="zh-CN" altLang="en-US" sz="2800" dirty="0">
                <a:latin typeface="+mn-ea"/>
                <a:ea typeface="+mn-ea"/>
              </a:rPr>
              <a:t>找出最大完全多边形（孤立点</a:t>
            </a:r>
            <a:r>
              <a:rPr lang="en-US" altLang="zh-CN" sz="2800" dirty="0">
                <a:latin typeface="+mn-ea"/>
                <a:ea typeface="+mn-ea"/>
              </a:rPr>
              <a:t>+</a:t>
            </a:r>
            <a:r>
              <a:rPr lang="zh-CN" altLang="en-US" sz="2800" dirty="0">
                <a:latin typeface="+mn-ea"/>
                <a:ea typeface="+mn-ea"/>
              </a:rPr>
              <a:t>孤立边）</a:t>
            </a:r>
          </a:p>
        </p:txBody>
      </p:sp>
      <p:sp>
        <p:nvSpPr>
          <p:cNvPr id="6" name="燕尾形 7">
            <a:extLst>
              <a:ext uri="{FF2B5EF4-FFF2-40B4-BE49-F238E27FC236}">
                <a16:creationId xmlns:a16="http://schemas.microsoft.com/office/drawing/2014/main" id="{AD8A86B9-C7C8-4F62-86E3-FAB87A5DEB01}"/>
              </a:ext>
            </a:extLst>
          </p:cNvPr>
          <p:cNvSpPr/>
          <p:nvPr/>
        </p:nvSpPr>
        <p:spPr>
          <a:xfrm>
            <a:off x="1295400" y="276651"/>
            <a:ext cx="13335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BC7AB8-B3ED-48FE-AA4C-C79E185D3ACD}"/>
              </a:ext>
            </a:extLst>
          </p:cNvPr>
          <p:cNvSpPr/>
          <p:nvPr/>
        </p:nvSpPr>
        <p:spPr>
          <a:xfrm>
            <a:off x="990600" y="890415"/>
            <a:ext cx="1062037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完全多边形：</a:t>
            </a:r>
            <a:r>
              <a:rPr lang="zh-CN" altLang="en-US" sz="2800" dirty="0">
                <a:latin typeface="+mn-ea"/>
                <a:ea typeface="+mn-ea"/>
              </a:rPr>
              <a:t>在图中，每个顶点和其余所有顶点相连的多边形。</a:t>
            </a: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2CF7352E-79AF-4DAC-8784-A15F1EC0069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15742"/>
            <a:ext cx="1845469" cy="1485900"/>
            <a:chOff x="3396" y="957"/>
            <a:chExt cx="1550" cy="1248"/>
          </a:xfrm>
        </p:grpSpPr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C00C7913-B64E-403B-8691-3B0D84C9C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9" y="1008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1435A647-220B-4EB1-B055-027208AD1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" y="1005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61E44CCC-24CF-434D-8451-68C225398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88DB9A55-6873-4422-A138-FDEC44A0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211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29">
              <a:extLst>
                <a:ext uri="{FF2B5EF4-FFF2-40B4-BE49-F238E27FC236}">
                  <a16:creationId xmlns:a16="http://schemas.microsoft.com/office/drawing/2014/main" id="{B6B3C57E-132E-4BCF-980E-30B5E5B4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2115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30">
              <a:extLst>
                <a:ext uri="{FF2B5EF4-FFF2-40B4-BE49-F238E27FC236}">
                  <a16:creationId xmlns:a16="http://schemas.microsoft.com/office/drawing/2014/main" id="{175CF42A-579E-4E53-B2D9-A20249C8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957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10C4B563-A805-4C9A-A0B6-CAE76F10372C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257543"/>
            <a:ext cx="1845469" cy="107156"/>
            <a:chOff x="3396" y="2115"/>
            <a:chExt cx="1550" cy="90"/>
          </a:xfrm>
        </p:grpSpPr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D9EEEC1F-A2D1-4106-8F65-E28164609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329354E9-34E2-4AAC-AFFD-02791F71A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211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325166AC-B254-4265-962C-FAFE2FF4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2115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A03A890-7779-49B3-80EB-EFB850E5464C}"/>
              </a:ext>
            </a:extLst>
          </p:cNvPr>
          <p:cNvGrpSpPr/>
          <p:nvPr/>
        </p:nvGrpSpPr>
        <p:grpSpPr>
          <a:xfrm>
            <a:off x="1404936" y="1552969"/>
            <a:ext cx="1261884" cy="1215023"/>
            <a:chOff x="1404936" y="1552969"/>
            <a:chExt cx="1261884" cy="1215023"/>
          </a:xfrm>
        </p:grpSpPr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03017BB0-78C9-4299-BB6F-F96089AD8A9C}"/>
                </a:ext>
              </a:extLst>
            </p:cNvPr>
            <p:cNvSpPr/>
            <p:nvPr/>
          </p:nvSpPr>
          <p:spPr>
            <a:xfrm>
              <a:off x="1828800" y="1552969"/>
              <a:ext cx="381000" cy="662297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BE89FAC-DB76-48A9-AF22-22355DC9A7E3}"/>
                </a:ext>
              </a:extLst>
            </p:cNvPr>
            <p:cNvSpPr txBox="1"/>
            <p:nvPr/>
          </p:nvSpPr>
          <p:spPr>
            <a:xfrm>
              <a:off x="1404936" y="2105438"/>
              <a:ext cx="1261884" cy="662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+mn-ea"/>
                  <a:ea typeface="+mn-ea"/>
                </a:rPr>
                <a:t>相容类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5077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燕尾形 7">
            <a:extLst>
              <a:ext uri="{FF2B5EF4-FFF2-40B4-BE49-F238E27FC236}">
                <a16:creationId xmlns:a16="http://schemas.microsoft.com/office/drawing/2014/main" id="{626127F1-23F2-46FA-9D37-809653B5E2AB}"/>
              </a:ext>
            </a:extLst>
          </p:cNvPr>
          <p:cNvSpPr/>
          <p:nvPr/>
        </p:nvSpPr>
        <p:spPr>
          <a:xfrm>
            <a:off x="1295400" y="276651"/>
            <a:ext cx="13335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1CD47A1-DE20-4147-839D-32DFF808B4B5}"/>
              </a:ext>
            </a:extLst>
          </p:cNvPr>
          <p:cNvGrpSpPr/>
          <p:nvPr/>
        </p:nvGrpSpPr>
        <p:grpSpPr>
          <a:xfrm>
            <a:off x="990600" y="3352800"/>
            <a:ext cx="3714362" cy="2292688"/>
            <a:chOff x="1122647" y="3634609"/>
            <a:chExt cx="3714362" cy="2292688"/>
          </a:xfrm>
        </p:grpSpPr>
        <p:sp>
          <p:nvSpPr>
            <p:cNvPr id="28" name="Text Box 48">
              <a:extLst>
                <a:ext uri="{FF2B5EF4-FFF2-40B4-BE49-F238E27FC236}">
                  <a16:creationId xmlns:a16="http://schemas.microsoft.com/office/drawing/2014/main" id="{39A9BC9D-3D81-45B5-8ED6-C81C1320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599" y="3677468"/>
              <a:ext cx="870410" cy="522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2B90FA6-F27B-4F76-9B41-AAE1CBDC3D08}"/>
                </a:ext>
              </a:extLst>
            </p:cNvPr>
            <p:cNvGrpSpPr/>
            <p:nvPr/>
          </p:nvGrpSpPr>
          <p:grpSpPr>
            <a:xfrm>
              <a:off x="1122647" y="3634609"/>
              <a:ext cx="3054289" cy="2292688"/>
              <a:chOff x="1277620" y="4060748"/>
              <a:chExt cx="3054289" cy="2292688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8AA4E34-F143-4BBA-A066-933E8F0D4153}"/>
                  </a:ext>
                </a:extLst>
              </p:cNvPr>
              <p:cNvGrpSpPr/>
              <p:nvPr/>
            </p:nvGrpSpPr>
            <p:grpSpPr>
              <a:xfrm>
                <a:off x="1277620" y="4060748"/>
                <a:ext cx="3054289" cy="2292688"/>
                <a:chOff x="6348591" y="1986438"/>
                <a:chExt cx="3054289" cy="2292688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025244B6-846C-4D79-B3BD-4023824460B0}"/>
                    </a:ext>
                  </a:extLst>
                </p:cNvPr>
                <p:cNvGrpSpPr/>
                <p:nvPr/>
              </p:nvGrpSpPr>
              <p:grpSpPr>
                <a:xfrm>
                  <a:off x="6348591" y="1986438"/>
                  <a:ext cx="3054289" cy="2040399"/>
                  <a:chOff x="6348591" y="1986438"/>
                  <a:chExt cx="3054289" cy="2040399"/>
                </a:xfrm>
              </p:grpSpPr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98754267-8B1B-4C8F-AC1A-9CC437D793B5}"/>
                      </a:ext>
                    </a:extLst>
                  </p:cNvPr>
                  <p:cNvGrpSpPr/>
                  <p:nvPr/>
                </p:nvGrpSpPr>
                <p:grpSpPr>
                  <a:xfrm>
                    <a:off x="6751748" y="2218694"/>
                    <a:ext cx="1650676" cy="1808143"/>
                    <a:chOff x="1892234" y="2608452"/>
                    <a:chExt cx="1650676" cy="1808143"/>
                  </a:xfrm>
                </p:grpSpPr>
                <p:grpSp>
                  <p:nvGrpSpPr>
                    <p:cNvPr id="10" name="Group 37">
                      <a:extLst>
                        <a:ext uri="{FF2B5EF4-FFF2-40B4-BE49-F238E27FC236}">
                          <a16:creationId xmlns:a16="http://schemas.microsoft.com/office/drawing/2014/main" id="{ED90DAF7-F5CD-40EF-8F9C-B1A2367A81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92234" y="2608452"/>
                      <a:ext cx="1650676" cy="1086166"/>
                      <a:chOff x="1603" y="2806"/>
                      <a:chExt cx="1117" cy="831"/>
                    </a:xfrm>
                  </p:grpSpPr>
                  <p:sp>
                    <p:nvSpPr>
                      <p:cNvPr id="16" name="Oval 38">
                        <a:extLst>
                          <a:ext uri="{FF2B5EF4-FFF2-40B4-BE49-F238E27FC236}">
                            <a16:creationId xmlns:a16="http://schemas.microsoft.com/office/drawing/2014/main" id="{64D59DB3-AE26-4F10-89D2-4356F6B8E3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3" y="2810"/>
                        <a:ext cx="56" cy="56"/>
                      </a:xfrm>
                      <a:prstGeom prst="ellipse">
                        <a:avLst/>
                      </a:prstGeom>
                      <a:noFill/>
                      <a:ln w="222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85000"/>
                          <a:buFont typeface="Wingdings 2" pitchFamily="18" charset="2"/>
                          <a:buChar char="¡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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90000"/>
                          <a:buFont typeface="Wingdings" pitchFamily="2" charset="2"/>
                          <a:buChar char="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28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7" name="Oval 39">
                        <a:extLst>
                          <a:ext uri="{FF2B5EF4-FFF2-40B4-BE49-F238E27FC236}">
                            <a16:creationId xmlns:a16="http://schemas.microsoft.com/office/drawing/2014/main" id="{9F1B2D90-82AB-466E-A1CE-CDB2E09F63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8" y="3579"/>
                        <a:ext cx="56" cy="56"/>
                      </a:xfrm>
                      <a:prstGeom prst="ellipse">
                        <a:avLst/>
                      </a:prstGeom>
                      <a:noFill/>
                      <a:ln w="222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85000"/>
                          <a:buFont typeface="Wingdings 2" pitchFamily="18" charset="2"/>
                          <a:buChar char="¡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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90000"/>
                          <a:buFont typeface="Wingdings" pitchFamily="2" charset="2"/>
                          <a:buChar char="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28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" name="Oval 40">
                        <a:extLst>
                          <a:ext uri="{FF2B5EF4-FFF2-40B4-BE49-F238E27FC236}">
                            <a16:creationId xmlns:a16="http://schemas.microsoft.com/office/drawing/2014/main" id="{907D2870-FE3D-4120-8C85-7CA08F20D9E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61" y="2806"/>
                        <a:ext cx="56" cy="56"/>
                      </a:xfrm>
                      <a:prstGeom prst="ellipse">
                        <a:avLst/>
                      </a:prstGeom>
                      <a:noFill/>
                      <a:ln w="222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85000"/>
                          <a:buFont typeface="Wingdings 2" pitchFamily="18" charset="2"/>
                          <a:buChar char="¡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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90000"/>
                          <a:buFont typeface="Wingdings" pitchFamily="2" charset="2"/>
                          <a:buChar char="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28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9" name="Oval 41">
                        <a:extLst>
                          <a:ext uri="{FF2B5EF4-FFF2-40B4-BE49-F238E27FC236}">
                            <a16:creationId xmlns:a16="http://schemas.microsoft.com/office/drawing/2014/main" id="{DCD9CD9E-D776-4FF8-9808-31194F1A845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64" y="3581"/>
                        <a:ext cx="56" cy="56"/>
                      </a:xfrm>
                      <a:prstGeom prst="ellipse">
                        <a:avLst/>
                      </a:prstGeom>
                      <a:noFill/>
                      <a:ln w="222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85000"/>
                          <a:buFont typeface="Wingdings 2" pitchFamily="18" charset="2"/>
                          <a:buChar char="¡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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90000"/>
                          <a:buFont typeface="Wingdings" pitchFamily="2" charset="2"/>
                          <a:buChar char="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28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" name="Line 42">
                        <a:extLst>
                          <a:ext uri="{FF2B5EF4-FFF2-40B4-BE49-F238E27FC236}">
                            <a16:creationId xmlns:a16="http://schemas.microsoft.com/office/drawing/2014/main" id="{C78D3827-E7E6-41D3-8839-6399A0225A5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62" y="2834"/>
                        <a:ext cx="967" cy="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800080"/>
                        </a:solidFill>
                        <a:miter lim="800000"/>
                        <a:headEnd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28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" name="Line 49">
                        <a:extLst>
                          <a:ext uri="{FF2B5EF4-FFF2-40B4-BE49-F238E27FC236}">
                            <a16:creationId xmlns:a16="http://schemas.microsoft.com/office/drawing/2014/main" id="{73E277C8-B684-405A-B056-36639054D9F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0" y="2875"/>
                        <a:ext cx="1013" cy="72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800080"/>
                        </a:solidFill>
                        <a:miter lim="800000"/>
                        <a:headEnd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28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1" name="Oval 40">
                      <a:extLst>
                        <a:ext uri="{FF2B5EF4-FFF2-40B4-BE49-F238E27FC236}">
                          <a16:creationId xmlns:a16="http://schemas.microsoft.com/office/drawing/2014/main" id="{FAB24C8B-87C6-4DF0-BA13-380E70DFC1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4343400"/>
                      <a:ext cx="82755" cy="73195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rgbClr val="008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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Char char="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" name="Line 43">
                      <a:extLst>
                        <a:ext uri="{FF2B5EF4-FFF2-40B4-BE49-F238E27FC236}">
                          <a16:creationId xmlns:a16="http://schemas.microsoft.com/office/drawing/2014/main" id="{DF998FDE-343D-456F-8238-F843E462CB4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97562" y="2680467"/>
                      <a:ext cx="20686" cy="88997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800080"/>
                      </a:solidFill>
                      <a:miter lim="800000"/>
                      <a:headEnd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" name="Line 44">
                      <a:extLst>
                        <a:ext uri="{FF2B5EF4-FFF2-40B4-BE49-F238E27FC236}">
                          <a16:creationId xmlns:a16="http://schemas.microsoft.com/office/drawing/2014/main" id="{43EF37D9-A393-44AF-95A3-66FD316928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982375" y="3657193"/>
                      <a:ext cx="661399" cy="72933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800080"/>
                      </a:solidFill>
                      <a:miter lim="800000"/>
                      <a:headEnd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" name="Line 44">
                      <a:extLst>
                        <a:ext uri="{FF2B5EF4-FFF2-40B4-BE49-F238E27FC236}">
                          <a16:creationId xmlns:a16="http://schemas.microsoft.com/office/drawing/2014/main" id="{3421AE6A-B18D-4F3D-9FF5-BCADE60D94F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54672" y="3668277"/>
                      <a:ext cx="742890" cy="72933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800080"/>
                      </a:solidFill>
                      <a:miter lim="800000"/>
                      <a:headEnd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" name="Line 50">
                      <a:extLst>
                        <a:ext uri="{FF2B5EF4-FFF2-40B4-BE49-F238E27FC236}">
                          <a16:creationId xmlns:a16="http://schemas.microsoft.com/office/drawing/2014/main" id="{1529BDA1-90CE-44EA-8069-00DA59BB5E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27612" y="2752228"/>
                      <a:ext cx="742890" cy="157176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800080"/>
                      </a:solidFill>
                      <a:miter lim="800000"/>
                      <a:headEnd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" name="Text Box 45">
                    <a:extLst>
                      <a:ext uri="{FF2B5EF4-FFF2-40B4-BE49-F238E27FC236}">
                        <a16:creationId xmlns:a16="http://schemas.microsoft.com/office/drawing/2014/main" id="{DD81568E-FD06-4996-85E8-737B73B450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52010" y="1986438"/>
                    <a:ext cx="1095032" cy="5228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7" name="Text Box 46">
                    <a:extLst>
                      <a:ext uri="{FF2B5EF4-FFF2-40B4-BE49-F238E27FC236}">
                        <a16:creationId xmlns:a16="http://schemas.microsoft.com/office/drawing/2014/main" id="{A871C893-7ABA-45F0-ABF1-6566DE603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77304" y="1995504"/>
                    <a:ext cx="1025576" cy="5228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8" name="Text Box 47">
                    <a:extLst>
                      <a:ext uri="{FF2B5EF4-FFF2-40B4-BE49-F238E27FC236}">
                        <a16:creationId xmlns:a16="http://schemas.microsoft.com/office/drawing/2014/main" id="{0B961989-BA96-4EC2-9B55-218A650131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8591" y="2980813"/>
                    <a:ext cx="749232" cy="5228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9" name="Text Box 48">
                    <a:extLst>
                      <a:ext uri="{FF2B5EF4-FFF2-40B4-BE49-F238E27FC236}">
                        <a16:creationId xmlns:a16="http://schemas.microsoft.com/office/drawing/2014/main" id="{CE86A738-955C-437F-823A-BF5A2F1AA1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08395" y="3012468"/>
                    <a:ext cx="870410" cy="5228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</p:grpSp>
            <p:sp>
              <p:nvSpPr>
                <p:cNvPr id="4" name="Text Box 48">
                  <a:extLst>
                    <a:ext uri="{FF2B5EF4-FFF2-40B4-BE49-F238E27FC236}">
                      <a16:creationId xmlns:a16="http://schemas.microsoft.com/office/drawing/2014/main" id="{7DAEFD65-CA5E-40C1-A181-6603E8C42C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14949" y="3755906"/>
                  <a:ext cx="1013622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5000"/>
                    <a:buFont typeface="Wingdings 2" pitchFamily="18" charset="2"/>
                    <a:buChar char="¡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</p:grpSp>
          <p:sp>
            <p:nvSpPr>
              <p:cNvPr id="23" name="Line 50">
                <a:extLst>
                  <a:ext uri="{FF2B5EF4-FFF2-40B4-BE49-F238E27FC236}">
                    <a16:creationId xmlns:a16="http://schemas.microsoft.com/office/drawing/2014/main" id="{AA3131C5-C4DF-4012-9626-5495ECA35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0426" y="4389724"/>
                <a:ext cx="1426549" cy="950233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1302C0F6-B704-411D-898F-5B4E9383E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32989" y="5333423"/>
                <a:ext cx="1363985" cy="2594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41">
                <a:extLst>
                  <a:ext uri="{FF2B5EF4-FFF2-40B4-BE49-F238E27FC236}">
                    <a16:creationId xmlns:a16="http://schemas.microsoft.com/office/drawing/2014/main" id="{4A40C5AA-8F96-4228-88ED-8E99D1B49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098" y="6059990"/>
                <a:ext cx="82755" cy="73195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48">
                <a:extLst>
                  <a:ext uri="{FF2B5EF4-FFF2-40B4-BE49-F238E27FC236}">
                    <a16:creationId xmlns:a16="http://schemas.microsoft.com/office/drawing/2014/main" id="{D5B04B0E-44FB-4A6F-8D76-3BC86948F2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5830216"/>
                <a:ext cx="870410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7" name="Oval 41">
                <a:extLst>
                  <a:ext uri="{FF2B5EF4-FFF2-40B4-BE49-F238E27FC236}">
                    <a16:creationId xmlns:a16="http://schemas.microsoft.com/office/drawing/2014/main" id="{B6A1F8C5-6075-4118-B9F8-3D776AD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064" y="4296813"/>
                <a:ext cx="82755" cy="73195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43">
                <a:extLst>
                  <a:ext uri="{FF2B5EF4-FFF2-40B4-BE49-F238E27FC236}">
                    <a16:creationId xmlns:a16="http://schemas.microsoft.com/office/drawing/2014/main" id="{2BC72EEC-910D-46C2-BC6A-8487742ED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3522" y="4365020"/>
                <a:ext cx="680976" cy="938342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0CFEF90-5327-40F1-B3FD-79A1495BAB20}"/>
              </a:ext>
            </a:extLst>
          </p:cNvPr>
          <p:cNvSpPr txBox="1"/>
          <p:nvPr/>
        </p:nvSpPr>
        <p:spPr>
          <a:xfrm>
            <a:off x="4748563" y="3283607"/>
            <a:ext cx="1290738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A1={6}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E543A0-1EA1-4178-BA54-AAEE494E8269}"/>
              </a:ext>
            </a:extLst>
          </p:cNvPr>
          <p:cNvSpPr txBox="1"/>
          <p:nvPr/>
        </p:nvSpPr>
        <p:spPr>
          <a:xfrm>
            <a:off x="6284361" y="3287755"/>
            <a:ext cx="1649811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A2={ 4,7}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A9FE4D-D41B-4DCD-BCB8-0629BF0F4130}"/>
              </a:ext>
            </a:extLst>
          </p:cNvPr>
          <p:cNvSpPr txBox="1"/>
          <p:nvPr/>
        </p:nvSpPr>
        <p:spPr>
          <a:xfrm>
            <a:off x="4512853" y="3934206"/>
            <a:ext cx="1829347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A3={1,2,4}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1CF3E8-C6B6-410C-931A-5BB8FC55155D}"/>
              </a:ext>
            </a:extLst>
          </p:cNvPr>
          <p:cNvSpPr txBox="1"/>
          <p:nvPr/>
        </p:nvSpPr>
        <p:spPr>
          <a:xfrm>
            <a:off x="6342200" y="3957033"/>
            <a:ext cx="2098651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A4={2,3,4,5}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DECA799-1ABE-446A-B2A4-CFED7B812577}"/>
              </a:ext>
            </a:extLst>
          </p:cNvPr>
          <p:cNvGrpSpPr/>
          <p:nvPr/>
        </p:nvGrpSpPr>
        <p:grpSpPr>
          <a:xfrm>
            <a:off x="1143000" y="914400"/>
            <a:ext cx="3054289" cy="2292688"/>
            <a:chOff x="6348591" y="1986438"/>
            <a:chExt cx="3054289" cy="2292688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7CB3978-27E9-438C-85CF-F8FEE63BCE7B}"/>
                </a:ext>
              </a:extLst>
            </p:cNvPr>
            <p:cNvGrpSpPr/>
            <p:nvPr/>
          </p:nvGrpSpPr>
          <p:grpSpPr>
            <a:xfrm>
              <a:off x="6348591" y="1986438"/>
              <a:ext cx="3054289" cy="2040399"/>
              <a:chOff x="6348591" y="1986438"/>
              <a:chExt cx="3054289" cy="2040399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FB413AEB-55F7-42A5-A729-8C52DB741A94}"/>
                  </a:ext>
                </a:extLst>
              </p:cNvPr>
              <p:cNvGrpSpPr/>
              <p:nvPr/>
            </p:nvGrpSpPr>
            <p:grpSpPr>
              <a:xfrm>
                <a:off x="6751748" y="2218694"/>
                <a:ext cx="1650676" cy="1808143"/>
                <a:chOff x="1892234" y="2608452"/>
                <a:chExt cx="1650676" cy="1808143"/>
              </a:xfrm>
            </p:grpSpPr>
            <p:grpSp>
              <p:nvGrpSpPr>
                <p:cNvPr id="42" name="Group 37">
                  <a:extLst>
                    <a:ext uri="{FF2B5EF4-FFF2-40B4-BE49-F238E27FC236}">
                      <a16:creationId xmlns:a16="http://schemas.microsoft.com/office/drawing/2014/main" id="{DDBCE822-16CE-4A43-8B3D-D0DD688F9C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2234" y="2608452"/>
                  <a:ext cx="1650676" cy="1086166"/>
                  <a:chOff x="1603" y="2806"/>
                  <a:chExt cx="1117" cy="831"/>
                </a:xfrm>
              </p:grpSpPr>
              <p:sp>
                <p:nvSpPr>
                  <p:cNvPr id="48" name="Oval 38">
                    <a:extLst>
                      <a:ext uri="{FF2B5EF4-FFF2-40B4-BE49-F238E27FC236}">
                        <a16:creationId xmlns:a16="http://schemas.microsoft.com/office/drawing/2014/main" id="{7F87E824-A505-4B54-9F31-E7C329529C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810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Oval 39">
                    <a:extLst>
                      <a:ext uri="{FF2B5EF4-FFF2-40B4-BE49-F238E27FC236}">
                        <a16:creationId xmlns:a16="http://schemas.microsoft.com/office/drawing/2014/main" id="{C3D564BD-F7CA-45BD-972F-A3719558E6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8" y="3579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Oval 40">
                    <a:extLst>
                      <a:ext uri="{FF2B5EF4-FFF2-40B4-BE49-F238E27FC236}">
                        <a16:creationId xmlns:a16="http://schemas.microsoft.com/office/drawing/2014/main" id="{48AF00BE-E35F-4794-B23A-59F038F505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1" y="2806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Oval 41">
                    <a:extLst>
                      <a:ext uri="{FF2B5EF4-FFF2-40B4-BE49-F238E27FC236}">
                        <a16:creationId xmlns:a16="http://schemas.microsoft.com/office/drawing/2014/main" id="{A58B76F3-B582-422C-A4D4-C4F200666F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81"/>
                    <a:ext cx="56" cy="56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5000"/>
                      <a:buFont typeface="Wingdings 2" pitchFamily="18" charset="2"/>
                      <a:buChar char="¡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 2" pitchFamily="18" charset="2"/>
                      <a:buChar char="¡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Line 42">
                    <a:extLst>
                      <a:ext uri="{FF2B5EF4-FFF2-40B4-BE49-F238E27FC236}">
                        <a16:creationId xmlns:a16="http://schemas.microsoft.com/office/drawing/2014/main" id="{C6FC6E8F-C7BF-4E93-B755-5C46436EED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62" y="2834"/>
                    <a:ext cx="967" cy="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Line 49">
                    <a:extLst>
                      <a:ext uri="{FF2B5EF4-FFF2-40B4-BE49-F238E27FC236}">
                        <a16:creationId xmlns:a16="http://schemas.microsoft.com/office/drawing/2014/main" id="{053BD300-3D59-4490-A0F1-CA62EA7D87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0" y="2875"/>
                    <a:ext cx="1013" cy="72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80"/>
                    </a:solidFill>
                    <a:miter lim="800000"/>
                    <a:headEnd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3" name="Oval 40">
                  <a:extLst>
                    <a:ext uri="{FF2B5EF4-FFF2-40B4-BE49-F238E27FC236}">
                      <a16:creationId xmlns:a16="http://schemas.microsoft.com/office/drawing/2014/main" id="{10582A9B-476A-4C5B-8A9B-398E12899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343400"/>
                  <a:ext cx="82755" cy="73195"/>
                </a:xfrm>
                <a:prstGeom prst="ellipse">
                  <a:avLst/>
                </a:prstGeom>
                <a:noFill/>
                <a:ln w="222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5000"/>
                    <a:buFont typeface="Wingdings 2" pitchFamily="18" charset="2"/>
                    <a:buChar char="¡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 2" pitchFamily="18" charset="2"/>
                    <a:buChar char="¡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Line 43">
                  <a:extLst>
                    <a:ext uri="{FF2B5EF4-FFF2-40B4-BE49-F238E27FC236}">
                      <a16:creationId xmlns:a16="http://schemas.microsoft.com/office/drawing/2014/main" id="{C2019753-A4D0-4230-BCEC-53087F872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7562" y="2680467"/>
                  <a:ext cx="20686" cy="88997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Line 44">
                  <a:extLst>
                    <a:ext uri="{FF2B5EF4-FFF2-40B4-BE49-F238E27FC236}">
                      <a16:creationId xmlns:a16="http://schemas.microsoft.com/office/drawing/2014/main" id="{38CF9E1B-4491-43ED-BCCE-2CC6D7F63A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82375" y="3657193"/>
                  <a:ext cx="661399" cy="729339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Line 44">
                  <a:extLst>
                    <a:ext uri="{FF2B5EF4-FFF2-40B4-BE49-F238E27FC236}">
                      <a16:creationId xmlns:a16="http://schemas.microsoft.com/office/drawing/2014/main" id="{789C66FE-692B-42BE-A369-9DA5CAD82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54672" y="3668277"/>
                  <a:ext cx="742890" cy="729338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Line 50">
                  <a:extLst>
                    <a:ext uri="{FF2B5EF4-FFF2-40B4-BE49-F238E27FC236}">
                      <a16:creationId xmlns:a16="http://schemas.microsoft.com/office/drawing/2014/main" id="{0F0ACE98-7F01-4B93-97E1-BB42110057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27612" y="2752228"/>
                  <a:ext cx="742890" cy="1571766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8" name="Text Box 45">
                <a:extLst>
                  <a:ext uri="{FF2B5EF4-FFF2-40B4-BE49-F238E27FC236}">
                    <a16:creationId xmlns:a16="http://schemas.microsoft.com/office/drawing/2014/main" id="{4BB4E42F-47E4-4760-8B4B-DC53EA6DB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2010" y="1986438"/>
                <a:ext cx="10950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9" name="Text Box 46">
                <a:extLst>
                  <a:ext uri="{FF2B5EF4-FFF2-40B4-BE49-F238E27FC236}">
                    <a16:creationId xmlns:a16="http://schemas.microsoft.com/office/drawing/2014/main" id="{ABEE39DB-6054-46BD-8663-76BBC47C1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7304" y="1995504"/>
                <a:ext cx="1025576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0" name="Text Box 47">
                <a:extLst>
                  <a:ext uri="{FF2B5EF4-FFF2-40B4-BE49-F238E27FC236}">
                    <a16:creationId xmlns:a16="http://schemas.microsoft.com/office/drawing/2014/main" id="{C280A9BE-9B01-4559-9E05-B4E6E3E7A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8591" y="2980813"/>
                <a:ext cx="749232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1" name="Text Box 48">
                <a:extLst>
                  <a:ext uri="{FF2B5EF4-FFF2-40B4-BE49-F238E27FC236}">
                    <a16:creationId xmlns:a16="http://schemas.microsoft.com/office/drawing/2014/main" id="{F892F5FF-04C7-4625-A517-A8EE5415A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8395" y="3012468"/>
                <a:ext cx="870410" cy="522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36" name="Text Box 48">
              <a:extLst>
                <a:ext uri="{FF2B5EF4-FFF2-40B4-BE49-F238E27FC236}">
                  <a16:creationId xmlns:a16="http://schemas.microsoft.com/office/drawing/2014/main" id="{0BB4CE15-754C-4AF7-96CD-07F13E89E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949" y="3755906"/>
              <a:ext cx="1013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54" name="Line 50">
            <a:extLst>
              <a:ext uri="{FF2B5EF4-FFF2-40B4-BE49-F238E27FC236}">
                <a16:creationId xmlns:a16="http://schemas.microsoft.com/office/drawing/2014/main" id="{A41F8B7A-56F1-49A4-A501-2AD03A270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6342" y="1233575"/>
            <a:ext cx="1426549" cy="950233"/>
          </a:xfrm>
          <a:prstGeom prst="line">
            <a:avLst/>
          </a:prstGeom>
          <a:noFill/>
          <a:ln w="38100">
            <a:solidFill>
              <a:srgbClr val="80008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B9B3ED53-6459-43A8-B0E8-E8C72B7721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46337" y="2187075"/>
            <a:ext cx="1363985" cy="25940"/>
          </a:xfrm>
          <a:prstGeom prst="line">
            <a:avLst/>
          </a:prstGeom>
          <a:noFill/>
          <a:ln w="38100">
            <a:solidFill>
              <a:srgbClr val="80008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2577C5A-64A5-4B42-96C0-C1CDA48C9C1A}"/>
              </a:ext>
            </a:extLst>
          </p:cNvPr>
          <p:cNvSpPr txBox="1"/>
          <p:nvPr/>
        </p:nvSpPr>
        <p:spPr>
          <a:xfrm>
            <a:off x="4078294" y="1076803"/>
            <a:ext cx="1829347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A1={1,2,4}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32E582A-9DA3-4B2A-905E-A64B16721AA1}"/>
              </a:ext>
            </a:extLst>
          </p:cNvPr>
          <p:cNvSpPr txBox="1"/>
          <p:nvPr/>
        </p:nvSpPr>
        <p:spPr>
          <a:xfrm>
            <a:off x="6284361" y="1047484"/>
            <a:ext cx="2098651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A2={2,3,4,5}</a:t>
            </a:r>
            <a:endParaRPr lang="zh-CN" alt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D3E0DE9-BD9B-4F59-8252-75807ACDBCC7}"/>
                  </a:ext>
                </a:extLst>
              </p:cNvPr>
              <p:cNvSpPr txBox="1"/>
              <p:nvPr/>
            </p:nvSpPr>
            <p:spPr>
              <a:xfrm>
                <a:off x="4089825" y="1841984"/>
                <a:ext cx="4247188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D3E0DE9-BD9B-4F59-8252-75807ACDB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25" y="1841984"/>
                <a:ext cx="424718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33B67E-6F35-403B-A504-CB154CBB1646}"/>
                  </a:ext>
                </a:extLst>
              </p:cNvPr>
              <p:cNvSpPr txBox="1"/>
              <p:nvPr/>
            </p:nvSpPr>
            <p:spPr>
              <a:xfrm>
                <a:off x="4512853" y="4156469"/>
                <a:ext cx="4872744" cy="1895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33B67E-6F35-403B-A504-CB154CBB1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53" y="4156469"/>
                <a:ext cx="4872744" cy="1895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4049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64" grpId="0"/>
      <p:bldP spid="65" grpId="0"/>
      <p:bldP spid="56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燕尾形 7">
            <a:extLst>
              <a:ext uri="{FF2B5EF4-FFF2-40B4-BE49-F238E27FC236}">
                <a16:creationId xmlns:a16="http://schemas.microsoft.com/office/drawing/2014/main" id="{8E58DB23-D406-4F5B-8308-40E7F29625EB}"/>
              </a:ext>
            </a:extLst>
          </p:cNvPr>
          <p:cNvSpPr/>
          <p:nvPr/>
        </p:nvSpPr>
        <p:spPr>
          <a:xfrm>
            <a:off x="1295400" y="276651"/>
            <a:ext cx="15240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>
                <a:extLst>
                  <a:ext uri="{FF2B5EF4-FFF2-40B4-BE49-F238E27FC236}">
                    <a16:creationId xmlns:a16="http://schemas.microsoft.com/office/drawing/2014/main" id="{A588A840-D996-43D3-B9B6-03BC90189013}"/>
                  </a:ext>
                </a:extLst>
              </p:cNvPr>
              <p:cNvSpPr txBox="1"/>
              <p:nvPr/>
            </p:nvSpPr>
            <p:spPr>
              <a:xfrm>
                <a:off x="1076484" y="843766"/>
                <a:ext cx="9079922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给定非空集合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𝑺</m:t>
                    </m:r>
                    <m:r>
                      <a:rPr lang="en-US" altLang="zh-CN" sz="28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是它的非空子集，且满足</a:t>
                </a:r>
              </a:p>
            </p:txBody>
          </p:sp>
        </mc:Choice>
        <mc:Fallback xmlns="">
          <p:sp>
            <p:nvSpPr>
              <p:cNvPr id="18" name="TextBox 10">
                <a:extLst>
                  <a:ext uri="{FF2B5EF4-FFF2-40B4-BE49-F238E27FC236}">
                    <a16:creationId xmlns:a16="http://schemas.microsoft.com/office/drawing/2014/main" id="{A588A840-D996-43D3-B9B6-03BC90189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84" y="843766"/>
                <a:ext cx="9079922" cy="662554"/>
              </a:xfrm>
              <a:prstGeom prst="rect">
                <a:avLst/>
              </a:prstGeom>
              <a:blipFill>
                <a:blip r:embed="rId2"/>
                <a:stretch>
                  <a:fillRect l="-1410" b="-24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4FF941BF-A605-4831-A160-FE45FEE600C3}"/>
                  </a:ext>
                </a:extLst>
              </p:cNvPr>
              <p:cNvSpPr txBox="1"/>
              <p:nvPr/>
            </p:nvSpPr>
            <p:spPr>
              <a:xfrm>
                <a:off x="3429000" y="1506320"/>
                <a:ext cx="3473708" cy="665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 </m:t>
                    </m:r>
                    <m:nary>
                      <m:naryPr>
                        <m:chr m:val="⋃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𝑺</m:t>
                        </m:r>
                      </m:e>
                    </m:nary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完整性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4FF941BF-A605-4831-A160-FE45FEE60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506320"/>
                <a:ext cx="3473708" cy="665310"/>
              </a:xfrm>
              <a:prstGeom prst="rect">
                <a:avLst/>
              </a:prstGeom>
              <a:blipFill>
                <a:blip r:embed="rId3"/>
                <a:stretch>
                  <a:fillRect r="-2460" b="-24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3">
                <a:extLst>
                  <a:ext uri="{FF2B5EF4-FFF2-40B4-BE49-F238E27FC236}">
                    <a16:creationId xmlns:a16="http://schemas.microsoft.com/office/drawing/2014/main" id="{BB1B7D2C-8933-40D0-9323-07535984FB6C}"/>
                  </a:ext>
                </a:extLst>
              </p:cNvPr>
              <p:cNvSpPr txBox="1"/>
              <p:nvPr/>
            </p:nvSpPr>
            <p:spPr>
              <a:xfrm>
                <a:off x="967095" y="2171887"/>
                <a:ext cx="9298699" cy="662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i="1">
                            <a:latin typeface="Cambria Math"/>
                          </a:rPr>
                          <m:t>={</m:t>
                        </m:r>
                        <m:r>
                          <a:rPr lang="en-US" altLang="zh-CN" sz="2800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的一个覆盖或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覆盖了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1" name="TextBox 13">
                <a:extLst>
                  <a:ext uri="{FF2B5EF4-FFF2-40B4-BE49-F238E27FC236}">
                    <a16:creationId xmlns:a16="http://schemas.microsoft.com/office/drawing/2014/main" id="{BB1B7D2C-8933-40D0-9323-07535984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95" y="2171887"/>
                <a:ext cx="9298699" cy="662297"/>
              </a:xfrm>
              <a:prstGeom prst="rect">
                <a:avLst/>
              </a:prstGeom>
              <a:blipFill>
                <a:blip r:embed="rId4"/>
                <a:stretch>
                  <a:fillRect l="-1377" b="-24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966DA689-C773-4C1F-8784-5AD6711A7BEB}"/>
              </a:ext>
            </a:extLst>
          </p:cNvPr>
          <p:cNvSpPr/>
          <p:nvPr/>
        </p:nvSpPr>
        <p:spPr>
          <a:xfrm>
            <a:off x="38100" y="2938951"/>
            <a:ext cx="1181100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完全覆盖：</a:t>
            </a:r>
            <a:r>
              <a:rPr lang="zh-CN" altLang="en-US" sz="2800" dirty="0">
                <a:latin typeface="+mn-lt"/>
                <a:ea typeface="+mn-ea"/>
              </a:rPr>
              <a:t>设有</a:t>
            </a:r>
            <a:r>
              <a:rPr lang="en-US" altLang="zh-CN" sz="2800" dirty="0">
                <a:latin typeface="+mn-lt"/>
                <a:ea typeface="+mn-ea"/>
              </a:rPr>
              <a:t>X</a:t>
            </a:r>
            <a:r>
              <a:rPr lang="zh-CN" altLang="en-US" sz="2800" dirty="0">
                <a:latin typeface="+mn-lt"/>
                <a:ea typeface="+mn-ea"/>
              </a:rPr>
              <a:t>上的相容关系，它的极大相容类的集合称为</a:t>
            </a:r>
            <a:r>
              <a:rPr lang="en-US" altLang="zh-CN" sz="2800" dirty="0">
                <a:latin typeface="+mn-lt"/>
                <a:ea typeface="+mn-ea"/>
              </a:rPr>
              <a:t>X</a:t>
            </a:r>
            <a:r>
              <a:rPr lang="zh-CN" altLang="en-US" sz="2800" dirty="0">
                <a:latin typeface="+mn-lt"/>
                <a:ea typeface="+mn-ea"/>
              </a:rPr>
              <a:t>的完全覆盖。</a:t>
            </a:r>
            <a:endParaRPr lang="en-US" altLang="zh-CN" sz="2800" dirty="0"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06D341F-F0DD-495F-861C-A9934F9281AD}"/>
                  </a:ext>
                </a:extLst>
              </p:cNvPr>
              <p:cNvSpPr txBox="1"/>
              <p:nvPr/>
            </p:nvSpPr>
            <p:spPr>
              <a:xfrm>
                <a:off x="4388614" y="4797768"/>
                <a:ext cx="4997330" cy="726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,{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06D341F-F0DD-495F-861C-A9934F928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614" y="4797768"/>
                <a:ext cx="4997330" cy="726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481B7615-3701-4404-9888-1383EF534FDE}"/>
              </a:ext>
            </a:extLst>
          </p:cNvPr>
          <p:cNvGrpSpPr/>
          <p:nvPr/>
        </p:nvGrpSpPr>
        <p:grpSpPr>
          <a:xfrm>
            <a:off x="1365311" y="3886200"/>
            <a:ext cx="6981740" cy="2608525"/>
            <a:chOff x="1365311" y="3886200"/>
            <a:chExt cx="6981740" cy="260852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B7B1152-8313-46F3-9A77-E1D8D7FA607B}"/>
                </a:ext>
              </a:extLst>
            </p:cNvPr>
            <p:cNvGrpSpPr/>
            <p:nvPr/>
          </p:nvGrpSpPr>
          <p:grpSpPr>
            <a:xfrm>
              <a:off x="1365311" y="3886200"/>
              <a:ext cx="6981740" cy="2292688"/>
              <a:chOff x="1365311" y="3886200"/>
              <a:chExt cx="6981740" cy="2292688"/>
            </a:xfrm>
          </p:grpSpPr>
          <p:sp>
            <p:nvSpPr>
              <p:cNvPr id="44" name="Line 50">
                <a:extLst>
                  <a:ext uri="{FF2B5EF4-FFF2-40B4-BE49-F238E27FC236}">
                    <a16:creationId xmlns:a16="http://schemas.microsoft.com/office/drawing/2014/main" id="{52074564-56B5-4C4A-8E74-93E62C695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68648" y="5158875"/>
                <a:ext cx="1363985" cy="2594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40177D3B-7AA2-4785-B253-EC13DA23697F}"/>
                  </a:ext>
                </a:extLst>
              </p:cNvPr>
              <p:cNvGrpSpPr/>
              <p:nvPr/>
            </p:nvGrpSpPr>
            <p:grpSpPr>
              <a:xfrm>
                <a:off x="1365311" y="3886200"/>
                <a:ext cx="6981740" cy="2292688"/>
                <a:chOff x="1365311" y="3886200"/>
                <a:chExt cx="6981740" cy="2292688"/>
              </a:xfrm>
            </p:grpSpPr>
            <p:sp>
              <p:nvSpPr>
                <p:cNvPr id="43" name="Line 50">
                  <a:extLst>
                    <a:ext uri="{FF2B5EF4-FFF2-40B4-BE49-F238E27FC236}">
                      <a16:creationId xmlns:a16="http://schemas.microsoft.com/office/drawing/2014/main" id="{90348027-805E-4238-AD04-44EE25A4A1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48653" y="4205375"/>
                  <a:ext cx="1426549" cy="950233"/>
                </a:xfrm>
                <a:prstGeom prst="line">
                  <a:avLst/>
                </a:prstGeom>
                <a:noFill/>
                <a:ln w="38100">
                  <a:solidFill>
                    <a:srgbClr val="800080"/>
                  </a:solidFill>
                  <a:miter lim="800000"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6CCE7532-A49E-4F0E-BCF8-68AA2BC8EDCC}"/>
                    </a:ext>
                  </a:extLst>
                </p:cNvPr>
                <p:cNvGrpSpPr/>
                <p:nvPr/>
              </p:nvGrpSpPr>
              <p:grpSpPr>
                <a:xfrm>
                  <a:off x="1365311" y="3886200"/>
                  <a:ext cx="6981740" cy="2292688"/>
                  <a:chOff x="1365311" y="3886200"/>
                  <a:chExt cx="6981740" cy="2292688"/>
                </a:xfrm>
              </p:grpSpPr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DEF9907D-DE60-4AB9-AFEE-E4230DF1BC3E}"/>
                      </a:ext>
                    </a:extLst>
                  </p:cNvPr>
                  <p:cNvGrpSpPr/>
                  <p:nvPr/>
                </p:nvGrpSpPr>
                <p:grpSpPr>
                  <a:xfrm>
                    <a:off x="1365311" y="3886200"/>
                    <a:ext cx="3054289" cy="2292688"/>
                    <a:chOff x="6348591" y="1986438"/>
                    <a:chExt cx="3054289" cy="2292688"/>
                  </a:xfrm>
                </p:grpSpPr>
                <p:grpSp>
                  <p:nvGrpSpPr>
                    <p:cNvPr id="24" name="组合 23">
                      <a:extLst>
                        <a:ext uri="{FF2B5EF4-FFF2-40B4-BE49-F238E27FC236}">
                          <a16:creationId xmlns:a16="http://schemas.microsoft.com/office/drawing/2014/main" id="{820ED7DC-C108-4C2A-87F3-117FD351E8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48591" y="1986438"/>
                      <a:ext cx="3054289" cy="2040399"/>
                      <a:chOff x="6348591" y="1986438"/>
                      <a:chExt cx="3054289" cy="2040399"/>
                    </a:xfrm>
                  </p:grpSpPr>
                  <p:grpSp>
                    <p:nvGrpSpPr>
                      <p:cNvPr id="26" name="组合 25">
                        <a:extLst>
                          <a:ext uri="{FF2B5EF4-FFF2-40B4-BE49-F238E27FC236}">
                            <a16:creationId xmlns:a16="http://schemas.microsoft.com/office/drawing/2014/main" id="{9B2993FA-8749-428C-8378-44F1446E7D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51748" y="2218694"/>
                        <a:ext cx="1650676" cy="1808143"/>
                        <a:chOff x="1892234" y="2608452"/>
                        <a:chExt cx="1650676" cy="1808143"/>
                      </a:xfrm>
                    </p:grpSpPr>
                    <p:grpSp>
                      <p:nvGrpSpPr>
                        <p:cNvPr id="31" name="Group 37">
                          <a:extLst>
                            <a:ext uri="{FF2B5EF4-FFF2-40B4-BE49-F238E27FC236}">
                              <a16:creationId xmlns:a16="http://schemas.microsoft.com/office/drawing/2014/main" id="{C183E89B-09CF-4E99-959A-74D62EBB9F5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92234" y="2608452"/>
                          <a:ext cx="1650676" cy="1086166"/>
                          <a:chOff x="1603" y="2806"/>
                          <a:chExt cx="1117" cy="831"/>
                        </a:xfrm>
                      </p:grpSpPr>
                      <p:sp>
                        <p:nvSpPr>
                          <p:cNvPr id="37" name="Oval 38">
                            <a:extLst>
                              <a:ext uri="{FF2B5EF4-FFF2-40B4-BE49-F238E27FC236}">
                                <a16:creationId xmlns:a16="http://schemas.microsoft.com/office/drawing/2014/main" id="{55C239AE-6C12-4F4B-82B6-539631078F3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3" y="2810"/>
                            <a:ext cx="56" cy="56"/>
                          </a:xfrm>
                          <a:prstGeom prst="ellipse">
                            <a:avLst/>
                          </a:prstGeom>
                          <a:noFill/>
                          <a:ln w="222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85000"/>
                              <a:buFont typeface="Wingdings 2" pitchFamily="18" charset="2"/>
                              <a:buChar char="¡"/>
                              <a:defRPr sz="32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85000"/>
                              <a:buFont typeface="Wingdings" pitchFamily="2" charset="2"/>
                              <a:buChar char=""/>
                              <a:defRPr sz="28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4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90000"/>
                              <a:buFont typeface="Wingdings" pitchFamily="2" charset="2"/>
                              <a:buChar char="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</a:pPr>
                            <a:endParaRPr lang="zh-CN" altLang="en-US" sz="2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8" name="Oval 39">
                            <a:extLst>
                              <a:ext uri="{FF2B5EF4-FFF2-40B4-BE49-F238E27FC236}">
                                <a16:creationId xmlns:a16="http://schemas.microsoft.com/office/drawing/2014/main" id="{8BF08F3C-51DE-4F43-9B8C-0974AF5D9D1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8" y="3579"/>
                            <a:ext cx="56" cy="56"/>
                          </a:xfrm>
                          <a:prstGeom prst="ellipse">
                            <a:avLst/>
                          </a:prstGeom>
                          <a:noFill/>
                          <a:ln w="222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85000"/>
                              <a:buFont typeface="Wingdings 2" pitchFamily="18" charset="2"/>
                              <a:buChar char="¡"/>
                              <a:defRPr sz="32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85000"/>
                              <a:buFont typeface="Wingdings" pitchFamily="2" charset="2"/>
                              <a:buChar char=""/>
                              <a:defRPr sz="28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4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90000"/>
                              <a:buFont typeface="Wingdings" pitchFamily="2" charset="2"/>
                              <a:buChar char="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</a:pPr>
                            <a:endParaRPr lang="zh-CN" altLang="en-US" sz="2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9" name="Oval 40">
                            <a:extLst>
                              <a:ext uri="{FF2B5EF4-FFF2-40B4-BE49-F238E27FC236}">
                                <a16:creationId xmlns:a16="http://schemas.microsoft.com/office/drawing/2014/main" id="{D5E506A3-7548-4E5F-83CC-EE235AB5AA2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61" y="2806"/>
                            <a:ext cx="56" cy="56"/>
                          </a:xfrm>
                          <a:prstGeom prst="ellipse">
                            <a:avLst/>
                          </a:prstGeom>
                          <a:noFill/>
                          <a:ln w="222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85000"/>
                              <a:buFont typeface="Wingdings 2" pitchFamily="18" charset="2"/>
                              <a:buChar char="¡"/>
                              <a:defRPr sz="32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85000"/>
                              <a:buFont typeface="Wingdings" pitchFamily="2" charset="2"/>
                              <a:buChar char=""/>
                              <a:defRPr sz="28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4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90000"/>
                              <a:buFont typeface="Wingdings" pitchFamily="2" charset="2"/>
                              <a:buChar char="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</a:pPr>
                            <a:endParaRPr lang="zh-CN" altLang="en-US" sz="2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0" name="Oval 41">
                            <a:extLst>
                              <a:ext uri="{FF2B5EF4-FFF2-40B4-BE49-F238E27FC236}">
                                <a16:creationId xmlns:a16="http://schemas.microsoft.com/office/drawing/2014/main" id="{A861CD77-A2BF-4718-9967-D35AE2453CC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64" y="3581"/>
                            <a:ext cx="56" cy="56"/>
                          </a:xfrm>
                          <a:prstGeom prst="ellipse">
                            <a:avLst/>
                          </a:prstGeom>
                          <a:noFill/>
                          <a:ln w="222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85000"/>
                              <a:buFont typeface="Wingdings 2" pitchFamily="18" charset="2"/>
                              <a:buChar char="¡"/>
                              <a:defRPr sz="32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85000"/>
                              <a:buFont typeface="Wingdings" pitchFamily="2" charset="2"/>
                              <a:buChar char=""/>
                              <a:defRPr sz="28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4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90000"/>
                              <a:buFont typeface="Wingdings" pitchFamily="2" charset="2"/>
                              <a:buChar char="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90000"/>
                              <a:buFont typeface="Wingdings 2" pitchFamily="18" charset="2"/>
                              <a:buChar char="¡"/>
                              <a:defRPr sz="20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</a:pPr>
                            <a:endParaRPr lang="zh-CN" altLang="en-US" sz="2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1" name="Line 42">
                            <a:extLst>
                              <a:ext uri="{FF2B5EF4-FFF2-40B4-BE49-F238E27FC236}">
                                <a16:creationId xmlns:a16="http://schemas.microsoft.com/office/drawing/2014/main" id="{57D4901E-7E29-4B26-A1FE-1CAE8D40A72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662" y="2834"/>
                            <a:ext cx="967" cy="7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800080"/>
                            </a:solidFill>
                            <a:miter lim="800000"/>
                            <a:headEnd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 sz="2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2" name="Line 49">
                            <a:extLst>
                              <a:ext uri="{FF2B5EF4-FFF2-40B4-BE49-F238E27FC236}">
                                <a16:creationId xmlns:a16="http://schemas.microsoft.com/office/drawing/2014/main" id="{B2EE2183-59B0-468C-80EF-F48881C221E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630" y="2875"/>
                            <a:ext cx="1013" cy="727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800080"/>
                            </a:solidFill>
                            <a:miter lim="800000"/>
                            <a:headEnd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 sz="2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2" name="Oval 40">
                          <a:extLst>
                            <a:ext uri="{FF2B5EF4-FFF2-40B4-BE49-F238E27FC236}">
                              <a16:creationId xmlns:a16="http://schemas.microsoft.com/office/drawing/2014/main" id="{707581D0-64A3-4E2D-AD57-C5331568DC9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7000" y="4343400"/>
                          <a:ext cx="82755" cy="73195"/>
                        </a:xfrm>
                        <a:prstGeom prst="ellipse">
                          <a:avLst/>
                        </a:prstGeom>
                        <a:noFill/>
                        <a:ln w="222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5000"/>
                            <a:buFont typeface="Wingdings 2" pitchFamily="18" charset="2"/>
                            <a:buChar char="¡"/>
                            <a:defRPr sz="32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85000"/>
                            <a:buFont typeface="Wingdings" pitchFamily="2" charset="2"/>
                            <a:buChar char=""/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 2" pitchFamily="18" charset="2"/>
                            <a:buChar char="¡"/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Char char="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 2" pitchFamily="18" charset="2"/>
                            <a:buChar char="¡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 2" pitchFamily="18" charset="2"/>
                            <a:buChar char="¡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 2" pitchFamily="18" charset="2"/>
                            <a:buChar char="¡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 2" pitchFamily="18" charset="2"/>
                            <a:buChar char="¡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 2" pitchFamily="18" charset="2"/>
                            <a:buChar char="¡"/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CN" altLang="en-US" sz="28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3" name="Line 43">
                          <a:extLst>
                            <a:ext uri="{FF2B5EF4-FFF2-40B4-BE49-F238E27FC236}">
                              <a16:creationId xmlns:a16="http://schemas.microsoft.com/office/drawing/2014/main" id="{8F1BB4BE-5796-4C90-9B02-FE59B5014E2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97562" y="2680467"/>
                          <a:ext cx="20686" cy="889979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800080"/>
                          </a:solidFill>
                          <a:miter lim="800000"/>
                          <a:headEnd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 sz="28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4" name="Line 44">
                          <a:extLst>
                            <a:ext uri="{FF2B5EF4-FFF2-40B4-BE49-F238E27FC236}">
                              <a16:creationId xmlns:a16="http://schemas.microsoft.com/office/drawing/2014/main" id="{2B6EBBCA-0FE4-425C-AA22-FCA8A65B364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1982375" y="3657193"/>
                          <a:ext cx="661399" cy="729339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800080"/>
                          </a:solidFill>
                          <a:miter lim="800000"/>
                          <a:headEnd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 sz="28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5" name="Line 44">
                          <a:extLst>
                            <a:ext uri="{FF2B5EF4-FFF2-40B4-BE49-F238E27FC236}">
                              <a16:creationId xmlns:a16="http://schemas.microsoft.com/office/drawing/2014/main" id="{4BDA6F7D-0561-4405-A870-894881F9AE5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754672" y="3668277"/>
                          <a:ext cx="742890" cy="729338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800080"/>
                          </a:solidFill>
                          <a:miter lim="800000"/>
                          <a:headEnd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 sz="28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6" name="Line 50">
                          <a:extLst>
                            <a:ext uri="{FF2B5EF4-FFF2-40B4-BE49-F238E27FC236}">
                              <a16:creationId xmlns:a16="http://schemas.microsoft.com/office/drawing/2014/main" id="{61084055-07A8-424B-B0F9-C39D5D7785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727612" y="2752228"/>
                          <a:ext cx="742890" cy="157176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800080"/>
                          </a:solidFill>
                          <a:miter lim="800000"/>
                          <a:headEnd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 sz="28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Text Box 45">
                        <a:extLst>
                          <a:ext uri="{FF2B5EF4-FFF2-40B4-BE49-F238E27FC236}">
                            <a16:creationId xmlns:a16="http://schemas.microsoft.com/office/drawing/2014/main" id="{E6758149-1195-4806-9F31-686F362266C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352010" y="1986438"/>
                        <a:ext cx="1095032" cy="52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85000"/>
                          <a:buFont typeface="Wingdings 2" pitchFamily="18" charset="2"/>
                          <a:buChar char="¡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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90000"/>
                          <a:buFont typeface="Wingdings" pitchFamily="2" charset="2"/>
                          <a:buChar char="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28" name="Text Box 46">
                        <a:extLst>
                          <a:ext uri="{FF2B5EF4-FFF2-40B4-BE49-F238E27FC236}">
                            <a16:creationId xmlns:a16="http://schemas.microsoft.com/office/drawing/2014/main" id="{8E8CF182-B237-436F-B87C-063C1B03D4A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77304" y="1995504"/>
                        <a:ext cx="1025576" cy="52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85000"/>
                          <a:buFont typeface="Wingdings 2" pitchFamily="18" charset="2"/>
                          <a:buChar char="¡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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90000"/>
                          <a:buFont typeface="Wingdings" pitchFamily="2" charset="2"/>
                          <a:buChar char="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29" name="Text Box 47">
                        <a:extLst>
                          <a:ext uri="{FF2B5EF4-FFF2-40B4-BE49-F238E27FC236}">
                            <a16:creationId xmlns:a16="http://schemas.microsoft.com/office/drawing/2014/main" id="{CA7253F5-C3C8-4DC6-8152-8AAC38DE4C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348591" y="2980813"/>
                        <a:ext cx="749232" cy="52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85000"/>
                          <a:buFont typeface="Wingdings 2" pitchFamily="18" charset="2"/>
                          <a:buChar char="¡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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90000"/>
                          <a:buFont typeface="Wingdings" pitchFamily="2" charset="2"/>
                          <a:buChar char="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30" name="Text Box 48">
                        <a:extLst>
                          <a:ext uri="{FF2B5EF4-FFF2-40B4-BE49-F238E27FC236}">
                            <a16:creationId xmlns:a16="http://schemas.microsoft.com/office/drawing/2014/main" id="{64223363-F71E-4669-B85A-8131A46E05B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08395" y="3012468"/>
                        <a:ext cx="870410" cy="52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85000"/>
                          <a:buFont typeface="Wingdings 2" pitchFamily="18" charset="2"/>
                          <a:buChar char="¡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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90000"/>
                          <a:buFont typeface="Wingdings" pitchFamily="2" charset="2"/>
                          <a:buChar char="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90000"/>
                          <a:buFont typeface="Wingdings 2" pitchFamily="18" charset="2"/>
                          <a:buChar char="¡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p:txBody>
                  </p:sp>
                </p:grpSp>
                <p:sp>
                  <p:nvSpPr>
                    <p:cNvPr id="25" name="Text Box 48">
                      <a:extLst>
                        <a:ext uri="{FF2B5EF4-FFF2-40B4-BE49-F238E27FC236}">
                          <a16:creationId xmlns:a16="http://schemas.microsoft.com/office/drawing/2014/main" id="{599BAF57-C357-491C-B684-55505EB9C91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14949" y="3755906"/>
                      <a:ext cx="1013622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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Char char="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buChar char="¡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</p:grp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742D213D-380E-4150-8332-FF42D6846DB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8836" y="4036102"/>
                    <a:ext cx="1829347" cy="6612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+mn-lt"/>
                      </a:rPr>
                      <a:t>A1={1,2,4}</a:t>
                    </a:r>
                    <a:endParaRPr lang="zh-CN" altLang="en-US" sz="2800" dirty="0">
                      <a:latin typeface="+mn-lt"/>
                    </a:endParaRPr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086007F5-6B8C-490C-852C-A1A29FA39611}"/>
                      </a:ext>
                    </a:extLst>
                  </p:cNvPr>
                  <p:cNvSpPr txBox="1"/>
                  <p:nvPr/>
                </p:nvSpPr>
                <p:spPr>
                  <a:xfrm>
                    <a:off x="6248400" y="4019284"/>
                    <a:ext cx="2098651" cy="6612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+mn-lt"/>
                      </a:rPr>
                      <a:t>A2={2,3,4,5}</a:t>
                    </a:r>
                    <a:endParaRPr lang="zh-CN" altLang="en-US" sz="2800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FF8D745-72DD-4BEE-9EF3-4514225E1CDD}"/>
                </a:ext>
              </a:extLst>
            </p:cNvPr>
            <p:cNvSpPr txBox="1"/>
            <p:nvPr/>
          </p:nvSpPr>
          <p:spPr>
            <a:xfrm>
              <a:off x="1658716" y="5914758"/>
              <a:ext cx="1851789" cy="579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n-lt"/>
                </a:rPr>
                <a:t>S={1,2,3,4,5}</a:t>
              </a:r>
              <a:endParaRPr lang="zh-CN" altLang="en-US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125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9F8F3D3-B6E6-4764-B34D-B5FF82417512}"/>
              </a:ext>
            </a:extLst>
          </p:cNvPr>
          <p:cNvSpPr/>
          <p:nvPr/>
        </p:nvSpPr>
        <p:spPr>
          <a:xfrm>
            <a:off x="1259840" y="990600"/>
            <a:ext cx="9982200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定理：</a:t>
            </a:r>
            <a:r>
              <a:rPr lang="zh-CN" altLang="en-US" sz="2800" dirty="0">
                <a:latin typeface="+mn-lt"/>
                <a:ea typeface="+mn-ea"/>
              </a:rPr>
              <a:t>设</a:t>
            </a:r>
            <a:r>
              <a:rPr lang="en-US" altLang="zh-CN" sz="2800" dirty="0">
                <a:latin typeface="+mn-lt"/>
                <a:ea typeface="+mn-ea"/>
              </a:rPr>
              <a:t>R</a:t>
            </a:r>
            <a:r>
              <a:rPr lang="zh-CN" altLang="en-US" sz="2800" dirty="0">
                <a:latin typeface="+mn-lt"/>
                <a:ea typeface="+mn-ea"/>
              </a:rPr>
              <a:t>是集合</a:t>
            </a:r>
            <a:r>
              <a:rPr lang="en-US" altLang="zh-CN" sz="2800" dirty="0">
                <a:latin typeface="+mn-lt"/>
                <a:ea typeface="+mn-ea"/>
              </a:rPr>
              <a:t>X</a:t>
            </a:r>
            <a:r>
              <a:rPr lang="zh-CN" altLang="en-US" sz="2800" dirty="0">
                <a:latin typeface="+mn-lt"/>
                <a:ea typeface="+mn-ea"/>
              </a:rPr>
              <a:t>上的相容关系，对任一</a:t>
            </a:r>
            <a:r>
              <a:rPr lang="en-US" altLang="zh-CN" sz="2800" dirty="0" err="1">
                <a:latin typeface="+mn-lt"/>
                <a:ea typeface="+mn-ea"/>
              </a:rPr>
              <a:t>x∈X</a:t>
            </a:r>
            <a:r>
              <a:rPr lang="zh-CN" altLang="en-US" sz="2800" dirty="0">
                <a:latin typeface="+mn-lt"/>
                <a:ea typeface="+mn-ea"/>
              </a:rPr>
              <a:t>，必定存在一个 </a:t>
            </a:r>
            <a:r>
              <a:rPr lang="en-US" altLang="zh-CN" sz="2800" dirty="0">
                <a:latin typeface="+mn-lt"/>
                <a:ea typeface="+mn-ea"/>
              </a:rPr>
              <a:t>R</a:t>
            </a:r>
            <a:r>
              <a:rPr lang="zh-CN" altLang="en-US" sz="2800" dirty="0">
                <a:latin typeface="+mn-lt"/>
                <a:ea typeface="+mn-ea"/>
              </a:rPr>
              <a:t>产生的极大相容分块使得</a:t>
            </a:r>
            <a:r>
              <a:rPr lang="en-US" altLang="zh-CN" sz="2800" dirty="0">
                <a:latin typeface="+mn-lt"/>
                <a:ea typeface="+mn-ea"/>
              </a:rPr>
              <a:t>x</a:t>
            </a:r>
            <a:r>
              <a:rPr lang="zh-CN" altLang="en-US" sz="2800" dirty="0">
                <a:latin typeface="+mn-lt"/>
                <a:ea typeface="+mn-ea"/>
              </a:rPr>
              <a:t>属于它。</a:t>
            </a:r>
          </a:p>
        </p:txBody>
      </p:sp>
      <p:sp>
        <p:nvSpPr>
          <p:cNvPr id="4" name="燕尾形 7">
            <a:extLst>
              <a:ext uri="{FF2B5EF4-FFF2-40B4-BE49-F238E27FC236}">
                <a16:creationId xmlns:a16="http://schemas.microsoft.com/office/drawing/2014/main" id="{69EF1CC4-EEA1-4667-A539-AB591A64105B}"/>
              </a:ext>
            </a:extLst>
          </p:cNvPr>
          <p:cNvSpPr/>
          <p:nvPr/>
        </p:nvSpPr>
        <p:spPr>
          <a:xfrm>
            <a:off x="1295400" y="276651"/>
            <a:ext cx="13335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定理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890B-3532-4497-AA35-A444012511E0}"/>
              </a:ext>
            </a:extLst>
          </p:cNvPr>
          <p:cNvSpPr/>
          <p:nvPr/>
        </p:nvSpPr>
        <p:spPr>
          <a:xfrm>
            <a:off x="1259840" y="3048000"/>
            <a:ext cx="9982200" cy="662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定理：</a:t>
            </a:r>
            <a:r>
              <a:rPr lang="zh-CN" altLang="en-US" sz="2800" dirty="0">
                <a:latin typeface="+mn-lt"/>
                <a:ea typeface="+mn-ea"/>
              </a:rPr>
              <a:t>集合</a:t>
            </a:r>
            <a:r>
              <a:rPr lang="en-US" altLang="zh-CN" sz="2800" dirty="0">
                <a:latin typeface="+mn-lt"/>
                <a:ea typeface="+mn-ea"/>
              </a:rPr>
              <a:t>X</a:t>
            </a:r>
            <a:r>
              <a:rPr lang="zh-CN" altLang="en-US" sz="2800" dirty="0">
                <a:latin typeface="+mn-lt"/>
                <a:ea typeface="+mn-ea"/>
              </a:rPr>
              <a:t>上的每个相容关系都唯一地定义一个完全覆盖。</a:t>
            </a:r>
            <a:endParaRPr lang="en-US" altLang="zh-CN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5667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8">
            <a:extLst>
              <a:ext uri="{FF2B5EF4-FFF2-40B4-BE49-F238E27FC236}">
                <a16:creationId xmlns:a16="http://schemas.microsoft.com/office/drawing/2014/main" id="{691B1158-E188-4EE5-9A25-864785EB3101}"/>
              </a:ext>
            </a:extLst>
          </p:cNvPr>
          <p:cNvSpPr/>
          <p:nvPr/>
        </p:nvSpPr>
        <p:spPr>
          <a:xfrm>
            <a:off x="1295400" y="152400"/>
            <a:ext cx="3124200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E8B1F9-E51F-47F2-8594-F327F22144F0}"/>
              </a:ext>
            </a:extLst>
          </p:cNvPr>
          <p:cNvSpPr txBox="1"/>
          <p:nvPr/>
        </p:nvSpPr>
        <p:spPr>
          <a:xfrm>
            <a:off x="6629400" y="953848"/>
            <a:ext cx="28194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第二章 关系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278CA5-836A-4E5D-858F-D973FCE727CC}"/>
              </a:ext>
            </a:extLst>
          </p:cNvPr>
          <p:cNvSpPr txBox="1"/>
          <p:nvPr/>
        </p:nvSpPr>
        <p:spPr>
          <a:xfrm>
            <a:off x="2514600" y="832095"/>
            <a:ext cx="28194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第一章 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0490C0A9-3FE7-4391-9BDD-B2B99ECA9F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424522"/>
                  </p:ext>
                </p:extLst>
              </p:nvPr>
            </p:nvGraphicFramePr>
            <p:xfrm>
              <a:off x="1295400" y="1697834"/>
              <a:ext cx="73152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30395535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20315675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2937242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全集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dirty="0">
                              <a:solidFill>
                                <a:srgbClr val="CC0000"/>
                              </a:solidFill>
                              <a:latin typeface="+mn-lt"/>
                            </a:rPr>
                            <a:t>E={</a:t>
                          </a:r>
                          <a:r>
                            <a:rPr lang="en-US" altLang="zh-CN" sz="3200" dirty="0" err="1">
                              <a:solidFill>
                                <a:srgbClr val="CC0000"/>
                              </a:solidFill>
                              <a:latin typeface="+mn-lt"/>
                            </a:rPr>
                            <a:t>a,b,c,d</a:t>
                          </a:r>
                          <a:r>
                            <a:rPr lang="en-US" altLang="zh-CN" sz="3200" dirty="0">
                              <a:solidFill>
                                <a:srgbClr val="CC0000"/>
                              </a:solidFill>
                              <a:latin typeface="+mn-lt"/>
                            </a:rPr>
                            <a:t>,….}</a:t>
                          </a:r>
                          <a:endParaRPr lang="zh-CN" altLang="en-US" sz="3200" dirty="0">
                            <a:solidFill>
                              <a:srgbClr val="CC0000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02674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0490C0A9-3FE7-4391-9BDD-B2B99ECA9F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424522"/>
                  </p:ext>
                </p:extLst>
              </p:nvPr>
            </p:nvGraphicFramePr>
            <p:xfrm>
              <a:off x="1295400" y="1697834"/>
              <a:ext cx="73152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30395535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20315675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29372421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全集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dirty="0">
                              <a:solidFill>
                                <a:srgbClr val="CC0000"/>
                              </a:solidFill>
                              <a:latin typeface="+mn-lt"/>
                            </a:rPr>
                            <a:t>E={</a:t>
                          </a:r>
                          <a:r>
                            <a:rPr lang="en-US" altLang="zh-CN" sz="3200" dirty="0" err="1">
                              <a:solidFill>
                                <a:srgbClr val="CC0000"/>
                              </a:solidFill>
                              <a:latin typeface="+mn-lt"/>
                            </a:rPr>
                            <a:t>a,b,c,d</a:t>
                          </a:r>
                          <a:r>
                            <a:rPr lang="en-US" altLang="zh-CN" sz="3200" dirty="0">
                              <a:solidFill>
                                <a:srgbClr val="CC0000"/>
                              </a:solidFill>
                              <a:latin typeface="+mn-lt"/>
                            </a:rPr>
                            <a:t>,….}</a:t>
                          </a:r>
                          <a:endParaRPr lang="zh-CN" altLang="en-US" sz="3200" dirty="0">
                            <a:solidFill>
                              <a:srgbClr val="CC0000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500" t="-13542" r="-1000" b="-3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2674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68D937DE-36B3-40E7-A3EA-7995B8780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391080"/>
                  </p:ext>
                </p:extLst>
              </p:nvPr>
            </p:nvGraphicFramePr>
            <p:xfrm>
              <a:off x="1295400" y="2320067"/>
              <a:ext cx="73152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30395535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20315675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2937242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元素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dirty="0">
                              <a:solidFill>
                                <a:srgbClr val="CC0000"/>
                              </a:solidFill>
                              <a:latin typeface="+mn-lt"/>
                            </a:rPr>
                            <a:t>a, b, c, d,….</a:t>
                          </a:r>
                          <a:endParaRPr lang="zh-CN" altLang="en-US" sz="3200" dirty="0">
                            <a:solidFill>
                              <a:srgbClr val="CC0000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02674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68D937DE-36B3-40E7-A3EA-7995B8780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391080"/>
                  </p:ext>
                </p:extLst>
              </p:nvPr>
            </p:nvGraphicFramePr>
            <p:xfrm>
              <a:off x="1295400" y="2320067"/>
              <a:ext cx="73152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30395535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20315675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29372421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元素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dirty="0">
                              <a:solidFill>
                                <a:srgbClr val="CC0000"/>
                              </a:solidFill>
                              <a:latin typeface="+mn-lt"/>
                            </a:rPr>
                            <a:t>a, b, c, d,….</a:t>
                          </a:r>
                          <a:endParaRPr lang="zh-CN" altLang="en-US" sz="3200" dirty="0">
                            <a:solidFill>
                              <a:srgbClr val="CC0000"/>
                            </a:solidFill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500" t="-13542" r="-1000" b="-3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2674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94BE719-BAE7-4977-9849-DF696C7C68D1}"/>
                  </a:ext>
                </a:extLst>
              </p:cNvPr>
              <p:cNvSpPr txBox="1"/>
              <p:nvPr/>
            </p:nvSpPr>
            <p:spPr>
              <a:xfrm>
                <a:off x="914400" y="2942300"/>
                <a:ext cx="9857186" cy="58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+mn-lt"/>
                    <a:ea typeface="+mn-ea"/>
                  </a:rPr>
                  <a:t>集合</a:t>
                </a:r>
                <a:r>
                  <a:rPr lang="en-US" altLang="zh-CN" sz="2400" dirty="0">
                    <a:latin typeface="+mn-lt"/>
                    <a:ea typeface="+mn-ea"/>
                  </a:rPr>
                  <a:t>A={1,2,3,4}</a:t>
                </a:r>
                <a:r>
                  <a:rPr lang="zh-CN" altLang="en-US" sz="2400" dirty="0">
                    <a:latin typeface="+mn-lt"/>
                    <a:ea typeface="+mn-ea"/>
                  </a:rPr>
                  <a:t>上的二元关系</a:t>
                </a:r>
                <a:r>
                  <a:rPr lang="en-US" altLang="zh-CN" sz="2400" dirty="0">
                    <a:latin typeface="+mn-lt"/>
                    <a:ea typeface="+mn-ea"/>
                  </a:rPr>
                  <a:t>R1={(1,1),(1,3),(1,4),(2,4),(3,3),(4,4)},</a:t>
                </a:r>
                <a:r>
                  <a:rPr lang="zh-CN" altLang="en-US" sz="2400" dirty="0">
                    <a:latin typeface="+mn-lt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~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endParaRPr lang="zh-CN" altLang="en-US" sz="24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94BE719-BAE7-4977-9849-DF696C7C6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42300"/>
                <a:ext cx="9857186" cy="580865"/>
              </a:xfrm>
              <a:prstGeom prst="rect">
                <a:avLst/>
              </a:prstGeom>
              <a:blipFill>
                <a:blip r:embed="rId4"/>
                <a:stretch>
                  <a:fillRect l="-928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6C82E38-E652-42FE-9334-10B6C009D015}"/>
                  </a:ext>
                </a:extLst>
              </p:cNvPr>
              <p:cNvSpPr/>
              <p:nvPr/>
            </p:nvSpPr>
            <p:spPr>
              <a:xfrm>
                <a:off x="9829800" y="2320067"/>
                <a:ext cx="829073" cy="858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6C82E38-E652-42FE-9334-10B6C009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2320067"/>
                <a:ext cx="829073" cy="858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B666C50-9376-40FB-B716-1A2D4F320CF8}"/>
                  </a:ext>
                </a:extLst>
              </p:cNvPr>
              <p:cNvSpPr/>
              <p:nvPr/>
            </p:nvSpPr>
            <p:spPr>
              <a:xfrm>
                <a:off x="944880" y="3562739"/>
                <a:ext cx="325525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B666C50-9376-40FB-B716-1A2D4F320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562739"/>
                <a:ext cx="325525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ABBFC954-F050-4A26-9947-3E6DF229B5BB}"/>
              </a:ext>
            </a:extLst>
          </p:cNvPr>
          <p:cNvSpPr/>
          <p:nvPr/>
        </p:nvSpPr>
        <p:spPr>
          <a:xfrm>
            <a:off x="1781763" y="4301403"/>
            <a:ext cx="8462573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={(1,2),(2,1),(2,2),(2,3),(3,1),(3,2),(3,4),(4,1),(4,2),(4,3)},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7049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6E446D92-24F2-4D12-B4CB-720DFCF29617}"/>
              </a:ext>
            </a:extLst>
          </p:cNvPr>
          <p:cNvSpPr/>
          <p:nvPr/>
        </p:nvSpPr>
        <p:spPr>
          <a:xfrm>
            <a:off x="4657725" y="2209800"/>
            <a:ext cx="3190875" cy="8345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69413C9-A5EC-4656-9DF8-CDB2325C2D26}"/>
              </a:ext>
            </a:extLst>
          </p:cNvPr>
          <p:cNvSpPr/>
          <p:nvPr/>
        </p:nvSpPr>
        <p:spPr>
          <a:xfrm>
            <a:off x="1143000" y="2264876"/>
            <a:ext cx="3190875" cy="8345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3534CDEF-8943-48F7-BA83-E7EBE4C428B0}"/>
                  </a:ext>
                </a:extLst>
              </p:cNvPr>
              <p:cNvSpPr txBox="1"/>
              <p:nvPr/>
            </p:nvSpPr>
            <p:spPr bwMode="auto">
              <a:xfrm>
                <a:off x="1272540" y="837465"/>
                <a:ext cx="9928860" cy="990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dirty="0">
                    <a:latin typeface="+mn-lt"/>
                  </a:rPr>
                  <a:t>，</a:t>
                </a:r>
                <a:r>
                  <a:rPr lang="zh-CN" altLang="en-US" sz="2800" dirty="0">
                    <a:latin typeface="+mn-ea"/>
                    <a:ea typeface="+mn-ea"/>
                  </a:rPr>
                  <a:t>请思考下列的集合是否是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+mn-ea"/>
                    <a:ea typeface="+mn-ea"/>
                  </a:rPr>
                  <a:t>覆盖</a:t>
                </a:r>
                <a:r>
                  <a:rPr lang="zh-CN" altLang="en-US" sz="2800" dirty="0">
                    <a:latin typeface="+mn-ea"/>
                    <a:ea typeface="+mn-ea"/>
                  </a:rPr>
                  <a:t>？</a:t>
                </a:r>
              </a:p>
            </p:txBody>
          </p:sp>
        </mc:Choice>
        <mc:Fallback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3534CDEF-8943-48F7-BA83-E7EBE4C42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2540" y="837465"/>
                <a:ext cx="9928860" cy="9908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BEEEECF7-6CCB-4C5B-B629-033C5843E1AE}"/>
              </a:ext>
            </a:extLst>
          </p:cNvPr>
          <p:cNvGrpSpPr/>
          <p:nvPr/>
        </p:nvGrpSpPr>
        <p:grpSpPr>
          <a:xfrm>
            <a:off x="1371600" y="1458299"/>
            <a:ext cx="8410575" cy="514350"/>
            <a:chOff x="1371600" y="1458299"/>
            <a:chExt cx="8410575" cy="514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对象 1">
                  <a:extLst>
                    <a:ext uri="{FF2B5EF4-FFF2-40B4-BE49-F238E27FC236}">
                      <a16:creationId xmlns:a16="http://schemas.microsoft.com/office/drawing/2014/main" id="{45DE66E6-9780-4F13-830B-CECE2433682E}"/>
                    </a:ext>
                  </a:extLst>
                </p:cNvPr>
                <p:cNvSpPr txBox="1"/>
                <p:nvPr/>
              </p:nvSpPr>
              <p:spPr bwMode="auto">
                <a:xfrm>
                  <a:off x="4953000" y="1469411"/>
                  <a:ext cx="4829175" cy="5032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={{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},{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},{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}} ,</m:t>
                        </m:r>
                      </m:oMath>
                    </m:oMathPara>
                  </a14:m>
                  <a:endParaRPr lang="zh-CN" altLang="en-US" sz="2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" name="对象 1">
                  <a:extLst>
                    <a:ext uri="{FF2B5EF4-FFF2-40B4-BE49-F238E27FC236}">
                      <a16:creationId xmlns:a16="http://schemas.microsoft.com/office/drawing/2014/main" id="{45DE66E6-9780-4F13-830B-CECE24336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1469411"/>
                  <a:ext cx="4829175" cy="503238"/>
                </a:xfrm>
                <a:prstGeom prst="rect">
                  <a:avLst/>
                </a:prstGeom>
                <a:blipFill>
                  <a:blip r:embed="rId3"/>
                  <a:stretch>
                    <a:fillRect b="-204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对象 3">
                  <a:extLst>
                    <a:ext uri="{FF2B5EF4-FFF2-40B4-BE49-F238E27FC236}">
                      <a16:creationId xmlns:a16="http://schemas.microsoft.com/office/drawing/2014/main" id="{D3D26370-E0C9-4605-9BE6-908AED96835A}"/>
                    </a:ext>
                  </a:extLst>
                </p:cNvPr>
                <p:cNvSpPr txBox="1"/>
                <p:nvPr/>
              </p:nvSpPr>
              <p:spPr bwMode="auto">
                <a:xfrm>
                  <a:off x="1371600" y="1458299"/>
                  <a:ext cx="3951288" cy="504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={{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},{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}} ,</m:t>
                        </m:r>
                      </m:oMath>
                    </m:oMathPara>
                  </a14:m>
                  <a:endParaRPr lang="zh-CN" altLang="en-US" sz="2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" name="对象 3">
                  <a:extLst>
                    <a:ext uri="{FF2B5EF4-FFF2-40B4-BE49-F238E27FC236}">
                      <a16:creationId xmlns:a16="http://schemas.microsoft.com/office/drawing/2014/main" id="{D3D26370-E0C9-4605-9BE6-908AED968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600" y="1458299"/>
                  <a:ext cx="3951288" cy="504825"/>
                </a:xfrm>
                <a:prstGeom prst="rect">
                  <a:avLst/>
                </a:prstGeom>
                <a:blipFill>
                  <a:blip r:embed="rId4"/>
                  <a:stretch>
                    <a:fillRect b="-204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AE59AE25-C943-4F7C-956E-B115DCFC9BA2}"/>
                  </a:ext>
                </a:extLst>
              </p:cNvPr>
              <p:cNvSpPr txBox="1"/>
              <p:nvPr/>
            </p:nvSpPr>
            <p:spPr bwMode="auto">
              <a:xfrm>
                <a:off x="1333500" y="2213441"/>
                <a:ext cx="3586163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}} ,</m:t>
                      </m:r>
                    </m:oMath>
                  </m:oMathPara>
                </a14:m>
                <a:endParaRPr lang="zh-CN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AE59AE25-C943-4F7C-956E-B115DCFC9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500" y="2213441"/>
                <a:ext cx="3586163" cy="53340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3EACA6D1-2344-4E48-938C-C77FFEAE4B98}"/>
                  </a:ext>
                </a:extLst>
              </p:cNvPr>
              <p:cNvSpPr txBox="1"/>
              <p:nvPr/>
            </p:nvSpPr>
            <p:spPr bwMode="auto">
              <a:xfrm>
                <a:off x="1272540" y="2904640"/>
                <a:ext cx="3944938" cy="534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}} ,</m:t>
                      </m:r>
                    </m:oMath>
                  </m:oMathPara>
                </a14:m>
                <a:endParaRPr lang="zh-CN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3EACA6D1-2344-4E48-938C-C77FFEAE4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2540" y="2904640"/>
                <a:ext cx="3944938" cy="534988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80489297-F9A4-444C-8431-D36E0280C7A2}"/>
                  </a:ext>
                </a:extLst>
              </p:cNvPr>
              <p:cNvSpPr txBox="1"/>
              <p:nvPr/>
            </p:nvSpPr>
            <p:spPr bwMode="auto">
              <a:xfrm>
                <a:off x="4953000" y="2264876"/>
                <a:ext cx="3190875" cy="50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}} ,</m:t>
                      </m:r>
                    </m:oMath>
                  </m:oMathPara>
                </a14:m>
                <a:endParaRPr lang="zh-CN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80489297-F9A4-444C-8431-D36E0280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2264876"/>
                <a:ext cx="3190875" cy="503238"/>
              </a:xfrm>
              <a:prstGeom prst="rect">
                <a:avLst/>
              </a:prstGeom>
              <a:blipFill>
                <a:blip r:embed="rId7"/>
                <a:stretch>
                  <a:fillRect b="-21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20EF7D7F-B5F5-43ED-80C3-4D3E13C4346D}"/>
                  </a:ext>
                </a:extLst>
              </p:cNvPr>
              <p:cNvSpPr txBox="1"/>
              <p:nvPr/>
            </p:nvSpPr>
            <p:spPr bwMode="auto">
              <a:xfrm>
                <a:off x="4983480" y="2969906"/>
                <a:ext cx="3465513" cy="552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}} ,</m:t>
                      </m:r>
                    </m:oMath>
                  </m:oMathPara>
                </a14:m>
                <a:endParaRPr lang="zh-CN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20EF7D7F-B5F5-43ED-80C3-4D3E13C43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3480" y="2969906"/>
                <a:ext cx="3465513" cy="552450"/>
              </a:xfrm>
              <a:prstGeom prst="rect">
                <a:avLst/>
              </a:prstGeom>
              <a:blipFill>
                <a:blip r:embed="rId8"/>
                <a:stretch>
                  <a:fillRect b="-98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268299">
            <a:extLst>
              <a:ext uri="{FF2B5EF4-FFF2-40B4-BE49-F238E27FC236}">
                <a16:creationId xmlns:a16="http://schemas.microsoft.com/office/drawing/2014/main" id="{9A97F01B-F2BD-4DAB-9851-0B646BA5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460" y="3824735"/>
            <a:ext cx="8505190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不是覆盖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是特殊的覆盖。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燕尾形 7">
            <a:extLst>
              <a:ext uri="{FF2B5EF4-FFF2-40B4-BE49-F238E27FC236}">
                <a16:creationId xmlns:a16="http://schemas.microsoft.com/office/drawing/2014/main" id="{7B47E776-CC0D-4E29-A3F9-060E5EB39952}"/>
              </a:ext>
            </a:extLst>
          </p:cNvPr>
          <p:cNvSpPr/>
          <p:nvPr/>
        </p:nvSpPr>
        <p:spPr>
          <a:xfrm>
            <a:off x="1295400" y="276651"/>
            <a:ext cx="13335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8375432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5">
            <a:extLst>
              <a:ext uri="{FF2B5EF4-FFF2-40B4-BE49-F238E27FC236}">
                <a16:creationId xmlns:a16="http://schemas.microsoft.com/office/drawing/2014/main" id="{0301EFDD-FAC5-4DA6-A1BF-353178252D06}"/>
              </a:ext>
            </a:extLst>
          </p:cNvPr>
          <p:cNvSpPr/>
          <p:nvPr/>
        </p:nvSpPr>
        <p:spPr>
          <a:xfrm>
            <a:off x="1295400" y="304800"/>
            <a:ext cx="21336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复合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670D27-E59C-41C1-91BC-9896AA68B295}"/>
                  </a:ext>
                </a:extLst>
              </p:cNvPr>
              <p:cNvSpPr txBox="1"/>
              <p:nvPr/>
            </p:nvSpPr>
            <p:spPr>
              <a:xfrm>
                <a:off x="990600" y="914400"/>
                <a:ext cx="8930650" cy="1134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+mn-lt"/>
                    <a:ea typeface="+mn-ea"/>
                  </a:rPr>
                  <a:t>集合</a:t>
                </a:r>
                <a:r>
                  <a:rPr lang="en-US" altLang="zh-CN" sz="2400" dirty="0">
                    <a:latin typeface="+mn-lt"/>
                    <a:ea typeface="+mn-ea"/>
                  </a:rPr>
                  <a:t>A={1,2,3,4}</a:t>
                </a:r>
                <a:r>
                  <a:rPr lang="zh-CN" altLang="en-US" sz="2400" dirty="0">
                    <a:latin typeface="+mn-lt"/>
                    <a:ea typeface="+mn-ea"/>
                  </a:rPr>
                  <a:t>上的二元关系</a:t>
                </a:r>
                <a:r>
                  <a:rPr lang="en-US" altLang="zh-CN" sz="2400" dirty="0">
                    <a:latin typeface="+mn-lt"/>
                    <a:ea typeface="+mn-ea"/>
                  </a:rPr>
                  <a:t>R1={(1,1),(1,3),(1,4),(2,4),(3,3),(4,4)},</a:t>
                </a:r>
              </a:p>
              <a:p>
                <a:r>
                  <a:rPr lang="en-US" altLang="zh-CN" sz="2400" dirty="0">
                    <a:latin typeface="+mn-lt"/>
                    <a:ea typeface="+mn-ea"/>
                  </a:rPr>
                  <a:t>R2={(1,2),(1,3),(2,3),(4,4)}</a:t>
                </a:r>
                <a:r>
                  <a:rPr lang="zh-CN" altLang="en-US" sz="2400" dirty="0">
                    <a:latin typeface="+mn-lt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endParaRPr lang="zh-CN" altLang="en-US" sz="24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670D27-E59C-41C1-91BC-9896AA68B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914400"/>
                <a:ext cx="8930650" cy="1134862"/>
              </a:xfrm>
              <a:prstGeom prst="rect">
                <a:avLst/>
              </a:prstGeom>
              <a:blipFill>
                <a:blip r:embed="rId3"/>
                <a:stretch>
                  <a:fillRect l="-1092" r="-273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Object 17">
            <a:extLst>
              <a:ext uri="{FF2B5EF4-FFF2-40B4-BE49-F238E27FC236}">
                <a16:creationId xmlns:a16="http://schemas.microsoft.com/office/drawing/2014/main" id="{A0E93CDC-CAEF-435C-A06F-683B3A0066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63714"/>
              </p:ext>
            </p:extLst>
          </p:nvPr>
        </p:nvGraphicFramePr>
        <p:xfrm>
          <a:off x="2362993" y="5021263"/>
          <a:ext cx="4143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8" name="Equation" r:id="rId4" imgW="0" imgH="38100" progId="Equation.3">
                  <p:embed/>
                </p:oleObj>
              </mc:Choice>
              <mc:Fallback>
                <p:oleObj name="Equation" r:id="rId4" imgW="0" imgH="38100" progId="Equation.3">
                  <p:embed/>
                  <p:pic>
                    <p:nvPicPr>
                      <p:cNvPr id="1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993" y="5021263"/>
                        <a:ext cx="4143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38">
                <a:extLst>
                  <a:ext uri="{FF2B5EF4-FFF2-40B4-BE49-F238E27FC236}">
                    <a16:creationId xmlns:a16="http://schemas.microsoft.com/office/drawing/2014/main" id="{57DC7F82-747B-4EF7-8C4F-F33324376D9B}"/>
                  </a:ext>
                </a:extLst>
              </p:cNvPr>
              <p:cNvSpPr txBox="1"/>
              <p:nvPr/>
            </p:nvSpPr>
            <p:spPr bwMode="auto">
              <a:xfrm>
                <a:off x="1371600" y="4510247"/>
                <a:ext cx="7696200" cy="800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800" dirty="0">
                  <a:latin typeface="+mn-lt"/>
                </a:endParaRPr>
              </a:p>
              <a:p>
                <a:endParaRPr lang="zh-CN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53" name="Object 38">
                <a:extLst>
                  <a:ext uri="{FF2B5EF4-FFF2-40B4-BE49-F238E27FC236}">
                    <a16:creationId xmlns:a16="http://schemas.microsoft.com/office/drawing/2014/main" id="{57DC7F82-747B-4EF7-8C4F-F3332437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4510247"/>
                <a:ext cx="7696200" cy="800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组合 88">
            <a:extLst>
              <a:ext uri="{FF2B5EF4-FFF2-40B4-BE49-F238E27FC236}">
                <a16:creationId xmlns:a16="http://schemas.microsoft.com/office/drawing/2014/main" id="{D3F544A9-5832-43D2-A462-D24FD1A540DF}"/>
              </a:ext>
            </a:extLst>
          </p:cNvPr>
          <p:cNvGrpSpPr/>
          <p:nvPr/>
        </p:nvGrpSpPr>
        <p:grpSpPr>
          <a:xfrm>
            <a:off x="2362993" y="1741943"/>
            <a:ext cx="4791076" cy="2764512"/>
            <a:chOff x="2362993" y="1741943"/>
            <a:chExt cx="4791076" cy="2764512"/>
          </a:xfrm>
        </p:grpSpPr>
        <p:graphicFrame>
          <p:nvGraphicFramePr>
            <p:cNvPr id="29" name="Object 11">
              <a:extLst>
                <a:ext uri="{FF2B5EF4-FFF2-40B4-BE49-F238E27FC236}">
                  <a16:creationId xmlns:a16="http://schemas.microsoft.com/office/drawing/2014/main" id="{EF131A8A-2433-48F0-8AB4-0732B37E5B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5582098"/>
                </p:ext>
              </p:extLst>
            </p:nvPr>
          </p:nvGraphicFramePr>
          <p:xfrm>
            <a:off x="2362993" y="2362199"/>
            <a:ext cx="414338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9" name="Equation" r:id="rId7" imgW="0" imgH="38100" progId="Equation.3">
                    <p:embed/>
                  </p:oleObj>
                </mc:Choice>
                <mc:Fallback>
                  <p:oleObj name="Equation" r:id="rId7" imgW="0" imgH="38100" progId="Equation.3">
                    <p:embed/>
                    <p:pic>
                      <p:nvPicPr>
                        <p:cNvPr id="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993" y="2362199"/>
                          <a:ext cx="414338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2">
              <a:extLst>
                <a:ext uri="{FF2B5EF4-FFF2-40B4-BE49-F238E27FC236}">
                  <a16:creationId xmlns:a16="http://schemas.microsoft.com/office/drawing/2014/main" id="{0BD6341D-C01F-4B36-B9B8-805FC891BC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8090526"/>
                </p:ext>
              </p:extLst>
            </p:nvPr>
          </p:nvGraphicFramePr>
          <p:xfrm>
            <a:off x="4377532" y="2051049"/>
            <a:ext cx="414337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0" name="Equation" r:id="rId9" imgW="0" imgH="38100" progId="Equation.3">
                    <p:embed/>
                  </p:oleObj>
                </mc:Choice>
                <mc:Fallback>
                  <p:oleObj name="Equation" r:id="rId9" imgW="0" imgH="3810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532" y="2051049"/>
                          <a:ext cx="414337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3">
              <a:extLst>
                <a:ext uri="{FF2B5EF4-FFF2-40B4-BE49-F238E27FC236}">
                  <a16:creationId xmlns:a16="http://schemas.microsoft.com/office/drawing/2014/main" id="{E1BF61F3-1B3A-4F21-AEB9-F51C5C8800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5362111"/>
                </p:ext>
              </p:extLst>
            </p:nvPr>
          </p:nvGraphicFramePr>
          <p:xfrm>
            <a:off x="6739732" y="2438399"/>
            <a:ext cx="414337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1" name="Equation" r:id="rId11" imgW="0" imgH="38100" progId="Equation.3">
                    <p:embed/>
                  </p:oleObj>
                </mc:Choice>
                <mc:Fallback>
                  <p:oleObj name="Equation" r:id="rId11" imgW="0" imgH="38100" progId="Equation.3">
                    <p:embed/>
                    <p:pic>
                      <p:nvPicPr>
                        <p:cNvPr id="1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9732" y="2438399"/>
                          <a:ext cx="414337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4">
              <a:extLst>
                <a:ext uri="{FF2B5EF4-FFF2-40B4-BE49-F238E27FC236}">
                  <a16:creationId xmlns:a16="http://schemas.microsoft.com/office/drawing/2014/main" id="{601EE0E4-D4BC-459A-9A87-B24EB3BE93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1270675"/>
                </p:ext>
              </p:extLst>
            </p:nvPr>
          </p:nvGraphicFramePr>
          <p:xfrm>
            <a:off x="2404269" y="3303587"/>
            <a:ext cx="3730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2" name="Equation" r:id="rId13" imgW="0" imgH="66751" progId="Equation.3">
                    <p:embed/>
                  </p:oleObj>
                </mc:Choice>
                <mc:Fallback>
                  <p:oleObj name="Equation" r:id="rId13" imgW="0" imgH="66751" progId="Equation.3">
                    <p:embed/>
                    <p:pic>
                      <p:nvPicPr>
                        <p:cNvPr id="1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269" y="3303587"/>
                          <a:ext cx="37306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5">
              <a:extLst>
                <a:ext uri="{FF2B5EF4-FFF2-40B4-BE49-F238E27FC236}">
                  <a16:creationId xmlns:a16="http://schemas.microsoft.com/office/drawing/2014/main" id="{D9F4A0F9-83B7-45D9-AA80-6AB5905C71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539000"/>
                </p:ext>
              </p:extLst>
            </p:nvPr>
          </p:nvGraphicFramePr>
          <p:xfrm>
            <a:off x="4377531" y="2971800"/>
            <a:ext cx="37306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3" name="Equation" r:id="rId15" imgW="0" imgH="66751" progId="Equation.3">
                    <p:embed/>
                  </p:oleObj>
                </mc:Choice>
                <mc:Fallback>
                  <p:oleObj name="Equation" r:id="rId15" imgW="0" imgH="66751" progId="Equation.3">
                    <p:embed/>
                    <p:pic>
                      <p:nvPicPr>
                        <p:cNvPr id="1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531" y="2971800"/>
                          <a:ext cx="373062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6">
              <a:extLst>
                <a:ext uri="{FF2B5EF4-FFF2-40B4-BE49-F238E27FC236}">
                  <a16:creationId xmlns:a16="http://schemas.microsoft.com/office/drawing/2014/main" id="{A5C9C6F1-CC19-4E35-92EB-8DD0F95D75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984845"/>
                </p:ext>
              </p:extLst>
            </p:nvPr>
          </p:nvGraphicFramePr>
          <p:xfrm>
            <a:off x="6739731" y="3352800"/>
            <a:ext cx="37306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4" name="Equation" r:id="rId17" imgW="0" imgH="66751" progId="Equation.3">
                    <p:embed/>
                  </p:oleObj>
                </mc:Choice>
                <mc:Fallback>
                  <p:oleObj name="Equation" r:id="rId17" imgW="0" imgH="66751" progId="Equation.3">
                    <p:embed/>
                    <p:pic>
                      <p:nvPicPr>
                        <p:cNvPr id="1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9731" y="3352800"/>
                          <a:ext cx="373062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8">
              <a:extLst>
                <a:ext uri="{FF2B5EF4-FFF2-40B4-BE49-F238E27FC236}">
                  <a16:creationId xmlns:a16="http://schemas.microsoft.com/office/drawing/2014/main" id="{7667616A-EDA8-4927-9283-1FD6EB1FBC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432673"/>
                </p:ext>
              </p:extLst>
            </p:nvPr>
          </p:nvGraphicFramePr>
          <p:xfrm>
            <a:off x="4377532" y="3886199"/>
            <a:ext cx="414337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5" name="Equation" r:id="rId19" imgW="0" imgH="38100" progId="Equation.3">
                    <p:embed/>
                  </p:oleObj>
                </mc:Choice>
                <mc:Fallback>
                  <p:oleObj name="Equation" r:id="rId19" imgW="0" imgH="38100" progId="Equation.3">
                    <p:embed/>
                    <p:pic>
                      <p:nvPicPr>
                        <p:cNvPr id="15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532" y="3886199"/>
                          <a:ext cx="414337" cy="541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FDAA9C54-B491-4C6B-89E1-690F3E4C4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603" y="2262952"/>
              <a:ext cx="1558003" cy="11035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4E70B004-16F3-4DBE-8DC8-10CBCFDAB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969" y="2341165"/>
              <a:ext cx="1641637" cy="17674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ABE13923-1C25-4A2F-85EE-CF69CB5FA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6399" y="4156867"/>
              <a:ext cx="1363011" cy="611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3D29749E-3025-4E88-B487-D14D046C0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668" y="2381247"/>
              <a:ext cx="2168624" cy="3960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2AFE0EC4-4085-4281-AFF4-85D6F6A22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068" y="2465386"/>
              <a:ext cx="2089150" cy="12096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84C4D98E-DAF9-4A65-BE8B-F9CAF1617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499" y="3171823"/>
              <a:ext cx="2175193" cy="655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3" name="Oval 27">
              <a:extLst>
                <a:ext uri="{FF2B5EF4-FFF2-40B4-BE49-F238E27FC236}">
                  <a16:creationId xmlns:a16="http://schemas.microsoft.com/office/drawing/2014/main" id="{DCD284DA-9743-4BCB-B157-86C4FE176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668" y="230504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4" name="Oval 28">
              <a:extLst>
                <a:ext uri="{FF2B5EF4-FFF2-40B4-BE49-F238E27FC236}">
                  <a16:creationId xmlns:a16="http://schemas.microsoft.com/office/drawing/2014/main" id="{26D97A7C-1699-4782-9D81-33FE6DB14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668" y="307498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5" name="Oval 29">
              <a:extLst>
                <a:ext uri="{FF2B5EF4-FFF2-40B4-BE49-F238E27FC236}">
                  <a16:creationId xmlns:a16="http://schemas.microsoft.com/office/drawing/2014/main" id="{2B891F86-0A57-4209-9189-9475CAF27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1910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6" name="Oval 30">
              <a:extLst>
                <a:ext uri="{FF2B5EF4-FFF2-40B4-BE49-F238E27FC236}">
                  <a16:creationId xmlns:a16="http://schemas.microsoft.com/office/drawing/2014/main" id="{AF2CF3D8-35EB-4A5F-9A14-3C82CF17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766" y="2762249"/>
              <a:ext cx="152400" cy="152400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7" name="Oval 31">
              <a:extLst>
                <a:ext uri="{FF2B5EF4-FFF2-40B4-BE49-F238E27FC236}">
                  <a16:creationId xmlns:a16="http://schemas.microsoft.com/office/drawing/2014/main" id="{FF4AC295-C87E-4E42-AE9B-6578DC868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92" y="2133599"/>
              <a:ext cx="152400" cy="152400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8" name="Oval 32">
              <a:extLst>
                <a:ext uri="{FF2B5EF4-FFF2-40B4-BE49-F238E27FC236}">
                  <a16:creationId xmlns:a16="http://schemas.microsoft.com/office/drawing/2014/main" id="{FF08D274-0C83-4D13-BADD-11B1A0F7B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569" y="371474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9" name="Oval 33">
              <a:extLst>
                <a:ext uri="{FF2B5EF4-FFF2-40B4-BE49-F238E27FC236}">
                  <a16:creationId xmlns:a16="http://schemas.microsoft.com/office/drawing/2014/main" id="{2DD8D088-0A16-4FEA-9295-2AAC7A98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468" y="276224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0" name="Oval 34">
              <a:extLst>
                <a:ext uri="{FF2B5EF4-FFF2-40B4-BE49-F238E27FC236}">
                  <a16:creationId xmlns:a16="http://schemas.microsoft.com/office/drawing/2014/main" id="{3D6B092E-45E9-43DB-AC18-0DFD4A3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468" y="342899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1" name="Oval 35">
              <a:extLst>
                <a:ext uri="{FF2B5EF4-FFF2-40B4-BE49-F238E27FC236}">
                  <a16:creationId xmlns:a16="http://schemas.microsoft.com/office/drawing/2014/main" id="{9AA0A76C-6B1D-4FF3-B927-8AEDD250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847" y="401732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2" name="Oval 36">
              <a:extLst>
                <a:ext uri="{FF2B5EF4-FFF2-40B4-BE49-F238E27FC236}">
                  <a16:creationId xmlns:a16="http://schemas.microsoft.com/office/drawing/2014/main" id="{6F2C082F-7B9D-4511-A28D-8A89CB22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268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2">
              <a:extLst>
                <a:ext uri="{FF2B5EF4-FFF2-40B4-BE49-F238E27FC236}">
                  <a16:creationId xmlns:a16="http://schemas.microsoft.com/office/drawing/2014/main" id="{D8520AC6-D0C3-4CCF-995C-EF35FEDF5E03}"/>
                </a:ext>
              </a:extLst>
            </p:cNvPr>
            <p:cNvSpPr txBox="1"/>
            <p:nvPr/>
          </p:nvSpPr>
          <p:spPr>
            <a:xfrm>
              <a:off x="2370266" y="1741943"/>
              <a:ext cx="36420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36">
              <a:extLst>
                <a:ext uri="{FF2B5EF4-FFF2-40B4-BE49-F238E27FC236}">
                  <a16:creationId xmlns:a16="http://schemas.microsoft.com/office/drawing/2014/main" id="{B1B076DA-23E8-4868-A0CD-9323D99ECBF7}"/>
                </a:ext>
              </a:extLst>
            </p:cNvPr>
            <p:cNvSpPr txBox="1"/>
            <p:nvPr/>
          </p:nvSpPr>
          <p:spPr>
            <a:xfrm>
              <a:off x="6713666" y="1828799"/>
              <a:ext cx="36420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32">
              <a:extLst>
                <a:ext uri="{FF2B5EF4-FFF2-40B4-BE49-F238E27FC236}">
                  <a16:creationId xmlns:a16="http://schemas.microsoft.com/office/drawing/2014/main" id="{CF7160B8-B8B8-4C0D-9BFB-9B69B2F0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114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0D1944C1-352C-432B-9518-4F5C3B16E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603" y="2381249"/>
              <a:ext cx="1525429" cy="1352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85" name="Line 19">
              <a:extLst>
                <a:ext uri="{FF2B5EF4-FFF2-40B4-BE49-F238E27FC236}">
                  <a16:creationId xmlns:a16="http://schemas.microsoft.com/office/drawing/2014/main" id="{8D0E2A4B-F8CF-4989-8ADA-C8A075E88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9129" y="2901154"/>
              <a:ext cx="1348598" cy="121539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86" name="Line 19">
              <a:extLst>
                <a:ext uri="{FF2B5EF4-FFF2-40B4-BE49-F238E27FC236}">
                  <a16:creationId xmlns:a16="http://schemas.microsoft.com/office/drawing/2014/main" id="{A21EE48A-BEE4-4CAB-B112-B596EBF6F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519" y="3527584"/>
              <a:ext cx="1395950" cy="2717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04180C52-F975-422D-8843-BED0BC11A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353" y="4176397"/>
              <a:ext cx="2313378" cy="2253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88" name="Oval 29">
              <a:extLst>
                <a:ext uri="{FF2B5EF4-FFF2-40B4-BE49-F238E27FC236}">
                  <a16:creationId xmlns:a16="http://schemas.microsoft.com/office/drawing/2014/main" id="{9EE18E81-C91D-4FB6-9192-3DFF5DAEC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3544" y="38862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19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337495" y="919423"/>
            <a:ext cx="3463105" cy="74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关系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的自反闭包 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0" y="2938045"/>
            <a:ext cx="181822" cy="76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/>
              <p:cNvSpPr txBox="1"/>
              <p:nvPr/>
            </p:nvSpPr>
            <p:spPr bwMode="auto">
              <a:xfrm>
                <a:off x="5029200" y="914400"/>
                <a:ext cx="3109912" cy="77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914400"/>
                <a:ext cx="3109912" cy="77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27970" y="2062423"/>
            <a:ext cx="3463105" cy="74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关系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的对称闭包 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524000" y="2933282"/>
            <a:ext cx="181822" cy="76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0"/>
              <p:cNvSpPr txBox="1"/>
              <p:nvPr/>
            </p:nvSpPr>
            <p:spPr bwMode="auto">
              <a:xfrm>
                <a:off x="5334000" y="2175252"/>
                <a:ext cx="3124200" cy="7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2175252"/>
                <a:ext cx="3124200" cy="749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13695" y="3434023"/>
            <a:ext cx="3463105" cy="74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关系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的传递闭包 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005089" y="2833270"/>
            <a:ext cx="181822" cy="76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3"/>
              <p:cNvSpPr txBox="1"/>
              <p:nvPr/>
            </p:nvSpPr>
            <p:spPr bwMode="auto">
              <a:xfrm>
                <a:off x="4638676" y="2470943"/>
                <a:ext cx="4267199" cy="2333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⋃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8676" y="2470943"/>
                <a:ext cx="4267199" cy="2333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524000" y="2938045"/>
            <a:ext cx="181822" cy="76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5"/>
              <p:cNvSpPr txBox="1"/>
              <p:nvPr/>
            </p:nvSpPr>
            <p:spPr bwMode="auto">
              <a:xfrm>
                <a:off x="4876800" y="4653642"/>
                <a:ext cx="4267200" cy="760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∪⋯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4653642"/>
                <a:ext cx="4267200" cy="76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524000" y="-381419"/>
            <a:ext cx="181822" cy="76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8991600" y="3429001"/>
          <a:ext cx="838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0" name="公式" r:id="rId7" imgW="215713" imgH="190335" progId="Equation.3">
                  <p:embed/>
                </p:oleObj>
              </mc:Choice>
              <mc:Fallback>
                <p:oleObj name="公式" r:id="rId7" imgW="215713" imgH="190335" progId="Equation.3">
                  <p:embed/>
                  <p:pic>
                    <p:nvPicPr>
                      <p:cNvPr id="1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429001"/>
                        <a:ext cx="8382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燕尾形 15"/>
          <p:cNvSpPr/>
          <p:nvPr/>
        </p:nvSpPr>
        <p:spPr>
          <a:xfrm>
            <a:off x="1295400" y="185255"/>
            <a:ext cx="21336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复习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闭包</a:t>
            </a:r>
          </a:p>
        </p:txBody>
      </p:sp>
    </p:spTree>
    <p:extLst>
      <p:ext uri="{BB962C8B-B14F-4D97-AF65-F5344CB8AC3E}">
        <p14:creationId xmlns:p14="http://schemas.microsoft.com/office/powerpoint/2010/main" val="898704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3000" y="869697"/>
            <a:ext cx="9982200" cy="132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},R={&lt;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b,d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。试求出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的自反、对称及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的传递闭包。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24000" y="3085342"/>
            <a:ext cx="181822" cy="45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524000" y="2234614"/>
            <a:ext cx="3965575" cy="969963"/>
            <a:chOff x="816" y="1776"/>
            <a:chExt cx="2498" cy="611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879" y="2241"/>
              <a:ext cx="129" cy="111"/>
            </a:xfrm>
            <a:prstGeom prst="ellipse">
              <a:avLst/>
            </a:prstGeom>
            <a:solidFill>
              <a:schemeClr val="accent1"/>
            </a:solidFill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dirty="0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743" y="2256"/>
              <a:ext cx="129" cy="131"/>
            </a:xfrm>
            <a:prstGeom prst="ellipse">
              <a:avLst/>
            </a:prstGeom>
            <a:solidFill>
              <a:schemeClr val="accent1"/>
            </a:solidFill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427" y="2221"/>
              <a:ext cx="117" cy="131"/>
            </a:xfrm>
            <a:prstGeom prst="ellipse">
              <a:avLst/>
            </a:prstGeom>
            <a:solidFill>
              <a:schemeClr val="accent1"/>
            </a:solidFill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187" y="2211"/>
              <a:ext cx="125" cy="131"/>
            </a:xfrm>
            <a:prstGeom prst="ellipse">
              <a:avLst/>
            </a:prstGeom>
            <a:solidFill>
              <a:schemeClr val="accent1"/>
            </a:solidFill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816" y="1776"/>
              <a:ext cx="22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715" y="1794"/>
              <a:ext cx="24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073" y="1794"/>
              <a:ext cx="24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331" y="1776"/>
              <a:ext cx="214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1828799" y="3072812"/>
            <a:ext cx="1219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3200399" y="3133140"/>
            <a:ext cx="914400" cy="1587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3200398" y="3034713"/>
            <a:ext cx="877889" cy="1587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3200399" y="3149012"/>
            <a:ext cx="1524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4724399" y="3164884"/>
            <a:ext cx="609602" cy="66992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1295400" y="299274"/>
            <a:ext cx="20574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E94925-C3CF-4E84-9FC0-7E1334F95FC6}"/>
              </a:ext>
            </a:extLst>
          </p:cNvPr>
          <p:cNvSpPr txBox="1"/>
          <p:nvPr/>
        </p:nvSpPr>
        <p:spPr>
          <a:xfrm>
            <a:off x="6202266" y="2406254"/>
            <a:ext cx="321434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传递闭包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路径规划</a:t>
            </a:r>
          </a:p>
        </p:txBody>
      </p:sp>
      <p:grpSp>
        <p:nvGrpSpPr>
          <p:cNvPr id="20" name="Group 22">
            <a:extLst>
              <a:ext uri="{FF2B5EF4-FFF2-40B4-BE49-F238E27FC236}">
                <a16:creationId xmlns:a16="http://schemas.microsoft.com/office/drawing/2014/main" id="{F6FE2A69-ED0E-43DD-BFE9-4ACD522D3A59}"/>
              </a:ext>
            </a:extLst>
          </p:cNvPr>
          <p:cNvGrpSpPr>
            <a:grpSpLocks/>
          </p:cNvGrpSpPr>
          <p:nvPr/>
        </p:nvGrpSpPr>
        <p:grpSpPr bwMode="auto">
          <a:xfrm>
            <a:off x="1304926" y="3959812"/>
            <a:ext cx="3965575" cy="969963"/>
            <a:chOff x="816" y="1776"/>
            <a:chExt cx="2498" cy="611"/>
          </a:xfrm>
        </p:grpSpPr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D7C71585-908E-472F-A7A3-0BB97D2D0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2241"/>
              <a:ext cx="129" cy="111"/>
            </a:xfrm>
            <a:prstGeom prst="ellipse">
              <a:avLst/>
            </a:prstGeom>
            <a:solidFill>
              <a:schemeClr val="accent1"/>
            </a:solidFill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DBA4D187-A2D2-422E-9050-0F6C3C30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256"/>
              <a:ext cx="129" cy="131"/>
            </a:xfrm>
            <a:prstGeom prst="ellipse">
              <a:avLst/>
            </a:prstGeom>
            <a:solidFill>
              <a:schemeClr val="accent1"/>
            </a:solidFill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0C3AAC10-E9CD-45F6-B772-1F791E3B0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2221"/>
              <a:ext cx="117" cy="131"/>
            </a:xfrm>
            <a:prstGeom prst="ellipse">
              <a:avLst/>
            </a:prstGeom>
            <a:solidFill>
              <a:schemeClr val="accent1"/>
            </a:solidFill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C31813A0-74C1-4027-9E01-94719ADE3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" y="2211"/>
              <a:ext cx="125" cy="131"/>
            </a:xfrm>
            <a:prstGeom prst="ellipse">
              <a:avLst/>
            </a:prstGeom>
            <a:solidFill>
              <a:schemeClr val="accent1"/>
            </a:solidFill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5" name="Text Box 13">
              <a:extLst>
                <a:ext uri="{FF2B5EF4-FFF2-40B4-BE49-F238E27FC236}">
                  <a16:creationId xmlns:a16="http://schemas.microsoft.com/office/drawing/2014/main" id="{19D5886A-C06A-41B1-9C18-51D3E2922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76"/>
              <a:ext cx="22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B689BDA2-DAB0-4E84-8AA8-733D2618C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" y="1794"/>
              <a:ext cx="24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" name="Text Box 15">
              <a:extLst>
                <a:ext uri="{FF2B5EF4-FFF2-40B4-BE49-F238E27FC236}">
                  <a16:creationId xmlns:a16="http://schemas.microsoft.com/office/drawing/2014/main" id="{8D5A1439-19D5-4272-A16C-2B633E535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" y="1794"/>
              <a:ext cx="24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6B1598CE-26BB-4DA2-BE3A-16438E54A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1776"/>
              <a:ext cx="214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9" name="Line 17">
            <a:extLst>
              <a:ext uri="{FF2B5EF4-FFF2-40B4-BE49-F238E27FC236}">
                <a16:creationId xmlns:a16="http://schemas.microsoft.com/office/drawing/2014/main" id="{2C8F7E85-A6AA-40E1-88AC-825D4379B7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4911" y="4840898"/>
            <a:ext cx="1178775" cy="159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2AE1BFAA-D916-49F6-9895-68B03677879A}"/>
              </a:ext>
            </a:extLst>
          </p:cNvPr>
          <p:cNvSpPr/>
          <p:nvPr/>
        </p:nvSpPr>
        <p:spPr>
          <a:xfrm>
            <a:off x="1592580" y="4914900"/>
            <a:ext cx="2378153" cy="693420"/>
          </a:xfrm>
          <a:custGeom>
            <a:avLst/>
            <a:gdLst>
              <a:gd name="connsiteX0" fmla="*/ 0 w 2378153"/>
              <a:gd name="connsiteY0" fmla="*/ 15240 h 693420"/>
              <a:gd name="connsiteX1" fmla="*/ 22860 w 2378153"/>
              <a:gd name="connsiteY1" fmla="*/ 53340 h 693420"/>
              <a:gd name="connsiteX2" fmla="*/ 68580 w 2378153"/>
              <a:gd name="connsiteY2" fmla="*/ 91440 h 693420"/>
              <a:gd name="connsiteX3" fmla="*/ 91440 w 2378153"/>
              <a:gd name="connsiteY3" fmla="*/ 114300 h 693420"/>
              <a:gd name="connsiteX4" fmla="*/ 144780 w 2378153"/>
              <a:gd name="connsiteY4" fmla="*/ 175260 h 693420"/>
              <a:gd name="connsiteX5" fmla="*/ 182880 w 2378153"/>
              <a:gd name="connsiteY5" fmla="*/ 198120 h 693420"/>
              <a:gd name="connsiteX6" fmla="*/ 259080 w 2378153"/>
              <a:gd name="connsiteY6" fmla="*/ 266700 h 693420"/>
              <a:gd name="connsiteX7" fmla="*/ 297180 w 2378153"/>
              <a:gd name="connsiteY7" fmla="*/ 304800 h 693420"/>
              <a:gd name="connsiteX8" fmla="*/ 335280 w 2378153"/>
              <a:gd name="connsiteY8" fmla="*/ 342900 h 693420"/>
              <a:gd name="connsiteX9" fmla="*/ 381000 w 2378153"/>
              <a:gd name="connsiteY9" fmla="*/ 403860 h 693420"/>
              <a:gd name="connsiteX10" fmla="*/ 396240 w 2378153"/>
              <a:gd name="connsiteY10" fmla="*/ 426720 h 693420"/>
              <a:gd name="connsiteX11" fmla="*/ 472440 w 2378153"/>
              <a:gd name="connsiteY11" fmla="*/ 487680 h 693420"/>
              <a:gd name="connsiteX12" fmla="*/ 487680 w 2378153"/>
              <a:gd name="connsiteY12" fmla="*/ 510540 h 693420"/>
              <a:gd name="connsiteX13" fmla="*/ 518160 w 2378153"/>
              <a:gd name="connsiteY13" fmla="*/ 525780 h 693420"/>
              <a:gd name="connsiteX14" fmla="*/ 594360 w 2378153"/>
              <a:gd name="connsiteY14" fmla="*/ 571500 h 693420"/>
              <a:gd name="connsiteX15" fmla="*/ 640080 w 2378153"/>
              <a:gd name="connsiteY15" fmla="*/ 586740 h 693420"/>
              <a:gd name="connsiteX16" fmla="*/ 701040 w 2378153"/>
              <a:gd name="connsiteY16" fmla="*/ 617220 h 693420"/>
              <a:gd name="connsiteX17" fmla="*/ 769620 w 2378153"/>
              <a:gd name="connsiteY17" fmla="*/ 632460 h 693420"/>
              <a:gd name="connsiteX18" fmla="*/ 807720 w 2378153"/>
              <a:gd name="connsiteY18" fmla="*/ 647700 h 693420"/>
              <a:gd name="connsiteX19" fmla="*/ 883920 w 2378153"/>
              <a:gd name="connsiteY19" fmla="*/ 655320 h 693420"/>
              <a:gd name="connsiteX20" fmla="*/ 914400 w 2378153"/>
              <a:gd name="connsiteY20" fmla="*/ 662940 h 693420"/>
              <a:gd name="connsiteX21" fmla="*/ 952500 w 2378153"/>
              <a:gd name="connsiteY21" fmla="*/ 678180 h 693420"/>
              <a:gd name="connsiteX22" fmla="*/ 1036320 w 2378153"/>
              <a:gd name="connsiteY22" fmla="*/ 685800 h 693420"/>
              <a:gd name="connsiteX23" fmla="*/ 1089660 w 2378153"/>
              <a:gd name="connsiteY23" fmla="*/ 693420 h 693420"/>
              <a:gd name="connsiteX24" fmla="*/ 1470660 w 2378153"/>
              <a:gd name="connsiteY24" fmla="*/ 685800 h 693420"/>
              <a:gd name="connsiteX25" fmla="*/ 1569720 w 2378153"/>
              <a:gd name="connsiteY25" fmla="*/ 670560 h 693420"/>
              <a:gd name="connsiteX26" fmla="*/ 1600200 w 2378153"/>
              <a:gd name="connsiteY26" fmla="*/ 647700 h 693420"/>
              <a:gd name="connsiteX27" fmla="*/ 1638300 w 2378153"/>
              <a:gd name="connsiteY27" fmla="*/ 640080 h 693420"/>
              <a:gd name="connsiteX28" fmla="*/ 1706880 w 2378153"/>
              <a:gd name="connsiteY28" fmla="*/ 624840 h 693420"/>
              <a:gd name="connsiteX29" fmla="*/ 1798320 w 2378153"/>
              <a:gd name="connsiteY29" fmla="*/ 586740 h 693420"/>
              <a:gd name="connsiteX30" fmla="*/ 1851660 w 2378153"/>
              <a:gd name="connsiteY30" fmla="*/ 563880 h 693420"/>
              <a:gd name="connsiteX31" fmla="*/ 1882140 w 2378153"/>
              <a:gd name="connsiteY31" fmla="*/ 548640 h 693420"/>
              <a:gd name="connsiteX32" fmla="*/ 1912620 w 2378153"/>
              <a:gd name="connsiteY32" fmla="*/ 541020 h 693420"/>
              <a:gd name="connsiteX33" fmla="*/ 1965960 w 2378153"/>
              <a:gd name="connsiteY33" fmla="*/ 510540 h 693420"/>
              <a:gd name="connsiteX34" fmla="*/ 1988820 w 2378153"/>
              <a:gd name="connsiteY34" fmla="*/ 502920 h 693420"/>
              <a:gd name="connsiteX35" fmla="*/ 2019300 w 2378153"/>
              <a:gd name="connsiteY35" fmla="*/ 480060 h 693420"/>
              <a:gd name="connsiteX36" fmla="*/ 2065020 w 2378153"/>
              <a:gd name="connsiteY36" fmla="*/ 464820 h 693420"/>
              <a:gd name="connsiteX37" fmla="*/ 2095500 w 2378153"/>
              <a:gd name="connsiteY37" fmla="*/ 419100 h 693420"/>
              <a:gd name="connsiteX38" fmla="*/ 2125980 w 2378153"/>
              <a:gd name="connsiteY38" fmla="*/ 396240 h 693420"/>
              <a:gd name="connsiteX39" fmla="*/ 2179320 w 2378153"/>
              <a:gd name="connsiteY39" fmla="*/ 335280 h 693420"/>
              <a:gd name="connsiteX40" fmla="*/ 2202180 w 2378153"/>
              <a:gd name="connsiteY40" fmla="*/ 289560 h 693420"/>
              <a:gd name="connsiteX41" fmla="*/ 2255520 w 2378153"/>
              <a:gd name="connsiteY41" fmla="*/ 236220 h 693420"/>
              <a:gd name="connsiteX42" fmla="*/ 2308860 w 2378153"/>
              <a:gd name="connsiteY42" fmla="*/ 167640 h 693420"/>
              <a:gd name="connsiteX43" fmla="*/ 2331720 w 2378153"/>
              <a:gd name="connsiteY43" fmla="*/ 99060 h 693420"/>
              <a:gd name="connsiteX44" fmla="*/ 2339340 w 2378153"/>
              <a:gd name="connsiteY44" fmla="*/ 76200 h 693420"/>
              <a:gd name="connsiteX45" fmla="*/ 2377440 w 2378153"/>
              <a:gd name="connsiteY45" fmla="*/ 15240 h 693420"/>
              <a:gd name="connsiteX46" fmla="*/ 2377440 w 2378153"/>
              <a:gd name="connsiteY46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78153" h="693420">
                <a:moveTo>
                  <a:pt x="0" y="15240"/>
                </a:moveTo>
                <a:cubicBezTo>
                  <a:pt x="7620" y="27940"/>
                  <a:pt x="13974" y="41492"/>
                  <a:pt x="22860" y="53340"/>
                </a:cubicBezTo>
                <a:cubicBezTo>
                  <a:pt x="45122" y="83023"/>
                  <a:pt x="42765" y="69928"/>
                  <a:pt x="68580" y="91440"/>
                </a:cubicBezTo>
                <a:cubicBezTo>
                  <a:pt x="76859" y="98339"/>
                  <a:pt x="84427" y="106118"/>
                  <a:pt x="91440" y="114300"/>
                </a:cubicBezTo>
                <a:cubicBezTo>
                  <a:pt x="116482" y="143516"/>
                  <a:pt x="112604" y="150234"/>
                  <a:pt x="144780" y="175260"/>
                </a:cubicBezTo>
                <a:cubicBezTo>
                  <a:pt x="156471" y="184353"/>
                  <a:pt x="170180" y="190500"/>
                  <a:pt x="182880" y="198120"/>
                </a:cubicBezTo>
                <a:cubicBezTo>
                  <a:pt x="224520" y="260580"/>
                  <a:pt x="156650" y="164270"/>
                  <a:pt x="259080" y="266700"/>
                </a:cubicBezTo>
                <a:cubicBezTo>
                  <a:pt x="271780" y="279400"/>
                  <a:pt x="285353" y="291283"/>
                  <a:pt x="297180" y="304800"/>
                </a:cubicBezTo>
                <a:cubicBezTo>
                  <a:pt x="332740" y="345440"/>
                  <a:pt x="289560" y="312420"/>
                  <a:pt x="335280" y="342900"/>
                </a:cubicBezTo>
                <a:cubicBezTo>
                  <a:pt x="362672" y="411381"/>
                  <a:pt x="332674" y="355534"/>
                  <a:pt x="381000" y="403860"/>
                </a:cubicBezTo>
                <a:cubicBezTo>
                  <a:pt x="387476" y="410336"/>
                  <a:pt x="390156" y="419875"/>
                  <a:pt x="396240" y="426720"/>
                </a:cubicBezTo>
                <a:cubicBezTo>
                  <a:pt x="439242" y="475097"/>
                  <a:pt x="428349" y="465634"/>
                  <a:pt x="472440" y="487680"/>
                </a:cubicBezTo>
                <a:cubicBezTo>
                  <a:pt x="477520" y="495300"/>
                  <a:pt x="480645" y="504677"/>
                  <a:pt x="487680" y="510540"/>
                </a:cubicBezTo>
                <a:cubicBezTo>
                  <a:pt x="496406" y="517812"/>
                  <a:pt x="508297" y="520144"/>
                  <a:pt x="518160" y="525780"/>
                </a:cubicBezTo>
                <a:cubicBezTo>
                  <a:pt x="565227" y="552676"/>
                  <a:pt x="517039" y="535813"/>
                  <a:pt x="594360" y="571500"/>
                </a:cubicBezTo>
                <a:cubicBezTo>
                  <a:pt x="608946" y="578232"/>
                  <a:pt x="625712" y="579556"/>
                  <a:pt x="640080" y="586740"/>
                </a:cubicBezTo>
                <a:cubicBezTo>
                  <a:pt x="660400" y="596900"/>
                  <a:pt x="678763" y="612765"/>
                  <a:pt x="701040" y="617220"/>
                </a:cubicBezTo>
                <a:cubicBezTo>
                  <a:pt x="716139" y="620240"/>
                  <a:pt x="753478" y="627079"/>
                  <a:pt x="769620" y="632460"/>
                </a:cubicBezTo>
                <a:cubicBezTo>
                  <a:pt x="782596" y="636785"/>
                  <a:pt x="794307" y="645017"/>
                  <a:pt x="807720" y="647700"/>
                </a:cubicBezTo>
                <a:cubicBezTo>
                  <a:pt x="832751" y="652706"/>
                  <a:pt x="858520" y="652780"/>
                  <a:pt x="883920" y="655320"/>
                </a:cubicBezTo>
                <a:cubicBezTo>
                  <a:pt x="894080" y="657860"/>
                  <a:pt x="904465" y="659628"/>
                  <a:pt x="914400" y="662940"/>
                </a:cubicBezTo>
                <a:cubicBezTo>
                  <a:pt x="927376" y="667265"/>
                  <a:pt x="939056" y="675659"/>
                  <a:pt x="952500" y="678180"/>
                </a:cubicBezTo>
                <a:cubicBezTo>
                  <a:pt x="980075" y="683350"/>
                  <a:pt x="1008436" y="682702"/>
                  <a:pt x="1036320" y="685800"/>
                </a:cubicBezTo>
                <a:cubicBezTo>
                  <a:pt x="1054171" y="687783"/>
                  <a:pt x="1071880" y="690880"/>
                  <a:pt x="1089660" y="693420"/>
                </a:cubicBezTo>
                <a:lnTo>
                  <a:pt x="1470660" y="685800"/>
                </a:lnTo>
                <a:cubicBezTo>
                  <a:pt x="1483080" y="685364"/>
                  <a:pt x="1554642" y="673073"/>
                  <a:pt x="1569720" y="670560"/>
                </a:cubicBezTo>
                <a:cubicBezTo>
                  <a:pt x="1579880" y="662940"/>
                  <a:pt x="1588595" y="652858"/>
                  <a:pt x="1600200" y="647700"/>
                </a:cubicBezTo>
                <a:cubicBezTo>
                  <a:pt x="1612035" y="642440"/>
                  <a:pt x="1625735" y="643221"/>
                  <a:pt x="1638300" y="640080"/>
                </a:cubicBezTo>
                <a:cubicBezTo>
                  <a:pt x="1713335" y="621321"/>
                  <a:pt x="1581071" y="645808"/>
                  <a:pt x="1706880" y="624840"/>
                </a:cubicBezTo>
                <a:cubicBezTo>
                  <a:pt x="1778801" y="570899"/>
                  <a:pt x="1684328" y="635594"/>
                  <a:pt x="1798320" y="586740"/>
                </a:cubicBezTo>
                <a:cubicBezTo>
                  <a:pt x="1816100" y="579120"/>
                  <a:pt x="1834050" y="571885"/>
                  <a:pt x="1851660" y="563880"/>
                </a:cubicBezTo>
                <a:cubicBezTo>
                  <a:pt x="1862001" y="559180"/>
                  <a:pt x="1871504" y="552628"/>
                  <a:pt x="1882140" y="548640"/>
                </a:cubicBezTo>
                <a:cubicBezTo>
                  <a:pt x="1891946" y="544963"/>
                  <a:pt x="1902460" y="543560"/>
                  <a:pt x="1912620" y="541020"/>
                </a:cubicBezTo>
                <a:cubicBezTo>
                  <a:pt x="1935578" y="525715"/>
                  <a:pt x="1938890" y="522141"/>
                  <a:pt x="1965960" y="510540"/>
                </a:cubicBezTo>
                <a:cubicBezTo>
                  <a:pt x="1973343" y="507376"/>
                  <a:pt x="1981200" y="505460"/>
                  <a:pt x="1988820" y="502920"/>
                </a:cubicBezTo>
                <a:cubicBezTo>
                  <a:pt x="1998980" y="495300"/>
                  <a:pt x="2007941" y="485740"/>
                  <a:pt x="2019300" y="480060"/>
                </a:cubicBezTo>
                <a:cubicBezTo>
                  <a:pt x="2033668" y="472876"/>
                  <a:pt x="2065020" y="464820"/>
                  <a:pt x="2065020" y="464820"/>
                </a:cubicBezTo>
                <a:cubicBezTo>
                  <a:pt x="2075180" y="449580"/>
                  <a:pt x="2080847" y="430090"/>
                  <a:pt x="2095500" y="419100"/>
                </a:cubicBezTo>
                <a:cubicBezTo>
                  <a:pt x="2105660" y="411480"/>
                  <a:pt x="2117543" y="405732"/>
                  <a:pt x="2125980" y="396240"/>
                </a:cubicBezTo>
                <a:cubicBezTo>
                  <a:pt x="2190635" y="323504"/>
                  <a:pt x="2126673" y="370378"/>
                  <a:pt x="2179320" y="335280"/>
                </a:cubicBezTo>
                <a:cubicBezTo>
                  <a:pt x="2186280" y="314401"/>
                  <a:pt x="2186539" y="306938"/>
                  <a:pt x="2202180" y="289560"/>
                </a:cubicBezTo>
                <a:cubicBezTo>
                  <a:pt x="2219001" y="270870"/>
                  <a:pt x="2241572" y="257142"/>
                  <a:pt x="2255520" y="236220"/>
                </a:cubicBezTo>
                <a:cubicBezTo>
                  <a:pt x="2291978" y="181534"/>
                  <a:pt x="2273048" y="203452"/>
                  <a:pt x="2308860" y="167640"/>
                </a:cubicBezTo>
                <a:lnTo>
                  <a:pt x="2331720" y="99060"/>
                </a:lnTo>
                <a:cubicBezTo>
                  <a:pt x="2334260" y="91440"/>
                  <a:pt x="2334521" y="82626"/>
                  <a:pt x="2339340" y="76200"/>
                </a:cubicBezTo>
                <a:cubicBezTo>
                  <a:pt x="2354982" y="55344"/>
                  <a:pt x="2369072" y="40344"/>
                  <a:pt x="2377440" y="15240"/>
                </a:cubicBezTo>
                <a:cubicBezTo>
                  <a:pt x="2379046" y="10421"/>
                  <a:pt x="2377440" y="5080"/>
                  <a:pt x="2377440" y="0"/>
                </a:cubicBezTo>
              </a:path>
            </a:pathLst>
          </a:custGeom>
          <a:noFill/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B79AC42-5DD5-40FC-8691-AFFCB5628CCB}"/>
              </a:ext>
            </a:extLst>
          </p:cNvPr>
          <p:cNvSpPr/>
          <p:nvPr/>
        </p:nvSpPr>
        <p:spPr>
          <a:xfrm>
            <a:off x="1590675" y="3876675"/>
            <a:ext cx="3552825" cy="828675"/>
          </a:xfrm>
          <a:custGeom>
            <a:avLst/>
            <a:gdLst>
              <a:gd name="connsiteX0" fmla="*/ 0 w 3552825"/>
              <a:gd name="connsiteY0" fmla="*/ 828675 h 828675"/>
              <a:gd name="connsiteX1" fmla="*/ 85725 w 3552825"/>
              <a:gd name="connsiteY1" fmla="*/ 723900 h 828675"/>
              <a:gd name="connsiteX2" fmla="*/ 104775 w 3552825"/>
              <a:gd name="connsiteY2" fmla="*/ 695325 h 828675"/>
              <a:gd name="connsiteX3" fmla="*/ 133350 w 3552825"/>
              <a:gd name="connsiteY3" fmla="*/ 676275 h 828675"/>
              <a:gd name="connsiteX4" fmla="*/ 171450 w 3552825"/>
              <a:gd name="connsiteY4" fmla="*/ 638175 h 828675"/>
              <a:gd name="connsiteX5" fmla="*/ 200025 w 3552825"/>
              <a:gd name="connsiteY5" fmla="*/ 600075 h 828675"/>
              <a:gd name="connsiteX6" fmla="*/ 228600 w 3552825"/>
              <a:gd name="connsiteY6" fmla="*/ 581025 h 828675"/>
              <a:gd name="connsiteX7" fmla="*/ 266700 w 3552825"/>
              <a:gd name="connsiteY7" fmla="*/ 552450 h 828675"/>
              <a:gd name="connsiteX8" fmla="*/ 304800 w 3552825"/>
              <a:gd name="connsiteY8" fmla="*/ 533400 h 828675"/>
              <a:gd name="connsiteX9" fmla="*/ 333375 w 3552825"/>
              <a:gd name="connsiteY9" fmla="*/ 504825 h 828675"/>
              <a:gd name="connsiteX10" fmla="*/ 361950 w 3552825"/>
              <a:gd name="connsiteY10" fmla="*/ 485775 h 828675"/>
              <a:gd name="connsiteX11" fmla="*/ 390525 w 3552825"/>
              <a:gd name="connsiteY11" fmla="*/ 447675 h 828675"/>
              <a:gd name="connsiteX12" fmla="*/ 447675 w 3552825"/>
              <a:gd name="connsiteY12" fmla="*/ 409575 h 828675"/>
              <a:gd name="connsiteX13" fmla="*/ 476250 w 3552825"/>
              <a:gd name="connsiteY13" fmla="*/ 371475 h 828675"/>
              <a:gd name="connsiteX14" fmla="*/ 561975 w 3552825"/>
              <a:gd name="connsiteY14" fmla="*/ 323850 h 828675"/>
              <a:gd name="connsiteX15" fmla="*/ 590550 w 3552825"/>
              <a:gd name="connsiteY15" fmla="*/ 285750 h 828675"/>
              <a:gd name="connsiteX16" fmla="*/ 666750 w 3552825"/>
              <a:gd name="connsiteY16" fmla="*/ 247650 h 828675"/>
              <a:gd name="connsiteX17" fmla="*/ 714375 w 3552825"/>
              <a:gd name="connsiteY17" fmla="*/ 190500 h 828675"/>
              <a:gd name="connsiteX18" fmla="*/ 742950 w 3552825"/>
              <a:gd name="connsiteY18" fmla="*/ 180975 h 828675"/>
              <a:gd name="connsiteX19" fmla="*/ 781050 w 3552825"/>
              <a:gd name="connsiteY19" fmla="*/ 161925 h 828675"/>
              <a:gd name="connsiteX20" fmla="*/ 809625 w 3552825"/>
              <a:gd name="connsiteY20" fmla="*/ 142875 h 828675"/>
              <a:gd name="connsiteX21" fmla="*/ 866775 w 3552825"/>
              <a:gd name="connsiteY21" fmla="*/ 133350 h 828675"/>
              <a:gd name="connsiteX22" fmla="*/ 895350 w 3552825"/>
              <a:gd name="connsiteY22" fmla="*/ 114300 h 828675"/>
              <a:gd name="connsiteX23" fmla="*/ 942975 w 3552825"/>
              <a:gd name="connsiteY23" fmla="*/ 104775 h 828675"/>
              <a:gd name="connsiteX24" fmla="*/ 971550 w 3552825"/>
              <a:gd name="connsiteY24" fmla="*/ 95250 h 828675"/>
              <a:gd name="connsiteX25" fmla="*/ 1028700 w 3552825"/>
              <a:gd name="connsiteY25" fmla="*/ 85725 h 828675"/>
              <a:gd name="connsiteX26" fmla="*/ 1066800 w 3552825"/>
              <a:gd name="connsiteY26" fmla="*/ 66675 h 828675"/>
              <a:gd name="connsiteX27" fmla="*/ 1171575 w 3552825"/>
              <a:gd name="connsiteY27" fmla="*/ 47625 h 828675"/>
              <a:gd name="connsiteX28" fmla="*/ 1209675 w 3552825"/>
              <a:gd name="connsiteY28" fmla="*/ 38100 h 828675"/>
              <a:gd name="connsiteX29" fmla="*/ 1571625 w 3552825"/>
              <a:gd name="connsiteY29" fmla="*/ 9525 h 828675"/>
              <a:gd name="connsiteX30" fmla="*/ 1638300 w 3552825"/>
              <a:gd name="connsiteY30" fmla="*/ 0 h 828675"/>
              <a:gd name="connsiteX31" fmla="*/ 2257425 w 3552825"/>
              <a:gd name="connsiteY31" fmla="*/ 9525 h 828675"/>
              <a:gd name="connsiteX32" fmla="*/ 2314575 w 3552825"/>
              <a:gd name="connsiteY32" fmla="*/ 19050 h 828675"/>
              <a:gd name="connsiteX33" fmla="*/ 2400300 w 3552825"/>
              <a:gd name="connsiteY33" fmla="*/ 38100 h 828675"/>
              <a:gd name="connsiteX34" fmla="*/ 2486025 w 3552825"/>
              <a:gd name="connsiteY34" fmla="*/ 76200 h 828675"/>
              <a:gd name="connsiteX35" fmla="*/ 2524125 w 3552825"/>
              <a:gd name="connsiteY35" fmla="*/ 95250 h 828675"/>
              <a:gd name="connsiteX36" fmla="*/ 2600325 w 3552825"/>
              <a:gd name="connsiteY36" fmla="*/ 114300 h 828675"/>
              <a:gd name="connsiteX37" fmla="*/ 2638425 w 3552825"/>
              <a:gd name="connsiteY37" fmla="*/ 123825 h 828675"/>
              <a:gd name="connsiteX38" fmla="*/ 2667000 w 3552825"/>
              <a:gd name="connsiteY38" fmla="*/ 142875 h 828675"/>
              <a:gd name="connsiteX39" fmla="*/ 2695575 w 3552825"/>
              <a:gd name="connsiteY39" fmla="*/ 152400 h 828675"/>
              <a:gd name="connsiteX40" fmla="*/ 2733675 w 3552825"/>
              <a:gd name="connsiteY40" fmla="*/ 171450 h 828675"/>
              <a:gd name="connsiteX41" fmla="*/ 2762250 w 3552825"/>
              <a:gd name="connsiteY41" fmla="*/ 190500 h 828675"/>
              <a:gd name="connsiteX42" fmla="*/ 2819400 w 3552825"/>
              <a:gd name="connsiteY42" fmla="*/ 209550 h 828675"/>
              <a:gd name="connsiteX43" fmla="*/ 2847975 w 3552825"/>
              <a:gd name="connsiteY43" fmla="*/ 219075 h 828675"/>
              <a:gd name="connsiteX44" fmla="*/ 2876550 w 3552825"/>
              <a:gd name="connsiteY44" fmla="*/ 228600 h 828675"/>
              <a:gd name="connsiteX45" fmla="*/ 2943225 w 3552825"/>
              <a:gd name="connsiteY45" fmla="*/ 257175 h 828675"/>
              <a:gd name="connsiteX46" fmla="*/ 2990850 w 3552825"/>
              <a:gd name="connsiteY46" fmla="*/ 285750 h 828675"/>
              <a:gd name="connsiteX47" fmla="*/ 3048000 w 3552825"/>
              <a:gd name="connsiteY47" fmla="*/ 323850 h 828675"/>
              <a:gd name="connsiteX48" fmla="*/ 3076575 w 3552825"/>
              <a:gd name="connsiteY48" fmla="*/ 333375 h 828675"/>
              <a:gd name="connsiteX49" fmla="*/ 3114675 w 3552825"/>
              <a:gd name="connsiteY49" fmla="*/ 361950 h 828675"/>
              <a:gd name="connsiteX50" fmla="*/ 3143250 w 3552825"/>
              <a:gd name="connsiteY50" fmla="*/ 371475 h 828675"/>
              <a:gd name="connsiteX51" fmla="*/ 3219450 w 3552825"/>
              <a:gd name="connsiteY51" fmla="*/ 419100 h 828675"/>
              <a:gd name="connsiteX52" fmla="*/ 3276600 w 3552825"/>
              <a:gd name="connsiteY52" fmla="*/ 476250 h 828675"/>
              <a:gd name="connsiteX53" fmla="*/ 3362325 w 3552825"/>
              <a:gd name="connsiteY53" fmla="*/ 523875 h 828675"/>
              <a:gd name="connsiteX54" fmla="*/ 3390900 w 3552825"/>
              <a:gd name="connsiteY54" fmla="*/ 542925 h 828675"/>
              <a:gd name="connsiteX55" fmla="*/ 3476625 w 3552825"/>
              <a:gd name="connsiteY55" fmla="*/ 638175 h 828675"/>
              <a:gd name="connsiteX56" fmla="*/ 3505200 w 3552825"/>
              <a:gd name="connsiteY56" fmla="*/ 666750 h 828675"/>
              <a:gd name="connsiteX57" fmla="*/ 3514725 w 3552825"/>
              <a:gd name="connsiteY57" fmla="*/ 695325 h 828675"/>
              <a:gd name="connsiteX58" fmla="*/ 3533775 w 3552825"/>
              <a:gd name="connsiteY58" fmla="*/ 733425 h 828675"/>
              <a:gd name="connsiteX59" fmla="*/ 3552825 w 3552825"/>
              <a:gd name="connsiteY59" fmla="*/ 7905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52825" h="828675">
                <a:moveTo>
                  <a:pt x="0" y="828675"/>
                </a:moveTo>
                <a:cubicBezTo>
                  <a:pt x="28575" y="793750"/>
                  <a:pt x="60694" y="761446"/>
                  <a:pt x="85725" y="723900"/>
                </a:cubicBezTo>
                <a:cubicBezTo>
                  <a:pt x="92075" y="714375"/>
                  <a:pt x="96680" y="703420"/>
                  <a:pt x="104775" y="695325"/>
                </a:cubicBezTo>
                <a:cubicBezTo>
                  <a:pt x="112870" y="687230"/>
                  <a:pt x="124658" y="683725"/>
                  <a:pt x="133350" y="676275"/>
                </a:cubicBezTo>
                <a:cubicBezTo>
                  <a:pt x="146987" y="664586"/>
                  <a:pt x="159623" y="651692"/>
                  <a:pt x="171450" y="638175"/>
                </a:cubicBezTo>
                <a:cubicBezTo>
                  <a:pt x="181904" y="626228"/>
                  <a:pt x="188800" y="611300"/>
                  <a:pt x="200025" y="600075"/>
                </a:cubicBezTo>
                <a:cubicBezTo>
                  <a:pt x="208120" y="591980"/>
                  <a:pt x="219285" y="587679"/>
                  <a:pt x="228600" y="581025"/>
                </a:cubicBezTo>
                <a:cubicBezTo>
                  <a:pt x="241518" y="571798"/>
                  <a:pt x="253238" y="560864"/>
                  <a:pt x="266700" y="552450"/>
                </a:cubicBezTo>
                <a:cubicBezTo>
                  <a:pt x="278741" y="544925"/>
                  <a:pt x="293246" y="541653"/>
                  <a:pt x="304800" y="533400"/>
                </a:cubicBezTo>
                <a:cubicBezTo>
                  <a:pt x="315761" y="525570"/>
                  <a:pt x="323027" y="513449"/>
                  <a:pt x="333375" y="504825"/>
                </a:cubicBezTo>
                <a:cubicBezTo>
                  <a:pt x="342169" y="497496"/>
                  <a:pt x="353855" y="493870"/>
                  <a:pt x="361950" y="485775"/>
                </a:cubicBezTo>
                <a:cubicBezTo>
                  <a:pt x="373175" y="474550"/>
                  <a:pt x="378660" y="458222"/>
                  <a:pt x="390525" y="447675"/>
                </a:cubicBezTo>
                <a:cubicBezTo>
                  <a:pt x="407637" y="432464"/>
                  <a:pt x="433938" y="427891"/>
                  <a:pt x="447675" y="409575"/>
                </a:cubicBezTo>
                <a:cubicBezTo>
                  <a:pt x="457200" y="396875"/>
                  <a:pt x="464385" y="382022"/>
                  <a:pt x="476250" y="371475"/>
                </a:cubicBezTo>
                <a:cubicBezTo>
                  <a:pt x="515552" y="336540"/>
                  <a:pt x="523170" y="336785"/>
                  <a:pt x="561975" y="323850"/>
                </a:cubicBezTo>
                <a:cubicBezTo>
                  <a:pt x="571500" y="311150"/>
                  <a:pt x="577711" y="295087"/>
                  <a:pt x="590550" y="285750"/>
                </a:cubicBezTo>
                <a:cubicBezTo>
                  <a:pt x="613517" y="269047"/>
                  <a:pt x="666750" y="247650"/>
                  <a:pt x="666750" y="247650"/>
                </a:cubicBezTo>
                <a:cubicBezTo>
                  <a:pt x="680807" y="226565"/>
                  <a:pt x="692373" y="205168"/>
                  <a:pt x="714375" y="190500"/>
                </a:cubicBezTo>
                <a:cubicBezTo>
                  <a:pt x="722729" y="184931"/>
                  <a:pt x="733722" y="184930"/>
                  <a:pt x="742950" y="180975"/>
                </a:cubicBezTo>
                <a:cubicBezTo>
                  <a:pt x="756001" y="175382"/>
                  <a:pt x="768722" y="168970"/>
                  <a:pt x="781050" y="161925"/>
                </a:cubicBezTo>
                <a:cubicBezTo>
                  <a:pt x="790989" y="156245"/>
                  <a:pt x="798765" y="146495"/>
                  <a:pt x="809625" y="142875"/>
                </a:cubicBezTo>
                <a:cubicBezTo>
                  <a:pt x="827947" y="136768"/>
                  <a:pt x="847725" y="136525"/>
                  <a:pt x="866775" y="133350"/>
                </a:cubicBezTo>
                <a:cubicBezTo>
                  <a:pt x="876300" y="127000"/>
                  <a:pt x="884631" y="118320"/>
                  <a:pt x="895350" y="114300"/>
                </a:cubicBezTo>
                <a:cubicBezTo>
                  <a:pt x="910509" y="108616"/>
                  <a:pt x="927269" y="108702"/>
                  <a:pt x="942975" y="104775"/>
                </a:cubicBezTo>
                <a:cubicBezTo>
                  <a:pt x="952715" y="102340"/>
                  <a:pt x="961749" y="97428"/>
                  <a:pt x="971550" y="95250"/>
                </a:cubicBezTo>
                <a:cubicBezTo>
                  <a:pt x="990403" y="91060"/>
                  <a:pt x="1009650" y="88900"/>
                  <a:pt x="1028700" y="85725"/>
                </a:cubicBezTo>
                <a:cubicBezTo>
                  <a:pt x="1041400" y="79375"/>
                  <a:pt x="1053505" y="71661"/>
                  <a:pt x="1066800" y="66675"/>
                </a:cubicBezTo>
                <a:cubicBezTo>
                  <a:pt x="1097299" y="55238"/>
                  <a:pt x="1142329" y="52942"/>
                  <a:pt x="1171575" y="47625"/>
                </a:cubicBezTo>
                <a:cubicBezTo>
                  <a:pt x="1184455" y="45283"/>
                  <a:pt x="1196694" y="39793"/>
                  <a:pt x="1209675" y="38100"/>
                </a:cubicBezTo>
                <a:cubicBezTo>
                  <a:pt x="1372739" y="16831"/>
                  <a:pt x="1407742" y="18150"/>
                  <a:pt x="1571625" y="9525"/>
                </a:cubicBezTo>
                <a:cubicBezTo>
                  <a:pt x="1593850" y="6350"/>
                  <a:pt x="1615849" y="0"/>
                  <a:pt x="1638300" y="0"/>
                </a:cubicBezTo>
                <a:cubicBezTo>
                  <a:pt x="1844699" y="0"/>
                  <a:pt x="2051107" y="3713"/>
                  <a:pt x="2257425" y="9525"/>
                </a:cubicBezTo>
                <a:cubicBezTo>
                  <a:pt x="2276730" y="10069"/>
                  <a:pt x="2295574" y="15595"/>
                  <a:pt x="2314575" y="19050"/>
                </a:cubicBezTo>
                <a:cubicBezTo>
                  <a:pt x="2358914" y="27112"/>
                  <a:pt x="2359531" y="27908"/>
                  <a:pt x="2400300" y="38100"/>
                </a:cubicBezTo>
                <a:cubicBezTo>
                  <a:pt x="2484355" y="94136"/>
                  <a:pt x="2350005" y="8190"/>
                  <a:pt x="2486025" y="76200"/>
                </a:cubicBezTo>
                <a:cubicBezTo>
                  <a:pt x="2498725" y="82550"/>
                  <a:pt x="2510655" y="90760"/>
                  <a:pt x="2524125" y="95250"/>
                </a:cubicBezTo>
                <a:cubicBezTo>
                  <a:pt x="2548963" y="103529"/>
                  <a:pt x="2574925" y="107950"/>
                  <a:pt x="2600325" y="114300"/>
                </a:cubicBezTo>
                <a:lnTo>
                  <a:pt x="2638425" y="123825"/>
                </a:lnTo>
                <a:cubicBezTo>
                  <a:pt x="2647950" y="130175"/>
                  <a:pt x="2656761" y="137755"/>
                  <a:pt x="2667000" y="142875"/>
                </a:cubicBezTo>
                <a:cubicBezTo>
                  <a:pt x="2675980" y="147365"/>
                  <a:pt x="2686347" y="148445"/>
                  <a:pt x="2695575" y="152400"/>
                </a:cubicBezTo>
                <a:cubicBezTo>
                  <a:pt x="2708626" y="157993"/>
                  <a:pt x="2721347" y="164405"/>
                  <a:pt x="2733675" y="171450"/>
                </a:cubicBezTo>
                <a:cubicBezTo>
                  <a:pt x="2743614" y="177130"/>
                  <a:pt x="2751789" y="185851"/>
                  <a:pt x="2762250" y="190500"/>
                </a:cubicBezTo>
                <a:cubicBezTo>
                  <a:pt x="2780600" y="198655"/>
                  <a:pt x="2800350" y="203200"/>
                  <a:pt x="2819400" y="209550"/>
                </a:cubicBezTo>
                <a:lnTo>
                  <a:pt x="2847975" y="219075"/>
                </a:lnTo>
                <a:cubicBezTo>
                  <a:pt x="2857500" y="222250"/>
                  <a:pt x="2868196" y="223031"/>
                  <a:pt x="2876550" y="228600"/>
                </a:cubicBezTo>
                <a:cubicBezTo>
                  <a:pt x="2916017" y="254912"/>
                  <a:pt x="2894019" y="244874"/>
                  <a:pt x="2943225" y="257175"/>
                </a:cubicBezTo>
                <a:cubicBezTo>
                  <a:pt x="2959100" y="266700"/>
                  <a:pt x="2975231" y="275811"/>
                  <a:pt x="2990850" y="285750"/>
                </a:cubicBezTo>
                <a:cubicBezTo>
                  <a:pt x="3010166" y="298042"/>
                  <a:pt x="3026280" y="316610"/>
                  <a:pt x="3048000" y="323850"/>
                </a:cubicBezTo>
                <a:lnTo>
                  <a:pt x="3076575" y="333375"/>
                </a:lnTo>
                <a:cubicBezTo>
                  <a:pt x="3089275" y="342900"/>
                  <a:pt x="3100892" y="354074"/>
                  <a:pt x="3114675" y="361950"/>
                </a:cubicBezTo>
                <a:cubicBezTo>
                  <a:pt x="3123392" y="366931"/>
                  <a:pt x="3134270" y="366985"/>
                  <a:pt x="3143250" y="371475"/>
                </a:cubicBezTo>
                <a:cubicBezTo>
                  <a:pt x="3145279" y="372489"/>
                  <a:pt x="3209735" y="410465"/>
                  <a:pt x="3219450" y="419100"/>
                </a:cubicBezTo>
                <a:cubicBezTo>
                  <a:pt x="3239586" y="436998"/>
                  <a:pt x="3251042" y="467731"/>
                  <a:pt x="3276600" y="476250"/>
                </a:cubicBezTo>
                <a:cubicBezTo>
                  <a:pt x="3326895" y="493015"/>
                  <a:pt x="3296821" y="480206"/>
                  <a:pt x="3362325" y="523875"/>
                </a:cubicBezTo>
                <a:lnTo>
                  <a:pt x="3390900" y="542925"/>
                </a:lnTo>
                <a:cubicBezTo>
                  <a:pt x="3427385" y="597652"/>
                  <a:pt x="3401855" y="563405"/>
                  <a:pt x="3476625" y="638175"/>
                </a:cubicBezTo>
                <a:lnTo>
                  <a:pt x="3505200" y="666750"/>
                </a:lnTo>
                <a:cubicBezTo>
                  <a:pt x="3508375" y="676275"/>
                  <a:pt x="3510770" y="686097"/>
                  <a:pt x="3514725" y="695325"/>
                </a:cubicBezTo>
                <a:cubicBezTo>
                  <a:pt x="3520318" y="708376"/>
                  <a:pt x="3528502" y="720242"/>
                  <a:pt x="3533775" y="733425"/>
                </a:cubicBezTo>
                <a:cubicBezTo>
                  <a:pt x="3541233" y="752069"/>
                  <a:pt x="3552825" y="790575"/>
                  <a:pt x="3552825" y="790575"/>
                </a:cubicBezTo>
              </a:path>
            </a:pathLst>
          </a:custGeom>
          <a:noFill/>
          <a:ln w="34925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778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" grpId="0"/>
      <p:bldP spid="29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3000" y="964236"/>
            <a:ext cx="9296400" cy="67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A={1,2,3,4,5},R={(2,1),(2,4),(2,5),(3,4),(4,4),(5,2)},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求闭包？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80385" y="1886160"/>
            <a:ext cx="899903" cy="67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974056" y="1909920"/>
            <a:ext cx="7634287" cy="130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r(R) ={(2,1),(2,4),(2,5),(3,4),(4,4),(5,2),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(1,1),(2,2),(3,3),(5,5)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80288" y="3489624"/>
            <a:ext cx="6248400" cy="130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s(R) ={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(2,1),</a:t>
            </a:r>
            <a:r>
              <a:rPr lang="en-US" altLang="zh-CN" sz="2800" dirty="0">
                <a:solidFill>
                  <a:srgbClr val="FF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(2,4),</a:t>
            </a: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(2,5)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(3,4)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,(4,4),</a:t>
            </a: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(5,2)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(1,2)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rgbClr val="FF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(4,2)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      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(4,3)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燕尾形 9"/>
          <p:cNvSpPr/>
          <p:nvPr/>
        </p:nvSpPr>
        <p:spPr>
          <a:xfrm>
            <a:off x="1204704" y="277300"/>
            <a:ext cx="15240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7043182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4876801" y="1563687"/>
            <a:ext cx="1990725" cy="14398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8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8216063" y="1381331"/>
            <a:ext cx="196784" cy="218869"/>
          </a:xfrm>
          <a:prstGeom prst="ellipse">
            <a:avLst/>
          </a:prstGeom>
          <a:solidFill>
            <a:srgbClr val="008000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8153401" y="865652"/>
            <a:ext cx="685799" cy="58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151687" y="2574666"/>
            <a:ext cx="239713" cy="244734"/>
          </a:xfrm>
          <a:prstGeom prst="ellipse">
            <a:avLst/>
          </a:prstGeom>
          <a:solidFill>
            <a:srgbClr val="008000"/>
          </a:solidFill>
          <a:ln w="222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705600" y="2332038"/>
            <a:ext cx="335646" cy="58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9701963" y="2521439"/>
            <a:ext cx="204037" cy="221761"/>
          </a:xfrm>
          <a:prstGeom prst="ellipse">
            <a:avLst/>
          </a:prstGeom>
          <a:solidFill>
            <a:srgbClr val="008000"/>
          </a:solidFill>
          <a:ln w="222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9753600" y="1905000"/>
            <a:ext cx="349588" cy="58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66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8229599" y="4081952"/>
            <a:ext cx="228601" cy="261448"/>
          </a:xfrm>
          <a:prstGeom prst="ellipse">
            <a:avLst/>
          </a:prstGeom>
          <a:solidFill>
            <a:srgbClr val="008000"/>
          </a:solidFill>
          <a:ln w="222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696200" y="3856038"/>
            <a:ext cx="335646" cy="58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9359063" y="4038600"/>
            <a:ext cx="228600" cy="264042"/>
          </a:xfrm>
          <a:prstGeom prst="ellipse">
            <a:avLst/>
          </a:prstGeom>
          <a:solidFill>
            <a:srgbClr val="008000"/>
          </a:solidFill>
          <a:ln w="222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10027554" y="3962400"/>
            <a:ext cx="335646" cy="58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66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8942721" y="914400"/>
            <a:ext cx="887079" cy="74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t(R)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7262997" y="1563686"/>
            <a:ext cx="921654" cy="1003099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7013483" y="2815219"/>
            <a:ext cx="547909" cy="645042"/>
          </a:xfrm>
          <a:prstGeom prst="ellipse">
            <a:avLst/>
          </a:prstGeom>
          <a:noFill/>
          <a:ln w="41275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7287437" y="3468141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7385361" y="2743199"/>
            <a:ext cx="1914279" cy="1338751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7391400" y="2508831"/>
            <a:ext cx="2362200" cy="77787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>
            <a:off x="8458200" y="4190999"/>
            <a:ext cx="900862" cy="47531"/>
          </a:xfrm>
          <a:prstGeom prst="line">
            <a:avLst/>
          </a:prstGeom>
          <a:noFill/>
          <a:ln w="412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" name="Oval 42"/>
          <p:cNvSpPr>
            <a:spLocks noChangeArrowheads="1"/>
          </p:cNvSpPr>
          <p:nvPr/>
        </p:nvSpPr>
        <p:spPr bwMode="auto">
          <a:xfrm>
            <a:off x="9663862" y="4020879"/>
            <a:ext cx="394538" cy="398721"/>
          </a:xfrm>
          <a:prstGeom prst="ellipse">
            <a:avLst/>
          </a:prstGeom>
          <a:noFill/>
          <a:ln w="412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9829800" y="4038600"/>
            <a:ext cx="762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7405871" y="2649279"/>
            <a:ext cx="2271529" cy="61072"/>
          </a:xfrm>
          <a:prstGeom prst="line">
            <a:avLst/>
          </a:prstGeom>
          <a:noFill/>
          <a:ln w="4127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 flipH="1" flipV="1">
            <a:off x="8458200" y="1447799"/>
            <a:ext cx="1371600" cy="1040791"/>
          </a:xfrm>
          <a:prstGeom prst="line">
            <a:avLst/>
          </a:prstGeom>
          <a:noFill/>
          <a:ln w="4127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H="1">
            <a:off x="9587662" y="2728071"/>
            <a:ext cx="242137" cy="1310517"/>
          </a:xfrm>
          <a:prstGeom prst="line">
            <a:avLst/>
          </a:prstGeom>
          <a:noFill/>
          <a:ln w="4127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4" name="Oval 47"/>
          <p:cNvSpPr>
            <a:spLocks noChangeArrowheads="1"/>
          </p:cNvSpPr>
          <p:nvPr/>
        </p:nvSpPr>
        <p:spPr bwMode="auto">
          <a:xfrm>
            <a:off x="9906000" y="2344479"/>
            <a:ext cx="570623" cy="645042"/>
          </a:xfrm>
          <a:prstGeom prst="ellipse">
            <a:avLst/>
          </a:prstGeom>
          <a:noFill/>
          <a:ln w="4127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10210800" y="2971800"/>
            <a:ext cx="762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" name="燕尾形 47"/>
          <p:cNvSpPr/>
          <p:nvPr/>
        </p:nvSpPr>
        <p:spPr>
          <a:xfrm>
            <a:off x="1347039" y="277702"/>
            <a:ext cx="2057400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传递闭包</a:t>
            </a: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id="{65CE7615-8B78-4ACE-BACB-0636E753F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432" y="1100775"/>
            <a:ext cx="324415" cy="54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95" tIns="46797" rIns="89995" bIns="46797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22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9" name="Text Box 9">
            <a:extLst>
              <a:ext uri="{FF2B5EF4-FFF2-40B4-BE49-F238E27FC236}">
                <a16:creationId xmlns:a16="http://schemas.microsoft.com/office/drawing/2014/main" id="{FF1F4412-FB0C-43E5-99B1-66069AAB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05629"/>
            <a:ext cx="324415" cy="54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95" tIns="46797" rIns="89995" bIns="46797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22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" name="Text Box 11">
            <a:extLst>
              <a:ext uri="{FF2B5EF4-FFF2-40B4-BE49-F238E27FC236}">
                <a16:creationId xmlns:a16="http://schemas.microsoft.com/office/drawing/2014/main" id="{4D744212-DD81-498D-B3BE-3E4007175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785" y="1892422"/>
            <a:ext cx="324415" cy="54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95" tIns="46797" rIns="89995" bIns="46797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22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" name="Text Box 13">
            <a:extLst>
              <a:ext uri="{FF2B5EF4-FFF2-40B4-BE49-F238E27FC236}">
                <a16:creationId xmlns:a16="http://schemas.microsoft.com/office/drawing/2014/main" id="{3BE44F3E-EB17-4D0B-A29C-394B3F0E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96229"/>
            <a:ext cx="324415" cy="54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95" tIns="46797" rIns="89995" bIns="46797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22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2" name="Text Box 15">
            <a:extLst>
              <a:ext uri="{FF2B5EF4-FFF2-40B4-BE49-F238E27FC236}">
                <a16:creationId xmlns:a16="http://schemas.microsoft.com/office/drawing/2014/main" id="{5260CD7C-32F4-46A5-A6CC-9221210E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85" y="2502022"/>
            <a:ext cx="324415" cy="54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95" tIns="46797" rIns="89995" bIns="46797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22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A1CD5876-984B-4E1A-A000-0D0493BC05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5665" y="1361253"/>
            <a:ext cx="893870" cy="70294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9995" tIns="46797" rIns="89995" bIns="46797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429AF47C-1A6B-456F-9D01-D68A0CAFA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74" y="2160302"/>
            <a:ext cx="1752600" cy="7999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95" tIns="46797" rIns="89995" bIns="46797"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2F2C865D-2AFD-465B-ADBF-D34050848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3027" y="2179767"/>
            <a:ext cx="1899295" cy="5637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9995" tIns="46797" rIns="89995" bIns="46797"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19">
            <a:extLst>
              <a:ext uri="{FF2B5EF4-FFF2-40B4-BE49-F238E27FC236}">
                <a16:creationId xmlns:a16="http://schemas.microsoft.com/office/drawing/2014/main" id="{8519E880-2B59-4961-98AA-FCD3FB418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325" y="3003121"/>
            <a:ext cx="1339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9995" tIns="46797" rIns="89995" bIns="46797"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20">
            <a:extLst>
              <a:ext uri="{FF2B5EF4-FFF2-40B4-BE49-F238E27FC236}">
                <a16:creationId xmlns:a16="http://schemas.microsoft.com/office/drawing/2014/main" id="{F8B3DAB9-5A4D-4BB9-B9AA-02518B5B7B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90933" y="2082649"/>
            <a:ext cx="2057000" cy="563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9995" tIns="46797" rIns="89995" bIns="46797" anchor="ctr">
            <a:spAutoFit/>
          </a:bodyPr>
          <a:lstStyle/>
          <a:p>
            <a:endParaRPr lang="zh-CN" altLang="en-US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B37DA2C8-C0C9-4610-A33B-DDC7ECF95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24829"/>
            <a:ext cx="568489" cy="632771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9995" tIns="46797" rIns="89995" bIns="46797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25" dirty="0">
              <a:latin typeface="黑体" panose="02010609060101010101" pitchFamily="49" charset="-122"/>
            </a:endParaRPr>
          </a:p>
        </p:txBody>
      </p:sp>
      <p:sp>
        <p:nvSpPr>
          <p:cNvPr id="59" name="Line 22">
            <a:extLst>
              <a:ext uri="{FF2B5EF4-FFF2-40B4-BE49-F238E27FC236}">
                <a16:creationId xmlns:a16="http://schemas.microsoft.com/office/drawing/2014/main" id="{DC1736F2-8EC3-4F31-AA78-0AAD0C03D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34429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95" tIns="46797" rIns="89995" bIns="46797" anchor="ctr">
            <a:spAutoFit/>
          </a:bodyPr>
          <a:lstStyle/>
          <a:p>
            <a:endParaRPr lang="zh-CN" altLang="en-US"/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5722998B-BE6E-4B96-B8A6-C4A42D48F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364" y="1043629"/>
            <a:ext cx="386932" cy="54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95" tIns="46797" rIns="89995" bIns="46797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22" dirty="0">
                <a:latin typeface="Times New Roman" pitchFamily="18" charset="0"/>
              </a:rPr>
              <a:t>R</a:t>
            </a:r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AF6AC743-C402-41BC-8685-898E0145B3BE}"/>
              </a:ext>
            </a:extLst>
          </p:cNvPr>
          <p:cNvSpPr/>
          <p:nvPr/>
        </p:nvSpPr>
        <p:spPr>
          <a:xfrm>
            <a:off x="1737807" y="2073226"/>
            <a:ext cx="79170" cy="73988"/>
          </a:xfrm>
          <a:prstGeom prst="flowChartConnector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5F3BD623-D689-495B-8743-553DC40BF400}"/>
              </a:ext>
            </a:extLst>
          </p:cNvPr>
          <p:cNvSpPr/>
          <p:nvPr/>
        </p:nvSpPr>
        <p:spPr>
          <a:xfrm>
            <a:off x="2094297" y="2981557"/>
            <a:ext cx="79170" cy="73988"/>
          </a:xfrm>
          <a:prstGeom prst="flowChartConnector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75D8D95A-507E-4EE8-819C-4919F66A86DB}"/>
              </a:ext>
            </a:extLst>
          </p:cNvPr>
          <p:cNvSpPr/>
          <p:nvPr/>
        </p:nvSpPr>
        <p:spPr>
          <a:xfrm>
            <a:off x="2709815" y="1287265"/>
            <a:ext cx="79170" cy="73988"/>
          </a:xfrm>
          <a:prstGeom prst="flowChartConnector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B3F2A5B1-E8AE-425E-BE4B-8B80D4582827}"/>
              </a:ext>
            </a:extLst>
          </p:cNvPr>
          <p:cNvSpPr/>
          <p:nvPr/>
        </p:nvSpPr>
        <p:spPr>
          <a:xfrm>
            <a:off x="3521541" y="2957537"/>
            <a:ext cx="79170" cy="73988"/>
          </a:xfrm>
          <a:prstGeom prst="flowChartConnector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E50489B1-ACEB-4C08-BAA6-7D0083BA5AA9}"/>
              </a:ext>
            </a:extLst>
          </p:cNvPr>
          <p:cNvSpPr/>
          <p:nvPr/>
        </p:nvSpPr>
        <p:spPr>
          <a:xfrm>
            <a:off x="3866351" y="2149003"/>
            <a:ext cx="79170" cy="73988"/>
          </a:xfrm>
          <a:prstGeom prst="flowChartConnector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A3E7B336-6235-4A7E-AE07-AFB2C0866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877" y="4129927"/>
            <a:ext cx="6061562" cy="65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95" tIns="46797" rIns="89995" bIns="46797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lt"/>
                <a:ea typeface="+mj-ea"/>
                <a:cs typeface="Times New Roman" panose="02020603050405020304" pitchFamily="18" charset="0"/>
              </a:rPr>
              <a:t>关系</a:t>
            </a:r>
            <a:r>
              <a:rPr lang="en-US" altLang="zh-CN" sz="2800" dirty="0">
                <a:latin typeface="+mn-lt"/>
                <a:ea typeface="+mj-ea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+mn-lt"/>
                <a:ea typeface="+mj-ea"/>
                <a:cs typeface="Times New Roman" panose="02020603050405020304" pitchFamily="18" charset="0"/>
              </a:rPr>
              <a:t>的传递闭包</a:t>
            </a:r>
            <a:r>
              <a:rPr lang="en-US" altLang="zh-CN" sz="28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+mn-lt"/>
                <a:ea typeface="+mj-ea"/>
                <a:cs typeface="Times New Roman" panose="02020603050405020304" pitchFamily="18" charset="0"/>
              </a:rPr>
              <a:t>反映的交通状况。 </a:t>
            </a:r>
          </a:p>
        </p:txBody>
      </p:sp>
    </p:spTree>
    <p:extLst>
      <p:ext uri="{BB962C8B-B14F-4D97-AF65-F5344CB8AC3E}">
        <p14:creationId xmlns:p14="http://schemas.microsoft.com/office/powerpoint/2010/main" val="25955756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62000" y="3420108"/>
            <a:ext cx="181822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63463" y="1106514"/>
            <a:ext cx="1509044" cy="67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是自反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61460" y="3408416"/>
            <a:ext cx="1877735" cy="66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是传递的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524000" y="-339645"/>
            <a:ext cx="181822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62000" y="3434395"/>
            <a:ext cx="181822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061978" y="2241431"/>
            <a:ext cx="1509044" cy="67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+mn-lt"/>
                <a:ea typeface="微软雅黑" panose="020B0503020204020204" pitchFamily="34" charset="-122"/>
              </a:rPr>
              <a:t>是对称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62000" y="3415345"/>
            <a:ext cx="181822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762000" y="3420108"/>
            <a:ext cx="181822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1309843" y="226249"/>
            <a:ext cx="1778761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复习</a:t>
            </a:r>
          </a:p>
        </p:txBody>
      </p:sp>
      <p:sp>
        <p:nvSpPr>
          <p:cNvPr id="25" name="左右箭头 24"/>
          <p:cNvSpPr/>
          <p:nvPr/>
        </p:nvSpPr>
        <p:spPr>
          <a:xfrm>
            <a:off x="2362200" y="1293010"/>
            <a:ext cx="1524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>
            <a:off x="2745068" y="3596081"/>
            <a:ext cx="1524000" cy="457200"/>
          </a:xfrm>
          <a:prstGeom prst="left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>
            <a:off x="2550706" y="2396079"/>
            <a:ext cx="1524000" cy="457200"/>
          </a:xfrm>
          <a:prstGeom prst="leftRightArrow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71244" y="1056040"/>
                <a:ext cx="15101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244" y="1056040"/>
                <a:ext cx="151015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21859" y="3352800"/>
                <a:ext cx="1588704" cy="847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59" y="3352800"/>
                <a:ext cx="1588704" cy="847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43790" y="2133600"/>
                <a:ext cx="1806713" cy="847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0" y="2133600"/>
                <a:ext cx="1806713" cy="847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0F55E22-C9B9-492A-A0DB-8E691A4136DF}"/>
              </a:ext>
            </a:extLst>
          </p:cNvPr>
          <p:cNvSpPr txBox="1"/>
          <p:nvPr/>
        </p:nvSpPr>
        <p:spPr>
          <a:xfrm>
            <a:off x="4572000" y="162847"/>
            <a:ext cx="6423553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定理               关系图             关系矩阵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64CA41-3198-4330-BF85-297D4B4124EA}"/>
              </a:ext>
            </a:extLst>
          </p:cNvPr>
          <p:cNvSpPr txBox="1"/>
          <p:nvPr/>
        </p:nvSpPr>
        <p:spPr>
          <a:xfrm>
            <a:off x="6810601" y="1106334"/>
            <a:ext cx="90281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自环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3AC0960-C705-4015-8B19-97447722A1A3}"/>
              </a:ext>
            </a:extLst>
          </p:cNvPr>
          <p:cNvSpPr txBox="1"/>
          <p:nvPr/>
        </p:nvSpPr>
        <p:spPr>
          <a:xfrm>
            <a:off x="9296400" y="1056040"/>
            <a:ext cx="184217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主对角线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8F1FC9-D4F2-473F-A9B5-8CED13FD00FB}"/>
              </a:ext>
            </a:extLst>
          </p:cNvPr>
          <p:cNvSpPr txBox="1"/>
          <p:nvPr/>
        </p:nvSpPr>
        <p:spPr>
          <a:xfrm>
            <a:off x="6810601" y="2267866"/>
            <a:ext cx="1261884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弧成对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004B52-277B-4EC6-B34C-B6CC1B6E1BD7}"/>
              </a:ext>
            </a:extLst>
          </p:cNvPr>
          <p:cNvSpPr txBox="1"/>
          <p:nvPr/>
        </p:nvSpPr>
        <p:spPr>
          <a:xfrm>
            <a:off x="9227470" y="2211647"/>
            <a:ext cx="1620957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对称矩阵</a:t>
            </a:r>
          </a:p>
        </p:txBody>
      </p:sp>
    </p:spTree>
    <p:extLst>
      <p:ext uri="{BB962C8B-B14F-4D97-AF65-F5344CB8AC3E}">
        <p14:creationId xmlns:p14="http://schemas.microsoft.com/office/powerpoint/2010/main" val="37838995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" grpId="0"/>
      <p:bldP spid="35" grpId="0"/>
      <p:bldP spid="38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1E2C4DC8-9892-433E-A08F-F4CEA0D97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0"/>
            <a:ext cx="6096000" cy="99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440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§2.</a:t>
            </a:r>
            <a:r>
              <a:rPr lang="en-US" altLang="zh-CN" sz="440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7 </a:t>
            </a:r>
            <a:r>
              <a:rPr lang="zh-CN" altLang="en-US" sz="440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相 容</a:t>
            </a:r>
            <a:r>
              <a:rPr lang="pt-BR" altLang="zh-CN" sz="440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pt-BR" sz="440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关系</a:t>
            </a:r>
            <a:endParaRPr lang="zh-CN" altLang="en-US" sz="4400" dirty="0">
              <a:solidFill>
                <a:srgbClr val="0000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25897"/>
      </p:ext>
    </p:extLst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www.33ppt.com​​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118C3B"/>
      </a:accent1>
      <a:accent2>
        <a:srgbClr val="92D050"/>
      </a:accent2>
      <a:accent3>
        <a:srgbClr val="00A44A"/>
      </a:accent3>
      <a:accent4>
        <a:srgbClr val="FFC000"/>
      </a:accent4>
      <a:accent5>
        <a:srgbClr val="9CC815"/>
      </a:accent5>
      <a:accent6>
        <a:srgbClr val="FF0000"/>
      </a:accent6>
      <a:hlink>
        <a:srgbClr val="1D55C5"/>
      </a:hlink>
      <a:folHlink>
        <a:srgbClr val="800080"/>
      </a:folHlink>
    </a:clrScheme>
    <a:fontScheme name="自定义 3">
      <a:majorFont>
        <a:latin typeface="Impac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1-关系运算-1</Template>
  <TotalTime>7012</TotalTime>
  <Words>1166</Words>
  <Application>Microsoft Office PowerPoint</Application>
  <PresentationFormat>宽屏</PresentationFormat>
  <Paragraphs>201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黑体</vt:lpstr>
      <vt:lpstr>华文楷体</vt:lpstr>
      <vt:lpstr>微软雅黑</vt:lpstr>
      <vt:lpstr>Arial</vt:lpstr>
      <vt:lpstr>Calibri</vt:lpstr>
      <vt:lpstr>Cambria Math</vt:lpstr>
      <vt:lpstr>Times New Roman</vt:lpstr>
      <vt:lpstr>Wingdings</vt:lpstr>
      <vt:lpstr>1www.33ppt.com​​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韩丽霞</dc:creator>
  <cp:lastModifiedBy>韩 丽霞</cp:lastModifiedBy>
  <cp:revision>892</cp:revision>
  <cp:lastPrinted>1601-01-01T00:00:00Z</cp:lastPrinted>
  <dcterms:created xsi:type="dcterms:W3CDTF">1601-01-01T00:00:00Z</dcterms:created>
  <dcterms:modified xsi:type="dcterms:W3CDTF">2020-03-03T05:34:24Z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