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28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44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9" autoAdjust="0"/>
    <p:restoredTop sz="96357" autoAdjust="0"/>
  </p:normalViewPr>
  <p:slideViewPr>
    <p:cSldViewPr>
      <p:cViewPr varScale="1">
        <p:scale>
          <a:sx n="145" d="100"/>
          <a:sy n="145" d="100"/>
        </p:scale>
        <p:origin x="19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2334C-E78B-481A-B29E-BCB4DBDFD0A1}" type="datetimeFigureOut">
              <a:rPr lang="zh-CN" altLang="en-US" smtClean="0"/>
              <a:t>2019/8/7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5477C-AFAF-4A27-B2AC-BF8371CE5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446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2B909-2B53-4A70-BC70-AEF46C7ACF24}" type="datetimeFigureOut">
              <a:rPr lang="zh-CN" altLang="en-US" smtClean="0"/>
              <a:t>2019/8/7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F44-F5CE-455C-A9FE-73A15FC42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63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1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6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microsoft.com/office/2007/relationships/hdphoto" Target="../media/hdphoto2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2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microsoft.com/office/2007/relationships/hdphoto" Target="../media/hdphoto2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microsoft.com/office/2007/relationships/hdphoto" Target="../media/hdphoto2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41781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/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/>
                  </a14:imgProps>
                </a:ext>
              </a:extLst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51201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封面/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:\0PPT素材\背景及图片\白麻子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/>
        </p:blipFill>
        <p:spPr bwMode="auto">
          <a:xfrm>
            <a:off x="0" y="0"/>
            <a:ext cx="9143999" cy="51434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1932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备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7111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48812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4" descr="F:\0PPT素材\背景及图片\白麻子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/>
        </p:blipFill>
        <p:spPr bwMode="auto">
          <a:xfrm>
            <a:off x="0" y="0"/>
            <a:ext cx="9143999" cy="51434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接连接符 25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42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3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4" name="椭圆 43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43033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教学设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:\0PPT素材\背景及图片\白麻子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/>
        </p:blipFill>
        <p:spPr bwMode="auto">
          <a:xfrm>
            <a:off x="0" y="0"/>
            <a:ext cx="9143999" cy="51434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接连接符 25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42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3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4" name="椭圆 43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65" name="标题 1"/>
          <p:cNvSpPr txBox="1">
            <a:spLocks/>
          </p:cNvSpPr>
          <p:nvPr userDrawn="1"/>
        </p:nvSpPr>
        <p:spPr>
          <a:xfrm>
            <a:off x="1075043" y="250504"/>
            <a:ext cx="1164425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none" lIns="68582" tIns="34292" rIns="68582" bIns="34292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</a:rPr>
              <a:t>教学小结</a:t>
            </a:r>
          </a:p>
        </p:txBody>
      </p:sp>
    </p:spTree>
    <p:extLst>
      <p:ext uri="{BB962C8B-B14F-4D97-AF65-F5344CB8AC3E}">
        <p14:creationId xmlns:p14="http://schemas.microsoft.com/office/powerpoint/2010/main" val="23504067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:\0PPT素材\背景及图片\白麻子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/>
        </p:blipFill>
        <p:spPr bwMode="auto">
          <a:xfrm>
            <a:off x="0" y="0"/>
            <a:ext cx="9143999" cy="51434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接连接符 25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42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3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4" name="椭圆 43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015518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反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:\0PPT素材\背景及图片\白麻子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/>
        </p:blipFill>
        <p:spPr bwMode="auto">
          <a:xfrm>
            <a:off x="0" y="0"/>
            <a:ext cx="9143999" cy="51434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接连接符 25"/>
          <p:cNvCxnSpPr/>
          <p:nvPr userDrawn="1"/>
        </p:nvCxnSpPr>
        <p:spPr>
          <a:xfrm flipV="1">
            <a:off x="953128" y="654064"/>
            <a:ext cx="7147876" cy="1"/>
          </a:xfrm>
          <a:prstGeom prst="line">
            <a:avLst/>
          </a:prstGeom>
          <a:noFill/>
          <a:ln w="15875" cap="flat" cmpd="sng" algn="ctr">
            <a:solidFill>
              <a:srgbClr val="118C3B"/>
            </a:solidFill>
            <a:prstDash val="solid"/>
          </a:ln>
          <a:effectLst/>
        </p:spPr>
      </p:cxnSp>
      <p:sp>
        <p:nvSpPr>
          <p:cNvPr id="41" name="KSO_Shape"/>
          <p:cNvSpPr>
            <a:spLocks/>
          </p:cNvSpPr>
          <p:nvPr userDrawn="1"/>
        </p:nvSpPr>
        <p:spPr bwMode="auto">
          <a:xfrm>
            <a:off x="8205387" y="300504"/>
            <a:ext cx="219592" cy="402941"/>
          </a:xfrm>
          <a:custGeom>
            <a:avLst/>
            <a:gdLst>
              <a:gd name="T0" fmla="*/ 982546 w 2361"/>
              <a:gd name="T1" fmla="*/ 83198 h 4328"/>
              <a:gd name="T2" fmla="*/ 914296 w 2361"/>
              <a:gd name="T3" fmla="*/ 41599 h 4328"/>
              <a:gd name="T4" fmla="*/ 684994 w 2361"/>
              <a:gd name="T5" fmla="*/ 256249 h 4328"/>
              <a:gd name="T6" fmla="*/ 620490 w 2361"/>
              <a:gd name="T7" fmla="*/ 383125 h 4328"/>
              <a:gd name="T8" fmla="*/ 579706 w 2361"/>
              <a:gd name="T9" fmla="*/ 479218 h 4328"/>
              <a:gd name="T10" fmla="*/ 56597 w 2361"/>
              <a:gd name="T11" fmla="*/ 1501301 h 4328"/>
              <a:gd name="T12" fmla="*/ 32876 w 2361"/>
              <a:gd name="T13" fmla="*/ 1601555 h 4328"/>
              <a:gd name="T14" fmla="*/ 20392 w 2361"/>
              <a:gd name="T15" fmla="*/ 1676017 h 4328"/>
              <a:gd name="T16" fmla="*/ 0 w 2361"/>
              <a:gd name="T17" fmla="*/ 1792493 h 4328"/>
              <a:gd name="T18" fmla="*/ 7907 w 2361"/>
              <a:gd name="T19" fmla="*/ 1800397 h 4328"/>
              <a:gd name="T20" fmla="*/ 58262 w 2361"/>
              <a:gd name="T21" fmla="*/ 1700976 h 4328"/>
              <a:gd name="T22" fmla="*/ 120685 w 2361"/>
              <a:gd name="T23" fmla="*/ 1654801 h 4328"/>
              <a:gd name="T24" fmla="*/ 191848 w 2361"/>
              <a:gd name="T25" fmla="*/ 1569524 h 4328"/>
              <a:gd name="T26" fmla="*/ 727026 w 2361"/>
              <a:gd name="T27" fmla="*/ 582799 h 4328"/>
              <a:gd name="T28" fmla="*/ 747417 w 2361"/>
              <a:gd name="T29" fmla="*/ 563248 h 4328"/>
              <a:gd name="T30" fmla="*/ 936353 w 2361"/>
              <a:gd name="T31" fmla="*/ 195930 h 4328"/>
              <a:gd name="T32" fmla="*/ 799853 w 2361"/>
              <a:gd name="T33" fmla="*/ 475475 h 4328"/>
              <a:gd name="T34" fmla="*/ 802350 w 2361"/>
              <a:gd name="T35" fmla="*/ 501266 h 4328"/>
              <a:gd name="T36" fmla="*/ 980049 w 2361"/>
              <a:gd name="T37" fmla="*/ 158907 h 4328"/>
              <a:gd name="T38" fmla="*/ 963819 w 2361"/>
              <a:gd name="T39" fmla="*/ 141852 h 4328"/>
              <a:gd name="T40" fmla="*/ 982546 w 2361"/>
              <a:gd name="T41" fmla="*/ 104829 h 4328"/>
              <a:gd name="T42" fmla="*/ 210159 w 2361"/>
              <a:gd name="T43" fmla="*/ 1549140 h 4328"/>
              <a:gd name="T44" fmla="*/ 84896 w 2361"/>
              <a:gd name="T45" fmla="*/ 1493398 h 4328"/>
              <a:gd name="T46" fmla="*/ 412827 w 2361"/>
              <a:gd name="T47" fmla="*/ 849032 h 4328"/>
              <a:gd name="T48" fmla="*/ 598017 w 2361"/>
              <a:gd name="T49" fmla="*/ 488786 h 4328"/>
              <a:gd name="T50" fmla="*/ 627564 w 2361"/>
              <a:gd name="T51" fmla="*/ 503762 h 4328"/>
              <a:gd name="T52" fmla="*/ 720783 w 2361"/>
              <a:gd name="T53" fmla="*/ 552848 h 4328"/>
              <a:gd name="T54" fmla="*/ 741175 w 2361"/>
              <a:gd name="T55" fmla="*/ 530385 h 4328"/>
              <a:gd name="T56" fmla="*/ 733268 w 2361"/>
              <a:gd name="T57" fmla="*/ 532465 h 4328"/>
              <a:gd name="T58" fmla="*/ 601763 w 2361"/>
              <a:gd name="T59" fmla="*/ 465075 h 4328"/>
              <a:gd name="T60" fmla="*/ 829816 w 2361"/>
              <a:gd name="T61" fmla="*/ 25791 h 4328"/>
              <a:gd name="T62" fmla="*/ 962154 w 2361"/>
              <a:gd name="T63" fmla="*/ 99421 h 43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361" h="4328">
                <a:moveTo>
                  <a:pt x="2361" y="252"/>
                </a:moveTo>
                <a:cubicBezTo>
                  <a:pt x="2361" y="200"/>
                  <a:pt x="2361" y="200"/>
                  <a:pt x="2361" y="200"/>
                </a:cubicBezTo>
                <a:cubicBezTo>
                  <a:pt x="2293" y="156"/>
                  <a:pt x="2293" y="156"/>
                  <a:pt x="2293" y="156"/>
                </a:cubicBezTo>
                <a:cubicBezTo>
                  <a:pt x="2197" y="100"/>
                  <a:pt x="2197" y="100"/>
                  <a:pt x="2197" y="100"/>
                </a:cubicBezTo>
                <a:cubicBezTo>
                  <a:pt x="2103" y="55"/>
                  <a:pt x="2024" y="21"/>
                  <a:pt x="1960" y="0"/>
                </a:cubicBezTo>
                <a:cubicBezTo>
                  <a:pt x="1646" y="616"/>
                  <a:pt x="1646" y="616"/>
                  <a:pt x="1646" y="616"/>
                </a:cubicBezTo>
                <a:cubicBezTo>
                  <a:pt x="1621" y="661"/>
                  <a:pt x="1621" y="661"/>
                  <a:pt x="1621" y="661"/>
                </a:cubicBezTo>
                <a:cubicBezTo>
                  <a:pt x="1491" y="921"/>
                  <a:pt x="1491" y="921"/>
                  <a:pt x="1491" y="921"/>
                </a:cubicBezTo>
                <a:cubicBezTo>
                  <a:pt x="1375" y="1143"/>
                  <a:pt x="1375" y="1143"/>
                  <a:pt x="1375" y="1143"/>
                </a:cubicBezTo>
                <a:cubicBezTo>
                  <a:pt x="1393" y="1152"/>
                  <a:pt x="1393" y="1152"/>
                  <a:pt x="1393" y="1152"/>
                </a:cubicBezTo>
                <a:cubicBezTo>
                  <a:pt x="1375" y="1186"/>
                  <a:pt x="1375" y="1186"/>
                  <a:pt x="1375" y="1186"/>
                </a:cubicBezTo>
                <a:cubicBezTo>
                  <a:pt x="136" y="3609"/>
                  <a:pt x="136" y="3609"/>
                  <a:pt x="136" y="3609"/>
                </a:cubicBezTo>
                <a:cubicBezTo>
                  <a:pt x="187" y="3632"/>
                  <a:pt x="187" y="3632"/>
                  <a:pt x="187" y="3632"/>
                </a:cubicBezTo>
                <a:cubicBezTo>
                  <a:pt x="79" y="3850"/>
                  <a:pt x="79" y="3850"/>
                  <a:pt x="79" y="3850"/>
                </a:cubicBezTo>
                <a:cubicBezTo>
                  <a:pt x="121" y="3886"/>
                  <a:pt x="121" y="3886"/>
                  <a:pt x="121" y="3886"/>
                </a:cubicBezTo>
                <a:cubicBezTo>
                  <a:pt x="49" y="4029"/>
                  <a:pt x="49" y="4029"/>
                  <a:pt x="49" y="4029"/>
                </a:cubicBezTo>
                <a:cubicBezTo>
                  <a:pt x="115" y="4078"/>
                  <a:pt x="115" y="4078"/>
                  <a:pt x="115" y="4078"/>
                </a:cubicBezTo>
                <a:cubicBezTo>
                  <a:pt x="0" y="4309"/>
                  <a:pt x="0" y="4309"/>
                  <a:pt x="0" y="4309"/>
                </a:cubicBezTo>
                <a:cubicBezTo>
                  <a:pt x="0" y="4309"/>
                  <a:pt x="0" y="4309"/>
                  <a:pt x="0" y="4309"/>
                </a:cubicBezTo>
                <a:cubicBezTo>
                  <a:pt x="19" y="4328"/>
                  <a:pt x="19" y="4328"/>
                  <a:pt x="19" y="4328"/>
                </a:cubicBezTo>
                <a:cubicBezTo>
                  <a:pt x="25" y="4321"/>
                  <a:pt x="25" y="4321"/>
                  <a:pt x="25" y="4321"/>
                </a:cubicBezTo>
                <a:cubicBezTo>
                  <a:pt x="140" y="4089"/>
                  <a:pt x="140" y="4089"/>
                  <a:pt x="140" y="4089"/>
                </a:cubicBezTo>
                <a:cubicBezTo>
                  <a:pt x="140" y="4095"/>
                  <a:pt x="167" y="4103"/>
                  <a:pt x="221" y="4114"/>
                </a:cubicBezTo>
                <a:cubicBezTo>
                  <a:pt x="234" y="4096"/>
                  <a:pt x="257" y="4050"/>
                  <a:pt x="290" y="3978"/>
                </a:cubicBezTo>
                <a:cubicBezTo>
                  <a:pt x="352" y="3989"/>
                  <a:pt x="352" y="3989"/>
                  <a:pt x="352" y="3989"/>
                </a:cubicBezTo>
                <a:cubicBezTo>
                  <a:pt x="461" y="3773"/>
                  <a:pt x="461" y="3773"/>
                  <a:pt x="461" y="3773"/>
                </a:cubicBezTo>
                <a:cubicBezTo>
                  <a:pt x="520" y="3805"/>
                  <a:pt x="520" y="3805"/>
                  <a:pt x="520" y="3805"/>
                </a:cubicBezTo>
                <a:cubicBezTo>
                  <a:pt x="1747" y="1401"/>
                  <a:pt x="1747" y="1401"/>
                  <a:pt x="1747" y="1401"/>
                </a:cubicBezTo>
                <a:cubicBezTo>
                  <a:pt x="1779" y="1346"/>
                  <a:pt x="1779" y="1346"/>
                  <a:pt x="1779" y="1346"/>
                </a:cubicBezTo>
                <a:cubicBezTo>
                  <a:pt x="1796" y="1354"/>
                  <a:pt x="1796" y="1354"/>
                  <a:pt x="1796" y="1354"/>
                </a:cubicBezTo>
                <a:cubicBezTo>
                  <a:pt x="2169" y="621"/>
                  <a:pt x="2169" y="621"/>
                  <a:pt x="2169" y="621"/>
                </a:cubicBezTo>
                <a:cubicBezTo>
                  <a:pt x="2250" y="471"/>
                  <a:pt x="2250" y="471"/>
                  <a:pt x="2250" y="471"/>
                </a:cubicBezTo>
                <a:cubicBezTo>
                  <a:pt x="2263" y="480"/>
                  <a:pt x="2263" y="480"/>
                  <a:pt x="2263" y="480"/>
                </a:cubicBezTo>
                <a:cubicBezTo>
                  <a:pt x="1922" y="1143"/>
                  <a:pt x="1922" y="1143"/>
                  <a:pt x="1922" y="1143"/>
                </a:cubicBezTo>
                <a:cubicBezTo>
                  <a:pt x="1904" y="1173"/>
                  <a:pt x="1899" y="1192"/>
                  <a:pt x="1904" y="1201"/>
                </a:cubicBezTo>
                <a:cubicBezTo>
                  <a:pt x="1904" y="1207"/>
                  <a:pt x="1912" y="1208"/>
                  <a:pt x="1928" y="1205"/>
                </a:cubicBezTo>
                <a:cubicBezTo>
                  <a:pt x="1939" y="1196"/>
                  <a:pt x="1939" y="1196"/>
                  <a:pt x="1939" y="1196"/>
                </a:cubicBezTo>
                <a:cubicBezTo>
                  <a:pt x="2355" y="382"/>
                  <a:pt x="2355" y="382"/>
                  <a:pt x="2355" y="382"/>
                </a:cubicBezTo>
                <a:cubicBezTo>
                  <a:pt x="2360" y="368"/>
                  <a:pt x="2359" y="357"/>
                  <a:pt x="2350" y="350"/>
                </a:cubicBezTo>
                <a:cubicBezTo>
                  <a:pt x="2335" y="350"/>
                  <a:pt x="2323" y="347"/>
                  <a:pt x="2316" y="341"/>
                </a:cubicBezTo>
                <a:cubicBezTo>
                  <a:pt x="2316" y="333"/>
                  <a:pt x="2316" y="333"/>
                  <a:pt x="2316" y="333"/>
                </a:cubicBezTo>
                <a:cubicBezTo>
                  <a:pt x="2361" y="252"/>
                  <a:pt x="2361" y="252"/>
                  <a:pt x="2361" y="252"/>
                </a:cubicBezTo>
                <a:close/>
                <a:moveTo>
                  <a:pt x="1672" y="1438"/>
                </a:moveTo>
                <a:cubicBezTo>
                  <a:pt x="505" y="3724"/>
                  <a:pt x="505" y="3724"/>
                  <a:pt x="505" y="3724"/>
                </a:cubicBezTo>
                <a:cubicBezTo>
                  <a:pt x="504" y="3736"/>
                  <a:pt x="500" y="3740"/>
                  <a:pt x="492" y="3737"/>
                </a:cubicBezTo>
                <a:cubicBezTo>
                  <a:pt x="488" y="3728"/>
                  <a:pt x="392" y="3679"/>
                  <a:pt x="204" y="3590"/>
                </a:cubicBezTo>
                <a:cubicBezTo>
                  <a:pt x="204" y="3583"/>
                  <a:pt x="204" y="3583"/>
                  <a:pt x="204" y="3583"/>
                </a:cubicBezTo>
                <a:cubicBezTo>
                  <a:pt x="733" y="2560"/>
                  <a:pt x="996" y="2045"/>
                  <a:pt x="992" y="2041"/>
                </a:cubicBezTo>
                <a:cubicBezTo>
                  <a:pt x="1192" y="1661"/>
                  <a:pt x="1192" y="1661"/>
                  <a:pt x="1192" y="1661"/>
                </a:cubicBezTo>
                <a:cubicBezTo>
                  <a:pt x="1437" y="1175"/>
                  <a:pt x="1437" y="1175"/>
                  <a:pt x="1437" y="1175"/>
                </a:cubicBezTo>
                <a:cubicBezTo>
                  <a:pt x="1446" y="1175"/>
                  <a:pt x="1446" y="1175"/>
                  <a:pt x="1446" y="1175"/>
                </a:cubicBezTo>
                <a:cubicBezTo>
                  <a:pt x="1508" y="1211"/>
                  <a:pt x="1508" y="1211"/>
                  <a:pt x="1508" y="1211"/>
                </a:cubicBezTo>
                <a:cubicBezTo>
                  <a:pt x="1719" y="1316"/>
                  <a:pt x="1719" y="1316"/>
                  <a:pt x="1719" y="1316"/>
                </a:cubicBezTo>
                <a:cubicBezTo>
                  <a:pt x="1727" y="1317"/>
                  <a:pt x="1732" y="1322"/>
                  <a:pt x="1732" y="1329"/>
                </a:cubicBezTo>
                <a:cubicBezTo>
                  <a:pt x="1672" y="1438"/>
                  <a:pt x="1672" y="1438"/>
                  <a:pt x="1672" y="1438"/>
                </a:cubicBezTo>
                <a:close/>
                <a:moveTo>
                  <a:pt x="1781" y="1275"/>
                </a:moveTo>
                <a:cubicBezTo>
                  <a:pt x="1770" y="1288"/>
                  <a:pt x="1770" y="1288"/>
                  <a:pt x="1770" y="1288"/>
                </a:cubicBezTo>
                <a:cubicBezTo>
                  <a:pt x="1762" y="1280"/>
                  <a:pt x="1762" y="1280"/>
                  <a:pt x="1762" y="1280"/>
                </a:cubicBezTo>
                <a:cubicBezTo>
                  <a:pt x="1448" y="1122"/>
                  <a:pt x="1448" y="1122"/>
                  <a:pt x="1448" y="1122"/>
                </a:cubicBezTo>
                <a:cubicBezTo>
                  <a:pt x="1446" y="1118"/>
                  <a:pt x="1446" y="1118"/>
                  <a:pt x="1446" y="1118"/>
                </a:cubicBezTo>
                <a:cubicBezTo>
                  <a:pt x="1986" y="62"/>
                  <a:pt x="1986" y="62"/>
                  <a:pt x="1986" y="62"/>
                </a:cubicBezTo>
                <a:cubicBezTo>
                  <a:pt x="1994" y="62"/>
                  <a:pt x="1994" y="62"/>
                  <a:pt x="1994" y="62"/>
                </a:cubicBezTo>
                <a:cubicBezTo>
                  <a:pt x="2115" y="114"/>
                  <a:pt x="2220" y="169"/>
                  <a:pt x="2310" y="226"/>
                </a:cubicBezTo>
                <a:cubicBezTo>
                  <a:pt x="2312" y="239"/>
                  <a:pt x="2312" y="239"/>
                  <a:pt x="2312" y="239"/>
                </a:cubicBezTo>
                <a:cubicBezTo>
                  <a:pt x="1781" y="1275"/>
                  <a:pt x="1781" y="1275"/>
                  <a:pt x="1781" y="1275"/>
                </a:cubicBezTo>
                <a:close/>
              </a:path>
            </a:pathLst>
          </a:custGeom>
          <a:solidFill>
            <a:srgbClr val="1F2123"/>
          </a:solidFill>
          <a:ln>
            <a:noFill/>
          </a:ln>
        </p:spPr>
        <p:txBody>
          <a:bodyPr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MH_Other_4"/>
          <p:cNvSpPr/>
          <p:nvPr userDrawn="1">
            <p:custDataLst>
              <p:tags r:id="rId1"/>
            </p:custDataLst>
          </p:nvPr>
        </p:nvSpPr>
        <p:spPr>
          <a:xfrm>
            <a:off x="235547" y="165586"/>
            <a:ext cx="416148" cy="416148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3" name="MH_Other_4"/>
          <p:cNvSpPr/>
          <p:nvPr userDrawn="1">
            <p:custDataLst>
              <p:tags r:id="rId2"/>
            </p:custDataLst>
          </p:nvPr>
        </p:nvSpPr>
        <p:spPr>
          <a:xfrm>
            <a:off x="-68560" y="505752"/>
            <a:ext cx="271937" cy="271937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4" name="椭圆 43"/>
          <p:cNvSpPr/>
          <p:nvPr userDrawn="1"/>
        </p:nvSpPr>
        <p:spPr>
          <a:xfrm>
            <a:off x="585093" y="313065"/>
            <a:ext cx="324000" cy="324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MH_Other_4"/>
          <p:cNvSpPr/>
          <p:nvPr userDrawn="1">
            <p:custDataLst>
              <p:tags r:id="rId3"/>
            </p:custDataLst>
          </p:nvPr>
        </p:nvSpPr>
        <p:spPr>
          <a:xfrm>
            <a:off x="158706" y="11905"/>
            <a:ext cx="153681" cy="153681"/>
          </a:xfrm>
          <a:prstGeom prst="ellipse">
            <a:avLst/>
          </a:prstGeom>
          <a:solidFill>
            <a:schemeClr val="accent1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64" name="矩形 3"/>
          <p:cNvSpPr>
            <a:spLocks noChangeArrowheads="1"/>
          </p:cNvSpPr>
          <p:nvPr userDrawn="1"/>
        </p:nvSpPr>
        <p:spPr bwMode="auto">
          <a:xfrm>
            <a:off x="1083298" y="386794"/>
            <a:ext cx="1717655" cy="28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lvl="1"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Teaching Refletion</a:t>
            </a:r>
          </a:p>
        </p:txBody>
      </p:sp>
      <p:sp>
        <p:nvSpPr>
          <p:cNvPr id="65" name="标题 1"/>
          <p:cNvSpPr txBox="1">
            <a:spLocks/>
          </p:cNvSpPr>
          <p:nvPr userDrawn="1"/>
        </p:nvSpPr>
        <p:spPr>
          <a:xfrm>
            <a:off x="1075043" y="67257"/>
            <a:ext cx="1164425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none" lIns="68582" tIns="34292" rIns="68582" bIns="34292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</a:rPr>
              <a:t>教学反思</a:t>
            </a:r>
          </a:p>
        </p:txBody>
      </p:sp>
    </p:spTree>
    <p:extLst>
      <p:ext uri="{BB962C8B-B14F-4D97-AF65-F5344CB8AC3E}">
        <p14:creationId xmlns:p14="http://schemas.microsoft.com/office/powerpoint/2010/main" val="54457779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3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77" r:id="rId3"/>
    <p:sldLayoutId id="2147483673" r:id="rId4"/>
    <p:sldLayoutId id="2147483671" r:id="rId5"/>
    <p:sldLayoutId id="2147483674" r:id="rId6"/>
    <p:sldLayoutId id="2147483675" r:id="rId7"/>
    <p:sldLayoutId id="2147483676" r:id="rId8"/>
  </p:sldLayoutIdLst>
  <p:transition>
    <p:random/>
  </p:transition>
  <p:hf hdr="0" ftr="0" dt="0"/>
  <p:txStyles>
    <p:titleStyle>
      <a:lvl1pPr algn="ctr" defTabSz="1023252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717" indent="-383717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392" indent="-319759" algn="l" defTabSz="1023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062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687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317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940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564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188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8819" indent="-255814" algn="l" defTabSz="1023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626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25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879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50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128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752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376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003" algn="l" defTabSz="10232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4"/>
          <p:cNvSpPr/>
          <p:nvPr/>
        </p:nvSpPr>
        <p:spPr>
          <a:xfrm rot="2700000">
            <a:off x="2056869" y="1400001"/>
            <a:ext cx="1296000" cy="1296000"/>
          </a:xfrm>
          <a:prstGeom prst="ellipse">
            <a:avLst/>
          </a:prstGeom>
          <a:gradFill>
            <a:gsLst>
              <a:gs pos="100000">
                <a:schemeClr val="bg1">
                  <a:lumMod val="97000"/>
                </a:schemeClr>
              </a:gs>
              <a:gs pos="0">
                <a:schemeClr val="bg1">
                  <a:lumMod val="80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5122" y="1428728"/>
            <a:ext cx="939497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6000" b="1" spc="50" dirty="0">
                <a:ln w="11430">
                  <a:noFill/>
                </a:ln>
                <a:solidFill>
                  <a:srgbClr val="0066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函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" y="26608"/>
            <a:ext cx="3690942" cy="737819"/>
          </a:xfrm>
          <a:prstGeom prst="rect">
            <a:avLst/>
          </a:prstGeom>
        </p:spPr>
      </p:pic>
      <p:sp>
        <p:nvSpPr>
          <p:cNvPr id="13" name="椭圆 18"/>
          <p:cNvSpPr/>
          <p:nvPr/>
        </p:nvSpPr>
        <p:spPr>
          <a:xfrm rot="2700000">
            <a:off x="5383853" y="1469148"/>
            <a:ext cx="1296000" cy="1296000"/>
          </a:xfrm>
          <a:prstGeom prst="ellipse">
            <a:avLst/>
          </a:prstGeom>
          <a:gradFill>
            <a:gsLst>
              <a:gs pos="100000">
                <a:schemeClr val="bg1">
                  <a:lumMod val="97000"/>
                </a:schemeClr>
              </a:gs>
              <a:gs pos="0">
                <a:schemeClr val="bg1">
                  <a:lumMod val="80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7490" y="1593399"/>
            <a:ext cx="970583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algn="ctr">
              <a:defRPr sz="6000" b="1" spc="50">
                <a:ln w="11430"/>
                <a:solidFill>
                  <a:schemeClr val="accent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ln w="11430">
                  <a:noFill/>
                </a:ln>
                <a:solidFill>
                  <a:srgbClr val="0066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3659580878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8E8F476-D5E7-4C4D-A628-6BABDEE20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67494"/>
            <a:ext cx="2183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16E5816-1902-4105-B818-E98608AA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878" y="914074"/>
            <a:ext cx="5461494" cy="104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是非空集合，所有从</a:t>
            </a:r>
            <a:r>
              <a:rPr lang="en-US" altLang="zh-CN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的函数记作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（</a:t>
            </a:r>
            <a:r>
              <a:rPr lang="en-US" altLang="zh-CN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</a:t>
            </a:r>
            <a:r>
              <a:rPr lang="en-US" altLang="zh-CN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1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60DF16B-9CF8-45B8-9364-FD7A87B37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60996"/>
            <a:ext cx="136383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36026E9-62DD-49F0-9FBF-BD93FE89C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38325"/>
              </p:ext>
            </p:extLst>
          </p:nvPr>
        </p:nvGraphicFramePr>
        <p:xfrm>
          <a:off x="6375372" y="1033914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公式" r:id="rId3" imgW="228600" imgH="190500" progId="Equation.3">
                  <p:embed/>
                </p:oleObj>
              </mc:Choice>
              <mc:Fallback>
                <p:oleObj name="公式" r:id="rId3" imgW="228600" imgH="1905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372" y="1033914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>
            <a:extLst>
              <a:ext uri="{FF2B5EF4-FFF2-40B4-BE49-F238E27FC236}">
                <a16:creationId xmlns:a16="http://schemas.microsoft.com/office/drawing/2014/main" id="{FF43338C-6B9A-4CD6-A11E-0AEE7F5EE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46708"/>
            <a:ext cx="136383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id="{1283D712-A89E-440D-A65B-C68308D2F92E}"/>
                  </a:ext>
                </a:extLst>
              </p:cNvPr>
              <p:cNvSpPr txBox="1"/>
              <p:nvPr/>
            </p:nvSpPr>
            <p:spPr bwMode="auto">
              <a:xfrm>
                <a:off x="1482998" y="2299493"/>
                <a:ext cx="3200400" cy="544513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func>
                        <m:func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id="{1283D712-A89E-440D-A65B-C68308D2F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2998" y="2299493"/>
                <a:ext cx="3200400" cy="544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3">
            <a:extLst>
              <a:ext uri="{FF2B5EF4-FFF2-40B4-BE49-F238E27FC236}">
                <a16:creationId xmlns:a16="http://schemas.microsoft.com/office/drawing/2014/main" id="{47A47794-FE77-4655-9920-3166FB94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21706"/>
            <a:ext cx="136383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12">
                <a:extLst>
                  <a:ext uri="{FF2B5EF4-FFF2-40B4-BE49-F238E27FC236}">
                    <a16:creationId xmlns:a16="http://schemas.microsoft.com/office/drawing/2014/main" id="{3097393A-6982-4C4E-9318-A0BBCD19B74E}"/>
                  </a:ext>
                </a:extLst>
              </p:cNvPr>
              <p:cNvSpPr txBox="1"/>
              <p:nvPr/>
            </p:nvSpPr>
            <p:spPr bwMode="auto">
              <a:xfrm>
                <a:off x="5004048" y="2332244"/>
                <a:ext cx="742950" cy="7207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Object 12">
                <a:extLst>
                  <a:ext uri="{FF2B5EF4-FFF2-40B4-BE49-F238E27FC236}">
                    <a16:creationId xmlns:a16="http://schemas.microsoft.com/office/drawing/2014/main" id="{3097393A-6982-4C4E-9318-A0BBCD19B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2332244"/>
                <a:ext cx="742950" cy="720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53739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C8A9583B-A4D1-4C4E-BEE4-0684B4175B4E}"/>
              </a:ext>
            </a:extLst>
          </p:cNvPr>
          <p:cNvGrpSpPr>
            <a:grpSpLocks/>
          </p:cNvGrpSpPr>
          <p:nvPr/>
        </p:nvGrpSpPr>
        <p:grpSpPr bwMode="auto">
          <a:xfrm>
            <a:off x="1722315" y="554436"/>
            <a:ext cx="6149578" cy="1909762"/>
            <a:chOff x="541" y="1104"/>
            <a:chExt cx="5165" cy="1604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C2F2491E-6526-49B9-B510-517E2D2D6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2437"/>
              <a:ext cx="19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Y</a:t>
              </a:r>
              <a:r>
                <a:rPr kumimoji="1" lang="zh-CN" altLang="en-US" sz="15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中每个元素都有像源</a:t>
              </a:r>
            </a:p>
          </p:txBody>
        </p:sp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41A4B8C2-02C2-4116-A9E5-12D4561C6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2435"/>
              <a:ext cx="25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Z</a:t>
              </a:r>
              <a:r>
                <a:rPr kumimoji="1" lang="zh-CN" altLang="en-US" sz="15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中有的元素没有像源</a:t>
              </a:r>
            </a:p>
          </p:txBody>
        </p:sp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2BEC093B-EF95-475A-9659-DACF2D40B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" y="1150"/>
              <a:ext cx="2021" cy="1271"/>
              <a:chOff x="442" y="327"/>
              <a:chExt cx="2021" cy="1271"/>
            </a:xfrm>
          </p:grpSpPr>
          <p:sp>
            <p:nvSpPr>
              <p:cNvPr id="30" name="Oval 10">
                <a:extLst>
                  <a:ext uri="{FF2B5EF4-FFF2-40B4-BE49-F238E27FC236}">
                    <a16:creationId xmlns:a16="http://schemas.microsoft.com/office/drawing/2014/main" id="{7E5747F4-0EB2-441B-AA09-360EC72BB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568"/>
                <a:ext cx="813" cy="1006"/>
              </a:xfrm>
              <a:prstGeom prst="ellipse">
                <a:avLst/>
              </a:prstGeom>
              <a:solidFill>
                <a:srgbClr val="E1E2C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11">
                <a:extLst>
                  <a:ext uri="{FF2B5EF4-FFF2-40B4-BE49-F238E27FC236}">
                    <a16:creationId xmlns:a16="http://schemas.microsoft.com/office/drawing/2014/main" id="{0F0BA6E7-A7B5-4FC0-AFEB-617C8DBB4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" y="632"/>
                <a:ext cx="767" cy="910"/>
              </a:xfrm>
              <a:prstGeom prst="ellipse">
                <a:avLst/>
              </a:prstGeom>
              <a:solidFill>
                <a:srgbClr val="F4E1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12">
                <a:extLst>
                  <a:ext uri="{FF2B5EF4-FFF2-40B4-BE49-F238E27FC236}">
                    <a16:creationId xmlns:a16="http://schemas.microsoft.com/office/drawing/2014/main" id="{7EE8DC6A-916D-4926-9FBE-8FBE3B763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" y="754"/>
                <a:ext cx="54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13">
                <a:extLst>
                  <a:ext uri="{FF2B5EF4-FFF2-40B4-BE49-F238E27FC236}">
                    <a16:creationId xmlns:a16="http://schemas.microsoft.com/office/drawing/2014/main" id="{60D5C7C7-2F80-4380-8A4F-8BF80AA3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1082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14">
                <a:extLst>
                  <a:ext uri="{FF2B5EF4-FFF2-40B4-BE49-F238E27FC236}">
                    <a16:creationId xmlns:a16="http://schemas.microsoft.com/office/drawing/2014/main" id="{0811CCB7-1A0A-4EB3-82D0-9A91978AD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" y="1404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Oval 15">
                <a:extLst>
                  <a:ext uri="{FF2B5EF4-FFF2-40B4-BE49-F238E27FC236}">
                    <a16:creationId xmlns:a16="http://schemas.microsoft.com/office/drawing/2014/main" id="{C50DF4D0-06CF-4FE9-BD93-DB688E401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4" y="909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16">
                <a:extLst>
                  <a:ext uri="{FF2B5EF4-FFF2-40B4-BE49-F238E27FC236}">
                    <a16:creationId xmlns:a16="http://schemas.microsoft.com/office/drawing/2014/main" id="{142A26F9-4E92-48ED-B264-5B5CFD6A8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" y="1214"/>
                <a:ext cx="54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17">
                <a:extLst>
                  <a:ext uri="{FF2B5EF4-FFF2-40B4-BE49-F238E27FC236}">
                    <a16:creationId xmlns:a16="http://schemas.microsoft.com/office/drawing/2014/main" id="{0B15793C-5476-40EE-9BFD-C8C0B95B3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777"/>
                <a:ext cx="976" cy="126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18">
                <a:extLst>
                  <a:ext uri="{FF2B5EF4-FFF2-40B4-BE49-F238E27FC236}">
                    <a16:creationId xmlns:a16="http://schemas.microsoft.com/office/drawing/2014/main" id="{4B0EA40F-089B-49C7-899B-012E0281A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5" y="1098"/>
                <a:ext cx="942" cy="114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19">
                <a:extLst>
                  <a:ext uri="{FF2B5EF4-FFF2-40B4-BE49-F238E27FC236}">
                    <a16:creationId xmlns:a16="http://schemas.microsoft.com/office/drawing/2014/main" id="{51159127-4D88-4DDD-86B4-B72E63AA6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6" y="1233"/>
                <a:ext cx="992" cy="185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20">
                <a:extLst>
                  <a:ext uri="{FF2B5EF4-FFF2-40B4-BE49-F238E27FC236}">
                    <a16:creationId xmlns:a16="http://schemas.microsoft.com/office/drawing/2014/main" id="{B0C56E66-BCD1-4CD9-9E54-9933CE438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" y="640"/>
                <a:ext cx="5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a</a:t>
                </a:r>
              </a:p>
            </p:txBody>
          </p:sp>
          <p:sp>
            <p:nvSpPr>
              <p:cNvPr id="41" name="Text Box 21">
                <a:extLst>
                  <a:ext uri="{FF2B5EF4-FFF2-40B4-BE49-F238E27FC236}">
                    <a16:creationId xmlns:a16="http://schemas.microsoft.com/office/drawing/2014/main" id="{4BA6189E-770E-401F-AED0-8A2AABD48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" y="977"/>
                <a:ext cx="4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5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b</a:t>
                </a: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52209ECA-4A95-44B1-B337-BF1C5DFB52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" y="1307"/>
                <a:ext cx="50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c</a:t>
                </a:r>
              </a:p>
            </p:txBody>
          </p:sp>
          <p:sp>
            <p:nvSpPr>
              <p:cNvPr id="43" name="Text Box 23">
                <a:extLst>
                  <a:ext uri="{FF2B5EF4-FFF2-40B4-BE49-F238E27FC236}">
                    <a16:creationId xmlns:a16="http://schemas.microsoft.com/office/drawing/2014/main" id="{CD8BBC98-2332-4341-B735-4361501290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5" y="807"/>
                <a:ext cx="23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4" name="Text Box 24">
                <a:extLst>
                  <a:ext uri="{FF2B5EF4-FFF2-40B4-BE49-F238E27FC236}">
                    <a16:creationId xmlns:a16="http://schemas.microsoft.com/office/drawing/2014/main" id="{BFDA46B2-71A1-4EC6-AE1D-FC9FC5FFF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" y="1120"/>
                <a:ext cx="23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6F42F234-FDA3-4AFF-9737-78A1AD9BE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" y="419"/>
                <a:ext cx="28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X</a:t>
                </a:r>
              </a:p>
            </p:txBody>
          </p:sp>
          <p:sp>
            <p:nvSpPr>
              <p:cNvPr id="46" name="Rectangle 26">
                <a:extLst>
                  <a:ext uri="{FF2B5EF4-FFF2-40B4-BE49-F238E27FC236}">
                    <a16:creationId xmlns:a16="http://schemas.microsoft.com/office/drawing/2014/main" id="{8B61A941-077C-456A-B753-D2FD55FE9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390"/>
                <a:ext cx="28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Y</a:t>
                </a:r>
              </a:p>
            </p:txBody>
          </p:sp>
          <p:sp>
            <p:nvSpPr>
              <p:cNvPr id="47" name="Line 27">
                <a:extLst>
                  <a:ext uri="{FF2B5EF4-FFF2-40B4-BE49-F238E27FC236}">
                    <a16:creationId xmlns:a16="http://schemas.microsoft.com/office/drawing/2014/main" id="{B01AB72D-18CE-4C6A-8E24-518A75D3C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549"/>
                <a:ext cx="122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4504CB29-797F-4586-866F-123BD4686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327"/>
                <a:ext cx="22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f</a:t>
                </a:r>
              </a:p>
            </p:txBody>
          </p:sp>
        </p:grpSp>
        <p:grpSp>
          <p:nvGrpSpPr>
            <p:cNvPr id="6" name="Group 29">
              <a:extLst>
                <a:ext uri="{FF2B5EF4-FFF2-40B4-BE49-F238E27FC236}">
                  <a16:creationId xmlns:a16="http://schemas.microsoft.com/office/drawing/2014/main" id="{73FC6DA9-2CB4-4F9C-9FF8-2E17B9576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2" y="1104"/>
              <a:ext cx="2021" cy="1319"/>
              <a:chOff x="3011" y="281"/>
              <a:chExt cx="2021" cy="1319"/>
            </a:xfrm>
          </p:grpSpPr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0D505578-98F0-4BCB-95D6-D02942BEC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568"/>
                <a:ext cx="813" cy="1006"/>
              </a:xfrm>
              <a:prstGeom prst="ellipse">
                <a:avLst/>
              </a:prstGeom>
              <a:solidFill>
                <a:srgbClr val="E1E2C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Oval 31">
                <a:extLst>
                  <a:ext uri="{FF2B5EF4-FFF2-40B4-BE49-F238E27FC236}">
                    <a16:creationId xmlns:a16="http://schemas.microsoft.com/office/drawing/2014/main" id="{0620F64D-347F-4EC8-832D-4E703C5E0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632"/>
                <a:ext cx="767" cy="910"/>
              </a:xfrm>
              <a:prstGeom prst="ellipse">
                <a:avLst/>
              </a:prstGeom>
              <a:solidFill>
                <a:srgbClr val="F4E1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Oval 32">
                <a:extLst>
                  <a:ext uri="{FF2B5EF4-FFF2-40B4-BE49-F238E27FC236}">
                    <a16:creationId xmlns:a16="http://schemas.microsoft.com/office/drawing/2014/main" id="{25334DCA-913D-4DFF-9D2C-E3976E7D9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" y="754"/>
                <a:ext cx="54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33">
                <a:extLst>
                  <a:ext uri="{FF2B5EF4-FFF2-40B4-BE49-F238E27FC236}">
                    <a16:creationId xmlns:a16="http://schemas.microsoft.com/office/drawing/2014/main" id="{37005865-0E15-40D8-9797-8366641D0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" y="1082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Oval 34">
                <a:extLst>
                  <a:ext uri="{FF2B5EF4-FFF2-40B4-BE49-F238E27FC236}">
                    <a16:creationId xmlns:a16="http://schemas.microsoft.com/office/drawing/2014/main" id="{CA99A98E-6A90-4BF2-B399-9EF87B8F9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1404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35">
                <a:extLst>
                  <a:ext uri="{FF2B5EF4-FFF2-40B4-BE49-F238E27FC236}">
                    <a16:creationId xmlns:a16="http://schemas.microsoft.com/office/drawing/2014/main" id="{9B2FD407-DAB9-47A2-8974-D0EDDE742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7" y="638"/>
                <a:ext cx="54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36">
                <a:extLst>
                  <a:ext uri="{FF2B5EF4-FFF2-40B4-BE49-F238E27FC236}">
                    <a16:creationId xmlns:a16="http://schemas.microsoft.com/office/drawing/2014/main" id="{18852CDB-056C-4014-90F9-AF2A21EC1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3" y="909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37">
                <a:extLst>
                  <a:ext uri="{FF2B5EF4-FFF2-40B4-BE49-F238E27FC236}">
                    <a16:creationId xmlns:a16="http://schemas.microsoft.com/office/drawing/2014/main" id="{45698FC6-92EA-476F-AA0E-5FB291411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0" y="1214"/>
                <a:ext cx="54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38">
                <a:extLst>
                  <a:ext uri="{FF2B5EF4-FFF2-40B4-BE49-F238E27FC236}">
                    <a16:creationId xmlns:a16="http://schemas.microsoft.com/office/drawing/2014/main" id="{8E269C2C-A344-41F3-879F-9BCE84BA4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1462"/>
                <a:ext cx="55" cy="51"/>
              </a:xfrm>
              <a:prstGeom prst="ellipse">
                <a:avLst/>
              </a:prstGeom>
              <a:noFill/>
              <a:ln w="222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ine 39">
                <a:extLst>
                  <a:ext uri="{FF2B5EF4-FFF2-40B4-BE49-F238E27FC236}">
                    <a16:creationId xmlns:a16="http://schemas.microsoft.com/office/drawing/2014/main" id="{A46F4A09-7BC2-480B-8299-0BC444EC8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29" y="664"/>
                <a:ext cx="976" cy="113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40">
                <a:extLst>
                  <a:ext uri="{FF2B5EF4-FFF2-40B4-BE49-F238E27FC236}">
                    <a16:creationId xmlns:a16="http://schemas.microsoft.com/office/drawing/2014/main" id="{2D7FEA9D-5F24-4BB7-84BF-B7C61AB07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4" y="1098"/>
                <a:ext cx="942" cy="114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41">
                <a:extLst>
                  <a:ext uri="{FF2B5EF4-FFF2-40B4-BE49-F238E27FC236}">
                    <a16:creationId xmlns:a16="http://schemas.microsoft.com/office/drawing/2014/main" id="{7B79860C-BA6B-400D-86C3-53074848F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5" y="1233"/>
                <a:ext cx="992" cy="185"/>
              </a:xfrm>
              <a:prstGeom prst="line">
                <a:avLst/>
              </a:prstGeom>
              <a:noFill/>
              <a:ln w="22225">
                <a:solidFill>
                  <a:srgbClr val="80008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42">
                <a:extLst>
                  <a:ext uri="{FF2B5EF4-FFF2-40B4-BE49-F238E27FC236}">
                    <a16:creationId xmlns:a16="http://schemas.microsoft.com/office/drawing/2014/main" id="{30CF7E89-D272-4D16-A797-0B81CC7D5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1" y="640"/>
                <a:ext cx="5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a</a:t>
                </a:r>
              </a:p>
            </p:txBody>
          </p:sp>
          <p:sp>
            <p:nvSpPr>
              <p:cNvPr id="20" name="Text Box 43">
                <a:extLst>
                  <a:ext uri="{FF2B5EF4-FFF2-40B4-BE49-F238E27FC236}">
                    <a16:creationId xmlns:a16="http://schemas.microsoft.com/office/drawing/2014/main" id="{F8219A6F-D1B7-4D6E-9652-0DE959FD7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7" y="977"/>
                <a:ext cx="4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5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b</a:t>
                </a:r>
              </a:p>
            </p:txBody>
          </p:sp>
          <p:sp>
            <p:nvSpPr>
              <p:cNvPr id="21" name="Text Box 44">
                <a:extLst>
                  <a:ext uri="{FF2B5EF4-FFF2-40B4-BE49-F238E27FC236}">
                    <a16:creationId xmlns:a16="http://schemas.microsoft.com/office/drawing/2014/main" id="{2C02CA9C-B5A6-4702-81EA-EC998C584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8" y="1307"/>
                <a:ext cx="50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c</a:t>
                </a:r>
              </a:p>
            </p:txBody>
          </p:sp>
          <p:sp>
            <p:nvSpPr>
              <p:cNvPr id="22" name="Text Box 45">
                <a:extLst>
                  <a:ext uri="{FF2B5EF4-FFF2-40B4-BE49-F238E27FC236}">
                    <a16:creationId xmlns:a16="http://schemas.microsoft.com/office/drawing/2014/main" id="{B82F0211-D3B3-47A1-B197-E452F1145C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9" y="534"/>
                <a:ext cx="233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A1074CA-E9E7-436E-8535-75782036D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4" y="807"/>
                <a:ext cx="23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4" name="Text Box 47">
                <a:extLst>
                  <a:ext uri="{FF2B5EF4-FFF2-40B4-BE49-F238E27FC236}">
                    <a16:creationId xmlns:a16="http://schemas.microsoft.com/office/drawing/2014/main" id="{BFAC28A1-4FED-4214-A831-410C01B5A0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2" y="1120"/>
                <a:ext cx="23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5" name="Text Box 48">
                <a:extLst>
                  <a:ext uri="{FF2B5EF4-FFF2-40B4-BE49-F238E27FC236}">
                    <a16:creationId xmlns:a16="http://schemas.microsoft.com/office/drawing/2014/main" id="{93EDE613-B2ED-4C43-AC88-280483EB2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9" y="1385"/>
                <a:ext cx="234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6" name="Rectangle 49">
                <a:extLst>
                  <a:ext uri="{FF2B5EF4-FFF2-40B4-BE49-F238E27FC236}">
                    <a16:creationId xmlns:a16="http://schemas.microsoft.com/office/drawing/2014/main" id="{EF766ED6-F277-49FC-B397-B886D6576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419"/>
                <a:ext cx="28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X</a:t>
                </a:r>
              </a:p>
            </p:txBody>
          </p:sp>
          <p:sp>
            <p:nvSpPr>
              <p:cNvPr id="27" name="Rectangle 50">
                <a:extLst>
                  <a:ext uri="{FF2B5EF4-FFF2-40B4-BE49-F238E27FC236}">
                    <a16:creationId xmlns:a16="http://schemas.microsoft.com/office/drawing/2014/main" id="{F208551E-84F3-4A25-9E90-A0A503B63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399"/>
                <a:ext cx="27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65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Z</a:t>
                </a:r>
              </a:p>
            </p:txBody>
          </p:sp>
          <p:sp>
            <p:nvSpPr>
              <p:cNvPr id="28" name="Line 51">
                <a:extLst>
                  <a:ext uri="{FF2B5EF4-FFF2-40B4-BE49-F238E27FC236}">
                    <a16:creationId xmlns:a16="http://schemas.microsoft.com/office/drawing/2014/main" id="{A84AE45B-8BB7-4E78-94F4-0498F5492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6" y="539"/>
                <a:ext cx="11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52">
                <a:extLst>
                  <a:ext uri="{FF2B5EF4-FFF2-40B4-BE49-F238E27FC236}">
                    <a16:creationId xmlns:a16="http://schemas.microsoft.com/office/drawing/2014/main" id="{83726A90-D5FC-4F04-B9F1-3347B8DCB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81"/>
                <a:ext cx="252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g</a:t>
                </a:r>
              </a:p>
            </p:txBody>
          </p:sp>
        </p:grpSp>
      </p:grpSp>
      <p:sp>
        <p:nvSpPr>
          <p:cNvPr id="49" name="Text Box 53">
            <a:extLst>
              <a:ext uri="{FF2B5EF4-FFF2-40B4-BE49-F238E27FC236}">
                <a16:creationId xmlns:a16="http://schemas.microsoft.com/office/drawing/2014/main" id="{CA16BB17-403F-49EB-BB8E-84E2FA637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06" y="285133"/>
            <a:ext cx="1382315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满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内射</a:t>
            </a:r>
          </a:p>
        </p:txBody>
      </p:sp>
      <p:sp>
        <p:nvSpPr>
          <p:cNvPr id="50" name="Oval 54">
            <a:extLst>
              <a:ext uri="{FF2B5EF4-FFF2-40B4-BE49-F238E27FC236}">
                <a16:creationId xmlns:a16="http://schemas.microsoft.com/office/drawing/2014/main" id="{2495DE69-E2B2-43F6-A873-F822CCB3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692" y="1124744"/>
            <a:ext cx="685800" cy="40005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E2739D1B-D8E1-47F4-A23E-BE89E8DF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42" y="1810544"/>
            <a:ext cx="514350" cy="2857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bject 56">
                <a:extLst>
                  <a:ext uri="{FF2B5EF4-FFF2-40B4-BE49-F238E27FC236}">
                    <a16:creationId xmlns:a16="http://schemas.microsoft.com/office/drawing/2014/main" id="{62504DB8-9526-44BD-983E-16DB58E6E883}"/>
                  </a:ext>
                </a:extLst>
              </p:cNvPr>
              <p:cNvSpPr txBox="1"/>
              <p:nvPr/>
            </p:nvSpPr>
            <p:spPr bwMode="auto">
              <a:xfrm>
                <a:off x="2417881" y="2366169"/>
                <a:ext cx="857250" cy="4111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Object 56">
                <a:extLst>
                  <a:ext uri="{FF2B5EF4-FFF2-40B4-BE49-F238E27FC236}">
                    <a16:creationId xmlns:a16="http://schemas.microsoft.com/office/drawing/2014/main" id="{62504DB8-9526-44BD-983E-16DB58E6E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881" y="2366169"/>
                <a:ext cx="857250" cy="411162"/>
              </a:xfrm>
              <a:prstGeom prst="rect">
                <a:avLst/>
              </a:prstGeom>
              <a:blipFill>
                <a:blip r:embed="rId2"/>
                <a:stretch>
                  <a:fillRect b="-441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bject 57">
                <a:extLst>
                  <a:ext uri="{FF2B5EF4-FFF2-40B4-BE49-F238E27FC236}">
                    <a16:creationId xmlns:a16="http://schemas.microsoft.com/office/drawing/2014/main" id="{F34DD7B7-1D96-46C8-BFA3-0733A7862E1D}"/>
                  </a:ext>
                </a:extLst>
              </p:cNvPr>
              <p:cNvSpPr txBox="1"/>
              <p:nvPr/>
            </p:nvSpPr>
            <p:spPr bwMode="auto">
              <a:xfrm>
                <a:off x="5529263" y="2439988"/>
                <a:ext cx="971550" cy="4413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" name="Object 57">
                <a:extLst>
                  <a:ext uri="{FF2B5EF4-FFF2-40B4-BE49-F238E27FC236}">
                    <a16:creationId xmlns:a16="http://schemas.microsoft.com/office/drawing/2014/main" id="{F34DD7B7-1D96-46C8-BFA3-0733A7862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9263" y="2439988"/>
                <a:ext cx="971550" cy="44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Box 59">
                <a:extLst>
                  <a:ext uri="{FF2B5EF4-FFF2-40B4-BE49-F238E27FC236}">
                    <a16:creationId xmlns:a16="http://schemas.microsoft.com/office/drawing/2014/main" id="{F0734B8F-7E4D-4D27-A5E6-FBFBBDE50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8104" y="2762647"/>
                <a:ext cx="7348312" cy="1175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67500" tIns="35100" rIns="67500" bIns="351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一个函数</a:t>
                </a:r>
                <a:r>
                  <a:rPr lang="en-US" altLang="zh-CN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f:X→Y</a:t>
                </a:r>
                <a:r>
                  <a:rPr lang="zh-CN" altLang="en-US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+mn-lt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+mn-lt"/>
                            <a:ea typeface="+mn-ea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+mn-lt"/>
                            <a:ea typeface="+mn-ea"/>
                            <a:cs typeface="Times New Roman" panose="020206030504050203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zh-CN" sz="2400" b="1" i="1" smtClean="0">
                        <a:latin typeface="+mn-lt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+mn-lt"/>
                        <a:ea typeface="+mn-ea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en-US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， 则称为从</a:t>
                </a:r>
                <a:r>
                  <a:rPr lang="en-US" altLang="zh-CN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满射</a:t>
                </a:r>
                <a:r>
                  <a:rPr lang="zh-CN" altLang="en-US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。否则就称为从</a:t>
                </a:r>
                <a:r>
                  <a:rPr lang="en-US" altLang="zh-CN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的内射。</a:t>
                </a:r>
              </a:p>
            </p:txBody>
          </p:sp>
        </mc:Choice>
        <mc:Fallback>
          <p:sp>
            <p:nvSpPr>
              <p:cNvPr id="55" name="Text Box 59">
                <a:extLst>
                  <a:ext uri="{FF2B5EF4-FFF2-40B4-BE49-F238E27FC236}">
                    <a16:creationId xmlns:a16="http://schemas.microsoft.com/office/drawing/2014/main" id="{F0734B8F-7E4D-4D27-A5E6-FBFBBDE5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8104" y="2762647"/>
                <a:ext cx="7348312" cy="1175612"/>
              </a:xfrm>
              <a:prstGeom prst="rect">
                <a:avLst/>
              </a:prstGeom>
              <a:blipFill>
                <a:blip r:embed="rId4"/>
                <a:stretch>
                  <a:fillRect l="-1660" b="-108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62">
            <a:extLst>
              <a:ext uri="{FF2B5EF4-FFF2-40B4-BE49-F238E27FC236}">
                <a16:creationId xmlns:a16="http://schemas.microsoft.com/office/drawing/2014/main" id="{9DA37505-D3CF-4021-BC8B-75548944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42" y="1631937"/>
            <a:ext cx="136383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bject 61">
                <a:extLst>
                  <a:ext uri="{FF2B5EF4-FFF2-40B4-BE49-F238E27FC236}">
                    <a16:creationId xmlns:a16="http://schemas.microsoft.com/office/drawing/2014/main" id="{F25E0727-DB5C-4A3E-B5EC-97B0F59D4E42}"/>
                  </a:ext>
                </a:extLst>
              </p:cNvPr>
              <p:cNvSpPr txBox="1"/>
              <p:nvPr/>
            </p:nvSpPr>
            <p:spPr bwMode="auto">
              <a:xfrm>
                <a:off x="815654" y="1279535"/>
                <a:ext cx="914400" cy="4476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Object 61">
                <a:extLst>
                  <a:ext uri="{FF2B5EF4-FFF2-40B4-BE49-F238E27FC236}">
                    <a16:creationId xmlns:a16="http://schemas.microsoft.com/office/drawing/2014/main" id="{F25E0727-DB5C-4A3E-B5EC-97B0F59D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654" y="1279535"/>
                <a:ext cx="914400" cy="447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586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781731-44CA-4BA5-A5CF-B7A2D1B1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30" y="2138094"/>
            <a:ext cx="281106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中没有</a:t>
            </a:r>
            <a:r>
              <a:rPr kumimoji="1" lang="zh-CN" altLang="en-US" sz="15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有多个像源</a:t>
            </a:r>
            <a:r>
              <a:rPr kumimoji="1"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的元素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kumimoji="1" lang="en-US" altLang="zh-CN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不同的</a:t>
            </a:r>
            <a:r>
              <a:rPr kumimoji="1" lang="en-US" altLang="zh-CN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有不同的像</a:t>
            </a:r>
            <a:r>
              <a:rPr kumimoji="1" lang="en-US" altLang="zh-CN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A62973B-FD02-4622-85BC-9C9955060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192" y="4204891"/>
            <a:ext cx="273605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5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zh-CN" altLang="en-US" sz="15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中有的元素</a:t>
            </a:r>
            <a:r>
              <a:rPr kumimoji="1" lang="zh-CN" altLang="en-US" sz="1500" b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有多个像源</a:t>
            </a:r>
            <a:endParaRPr kumimoji="1" lang="zh-CN" altLang="en-US" sz="15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54CA9BCE-6047-4EB2-9751-DE43D1165598}"/>
              </a:ext>
            </a:extLst>
          </p:cNvPr>
          <p:cNvGrpSpPr>
            <a:grpSpLocks/>
          </p:cNvGrpSpPr>
          <p:nvPr/>
        </p:nvGrpSpPr>
        <p:grpSpPr bwMode="auto">
          <a:xfrm>
            <a:off x="3719339" y="2616597"/>
            <a:ext cx="2406253" cy="1589485"/>
            <a:chOff x="3011" y="281"/>
            <a:chExt cx="2021" cy="1335"/>
          </a:xfrm>
        </p:grpSpPr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FC5C70D3-D490-40E2-B246-0BA462466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568"/>
              <a:ext cx="813" cy="1006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62065E10-81DC-4785-AF7C-B78554093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632"/>
              <a:ext cx="767" cy="910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26679971-0A44-470E-AF87-7CF207CE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754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73877B8B-EC4C-48FB-8421-3EC33F9AC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1082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EE629644-CC7E-43E5-94BB-5645B8E1E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404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D733D5F4-11D3-48E8-85D6-2D04D477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638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FD0522B2-BADF-44E8-ADA1-D04E92DAC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909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4ED25776-D23B-4ADF-9458-0A78540D1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1214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F088DF7A-58FD-4361-ABAA-902DA6A34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462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30F2BBC5-7C7A-4C97-9F13-8A89C6014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9" y="664"/>
              <a:ext cx="976" cy="11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9023C74C-CE55-4191-8EEE-A8F245915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1098"/>
              <a:ext cx="942" cy="11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78B5A771-B1AD-4DE5-8B8D-748D64199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5" y="1233"/>
              <a:ext cx="992" cy="185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C6B77F41-5BCD-489C-AFA1-0D1D67F45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640"/>
              <a:ext cx="5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a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B3C0E0D0-00F1-4CC6-BDDE-DC8F66CC9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" y="977"/>
              <a:ext cx="4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5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b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AA157084-1FFC-4E40-977F-69770D199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1307"/>
              <a:ext cx="5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c</a:t>
              </a: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5FDF0E0E-0CA4-4B5B-B80D-78A77E292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" y="534"/>
              <a:ext cx="2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54B0FB83-129A-4A75-AC80-E43AAB389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807"/>
              <a:ext cx="2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3EA23D5C-9727-4A41-811C-9214A522C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1120"/>
              <a:ext cx="23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CED934A3-CBF4-4673-AA82-31256439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1385"/>
              <a:ext cx="2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E181F49D-19EE-4B6B-AA56-5E646A69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419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X</a:t>
              </a: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DA8D9EEA-AD34-40FD-A019-143978983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399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Y</a:t>
              </a:r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1E379DFD-39EC-4FBA-8C8E-F2DC93290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539"/>
              <a:ext cx="1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D15969D5-820C-4AE5-AB31-B32180B8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" y="281"/>
              <a:ext cx="25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g</a:t>
              </a:r>
            </a:p>
          </p:txBody>
        </p:sp>
      </p:grpSp>
      <p:grpSp>
        <p:nvGrpSpPr>
          <p:cNvPr id="28" name="Group 30">
            <a:extLst>
              <a:ext uri="{FF2B5EF4-FFF2-40B4-BE49-F238E27FC236}">
                <a16:creationId xmlns:a16="http://schemas.microsoft.com/office/drawing/2014/main" id="{38FB57E5-3D29-43CE-A214-1CF17E22D5D0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616347"/>
            <a:ext cx="2406254" cy="1513285"/>
            <a:chOff x="442" y="407"/>
            <a:chExt cx="2021" cy="1271"/>
          </a:xfrm>
        </p:grpSpPr>
        <p:sp>
          <p:nvSpPr>
            <p:cNvPr id="29" name="Oval 31">
              <a:extLst>
                <a:ext uri="{FF2B5EF4-FFF2-40B4-BE49-F238E27FC236}">
                  <a16:creationId xmlns:a16="http://schemas.microsoft.com/office/drawing/2014/main" id="{BF5844D9-B84F-437A-A786-6D549C73D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648"/>
              <a:ext cx="813" cy="1006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Oval 32">
              <a:extLst>
                <a:ext uri="{FF2B5EF4-FFF2-40B4-BE49-F238E27FC236}">
                  <a16:creationId xmlns:a16="http://schemas.microsoft.com/office/drawing/2014/main" id="{4BDA12B0-E47A-4176-84E8-AE83FD85E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" y="712"/>
              <a:ext cx="767" cy="910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19D172EF-EEF4-4784-BF25-C4322FDD1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834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8C89BC96-E40F-4311-BF8C-A82D28244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1162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Oval 35">
              <a:extLst>
                <a:ext uri="{FF2B5EF4-FFF2-40B4-BE49-F238E27FC236}">
                  <a16:creationId xmlns:a16="http://schemas.microsoft.com/office/drawing/2014/main" id="{2EE82334-472E-4704-9888-F57C3018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1484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F4E919D5-9EF4-4EAD-8A33-876B649E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989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Oval 37">
              <a:extLst>
                <a:ext uri="{FF2B5EF4-FFF2-40B4-BE49-F238E27FC236}">
                  <a16:creationId xmlns:a16="http://schemas.microsoft.com/office/drawing/2014/main" id="{D7E2B15D-6DB2-4EAE-B5F0-F6ACA04F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250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5E5142C6-A430-4626-8F8F-BB33A6B39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857"/>
              <a:ext cx="976" cy="126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E6FF2B42-E1F8-4581-AAE7-6201182CD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" y="1178"/>
              <a:ext cx="942" cy="309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41DB2F76-2185-428E-B1D4-3BFC760DA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6" y="1286"/>
              <a:ext cx="1018" cy="21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DA44D8C1-2876-4E33-B7E9-D38C12925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" y="720"/>
              <a:ext cx="5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a</a:t>
              </a:r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4069CCA8-C9C0-482F-BBB8-C6B3AC53B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1057"/>
              <a:ext cx="49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b</a:t>
              </a:r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BAA20975-20BF-403F-A666-A2BD30885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" y="1387"/>
              <a:ext cx="5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  c</a:t>
              </a: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5A468F9F-1775-4833-917C-C59B45F30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8" y="665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" name="Text Box 45">
              <a:extLst>
                <a:ext uri="{FF2B5EF4-FFF2-40B4-BE49-F238E27FC236}">
                  <a16:creationId xmlns:a16="http://schemas.microsoft.com/office/drawing/2014/main" id="{B0C39811-5131-4721-990A-3130FE3F9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156"/>
              <a:ext cx="23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DC072272-DCC4-4139-AD60-40853657B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499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X</a:t>
              </a:r>
            </a:p>
          </p:txBody>
        </p:sp>
        <p:sp>
          <p:nvSpPr>
            <p:cNvPr id="45" name="Rectangle 47">
              <a:extLst>
                <a:ext uri="{FF2B5EF4-FFF2-40B4-BE49-F238E27FC236}">
                  <a16:creationId xmlns:a16="http://schemas.microsoft.com/office/drawing/2014/main" id="{6D86198C-B647-4D29-A0E5-B8B446229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470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Y</a:t>
              </a:r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0AC607F8-FB16-4B98-AD79-0AC167B2A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9" y="629"/>
              <a:ext cx="122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9">
              <a:extLst>
                <a:ext uri="{FF2B5EF4-FFF2-40B4-BE49-F238E27FC236}">
                  <a16:creationId xmlns:a16="http://schemas.microsoft.com/office/drawing/2014/main" id="{DDE14804-E688-4F83-9140-C223CE1E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407"/>
              <a:ext cx="2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itchFamily="18" charset="2"/>
                </a:rPr>
                <a:t>f</a:t>
              </a:r>
            </a:p>
          </p:txBody>
        </p:sp>
        <p:sp>
          <p:nvSpPr>
            <p:cNvPr id="48" name="Oval 50">
              <a:extLst>
                <a:ext uri="{FF2B5EF4-FFF2-40B4-BE49-F238E27FC236}">
                  <a16:creationId xmlns:a16="http://schemas.microsoft.com/office/drawing/2014/main" id="{0B00F4F7-B991-4A63-816A-2C21B95EC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752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Oval 51">
              <a:extLst>
                <a:ext uri="{FF2B5EF4-FFF2-40B4-BE49-F238E27FC236}">
                  <a16:creationId xmlns:a16="http://schemas.microsoft.com/office/drawing/2014/main" id="{F436ECA3-61F6-49B6-ACA8-05D87E965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478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52">
              <a:extLst>
                <a:ext uri="{FF2B5EF4-FFF2-40B4-BE49-F238E27FC236}">
                  <a16:creationId xmlns:a16="http://schemas.microsoft.com/office/drawing/2014/main" id="{676DCF91-26EE-4BD2-B78B-827226DA9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859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" name="Text Box 53">
              <a:extLst>
                <a:ext uri="{FF2B5EF4-FFF2-40B4-BE49-F238E27FC236}">
                  <a16:creationId xmlns:a16="http://schemas.microsoft.com/office/drawing/2014/main" id="{C1332066-E660-4363-B1BC-F6428997E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1382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52" name="Text Box 54">
            <a:extLst>
              <a:ext uri="{FF2B5EF4-FFF2-40B4-BE49-F238E27FC236}">
                <a16:creationId xmlns:a16="http://schemas.microsoft.com/office/drawing/2014/main" id="{26C6599B-4950-4F96-944F-861F45D50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73" y="291196"/>
            <a:ext cx="2239565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一对一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多对一</a:t>
            </a:r>
          </a:p>
        </p:txBody>
      </p:sp>
      <p:sp>
        <p:nvSpPr>
          <p:cNvPr id="55" name="AutoShape 57">
            <a:extLst>
              <a:ext uri="{FF2B5EF4-FFF2-40B4-BE49-F238E27FC236}">
                <a16:creationId xmlns:a16="http://schemas.microsoft.com/office/drawing/2014/main" id="{83E22159-D3B6-4A40-B6D9-67CA1DA0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46" y="3778174"/>
            <a:ext cx="2000250" cy="571500"/>
          </a:xfrm>
          <a:prstGeom prst="cloudCallout">
            <a:avLst>
              <a:gd name="adj1" fmla="val 83406"/>
              <a:gd name="adj2" fmla="val -8138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lIns="67500" tIns="35100" rIns="67500" bIns="351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多对一</a:t>
            </a: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7BDC8EEF-56FF-4CB8-BDF9-9CBFB56C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695040"/>
            <a:ext cx="136383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bject 58">
                <a:extLst>
                  <a:ext uri="{FF2B5EF4-FFF2-40B4-BE49-F238E27FC236}">
                    <a16:creationId xmlns:a16="http://schemas.microsoft.com/office/drawing/2014/main" id="{032FC6AD-29F1-46D6-B20C-F1F45FDE35D4}"/>
                  </a:ext>
                </a:extLst>
              </p:cNvPr>
              <p:cNvSpPr txBox="1"/>
              <p:nvPr/>
            </p:nvSpPr>
            <p:spPr bwMode="auto">
              <a:xfrm>
                <a:off x="1327076" y="2667397"/>
                <a:ext cx="1248965" cy="51276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7" name="Object 58">
                <a:extLst>
                  <a:ext uri="{FF2B5EF4-FFF2-40B4-BE49-F238E27FC236}">
                    <a16:creationId xmlns:a16="http://schemas.microsoft.com/office/drawing/2014/main" id="{032FC6AD-29F1-46D6-B20C-F1F45FDE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7076" y="2667397"/>
                <a:ext cx="1248965" cy="512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2065C91-9E34-49AB-BA58-80FF6221BCF0}"/>
                  </a:ext>
                </a:extLst>
              </p:cNvPr>
              <p:cNvSpPr txBox="1"/>
              <p:nvPr/>
            </p:nvSpPr>
            <p:spPr>
              <a:xfrm>
                <a:off x="3578648" y="666866"/>
                <a:ext cx="4953792" cy="1688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zh-CN" sz="2400" b="1" dirty="0"/>
                  <a:t>对任意的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/>
                        </m:ctrlPr>
                      </m:sSubPr>
                      <m:e>
                        <m:r>
                          <a:rPr lang="en-US" altLang="zh-CN" sz="2400" b="1" i="1"/>
                          <m:t>𝒂</m:t>
                        </m:r>
                      </m:e>
                      <m:sub>
                        <m:r>
                          <a:rPr lang="en-US" altLang="zh-CN" sz="2400" b="1" i="1"/>
                          <m:t>𝟏</m:t>
                        </m:r>
                      </m:sub>
                    </m:sSub>
                  </m:oMath>
                </a14:m>
                <a:r>
                  <a:rPr lang="zh-CN" altLang="zh-CN" sz="2400" b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/>
                        </m:ctrlPr>
                      </m:sSubPr>
                      <m:e>
                        <m:r>
                          <a:rPr lang="en-US" altLang="zh-CN" sz="2400" b="1" i="1"/>
                          <m:t>𝒂</m:t>
                        </m:r>
                      </m:e>
                      <m:sub>
                        <m:r>
                          <a:rPr lang="en-US" altLang="zh-CN" sz="2400" b="1" i="1"/>
                          <m:t>𝟐</m:t>
                        </m:r>
                      </m:sub>
                    </m:sSub>
                    <m:r>
                      <a:rPr lang="en-US" altLang="zh-CN" sz="2400" b="1"/>
                      <m:t>∈</m:t>
                    </m:r>
                    <m:r>
                      <a:rPr lang="en-US" altLang="zh-CN" sz="2400" b="1" i="0" smtClean="0"/>
                      <m:t>𝐗</m:t>
                    </m:r>
                  </m:oMath>
                </a14:m>
                <a:r>
                  <a:rPr lang="zh-CN" altLang="zh-CN" sz="2400" b="1" dirty="0"/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/>
                        </m:ctrlPr>
                      </m:sSubPr>
                      <m:e>
                        <m:r>
                          <a:rPr lang="en-US" altLang="zh-CN" sz="2400" b="1" i="1"/>
                          <m:t>𝒂</m:t>
                        </m:r>
                      </m:e>
                      <m:sub>
                        <m:r>
                          <a:rPr lang="en-US" altLang="zh-CN" sz="2400" b="1" i="1"/>
                          <m:t>𝟏</m:t>
                        </m:r>
                      </m:sub>
                    </m:sSub>
                    <m:r>
                      <a:rPr lang="en-US" altLang="zh-CN" sz="2400" b="1" i="1"/>
                      <m:t>≠</m:t>
                    </m:r>
                    <m:sSub>
                      <m:sSubPr>
                        <m:ctrlPr>
                          <a:rPr lang="zh-CN" altLang="zh-CN" sz="2400" b="1" i="1"/>
                        </m:ctrlPr>
                      </m:sSubPr>
                      <m:e>
                        <m:r>
                          <a:rPr lang="en-US" altLang="zh-CN" sz="2400" b="1" i="1"/>
                          <m:t>𝒂</m:t>
                        </m:r>
                      </m:e>
                      <m:sub>
                        <m:r>
                          <a:rPr lang="en-US" altLang="zh-CN" sz="2400" b="1" i="1"/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dirty="0"/>
                  <a:t>，</a:t>
                </a:r>
                <a:endParaRPr lang="en-US" altLang="zh-CN" sz="2400" b="1" dirty="0"/>
              </a:p>
              <a:p>
                <a:pPr lvl="0">
                  <a:lnSpc>
                    <a:spcPct val="150000"/>
                  </a:lnSpc>
                </a:pPr>
                <a:r>
                  <a:rPr lang="zh-CN" altLang="zh-CN" sz="2400" b="1" dirty="0"/>
                  <a:t>均有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/>
                        </m:ctrlPr>
                      </m:sSubPr>
                      <m:e>
                        <m:r>
                          <a:rPr lang="en-US" altLang="zh-CN" sz="2400" b="1" i="1"/>
                          <m:t>𝒇</m:t>
                        </m:r>
                        <m:r>
                          <a:rPr lang="en-US" altLang="zh-CN" sz="2400" b="1" i="1"/>
                          <m:t>(</m:t>
                        </m:r>
                        <m:r>
                          <a:rPr lang="en-US" altLang="zh-CN" sz="2400" b="1" i="1"/>
                          <m:t>𝒂</m:t>
                        </m:r>
                      </m:e>
                      <m:sub>
                        <m:r>
                          <a:rPr lang="en-US" altLang="zh-CN" sz="2400" b="1" i="1"/>
                          <m:t>𝟏</m:t>
                        </m:r>
                      </m:sub>
                    </m:sSub>
                    <m:r>
                      <a:rPr lang="en-US" altLang="zh-CN" sz="2400" b="1" i="1"/>
                      <m:t>)≠</m:t>
                    </m:r>
                    <m:r>
                      <a:rPr lang="en-US" altLang="zh-CN" sz="2400" b="1" i="1"/>
                      <m:t>𝒇</m:t>
                    </m:r>
                    <m:r>
                      <a:rPr lang="en-US" altLang="zh-CN" sz="2400" b="1" i="1"/>
                      <m:t>(</m:t>
                    </m:r>
                    <m:sSub>
                      <m:sSubPr>
                        <m:ctrlPr>
                          <a:rPr lang="zh-CN" altLang="zh-CN" sz="2400" b="1" i="1"/>
                        </m:ctrlPr>
                      </m:sSubPr>
                      <m:e>
                        <m:r>
                          <a:rPr lang="en-US" altLang="zh-CN" sz="2400" b="1" i="1"/>
                          <m:t>𝒂</m:t>
                        </m:r>
                      </m:e>
                      <m:sub>
                        <m:r>
                          <a:rPr lang="en-US" altLang="zh-CN" sz="2400" b="1" i="1"/>
                          <m:t>𝟐</m:t>
                        </m:r>
                      </m:sub>
                    </m:sSub>
                    <m:r>
                      <a:rPr lang="en-US" altLang="zh-CN" sz="2400" b="1" i="1"/>
                      <m:t>)</m:t>
                    </m:r>
                  </m:oMath>
                </a14:m>
                <a:r>
                  <a:rPr lang="zh-CN" altLang="zh-CN" sz="2400" b="1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sz="2400" b="1" i="1"/>
                      <m:t>𝐟</m:t>
                    </m:r>
                  </m:oMath>
                </a14:m>
                <a:r>
                  <a:rPr lang="zh-CN" altLang="zh-CN" sz="2400" b="1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/>
                      <m:t>𝐀</m:t>
                    </m:r>
                  </m:oMath>
                </a14:m>
                <a:r>
                  <a:rPr lang="zh-CN" altLang="zh-CN" sz="2400" b="1" dirty="0"/>
                  <a:t>到</a:t>
                </a:r>
                <a:endParaRPr lang="en-US" altLang="zh-CN" sz="2400" b="1" i="1" dirty="0"/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/>
                      <m:t>𝐁</m:t>
                    </m:r>
                  </m:oMath>
                </a14:m>
                <a:r>
                  <a:rPr lang="zh-CN" altLang="zh-CN" sz="2400" b="1" dirty="0"/>
                  <a:t>的单射函数或一对一函数</a:t>
                </a:r>
                <a:r>
                  <a:rPr lang="zh-CN" altLang="en-US" sz="2400" b="1" dirty="0"/>
                  <a:t>。</a:t>
                </a: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2065C91-9E34-49AB-BA58-80FF6221B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648" y="666866"/>
                <a:ext cx="4953792" cy="1688860"/>
              </a:xfrm>
              <a:prstGeom prst="rect">
                <a:avLst/>
              </a:prstGeom>
              <a:blipFill>
                <a:blip r:embed="rId3"/>
                <a:stretch>
                  <a:fillRect l="-1845" r="-984" b="-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5900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5" grpId="0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9EB43973-1044-4016-AB02-4D99EDE02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385" y="267494"/>
            <a:ext cx="218360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b="1" dirty="0">
                <a:solidFill>
                  <a:srgbClr val="C00000"/>
                </a:solidFill>
                <a:latin typeface="+mn-ea"/>
                <a:ea typeface="+mn-ea"/>
              </a:rPr>
              <a:t>双射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FAE25E9-1E01-4B4B-AEDB-6A2A5A8656EB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771550"/>
            <a:ext cx="3312368" cy="1950462"/>
            <a:chOff x="1369" y="530"/>
            <a:chExt cx="2387" cy="1344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883B6A7F-C766-478C-BA63-2AD68ADC0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" y="790"/>
              <a:ext cx="969" cy="1084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+mn-lt"/>
              </a:endParaRPr>
            </a:p>
          </p:txBody>
        </p:sp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9BC090FA-2C45-4FB1-A6CE-44B170463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859"/>
              <a:ext cx="914" cy="981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+mn-lt"/>
              </a:endParaRPr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0B8E2AEC-4981-40D1-BE6F-03CCCF668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990"/>
              <a:ext cx="65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+mn-lt"/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C21AEF7C-726D-4097-BC42-7BA70D6B8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1326"/>
              <a:ext cx="66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+mn-lt"/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15C6BBD1-5A15-44A8-97EC-16829DC28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1629"/>
              <a:ext cx="65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+mn-lt"/>
              </a:endParaRP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02410D6E-3BFD-4DCD-9BE1-16D81B162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971"/>
              <a:ext cx="48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+mn-lt"/>
              </a:endParaRP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77E45998-5798-42BD-BECC-403EB92DC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1289"/>
              <a:ext cx="64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+mn-lt"/>
              </a:endParaRP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B041C8E0-F296-4F28-BC33-45B8D85B0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4" y="1009"/>
              <a:ext cx="1200" cy="6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D53AF403-5858-4173-A304-E7151562E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1361"/>
              <a:ext cx="1150" cy="29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3C44AABA-3743-499D-94CE-0BCB078E4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3" y="1317"/>
              <a:ext cx="1294" cy="327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0CAD68E6-44AE-4024-B761-DEF2AC5AA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" y="867"/>
              <a:ext cx="47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+mn-lt"/>
                  <a:ea typeface="华文中宋" pitchFamily="2" charset="-122"/>
                </a:rPr>
                <a:t>  a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1FF8B15C-3661-4A2A-9AF2-F03F3AC71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8" y="1204"/>
              <a:ext cx="33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+mn-lt"/>
                  <a:ea typeface="华文中宋" pitchFamily="2" charset="-122"/>
                </a:rPr>
                <a:t> b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CDC07CBF-2A7E-4D48-B965-D83B8E17B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" y="1506"/>
              <a:ext cx="501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+mn-lt"/>
                  <a:ea typeface="华文中宋" pitchFamily="2" charset="-122"/>
                </a:rPr>
                <a:t>   c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3495FFBE-1BB7-46FE-999A-5ABB10D10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2" y="1177"/>
              <a:ext cx="27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+mn-lt"/>
                  <a:ea typeface="华文中宋" pitchFamily="2" charset="-122"/>
                </a:rPr>
                <a:t>2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E8EE51AE-6D7F-4AD6-8A6C-D8E363DA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629"/>
              <a:ext cx="2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+mn-lt"/>
                  <a:ea typeface="华文中宋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C78BD9EA-E169-4EA0-87EF-498C7D395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598"/>
              <a:ext cx="2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+mn-lt"/>
                  <a:ea typeface="华文中宋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4656F0DB-A917-4DC9-902C-F6D29A3B6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769"/>
              <a:ext cx="145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B9AEC6A1-3B1B-46CA-8757-9F43D5A03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530"/>
              <a:ext cx="20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+mn-lt"/>
                  <a:ea typeface="华文中宋" pitchFamily="2" charset="-122"/>
                  <a:sym typeface="Symbol" pitchFamily="18" charset="2"/>
                </a:rPr>
                <a:t>f</a:t>
              </a:r>
            </a:p>
          </p:txBody>
        </p:sp>
        <p:sp>
          <p:nvSpPr>
            <p:cNvPr id="22" name="Oval 24">
              <a:extLst>
                <a:ext uri="{FF2B5EF4-FFF2-40B4-BE49-F238E27FC236}">
                  <a16:creationId xmlns:a16="http://schemas.microsoft.com/office/drawing/2014/main" id="{A4B32D92-B8E4-4482-B891-7EAB56968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639"/>
              <a:ext cx="65" cy="55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+mn-lt"/>
              </a:endParaRP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611D1A00-BF35-4AEB-92A5-094392EB0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884"/>
              <a:ext cx="27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+mn-lt"/>
                  <a:ea typeface="华文中宋" pitchFamily="2" charset="-122"/>
                </a:rPr>
                <a:t>1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304D43DA-B55B-4188-8B91-3E975B71C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" y="1519"/>
              <a:ext cx="28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+mn-lt"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25" name="Text Box 27">
            <a:extLst>
              <a:ext uri="{FF2B5EF4-FFF2-40B4-BE49-F238E27FC236}">
                <a16:creationId xmlns:a16="http://schemas.microsoft.com/office/drawing/2014/main" id="{51D26474-9B4A-4D8D-8FDB-ADD951252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385" y="2859782"/>
            <a:ext cx="7174023" cy="124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700" b="1" dirty="0">
                <a:solidFill>
                  <a:schemeClr val="hlink"/>
                </a:solidFill>
                <a:latin typeface="+mn-lt"/>
                <a:ea typeface="+mn-ea"/>
              </a:rPr>
              <a:t>双射</a:t>
            </a:r>
            <a:r>
              <a:rPr lang="en-US" altLang="zh-CN" sz="2700" b="1" dirty="0">
                <a:solidFill>
                  <a:schemeClr val="hlink"/>
                </a:solidFill>
                <a:latin typeface="+mn-lt"/>
                <a:ea typeface="+mn-ea"/>
              </a:rPr>
              <a:t>(</a:t>
            </a:r>
            <a:r>
              <a:rPr lang="zh-CN" altLang="en-US" sz="2700" b="1" dirty="0">
                <a:solidFill>
                  <a:schemeClr val="hlink"/>
                </a:solidFill>
                <a:latin typeface="+mn-lt"/>
                <a:ea typeface="+mn-ea"/>
              </a:rPr>
              <a:t>一一对应映射</a:t>
            </a:r>
            <a:r>
              <a:rPr lang="en-US" altLang="zh-CN" sz="2700" b="1" dirty="0">
                <a:solidFill>
                  <a:schemeClr val="hlink"/>
                </a:solidFill>
                <a:latin typeface="+mn-lt"/>
                <a:ea typeface="+mn-ea"/>
              </a:rPr>
              <a:t>)</a:t>
            </a:r>
            <a:r>
              <a:rPr lang="zh-CN" altLang="en-US" sz="2700" b="1" dirty="0">
                <a:solidFill>
                  <a:schemeClr val="hlink"/>
                </a:solidFill>
                <a:latin typeface="+mn-lt"/>
                <a:ea typeface="+mn-ea"/>
              </a:rPr>
              <a:t>：</a:t>
            </a:r>
            <a:r>
              <a:rPr lang="zh-CN" altLang="en-US" sz="2700" b="1" dirty="0">
                <a:latin typeface="+mn-lt"/>
                <a:ea typeface="+mn-ea"/>
              </a:rPr>
              <a:t>一个函数</a:t>
            </a:r>
            <a:r>
              <a:rPr lang="en-US" altLang="zh-CN" sz="2700" b="1" dirty="0">
                <a:latin typeface="+mn-lt"/>
                <a:ea typeface="+mn-ea"/>
              </a:rPr>
              <a:t>f:X→Y</a:t>
            </a:r>
            <a:r>
              <a:rPr lang="zh-CN" altLang="en-US" sz="2700" b="1" dirty="0">
                <a:latin typeface="+mn-lt"/>
                <a:ea typeface="+mn-ea"/>
              </a:rPr>
              <a:t>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700" b="1" dirty="0">
                <a:latin typeface="+mn-lt"/>
                <a:ea typeface="+mn-ea"/>
              </a:rPr>
              <a:t>如果它既是</a:t>
            </a:r>
            <a:r>
              <a:rPr lang="zh-CN" altLang="en-US" sz="2700" b="1" dirty="0">
                <a:solidFill>
                  <a:srgbClr val="0000FF"/>
                </a:solidFill>
                <a:latin typeface="+mn-lt"/>
                <a:ea typeface="+mn-ea"/>
              </a:rPr>
              <a:t>满射</a:t>
            </a:r>
            <a:r>
              <a:rPr lang="zh-CN" altLang="en-US" sz="2700" b="1" dirty="0">
                <a:latin typeface="+mn-lt"/>
                <a:ea typeface="+mn-ea"/>
              </a:rPr>
              <a:t>的</a:t>
            </a:r>
            <a:r>
              <a:rPr lang="en-US" altLang="zh-CN" sz="2700" b="1" dirty="0">
                <a:latin typeface="+mn-lt"/>
                <a:ea typeface="+mn-ea"/>
              </a:rPr>
              <a:t>,</a:t>
            </a:r>
            <a:r>
              <a:rPr lang="zh-CN" altLang="en-US" sz="2700" b="1" dirty="0">
                <a:latin typeface="+mn-lt"/>
                <a:ea typeface="+mn-ea"/>
              </a:rPr>
              <a:t>又是</a:t>
            </a:r>
            <a:r>
              <a:rPr lang="zh-CN" altLang="en-US" sz="2700" b="1" dirty="0">
                <a:solidFill>
                  <a:srgbClr val="0000FF"/>
                </a:solidFill>
                <a:latin typeface="+mn-lt"/>
                <a:ea typeface="+mn-ea"/>
              </a:rPr>
              <a:t>单射</a:t>
            </a:r>
            <a:r>
              <a:rPr lang="zh-CN" altLang="en-US" sz="2700" b="1" dirty="0">
                <a:latin typeface="+mn-lt"/>
                <a:ea typeface="+mn-ea"/>
              </a:rPr>
              <a:t>的。 </a:t>
            </a:r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AAD4AE2F-254B-450D-BF6F-A8B92839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35993"/>
            <a:ext cx="136383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28">
                <a:extLst>
                  <a:ext uri="{FF2B5EF4-FFF2-40B4-BE49-F238E27FC236}">
                    <a16:creationId xmlns:a16="http://schemas.microsoft.com/office/drawing/2014/main" id="{C686C0F8-05B5-4928-9B7D-9510D0906574}"/>
                  </a:ext>
                </a:extLst>
              </p:cNvPr>
              <p:cNvSpPr txBox="1"/>
              <p:nvPr/>
            </p:nvSpPr>
            <p:spPr bwMode="auto">
              <a:xfrm>
                <a:off x="688987" y="1589954"/>
                <a:ext cx="1653389" cy="6445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7" name="Object 28">
                <a:extLst>
                  <a:ext uri="{FF2B5EF4-FFF2-40B4-BE49-F238E27FC236}">
                    <a16:creationId xmlns:a16="http://schemas.microsoft.com/office/drawing/2014/main" id="{C686C0F8-05B5-4928-9B7D-9510D090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87" y="1589954"/>
                <a:ext cx="1653389" cy="644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8670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824D6CE-6F06-4AA5-9211-18BF69C6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95486"/>
            <a:ext cx="2183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函数判断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BDD94847-BA1C-4CA3-8633-970B56F1BFEF}"/>
              </a:ext>
            </a:extLst>
          </p:cNvPr>
          <p:cNvGrpSpPr>
            <a:grpSpLocks/>
          </p:cNvGrpSpPr>
          <p:nvPr/>
        </p:nvGrpSpPr>
        <p:grpSpPr bwMode="auto">
          <a:xfrm>
            <a:off x="4126531" y="935434"/>
            <a:ext cx="2328863" cy="1924051"/>
            <a:chOff x="3031" y="1434"/>
            <a:chExt cx="1956" cy="1616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B85AD5FF-76F0-47DA-B371-5DD96441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F32D65EC-8FAC-4505-A517-B6FE94B71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bject 8">
                  <a:extLst>
                    <a:ext uri="{FF2B5EF4-FFF2-40B4-BE49-F238E27FC236}">
                      <a16:creationId xmlns:a16="http://schemas.microsoft.com/office/drawing/2014/main" id="{D8AB508B-B497-4983-BBB5-5747EA5701EC}"/>
                    </a:ext>
                  </a:extLst>
                </p:cNvPr>
                <p:cNvSpPr txBox="1"/>
                <p:nvPr/>
              </p:nvSpPr>
              <p:spPr bwMode="auto">
                <a:xfrm>
                  <a:off x="3094" y="1434"/>
                  <a:ext cx="372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6" name="Object 8">
                  <a:extLst>
                    <a:ext uri="{FF2B5EF4-FFF2-40B4-BE49-F238E27FC236}">
                      <a16:creationId xmlns:a16="http://schemas.microsoft.com/office/drawing/2014/main" id="{D8AB508B-B497-4983-BBB5-5747EA570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4" y="1434"/>
                  <a:ext cx="372" cy="5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bject 9">
                  <a:extLst>
                    <a:ext uri="{FF2B5EF4-FFF2-40B4-BE49-F238E27FC236}">
                      <a16:creationId xmlns:a16="http://schemas.microsoft.com/office/drawing/2014/main" id="{DFCD3DD3-19F4-41F6-9594-A3BB96EDC170}"/>
                    </a:ext>
                  </a:extLst>
                </p:cNvPr>
                <p:cNvSpPr txBox="1"/>
                <p:nvPr/>
              </p:nvSpPr>
              <p:spPr bwMode="auto">
                <a:xfrm>
                  <a:off x="4554" y="1494"/>
                  <a:ext cx="403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>
            <p:sp>
              <p:nvSpPr>
                <p:cNvPr id="7" name="Object 9">
                  <a:extLst>
                    <a:ext uri="{FF2B5EF4-FFF2-40B4-BE49-F238E27FC236}">
                      <a16:creationId xmlns:a16="http://schemas.microsoft.com/office/drawing/2014/main" id="{DFCD3DD3-19F4-41F6-9594-A3BB96EDC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54" y="1494"/>
                  <a:ext cx="403" cy="5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bject 10">
                  <a:extLst>
                    <a:ext uri="{FF2B5EF4-FFF2-40B4-BE49-F238E27FC236}">
                      <a16:creationId xmlns:a16="http://schemas.microsoft.com/office/drawing/2014/main" id="{6D1B1E78-792E-4096-8CFF-BAF5B5FAECF6}"/>
                    </a:ext>
                  </a:extLst>
                </p:cNvPr>
                <p:cNvSpPr txBox="1"/>
                <p:nvPr/>
              </p:nvSpPr>
              <p:spPr bwMode="auto">
                <a:xfrm>
                  <a:off x="4494" y="1978"/>
                  <a:ext cx="465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>
            <p:sp>
              <p:nvSpPr>
                <p:cNvPr id="8" name="Object 10">
                  <a:extLst>
                    <a:ext uri="{FF2B5EF4-FFF2-40B4-BE49-F238E27FC236}">
                      <a16:creationId xmlns:a16="http://schemas.microsoft.com/office/drawing/2014/main" id="{6D1B1E78-792E-4096-8CFF-BAF5B5FAEC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4" y="1978"/>
                  <a:ext cx="465" cy="5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bject 11">
                  <a:extLst>
                    <a:ext uri="{FF2B5EF4-FFF2-40B4-BE49-F238E27FC236}">
                      <a16:creationId xmlns:a16="http://schemas.microsoft.com/office/drawing/2014/main" id="{7C188C83-A02B-43ED-96A7-4131E1C93BF3}"/>
                    </a:ext>
                  </a:extLst>
                </p:cNvPr>
                <p:cNvSpPr txBox="1"/>
                <p:nvPr/>
              </p:nvSpPr>
              <p:spPr bwMode="auto">
                <a:xfrm>
                  <a:off x="4554" y="2491"/>
                  <a:ext cx="433" cy="5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9" name="Object 11">
                  <a:extLst>
                    <a:ext uri="{FF2B5EF4-FFF2-40B4-BE49-F238E27FC236}">
                      <a16:creationId xmlns:a16="http://schemas.microsoft.com/office/drawing/2014/main" id="{7C188C83-A02B-43ED-96A7-4131E1C93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54" y="2491"/>
                  <a:ext cx="433" cy="5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CBD024FC-0705-44A9-A735-E6A511680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2FD4241E-40CF-4240-BB14-DB3E4245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9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50E8C5E6-23BC-40AC-A984-36FCE6E9B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5F937C17-D179-43FC-8D1A-052D20F6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3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3F2480BC-8A32-425D-91EC-8AD655C29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1728"/>
              <a:ext cx="100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508A5533-D376-409D-A968-686E74105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" y="2198"/>
              <a:ext cx="1054" cy="4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F97C2810-E81D-4F0C-8451-EFC735EF5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80"/>
              <a:ext cx="100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bject 19">
                  <a:extLst>
                    <a:ext uri="{FF2B5EF4-FFF2-40B4-BE49-F238E27FC236}">
                      <a16:creationId xmlns:a16="http://schemas.microsoft.com/office/drawing/2014/main" id="{67B87DC7-83CB-481D-8076-79A3F94DE8BA}"/>
                    </a:ext>
                  </a:extLst>
                </p:cNvPr>
                <p:cNvSpPr txBox="1"/>
                <p:nvPr/>
              </p:nvSpPr>
              <p:spPr bwMode="auto">
                <a:xfrm>
                  <a:off x="3031" y="1978"/>
                  <a:ext cx="435" cy="5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>
            <p:sp>
              <p:nvSpPr>
                <p:cNvPr id="17" name="Object 19">
                  <a:extLst>
                    <a:ext uri="{FF2B5EF4-FFF2-40B4-BE49-F238E27FC236}">
                      <a16:creationId xmlns:a16="http://schemas.microsoft.com/office/drawing/2014/main" id="{67B87DC7-83CB-481D-8076-79A3F94DE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31" y="1978"/>
                  <a:ext cx="435" cy="5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bject 20">
                  <a:extLst>
                    <a:ext uri="{FF2B5EF4-FFF2-40B4-BE49-F238E27FC236}">
                      <a16:creationId xmlns:a16="http://schemas.microsoft.com/office/drawing/2014/main" id="{AAF54A85-3B44-4DA3-BA10-D91937F0BCC3}"/>
                    </a:ext>
                  </a:extLst>
                </p:cNvPr>
                <p:cNvSpPr txBox="1"/>
                <p:nvPr/>
              </p:nvSpPr>
              <p:spPr bwMode="auto">
                <a:xfrm>
                  <a:off x="3063" y="2431"/>
                  <a:ext cx="403" cy="5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sz="20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8" name="Object 20">
                  <a:extLst>
                    <a:ext uri="{FF2B5EF4-FFF2-40B4-BE49-F238E27FC236}">
                      <a16:creationId xmlns:a16="http://schemas.microsoft.com/office/drawing/2014/main" id="{AAF54A85-3B44-4DA3-BA10-D91937F0B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63" y="2431"/>
                  <a:ext cx="403" cy="5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 Box 21">
            <a:extLst>
              <a:ext uri="{FF2B5EF4-FFF2-40B4-BE49-F238E27FC236}">
                <a16:creationId xmlns:a16="http://schemas.microsoft.com/office/drawing/2014/main" id="{EF247BDD-D562-462D-92BA-8B26BE44F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847" y="3308321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双射</a:t>
            </a: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F587C8FC-E55F-4468-BABA-8CB260BAE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748" y="1856978"/>
            <a:ext cx="1314450" cy="742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08EE6FDF-F05C-48B6-B2AE-46AB19489D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17898" y="1856978"/>
            <a:ext cx="12573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846DD926-4461-4EFA-99CD-7E09E8003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748" y="1171178"/>
            <a:ext cx="114300" cy="1143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D4A0EF63-822F-4AA4-9BD6-A34366B2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154" y="1171178"/>
            <a:ext cx="114300" cy="1143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516ADC60-1079-4823-88B3-2ECDF636F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98" y="1784350"/>
            <a:ext cx="114300" cy="1143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A39C5E0C-4584-44E4-8DAC-27D3FDD3E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720" y="1773634"/>
            <a:ext cx="114300" cy="1143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Oval 28">
            <a:extLst>
              <a:ext uri="{FF2B5EF4-FFF2-40B4-BE49-F238E27FC236}">
                <a16:creationId xmlns:a16="http://schemas.microsoft.com/office/drawing/2014/main" id="{645B0F28-814D-49F0-A57F-3E356440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270" y="2501107"/>
            <a:ext cx="114300" cy="1143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F1E2A82D-279B-4FD8-AF15-BB84C28CC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198" y="2558257"/>
            <a:ext cx="114300" cy="1143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BDBE6AEB-8CE8-41A2-9EC5-C085F496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27" y="3114278"/>
            <a:ext cx="114300" cy="1143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31">
                <a:extLst>
                  <a:ext uri="{FF2B5EF4-FFF2-40B4-BE49-F238E27FC236}">
                    <a16:creationId xmlns:a16="http://schemas.microsoft.com/office/drawing/2014/main" id="{11572F2C-6FCA-4EDB-8B8C-82DF5F506E6C}"/>
                  </a:ext>
                </a:extLst>
              </p:cNvPr>
              <p:cNvSpPr txBox="1"/>
              <p:nvPr/>
            </p:nvSpPr>
            <p:spPr bwMode="auto">
              <a:xfrm>
                <a:off x="1174155" y="1583060"/>
                <a:ext cx="517525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/>
              </a:p>
            </p:txBody>
          </p:sp>
        </mc:Choice>
        <mc:Fallback>
          <p:sp>
            <p:nvSpPr>
              <p:cNvPr id="29" name="Object 31">
                <a:extLst>
                  <a:ext uri="{FF2B5EF4-FFF2-40B4-BE49-F238E27FC236}">
                    <a16:creationId xmlns:a16="http://schemas.microsoft.com/office/drawing/2014/main" id="{11572F2C-6FCA-4EDB-8B8C-82DF5F50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4155" y="1583060"/>
                <a:ext cx="517525" cy="6286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32">
                <a:extLst>
                  <a:ext uri="{FF2B5EF4-FFF2-40B4-BE49-F238E27FC236}">
                    <a16:creationId xmlns:a16="http://schemas.microsoft.com/office/drawing/2014/main" id="{E202BE26-08D2-4D34-A215-EDF1EF91BC01}"/>
                  </a:ext>
                </a:extLst>
              </p:cNvPr>
              <p:cNvSpPr txBox="1"/>
              <p:nvPr/>
            </p:nvSpPr>
            <p:spPr bwMode="auto">
              <a:xfrm>
                <a:off x="1284263" y="2410643"/>
                <a:ext cx="479425" cy="6651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0" name="Object 32">
                <a:extLst>
                  <a:ext uri="{FF2B5EF4-FFF2-40B4-BE49-F238E27FC236}">
                    <a16:creationId xmlns:a16="http://schemas.microsoft.com/office/drawing/2014/main" id="{E202BE26-08D2-4D34-A215-EDF1EF91B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4263" y="2410643"/>
                <a:ext cx="479425" cy="665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33">
                <a:extLst>
                  <a:ext uri="{FF2B5EF4-FFF2-40B4-BE49-F238E27FC236}">
                    <a16:creationId xmlns:a16="http://schemas.microsoft.com/office/drawing/2014/main" id="{2BFE07AF-2188-4A5D-9475-3F4D44F11276}"/>
                  </a:ext>
                </a:extLst>
              </p:cNvPr>
              <p:cNvSpPr txBox="1"/>
              <p:nvPr/>
            </p:nvSpPr>
            <p:spPr bwMode="auto">
              <a:xfrm>
                <a:off x="2987824" y="2951212"/>
                <a:ext cx="554037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1" name="Object 33">
                <a:extLst>
                  <a:ext uri="{FF2B5EF4-FFF2-40B4-BE49-F238E27FC236}">
                    <a16:creationId xmlns:a16="http://schemas.microsoft.com/office/drawing/2014/main" id="{2BFE07AF-2188-4A5D-9475-3F4D44F11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2951212"/>
                <a:ext cx="554037" cy="628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34">
                <a:extLst>
                  <a:ext uri="{FF2B5EF4-FFF2-40B4-BE49-F238E27FC236}">
                    <a16:creationId xmlns:a16="http://schemas.microsoft.com/office/drawing/2014/main" id="{457B8703-3600-4723-900B-116830D94F04}"/>
                  </a:ext>
                </a:extLst>
              </p:cNvPr>
              <p:cNvSpPr txBox="1"/>
              <p:nvPr/>
            </p:nvSpPr>
            <p:spPr bwMode="auto">
              <a:xfrm>
                <a:off x="1248768" y="1006996"/>
                <a:ext cx="442912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/>
              </a:p>
            </p:txBody>
          </p:sp>
        </mc:Choice>
        <mc:Fallback>
          <p:sp>
            <p:nvSpPr>
              <p:cNvPr id="32" name="Object 34">
                <a:extLst>
                  <a:ext uri="{FF2B5EF4-FFF2-40B4-BE49-F238E27FC236}">
                    <a16:creationId xmlns:a16="http://schemas.microsoft.com/office/drawing/2014/main" id="{457B8703-3600-4723-900B-116830D94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8768" y="1006996"/>
                <a:ext cx="442912" cy="6286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bject 35">
                <a:extLst>
                  <a:ext uri="{FF2B5EF4-FFF2-40B4-BE49-F238E27FC236}">
                    <a16:creationId xmlns:a16="http://schemas.microsoft.com/office/drawing/2014/main" id="{3D1E740A-7279-43F0-BC2E-C7C4F01ACA7D}"/>
                  </a:ext>
                </a:extLst>
              </p:cNvPr>
              <p:cNvSpPr txBox="1"/>
              <p:nvPr/>
            </p:nvSpPr>
            <p:spPr bwMode="auto">
              <a:xfrm>
                <a:off x="3067050" y="1006996"/>
                <a:ext cx="479425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3" name="Object 35">
                <a:extLst>
                  <a:ext uri="{FF2B5EF4-FFF2-40B4-BE49-F238E27FC236}">
                    <a16:creationId xmlns:a16="http://schemas.microsoft.com/office/drawing/2014/main" id="{3D1E740A-7279-43F0-BC2E-C7C4F01A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7050" y="1006996"/>
                <a:ext cx="479425" cy="6286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bject 36">
                <a:extLst>
                  <a:ext uri="{FF2B5EF4-FFF2-40B4-BE49-F238E27FC236}">
                    <a16:creationId xmlns:a16="http://schemas.microsoft.com/office/drawing/2014/main" id="{DAA9FB76-3199-4AE3-A352-A16303178B01}"/>
                  </a:ext>
                </a:extLst>
              </p:cNvPr>
              <p:cNvSpPr txBox="1"/>
              <p:nvPr/>
            </p:nvSpPr>
            <p:spPr bwMode="auto">
              <a:xfrm>
                <a:off x="3059832" y="1583060"/>
                <a:ext cx="554038" cy="6286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4" name="Object 36">
                <a:extLst>
                  <a:ext uri="{FF2B5EF4-FFF2-40B4-BE49-F238E27FC236}">
                    <a16:creationId xmlns:a16="http://schemas.microsoft.com/office/drawing/2014/main" id="{DAA9FB76-3199-4AE3-A352-A1630317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1583060"/>
                <a:ext cx="554038" cy="6286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Box 37">
            <a:extLst>
              <a:ext uri="{FF2B5EF4-FFF2-40B4-BE49-F238E27FC236}">
                <a16:creationId xmlns:a16="http://schemas.microsoft.com/office/drawing/2014/main" id="{DEAA18EB-C87D-45C0-8BAE-0DEFD56E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198" y="3387547"/>
            <a:ext cx="1200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单  射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38">
                <a:extLst>
                  <a:ext uri="{FF2B5EF4-FFF2-40B4-BE49-F238E27FC236}">
                    <a16:creationId xmlns:a16="http://schemas.microsoft.com/office/drawing/2014/main" id="{29D362E1-4378-486F-8424-F531B9230414}"/>
                  </a:ext>
                </a:extLst>
              </p:cNvPr>
              <p:cNvSpPr txBox="1"/>
              <p:nvPr/>
            </p:nvSpPr>
            <p:spPr bwMode="auto">
              <a:xfrm>
                <a:off x="3089275" y="2360290"/>
                <a:ext cx="444500" cy="5715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6" name="Object 38">
                <a:extLst>
                  <a:ext uri="{FF2B5EF4-FFF2-40B4-BE49-F238E27FC236}">
                    <a16:creationId xmlns:a16="http://schemas.microsoft.com/office/drawing/2014/main" id="{29D362E1-4378-486F-8424-F531B923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9275" y="2360290"/>
                <a:ext cx="444500" cy="571500"/>
              </a:xfrm>
              <a:prstGeom prst="rect">
                <a:avLst/>
              </a:prstGeom>
              <a:blipFill>
                <a:blip r:embed="rId14"/>
                <a:stretch>
                  <a:fillRect l="-137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ine 39">
            <a:extLst>
              <a:ext uri="{FF2B5EF4-FFF2-40B4-BE49-F238E27FC236}">
                <a16:creationId xmlns:a16="http://schemas.microsoft.com/office/drawing/2014/main" id="{70727539-D1A7-44E7-9670-DDA7C3071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5048" y="1228328"/>
            <a:ext cx="1200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Oval 40">
            <a:extLst>
              <a:ext uri="{FF2B5EF4-FFF2-40B4-BE49-F238E27FC236}">
                <a16:creationId xmlns:a16="http://schemas.microsoft.com/office/drawing/2014/main" id="{F08E33C8-DF29-4691-A788-3DBF912F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839" y="722362"/>
            <a:ext cx="1028700" cy="28575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8C601499-0DA7-47FE-8DB1-16EB3CBF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248" y="942578"/>
            <a:ext cx="1143000" cy="17716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0569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5" grpId="0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C8D9B27-2DAC-4F63-BCD0-9558A59F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1779662"/>
            <a:ext cx="326217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§3.2    </a:t>
            </a:r>
            <a:r>
              <a:rPr lang="zh-CN" altLang="en-US" sz="3600" b="1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复合函数</a:t>
            </a:r>
          </a:p>
        </p:txBody>
      </p:sp>
    </p:spTree>
    <p:extLst>
      <p:ext uri="{BB962C8B-B14F-4D97-AF65-F5344CB8AC3E}">
        <p14:creationId xmlns:p14="http://schemas.microsoft.com/office/powerpoint/2010/main" val="651628061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780B9CB-1273-40D9-BB74-39F58BBBF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38764"/>
            <a:ext cx="218360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复合函数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0732D0-DB92-4EAD-9469-E41DD7D4F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377" y="1492646"/>
            <a:ext cx="136383" cy="3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4015042-05AF-4E25-B057-30D86A933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377" y="1599802"/>
            <a:ext cx="136383" cy="3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3FEC63D-EB7B-48EC-8355-BD6F71ED9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377" y="1606946"/>
            <a:ext cx="136383" cy="3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AFE09E8-2489-4412-B752-6691566AA679}"/>
                  </a:ext>
                </a:extLst>
              </p:cNvPr>
              <p:cNvSpPr/>
              <p:nvPr/>
            </p:nvSpPr>
            <p:spPr>
              <a:xfrm>
                <a:off x="467544" y="699542"/>
                <a:ext cx="8568952" cy="2299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设函数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f:X</a:t>
                </a: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g:Y</a:t>
                </a: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→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Z</a:t>
                </a: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f</a:t>
                </a: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g</a:t>
                </a: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的复合函数是一个由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b="1" kern="100" dirty="0">
                    <a:cs typeface="Times New Roman" panose="02020603050405020304" pitchFamily="18" charset="0"/>
                  </a:rPr>
                  <a:t>Z</a:t>
                </a:r>
                <a:r>
                  <a:rPr lang="zh-CN" altLang="zh-CN" sz="2400" b="1" kern="100" dirty="0">
                    <a:cs typeface="Times New Roman" panose="02020603050405020304" pitchFamily="18" charset="0"/>
                  </a:rPr>
                  <a:t>的函数，记作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cs typeface="Times New Roman" panose="02020603050405020304" pitchFamily="18" charset="0"/>
                      </a:rPr>
                      <m:t>𝐠</m:t>
                    </m:r>
                    <m:r>
                      <a:rPr lang="en-US" altLang="zh-CN" sz="2400" b="1" kern="100">
                        <a:cs typeface="Times New Roman" panose="02020603050405020304" pitchFamily="18" charset="0"/>
                      </a:rPr>
                      <m:t>°</m:t>
                    </m:r>
                    <m:r>
                      <a:rPr lang="en-US" altLang="zh-CN" sz="2400" b="1" i="1" kern="100">
                        <a:cs typeface="Times New Roman" panose="02020603050405020304" pitchFamily="18" charset="0"/>
                      </a:rPr>
                      <m:t>𝐟</m:t>
                    </m:r>
                    <m:r>
                      <a:rPr lang="en-US" altLang="zh-CN" sz="2400" b="1" kern="100"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400" b="1" i="1" kern="100">
                        <a:cs typeface="Times New Roman" panose="02020603050405020304" pitchFamily="18" charset="0"/>
                      </a:rPr>
                      <m:t>𝐗</m:t>
                    </m:r>
                    <m:r>
                      <a:rPr lang="en-US" altLang="zh-CN" sz="2400" b="1" kern="100"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1" i="1" kern="100">
                        <a:cs typeface="Times New Roman" panose="02020603050405020304" pitchFamily="18" charset="0"/>
                      </a:rPr>
                      <m:t>𝐙</m:t>
                    </m:r>
                  </m:oMath>
                </a14:m>
                <a:endParaRPr lang="en-US" altLang="zh-CN" sz="2400" b="1" i="1" kern="100" dirty="0"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>
                          <a:cs typeface="Times New Roman" panose="02020603050405020304" pitchFamily="18" charset="0"/>
                        </a:rPr>
                        <m:t>𝒈</m:t>
                      </m:r>
                      <m:r>
                        <a:rPr lang="en-US" altLang="zh-CN" sz="2400" b="1" kern="100">
                          <a:cs typeface="Times New Roman" panose="02020603050405020304" pitchFamily="18" charset="0"/>
                        </a:rPr>
                        <m:t>∘</m:t>
                      </m:r>
                      <m:r>
                        <a:rPr lang="en-US" altLang="zh-CN" sz="2400" b="1" i="1" kern="100" smtClean="0"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2400" b="1" kern="100">
                          <a:cs typeface="Times New Roman" panose="02020603050405020304" pitchFamily="18" charset="0"/>
                        </a:rPr>
                        <m:t>={(</m:t>
                      </m:r>
                      <m:r>
                        <a:rPr lang="en-US" altLang="zh-CN" sz="2400" b="1" i="1" kern="100"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400" b="1" kern="100"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1" i="1" kern="100"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zh-CN" sz="2400" b="1" kern="100"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zh-CN" altLang="zh-CN" sz="2400" b="1" i="1" kern="100"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𝒁</m:t>
                          </m:r>
                          <m:r>
                            <a:rPr lang="zh-CN" altLang="zh-CN" sz="2400" b="1" i="1" kern="100"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zh-CN" altLang="zh-CN" sz="2400" b="1" kern="100">
                              <a:cs typeface="Times New Roman" panose="02020603050405020304" pitchFamily="18" charset="0"/>
                            </a:rPr>
                            <m:t>且存在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𝒀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zh-CN" sz="2400" b="1" kern="100">
                              <a:cs typeface="Times New Roman" panose="02020603050405020304" pitchFamily="18" charset="0"/>
                            </a:rPr>
                            <m:t>使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zh-CN" altLang="zh-CN" sz="2400" b="1" i="1" kern="100"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kern="100"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𝒈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400" b="1" i="1" kern="100"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1" kern="100"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zh-CN" sz="2400" b="1" kern="1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AFE09E8-2489-4412-B752-6691566AA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99542"/>
                <a:ext cx="8568952" cy="2299156"/>
              </a:xfrm>
              <a:prstGeom prst="rect">
                <a:avLst/>
              </a:prstGeom>
              <a:blipFill>
                <a:blip r:embed="rId2"/>
                <a:stretch>
                  <a:fillRect l="-1139" r="-1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1938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CE6DA6-E6B3-4F88-A217-3B257A41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843558"/>
            <a:ext cx="6480720" cy="47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itchFamily="18" charset="2"/>
              </a:rPr>
              <a:t>.   f:Z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itchFamily="18" charset="2"/>
              </a:rPr>
              <a:t>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itchFamily="18" charset="2"/>
              </a:rPr>
              <a:t>Z, f(x)=x+3,   g:Z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itchFamily="18" charset="2"/>
              </a:rPr>
              <a:t>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2" pitchFamily="18" charset="2"/>
              </a:rPr>
              <a:t>Z, g(x)=3x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03B42604-8B95-407D-9053-27B238217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67494"/>
            <a:ext cx="209455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复合函数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C582D3-F5C6-47F5-BA3B-66B7E0BB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817" y="2299716"/>
            <a:ext cx="130805" cy="3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7">
                <a:extLst>
                  <a:ext uri="{FF2B5EF4-FFF2-40B4-BE49-F238E27FC236}">
                    <a16:creationId xmlns:a16="http://schemas.microsoft.com/office/drawing/2014/main" id="{2C121C1C-B12B-4E1B-BCFF-F5C908405436}"/>
                  </a:ext>
                </a:extLst>
              </p:cNvPr>
              <p:cNvSpPr txBox="1"/>
              <p:nvPr/>
            </p:nvSpPr>
            <p:spPr bwMode="auto">
              <a:xfrm>
                <a:off x="899592" y="1816036"/>
                <a:ext cx="5645944" cy="47267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100" b="1" dirty="0"/>
              </a:p>
            </p:txBody>
          </p:sp>
        </mc:Choice>
        <mc:Fallback>
          <p:sp>
            <p:nvSpPr>
              <p:cNvPr id="5" name="Object 7">
                <a:extLst>
                  <a:ext uri="{FF2B5EF4-FFF2-40B4-BE49-F238E27FC236}">
                    <a16:creationId xmlns:a16="http://schemas.microsoft.com/office/drawing/2014/main" id="{2C121C1C-B12B-4E1B-BCFF-F5C908405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816036"/>
                <a:ext cx="5645944" cy="472679"/>
              </a:xfrm>
              <a:prstGeom prst="rect">
                <a:avLst/>
              </a:prstGeom>
              <a:blipFill>
                <a:blip r:embed="rId2"/>
                <a:stretch>
                  <a:fillRect b="-389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8">
            <a:extLst>
              <a:ext uri="{FF2B5EF4-FFF2-40B4-BE49-F238E27FC236}">
                <a16:creationId xmlns:a16="http://schemas.microsoft.com/office/drawing/2014/main" id="{71E80397-C200-43FA-A706-1110BFCDF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817" y="2299716"/>
            <a:ext cx="130805" cy="3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ACB7BC31-347B-4515-B6F8-1FCC9D494851}"/>
                  </a:ext>
                </a:extLst>
              </p:cNvPr>
              <p:cNvSpPr txBox="1"/>
              <p:nvPr/>
            </p:nvSpPr>
            <p:spPr bwMode="auto">
              <a:xfrm>
                <a:off x="782858" y="2682522"/>
                <a:ext cx="5197079" cy="49291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1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100" b="1" dirty="0"/>
              </a:p>
            </p:txBody>
          </p:sp>
        </mc:Choice>
        <mc:Fallback>
          <p:sp>
            <p:nvSpPr>
              <p:cNvPr id="7" name="Object 9">
                <a:extLst>
                  <a:ext uri="{FF2B5EF4-FFF2-40B4-BE49-F238E27FC236}">
                    <a16:creationId xmlns:a16="http://schemas.microsoft.com/office/drawing/2014/main" id="{ACB7BC31-347B-4515-B6F8-1FCC9D49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858" y="2682522"/>
                <a:ext cx="5197079" cy="4929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253212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6AD8116-C7C6-400F-8CC3-A15DF3583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448" y="267695"/>
            <a:ext cx="2683400" cy="3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b="1" dirty="0">
                <a:solidFill>
                  <a:srgbClr val="C00000"/>
                </a:solidFill>
                <a:latin typeface="+mn-ea"/>
                <a:ea typeface="+mn-ea"/>
              </a:rPr>
              <a:t>逆函数</a:t>
            </a:r>
            <a:r>
              <a:rPr lang="en-US" altLang="zh-CN" sz="2100" b="1" dirty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sz="2100" b="1" dirty="0">
                <a:solidFill>
                  <a:srgbClr val="C00000"/>
                </a:solidFill>
                <a:latin typeface="+mn-ea"/>
                <a:ea typeface="+mn-ea"/>
              </a:rPr>
              <a:t>反函数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749B17-1CC4-430C-B041-CF807016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465" y="1640283"/>
            <a:ext cx="136383" cy="3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7">
                <a:extLst>
                  <a:ext uri="{FF2B5EF4-FFF2-40B4-BE49-F238E27FC236}">
                    <a16:creationId xmlns:a16="http://schemas.microsoft.com/office/drawing/2014/main" id="{F6F88C4D-88F3-48DC-BD22-5E41643C7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627534"/>
                <a:ext cx="7335405" cy="11220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zh-CN" sz="2400" b="1" dirty="0">
                    <a:latin typeface="+mn-lt"/>
                    <a:ea typeface="+mn-ea"/>
                  </a:rPr>
                  <a:t>设</a:t>
                </a:r>
                <a:r>
                  <a:rPr lang="en-US" altLang="zh-CN" sz="2400" b="1" dirty="0">
                    <a:latin typeface="+mn-lt"/>
                    <a:ea typeface="+mn-ea"/>
                  </a:rPr>
                  <a:t>f:A</a:t>
                </a:r>
                <a:r>
                  <a:rPr lang="zh-CN" altLang="zh-CN" sz="2400" b="1" dirty="0">
                    <a:latin typeface="+mn-lt"/>
                    <a:ea typeface="+mn-ea"/>
                  </a:rPr>
                  <a:t>→</a:t>
                </a:r>
                <a:r>
                  <a:rPr lang="en-US" altLang="zh-CN" sz="2400" b="1" dirty="0">
                    <a:latin typeface="+mn-lt"/>
                    <a:ea typeface="+mn-ea"/>
                  </a:rPr>
                  <a:t>B</a:t>
                </a:r>
                <a:r>
                  <a:rPr lang="zh-CN" altLang="zh-CN" sz="2400" b="1" dirty="0">
                    <a:latin typeface="+mn-lt"/>
                    <a:ea typeface="+mn-ea"/>
                  </a:rPr>
                  <a:t>是一一对应的函数，则</a:t>
                </a:r>
                <a:r>
                  <a:rPr lang="en-US" altLang="zh-CN" sz="2400" b="1" dirty="0">
                    <a:latin typeface="+mn-lt"/>
                    <a:ea typeface="+mn-ea"/>
                  </a:rPr>
                  <a:t>f</a:t>
                </a:r>
                <a:r>
                  <a:rPr lang="zh-CN" altLang="zh-CN" sz="2400" b="1" dirty="0">
                    <a:latin typeface="+mn-lt"/>
                    <a:ea typeface="+mn-ea"/>
                  </a:rPr>
                  <a:t>的逆关系称为它的逆</a:t>
                </a:r>
                <a:endParaRPr lang="en-US" altLang="zh-CN" sz="2400" b="1" dirty="0">
                  <a:latin typeface="+mn-lt"/>
                  <a:ea typeface="+mn-ea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zh-CN" sz="2400" b="1" dirty="0">
                    <a:latin typeface="+mn-lt"/>
                    <a:ea typeface="+mn-ea"/>
                  </a:rPr>
                  <a:t>函数</a:t>
                </a:r>
                <a:r>
                  <a:rPr lang="en-US" altLang="zh-CN" sz="2400" b="1" dirty="0">
                    <a:latin typeface="+mn-lt"/>
                    <a:ea typeface="+mn-ea"/>
                  </a:rPr>
                  <a:t>,</a:t>
                </a:r>
                <a:r>
                  <a:rPr lang="zh-CN" altLang="zh-CN" sz="2400" b="1" dirty="0">
                    <a:latin typeface="+mn-lt"/>
                    <a:ea typeface="+mn-ea"/>
                  </a:rPr>
                  <a:t>记成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>
                            <a:latin typeface="+mn-lt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+mn-lt"/>
                            <a:ea typeface="+mn-ea"/>
                          </a:rPr>
                          <m:t>𝒇</m:t>
                        </m:r>
                      </m:e>
                      <m:sup>
                        <m:r>
                          <a:rPr lang="en-US" altLang="zh-CN" sz="2400" b="1" i="1">
                            <a:latin typeface="+mn-lt"/>
                            <a:ea typeface="+mn-ea"/>
                          </a:rPr>
                          <m:t>−</m:t>
                        </m:r>
                        <m:r>
                          <a:rPr lang="en-US" altLang="zh-CN" sz="2400" b="1" i="1">
                            <a:latin typeface="+mn-lt"/>
                            <a:ea typeface="+mn-ea"/>
                          </a:rPr>
                          <m:t>𝟏</m:t>
                        </m:r>
                      </m:sup>
                    </m:sSup>
                    <m:r>
                      <a:rPr lang="en-US" altLang="zh-CN" sz="2400" b="1">
                        <a:latin typeface="+mn-lt"/>
                        <a:ea typeface="+mn-ea"/>
                      </a:rPr>
                      <m:t>:</m:t>
                    </m:r>
                    <m:r>
                      <a:rPr lang="en-US" altLang="zh-CN" sz="2400" b="1" i="1">
                        <a:latin typeface="+mn-lt"/>
                        <a:ea typeface="+mn-ea"/>
                      </a:rPr>
                      <m:t>𝐁</m:t>
                    </m:r>
                    <m:r>
                      <a:rPr lang="en-US" altLang="zh-CN" sz="2400" b="1">
                        <a:latin typeface="+mn-lt"/>
                        <a:ea typeface="+mn-ea"/>
                      </a:rPr>
                      <m:t>→</m:t>
                    </m:r>
                    <m:r>
                      <a:rPr lang="en-US" altLang="zh-CN" sz="2400" b="1" i="1">
                        <a:latin typeface="+mn-lt"/>
                        <a:ea typeface="+mn-ea"/>
                      </a:rPr>
                      <m:t>𝐀</m:t>
                    </m:r>
                  </m:oMath>
                </a14:m>
                <a:r>
                  <a:rPr lang="zh-CN" altLang="zh-CN" sz="2400" b="1" dirty="0">
                    <a:latin typeface="+mn-lt"/>
                    <a:ea typeface="+mn-ea"/>
                  </a:rPr>
                  <a:t>。这是称函数</a:t>
                </a:r>
                <a:r>
                  <a:rPr lang="en-US" altLang="zh-CN" sz="2400" b="1" dirty="0">
                    <a:latin typeface="+mn-lt"/>
                    <a:ea typeface="+mn-ea"/>
                  </a:rPr>
                  <a:t>f</a:t>
                </a:r>
                <a:r>
                  <a:rPr lang="zh-CN" altLang="zh-CN" sz="2400" b="1" dirty="0">
                    <a:latin typeface="+mn-lt"/>
                    <a:ea typeface="+mn-ea"/>
                  </a:rPr>
                  <a:t>是可逆的。</a:t>
                </a:r>
                <a:endParaRPr lang="zh-CN" altLang="en-US" sz="2400" b="1" dirty="0">
                  <a:latin typeface="+mn-lt"/>
                  <a:ea typeface="+mn-ea"/>
                </a:endParaRPr>
              </a:p>
            </p:txBody>
          </p:sp>
        </mc:Choice>
        <mc:Fallback>
          <p:sp>
            <p:nvSpPr>
              <p:cNvPr id="5" name="Text Box 7">
                <a:extLst>
                  <a:ext uri="{FF2B5EF4-FFF2-40B4-BE49-F238E27FC236}">
                    <a16:creationId xmlns:a16="http://schemas.microsoft.com/office/drawing/2014/main" id="{F6F88C4D-88F3-48DC-BD22-5E41643C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627534"/>
                <a:ext cx="7335405" cy="1122071"/>
              </a:xfrm>
              <a:prstGeom prst="rect">
                <a:avLst/>
              </a:prstGeom>
              <a:blipFill>
                <a:blip r:embed="rId2"/>
                <a:stretch>
                  <a:fillRect l="-1663" r="-582"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9">
            <a:extLst>
              <a:ext uri="{FF2B5EF4-FFF2-40B4-BE49-F238E27FC236}">
                <a16:creationId xmlns:a16="http://schemas.microsoft.com/office/drawing/2014/main" id="{CDD3D315-4A34-4AAD-B258-2E04AAF7EB1F}"/>
              </a:ext>
            </a:extLst>
          </p:cNvPr>
          <p:cNvGrpSpPr>
            <a:grpSpLocks/>
          </p:cNvGrpSpPr>
          <p:nvPr/>
        </p:nvGrpSpPr>
        <p:grpSpPr bwMode="auto">
          <a:xfrm>
            <a:off x="1045468" y="1846835"/>
            <a:ext cx="2243138" cy="1188050"/>
            <a:chOff x="599" y="1744"/>
            <a:chExt cx="1884" cy="1051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12FFFB8C-C10F-466B-BA34-EFB05C086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744"/>
              <a:ext cx="25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g</a:t>
              </a: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A0968A7A-06F5-40CA-A11F-68E539A45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1993"/>
              <a:ext cx="721" cy="751"/>
            </a:xfrm>
            <a:prstGeom prst="ellipse">
              <a:avLst/>
            </a:prstGeom>
            <a:solidFill>
              <a:srgbClr val="FFF4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6FA232D8-4DA2-4320-91DD-6521BC173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" y="1998"/>
              <a:ext cx="674" cy="750"/>
            </a:xfrm>
            <a:prstGeom prst="ellipse">
              <a:avLst/>
            </a:prstGeom>
            <a:solidFill>
              <a:srgbClr val="E9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DDE324CA-AABB-4DA0-8691-83A6BE54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103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CA5E0011-F73E-4256-BEF0-F8EF8F159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383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8702A8B2-D8A0-4AF6-A21D-9D1CDA02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2609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1FFD94CF-E68F-4632-9D88-6B41BF1B2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99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5" name="Oval 17">
              <a:extLst>
                <a:ext uri="{FF2B5EF4-FFF2-40B4-BE49-F238E27FC236}">
                  <a16:creationId xmlns:a16="http://schemas.microsoft.com/office/drawing/2014/main" id="{01B80EE6-5405-48D7-BED1-8A47EC688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322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6" name="Oval 18">
              <a:extLst>
                <a:ext uri="{FF2B5EF4-FFF2-40B4-BE49-F238E27FC236}">
                  <a16:creationId xmlns:a16="http://schemas.microsoft.com/office/drawing/2014/main" id="{1A99442E-5A88-4588-88DD-D9EC6C7C1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2539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DC3B62C1-4460-4574-9E6A-44C0DF1AB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0" y="2124"/>
              <a:ext cx="976" cy="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77A8803C-8A20-4967-BADD-518C8F189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2413"/>
              <a:ext cx="942" cy="14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0B154203-83DB-401F-AF46-22EED674A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4" y="2358"/>
              <a:ext cx="932" cy="27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947F1133-B6F8-469A-92F1-CD31E1F04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1989"/>
              <a:ext cx="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</a:rPr>
                <a:t>   a</a:t>
              </a:r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72C15504-C875-4AA2-8431-B067B7760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2249"/>
              <a:ext cx="4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</a:rPr>
                <a:t>   b</a:t>
              </a:r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C8DBDF3C-8146-4A14-9AF6-84ED17F27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" y="2449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</a:rPr>
                <a:t>   c</a:t>
              </a:r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0ED344E5-D787-426B-8316-6864439BD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" y="1963"/>
              <a:ext cx="233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B8954DFF-E8A5-48D1-8B0C-E344689B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" y="2220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8527EBFF-60C6-4572-AAB1-3F7579A75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2468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5B520465-7141-4CC3-B298-2E31A51E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1748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40F4BC42-17EA-400E-8FBD-C24BDE070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748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87F42529-D07E-4557-8A25-F01B3BAF4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7" y="1933"/>
              <a:ext cx="10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</p:grpSp>
      <p:grpSp>
        <p:nvGrpSpPr>
          <p:cNvPr id="29" name="Group 31">
            <a:extLst>
              <a:ext uri="{FF2B5EF4-FFF2-40B4-BE49-F238E27FC236}">
                <a16:creationId xmlns:a16="http://schemas.microsoft.com/office/drawing/2014/main" id="{8A25B408-1EC3-44E7-A541-BF155D6D139C}"/>
              </a:ext>
            </a:extLst>
          </p:cNvPr>
          <p:cNvGrpSpPr>
            <a:grpSpLocks/>
          </p:cNvGrpSpPr>
          <p:nvPr/>
        </p:nvGrpSpPr>
        <p:grpSpPr bwMode="auto">
          <a:xfrm>
            <a:off x="3714850" y="1749323"/>
            <a:ext cx="2346722" cy="1280722"/>
            <a:chOff x="2894" y="1664"/>
            <a:chExt cx="1971" cy="1133"/>
          </a:xfrm>
        </p:grpSpPr>
        <p:sp>
          <p:nvSpPr>
            <p:cNvPr id="30" name="Oval 32">
              <a:extLst>
                <a:ext uri="{FF2B5EF4-FFF2-40B4-BE49-F238E27FC236}">
                  <a16:creationId xmlns:a16="http://schemas.microsoft.com/office/drawing/2014/main" id="{2856115F-2BD2-4BB8-B55B-EEF66044F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999"/>
              <a:ext cx="674" cy="750"/>
            </a:xfrm>
            <a:prstGeom prst="ellipse">
              <a:avLst/>
            </a:prstGeom>
            <a:solidFill>
              <a:srgbClr val="E9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67D62B2D-2AB0-409E-B7B1-0E5AF5FEB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1958"/>
              <a:ext cx="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   a</a:t>
              </a:r>
            </a:p>
          </p:txBody>
        </p:sp>
        <p:sp>
          <p:nvSpPr>
            <p:cNvPr id="32" name="Text Box 34">
              <a:extLst>
                <a:ext uri="{FF2B5EF4-FFF2-40B4-BE49-F238E27FC236}">
                  <a16:creationId xmlns:a16="http://schemas.microsoft.com/office/drawing/2014/main" id="{95A27528-8F9C-443F-AB18-FE8F68786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1" y="2457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   c</a:t>
              </a:r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9E5C5E0E-6DBC-43C2-AC2F-A28F9D92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994"/>
              <a:ext cx="721" cy="751"/>
            </a:xfrm>
            <a:prstGeom prst="ellipse">
              <a:avLst/>
            </a:prstGeom>
            <a:solidFill>
              <a:srgbClr val="FFF4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5" name="Oval 37">
              <a:extLst>
                <a:ext uri="{FF2B5EF4-FFF2-40B4-BE49-F238E27FC236}">
                  <a16:creationId xmlns:a16="http://schemas.microsoft.com/office/drawing/2014/main" id="{73A68203-E4D8-4106-8511-FC0845039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2104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6" name="Oval 38">
              <a:extLst>
                <a:ext uri="{FF2B5EF4-FFF2-40B4-BE49-F238E27FC236}">
                  <a16:creationId xmlns:a16="http://schemas.microsoft.com/office/drawing/2014/main" id="{4584EA02-CF3B-44EA-8C0F-D8893B11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384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7" name="Oval 39">
              <a:extLst>
                <a:ext uri="{FF2B5EF4-FFF2-40B4-BE49-F238E27FC236}">
                  <a16:creationId xmlns:a16="http://schemas.microsoft.com/office/drawing/2014/main" id="{E15AE64C-0CF0-47BD-B286-2A9B81CB8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2610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8" name="Oval 40">
              <a:extLst>
                <a:ext uri="{FF2B5EF4-FFF2-40B4-BE49-F238E27FC236}">
                  <a16:creationId xmlns:a16="http://schemas.microsoft.com/office/drawing/2014/main" id="{44EEE8F6-D51B-4245-A130-E636C8508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2100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9" name="Oval 41">
              <a:extLst>
                <a:ext uri="{FF2B5EF4-FFF2-40B4-BE49-F238E27FC236}">
                  <a16:creationId xmlns:a16="http://schemas.microsoft.com/office/drawing/2014/main" id="{D8287DFF-0B1B-4C48-AC56-726E1575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2323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0" name="Oval 42">
              <a:extLst>
                <a:ext uri="{FF2B5EF4-FFF2-40B4-BE49-F238E27FC236}">
                  <a16:creationId xmlns:a16="http://schemas.microsoft.com/office/drawing/2014/main" id="{E4879D90-87EF-402D-B5E3-DC7975E30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5" y="2540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FDA98A0C-2A6C-41B6-8C4D-25D2C41B2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0" y="2133"/>
              <a:ext cx="976" cy="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CAAAFB48-24C5-4142-BACC-6EB926FC5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2414"/>
              <a:ext cx="942" cy="14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43" name="Line 45">
              <a:extLst>
                <a:ext uri="{FF2B5EF4-FFF2-40B4-BE49-F238E27FC236}">
                  <a16:creationId xmlns:a16="http://schemas.microsoft.com/office/drawing/2014/main" id="{74F4CC56-1B1E-475D-8AA4-3BBD37A3A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6" y="2359"/>
              <a:ext cx="932" cy="27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44" name="Text Box 46">
              <a:extLst>
                <a:ext uri="{FF2B5EF4-FFF2-40B4-BE49-F238E27FC236}">
                  <a16:creationId xmlns:a16="http://schemas.microsoft.com/office/drawing/2014/main" id="{0FB2BB91-5E5E-48AF-8BBA-7A531A25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247"/>
              <a:ext cx="4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   b</a:t>
              </a:r>
            </a:p>
          </p:txBody>
        </p:sp>
        <p:sp>
          <p:nvSpPr>
            <p:cNvPr id="45" name="Text Box 47">
              <a:extLst>
                <a:ext uri="{FF2B5EF4-FFF2-40B4-BE49-F238E27FC236}">
                  <a16:creationId xmlns:a16="http://schemas.microsoft.com/office/drawing/2014/main" id="{B8F9C74E-393A-49A9-869F-3CED085F5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964"/>
              <a:ext cx="233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46" name="Text Box 48">
              <a:extLst>
                <a:ext uri="{FF2B5EF4-FFF2-40B4-BE49-F238E27FC236}">
                  <a16:creationId xmlns:a16="http://schemas.microsoft.com/office/drawing/2014/main" id="{19D21CDF-D900-43C4-8D69-64CFF2B8B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2221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47" name="Text Box 49">
              <a:extLst>
                <a:ext uri="{FF2B5EF4-FFF2-40B4-BE49-F238E27FC236}">
                  <a16:creationId xmlns:a16="http://schemas.microsoft.com/office/drawing/2014/main" id="{84DCDF5A-0BF7-492D-9F09-9D5BE2644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" y="2470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48" name="Rectangle 50">
              <a:extLst>
                <a:ext uri="{FF2B5EF4-FFF2-40B4-BE49-F238E27FC236}">
                  <a16:creationId xmlns:a16="http://schemas.microsoft.com/office/drawing/2014/main" id="{976F5C03-4C04-46CF-9C5B-FB23F2978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7" y="1691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49" name="Rectangle 51">
              <a:extLst>
                <a:ext uri="{FF2B5EF4-FFF2-40B4-BE49-F238E27FC236}">
                  <a16:creationId xmlns:a16="http://schemas.microsoft.com/office/drawing/2014/main" id="{830E4CC8-E5F9-4D98-8C05-DEBF10E76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1755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50" name="Line 52">
              <a:extLst>
                <a:ext uri="{FF2B5EF4-FFF2-40B4-BE49-F238E27FC236}">
                  <a16:creationId xmlns:a16="http://schemas.microsoft.com/office/drawing/2014/main" id="{5EBC6F8E-BF2C-4DC1-9D42-F94088AE1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934"/>
              <a:ext cx="10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3">
                  <a:extLst>
                    <a:ext uri="{FF2B5EF4-FFF2-40B4-BE49-F238E27FC236}">
                      <a16:creationId xmlns:a16="http://schemas.microsoft.com/office/drawing/2014/main" id="{DDAC6325-76D9-4512-AFC0-D884795FE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5" y="1664"/>
                  <a:ext cx="413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kumimoji="1" lang="en-US" altLang="zh-CN" sz="1800" b="1" dirty="0">
                    <a:latin typeface="+mn-lt"/>
                    <a:ea typeface="华文楷体" panose="02010600040101010101" pitchFamily="2" charset="-122"/>
                  </a:endParaRPr>
                </a:p>
              </p:txBody>
            </p:sp>
          </mc:Choice>
          <mc:Fallback>
            <p:sp>
              <p:nvSpPr>
                <p:cNvPr id="51" name="Rectangle 53">
                  <a:extLst>
                    <a:ext uri="{FF2B5EF4-FFF2-40B4-BE49-F238E27FC236}">
                      <a16:creationId xmlns:a16="http://schemas.microsoft.com/office/drawing/2014/main" id="{DDAC6325-76D9-4512-AFC0-D884795FE4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85" y="1664"/>
                  <a:ext cx="413" cy="282"/>
                </a:xfrm>
                <a:prstGeom prst="rect">
                  <a:avLst/>
                </a:prstGeom>
                <a:blipFill>
                  <a:blip r:embed="rId3"/>
                  <a:stretch>
                    <a:fillRect t="-5769" r="-7407" b="-96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4">
            <a:extLst>
              <a:ext uri="{FF2B5EF4-FFF2-40B4-BE49-F238E27FC236}">
                <a16:creationId xmlns:a16="http://schemas.microsoft.com/office/drawing/2014/main" id="{40AD6176-E0CB-4789-9C30-DDE914DAE7E9}"/>
              </a:ext>
            </a:extLst>
          </p:cNvPr>
          <p:cNvGrpSpPr>
            <a:grpSpLocks/>
          </p:cNvGrpSpPr>
          <p:nvPr/>
        </p:nvGrpSpPr>
        <p:grpSpPr bwMode="auto">
          <a:xfrm>
            <a:off x="1115616" y="3075258"/>
            <a:ext cx="2346722" cy="1259255"/>
            <a:chOff x="456" y="595"/>
            <a:chExt cx="1971" cy="1117"/>
          </a:xfrm>
        </p:grpSpPr>
        <p:sp>
          <p:nvSpPr>
            <p:cNvPr id="53" name="Rectangle 55">
              <a:extLst>
                <a:ext uri="{FF2B5EF4-FFF2-40B4-BE49-F238E27FC236}">
                  <a16:creationId xmlns:a16="http://schemas.microsoft.com/office/drawing/2014/main" id="{2A30FEF6-BB49-41A6-A72F-384CFBDB6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633"/>
              <a:ext cx="22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54" name="Oval 56">
              <a:extLst>
                <a:ext uri="{FF2B5EF4-FFF2-40B4-BE49-F238E27FC236}">
                  <a16:creationId xmlns:a16="http://schemas.microsoft.com/office/drawing/2014/main" id="{AC0DD09E-6A8E-460C-B4CC-9EE53B6B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889"/>
              <a:ext cx="721" cy="7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5" name="Oval 57">
              <a:extLst>
                <a:ext uri="{FF2B5EF4-FFF2-40B4-BE49-F238E27FC236}">
                  <a16:creationId xmlns:a16="http://schemas.microsoft.com/office/drawing/2014/main" id="{31EA41E1-97F6-4616-BEDB-709608CB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894"/>
              <a:ext cx="674" cy="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6" name="Oval 58">
              <a:extLst>
                <a:ext uri="{FF2B5EF4-FFF2-40B4-BE49-F238E27FC236}">
                  <a16:creationId xmlns:a16="http://schemas.microsoft.com/office/drawing/2014/main" id="{C11D1A88-9D72-41AE-8D80-311BA8A20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999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7" name="Oval 59">
              <a:extLst>
                <a:ext uri="{FF2B5EF4-FFF2-40B4-BE49-F238E27FC236}">
                  <a16:creationId xmlns:a16="http://schemas.microsoft.com/office/drawing/2014/main" id="{072384BD-15DC-44A2-B092-D529269E1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279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8" name="Oval 60">
              <a:extLst>
                <a:ext uri="{FF2B5EF4-FFF2-40B4-BE49-F238E27FC236}">
                  <a16:creationId xmlns:a16="http://schemas.microsoft.com/office/drawing/2014/main" id="{F97FD9A2-D169-4528-B4BB-D544AA96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1505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9" name="Oval 61">
              <a:extLst>
                <a:ext uri="{FF2B5EF4-FFF2-40B4-BE49-F238E27FC236}">
                  <a16:creationId xmlns:a16="http://schemas.microsoft.com/office/drawing/2014/main" id="{673A4488-9518-4AFE-B838-4D997787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995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0" name="Oval 62">
              <a:extLst>
                <a:ext uri="{FF2B5EF4-FFF2-40B4-BE49-F238E27FC236}">
                  <a16:creationId xmlns:a16="http://schemas.microsoft.com/office/drawing/2014/main" id="{447C2DF9-A9D9-42EE-B78C-5B50A6261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18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1" name="Oval 63">
              <a:extLst>
                <a:ext uri="{FF2B5EF4-FFF2-40B4-BE49-F238E27FC236}">
                  <a16:creationId xmlns:a16="http://schemas.microsoft.com/office/drawing/2014/main" id="{B8D7A047-963A-48C2-8149-F044D04BE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1459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950FD3B3-0AEB-49F6-AEA9-8FF362BFF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" y="1020"/>
              <a:ext cx="976" cy="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63" name="Line 65">
              <a:extLst>
                <a:ext uri="{FF2B5EF4-FFF2-40B4-BE49-F238E27FC236}">
                  <a16:creationId xmlns:a16="http://schemas.microsoft.com/office/drawing/2014/main" id="{5985D6F6-E922-4B3E-A0C7-7935425D0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" y="1309"/>
              <a:ext cx="942" cy="14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64" name="Line 66">
              <a:extLst>
                <a:ext uri="{FF2B5EF4-FFF2-40B4-BE49-F238E27FC236}">
                  <a16:creationId xmlns:a16="http://schemas.microsoft.com/office/drawing/2014/main" id="{5320DA74-CFC4-4ADC-BB35-9DC82B36C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1499"/>
              <a:ext cx="957" cy="3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65" name="Text Box 67">
              <a:extLst>
                <a:ext uri="{FF2B5EF4-FFF2-40B4-BE49-F238E27FC236}">
                  <a16:creationId xmlns:a16="http://schemas.microsoft.com/office/drawing/2014/main" id="{07FAC816-7CB2-4866-8F29-F11B14270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" y="885"/>
              <a:ext cx="51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   a</a:t>
              </a:r>
            </a:p>
          </p:txBody>
        </p:sp>
        <p:sp>
          <p:nvSpPr>
            <p:cNvPr id="66" name="Text Box 68">
              <a:extLst>
                <a:ext uri="{FF2B5EF4-FFF2-40B4-BE49-F238E27FC236}">
                  <a16:creationId xmlns:a16="http://schemas.microsoft.com/office/drawing/2014/main" id="{FE581BC5-A2D6-4ED8-83C2-21F289FB2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1166"/>
              <a:ext cx="49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   b</a:t>
              </a:r>
            </a:p>
          </p:txBody>
        </p:sp>
        <p:sp>
          <p:nvSpPr>
            <p:cNvPr id="67" name="Text Box 69">
              <a:extLst>
                <a:ext uri="{FF2B5EF4-FFF2-40B4-BE49-F238E27FC236}">
                  <a16:creationId xmlns:a16="http://schemas.microsoft.com/office/drawing/2014/main" id="{556B83BF-D326-4CA5-A587-77E7458F2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384"/>
              <a:ext cx="50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   c</a:t>
              </a:r>
            </a:p>
          </p:txBody>
        </p:sp>
        <p:sp>
          <p:nvSpPr>
            <p:cNvPr id="68" name="Text Box 70">
              <a:extLst>
                <a:ext uri="{FF2B5EF4-FFF2-40B4-BE49-F238E27FC236}">
                  <a16:creationId xmlns:a16="http://schemas.microsoft.com/office/drawing/2014/main" id="{8595F023-8A16-42B8-8E3A-4B634F899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859"/>
              <a:ext cx="23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69" name="Text Box 71">
              <a:extLst>
                <a:ext uri="{FF2B5EF4-FFF2-40B4-BE49-F238E27FC236}">
                  <a16:creationId xmlns:a16="http://schemas.microsoft.com/office/drawing/2014/main" id="{15615469-884C-4895-8F4D-07F0055B4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1116"/>
              <a:ext cx="23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70" name="Text Box 72">
              <a:extLst>
                <a:ext uri="{FF2B5EF4-FFF2-40B4-BE49-F238E27FC236}">
                  <a16:creationId xmlns:a16="http://schemas.microsoft.com/office/drawing/2014/main" id="{CC3CFBA6-295E-4A21-8E1C-789A176CE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" y="1365"/>
              <a:ext cx="23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71" name="Rectangle 73">
              <a:extLst>
                <a:ext uri="{FF2B5EF4-FFF2-40B4-BE49-F238E27FC236}">
                  <a16:creationId xmlns:a16="http://schemas.microsoft.com/office/drawing/2014/main" id="{85F4B9BF-6D14-4532-92A3-870B54B8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" y="659"/>
              <a:ext cx="29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72" name="Rectangle 74">
              <a:extLst>
                <a:ext uri="{FF2B5EF4-FFF2-40B4-BE49-F238E27FC236}">
                  <a16:creationId xmlns:a16="http://schemas.microsoft.com/office/drawing/2014/main" id="{6B71B56F-8DFD-4846-8790-AF0425BE0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595"/>
              <a:ext cx="29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73" name="Line 75">
              <a:extLst>
                <a:ext uri="{FF2B5EF4-FFF2-40B4-BE49-F238E27FC236}">
                  <a16:creationId xmlns:a16="http://schemas.microsoft.com/office/drawing/2014/main" id="{5A566A74-50BD-4296-934E-01D08EFE9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" y="829"/>
              <a:ext cx="10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</p:grpSp>
      <p:grpSp>
        <p:nvGrpSpPr>
          <p:cNvPr id="74" name="Group 76">
            <a:extLst>
              <a:ext uri="{FF2B5EF4-FFF2-40B4-BE49-F238E27FC236}">
                <a16:creationId xmlns:a16="http://schemas.microsoft.com/office/drawing/2014/main" id="{54930D7A-5D92-4D10-9A86-2E8376731BD1}"/>
              </a:ext>
            </a:extLst>
          </p:cNvPr>
          <p:cNvGrpSpPr>
            <a:grpSpLocks/>
          </p:cNvGrpSpPr>
          <p:nvPr/>
        </p:nvGrpSpPr>
        <p:grpSpPr bwMode="auto">
          <a:xfrm>
            <a:off x="3965973" y="3003798"/>
            <a:ext cx="2243137" cy="1315564"/>
            <a:chOff x="2994" y="549"/>
            <a:chExt cx="1884" cy="1167"/>
          </a:xfrm>
        </p:grpSpPr>
        <p:sp>
          <p:nvSpPr>
            <p:cNvPr id="76" name="Oval 78">
              <a:extLst>
                <a:ext uri="{FF2B5EF4-FFF2-40B4-BE49-F238E27FC236}">
                  <a16:creationId xmlns:a16="http://schemas.microsoft.com/office/drawing/2014/main" id="{5C306940-57D9-4EF2-8CCD-C6ED97226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917"/>
              <a:ext cx="721" cy="7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77" name="Oval 79">
              <a:extLst>
                <a:ext uri="{FF2B5EF4-FFF2-40B4-BE49-F238E27FC236}">
                  <a16:creationId xmlns:a16="http://schemas.microsoft.com/office/drawing/2014/main" id="{DBC72BE9-3D3F-4CBB-87AA-98295443A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922"/>
              <a:ext cx="674" cy="750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78" name="Oval 80">
              <a:extLst>
                <a:ext uri="{FF2B5EF4-FFF2-40B4-BE49-F238E27FC236}">
                  <a16:creationId xmlns:a16="http://schemas.microsoft.com/office/drawing/2014/main" id="{FD9DC866-A3EE-45B1-8E8A-2958C6743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1027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79" name="Oval 81">
              <a:extLst>
                <a:ext uri="{FF2B5EF4-FFF2-40B4-BE49-F238E27FC236}">
                  <a16:creationId xmlns:a16="http://schemas.microsoft.com/office/drawing/2014/main" id="{923EA583-D6F9-47A8-ABC5-5A17F68EC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1307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80" name="Oval 82">
              <a:extLst>
                <a:ext uri="{FF2B5EF4-FFF2-40B4-BE49-F238E27FC236}">
                  <a16:creationId xmlns:a16="http://schemas.microsoft.com/office/drawing/2014/main" id="{4C09599C-9F40-495A-8CAE-A60F1206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1533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81" name="Oval 83">
              <a:extLst>
                <a:ext uri="{FF2B5EF4-FFF2-40B4-BE49-F238E27FC236}">
                  <a16:creationId xmlns:a16="http://schemas.microsoft.com/office/drawing/2014/main" id="{CDCAEFA3-B9D6-46EC-AFD2-7E523DE6D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1023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82" name="Oval 84">
              <a:extLst>
                <a:ext uri="{FF2B5EF4-FFF2-40B4-BE49-F238E27FC236}">
                  <a16:creationId xmlns:a16="http://schemas.microsoft.com/office/drawing/2014/main" id="{9B62F4C1-98F6-4C13-B0AB-37E720908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246"/>
              <a:ext cx="55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83" name="Oval 85">
              <a:extLst>
                <a:ext uri="{FF2B5EF4-FFF2-40B4-BE49-F238E27FC236}">
                  <a16:creationId xmlns:a16="http://schemas.microsoft.com/office/drawing/2014/main" id="{E39E52DF-03DA-4A86-8C79-F712698A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1487"/>
              <a:ext cx="54" cy="51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84" name="Line 86">
              <a:extLst>
                <a:ext uri="{FF2B5EF4-FFF2-40B4-BE49-F238E27FC236}">
                  <a16:creationId xmlns:a16="http://schemas.microsoft.com/office/drawing/2014/main" id="{0775C5CA-B573-4492-9512-0142F3F5D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5" y="1048"/>
              <a:ext cx="976" cy="2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85" name="Line 87">
              <a:extLst>
                <a:ext uri="{FF2B5EF4-FFF2-40B4-BE49-F238E27FC236}">
                  <a16:creationId xmlns:a16="http://schemas.microsoft.com/office/drawing/2014/main" id="{18D82376-0252-4FEF-B74F-727714CB1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6" y="1345"/>
              <a:ext cx="942" cy="148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86" name="Line 88">
              <a:extLst>
                <a:ext uri="{FF2B5EF4-FFF2-40B4-BE49-F238E27FC236}">
                  <a16:creationId xmlns:a16="http://schemas.microsoft.com/office/drawing/2014/main" id="{7A355F13-E483-4DCD-A381-AA1D61557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9" y="1527"/>
              <a:ext cx="957" cy="33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87" name="Text Box 89">
              <a:extLst>
                <a:ext uri="{FF2B5EF4-FFF2-40B4-BE49-F238E27FC236}">
                  <a16:creationId xmlns:a16="http://schemas.microsoft.com/office/drawing/2014/main" id="{363771FC-78CC-4108-9231-18ACCEC29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" y="877"/>
              <a:ext cx="51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</a:rPr>
                <a:t>   a</a:t>
              </a:r>
            </a:p>
          </p:txBody>
        </p:sp>
        <p:sp>
          <p:nvSpPr>
            <p:cNvPr id="88" name="Text Box 90">
              <a:extLst>
                <a:ext uri="{FF2B5EF4-FFF2-40B4-BE49-F238E27FC236}">
                  <a16:creationId xmlns:a16="http://schemas.microsoft.com/office/drawing/2014/main" id="{B59B3473-ACB2-460E-BF15-2BA8853BC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1133"/>
              <a:ext cx="49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</a:rPr>
                <a:t>   b</a:t>
              </a:r>
            </a:p>
          </p:txBody>
        </p:sp>
        <p:sp>
          <p:nvSpPr>
            <p:cNvPr id="89" name="Text Box 91">
              <a:extLst>
                <a:ext uri="{FF2B5EF4-FFF2-40B4-BE49-F238E27FC236}">
                  <a16:creationId xmlns:a16="http://schemas.microsoft.com/office/drawing/2014/main" id="{FE5342E7-9DED-4076-B3E1-4D225E65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1388"/>
              <a:ext cx="50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+mn-lt"/>
                  <a:ea typeface="华文楷体" panose="02010600040101010101" pitchFamily="2" charset="-122"/>
                </a:rPr>
                <a:t>   c</a:t>
              </a:r>
            </a:p>
          </p:txBody>
        </p:sp>
        <p:sp>
          <p:nvSpPr>
            <p:cNvPr id="90" name="Text Box 92">
              <a:extLst>
                <a:ext uri="{FF2B5EF4-FFF2-40B4-BE49-F238E27FC236}">
                  <a16:creationId xmlns:a16="http://schemas.microsoft.com/office/drawing/2014/main" id="{96C2A7A2-274C-4779-93A0-B9EE42394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0" y="877"/>
              <a:ext cx="23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91" name="Text Box 93">
              <a:extLst>
                <a:ext uri="{FF2B5EF4-FFF2-40B4-BE49-F238E27FC236}">
                  <a16:creationId xmlns:a16="http://schemas.microsoft.com/office/drawing/2014/main" id="{EA01F376-9452-46CE-9B1D-6FE4813AD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1" y="1133"/>
              <a:ext cx="23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</a:rPr>
                <a:t>2</a:t>
              </a:r>
            </a:p>
          </p:txBody>
        </p:sp>
        <p:sp>
          <p:nvSpPr>
            <p:cNvPr id="92" name="Text Box 94">
              <a:extLst>
                <a:ext uri="{FF2B5EF4-FFF2-40B4-BE49-F238E27FC236}">
                  <a16:creationId xmlns:a16="http://schemas.microsoft.com/office/drawing/2014/main" id="{5EA56792-05B4-44EC-A6C4-C7E673E01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" y="1324"/>
              <a:ext cx="23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</a:rPr>
                <a:t>3</a:t>
              </a:r>
            </a:p>
          </p:txBody>
        </p:sp>
        <p:sp>
          <p:nvSpPr>
            <p:cNvPr id="93" name="Rectangle 95">
              <a:extLst>
                <a:ext uri="{FF2B5EF4-FFF2-40B4-BE49-F238E27FC236}">
                  <a16:creationId xmlns:a16="http://schemas.microsoft.com/office/drawing/2014/main" id="{455A6D18-7E52-4EE4-9017-DBF462A1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677"/>
              <a:ext cx="29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</a:t>
              </a:r>
            </a:p>
          </p:txBody>
        </p:sp>
        <p:sp>
          <p:nvSpPr>
            <p:cNvPr id="94" name="Rectangle 96">
              <a:extLst>
                <a:ext uri="{FF2B5EF4-FFF2-40B4-BE49-F238E27FC236}">
                  <a16:creationId xmlns:a16="http://schemas.microsoft.com/office/drawing/2014/main" id="{2173698B-5B70-4BD6-BFCF-D3DA06F6F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668"/>
              <a:ext cx="29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Y</a:t>
              </a:r>
            </a:p>
          </p:txBody>
        </p:sp>
        <p:sp>
          <p:nvSpPr>
            <p:cNvPr id="95" name="Line 97">
              <a:extLst>
                <a:ext uri="{FF2B5EF4-FFF2-40B4-BE49-F238E27FC236}">
                  <a16:creationId xmlns:a16="http://schemas.microsoft.com/office/drawing/2014/main" id="{3298FC83-ED08-4B89-8063-E4376C923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2" y="857"/>
              <a:ext cx="100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96" name="Rectangle 98">
              <a:extLst>
                <a:ext uri="{FF2B5EF4-FFF2-40B4-BE49-F238E27FC236}">
                  <a16:creationId xmlns:a16="http://schemas.microsoft.com/office/drawing/2014/main" id="{0D664F3D-E4FB-4DE9-95A1-CFF25A751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549"/>
              <a:ext cx="1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altLang="zh-CN" sz="1800" b="1" dirty="0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97" name="Group 99">
            <a:extLst>
              <a:ext uri="{FF2B5EF4-FFF2-40B4-BE49-F238E27FC236}">
                <a16:creationId xmlns:a16="http://schemas.microsoft.com/office/drawing/2014/main" id="{248DA6B0-DF42-4875-97DF-F406BF15ED8D}"/>
              </a:ext>
            </a:extLst>
          </p:cNvPr>
          <p:cNvGrpSpPr>
            <a:grpSpLocks/>
          </p:cNvGrpSpPr>
          <p:nvPr/>
        </p:nvGrpSpPr>
        <p:grpSpPr bwMode="auto">
          <a:xfrm>
            <a:off x="6203256" y="3466083"/>
            <a:ext cx="742950" cy="628650"/>
            <a:chOff x="4992" y="3456"/>
            <a:chExt cx="624" cy="528"/>
          </a:xfrm>
        </p:grpSpPr>
        <p:sp>
          <p:nvSpPr>
            <p:cNvPr id="98" name="Line 100">
              <a:extLst>
                <a:ext uri="{FF2B5EF4-FFF2-40B4-BE49-F238E27FC236}">
                  <a16:creationId xmlns:a16="http://schemas.microsoft.com/office/drawing/2014/main" id="{BDF30EC6-854B-4B58-9AEB-00EB26C10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552"/>
              <a:ext cx="624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  <p:sp>
          <p:nvSpPr>
            <p:cNvPr id="99" name="Line 101">
              <a:extLst>
                <a:ext uri="{FF2B5EF4-FFF2-40B4-BE49-F238E27FC236}">
                  <a16:creationId xmlns:a16="http://schemas.microsoft.com/office/drawing/2014/main" id="{C8455EC7-B79B-4F2B-BFB9-4CB4B5DA5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3456"/>
              <a:ext cx="432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/>
            <a:p>
              <a:endParaRPr lang="zh-CN" altLang="en-US" b="1">
                <a:ea typeface="华文楷体" panose="02010600040101010101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2C90F2D-F00C-4404-878C-9C2519407A84}"/>
                  </a:ext>
                </a:extLst>
              </p:cNvPr>
              <p:cNvSpPr/>
              <p:nvPr/>
            </p:nvSpPr>
            <p:spPr>
              <a:xfrm>
                <a:off x="4831508" y="3003798"/>
                <a:ext cx="60458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2C90F2D-F00C-4404-878C-9C2519407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508" y="3003798"/>
                <a:ext cx="604588" cy="37555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113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23C684BC-03AF-4494-BDFB-9B331ECF7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761" y="267494"/>
            <a:ext cx="2925365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</a:rPr>
              <a:t>常用函数介绍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2FB0CDB-7BAC-49E2-B87E-84F4777C9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020" y="771550"/>
            <a:ext cx="6597323" cy="110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常值函数：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设有函数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f:A→B,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若存在一个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b∈B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使  </a:t>
            </a:r>
            <a:endParaRPr lang="en-US" altLang="zh-CN" sz="2400" b="1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                     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得对任何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a∈A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都有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f(a)=b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654EACC3-330F-496E-9FDA-5E0735FE7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760" y="2077784"/>
            <a:ext cx="6004519" cy="110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恒等函数：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设有函数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f:A→A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，若对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                     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任何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a∈A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都有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f(a)=a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485662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87E872F8-4392-4997-B7AE-5B0C2DCA012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1640" y="699542"/>
                <a:ext cx="5400600" cy="1224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buBlip>
                    <a:blip r:embed="rId2"/>
                  </a:buBlip>
                </a:pPr>
                <a:r>
                  <a:rPr lang="zh-CN" altLang="en-US" sz="2400" b="1" kern="0" dirty="0">
                    <a:cs typeface="Times New Roman" panose="02020603050405020304" pitchFamily="18" charset="0"/>
                  </a:rPr>
                  <a:t>关系</a:t>
                </a:r>
                <a:r>
                  <a:rPr lang="en-US" altLang="zh-CN" sz="2400" b="1" kern="0" dirty="0"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b="1" kern="0" dirty="0">
                    <a:cs typeface="Times New Roman" panose="02020603050405020304" pitchFamily="18" charset="0"/>
                  </a:rPr>
                  <a:t>以</a:t>
                </a:r>
                <a:r>
                  <a:rPr lang="zh-CN" altLang="en-US" sz="2400" b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序偶</a:t>
                </a:r>
                <a:r>
                  <a:rPr lang="zh-CN" altLang="en-US" sz="2400" b="1" kern="0" dirty="0">
                    <a:cs typeface="Times New Roman" panose="02020603050405020304" pitchFamily="18" charset="0"/>
                  </a:rPr>
                  <a:t>为元素集合  </a:t>
                </a:r>
                <a:endParaRPr lang="en-US" altLang="zh-CN" sz="2400" b="1" kern="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b="1" kern="0" dirty="0">
                    <a:cs typeface="Times New Roman" panose="02020603050405020304" pitchFamily="18" charset="0"/>
                  </a:rPr>
                  <a:t>    R={(a,1),(b,2),(c,3)}</a:t>
                </a:r>
                <a14:m>
                  <m:oMath xmlns:m="http://schemas.openxmlformats.org/officeDocument/2006/math">
                    <m:r>
                      <a:rPr lang="en-US" altLang="zh-CN" sz="2400" b="1" i="1" kern="0"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1" i="1" kern="0"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b="1" i="1" kern="0"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b="1" i="1" kern="0"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zh-CN" altLang="en-US" sz="2400" b="1" kern="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87E872F8-4392-4997-B7AE-5B0C2DCA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699542"/>
                <a:ext cx="5400600" cy="1224136"/>
              </a:xfrm>
              <a:prstGeom prst="rect">
                <a:avLst/>
              </a:prstGeom>
              <a:blipFill>
                <a:blip r:embed="rId3"/>
                <a:stretch>
                  <a:fillRect b="-84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892251-A749-475C-B1DD-250E6CD26D5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90564" y="2099667"/>
                <a:ext cx="6089748" cy="1408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buBlip>
                    <a:blip r:embed="rId2"/>
                  </a:buBlip>
                </a:pPr>
                <a:r>
                  <a:rPr lang="zh-CN" altLang="en-US" sz="2400" b="1" kern="0" dirty="0">
                    <a:cs typeface="Times New Roman" panose="02020603050405020304" pitchFamily="18" charset="0"/>
                  </a:rPr>
                  <a:t>函数</a:t>
                </a:r>
                <a:r>
                  <a:rPr lang="en-US" altLang="zh-CN" sz="2400" b="1" kern="0" dirty="0"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b="1" kern="0" dirty="0">
                    <a:cs typeface="Times New Roman" panose="02020603050405020304" pitchFamily="18" charset="0"/>
                  </a:rPr>
                  <a:t>满足</a:t>
                </a:r>
                <a:r>
                  <a:rPr lang="zh-CN" altLang="en-US" sz="2400" b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存在性和唯一性</a:t>
                </a:r>
                <a:r>
                  <a:rPr lang="zh-CN" altLang="en-US" sz="2400" b="1" kern="0" dirty="0">
                    <a:cs typeface="Times New Roman" panose="02020603050405020304" pitchFamily="18" charset="0"/>
                  </a:rPr>
                  <a:t>的关系  </a:t>
                </a:r>
                <a:endParaRPr lang="en-US" altLang="zh-CN" sz="2400" b="1" kern="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b="1" kern="0" dirty="0">
                    <a:cs typeface="Times New Roman" panose="02020603050405020304" pitchFamily="18" charset="0"/>
                  </a:rPr>
                  <a:t>    R={(a,1),(b,2),(c,3),(d,1)}</a:t>
                </a:r>
                <a14:m>
                  <m:oMath xmlns:m="http://schemas.openxmlformats.org/officeDocument/2006/math">
                    <m:r>
                      <a:rPr lang="en-US" altLang="zh-CN" sz="2400" b="1" i="1" kern="0"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1" i="1" kern="0"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b="1" i="1" kern="0"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b="1" i="1" kern="0"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zh-CN" altLang="en-US" sz="2400" b="1" kern="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892251-A749-475C-B1DD-250E6CD26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0564" y="2099667"/>
                <a:ext cx="6089748" cy="1408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4">
            <a:extLst>
              <a:ext uri="{FF2B5EF4-FFF2-40B4-BE49-F238E27FC236}">
                <a16:creationId xmlns:a16="http://schemas.microsoft.com/office/drawing/2014/main" id="{693AC20A-1818-4897-BBB2-20BD10921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88382"/>
            <a:ext cx="2183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关系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1788597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对角圆角矩形 17"/>
          <p:cNvSpPr/>
          <p:nvPr/>
        </p:nvSpPr>
        <p:spPr bwMode="auto">
          <a:xfrm>
            <a:off x="4499992" y="915726"/>
            <a:ext cx="1440000" cy="1440000"/>
          </a:xfrm>
          <a:prstGeom prst="round2Diag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381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6016" y="1059582"/>
            <a:ext cx="894813" cy="948895"/>
          </a:xfrm>
          <a:prstGeom prst="rect">
            <a:avLst/>
          </a:prstGeom>
          <a:noFill/>
        </p:spPr>
        <p:txBody>
          <a:bodyPr wrap="square" lIns="101522" tIns="50759" rIns="101522" bIns="50759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chemeClr val="accent1"/>
                </a:solidFill>
                <a:effectLst>
                  <a:innerShdw blurRad="50800" dist="635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</a:t>
            </a:r>
          </a:p>
        </p:txBody>
      </p:sp>
      <p:sp>
        <p:nvSpPr>
          <p:cNvPr id="21" name="对角圆角矩形 20"/>
          <p:cNvSpPr/>
          <p:nvPr/>
        </p:nvSpPr>
        <p:spPr bwMode="auto">
          <a:xfrm>
            <a:off x="5557153" y="1958493"/>
            <a:ext cx="1440000" cy="1440000"/>
          </a:xfrm>
          <a:prstGeom prst="round2Diag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381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37427" y="2211710"/>
            <a:ext cx="894813" cy="948895"/>
          </a:xfrm>
          <a:prstGeom prst="rect">
            <a:avLst/>
          </a:prstGeom>
          <a:noFill/>
        </p:spPr>
        <p:txBody>
          <a:bodyPr wrap="square" lIns="101522" tIns="50759" rIns="101522" bIns="50759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chemeClr val="accent1"/>
                </a:solidFill>
                <a:effectLst>
                  <a:innerShdw blurRad="50800" dist="635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</a:t>
            </a:r>
          </a:p>
        </p:txBody>
      </p:sp>
      <p:sp>
        <p:nvSpPr>
          <p:cNvPr id="15" name="对角圆角矩形 14"/>
          <p:cNvSpPr/>
          <p:nvPr/>
        </p:nvSpPr>
        <p:spPr bwMode="auto">
          <a:xfrm>
            <a:off x="3335465" y="2351453"/>
            <a:ext cx="1440000" cy="1440000"/>
          </a:xfrm>
          <a:prstGeom prst="round2Diag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381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1880" y="2571750"/>
            <a:ext cx="894813" cy="948895"/>
          </a:xfrm>
          <a:prstGeom prst="rect">
            <a:avLst/>
          </a:prstGeom>
          <a:noFill/>
        </p:spPr>
        <p:txBody>
          <a:bodyPr wrap="square" lIns="101522" tIns="50759" rIns="101522" bIns="50759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chemeClr val="accent1"/>
                </a:solidFill>
                <a:effectLst>
                  <a:innerShdw blurRad="50800" dist="635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请</a:t>
            </a:r>
          </a:p>
        </p:txBody>
      </p:sp>
      <p:sp>
        <p:nvSpPr>
          <p:cNvPr id="3" name="对角圆角矩形 2"/>
          <p:cNvSpPr/>
          <p:nvPr/>
        </p:nvSpPr>
        <p:spPr bwMode="auto">
          <a:xfrm>
            <a:off x="1979712" y="1491630"/>
            <a:ext cx="1440000" cy="1440000"/>
          </a:xfrm>
          <a:prstGeom prst="round2Diag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381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7027" y="1707654"/>
            <a:ext cx="894813" cy="948895"/>
          </a:xfrm>
          <a:prstGeom prst="rect">
            <a:avLst/>
          </a:prstGeom>
          <a:noFill/>
          <a:ln w="22225">
            <a:noFill/>
          </a:ln>
        </p:spPr>
        <p:txBody>
          <a:bodyPr wrap="square" lIns="101522" tIns="50759" rIns="101522" bIns="50759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accent1"/>
                </a:solidFill>
                <a:effectLst>
                  <a:innerShdw blurRad="50800" dist="63500" dir="18900000">
                    <a:prstClr val="black">
                      <a:alpha val="30000"/>
                    </a:prstClr>
                  </a:inn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Aharoni" panose="02010803020104030203" pitchFamily="2" charset="-79"/>
              </a:rPr>
              <a:t>敬</a:t>
            </a:r>
            <a:endParaRPr lang="zh-CN" altLang="en-US" sz="5000" b="1" dirty="0">
              <a:solidFill>
                <a:schemeClr val="accent1"/>
              </a:solidFill>
              <a:effectLst>
                <a:innerShdw blurRad="50800" dist="63500" dir="18900000">
                  <a:prstClr val="black">
                    <a:alpha val="30000"/>
                  </a:prstClr>
                </a:inn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23" name="MH_Other_4"/>
          <p:cNvSpPr/>
          <p:nvPr>
            <p:custDataLst>
              <p:tags r:id="rId1"/>
            </p:custDataLst>
          </p:nvPr>
        </p:nvSpPr>
        <p:spPr>
          <a:xfrm>
            <a:off x="6517528" y="3551487"/>
            <a:ext cx="432000" cy="432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4" name="MH_Other_4"/>
          <p:cNvSpPr/>
          <p:nvPr>
            <p:custDataLst>
              <p:tags r:id="rId2"/>
            </p:custDataLst>
          </p:nvPr>
        </p:nvSpPr>
        <p:spPr>
          <a:xfrm>
            <a:off x="2394255" y="3418413"/>
            <a:ext cx="269512" cy="266399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7" name="MH_Other_4"/>
          <p:cNvSpPr/>
          <p:nvPr>
            <p:custDataLst>
              <p:tags r:id="rId3"/>
            </p:custDataLst>
          </p:nvPr>
        </p:nvSpPr>
        <p:spPr>
          <a:xfrm>
            <a:off x="1422555" y="3172249"/>
            <a:ext cx="355390" cy="351284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8" name="MH_Other_4"/>
          <p:cNvSpPr/>
          <p:nvPr>
            <p:custDataLst>
              <p:tags r:id="rId4"/>
            </p:custDataLst>
          </p:nvPr>
        </p:nvSpPr>
        <p:spPr>
          <a:xfrm>
            <a:off x="6131800" y="1290930"/>
            <a:ext cx="288000" cy="288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29" name="MH_Other_4"/>
          <p:cNvSpPr/>
          <p:nvPr>
            <p:custDataLst>
              <p:tags r:id="rId5"/>
            </p:custDataLst>
          </p:nvPr>
        </p:nvSpPr>
        <p:spPr>
          <a:xfrm>
            <a:off x="2412202" y="1117008"/>
            <a:ext cx="351847" cy="347783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0" name="MH_Other_4"/>
          <p:cNvSpPr/>
          <p:nvPr>
            <p:custDataLst>
              <p:tags r:id="rId6"/>
            </p:custDataLst>
          </p:nvPr>
        </p:nvSpPr>
        <p:spPr>
          <a:xfrm>
            <a:off x="5099198" y="3250451"/>
            <a:ext cx="234000" cy="231297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1" name="MH_Other_4"/>
          <p:cNvSpPr/>
          <p:nvPr>
            <p:custDataLst>
              <p:tags r:id="rId7"/>
            </p:custDataLst>
          </p:nvPr>
        </p:nvSpPr>
        <p:spPr>
          <a:xfrm>
            <a:off x="7255043" y="332484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8100000" scaled="0"/>
            <a:tileRect/>
          </a:gra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2" name="MH_Other_4"/>
          <p:cNvSpPr/>
          <p:nvPr>
            <p:custDataLst>
              <p:tags r:id="rId8"/>
            </p:custDataLst>
          </p:nvPr>
        </p:nvSpPr>
        <p:spPr>
          <a:xfrm>
            <a:off x="1467159" y="1927496"/>
            <a:ext cx="324000" cy="324000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3" name="MH_Other_4"/>
          <p:cNvSpPr/>
          <p:nvPr>
            <p:custDataLst>
              <p:tags r:id="rId9"/>
            </p:custDataLst>
          </p:nvPr>
        </p:nvSpPr>
        <p:spPr>
          <a:xfrm>
            <a:off x="3493764" y="1571064"/>
            <a:ext cx="288000" cy="288000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4" name="MH_Other_4"/>
          <p:cNvSpPr/>
          <p:nvPr>
            <p:custDataLst>
              <p:tags r:id="rId10"/>
            </p:custDataLst>
          </p:nvPr>
        </p:nvSpPr>
        <p:spPr>
          <a:xfrm>
            <a:off x="5673938" y="3524459"/>
            <a:ext cx="200773" cy="200773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5" name="MH_Other_4"/>
          <p:cNvSpPr/>
          <p:nvPr>
            <p:custDataLst>
              <p:tags r:id="rId11"/>
            </p:custDataLst>
          </p:nvPr>
        </p:nvSpPr>
        <p:spPr>
          <a:xfrm>
            <a:off x="6215391" y="843618"/>
            <a:ext cx="216000" cy="21600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8100000" scaled="0"/>
            <a:tileRect/>
          </a:gra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6" name="MH_Other_4"/>
          <p:cNvSpPr/>
          <p:nvPr>
            <p:custDataLst>
              <p:tags r:id="rId12"/>
            </p:custDataLst>
          </p:nvPr>
        </p:nvSpPr>
        <p:spPr>
          <a:xfrm>
            <a:off x="3062934" y="3366062"/>
            <a:ext cx="180000" cy="18000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8100000" scaled="0"/>
            <a:tileRect/>
          </a:gra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7" name="MH_Other_4"/>
          <p:cNvSpPr/>
          <p:nvPr>
            <p:custDataLst>
              <p:tags r:id="rId13"/>
            </p:custDataLst>
          </p:nvPr>
        </p:nvSpPr>
        <p:spPr>
          <a:xfrm>
            <a:off x="7363044" y="2495417"/>
            <a:ext cx="144000" cy="144000"/>
          </a:xfrm>
          <a:prstGeom prst="ellipse">
            <a:avLst/>
          </a:prstGeom>
          <a:solidFill>
            <a:schemeClr val="accent2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8" name="MH_Other_4"/>
          <p:cNvSpPr/>
          <p:nvPr>
            <p:custDataLst>
              <p:tags r:id="rId14"/>
            </p:custDataLst>
          </p:nvPr>
        </p:nvSpPr>
        <p:spPr>
          <a:xfrm>
            <a:off x="4521560" y="3713898"/>
            <a:ext cx="252000" cy="25200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8100000" scaled="0"/>
            <a:tileRect/>
          </a:gra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22" tIns="50759" rIns="101522" bIns="50759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2235475"/>
      </p:ext>
    </p:extLst>
  </p:cSld>
  <p:clrMapOvr>
    <a:masterClrMapping/>
  </p:clrMapOvr>
  <p:transition>
    <p:random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3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1" presetClass="entr" presetSubtype="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1" presetClass="entr" presetSubtype="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2" presetClass="path" presetSubtype="0" accel="50000" decel="50000" autoRev="1" fill="hold" grpId="1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Motion origin="layout" path="M -2.22222E-6 -7.44057E-7 L 0.17778 -0.23279 " pathEditMode="relative" rAng="0" ptsTypes="AA">
                                          <p:cBhvr>
                                            <p:cTn id="4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9" y="-11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path" presetSubtype="0" accel="50000" decel="50000" autoRev="1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-8.33333E-7 -4.20191E-6 L 0.10226 -0.05989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104" y="-29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2" presetClass="path" presetSubtype="0" accel="50000" decel="50000" autoRev="1" fill="hold" grpId="1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Motion origin="layout" path="M -1.66667E-6 1.56221E-6 L 0.06024 -0.24637 " pathEditMode="relative" rAng="0" ptsTypes="AA">
                                          <p:cBhvr>
                                            <p:cTn id="5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003" y="-12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4.16667E-6 5.77339E-7 L 0.04114 0.251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49" y="125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42" presetClass="path" presetSubtype="0" accel="50000" decel="50000" autoRev="1" fill="hold" grpId="1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Motion origin="layout" path="M 2.5E-6 3.29423E-6 L -0.04531 -0.20439 " pathEditMode="relative" rAng="0" ptsTypes="AA">
                                          <p:cBhvr>
                                            <p:cTn id="6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4" y="-102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Motion origin="layout" path="M 1.11111E-6 3.42698E-6 L 0.04566 0.17937 " pathEditMode="relative" rAng="0" ptsTypes="AA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74" y="895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path" presetSubtype="0" accel="50000" decel="50000" autoRev="1" fill="hold" grpId="1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Motion origin="layout" path="M 2.22222E-6 -1.54369E-7 L 0.14271 0.05156 " pathEditMode="relative" rAng="0" ptsTypes="AA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35" y="25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autoRev="1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Motion origin="layout" path="M -3.61111E-6 4.94288E-6 L -0.12204 -0.16734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111" y="-83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grpId="0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accel="50000" decel="50000" autoRev="1" fill="hold" grpId="1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Motion origin="layout" path="M 4.16667E-6 -3.80364E-6 L -0.02344 0.18895 " pathEditMode="relative" rAng="0" ptsTypes="AA">
                                          <p:cBhvr>
                                            <p:cTn id="8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1" y="94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path" presetSubtype="0" accel="50000" decel="5000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Motion origin="layout" path="M -2.5E-6 1.38006E-6 L -0.06927 -0.1485 " pathEditMode="relative" rAng="0" ptsTypes="AA">
                                          <p:cBhvr>
                                            <p:cTn id="9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72" y="-74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autoRev="1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Motion origin="layout" path="M -3.61111E-6 -1.33374E-6 L -0.10625 0.00093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31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grpId="0" nodeType="withEffect">
                                      <p:stCondLst>
                                        <p:cond delay="44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path" presetSubtype="0" accel="50000" decel="50000" autoRev="1" fill="hold" grpId="1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Motion origin="layout" path="M -1.66667E-6 -1.19173E-6 L -0.01354 -0.25224 " pathEditMode="relative" rAng="0" ptsTypes="AA">
                                          <p:cBhvr>
                                            <p:cTn id="10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77" y="-12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autoRev="1" fill="hold" grpId="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Motion origin="layout" path="M 3.61111E-6 -3.5196E-7 L 0.05955 -0.1766 " pathEditMode="relative" rAng="0" ptsTypes="AA">
                                          <p:cBhvr>
                                            <p:cTn id="10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69" y="-8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grpId="0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42" presetClass="path" presetSubtype="0" accel="50000" decel="50000" autoRev="1" fill="hold" grpId="1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Motion origin="layout" path="M -3.88889E-6 -1.66409E-6 L -0.1368 0.12319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40" y="61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/>
          <p:bldP spid="21" grpId="0" animBg="1"/>
          <p:bldP spid="22" grpId="0"/>
          <p:bldP spid="15" grpId="0" animBg="1"/>
          <p:bldP spid="16" grpId="0"/>
          <p:bldP spid="3" grpId="0" animBg="1"/>
          <p:bldP spid="4" grpId="0"/>
          <p:bldP spid="23" grpId="0" animBg="1"/>
          <p:bldP spid="23" grpId="1" animBg="1"/>
          <p:bldP spid="24" grpId="0" animBg="1"/>
          <p:bldP spid="24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31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31" presetClass="entr" presetSubtype="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31" presetClass="entr" presetSubtype="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26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42" presetClass="path" presetSubtype="0" accel="50000" decel="50000" autoRev="1" fill="hold" grpId="1" nodeType="withEffect">
                                      <p:stCondLst>
                                        <p:cond delay="2150"/>
                                      </p:stCondLst>
                                      <p:childTnLst>
                                        <p:animMotion origin="layout" path="M -2.22222E-6 -7.44057E-7 L 0.17778 -0.23279 " pathEditMode="relative" rAng="0" ptsTypes="AA">
                                          <p:cBhvr>
                                            <p:cTn id="4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9" y="-11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path" presetSubtype="0" accel="50000" decel="50000" autoRev="1" fill="hold" grpId="1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-8.33333E-7 -4.20191E-6 L 0.10226 -0.05989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104" y="-29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29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2" presetClass="path" presetSubtype="0" accel="50000" decel="50000" autoRev="1" fill="hold" grpId="1" nodeType="withEffect">
                                      <p:stCondLst>
                                        <p:cond delay="2450"/>
                                      </p:stCondLst>
                                      <p:childTnLst>
                                        <p:animMotion origin="layout" path="M -1.66667E-6 1.56221E-6 L 0.06024 -0.24637 " pathEditMode="relative" rAng="0" ptsTypes="AA">
                                          <p:cBhvr>
                                            <p:cTn id="5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003" y="-12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grpId="0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4.16667E-6 5.77339E-7 L 0.04114 0.251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49" y="125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42" presetClass="path" presetSubtype="0" accel="50000" decel="50000" autoRev="1" fill="hold" grpId="1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animMotion origin="layout" path="M 2.5E-6 3.29423E-6 L -0.04531 -0.20439 " pathEditMode="relative" rAng="0" ptsTypes="AA">
                                          <p:cBhvr>
                                            <p:cTn id="6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4" y="-102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Motion origin="layout" path="M 1.11111E-6 3.42698E-6 L 0.04566 0.17937 " pathEditMode="relative" rAng="0" ptsTypes="AA">
                                          <p:cBhvr>
                                            <p:cTn id="7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74" y="895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355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path" presetSubtype="0" accel="50000" decel="50000" autoRev="1" fill="hold" grpId="1" nodeType="withEffect">
                                      <p:stCondLst>
                                        <p:cond delay="3050"/>
                                      </p:stCondLst>
                                      <p:childTnLst>
                                        <p:animMotion origin="layout" path="M 2.22222E-6 -1.54369E-7 L 0.14271 0.05156 " pathEditMode="relative" rAng="0" ptsTypes="AA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135" y="25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37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autoRev="1" fill="hold" grpId="1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animMotion origin="layout" path="M -3.61111E-6 4.94288E-6 L -0.12204 -0.16734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111" y="-83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0" presetClass="entr" presetSubtype="0" fill="hold" grpId="0" nodeType="withEffect">
                                      <p:stCondLst>
                                        <p:cond delay="38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accel="50000" decel="50000" autoRev="1" fill="hold" grpId="1" nodeType="withEffect">
                                      <p:stCondLst>
                                        <p:cond delay="3350"/>
                                      </p:stCondLst>
                                      <p:childTnLst>
                                        <p:animMotion origin="layout" path="M 4.16667E-6 -3.80364E-6 L -0.02344 0.18895 " pathEditMode="relative" rAng="0" ptsTypes="AA">
                                          <p:cBhvr>
                                            <p:cTn id="8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1" y="94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path" presetSubtype="0" accel="50000" decel="5000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Motion origin="layout" path="M -2.5E-6 1.38006E-6 L -0.06927 -0.1485 " pathEditMode="relative" rAng="0" ptsTypes="AA">
                                          <p:cBhvr>
                                            <p:cTn id="9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72" y="-74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43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autoRev="1" fill="hold" grpId="1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animMotion origin="layout" path="M -3.61111E-6 -1.33374E-6 L -0.10625 0.00093 " pathEditMode="relative" rAng="0" ptsTypes="AA">
                                          <p:cBhvr>
                                            <p:cTn id="9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31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10" presetClass="entr" presetSubtype="0" fill="hold" grpId="0" nodeType="withEffect">
                                      <p:stCondLst>
                                        <p:cond delay="44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path" presetSubtype="0" accel="50000" decel="50000" autoRev="1" fill="hold" grpId="1" nodeType="withEffect">
                                      <p:stCondLst>
                                        <p:cond delay="3950"/>
                                      </p:stCondLst>
                                      <p:childTnLst>
                                        <p:animMotion origin="layout" path="M -1.66667E-6 -1.19173E-6 L -0.01354 -0.25224 " pathEditMode="relative" rAng="0" ptsTypes="AA">
                                          <p:cBhvr>
                                            <p:cTn id="10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77" y="-126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5" presetID="10" presetClass="entr" presetSubtype="0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42" presetClass="path" presetSubtype="0" accel="50000" decel="50000" autoRev="1" fill="hold" grpId="1" nodeType="withEffect">
                                      <p:stCondLst>
                                        <p:cond delay="4100"/>
                                      </p:stCondLst>
                                      <p:childTnLst>
                                        <p:animMotion origin="layout" path="M 3.61111E-6 -3.5196E-7 L 0.05955 -0.1766 " pathEditMode="relative" rAng="0" ptsTypes="AA">
                                          <p:cBhvr>
                                            <p:cTn id="10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69" y="-88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0" presetID="10" presetClass="entr" presetSubtype="0" fill="hold" grpId="0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42" presetClass="path" presetSubtype="0" accel="50000" decel="50000" autoRev="1" fill="hold" grpId="1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animMotion origin="layout" path="M -3.88889E-6 -1.66409E-6 L -0.1368 0.12319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40" y="61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/>
          <p:bldP spid="21" grpId="0" animBg="1"/>
          <p:bldP spid="22" grpId="0"/>
          <p:bldP spid="15" grpId="0" animBg="1"/>
          <p:bldP spid="16" grpId="0"/>
          <p:bldP spid="3" grpId="0" animBg="1"/>
          <p:bldP spid="4" grpId="0"/>
          <p:bldP spid="23" grpId="0" animBg="1"/>
          <p:bldP spid="23" grpId="1" animBg="1"/>
          <p:bldP spid="24" grpId="0" animBg="1"/>
          <p:bldP spid="24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BCD1A3A-EE9C-4131-8C51-5F437B925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1779662"/>
            <a:ext cx="54292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+mn-lt"/>
                <a:ea typeface="+mn-ea"/>
              </a:rPr>
              <a:t>§3.1 </a:t>
            </a:r>
            <a:r>
              <a:rPr lang="zh-CN" altLang="en-US" sz="3600" b="1">
                <a:solidFill>
                  <a:srgbClr val="0000FF"/>
                </a:solidFill>
                <a:latin typeface="+mn-lt"/>
                <a:ea typeface="+mn-ea"/>
              </a:rPr>
              <a:t>函数的基本概念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70721491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566D1263-2D7C-4D6A-B3CC-D0729B9CD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87479"/>
            <a:ext cx="2183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函数的基本概念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41108BF-CDEB-4D05-BB51-370D7893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85001"/>
            <a:ext cx="7029450" cy="169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一个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f:A→B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是一个满足下面二个条件的关系：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1) 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对每个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必存在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使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x,y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2) 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对每个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只存在一个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使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+mn-lt"/>
                <a:ea typeface="+mn-ea"/>
                <a:cs typeface="Times New Roman" panose="02020603050405020304" pitchFamily="18" charset="0"/>
              </a:rPr>
              <a:t>x,y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b="1" dirty="0">
                <a:latin typeface="+mn-lt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2CDE444-14C7-4B7F-90B0-742A3800B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69" y="527081"/>
            <a:ext cx="3440906" cy="66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函数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映射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endParaRPr lang="en-US" altLang="zh-CN" sz="280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789F0243-16B6-4EFC-8070-BF020AFB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1203598"/>
            <a:ext cx="741760" cy="628650"/>
          </a:xfrm>
          <a:prstGeom prst="ellips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A877F0D-4987-4B43-AB73-3FC233BB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300" y="1852944"/>
            <a:ext cx="1428750" cy="400050"/>
          </a:xfrm>
          <a:prstGeom prst="wedgeEllipseCallout">
            <a:avLst>
              <a:gd name="adj1" fmla="val -77697"/>
              <a:gd name="adj2" fmla="val 7943"/>
            </a:avLst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存在性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9EFE624C-3C10-4EAE-B605-D593D5EA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72" y="3121579"/>
            <a:ext cx="1371600" cy="857250"/>
          </a:xfrm>
          <a:prstGeom prst="cloudCallout">
            <a:avLst>
              <a:gd name="adj1" fmla="val -114263"/>
              <a:gd name="adj2" fmla="val -84167"/>
            </a:avLst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唯一性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F0C819C-8F0A-42EE-8B97-88030ACF0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682" y="3182647"/>
            <a:ext cx="2824262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+mn-lt"/>
                <a:ea typeface="+mn-ea"/>
                <a:cs typeface="Times New Roman" panose="02020603050405020304" pitchFamily="18" charset="0"/>
              </a:rPr>
              <a:t>如：学生分班</a:t>
            </a:r>
          </a:p>
        </p:txBody>
      </p:sp>
    </p:spTree>
    <p:extLst>
      <p:ext uri="{BB962C8B-B14F-4D97-AF65-F5344CB8AC3E}">
        <p14:creationId xmlns:p14="http://schemas.microsoft.com/office/powerpoint/2010/main" val="8788086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04E0D236-B25A-4052-B74D-8770006DD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353" y="268020"/>
            <a:ext cx="2183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B99E030E-C193-4A22-9B76-E81F719A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711" y="1378818"/>
            <a:ext cx="1063228" cy="1752600"/>
          </a:xfrm>
          <a:prstGeom prst="ellipse">
            <a:avLst/>
          </a:prstGeom>
          <a:solidFill>
            <a:srgbClr val="E1E2C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2E76A32D-7080-4CA1-B356-0BB9EFD2C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563" y="1490737"/>
            <a:ext cx="1004888" cy="1584722"/>
          </a:xfrm>
          <a:prstGeom prst="ellipse">
            <a:avLst/>
          </a:prstGeom>
          <a:solidFill>
            <a:srgbClr val="F4E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5D1DC2CC-E6F1-4795-9592-5B4018A8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875" y="1702669"/>
            <a:ext cx="71438" cy="89297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041EB38A-46B5-4DEA-8615-2EBA8B30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00" y="2274169"/>
            <a:ext cx="71438" cy="89297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4CCC52DF-140C-444F-9DBC-EDC6C3DBF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735" y="2834953"/>
            <a:ext cx="71438" cy="89297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67EDC00A-160B-4AE2-B7A2-A9016DB9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044" y="1500262"/>
            <a:ext cx="71438" cy="88106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9FFA9E66-7409-42C0-A450-B63F1F1AB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379" y="1974131"/>
            <a:ext cx="71438" cy="88106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07F6A81F-79A9-4B5E-B69B-ACB64D88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810" y="2503959"/>
            <a:ext cx="71438" cy="89297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5D72AE61-4873-4083-853A-684308A76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9" y="2936156"/>
            <a:ext cx="71438" cy="89297"/>
          </a:xfrm>
          <a:prstGeom prst="ellipse">
            <a:avLst/>
          </a:prstGeom>
          <a:noFill/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2F334B80-171D-4F72-ACEB-CFEA25C2E5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6217" y="1546696"/>
            <a:ext cx="1276350" cy="195263"/>
          </a:xfrm>
          <a:prstGeom prst="line">
            <a:avLst/>
          </a:prstGeom>
          <a:noFill/>
          <a:ln w="22225">
            <a:solidFill>
              <a:srgbClr val="80008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D3A1DFBC-51EB-48E6-B073-393C227EE8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8838" y="2559918"/>
            <a:ext cx="1296591" cy="32385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21">
            <a:extLst>
              <a:ext uri="{FF2B5EF4-FFF2-40B4-BE49-F238E27FC236}">
                <a16:creationId xmlns:a16="http://schemas.microsoft.com/office/drawing/2014/main" id="{ABA7E67D-A399-43A3-B8E2-FD06EAB0D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51" y="1505025"/>
            <a:ext cx="66675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5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a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08CC273B-5D7F-4D98-8373-17B72D55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992" y="2090812"/>
            <a:ext cx="64412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5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b</a:t>
            </a: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74D4298D-A91F-4C8D-A563-49591235C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467" y="2665884"/>
            <a:ext cx="664369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5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c</a:t>
            </a: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EEE505AC-8DEE-4F17-BE1A-74EBBC9D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105" y="1319287"/>
            <a:ext cx="305990" cy="37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5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Text Box 25">
            <a:extLst>
              <a:ext uri="{FF2B5EF4-FFF2-40B4-BE49-F238E27FC236}">
                <a16:creationId xmlns:a16="http://schemas.microsoft.com/office/drawing/2014/main" id="{96D3FAA3-5F85-4C0C-B456-727B8FAB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42" y="1794347"/>
            <a:ext cx="30599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5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FB75848A-ABF4-4D34-827F-F4385F1F7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061" y="2340843"/>
            <a:ext cx="30599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5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id="{6CD98DCB-9469-4D6C-87AC-CF4511676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394" y="2800424"/>
            <a:ext cx="305991" cy="27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65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D70458CF-48FE-4CAB-8A1D-15ED6757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607" y="1168078"/>
            <a:ext cx="336952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5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A0AE3675-2EAA-4ECA-BB2F-3AE63DC5A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688" y="1131168"/>
            <a:ext cx="325730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5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82FCF42E-C2D1-4B33-B134-0263B9D09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838" y="2331318"/>
            <a:ext cx="1314450" cy="6286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utoShape 31">
            <a:extLst>
              <a:ext uri="{FF2B5EF4-FFF2-40B4-BE49-F238E27FC236}">
                <a16:creationId xmlns:a16="http://schemas.microsoft.com/office/drawing/2014/main" id="{6E1EBD85-8B02-4296-A607-FC91338EC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827" y="1378818"/>
            <a:ext cx="1428750" cy="400050"/>
          </a:xfrm>
          <a:prstGeom prst="wedgeEllipseCallout">
            <a:avLst>
              <a:gd name="adj1" fmla="val -108651"/>
              <a:gd name="adj2" fmla="val 44668"/>
            </a:avLst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存在性</a:t>
            </a:r>
          </a:p>
        </p:txBody>
      </p:sp>
      <p:sp>
        <p:nvSpPr>
          <p:cNvPr id="25" name="AutoShape 32">
            <a:extLst>
              <a:ext uri="{FF2B5EF4-FFF2-40B4-BE49-F238E27FC236}">
                <a16:creationId xmlns:a16="http://schemas.microsoft.com/office/drawing/2014/main" id="{4F6CD6D3-5CF1-4647-92E3-87D3718E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988" y="2140596"/>
            <a:ext cx="857250" cy="1105122"/>
          </a:xfrm>
          <a:prstGeom prst="cloudCallout">
            <a:avLst>
              <a:gd name="adj1" fmla="val -223685"/>
              <a:gd name="adj2" fmla="val -14180"/>
            </a:avLst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唯一性</a:t>
            </a:r>
          </a:p>
        </p:txBody>
      </p:sp>
      <p:sp>
        <p:nvSpPr>
          <p:cNvPr id="26" name="Line 33">
            <a:extLst>
              <a:ext uri="{FF2B5EF4-FFF2-40B4-BE49-F238E27FC236}">
                <a16:creationId xmlns:a16="http://schemas.microsoft.com/office/drawing/2014/main" id="{3BF0DB84-85C8-4266-B978-4A445A00D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838" y="1816968"/>
            <a:ext cx="1257300" cy="17145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076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AA67540-6D02-439C-9C10-3221ACC5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682447"/>
            <a:ext cx="6503194" cy="224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zh-CN" altLang="en-US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zh-CN" altLang="en-US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到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zh-CN" altLang="en-US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函数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zh-CN" altLang="en-US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可记成：</a:t>
            </a:r>
            <a:endParaRPr kumimoji="1" lang="zh-CN" altLang="en-US" sz="2700" b="1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700" b="1" dirty="0">
                <a:latin typeface="+mn-lt"/>
                <a:ea typeface="+mn-ea"/>
                <a:cs typeface="Times New Roman" panose="02020603050405020304" pitchFamily="18" charset="0"/>
              </a:rPr>
              <a:t>      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</a:rPr>
              <a:t>f: A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Wingdings 3" pitchFamily="18" charset="2"/>
              </a:rPr>
              <a:t>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</a:rPr>
              <a:t>B </a:t>
            </a:r>
            <a:r>
              <a:rPr kumimoji="1" lang="zh-CN" altLang="en-US" sz="2700" b="1" dirty="0">
                <a:latin typeface="+mn-lt"/>
                <a:ea typeface="+mn-ea"/>
                <a:cs typeface="Times New Roman" panose="02020603050405020304" pitchFamily="18" charset="0"/>
              </a:rPr>
              <a:t>或 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Wingdings 3" pitchFamily="18" charset="2"/>
              </a:rPr>
              <a:t>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1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A00848D-48D2-4851-8957-EB8D5448E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297" y="1563638"/>
            <a:ext cx="91167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500" b="1" dirty="0">
                <a:latin typeface="+mn-lt"/>
                <a:ea typeface="+mn-ea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0C6CBA5F-CFE7-4C77-9CAB-C02CCE6EC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843" y="253653"/>
            <a:ext cx="2183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像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原像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E321615B-7411-4EBD-9D8E-07BA9F2FC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357" y="2312861"/>
            <a:ext cx="5543550" cy="90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700" b="1" dirty="0">
                <a:latin typeface="+mn-lt"/>
                <a:ea typeface="+mn-ea"/>
                <a:cs typeface="Times New Roman" panose="02020603050405020304" pitchFamily="18" charset="0"/>
              </a:rPr>
              <a:t>如果 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</a:rPr>
              <a:t>(x, y) 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 f</a:t>
            </a:r>
            <a:r>
              <a:rPr kumimoji="1" lang="zh-CN" altLang="en-US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，则称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</a:rPr>
              <a:t>(x, 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70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E75303BD-CB9C-457D-94B4-564DAA118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7902" y="2715766"/>
            <a:ext cx="682945" cy="767031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>
              <a:cs typeface="Times New Roman" panose="02020603050405020304" pitchFamily="18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535F0F64-BD4D-4F56-993E-6F900F2B9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728" y="3344685"/>
            <a:ext cx="674927" cy="3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原像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E8AA781F-607E-466D-948A-412497498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8023" y="2715766"/>
            <a:ext cx="682947" cy="767031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9962B08A-0052-4DA1-A40B-76E8186C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971" y="3401835"/>
            <a:ext cx="405623" cy="394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 b="1" dirty="0">
                <a:solidFill>
                  <a:srgbClr val="0000FF"/>
                </a:solidFill>
                <a:latin typeface="+mn-lt"/>
                <a:ea typeface="+mn-ea"/>
                <a:cs typeface="Times New Roman" panose="02020603050405020304" pitchFamily="18" charset="0"/>
              </a:rPr>
              <a:t>像</a:t>
            </a:r>
          </a:p>
        </p:txBody>
      </p:sp>
    </p:spTree>
    <p:extLst>
      <p:ext uri="{BB962C8B-B14F-4D97-AF65-F5344CB8AC3E}">
        <p14:creationId xmlns:p14="http://schemas.microsoft.com/office/powerpoint/2010/main" val="22101794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B175A56-988A-4AEE-A17A-36718736F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95486"/>
            <a:ext cx="2183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函数的基本概念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3DC47002-18E9-4D1B-BFCB-54B81E403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59" y="721042"/>
            <a:ext cx="5120878" cy="1274644"/>
          </a:xfrm>
          <a:prstGeom prst="rect">
            <a:avLst/>
          </a:prstGeom>
          <a:solidFill>
            <a:srgbClr val="EDFBFA"/>
          </a:solidFill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定义域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—D</a:t>
            </a:r>
            <a:r>
              <a:rPr kumimoji="1" lang="en-US" altLang="zh-CN" sz="2700" b="1" baseline="-25000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zh-CN" altLang="en-US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值域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—</a:t>
            </a:r>
            <a:r>
              <a:rPr kumimoji="1" lang="en-US" altLang="zh-CN" sz="2700" b="1" dirty="0" err="1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kumimoji="1" lang="en-US" altLang="zh-CN" sz="2700" b="1" baseline="-25000" dirty="0" err="1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f</a:t>
            </a:r>
            <a:endParaRPr kumimoji="1" lang="en-US" altLang="zh-CN" sz="2700" b="1" dirty="0">
              <a:solidFill>
                <a:srgbClr val="666633"/>
              </a:solidFill>
              <a:latin typeface="+mn-lt"/>
              <a:ea typeface="+mn-ea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kumimoji="1" lang="zh-CN" altLang="en-US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显然有：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kumimoji="1" lang="en-US" altLang="zh-CN" sz="2700" b="1" baseline="-25000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 =A,  </a:t>
            </a:r>
            <a:r>
              <a:rPr kumimoji="1" lang="en-US" altLang="zh-CN" sz="2700" b="1" dirty="0" err="1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kumimoji="1" lang="en-US" altLang="zh-CN" sz="2700" b="1" baseline="-25000" dirty="0" err="1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700" b="1" dirty="0">
                <a:latin typeface="+mn-lt"/>
                <a:ea typeface="+mn-ea"/>
                <a:cs typeface="Times New Roman" panose="02020603050405020304" pitchFamily="18" charset="0"/>
                <a:sym typeface="Symbol" pitchFamily="18" charset="2"/>
              </a:rPr>
              <a:t> B</a:t>
            </a:r>
            <a:endParaRPr kumimoji="1" lang="en-US" altLang="zh-CN" sz="2700" b="1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AC95268-10EE-4227-9E87-D1DA75A2D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59" y="2812408"/>
            <a:ext cx="6482954" cy="527260"/>
          </a:xfrm>
          <a:prstGeom prst="rect">
            <a:avLst/>
          </a:prstGeom>
          <a:solidFill>
            <a:srgbClr val="EDFBFA"/>
          </a:solidFill>
          <a:ln w="127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371600" indent="-4572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828800" indent="-4572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286000" indent="-4572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7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7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f:A</a:t>
            </a:r>
            <a:r>
              <a:rPr kumimoji="1" lang="en-US" altLang="zh-CN" sz="27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itchFamily="18" charset="2"/>
              </a:rPr>
              <a:t>B</a:t>
            </a:r>
            <a:r>
              <a:rPr kumimoji="1" lang="zh-CN" altLang="en-US" sz="27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itchFamily="18" charset="2"/>
              </a:rPr>
              <a:t>中</a:t>
            </a:r>
            <a:r>
              <a:rPr kumimoji="1" lang="en-US" altLang="zh-CN" sz="27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itchFamily="18" charset="2"/>
              </a:rPr>
              <a:t>,</a:t>
            </a:r>
            <a:r>
              <a:rPr kumimoji="1" lang="zh-CN" altLang="en-US" sz="27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Wingdings 3" pitchFamily="18" charset="2"/>
              </a:rPr>
              <a:t>若</a:t>
            </a:r>
            <a:r>
              <a:rPr kumimoji="1" lang="en-US" altLang="zh-CN" sz="27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A=B,</a:t>
            </a:r>
            <a:r>
              <a:rPr kumimoji="1" lang="zh-CN" altLang="en-US" sz="27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</a:t>
            </a:r>
            <a:r>
              <a:rPr kumimoji="1" lang="en-US" altLang="zh-CN" sz="27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7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7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700" b="1" dirty="0">
                <a:solidFill>
                  <a:srgbClr val="8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上的函数。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94EA1D18-4780-493C-8429-EF755C45A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744" y="2200562"/>
            <a:ext cx="5746829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（ 关系中，定义域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—D(R),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值域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—R(R)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12766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9CEF58D-7691-4A10-B229-C1FA7F1AB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34" y="267494"/>
            <a:ext cx="2183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函数判断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CF76D6D5-2DB0-4B37-A4C1-557BFDDB4D6D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915913"/>
            <a:ext cx="2300288" cy="1506546"/>
            <a:chOff x="1346" y="946"/>
            <a:chExt cx="2074" cy="1426"/>
          </a:xfrm>
        </p:grpSpPr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CDC47142-8692-422D-8D7D-9EA0B9990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1205"/>
              <a:ext cx="834" cy="1107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5A95F2F9-0DF7-4032-B65A-A97411990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276"/>
              <a:ext cx="788" cy="1001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479A8C6F-B117-409E-B14B-6D297283F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1410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5BA6EBA1-97AB-4474-8AA3-40122AC58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177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8455C09E-9394-4F7D-901E-4633CA575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25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B23D7F44-0C8D-4F16-95D4-D004DDAAF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1282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0" name="Oval 17">
              <a:extLst>
                <a:ext uri="{FF2B5EF4-FFF2-40B4-BE49-F238E27FC236}">
                  <a16:creationId xmlns:a16="http://schemas.microsoft.com/office/drawing/2014/main" id="{39CB372C-B51D-4A1A-8D96-D27AFE55C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158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919AC915-BC37-4611-8FFD-8C7F3059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1916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2" name="Oval 19">
              <a:extLst>
                <a:ext uri="{FF2B5EF4-FFF2-40B4-BE49-F238E27FC236}">
                  <a16:creationId xmlns:a16="http://schemas.microsoft.com/office/drawing/2014/main" id="{BDF4A251-2127-4F5A-B62F-C927581B4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189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435D15C1-3878-4586-B9AD-F2C2EA26F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8" y="1311"/>
              <a:ext cx="1001" cy="12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127A81C5-EFCE-40C6-9803-1AF73FD95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3" y="1451"/>
              <a:ext cx="985" cy="135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3F0C8AC1-18A9-48D7-B3DA-5D8BCE83C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4" y="1937"/>
              <a:ext cx="1018" cy="20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6" name="Text Box 23">
              <a:extLst>
                <a:ext uri="{FF2B5EF4-FFF2-40B4-BE49-F238E27FC236}">
                  <a16:creationId xmlns:a16="http://schemas.microsoft.com/office/drawing/2014/main" id="{AF1B1E4E-87B3-4289-83BB-DAADFCEEC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1285"/>
              <a:ext cx="52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   a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93CD5067-E125-4777-8809-9C15EE593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655"/>
              <a:ext cx="50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+mn-lt"/>
                  <a:ea typeface="+mn-ea"/>
                </a:rPr>
                <a:t>   b</a:t>
              </a: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F1D21327-C72A-400A-9A4E-DE857850A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4" y="2018"/>
              <a:ext cx="52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   c</a:t>
              </a:r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E43B43AF-3B37-4E45-9038-9726469F1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5" y="1168"/>
              <a:ext cx="240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88241BFB-5AB5-489C-97F9-FA665E180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1468"/>
              <a:ext cx="24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21" name="Text Box 28">
              <a:extLst>
                <a:ext uri="{FF2B5EF4-FFF2-40B4-BE49-F238E27FC236}">
                  <a16:creationId xmlns:a16="http://schemas.microsoft.com/office/drawing/2014/main" id="{77B45105-FA1D-48EF-BD40-DFF1F7CD7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13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0F00BBD1-BC46-4404-936D-63876713B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2103"/>
              <a:ext cx="2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29F1FE5F-12A4-40B4-A038-E458B56B3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958"/>
              <a:ext cx="3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50" b="1" dirty="0">
                  <a:latin typeface="+mn-lt"/>
                  <a:ea typeface="+mn-ea"/>
                  <a:sym typeface="Symbol" pitchFamily="18" charset="2"/>
                </a:rPr>
                <a:t>X</a:t>
              </a:r>
            </a:p>
          </p:txBody>
        </p:sp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92BA06A4-CA43-4A4F-8C76-CA1F9FB36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946"/>
              <a:ext cx="3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50" b="1" dirty="0">
                  <a:latin typeface="+mn-lt"/>
                  <a:ea typeface="+mn-ea"/>
                  <a:sym typeface="Symbol" pitchFamily="18" charset="2"/>
                </a:rPr>
                <a:t>Y</a:t>
              </a:r>
            </a:p>
          </p:txBody>
        </p:sp>
      </p:grpSp>
      <p:grpSp>
        <p:nvGrpSpPr>
          <p:cNvPr id="25" name="Group 32">
            <a:extLst>
              <a:ext uri="{FF2B5EF4-FFF2-40B4-BE49-F238E27FC236}">
                <a16:creationId xmlns:a16="http://schemas.microsoft.com/office/drawing/2014/main" id="{CA05AC4E-CE78-4D77-8E90-78A3E9FA6EA9}"/>
              </a:ext>
            </a:extLst>
          </p:cNvPr>
          <p:cNvGrpSpPr>
            <a:grpSpLocks/>
          </p:cNvGrpSpPr>
          <p:nvPr/>
        </p:nvGrpSpPr>
        <p:grpSpPr bwMode="auto">
          <a:xfrm>
            <a:off x="4511701" y="843486"/>
            <a:ext cx="2406253" cy="1565603"/>
            <a:chOff x="1346" y="920"/>
            <a:chExt cx="2074" cy="1447"/>
          </a:xfrm>
        </p:grpSpPr>
        <p:sp>
          <p:nvSpPr>
            <p:cNvPr id="26" name="Oval 33">
              <a:extLst>
                <a:ext uri="{FF2B5EF4-FFF2-40B4-BE49-F238E27FC236}">
                  <a16:creationId xmlns:a16="http://schemas.microsoft.com/office/drawing/2014/main" id="{460BEFC7-F82B-41B0-83C8-8C2CE27C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1205"/>
              <a:ext cx="834" cy="1107"/>
            </a:xfrm>
            <a:prstGeom prst="ellipse">
              <a:avLst/>
            </a:prstGeom>
            <a:solidFill>
              <a:srgbClr val="E1E2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7" name="Oval 34">
              <a:extLst>
                <a:ext uri="{FF2B5EF4-FFF2-40B4-BE49-F238E27FC236}">
                  <a16:creationId xmlns:a16="http://schemas.microsoft.com/office/drawing/2014/main" id="{53CC197F-E412-475F-98AC-4ACA38B2F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276"/>
              <a:ext cx="788" cy="1001"/>
            </a:xfrm>
            <a:prstGeom prst="ellipse">
              <a:avLst/>
            </a:prstGeom>
            <a:solidFill>
              <a:srgbClr val="F4E1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8" name="Oval 35">
              <a:extLst>
                <a:ext uri="{FF2B5EF4-FFF2-40B4-BE49-F238E27FC236}">
                  <a16:creationId xmlns:a16="http://schemas.microsoft.com/office/drawing/2014/main" id="{89A36E04-9FA8-429E-91D3-3B3D6D2D8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1410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29" name="Oval 36">
              <a:extLst>
                <a:ext uri="{FF2B5EF4-FFF2-40B4-BE49-F238E27FC236}">
                  <a16:creationId xmlns:a16="http://schemas.microsoft.com/office/drawing/2014/main" id="{25FAECCD-A56F-4AD3-8419-117E11EC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177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0" name="Oval 37">
              <a:extLst>
                <a:ext uri="{FF2B5EF4-FFF2-40B4-BE49-F238E27FC236}">
                  <a16:creationId xmlns:a16="http://schemas.microsoft.com/office/drawing/2014/main" id="{259393DC-70B5-42E1-8FB1-950C2D019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125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1" name="Oval 38">
              <a:extLst>
                <a:ext uri="{FF2B5EF4-FFF2-40B4-BE49-F238E27FC236}">
                  <a16:creationId xmlns:a16="http://schemas.microsoft.com/office/drawing/2014/main" id="{3AA645AE-E731-4F9F-A996-B0BAE60CF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1282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2" name="Oval 39">
              <a:extLst>
                <a:ext uri="{FF2B5EF4-FFF2-40B4-BE49-F238E27FC236}">
                  <a16:creationId xmlns:a16="http://schemas.microsoft.com/office/drawing/2014/main" id="{E7DEF91F-9A7A-4FFC-9B2D-B6463D74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1581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3" name="Oval 40">
              <a:extLst>
                <a:ext uri="{FF2B5EF4-FFF2-40B4-BE49-F238E27FC236}">
                  <a16:creationId xmlns:a16="http://schemas.microsoft.com/office/drawing/2014/main" id="{DAF1148E-275B-48AF-908F-BABE06327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1916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4" name="Oval 41">
              <a:extLst>
                <a:ext uri="{FF2B5EF4-FFF2-40B4-BE49-F238E27FC236}">
                  <a16:creationId xmlns:a16="http://schemas.microsoft.com/office/drawing/2014/main" id="{E85582D6-8F59-438E-8168-6F92C935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189"/>
              <a:ext cx="56" cy="56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50">
                <a:latin typeface="+mn-lt"/>
                <a:ea typeface="+mn-ea"/>
              </a:endParaRPr>
            </a:p>
          </p:txBody>
        </p:sp>
        <p:sp>
          <p:nvSpPr>
            <p:cNvPr id="35" name="Line 42">
              <a:extLst>
                <a:ext uri="{FF2B5EF4-FFF2-40B4-BE49-F238E27FC236}">
                  <a16:creationId xmlns:a16="http://schemas.microsoft.com/office/drawing/2014/main" id="{D15A6B69-6EF6-4C1C-BFFD-7577ADB17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8" y="1311"/>
              <a:ext cx="1001" cy="12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6" name="Line 43">
              <a:extLst>
                <a:ext uri="{FF2B5EF4-FFF2-40B4-BE49-F238E27FC236}">
                  <a16:creationId xmlns:a16="http://schemas.microsoft.com/office/drawing/2014/main" id="{B9187054-E9F5-43C0-B6F5-01B69D2D5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" y="1788"/>
              <a:ext cx="1018" cy="9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3ACDC1A8-47A2-45AC-BC95-52403EC92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4" y="1937"/>
              <a:ext cx="1018" cy="204"/>
            </a:xfrm>
            <a:prstGeom prst="line">
              <a:avLst/>
            </a:prstGeom>
            <a:noFill/>
            <a:ln w="22225">
              <a:solidFill>
                <a:srgbClr val="800080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" name="Text Box 45">
              <a:extLst>
                <a:ext uri="{FF2B5EF4-FFF2-40B4-BE49-F238E27FC236}">
                  <a16:creationId xmlns:a16="http://schemas.microsoft.com/office/drawing/2014/main" id="{76B9E442-F266-406F-93AF-F049D9BEF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1284"/>
              <a:ext cx="52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   a</a:t>
              </a:r>
            </a:p>
          </p:txBody>
        </p:sp>
        <p:sp>
          <p:nvSpPr>
            <p:cNvPr id="39" name="Text Box 46">
              <a:extLst>
                <a:ext uri="{FF2B5EF4-FFF2-40B4-BE49-F238E27FC236}">
                  <a16:creationId xmlns:a16="http://schemas.microsoft.com/office/drawing/2014/main" id="{5C7E415F-E01E-4574-B872-9B804E6D8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655"/>
              <a:ext cx="5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500" b="1">
                  <a:latin typeface="+mn-lt"/>
                  <a:ea typeface="+mn-ea"/>
                </a:rPr>
                <a:t>   b</a:t>
              </a:r>
            </a:p>
          </p:txBody>
        </p:sp>
        <p:sp>
          <p:nvSpPr>
            <p:cNvPr id="40" name="Text Box 47">
              <a:extLst>
                <a:ext uri="{FF2B5EF4-FFF2-40B4-BE49-F238E27FC236}">
                  <a16:creationId xmlns:a16="http://schemas.microsoft.com/office/drawing/2014/main" id="{07D0526A-7038-4F85-BF14-BEB219B4B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2018"/>
              <a:ext cx="52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   c</a:t>
              </a:r>
            </a:p>
          </p:txBody>
        </p:sp>
        <p:sp>
          <p:nvSpPr>
            <p:cNvPr id="41" name="Text Box 48">
              <a:extLst>
                <a:ext uri="{FF2B5EF4-FFF2-40B4-BE49-F238E27FC236}">
                  <a16:creationId xmlns:a16="http://schemas.microsoft.com/office/drawing/2014/main" id="{97B40B9D-DDDF-4E79-BD45-83BDBF26E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5" y="1168"/>
              <a:ext cx="240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1</a:t>
              </a:r>
            </a:p>
          </p:txBody>
        </p:sp>
        <p:sp>
          <p:nvSpPr>
            <p:cNvPr id="42" name="Text Box 49">
              <a:extLst>
                <a:ext uri="{FF2B5EF4-FFF2-40B4-BE49-F238E27FC236}">
                  <a16:creationId xmlns:a16="http://schemas.microsoft.com/office/drawing/2014/main" id="{EACB0031-6684-4FF1-B21F-B557BA41C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1468"/>
              <a:ext cx="24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2</a:t>
              </a:r>
            </a:p>
          </p:txBody>
        </p:sp>
        <p:sp>
          <p:nvSpPr>
            <p:cNvPr id="43" name="Text Box 50">
              <a:extLst>
                <a:ext uri="{FF2B5EF4-FFF2-40B4-BE49-F238E27FC236}">
                  <a16:creationId xmlns:a16="http://schemas.microsoft.com/office/drawing/2014/main" id="{FF17117E-5080-4EE6-896D-9E2A9BACB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813"/>
              <a:ext cx="24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3</a:t>
              </a:r>
            </a:p>
          </p:txBody>
        </p:sp>
        <p:sp>
          <p:nvSpPr>
            <p:cNvPr id="44" name="Text Box 51">
              <a:extLst>
                <a:ext uri="{FF2B5EF4-FFF2-40B4-BE49-F238E27FC236}">
                  <a16:creationId xmlns:a16="http://schemas.microsoft.com/office/drawing/2014/main" id="{7B1E13D9-FDDE-4D9F-A934-BAFB36B1E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2104"/>
              <a:ext cx="24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50" b="1">
                  <a:latin typeface="+mn-lt"/>
                  <a:ea typeface="+mn-ea"/>
                </a:rPr>
                <a:t>4</a:t>
              </a:r>
            </a:p>
          </p:txBody>
        </p:sp>
        <p:sp>
          <p:nvSpPr>
            <p:cNvPr id="45" name="Rectangle 52">
              <a:extLst>
                <a:ext uri="{FF2B5EF4-FFF2-40B4-BE49-F238E27FC236}">
                  <a16:creationId xmlns:a16="http://schemas.microsoft.com/office/drawing/2014/main" id="{69F727DB-C4FE-49D2-8044-D4ACF16C8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933"/>
              <a:ext cx="29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50" b="1" dirty="0">
                  <a:latin typeface="+mn-lt"/>
                  <a:ea typeface="+mn-ea"/>
                  <a:sym typeface="Symbol" pitchFamily="18" charset="2"/>
                </a:rPr>
                <a:t>X</a:t>
              </a:r>
            </a:p>
          </p:txBody>
        </p:sp>
        <p:sp>
          <p:nvSpPr>
            <p:cNvPr id="46" name="Rectangle 53">
              <a:extLst>
                <a:ext uri="{FF2B5EF4-FFF2-40B4-BE49-F238E27FC236}">
                  <a16:creationId xmlns:a16="http://schemas.microsoft.com/office/drawing/2014/main" id="{3FEB68FD-8BA7-4483-814E-134EAAA2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920"/>
              <a:ext cx="29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50" b="1" dirty="0">
                  <a:latin typeface="+mn-lt"/>
                  <a:ea typeface="+mn-ea"/>
                  <a:sym typeface="Symbol" pitchFamily="18" charset="2"/>
                </a:rPr>
                <a:t>Y</a:t>
              </a:r>
            </a:p>
          </p:txBody>
        </p:sp>
      </p:grpSp>
      <p:sp>
        <p:nvSpPr>
          <p:cNvPr id="47" name="Rectangle 54">
            <a:extLst>
              <a:ext uri="{FF2B5EF4-FFF2-40B4-BE49-F238E27FC236}">
                <a16:creationId xmlns:a16="http://schemas.microsoft.com/office/drawing/2014/main" id="{5F516333-1D9E-4B98-A8A4-BFCC847B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741" y="2599928"/>
            <a:ext cx="1624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hlink"/>
                </a:solidFill>
                <a:latin typeface="+mn-ea"/>
                <a:ea typeface="+mn-ea"/>
              </a:rPr>
              <a:t>不是函数</a:t>
            </a:r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54A54F79-14BD-4CAD-92E9-D630027E3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753" y="2611496"/>
            <a:ext cx="16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是函数</a:t>
            </a:r>
          </a:p>
        </p:txBody>
      </p:sp>
    </p:spTree>
    <p:extLst>
      <p:ext uri="{BB962C8B-B14F-4D97-AF65-F5344CB8AC3E}">
        <p14:creationId xmlns:p14="http://schemas.microsoft.com/office/powerpoint/2010/main" val="27467459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4A0355A-3141-4778-9F30-7861D539FC92}"/>
              </a:ext>
            </a:extLst>
          </p:cNvPr>
          <p:cNvSpPr txBox="1">
            <a:spLocks noChangeArrowheads="1"/>
          </p:cNvSpPr>
          <p:nvPr/>
        </p:nvSpPr>
        <p:spPr>
          <a:xfrm>
            <a:off x="1055127" y="275270"/>
            <a:ext cx="2051447" cy="457200"/>
          </a:xfrm>
        </p:spPr>
        <p:txBody>
          <a:bodyPr/>
          <a:lstStyle>
            <a:lvl1pPr algn="ctr" defTabSz="1023252" rtl="0" eaLnBrk="1" latinLnBrk="0" hangingPunct="1"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2143D2A-D4E7-4272-B8FF-2BBA88DA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228" y="786921"/>
            <a:ext cx="3496213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A={0,1,2},B={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},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函数？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80EE736-2EF6-4642-AF40-303D9586A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947" y="1357089"/>
            <a:ext cx="3539494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1)f={(0,a),(0,b),(1,a),(2,b)}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C58322C-A844-4EF4-8AD5-C631857C1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87" y="1944606"/>
            <a:ext cx="2855011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2)f={(0,a),(1,b),(2,a)}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90AEFEC-69A0-4663-A4A6-1B4B4E487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947" y="2516316"/>
            <a:ext cx="2188162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3)f={(0,a),(1,b)}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2063C7C-51E9-411E-989F-8CA46F57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046" y="3124994"/>
            <a:ext cx="3539494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4)f={(0,a),(1,b),(2,a),(2,b)}</a:t>
            </a:r>
          </a:p>
        </p:txBody>
      </p:sp>
    </p:spTree>
    <p:extLst>
      <p:ext uri="{BB962C8B-B14F-4D97-AF65-F5344CB8AC3E}">
        <p14:creationId xmlns:p14="http://schemas.microsoft.com/office/powerpoint/2010/main" val="36809929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教育PP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www.33ppt.com​​">
  <a:themeElements>
    <a:clrScheme name="自定义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118C3B"/>
      </a:accent1>
      <a:accent2>
        <a:srgbClr val="92D050"/>
      </a:accent2>
      <a:accent3>
        <a:srgbClr val="00A44A"/>
      </a:accent3>
      <a:accent4>
        <a:srgbClr val="FFC000"/>
      </a:accent4>
      <a:accent5>
        <a:srgbClr val="9CC815"/>
      </a:accent5>
      <a:accent6>
        <a:srgbClr val="FF0000"/>
      </a:accent6>
      <a:hlink>
        <a:srgbClr val="1D55C5"/>
      </a:hlink>
      <a:folHlink>
        <a:srgbClr val="800080"/>
      </a:folHlink>
    </a:clrScheme>
    <a:fontScheme name="自定义 3">
      <a:majorFont>
        <a:latin typeface="Impact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3584</TotalTime>
  <Words>958</Words>
  <Application>Microsoft Office PowerPoint</Application>
  <PresentationFormat>全屏显示(16:9)</PresentationFormat>
  <Paragraphs>212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Wingdings 2</vt:lpstr>
      <vt:lpstr>Times New Roman</vt:lpstr>
      <vt:lpstr>Cambria Math</vt:lpstr>
      <vt:lpstr>Impact</vt:lpstr>
      <vt:lpstr>Aharoni</vt:lpstr>
      <vt:lpstr>Tahoma</vt:lpstr>
      <vt:lpstr>华文楷体</vt:lpstr>
      <vt:lpstr>Symbol</vt:lpstr>
      <vt:lpstr>Calibri</vt:lpstr>
      <vt:lpstr>华文中宋</vt:lpstr>
      <vt:lpstr>楷体_GB2312</vt:lpstr>
      <vt:lpstr>Wingdings</vt:lpstr>
      <vt:lpstr>微软雅黑</vt:lpstr>
      <vt:lpstr>Wingdings 3</vt:lpstr>
      <vt:lpstr>Arial</vt:lpstr>
      <vt:lpstr>宋体</vt:lpstr>
      <vt:lpstr>1www.33ppt.com​​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www.33ppt.com</dc:title>
  <dc:creator>han</dc:creator>
  <cp:lastModifiedBy>Administrator</cp:lastModifiedBy>
  <cp:revision>196</cp:revision>
  <dcterms:created xsi:type="dcterms:W3CDTF">2016-03-10T07:57:08Z</dcterms:created>
  <dcterms:modified xsi:type="dcterms:W3CDTF">2019-08-07T09:15:47Z</dcterms:modified>
</cp:coreProperties>
</file>