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60"/>
  </p:notesMasterIdLst>
  <p:handoutMasterIdLst>
    <p:handoutMasterId r:id="rId61"/>
  </p:handoutMasterIdLst>
  <p:sldIdLst>
    <p:sldId id="3492" r:id="rId3"/>
    <p:sldId id="3493" r:id="rId4"/>
    <p:sldId id="3532" r:id="rId5"/>
    <p:sldId id="3540" r:id="rId6"/>
    <p:sldId id="3541" r:id="rId7"/>
    <p:sldId id="3542" r:id="rId8"/>
    <p:sldId id="3543" r:id="rId9"/>
    <p:sldId id="3544" r:id="rId10"/>
    <p:sldId id="3545" r:id="rId11"/>
    <p:sldId id="3546" r:id="rId12"/>
    <p:sldId id="3547" r:id="rId13"/>
    <p:sldId id="3548" r:id="rId14"/>
    <p:sldId id="3549" r:id="rId15"/>
    <p:sldId id="3550" r:id="rId16"/>
    <p:sldId id="3567" r:id="rId17"/>
    <p:sldId id="3569" r:id="rId18"/>
    <p:sldId id="3571" r:id="rId19"/>
    <p:sldId id="3573" r:id="rId20"/>
    <p:sldId id="3575" r:id="rId21"/>
    <p:sldId id="3593" r:id="rId22"/>
    <p:sldId id="3594" r:id="rId23"/>
    <p:sldId id="3577" r:id="rId24"/>
    <p:sldId id="3578" r:id="rId25"/>
    <p:sldId id="3579" r:id="rId26"/>
    <p:sldId id="3580" r:id="rId27"/>
    <p:sldId id="3581" r:id="rId28"/>
    <p:sldId id="3596" r:id="rId29"/>
    <p:sldId id="3595" r:id="rId30"/>
    <p:sldId id="3533" r:id="rId31"/>
    <p:sldId id="3551" r:id="rId32"/>
    <p:sldId id="3552" r:id="rId33"/>
    <p:sldId id="3553" r:id="rId34"/>
    <p:sldId id="3554" r:id="rId35"/>
    <p:sldId id="3555" r:id="rId36"/>
    <p:sldId id="3556" r:id="rId37"/>
    <p:sldId id="3557" r:id="rId38"/>
    <p:sldId id="3534" r:id="rId39"/>
    <p:sldId id="3558" r:id="rId40"/>
    <p:sldId id="3559" r:id="rId41"/>
    <p:sldId id="3560" r:id="rId42"/>
    <p:sldId id="3561" r:id="rId43"/>
    <p:sldId id="3562" r:id="rId44"/>
    <p:sldId id="3563" r:id="rId45"/>
    <p:sldId id="3564" r:id="rId46"/>
    <p:sldId id="3565" r:id="rId47"/>
    <p:sldId id="3566" r:id="rId48"/>
    <p:sldId id="3582" r:id="rId49"/>
    <p:sldId id="3583" r:id="rId50"/>
    <p:sldId id="3584" r:id="rId51"/>
    <p:sldId id="3585" r:id="rId52"/>
    <p:sldId id="3586" r:id="rId53"/>
    <p:sldId id="3587" r:id="rId54"/>
    <p:sldId id="3588" r:id="rId55"/>
    <p:sldId id="3589" r:id="rId56"/>
    <p:sldId id="3590" r:id="rId57"/>
    <p:sldId id="3591" r:id="rId58"/>
    <p:sldId id="3592" r:id="rId59"/>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8DC"/>
    <a:srgbClr val="FEE2F7"/>
    <a:srgbClr val="08B689"/>
    <a:srgbClr val="0070C0"/>
    <a:srgbClr val="09B0DE"/>
    <a:srgbClr val="FFFFFF"/>
    <a:srgbClr val="6669D2"/>
    <a:srgbClr val="863C36"/>
    <a:srgbClr val="79B50F"/>
    <a:srgbClr val="33B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64" d="100"/>
          <a:sy n="64" d="100"/>
        </p:scale>
        <p:origin x="954" y="60"/>
      </p:cViewPr>
      <p:guideLst>
        <p:guide orient="horz" pos="328"/>
        <p:guide orient="horz" pos="4228"/>
        <p:guide pos="4050"/>
        <p:guide pos="557"/>
        <p:guide pos="7588"/>
        <p:guide pos="376"/>
        <p:guide pos="1350"/>
      </p:guideLst>
    </p:cSldViewPr>
  </p:slideViewPr>
  <p:outlineViewPr>
    <p:cViewPr>
      <p:scale>
        <a:sx n="100" d="100"/>
        <a:sy n="100" d="100"/>
      </p:scale>
      <p:origin x="0" y="-14412"/>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0"/>
    </p:cViewPr>
  </p:notesTextViewPr>
  <p:sorterViewPr>
    <p:cViewPr>
      <p:scale>
        <a:sx n="75" d="100"/>
        <a:sy n="75" d="100"/>
      </p:scale>
      <p:origin x="0" y="1074"/>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_rels/viewProps.xml.rels><?xml version="1.0" encoding="UTF-8" standalone="yes"?>
<Relationships xmlns="http://schemas.openxmlformats.org/package/2006/relationships"><Relationship Id="rId8" Type="http://schemas.openxmlformats.org/officeDocument/2006/relationships/slide" Target="slides/slide43.xml"/><Relationship Id="rId3" Type="http://schemas.openxmlformats.org/officeDocument/2006/relationships/slide" Target="slides/slide12.xml"/><Relationship Id="rId7" Type="http://schemas.openxmlformats.org/officeDocument/2006/relationships/slide" Target="slides/slide39.xml"/><Relationship Id="rId2" Type="http://schemas.openxmlformats.org/officeDocument/2006/relationships/slide" Target="slides/slide7.xml"/><Relationship Id="rId1" Type="http://schemas.openxmlformats.org/officeDocument/2006/relationships/slide" Target="slides/slide4.xml"/><Relationship Id="rId6" Type="http://schemas.openxmlformats.org/officeDocument/2006/relationships/slide" Target="slides/slide30.xml"/><Relationship Id="rId5" Type="http://schemas.openxmlformats.org/officeDocument/2006/relationships/slide" Target="slides/slide14.xml"/><Relationship Id="rId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2022/6/5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2022/6/5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b="1">
                <a:solidFill>
                  <a:srgbClr val="A50021"/>
                </a:solidFill>
              </a:rPr>
              <a:t>点间距离</a:t>
            </a:r>
            <a:r>
              <a:rPr lang="zh-CN" altLang="en-US" sz="1400" b="1"/>
              <a:t>与</a:t>
            </a:r>
            <a:r>
              <a:rPr lang="zh-CN" altLang="en-US" sz="1400" b="1">
                <a:solidFill>
                  <a:srgbClr val="A50021"/>
                </a:solidFill>
              </a:rPr>
              <a:t>类间距离，点到类的距离</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25571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C8CBC22-8CD3-407E-8278-2F62F02E6B4F}" type="slidenum">
              <a:rPr lang="en-US" altLang="zh-CN"/>
              <a:pPr/>
              <a:t>27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4FC5431-A357-4394-B97E-FEA88A855E9D}" type="slidenum">
              <a:rPr lang="en-US" altLang="zh-CN"/>
              <a:pPr/>
              <a:t>28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a:t>
            </a:r>
            <a:r>
              <a:rPr lang="zh-CN" altLang="en-US" dirty="0"/>
              <a:t>个平面上的点</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48755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Splinter</a:t>
            </a:r>
            <a:r>
              <a:rPr lang="zh-CN" altLang="en-US" dirty="0"/>
              <a:t>碎片。</a:t>
            </a:r>
            <a:r>
              <a:rPr lang="en-US" altLang="zh-CN" dirty="0"/>
              <a:t>2-9</a:t>
            </a:r>
            <a:r>
              <a:rPr lang="zh-CN" altLang="en-US" dirty="0"/>
              <a:t>；</a:t>
            </a:r>
            <a:r>
              <a:rPr lang="en-US" altLang="zh-CN" dirty="0"/>
              <a:t>5-7</a:t>
            </a:r>
            <a:r>
              <a:rPr lang="zh-CN" altLang="en-US" dirty="0"/>
              <a:t>。每次把一个簇分裂为</a:t>
            </a:r>
            <a:r>
              <a:rPr lang="en-US" altLang="zh-CN" dirty="0"/>
              <a:t>2</a:t>
            </a:r>
            <a:r>
              <a:rPr lang="zh-CN" altLang="en-US" dirty="0"/>
              <a:t>个簇，直到分裂为</a:t>
            </a:r>
            <a:r>
              <a:rPr lang="en-US" altLang="zh-CN" dirty="0"/>
              <a:t>k</a:t>
            </a:r>
            <a:r>
              <a:rPr lang="zh-CN" altLang="en-US"/>
              <a:t>个簇结束</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6297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从核心对象</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268521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a:t>单击此处编辑母版标题样式</a:t>
            </a:r>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a:t>单击此处编辑母版标题样式</a:t>
            </a:r>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a:t>单击此处编辑母版标题样式</a:t>
            </a:r>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内容占位符 2"/>
          <p:cNvSpPr>
            <a:spLocks noGrp="1"/>
          </p:cNvSpPr>
          <p:nvPr>
            <p:ph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36531"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36531" y="1687619"/>
            <a:ext cx="567928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36531" y="4157100"/>
            <a:ext cx="567928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687619"/>
            <a:ext cx="567928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36531" y="1687619"/>
            <a:ext cx="567928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36531" y="4157100"/>
            <a:ext cx="567928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pPr>
                <a:defRPr/>
              </a:pPr>
              <a:t>‹#›</a:t>
            </a:fld>
            <a:endParaRPr lang="zh-CN" altLang="zh-CN"/>
          </a:p>
        </p:txBody>
      </p:sp>
    </p:spTree>
    <p:extLst>
      <p:ext uri="{BB962C8B-B14F-4D97-AF65-F5344CB8AC3E}">
        <p14:creationId xmlns:p14="http://schemas.microsoft.com/office/powerpoint/2010/main" val="252163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508BCA2-2C9E-4EBF-94FD-D4135DDA2B81}" type="slidenum">
              <a:rPr lang="en-US" altLang="zh-CN"/>
              <a:pPr/>
              <a:t>‹#›</a:t>
            </a:fld>
            <a:endParaRPr lang="en-US" altLang="zh-CN"/>
          </a:p>
        </p:txBody>
      </p:sp>
    </p:spTree>
    <p:extLst>
      <p:ext uri="{BB962C8B-B14F-4D97-AF65-F5344CB8AC3E}">
        <p14:creationId xmlns:p14="http://schemas.microsoft.com/office/powerpoint/2010/main" val="349647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64406" y="2089432"/>
            <a:ext cx="5357813" cy="4339590"/>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36531" y="2089432"/>
            <a:ext cx="5357813" cy="4339590"/>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326680D-40A8-4CF5-B064-FD0256A26E70}" type="slidenum">
              <a:rPr lang="en-US" altLang="zh-CN"/>
              <a:pPr/>
              <a:t>‹#›</a:t>
            </a:fld>
            <a:endParaRPr lang="en-US" altLang="zh-CN"/>
          </a:p>
        </p:txBody>
      </p:sp>
    </p:spTree>
    <p:extLst>
      <p:ext uri="{BB962C8B-B14F-4D97-AF65-F5344CB8AC3E}">
        <p14:creationId xmlns:p14="http://schemas.microsoft.com/office/powerpoint/2010/main" val="113964048"/>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jpe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6.e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7.bin"/><Relationship Id="rId4" Type="http://schemas.openxmlformats.org/officeDocument/2006/relationships/image" Target="../media/image25.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dirty="0">
                <a:latin typeface="微软雅黑" pitchFamily="34" charset="-122"/>
                <a:ea typeface="微软雅黑" pitchFamily="34" charset="-122"/>
              </a:rPr>
              <a:t>第六章   聚类算法</a:t>
            </a: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964406" y="1446530"/>
            <a:ext cx="11144250" cy="317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90500" indent="-190500">
              <a:defRPr kumimoji="1" sz="2400">
                <a:solidFill>
                  <a:schemeClr val="tx1"/>
                </a:solidFill>
                <a:latin typeface="Times New Roman" charset="0"/>
                <a:ea typeface="宋体" pitchFamily="2" charset="-122"/>
              </a:defRPr>
            </a:lvl1pPr>
            <a:lvl2pPr marL="571500" indent="-1905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按照聚类的尺度，聚类方法可被分为以下三种： </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基于距离的聚类算法：用各式各样的距离来衡量数据对象之间的相似度，如</a:t>
            </a:r>
            <a:r>
              <a:rPr kumimoji="0" lang="en-US" altLang="zh-CN" sz="2800" b="1" i="1" dirty="0">
                <a:latin typeface="宋体" pitchFamily="2" charset="-122"/>
              </a:rPr>
              <a:t>k</a:t>
            </a:r>
            <a:r>
              <a:rPr kumimoji="0" lang="en-US" altLang="zh-CN" sz="2800" b="1" dirty="0">
                <a:latin typeface="宋体" pitchFamily="2" charset="-122"/>
              </a:rPr>
              <a:t>-means</a:t>
            </a:r>
            <a:r>
              <a:rPr kumimoji="0" lang="zh-CN" altLang="en-US" sz="2800" b="1" dirty="0">
                <a:latin typeface="宋体" pitchFamily="2" charset="-122"/>
              </a:rPr>
              <a:t>、</a:t>
            </a:r>
            <a:r>
              <a:rPr kumimoji="0" lang="en-US" altLang="zh-CN" sz="2800" b="1" i="1" dirty="0">
                <a:latin typeface="宋体" pitchFamily="2" charset="-122"/>
              </a:rPr>
              <a:t>k</a:t>
            </a:r>
            <a:r>
              <a:rPr kumimoji="0" lang="en-US" altLang="zh-CN" sz="2800" b="1" dirty="0">
                <a:latin typeface="宋体" pitchFamily="2" charset="-122"/>
              </a:rPr>
              <a:t>-</a:t>
            </a:r>
            <a:r>
              <a:rPr kumimoji="0" lang="en-US" altLang="zh-CN" sz="2800" b="1" dirty="0" err="1">
                <a:latin typeface="宋体" pitchFamily="2" charset="-122"/>
              </a:rPr>
              <a:t>medoids</a:t>
            </a:r>
            <a:r>
              <a:rPr kumimoji="0" lang="zh-CN" altLang="en-US" sz="2800" b="1" dirty="0">
                <a:latin typeface="宋体" pitchFamily="2" charset="-122"/>
              </a:rPr>
              <a:t>、</a:t>
            </a:r>
            <a:r>
              <a:rPr kumimoji="0" lang="en-US" altLang="zh-CN" sz="2800" b="1" dirty="0">
                <a:latin typeface="宋体" pitchFamily="2" charset="-122"/>
              </a:rPr>
              <a:t>BIRCH</a:t>
            </a:r>
            <a:r>
              <a:rPr kumimoji="0" lang="zh-CN" altLang="en-US" sz="2800" b="1" dirty="0">
                <a:latin typeface="宋体" pitchFamily="2" charset="-122"/>
              </a:rPr>
              <a:t>、</a:t>
            </a:r>
            <a:r>
              <a:rPr kumimoji="0" lang="en-US" altLang="zh-CN" sz="2800" b="1" dirty="0">
                <a:latin typeface="宋体" pitchFamily="2" charset="-122"/>
              </a:rPr>
              <a:t>CURE</a:t>
            </a:r>
            <a:r>
              <a:rPr kumimoji="0" lang="zh-CN" altLang="en-US" sz="2800" b="1" dirty="0">
                <a:latin typeface="宋体" pitchFamily="2" charset="-122"/>
              </a:rPr>
              <a:t>等算法。</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基于密度的聚类算法：相对于基于距离的聚类算法，基于密度的聚类方法主要是依据合适的密度函数等。</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基于互连性</a:t>
            </a:r>
            <a:r>
              <a:rPr kumimoji="0" lang="en-US" altLang="zh-CN" sz="2800" b="1" dirty="0">
                <a:latin typeface="宋体" pitchFamily="2" charset="-122"/>
              </a:rPr>
              <a:t>(Linkage-Based)</a:t>
            </a:r>
            <a:r>
              <a:rPr kumimoji="0" lang="zh-CN" altLang="en-US" sz="2800" b="1" dirty="0">
                <a:latin typeface="宋体" pitchFamily="2" charset="-122"/>
              </a:rPr>
              <a:t>的聚类算法：通常基于图或超图模型。高度连通的数据聚为一类。</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10</a:t>
            </a:fld>
            <a:endParaRPr lang="en-US" altLang="zh-CN"/>
          </a:p>
        </p:txBody>
      </p:sp>
    </p:spTree>
    <p:extLst>
      <p:ext uri="{BB962C8B-B14F-4D97-AF65-F5344CB8AC3E}">
        <p14:creationId xmlns:p14="http://schemas.microsoft.com/office/powerpoint/2010/main" val="27987517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64406" y="883990"/>
            <a:ext cx="11144250" cy="5329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90500" indent="-190500">
              <a:defRPr kumimoji="1" sz="2400">
                <a:solidFill>
                  <a:schemeClr val="tx1"/>
                </a:solidFill>
                <a:latin typeface="Times New Roman" charset="0"/>
                <a:ea typeface="宋体" pitchFamily="2" charset="-122"/>
              </a:defRPr>
            </a:lvl1pPr>
            <a:lvl2pPr marL="571500" indent="-1905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按照聚类聚类分析算法的主要思路，可以被归纳为如下几种。</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划分法（</a:t>
            </a:r>
            <a:r>
              <a:rPr kumimoji="0" lang="en-US" altLang="zh-CN" sz="2800" b="1" dirty="0">
                <a:latin typeface="宋体" pitchFamily="2" charset="-122"/>
              </a:rPr>
              <a:t>Partitioning Methods</a:t>
            </a:r>
            <a:r>
              <a:rPr kumimoji="0" lang="zh-CN" altLang="en-US" sz="2800" b="1" dirty="0">
                <a:latin typeface="宋体" pitchFamily="2" charset="-122"/>
              </a:rPr>
              <a:t>）：基于一定标准构建数据的划分。属于该类的聚类方法有：</a:t>
            </a:r>
            <a:r>
              <a:rPr kumimoji="0" lang="en-US" altLang="zh-CN" sz="2800" b="1" dirty="0">
                <a:latin typeface="宋体" pitchFamily="2" charset="-122"/>
              </a:rPr>
              <a:t>k-means</a:t>
            </a:r>
            <a:r>
              <a:rPr kumimoji="0" lang="zh-CN" altLang="en-US" sz="2800" b="1" dirty="0">
                <a:latin typeface="宋体" pitchFamily="2" charset="-122"/>
              </a:rPr>
              <a:t>、</a:t>
            </a:r>
            <a:r>
              <a:rPr kumimoji="0" lang="en-US" altLang="zh-CN" sz="2800" b="1" dirty="0">
                <a:latin typeface="宋体" pitchFamily="2" charset="-122"/>
              </a:rPr>
              <a:t>k-modes</a:t>
            </a:r>
            <a:r>
              <a:rPr kumimoji="0" lang="zh-CN" altLang="en-US" sz="2800" b="1" dirty="0">
                <a:latin typeface="宋体" pitchFamily="2" charset="-122"/>
              </a:rPr>
              <a:t>、</a:t>
            </a:r>
            <a:r>
              <a:rPr kumimoji="0" lang="en-US" altLang="zh-CN" sz="2800" b="1" dirty="0">
                <a:latin typeface="宋体" pitchFamily="2" charset="-122"/>
              </a:rPr>
              <a:t>k-prototypes</a:t>
            </a:r>
            <a:r>
              <a:rPr kumimoji="0" lang="zh-CN" altLang="en-US" sz="2800" b="1" dirty="0">
                <a:latin typeface="宋体" pitchFamily="2" charset="-122"/>
              </a:rPr>
              <a:t>、</a:t>
            </a:r>
            <a:r>
              <a:rPr kumimoji="0" lang="en-US" altLang="zh-CN" sz="2800" b="1" dirty="0">
                <a:latin typeface="宋体" pitchFamily="2" charset="-122"/>
              </a:rPr>
              <a:t>k-</a:t>
            </a:r>
            <a:r>
              <a:rPr kumimoji="0" lang="en-US" altLang="zh-CN" sz="2800" b="1" dirty="0" err="1">
                <a:latin typeface="宋体" pitchFamily="2" charset="-122"/>
              </a:rPr>
              <a:t>medoids</a:t>
            </a:r>
            <a:r>
              <a:rPr kumimoji="0" lang="zh-CN" altLang="en-US" sz="2800" b="1" dirty="0">
                <a:latin typeface="宋体" pitchFamily="2" charset="-122"/>
              </a:rPr>
              <a:t>、</a:t>
            </a:r>
            <a:r>
              <a:rPr kumimoji="0" lang="en-US" altLang="zh-CN" sz="2800" b="1" dirty="0">
                <a:latin typeface="宋体" pitchFamily="2" charset="-122"/>
              </a:rPr>
              <a:t>PAM</a:t>
            </a:r>
            <a:r>
              <a:rPr kumimoji="0" lang="zh-CN" altLang="en-US" sz="2800" b="1" dirty="0">
                <a:latin typeface="宋体" pitchFamily="2" charset="-122"/>
              </a:rPr>
              <a:t>、</a:t>
            </a:r>
            <a:r>
              <a:rPr kumimoji="0" lang="en-US" altLang="zh-CN" sz="2800" b="1" dirty="0">
                <a:latin typeface="宋体" pitchFamily="2" charset="-122"/>
              </a:rPr>
              <a:t>CLARA</a:t>
            </a:r>
            <a:r>
              <a:rPr kumimoji="0" lang="zh-CN" altLang="en-US" sz="2800" b="1" dirty="0">
                <a:latin typeface="宋体" pitchFamily="2" charset="-122"/>
              </a:rPr>
              <a:t>、</a:t>
            </a:r>
            <a:r>
              <a:rPr kumimoji="0" lang="en-US" altLang="zh-CN" sz="2800" b="1" dirty="0">
                <a:latin typeface="宋体" pitchFamily="2" charset="-122"/>
              </a:rPr>
              <a:t>CLARANS</a:t>
            </a:r>
            <a:r>
              <a:rPr kumimoji="0" lang="zh-CN" altLang="en-US" sz="2800" b="1" dirty="0">
                <a:latin typeface="宋体" pitchFamily="2" charset="-122"/>
              </a:rPr>
              <a:t>等。</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层次法（</a:t>
            </a:r>
            <a:r>
              <a:rPr kumimoji="0" lang="en-US" altLang="zh-CN" sz="2800" b="1" dirty="0">
                <a:latin typeface="宋体" pitchFamily="2" charset="-122"/>
              </a:rPr>
              <a:t>Hierarchical Methods</a:t>
            </a:r>
            <a:r>
              <a:rPr kumimoji="0" lang="zh-CN" altLang="en-US" sz="2800" b="1" dirty="0">
                <a:latin typeface="宋体" pitchFamily="2" charset="-122"/>
              </a:rPr>
              <a:t>）：对给定数据对象集合进行层次的分解。</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密度法（</a:t>
            </a:r>
            <a:r>
              <a:rPr kumimoji="0" lang="en-US" altLang="zh-CN" sz="2800" b="1" dirty="0">
                <a:latin typeface="宋体" pitchFamily="2" charset="-122"/>
              </a:rPr>
              <a:t>density-based Methods</a:t>
            </a:r>
            <a:r>
              <a:rPr kumimoji="0" lang="zh-CN" altLang="en-US" sz="2800" b="1" dirty="0">
                <a:latin typeface="宋体" pitchFamily="2" charset="-122"/>
              </a:rPr>
              <a:t>）：基于数据对象的相连密度评价。</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网格法（</a:t>
            </a:r>
            <a:r>
              <a:rPr kumimoji="0" lang="en-US" altLang="zh-CN" sz="2800" b="1" dirty="0">
                <a:latin typeface="宋体" pitchFamily="2" charset="-122"/>
              </a:rPr>
              <a:t>Grid-based Methods</a:t>
            </a:r>
            <a:r>
              <a:rPr kumimoji="0" lang="zh-CN" altLang="en-US" sz="2800" b="1" dirty="0">
                <a:latin typeface="宋体" pitchFamily="2" charset="-122"/>
              </a:rPr>
              <a:t>）：将数据空间划分成为有限个单元（</a:t>
            </a:r>
            <a:r>
              <a:rPr kumimoji="0" lang="en-US" altLang="zh-CN" sz="2800" b="1" dirty="0">
                <a:latin typeface="宋体" pitchFamily="2" charset="-122"/>
              </a:rPr>
              <a:t>Cell</a:t>
            </a:r>
            <a:r>
              <a:rPr kumimoji="0" lang="zh-CN" altLang="en-US" sz="2800" b="1" dirty="0">
                <a:latin typeface="宋体" pitchFamily="2" charset="-122"/>
              </a:rPr>
              <a:t>）的网格结构，基于网格结构进行聚类。</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模型法（</a:t>
            </a:r>
            <a:r>
              <a:rPr kumimoji="0" lang="en-US" altLang="zh-CN" sz="2800" b="1" dirty="0">
                <a:latin typeface="宋体" pitchFamily="2" charset="-122"/>
              </a:rPr>
              <a:t>Model-Based Methods</a:t>
            </a:r>
            <a:r>
              <a:rPr kumimoji="0" lang="zh-CN" altLang="en-US" sz="2800" b="1" dirty="0">
                <a:latin typeface="宋体" pitchFamily="2" charset="-122"/>
              </a:rPr>
              <a:t>）：给每一个簇假定一个模型，然后去寻找能够很好的满足这个模型的数据集。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11</a:t>
            </a:fld>
            <a:endParaRPr lang="en-US" altLang="zh-CN"/>
          </a:p>
        </p:txBody>
      </p:sp>
    </p:spTree>
    <p:extLst>
      <p:ext uri="{BB962C8B-B14F-4D97-AF65-F5344CB8AC3E}">
        <p14:creationId xmlns:p14="http://schemas.microsoft.com/office/powerpoint/2010/main" val="30764272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64406" y="803628"/>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a:solidFill>
                  <a:schemeClr val="tx2"/>
                </a:solidFill>
                <a:effectLst>
                  <a:outerShdw blurRad="38100" dist="38100" dir="2700000" algn="tl">
                    <a:srgbClr val="C0C0C0"/>
                  </a:outerShdw>
                </a:effectLst>
                <a:latin typeface="华文新魏" pitchFamily="2" charset="-122"/>
                <a:ea typeface="华文新魏" pitchFamily="2" charset="-122"/>
              </a:rPr>
              <a:t>五、</a:t>
            </a:r>
            <a:r>
              <a:rPr kumimoji="0" lang="zh-CN" altLang="en-US" sz="4000" b="1">
                <a:solidFill>
                  <a:schemeClr val="tx2"/>
                </a:solidFill>
                <a:latin typeface="华文新魏" pitchFamily="2" charset="-122"/>
                <a:ea typeface="华文新魏" pitchFamily="2" charset="-122"/>
              </a:rPr>
              <a:t>数据相似性的度量</a:t>
            </a:r>
            <a:r>
              <a:rPr kumimoji="0" lang="en-US" altLang="zh-CN" sz="4000" b="1">
                <a:solidFill>
                  <a:schemeClr val="tx2"/>
                </a:solidFill>
                <a:latin typeface="华文新魏" pitchFamily="2" charset="-122"/>
                <a:ea typeface="华文新魏" pitchFamily="2" charset="-122"/>
              </a:rPr>
              <a:t>---</a:t>
            </a:r>
            <a:r>
              <a:rPr kumimoji="0" lang="zh-CN" altLang="en-US" sz="4000" b="1">
                <a:solidFill>
                  <a:schemeClr val="tx2"/>
                </a:solidFill>
                <a:latin typeface="华文新魏" pitchFamily="2" charset="-122"/>
                <a:ea typeface="华文新魏" pitchFamily="2" charset="-122"/>
              </a:rPr>
              <a:t>距离</a:t>
            </a:r>
          </a:p>
        </p:txBody>
      </p:sp>
      <p:sp>
        <p:nvSpPr>
          <p:cNvPr id="51203" name="Rectangle 3"/>
          <p:cNvSpPr>
            <a:spLocks noChangeArrowheads="1"/>
          </p:cNvSpPr>
          <p:nvPr/>
        </p:nvSpPr>
        <p:spPr bwMode="auto">
          <a:xfrm>
            <a:off x="1178719" y="1848344"/>
            <a:ext cx="9751219" cy="465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2800" b="1" dirty="0"/>
              <a:t>距离越大，相似性越小。</a:t>
            </a:r>
          </a:p>
          <a:p>
            <a:pPr>
              <a:spcBef>
                <a:spcPct val="20000"/>
              </a:spcBef>
              <a:buClr>
                <a:schemeClr val="accent2"/>
              </a:buClr>
              <a:buSzPct val="80000"/>
              <a:buFont typeface="Wingdings" pitchFamily="2" charset="2"/>
              <a:buChar char="l"/>
            </a:pPr>
            <a:r>
              <a:rPr lang="zh-CN" altLang="en-US" sz="2800" b="1" dirty="0">
                <a:solidFill>
                  <a:srgbClr val="A50021"/>
                </a:solidFill>
              </a:rPr>
              <a:t>点间距离</a:t>
            </a:r>
            <a:r>
              <a:rPr lang="zh-CN" altLang="en-US" sz="2800" b="1" dirty="0"/>
              <a:t>与</a:t>
            </a:r>
            <a:r>
              <a:rPr lang="zh-CN" altLang="en-US" sz="2800" b="1" dirty="0">
                <a:solidFill>
                  <a:srgbClr val="A50021"/>
                </a:solidFill>
              </a:rPr>
              <a:t>类间距离</a:t>
            </a:r>
          </a:p>
          <a:p>
            <a:pPr>
              <a:spcBef>
                <a:spcPct val="20000"/>
              </a:spcBef>
              <a:buClr>
                <a:schemeClr val="accent2"/>
              </a:buClr>
              <a:buSzPct val="80000"/>
              <a:buFont typeface="Wingdings" pitchFamily="2" charset="2"/>
              <a:buNone/>
            </a:pPr>
            <a:r>
              <a:rPr lang="zh-CN" altLang="en-US" sz="2800" b="1" dirty="0"/>
              <a:t>   类间距离基于点间距离计算</a:t>
            </a:r>
          </a:p>
          <a:p>
            <a:pPr>
              <a:spcBef>
                <a:spcPct val="20000"/>
              </a:spcBef>
              <a:buClr>
                <a:schemeClr val="accent2"/>
              </a:buClr>
              <a:buSzPct val="80000"/>
              <a:buFont typeface="Wingdings" pitchFamily="2" charset="2"/>
              <a:buChar char="l"/>
            </a:pPr>
            <a:r>
              <a:rPr lang="zh-CN" altLang="en-US" sz="2800" b="1" dirty="0"/>
              <a:t>距离函数应同时满足</a:t>
            </a:r>
          </a:p>
          <a:p>
            <a:pPr>
              <a:spcBef>
                <a:spcPct val="20000"/>
              </a:spcBef>
              <a:buClr>
                <a:schemeClr val="accent2"/>
              </a:buClr>
              <a:buSzPct val="80000"/>
              <a:buFont typeface="Wingdings" pitchFamily="2" charset="2"/>
              <a:buNone/>
            </a:pPr>
            <a:r>
              <a:rPr lang="zh-CN" altLang="en-US" sz="2800" b="1" dirty="0">
                <a:solidFill>
                  <a:srgbClr val="000000"/>
                </a:solidFill>
                <a:latin typeface="Tahoma" pitchFamily="34" charset="0"/>
              </a:rPr>
              <a:t>    </a:t>
            </a:r>
            <a:r>
              <a:rPr lang="en-US" altLang="zh-CN" sz="2800" b="1" dirty="0"/>
              <a:t>1. d(</a:t>
            </a:r>
            <a:r>
              <a:rPr lang="en-US" altLang="zh-CN" sz="2800" b="1" dirty="0" err="1"/>
              <a:t>i,j</a:t>
            </a:r>
            <a:r>
              <a:rPr lang="en-US" altLang="zh-CN" sz="2800" b="1" dirty="0"/>
              <a:t>)≥0</a:t>
            </a:r>
          </a:p>
          <a:p>
            <a:pPr>
              <a:spcBef>
                <a:spcPct val="20000"/>
              </a:spcBef>
              <a:buClr>
                <a:schemeClr val="accent2"/>
              </a:buClr>
              <a:buSzPct val="80000"/>
              <a:buFont typeface="Wingdings" pitchFamily="2" charset="2"/>
              <a:buNone/>
            </a:pPr>
            <a:r>
              <a:rPr lang="en-US" altLang="zh-CN" sz="2800" b="1" dirty="0"/>
              <a:t>     2. d(</a:t>
            </a:r>
            <a:r>
              <a:rPr lang="en-US" altLang="zh-CN" sz="2800" b="1" dirty="0" err="1"/>
              <a:t>i,i</a:t>
            </a:r>
            <a:r>
              <a:rPr lang="en-US" altLang="zh-CN" sz="2800" b="1" dirty="0"/>
              <a:t>)= 0</a:t>
            </a:r>
          </a:p>
          <a:p>
            <a:pPr>
              <a:spcBef>
                <a:spcPct val="20000"/>
              </a:spcBef>
              <a:buClr>
                <a:schemeClr val="accent2"/>
              </a:buClr>
              <a:buSzPct val="80000"/>
              <a:buFont typeface="Wingdings" pitchFamily="2" charset="2"/>
              <a:buNone/>
            </a:pPr>
            <a:r>
              <a:rPr lang="en-US" altLang="zh-CN" sz="2800" b="1" dirty="0"/>
              <a:t>     3. d(</a:t>
            </a:r>
            <a:r>
              <a:rPr lang="en-US" altLang="zh-CN" sz="2800" b="1" dirty="0" err="1"/>
              <a:t>i,j</a:t>
            </a:r>
            <a:r>
              <a:rPr lang="en-US" altLang="zh-CN" sz="2800" b="1" dirty="0"/>
              <a:t>)= d(</a:t>
            </a:r>
            <a:r>
              <a:rPr lang="en-US" altLang="zh-CN" sz="2800" b="1" dirty="0" err="1"/>
              <a:t>j,i</a:t>
            </a:r>
            <a:r>
              <a:rPr lang="en-US" altLang="zh-CN" sz="2800" b="1" dirty="0"/>
              <a:t>)</a:t>
            </a:r>
          </a:p>
          <a:p>
            <a:pPr>
              <a:spcBef>
                <a:spcPct val="20000"/>
              </a:spcBef>
              <a:buClr>
                <a:schemeClr val="accent2"/>
              </a:buClr>
              <a:buSzPct val="80000"/>
              <a:buFont typeface="Wingdings" pitchFamily="2" charset="2"/>
              <a:buNone/>
            </a:pPr>
            <a:r>
              <a:rPr lang="en-US" altLang="zh-CN" sz="2800" b="1" dirty="0"/>
              <a:t>     4. d(</a:t>
            </a:r>
            <a:r>
              <a:rPr lang="en-US" altLang="zh-CN" sz="2800" b="1" dirty="0" err="1"/>
              <a:t>i,j</a:t>
            </a:r>
            <a:r>
              <a:rPr lang="en-US" altLang="zh-CN" sz="2800" b="1" dirty="0"/>
              <a:t>)≤d(</a:t>
            </a:r>
            <a:r>
              <a:rPr lang="en-US" altLang="zh-CN" sz="2800" b="1" dirty="0" err="1"/>
              <a:t>i,k</a:t>
            </a:r>
            <a:r>
              <a:rPr lang="en-US" altLang="zh-CN" sz="2800" b="1" dirty="0"/>
              <a:t>)+ d(</a:t>
            </a:r>
            <a:r>
              <a:rPr lang="en-US" altLang="zh-CN" sz="2800" b="1" dirty="0" err="1"/>
              <a:t>k,j</a:t>
            </a:r>
            <a:r>
              <a:rPr lang="en-US" altLang="zh-CN" sz="2800" b="1" dirty="0"/>
              <a:t>)</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12</a:t>
            </a:fld>
            <a:endParaRPr lang="en-US" altLang="zh-CN"/>
          </a:p>
        </p:txBody>
      </p:sp>
    </p:spTree>
    <p:extLst>
      <p:ext uri="{BB962C8B-B14F-4D97-AF65-F5344CB8AC3E}">
        <p14:creationId xmlns:p14="http://schemas.microsoft.com/office/powerpoint/2010/main" val="8909925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42937" y="883991"/>
            <a:ext cx="10608469" cy="61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Char char="§"/>
            </a:pPr>
            <a:r>
              <a:rPr lang="zh-CN" altLang="en-US" sz="3500" b="1">
                <a:solidFill>
                  <a:schemeClr val="tx2"/>
                </a:solidFill>
                <a:effectLst>
                  <a:outerShdw blurRad="38100" dist="38100" dir="2700000" algn="tl">
                    <a:srgbClr val="C0C0C0"/>
                  </a:outerShdw>
                </a:effectLst>
                <a:latin typeface="Arial" charset="0"/>
                <a:ea typeface="华文新魏" pitchFamily="2" charset="-122"/>
              </a:rPr>
              <a:t>常用点间距离</a:t>
            </a:r>
            <a:r>
              <a:rPr lang="en-US" altLang="zh-CN" sz="3500" b="1">
                <a:solidFill>
                  <a:schemeClr val="tx2"/>
                </a:solidFill>
                <a:effectLst>
                  <a:outerShdw blurRad="38100" dist="38100" dir="2700000" algn="tl">
                    <a:srgbClr val="C0C0C0"/>
                  </a:outerShdw>
                </a:effectLst>
                <a:latin typeface="Times New Roman"/>
                <a:ea typeface="华文新魏" pitchFamily="2" charset="-122"/>
              </a:rPr>
              <a:t>—</a:t>
            </a:r>
            <a:r>
              <a:rPr lang="zh-CN" altLang="en-US" sz="3500" b="1">
                <a:solidFill>
                  <a:schemeClr val="tx2"/>
                </a:solidFill>
                <a:effectLst>
                  <a:outerShdw blurRad="38100" dist="38100" dir="2700000" algn="tl">
                    <a:srgbClr val="C0C0C0"/>
                  </a:outerShdw>
                </a:effectLst>
                <a:latin typeface="Arial" charset="0"/>
                <a:ea typeface="华文新魏" pitchFamily="2" charset="-122"/>
              </a:rPr>
              <a:t>相异度</a:t>
            </a:r>
          </a:p>
        </p:txBody>
      </p:sp>
      <p:sp>
        <p:nvSpPr>
          <p:cNvPr id="52227" name="Rectangle 3"/>
          <p:cNvSpPr>
            <a:spLocks noChangeArrowheads="1"/>
          </p:cNvSpPr>
          <p:nvPr/>
        </p:nvSpPr>
        <p:spPr bwMode="auto">
          <a:xfrm>
            <a:off x="859483" y="2419255"/>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solidFill>
                  <a:srgbClr val="A50021"/>
                </a:solidFill>
              </a:rPr>
              <a:t>欧式距离</a:t>
            </a:r>
          </a:p>
        </p:txBody>
      </p:sp>
      <p:sp>
        <p:nvSpPr>
          <p:cNvPr id="52228" name="Rectangle 4"/>
          <p:cNvSpPr>
            <a:spLocks noChangeArrowheads="1"/>
          </p:cNvSpPr>
          <p:nvPr/>
        </p:nvSpPr>
        <p:spPr bwMode="auto">
          <a:xfrm>
            <a:off x="859483" y="3388630"/>
            <a:ext cx="11572875" cy="66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城区距离</a:t>
            </a:r>
          </a:p>
        </p:txBody>
      </p:sp>
      <p:sp>
        <p:nvSpPr>
          <p:cNvPr id="52229" name="Rectangle 5"/>
          <p:cNvSpPr>
            <a:spLocks noChangeArrowheads="1"/>
          </p:cNvSpPr>
          <p:nvPr/>
        </p:nvSpPr>
        <p:spPr bwMode="auto">
          <a:xfrm>
            <a:off x="859483" y="4317826"/>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切比雪夫距离</a:t>
            </a:r>
          </a:p>
        </p:txBody>
      </p:sp>
      <p:sp>
        <p:nvSpPr>
          <p:cNvPr id="52230" name="Rectangle 6"/>
          <p:cNvSpPr>
            <a:spLocks noChangeArrowheads="1"/>
          </p:cNvSpPr>
          <p:nvPr/>
        </p:nvSpPr>
        <p:spPr bwMode="auto">
          <a:xfrm>
            <a:off x="859483" y="5211862"/>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明科夫斯基距离</a:t>
            </a:r>
          </a:p>
        </p:txBody>
      </p:sp>
      <p:sp>
        <p:nvSpPr>
          <p:cNvPr id="52231" name="Text Box 7"/>
          <p:cNvSpPr txBox="1">
            <a:spLocks noChangeArrowheads="1"/>
          </p:cNvSpPr>
          <p:nvPr/>
        </p:nvSpPr>
        <p:spPr bwMode="auto">
          <a:xfrm>
            <a:off x="759023" y="1717754"/>
            <a:ext cx="9923116" cy="6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zh-CN" altLang="en-US" sz="3200" b="1" dirty="0">
                <a:latin typeface="Arial" charset="0"/>
              </a:rPr>
              <a:t>数据矢量</a:t>
            </a:r>
            <a:r>
              <a:rPr lang="en-US" altLang="zh-CN" sz="3200" b="1" dirty="0">
                <a:latin typeface="Arial" charset="0"/>
              </a:rPr>
              <a:t>x=(x1,x2,</a:t>
            </a:r>
            <a:r>
              <a:rPr lang="en-US" altLang="zh-CN" sz="3200" b="1" dirty="0">
                <a:latin typeface="Arial" charset="0"/>
                <a:cs typeface="Arial" charset="0"/>
              </a:rPr>
              <a:t>…</a:t>
            </a:r>
            <a:r>
              <a:rPr lang="en-US" altLang="zh-CN" sz="3200" b="1" dirty="0" err="1">
                <a:latin typeface="Arial" charset="0"/>
                <a:cs typeface="Arial" charset="0"/>
              </a:rPr>
              <a:t>xn</a:t>
            </a:r>
            <a:r>
              <a:rPr lang="en-US" altLang="zh-CN" sz="3200" b="1" dirty="0">
                <a:latin typeface="Arial" charset="0"/>
              </a:rPr>
              <a:t>), y=(y1,y2,…</a:t>
            </a:r>
            <a:r>
              <a:rPr lang="en-US" altLang="zh-CN" sz="3200" b="1" dirty="0" err="1">
                <a:latin typeface="Arial" charset="0"/>
              </a:rPr>
              <a:t>yn</a:t>
            </a:r>
            <a:r>
              <a:rPr lang="en-US" altLang="zh-CN" sz="3200" b="1" dirty="0">
                <a:latin typeface="Arial" charset="0"/>
              </a:rPr>
              <a:t>)</a:t>
            </a:r>
          </a:p>
        </p:txBody>
      </p:sp>
      <p:sp>
        <p:nvSpPr>
          <p:cNvPr id="52232" name="Rectangle 8"/>
          <p:cNvSpPr>
            <a:spLocks noChangeArrowheads="1"/>
          </p:cNvSpPr>
          <p:nvPr/>
        </p:nvSpPr>
        <p:spPr bwMode="auto">
          <a:xfrm>
            <a:off x="933152" y="5817931"/>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pPr>
              <a:buFont typeface="Wingdings" pitchFamily="2" charset="2"/>
              <a:buNone/>
            </a:pPr>
            <a:r>
              <a:rPr lang="en-US" altLang="zh-CN" b="1"/>
              <a:t>…………….</a:t>
            </a:r>
          </a:p>
        </p:txBody>
      </p:sp>
      <p:graphicFrame>
        <p:nvGraphicFramePr>
          <p:cNvPr id="52233" name="Object 9"/>
          <p:cNvGraphicFramePr>
            <a:graphicFrameLocks noChangeAspect="1"/>
          </p:cNvGraphicFramePr>
          <p:nvPr>
            <p:extLst>
              <p:ext uri="{D42A27DB-BD31-4B8C-83A1-F6EECF244321}">
                <p14:modId xmlns:p14="http://schemas.microsoft.com/office/powerpoint/2010/main" val="416360621"/>
              </p:ext>
            </p:extLst>
          </p:nvPr>
        </p:nvGraphicFramePr>
        <p:xfrm>
          <a:off x="5168057" y="2424278"/>
          <a:ext cx="2678906" cy="889014"/>
        </p:xfrm>
        <a:graphic>
          <a:graphicData uri="http://schemas.openxmlformats.org/presentationml/2006/ole">
            <mc:AlternateContent xmlns:mc="http://schemas.openxmlformats.org/markup-compatibility/2006">
              <mc:Choice xmlns:v="urn:schemas-microsoft-com:vml" Requires="v">
                <p:oleObj spid="_x0000_s11406" name="Equation" r:id="rId3" imgW="888840" imgH="393480" progId="Equation.DSMT4">
                  <p:embed/>
                </p:oleObj>
              </mc:Choice>
              <mc:Fallback>
                <p:oleObj name="Equation" r:id="rId3" imgW="88884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8057" y="2424278"/>
                        <a:ext cx="2678906" cy="8890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10"/>
          <p:cNvGraphicFramePr>
            <a:graphicFrameLocks noChangeAspect="1"/>
          </p:cNvGraphicFramePr>
          <p:nvPr>
            <p:extLst>
              <p:ext uri="{D42A27DB-BD31-4B8C-83A1-F6EECF244321}">
                <p14:modId xmlns:p14="http://schemas.microsoft.com/office/powerpoint/2010/main" val="1534345240"/>
              </p:ext>
            </p:extLst>
          </p:nvPr>
        </p:nvGraphicFramePr>
        <p:xfrm>
          <a:off x="5415856" y="3420441"/>
          <a:ext cx="2024807" cy="803628"/>
        </p:xfrm>
        <a:graphic>
          <a:graphicData uri="http://schemas.openxmlformats.org/presentationml/2006/ole">
            <mc:AlternateContent xmlns:mc="http://schemas.openxmlformats.org/markup-compatibility/2006">
              <mc:Choice xmlns:v="urn:schemas-microsoft-com:vml" Requires="v">
                <p:oleObj spid="_x0000_s11407" name="公式" r:id="rId5" imgW="647640" imgH="342720" progId="Equation.3">
                  <p:embed/>
                </p:oleObj>
              </mc:Choice>
              <mc:Fallback>
                <p:oleObj name="公式" r:id="rId5" imgW="64764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5856" y="3420441"/>
                        <a:ext cx="2024807" cy="803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5" name="Object 11"/>
          <p:cNvGraphicFramePr>
            <a:graphicFrameLocks noChangeAspect="1"/>
          </p:cNvGraphicFramePr>
          <p:nvPr>
            <p:extLst>
              <p:ext uri="{D42A27DB-BD31-4B8C-83A1-F6EECF244321}">
                <p14:modId xmlns:p14="http://schemas.microsoft.com/office/powerpoint/2010/main" val="3494701474"/>
              </p:ext>
            </p:extLst>
          </p:nvPr>
        </p:nvGraphicFramePr>
        <p:xfrm>
          <a:off x="5299770" y="4267599"/>
          <a:ext cx="2951262" cy="714893"/>
        </p:xfrm>
        <a:graphic>
          <a:graphicData uri="http://schemas.openxmlformats.org/presentationml/2006/ole">
            <mc:AlternateContent xmlns:mc="http://schemas.openxmlformats.org/markup-compatibility/2006">
              <mc:Choice xmlns:v="urn:schemas-microsoft-com:vml" Requires="v">
                <p:oleObj spid="_x0000_s11408" name="公式" r:id="rId7" imgW="787320" imgH="253800" progId="Equation.3">
                  <p:embed/>
                </p:oleObj>
              </mc:Choice>
              <mc:Fallback>
                <p:oleObj name="公式" r:id="rId7" imgW="78732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9770" y="4267599"/>
                        <a:ext cx="2951262" cy="7148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6" name="Object 12"/>
          <p:cNvGraphicFramePr>
            <a:graphicFrameLocks noChangeAspect="1"/>
          </p:cNvGraphicFramePr>
          <p:nvPr>
            <p:extLst>
              <p:ext uri="{D42A27DB-BD31-4B8C-83A1-F6EECF244321}">
                <p14:modId xmlns:p14="http://schemas.microsoft.com/office/powerpoint/2010/main" val="2185669337"/>
              </p:ext>
            </p:extLst>
          </p:nvPr>
        </p:nvGraphicFramePr>
        <p:xfrm>
          <a:off x="5518547" y="4831812"/>
          <a:ext cx="2984749" cy="1233904"/>
        </p:xfrm>
        <a:graphic>
          <a:graphicData uri="http://schemas.openxmlformats.org/presentationml/2006/ole">
            <mc:AlternateContent xmlns:mc="http://schemas.openxmlformats.org/markup-compatibility/2006">
              <mc:Choice xmlns:v="urn:schemas-microsoft-com:vml" Requires="v">
                <p:oleObj spid="_x0000_s11409" name="Equation" r:id="rId9" imgW="990360" imgH="545760" progId="Equation.DSMT4">
                  <p:embed/>
                </p:oleObj>
              </mc:Choice>
              <mc:Fallback>
                <p:oleObj name="Equation" r:id="rId9" imgW="990360" imgH="5457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8547" y="4831812"/>
                        <a:ext cx="2984749" cy="1233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5508BCA2-2C9E-4EBF-94FD-D4135DDA2B81}" type="slidenum">
              <a:rPr lang="en-US" altLang="zh-CN" smtClean="0"/>
              <a:pPr/>
              <a:t>13</a:t>
            </a:fld>
            <a:endParaRPr lang="en-US" altLang="zh-CN"/>
          </a:p>
        </p:txBody>
      </p:sp>
      <p:pic>
        <p:nvPicPr>
          <p:cNvPr id="14" name="Picture 2">
            <a:extLst>
              <a:ext uri="{FF2B5EF4-FFF2-40B4-BE49-F238E27FC236}">
                <a16:creationId xmlns:a16="http://schemas.microsoft.com/office/drawing/2014/main" id="{9324A16C-A5F0-4B39-8BD9-BDD08E982EE5}"/>
              </a:ext>
            </a:extLst>
          </p:cNvPr>
          <p:cNvPicPr>
            <a:picLocks noChangeAspect="1" noChangeArrowheads="1"/>
          </p:cNvPicPr>
          <p:nvPr/>
        </p:nvPicPr>
        <p:blipFill>
          <a:blip r:embed="rId11" cstate="print"/>
          <a:srcRect/>
          <a:stretch>
            <a:fillRect/>
          </a:stretch>
        </p:blipFill>
        <p:spPr bwMode="auto">
          <a:xfrm>
            <a:off x="9402366" y="43032"/>
            <a:ext cx="3456384" cy="3372082"/>
          </a:xfrm>
          <a:prstGeom prst="rect">
            <a:avLst/>
          </a:prstGeom>
          <a:noFill/>
          <a:ln w="9525">
            <a:noFill/>
            <a:miter lim="800000"/>
            <a:headEnd/>
            <a:tailEnd/>
          </a:ln>
        </p:spPr>
      </p:pic>
      <p:pic>
        <p:nvPicPr>
          <p:cNvPr id="15" name="Picture 5" descr="å¾ç¤º">
            <a:extLst>
              <a:ext uri="{FF2B5EF4-FFF2-40B4-BE49-F238E27FC236}">
                <a16:creationId xmlns:a16="http://schemas.microsoft.com/office/drawing/2014/main" id="{8F824F8F-0E61-433C-98BC-CBBA556E0454}"/>
              </a:ext>
            </a:extLst>
          </p:cNvPr>
          <p:cNvPicPr>
            <a:picLocks noChangeAspect="1" noChangeArrowheads="1"/>
          </p:cNvPicPr>
          <p:nvPr/>
        </p:nvPicPr>
        <p:blipFill>
          <a:blip r:embed="rId12" cstate="print"/>
          <a:srcRect/>
          <a:stretch>
            <a:fillRect/>
          </a:stretch>
        </p:blipFill>
        <p:spPr bwMode="auto">
          <a:xfrm>
            <a:off x="9584555" y="3636529"/>
            <a:ext cx="3024336" cy="3024337"/>
          </a:xfrm>
          <a:prstGeom prst="rect">
            <a:avLst/>
          </a:prstGeom>
          <a:noFill/>
        </p:spPr>
      </p:pic>
    </p:spTree>
    <p:extLst>
      <p:ext uri="{BB962C8B-B14F-4D97-AF65-F5344CB8AC3E}">
        <p14:creationId xmlns:p14="http://schemas.microsoft.com/office/powerpoint/2010/main" val="301585359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42937" y="803628"/>
            <a:ext cx="10608469" cy="691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Char char="§"/>
            </a:pPr>
            <a:r>
              <a:rPr lang="zh-CN" altLang="en-US" sz="3500" b="1">
                <a:solidFill>
                  <a:schemeClr val="tx2"/>
                </a:solidFill>
                <a:effectLst>
                  <a:outerShdw blurRad="38100" dist="38100" dir="2700000" algn="tl">
                    <a:srgbClr val="C0C0C0"/>
                  </a:outerShdw>
                </a:effectLst>
                <a:latin typeface="Arial" charset="0"/>
                <a:ea typeface="华文新魏" pitchFamily="2" charset="-122"/>
              </a:rPr>
              <a:t>常用类间距离</a:t>
            </a:r>
          </a:p>
        </p:txBody>
      </p:sp>
      <p:sp>
        <p:nvSpPr>
          <p:cNvPr id="53251" name="Rectangle 3"/>
          <p:cNvSpPr>
            <a:spLocks noChangeArrowheads="1"/>
          </p:cNvSpPr>
          <p:nvPr/>
        </p:nvSpPr>
        <p:spPr bwMode="auto">
          <a:xfrm>
            <a:off x="730003" y="2571609"/>
            <a:ext cx="11572875" cy="66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solidFill>
                  <a:srgbClr val="A50021"/>
                </a:solidFill>
              </a:rPr>
              <a:t>最短距离法</a:t>
            </a:r>
          </a:p>
        </p:txBody>
      </p:sp>
      <p:sp>
        <p:nvSpPr>
          <p:cNvPr id="53252" name="Rectangle 4"/>
          <p:cNvSpPr>
            <a:spLocks noChangeArrowheads="1"/>
          </p:cNvSpPr>
          <p:nvPr/>
        </p:nvSpPr>
        <p:spPr bwMode="auto">
          <a:xfrm>
            <a:off x="730003" y="3463971"/>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最长距离法</a:t>
            </a:r>
          </a:p>
        </p:txBody>
      </p:sp>
      <p:sp>
        <p:nvSpPr>
          <p:cNvPr id="53253" name="Rectangle 5"/>
          <p:cNvSpPr>
            <a:spLocks noChangeArrowheads="1"/>
          </p:cNvSpPr>
          <p:nvPr/>
        </p:nvSpPr>
        <p:spPr bwMode="auto">
          <a:xfrm>
            <a:off x="759023" y="5134848"/>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类平均法</a:t>
            </a:r>
          </a:p>
        </p:txBody>
      </p:sp>
      <p:sp>
        <p:nvSpPr>
          <p:cNvPr id="53254" name="Rectangle 6"/>
          <p:cNvSpPr>
            <a:spLocks noChangeArrowheads="1"/>
          </p:cNvSpPr>
          <p:nvPr/>
        </p:nvSpPr>
        <p:spPr bwMode="auto">
          <a:xfrm>
            <a:off x="759023" y="4317826"/>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r>
              <a:rPr lang="zh-CN" altLang="en-US" b="1">
                <a:solidFill>
                  <a:srgbClr val="A50021"/>
                </a:solidFill>
              </a:rPr>
              <a:t>重心法</a:t>
            </a:r>
          </a:p>
        </p:txBody>
      </p:sp>
      <p:graphicFrame>
        <p:nvGraphicFramePr>
          <p:cNvPr id="53255" name="Object 7"/>
          <p:cNvGraphicFramePr>
            <a:graphicFrameLocks noChangeAspect="1"/>
          </p:cNvGraphicFramePr>
          <p:nvPr>
            <p:extLst>
              <p:ext uri="{D42A27DB-BD31-4B8C-83A1-F6EECF244321}">
                <p14:modId xmlns:p14="http://schemas.microsoft.com/office/powerpoint/2010/main" val="2488041312"/>
              </p:ext>
            </p:extLst>
          </p:nvPr>
        </p:nvGraphicFramePr>
        <p:xfrm>
          <a:off x="4505028" y="2553193"/>
          <a:ext cx="4759523" cy="719917"/>
        </p:xfrm>
        <a:graphic>
          <a:graphicData uri="http://schemas.openxmlformats.org/presentationml/2006/ole">
            <mc:AlternateContent xmlns:mc="http://schemas.openxmlformats.org/markup-compatibility/2006">
              <mc:Choice xmlns:v="urn:schemas-microsoft-com:vml" Requires="v">
                <p:oleObj spid="_x0000_s12430" name="Equation" r:id="rId3" imgW="1193760" imgH="241200" progId="Equation.DSMT4">
                  <p:embed/>
                </p:oleObj>
              </mc:Choice>
              <mc:Fallback>
                <p:oleObj name="Equation" r:id="rId3" imgW="11937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028" y="2553193"/>
                        <a:ext cx="4759523" cy="7199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8"/>
          <p:cNvGraphicFramePr>
            <a:graphicFrameLocks noChangeAspect="1"/>
          </p:cNvGraphicFramePr>
          <p:nvPr>
            <p:extLst>
              <p:ext uri="{D42A27DB-BD31-4B8C-83A1-F6EECF244321}">
                <p14:modId xmlns:p14="http://schemas.microsoft.com/office/powerpoint/2010/main" val="3636332315"/>
              </p:ext>
            </p:extLst>
          </p:nvPr>
        </p:nvGraphicFramePr>
        <p:xfrm>
          <a:off x="4404570" y="3413744"/>
          <a:ext cx="4960441" cy="734984"/>
        </p:xfrm>
        <a:graphic>
          <a:graphicData uri="http://schemas.openxmlformats.org/presentationml/2006/ole">
            <mc:AlternateContent xmlns:mc="http://schemas.openxmlformats.org/markup-compatibility/2006">
              <mc:Choice xmlns:v="urn:schemas-microsoft-com:vml" Requires="v">
                <p:oleObj spid="_x0000_s12431" name="Equation" r:id="rId5" imgW="1218960" imgH="241200" progId="Equation.DSMT4">
                  <p:embed/>
                </p:oleObj>
              </mc:Choice>
              <mc:Fallback>
                <p:oleObj name="Equation" r:id="rId5" imgW="12189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4570" y="3413744"/>
                        <a:ext cx="4960441" cy="7349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9"/>
          <p:cNvGraphicFramePr>
            <a:graphicFrameLocks noChangeAspect="1"/>
          </p:cNvGraphicFramePr>
          <p:nvPr>
            <p:extLst>
              <p:ext uri="{D42A27DB-BD31-4B8C-83A1-F6EECF244321}">
                <p14:modId xmlns:p14="http://schemas.microsoft.com/office/powerpoint/2010/main" val="3727725475"/>
              </p:ext>
            </p:extLst>
          </p:nvPr>
        </p:nvGraphicFramePr>
        <p:xfrm>
          <a:off x="4397871" y="4907152"/>
          <a:ext cx="6081117" cy="1230555"/>
        </p:xfrm>
        <a:graphic>
          <a:graphicData uri="http://schemas.openxmlformats.org/presentationml/2006/ole">
            <mc:AlternateContent xmlns:mc="http://schemas.openxmlformats.org/markup-compatibility/2006">
              <mc:Choice xmlns:v="urn:schemas-microsoft-com:vml" Requires="v">
                <p:oleObj spid="_x0000_s12432" name="Equation" r:id="rId7" imgW="1739880" imgH="469800" progId="Equation.DSMT4">
                  <p:embed/>
                </p:oleObj>
              </mc:Choice>
              <mc:Fallback>
                <p:oleObj name="Equation" r:id="rId7" imgW="173988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7871" y="4907152"/>
                        <a:ext cx="6081117" cy="1230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10"/>
          <p:cNvGraphicFramePr>
            <a:graphicFrameLocks noChangeAspect="1"/>
          </p:cNvGraphicFramePr>
          <p:nvPr>
            <p:extLst>
              <p:ext uri="{D42A27DB-BD31-4B8C-83A1-F6EECF244321}">
                <p14:modId xmlns:p14="http://schemas.microsoft.com/office/powerpoint/2010/main" val="2065499563"/>
              </p:ext>
            </p:extLst>
          </p:nvPr>
        </p:nvGraphicFramePr>
        <p:xfrm>
          <a:off x="4507261" y="4299408"/>
          <a:ext cx="4656832" cy="683084"/>
        </p:xfrm>
        <a:graphic>
          <a:graphicData uri="http://schemas.openxmlformats.org/presentationml/2006/ole">
            <mc:AlternateContent xmlns:mc="http://schemas.openxmlformats.org/markup-compatibility/2006">
              <mc:Choice xmlns:v="urn:schemas-microsoft-com:vml" Requires="v">
                <p:oleObj spid="_x0000_s12433" name="Equation" r:id="rId9" imgW="1231560" imgH="241200" progId="Equation.DSMT4">
                  <p:embed/>
                </p:oleObj>
              </mc:Choice>
              <mc:Fallback>
                <p:oleObj name="Equation" r:id="rId9" imgW="1231560" imgH="24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7261" y="4299408"/>
                        <a:ext cx="4656832" cy="683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9" name="Text Box 11"/>
          <p:cNvSpPr txBox="1">
            <a:spLocks noChangeArrowheads="1"/>
          </p:cNvSpPr>
          <p:nvPr/>
        </p:nvSpPr>
        <p:spPr bwMode="auto">
          <a:xfrm>
            <a:off x="759023" y="1717754"/>
            <a:ext cx="9923116" cy="623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zh-CN" altLang="en-US" sz="3200" b="1">
                <a:latin typeface="Arial" charset="0"/>
              </a:rPr>
              <a:t>两个聚类</a:t>
            </a:r>
            <a:r>
              <a:rPr lang="en-US" altLang="zh-CN" sz="3200" b="1">
                <a:latin typeface="Arial" charset="0"/>
              </a:rPr>
              <a:t>p</a:t>
            </a:r>
            <a:r>
              <a:rPr lang="zh-CN" altLang="en-US" sz="3200" b="1">
                <a:latin typeface="Arial" charset="0"/>
              </a:rPr>
              <a:t>和</a:t>
            </a:r>
            <a:r>
              <a:rPr lang="en-US" altLang="zh-CN" sz="3200" b="1">
                <a:latin typeface="Arial" charset="0"/>
              </a:rPr>
              <a:t>q</a:t>
            </a:r>
          </a:p>
        </p:txBody>
      </p:sp>
      <p:sp>
        <p:nvSpPr>
          <p:cNvPr id="53260" name="Rectangle 12"/>
          <p:cNvSpPr>
            <a:spLocks noChangeArrowheads="1"/>
          </p:cNvSpPr>
          <p:nvPr/>
        </p:nvSpPr>
        <p:spPr bwMode="auto">
          <a:xfrm>
            <a:off x="933152" y="5761007"/>
            <a:ext cx="11572875" cy="66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spcBef>
                <a:spcPct val="20000"/>
              </a:spcBef>
              <a:buClr>
                <a:schemeClr val="accent2"/>
              </a:buClr>
              <a:buSzPct val="80000"/>
              <a:buFont typeface="Wingdings" pitchFamily="2" charset="2"/>
              <a:buChar char="l"/>
              <a:defRPr kumimoji="1" sz="3200">
                <a:solidFill>
                  <a:schemeClr val="tx1"/>
                </a:solidFill>
                <a:latin typeface="Times New Roman" charset="0"/>
                <a:ea typeface="宋体" pitchFamily="2" charset="-122"/>
              </a:defRPr>
            </a:lvl1pPr>
            <a:lvl2pPr marL="742950" indent="-285750">
              <a:spcBef>
                <a:spcPct val="20000"/>
              </a:spcBef>
              <a:buClr>
                <a:schemeClr val="tx1"/>
              </a:buClr>
              <a:buSzPct val="90000"/>
              <a:buChar char="–"/>
              <a:defRPr kumimoji="1" sz="2800">
                <a:solidFill>
                  <a:schemeClr val="tx1"/>
                </a:solidFill>
                <a:latin typeface="Times New Roman" charset="0"/>
                <a:ea typeface="宋体" pitchFamily="2" charset="-122"/>
              </a:defRPr>
            </a:lvl2pPr>
            <a:lvl3pPr marL="1143000" indent="-228600">
              <a:spcBef>
                <a:spcPct val="20000"/>
              </a:spcBef>
              <a:buClr>
                <a:schemeClr val="accent1"/>
              </a:buClr>
              <a:buSzPct val="60000"/>
              <a:buFont typeface="Wingdings" pitchFamily="2" charset="2"/>
              <a:buChar char="l"/>
              <a:defRPr kumimoji="1" sz="2400">
                <a:solidFill>
                  <a:schemeClr val="tx1"/>
                </a:solidFill>
                <a:latin typeface="Times New Roman" charset="0"/>
                <a:ea typeface="宋体" pitchFamily="2" charset="-122"/>
              </a:defRPr>
            </a:lvl3pPr>
            <a:lvl4pPr marL="1600200" indent="-228600">
              <a:spcBef>
                <a:spcPct val="20000"/>
              </a:spcBef>
              <a:buClr>
                <a:schemeClr val="tx1"/>
              </a:buClr>
              <a:buChar char="–"/>
              <a:defRPr kumimoji="1" sz="2000">
                <a:solidFill>
                  <a:schemeClr val="tx1"/>
                </a:solidFill>
                <a:latin typeface="Times New Roman" charset="0"/>
                <a:ea typeface="宋体" pitchFamily="2" charset="-122"/>
              </a:defRPr>
            </a:lvl4pPr>
            <a:lvl5pPr marL="2057400" indent="-228600">
              <a:spcBef>
                <a:spcPct val="20000"/>
              </a:spcBef>
              <a:buClr>
                <a:schemeClr val="accent1"/>
              </a:buClr>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lr>
                <a:schemeClr val="accent1"/>
              </a:buClr>
              <a:buChar char="•"/>
              <a:defRPr kumimoji="1" sz="2000">
                <a:solidFill>
                  <a:schemeClr val="tx1"/>
                </a:solidFill>
                <a:latin typeface="Times New Roman" charset="0"/>
                <a:ea typeface="宋体" pitchFamily="2" charset="-122"/>
              </a:defRPr>
            </a:lvl9pPr>
          </a:lstStyle>
          <a:p>
            <a:pPr>
              <a:buFont typeface="Wingdings" pitchFamily="2" charset="2"/>
              <a:buNone/>
            </a:pPr>
            <a:r>
              <a:rPr lang="en-US" altLang="zh-CN" b="1"/>
              <a:t>…………….</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14</a:t>
            </a:fld>
            <a:endParaRPr lang="en-US" altLang="zh-CN"/>
          </a:p>
        </p:txBody>
      </p:sp>
    </p:spTree>
    <p:extLst>
      <p:ext uri="{BB962C8B-B14F-4D97-AF65-F5344CB8AC3E}">
        <p14:creationId xmlns:p14="http://schemas.microsoft.com/office/powerpoint/2010/main" val="16184286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0C2CA0-D2BA-4030-A29F-ABBFB932DDBC}" type="slidenum">
              <a:rPr lang="en-US" altLang="zh-CN"/>
              <a:pPr eaLnBrk="1" hangingPunct="1"/>
              <a:t>15</a:t>
            </a:fld>
            <a:endParaRPr lang="en-US" altLang="zh-CN"/>
          </a:p>
        </p:txBody>
      </p:sp>
      <p:sp>
        <p:nvSpPr>
          <p:cNvPr id="33795" name="Rectangle 2"/>
          <p:cNvSpPr>
            <a:spLocks noGrp="1" noRot="1" noChangeArrowheads="1"/>
          </p:cNvSpPr>
          <p:nvPr>
            <p:ph type="title"/>
          </p:nvPr>
        </p:nvSpPr>
        <p:spPr/>
        <p:txBody>
          <a:bodyPr/>
          <a:lstStyle/>
          <a:p>
            <a:pPr eaLnBrk="1" hangingPunct="1"/>
            <a:r>
              <a:rPr lang="zh-CN" altLang="en-US" b="1"/>
              <a:t>最短距离法</a:t>
            </a:r>
            <a:r>
              <a:rPr lang="en-US" altLang="zh-CN" b="1"/>
              <a:t>(Nearest Neighbor)</a:t>
            </a:r>
          </a:p>
        </p:txBody>
      </p:sp>
      <p:sp>
        <p:nvSpPr>
          <p:cNvPr id="33796" name="Rectangle 3"/>
          <p:cNvSpPr>
            <a:spLocks noGrp="1" noRot="1" noChangeArrowheads="1"/>
          </p:cNvSpPr>
          <p:nvPr>
            <p:ph type="body" idx="1"/>
          </p:nvPr>
        </p:nvSpPr>
        <p:spPr/>
        <p:txBody>
          <a:bodyPr/>
          <a:lstStyle/>
          <a:p>
            <a:pPr eaLnBrk="1" hangingPunct="1"/>
            <a:endParaRPr lang="en-US" altLang="zh-CN" b="1"/>
          </a:p>
          <a:p>
            <a:pPr eaLnBrk="1" hangingPunct="1"/>
            <a:r>
              <a:rPr lang="zh-CN" altLang="en-US" b="1">
                <a:ea typeface="楷体_GB2312" pitchFamily="49" charset="-122"/>
              </a:rPr>
              <a:t>以两类中距离最近的两个个体之间的距离作为类间距离。</a:t>
            </a:r>
          </a:p>
        </p:txBody>
      </p:sp>
      <p:grpSp>
        <p:nvGrpSpPr>
          <p:cNvPr id="5" name="Group 4"/>
          <p:cNvGrpSpPr>
            <a:grpSpLocks/>
          </p:cNvGrpSpPr>
          <p:nvPr/>
        </p:nvGrpSpPr>
        <p:grpSpPr bwMode="auto">
          <a:xfrm>
            <a:off x="3333031" y="3551472"/>
            <a:ext cx="6858000" cy="2009069"/>
            <a:chOff x="1440" y="2304"/>
            <a:chExt cx="3072" cy="1200"/>
          </a:xfrm>
        </p:grpSpPr>
        <p:sp>
          <p:nvSpPr>
            <p:cNvPr id="6" name="Oval 5"/>
            <p:cNvSpPr>
              <a:spLocks noChangeArrowheads="1"/>
            </p:cNvSpPr>
            <p:nvPr/>
          </p:nvSpPr>
          <p:spPr bwMode="auto">
            <a:xfrm>
              <a:off x="1440" y="2400"/>
              <a:ext cx="1104" cy="1104"/>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7" name="Oval 6"/>
            <p:cNvSpPr>
              <a:spLocks noChangeArrowheads="1"/>
            </p:cNvSpPr>
            <p:nvPr/>
          </p:nvSpPr>
          <p:spPr bwMode="auto">
            <a:xfrm>
              <a:off x="3216" y="2304"/>
              <a:ext cx="1296" cy="12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 name="Rectangle 7"/>
            <p:cNvSpPr>
              <a:spLocks noChangeArrowheads="1"/>
            </p:cNvSpPr>
            <p:nvPr/>
          </p:nvSpPr>
          <p:spPr bwMode="auto">
            <a:xfrm>
              <a:off x="3600" y="2448"/>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21</a:t>
              </a:r>
              <a:r>
                <a:rPr kumimoji="1" lang="en-US" altLang="zh-CN" sz="3000">
                  <a:latin typeface="Times New Roman" charset="0"/>
                  <a:cs typeface="Times New Roman" charset="0"/>
                </a:rPr>
                <a:t>•</a:t>
              </a:r>
            </a:p>
          </p:txBody>
        </p:sp>
        <p:sp>
          <p:nvSpPr>
            <p:cNvPr id="9" name="Rectangle 8"/>
            <p:cNvSpPr>
              <a:spLocks noChangeArrowheads="1"/>
            </p:cNvSpPr>
            <p:nvPr/>
          </p:nvSpPr>
          <p:spPr bwMode="auto">
            <a:xfrm>
              <a:off x="1536" y="2832"/>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12</a:t>
              </a:r>
              <a:r>
                <a:rPr kumimoji="1" lang="en-US" altLang="zh-CN" sz="3000">
                  <a:latin typeface="Times New Roman" charset="0"/>
                  <a:cs typeface="Times New Roman" charset="0"/>
                </a:rPr>
                <a:t>•</a:t>
              </a:r>
            </a:p>
          </p:txBody>
        </p:sp>
        <p:sp>
          <p:nvSpPr>
            <p:cNvPr id="10" name="Rectangle 9"/>
            <p:cNvSpPr>
              <a:spLocks noChangeArrowheads="1"/>
            </p:cNvSpPr>
            <p:nvPr/>
          </p:nvSpPr>
          <p:spPr bwMode="auto">
            <a:xfrm>
              <a:off x="3264" y="2784"/>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22</a:t>
              </a:r>
              <a:r>
                <a:rPr kumimoji="1" lang="en-US" altLang="zh-CN" sz="3000">
                  <a:latin typeface="Times New Roman" charset="0"/>
                  <a:cs typeface="Times New Roman" charset="0"/>
                </a:rPr>
                <a:t>•</a:t>
              </a:r>
            </a:p>
          </p:txBody>
        </p:sp>
        <p:sp>
          <p:nvSpPr>
            <p:cNvPr id="11" name="Rectangle 10"/>
            <p:cNvSpPr>
              <a:spLocks noChangeArrowheads="1"/>
            </p:cNvSpPr>
            <p:nvPr/>
          </p:nvSpPr>
          <p:spPr bwMode="auto">
            <a:xfrm>
              <a:off x="1824" y="2544"/>
              <a:ext cx="34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11</a:t>
              </a:r>
              <a:r>
                <a:rPr kumimoji="1" lang="en-US" altLang="zh-CN" sz="3000">
                  <a:latin typeface="Times New Roman" charset="0"/>
                  <a:cs typeface="Times New Roman" charset="0"/>
                </a:rPr>
                <a:t>•</a:t>
              </a:r>
            </a:p>
          </p:txBody>
        </p:sp>
        <p:graphicFrame>
          <p:nvGraphicFramePr>
            <p:cNvPr id="12" name="Object 11"/>
            <p:cNvGraphicFramePr>
              <a:graphicFrameLocks noChangeAspect="1"/>
            </p:cNvGraphicFramePr>
            <p:nvPr/>
          </p:nvGraphicFramePr>
          <p:xfrm>
            <a:off x="2752" y="2476"/>
            <a:ext cx="192" cy="192"/>
          </p:xfrm>
          <a:graphic>
            <a:graphicData uri="http://schemas.openxmlformats.org/presentationml/2006/ole">
              <mc:AlternateContent xmlns:mc="http://schemas.openxmlformats.org/markup-compatibility/2006">
                <mc:Choice xmlns:v="urn:schemas-microsoft-com:vml" Requires="v">
                  <p:oleObj spid="_x0000_s16417" name="Equation" r:id="rId3" imgW="304560" imgH="304560" progId="Equation.DSMT4">
                    <p:embed/>
                  </p:oleObj>
                </mc:Choice>
                <mc:Fallback>
                  <p:oleObj name="Equation" r:id="rId3" imgW="304560" imgH="304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 y="24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Line 12"/>
          <p:cNvSpPr>
            <a:spLocks noChangeShapeType="1"/>
          </p:cNvSpPr>
          <p:nvPr/>
        </p:nvSpPr>
        <p:spPr bwMode="auto">
          <a:xfrm>
            <a:off x="4953770" y="4234556"/>
            <a:ext cx="3138785" cy="380049"/>
          </a:xfrm>
          <a:prstGeom prst="line">
            <a:avLst/>
          </a:prstGeom>
          <a:noFill/>
          <a:ln w="28575"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349551394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FA184B-7355-4A30-8247-CA5F12EC43A0}" type="slidenum">
              <a:rPr lang="en-US" altLang="zh-CN"/>
              <a:pPr eaLnBrk="1" hangingPunct="1"/>
              <a:t>16</a:t>
            </a:fld>
            <a:endParaRPr lang="en-US" altLang="zh-CN"/>
          </a:p>
        </p:txBody>
      </p:sp>
      <p:sp>
        <p:nvSpPr>
          <p:cNvPr id="34819" name="Rectangle 2"/>
          <p:cNvSpPr>
            <a:spLocks noGrp="1" noRot="1" noChangeArrowheads="1"/>
          </p:cNvSpPr>
          <p:nvPr>
            <p:ph type="title"/>
          </p:nvPr>
        </p:nvSpPr>
        <p:spPr/>
        <p:txBody>
          <a:bodyPr/>
          <a:lstStyle/>
          <a:p>
            <a:pPr eaLnBrk="1" hangingPunct="1"/>
            <a:r>
              <a:rPr lang="zh-CN" altLang="en-US" b="1"/>
              <a:t>最长距离法</a:t>
            </a:r>
            <a:r>
              <a:rPr lang="en-US" altLang="zh-CN" b="1"/>
              <a:t>(Further Neighbor)</a:t>
            </a:r>
          </a:p>
        </p:txBody>
      </p:sp>
      <p:sp>
        <p:nvSpPr>
          <p:cNvPr id="34820" name="Rectangle 3"/>
          <p:cNvSpPr>
            <a:spLocks noGrp="1" noRot="1" noChangeArrowheads="1"/>
          </p:cNvSpPr>
          <p:nvPr>
            <p:ph type="body" idx="1"/>
          </p:nvPr>
        </p:nvSpPr>
        <p:spPr/>
        <p:txBody>
          <a:bodyPr/>
          <a:lstStyle/>
          <a:p>
            <a:pPr eaLnBrk="1" hangingPunct="1"/>
            <a:endParaRPr lang="en-US" altLang="zh-CN" b="1">
              <a:ea typeface="楷体_GB2312" pitchFamily="49" charset="-122"/>
            </a:endParaRPr>
          </a:p>
          <a:p>
            <a:pPr eaLnBrk="1" hangingPunct="1"/>
            <a:r>
              <a:rPr lang="zh-CN" altLang="en-US" b="1">
                <a:ea typeface="楷体_GB2312" pitchFamily="49" charset="-122"/>
              </a:rPr>
              <a:t>以两类中距离最远的两个个体之间的距离作为类间距离。</a:t>
            </a:r>
          </a:p>
        </p:txBody>
      </p:sp>
      <p:grpSp>
        <p:nvGrpSpPr>
          <p:cNvPr id="5" name="Group 3"/>
          <p:cNvGrpSpPr>
            <a:grpSpLocks/>
          </p:cNvGrpSpPr>
          <p:nvPr/>
        </p:nvGrpSpPr>
        <p:grpSpPr bwMode="auto">
          <a:xfrm>
            <a:off x="1973461" y="3053786"/>
            <a:ext cx="8608219" cy="2461110"/>
            <a:chOff x="884" y="1824"/>
            <a:chExt cx="3856" cy="1470"/>
          </a:xfrm>
        </p:grpSpPr>
        <p:sp>
          <p:nvSpPr>
            <p:cNvPr id="6" name="Oval 4"/>
            <p:cNvSpPr>
              <a:spLocks noChangeArrowheads="1"/>
            </p:cNvSpPr>
            <p:nvPr/>
          </p:nvSpPr>
          <p:spPr bwMode="auto">
            <a:xfrm>
              <a:off x="884" y="1824"/>
              <a:ext cx="1564" cy="1425"/>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7" name="Oval 5"/>
            <p:cNvSpPr>
              <a:spLocks noChangeArrowheads="1"/>
            </p:cNvSpPr>
            <p:nvPr/>
          </p:nvSpPr>
          <p:spPr bwMode="auto">
            <a:xfrm>
              <a:off x="3408" y="1824"/>
              <a:ext cx="1332" cy="147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8" name="Rectangle 6"/>
            <p:cNvSpPr>
              <a:spLocks noChangeArrowheads="1"/>
            </p:cNvSpPr>
            <p:nvPr/>
          </p:nvSpPr>
          <p:spPr bwMode="auto">
            <a:xfrm>
              <a:off x="1610" y="2795"/>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9" name="Rectangle 7"/>
            <p:cNvSpPr>
              <a:spLocks noChangeArrowheads="1"/>
            </p:cNvSpPr>
            <p:nvPr/>
          </p:nvSpPr>
          <p:spPr bwMode="auto">
            <a:xfrm>
              <a:off x="2018" y="2568"/>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0" name="Rectangle 8"/>
            <p:cNvSpPr>
              <a:spLocks noChangeArrowheads="1"/>
            </p:cNvSpPr>
            <p:nvPr/>
          </p:nvSpPr>
          <p:spPr bwMode="auto">
            <a:xfrm>
              <a:off x="1610" y="2024"/>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1" name="Rectangle 9"/>
            <p:cNvSpPr>
              <a:spLocks noChangeArrowheads="1"/>
            </p:cNvSpPr>
            <p:nvPr/>
          </p:nvSpPr>
          <p:spPr bwMode="auto">
            <a:xfrm>
              <a:off x="1020" y="2387"/>
              <a:ext cx="34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11</a:t>
              </a:r>
              <a:r>
                <a:rPr kumimoji="1" lang="en-US" altLang="zh-CN" sz="3000">
                  <a:latin typeface="Times New Roman" charset="0"/>
                  <a:cs typeface="Times New Roman" charset="0"/>
                </a:rPr>
                <a:t>•</a:t>
              </a:r>
            </a:p>
          </p:txBody>
        </p:sp>
        <p:sp>
          <p:nvSpPr>
            <p:cNvPr id="12" name="Rectangle 10"/>
            <p:cNvSpPr>
              <a:spLocks noChangeArrowheads="1"/>
            </p:cNvSpPr>
            <p:nvPr/>
          </p:nvSpPr>
          <p:spPr bwMode="auto">
            <a:xfrm>
              <a:off x="3787" y="1979"/>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21</a:t>
              </a:r>
              <a:r>
                <a:rPr kumimoji="1" lang="en-US" altLang="zh-CN" sz="3000">
                  <a:latin typeface="Times New Roman" charset="0"/>
                  <a:cs typeface="Times New Roman" charset="0"/>
                </a:rPr>
                <a:t>•</a:t>
              </a:r>
            </a:p>
          </p:txBody>
        </p:sp>
        <p:sp>
          <p:nvSpPr>
            <p:cNvPr id="13" name="Rectangle 11"/>
            <p:cNvSpPr>
              <a:spLocks noChangeArrowheads="1"/>
            </p:cNvSpPr>
            <p:nvPr/>
          </p:nvSpPr>
          <p:spPr bwMode="auto">
            <a:xfrm>
              <a:off x="4468" y="2432"/>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4" name="Rectangle 12"/>
            <p:cNvSpPr>
              <a:spLocks noChangeArrowheads="1"/>
            </p:cNvSpPr>
            <p:nvPr/>
          </p:nvSpPr>
          <p:spPr bwMode="auto">
            <a:xfrm>
              <a:off x="4105" y="2795"/>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5" name="Rectangle 13"/>
            <p:cNvSpPr>
              <a:spLocks noChangeArrowheads="1"/>
            </p:cNvSpPr>
            <p:nvPr/>
          </p:nvSpPr>
          <p:spPr bwMode="auto">
            <a:xfrm>
              <a:off x="3833" y="2659"/>
              <a:ext cx="143"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graphicFrame>
          <p:nvGraphicFramePr>
            <p:cNvPr id="16" name="Object 14"/>
            <p:cNvGraphicFramePr>
              <a:graphicFrameLocks noChangeAspect="1"/>
            </p:cNvGraphicFramePr>
            <p:nvPr/>
          </p:nvGraphicFramePr>
          <p:xfrm>
            <a:off x="2736" y="2304"/>
            <a:ext cx="232" cy="248"/>
          </p:xfrm>
          <a:graphic>
            <a:graphicData uri="http://schemas.openxmlformats.org/presentationml/2006/ole">
              <mc:AlternateContent xmlns:mc="http://schemas.openxmlformats.org/markup-compatibility/2006">
                <mc:Choice xmlns:v="urn:schemas-microsoft-com:vml" Requires="v">
                  <p:oleObj spid="_x0000_s17441" name="Equation" r:id="rId3" imgW="368280" imgH="393480" progId="Equation.3">
                    <p:embed/>
                  </p:oleObj>
                </mc:Choice>
                <mc:Fallback>
                  <p:oleObj name="Equation" r:id="rId3" imgW="3682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304"/>
                          <a:ext cx="23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Line 15"/>
          <p:cNvSpPr>
            <a:spLocks noChangeShapeType="1"/>
          </p:cNvSpPr>
          <p:nvPr/>
        </p:nvSpPr>
        <p:spPr bwMode="auto">
          <a:xfrm>
            <a:off x="2986981" y="4224069"/>
            <a:ext cx="7188398" cy="75340"/>
          </a:xfrm>
          <a:prstGeom prst="line">
            <a:avLst/>
          </a:prstGeom>
          <a:noFill/>
          <a:ln w="28575" cap="sq">
            <a:solidFill>
              <a:srgbClr val="FFCC00"/>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203446102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1137CB8-4B02-465A-85D0-60017D9C0843}" type="slidenum">
              <a:rPr lang="en-US" altLang="zh-CN"/>
              <a:pPr eaLnBrk="1" hangingPunct="1"/>
              <a:t>17</a:t>
            </a:fld>
            <a:endParaRPr lang="en-US" altLang="zh-CN"/>
          </a:p>
        </p:txBody>
      </p:sp>
      <p:sp>
        <p:nvSpPr>
          <p:cNvPr id="35843" name="Rectangle 2"/>
          <p:cNvSpPr>
            <a:spLocks noGrp="1" noRot="1" noChangeArrowheads="1"/>
          </p:cNvSpPr>
          <p:nvPr>
            <p:ph type="title"/>
          </p:nvPr>
        </p:nvSpPr>
        <p:spPr/>
        <p:txBody>
          <a:bodyPr>
            <a:normAutofit fontScale="90000"/>
          </a:bodyPr>
          <a:lstStyle/>
          <a:p>
            <a:pPr eaLnBrk="1" hangingPunct="1"/>
            <a:r>
              <a:rPr lang="zh-CN" altLang="en-US" sz="5000" b="1"/>
              <a:t>组间平均连接法</a:t>
            </a:r>
            <a:br>
              <a:rPr lang="zh-CN" altLang="en-US" sz="5000" b="1"/>
            </a:br>
            <a:r>
              <a:rPr lang="en-US" altLang="zh-CN" sz="5000" b="1"/>
              <a:t>(Between-group linkage)</a:t>
            </a:r>
          </a:p>
        </p:txBody>
      </p:sp>
      <p:sp>
        <p:nvSpPr>
          <p:cNvPr id="35844" name="Rectangle 3"/>
          <p:cNvSpPr>
            <a:spLocks noGrp="1" noRot="1" noChangeArrowheads="1"/>
          </p:cNvSpPr>
          <p:nvPr>
            <p:ph type="body" idx="1"/>
          </p:nvPr>
        </p:nvSpPr>
        <p:spPr/>
        <p:txBody>
          <a:bodyPr/>
          <a:lstStyle/>
          <a:p>
            <a:pPr eaLnBrk="1" hangingPunct="1"/>
            <a:endParaRPr lang="en-US" altLang="zh-CN"/>
          </a:p>
          <a:p>
            <a:pPr algn="just" eaLnBrk="1" hangingPunct="1"/>
            <a:r>
              <a:rPr lang="zh-CN" altLang="en-US" b="1">
                <a:ea typeface="楷体_GB2312" pitchFamily="49" charset="-122"/>
              </a:rPr>
              <a:t>以两类个体两两之间距离的平均数作为类间距离。</a:t>
            </a:r>
          </a:p>
        </p:txBody>
      </p:sp>
      <p:sp>
        <p:nvSpPr>
          <p:cNvPr id="5" name="Oval 2"/>
          <p:cNvSpPr>
            <a:spLocks noChangeArrowheads="1"/>
          </p:cNvSpPr>
          <p:nvPr/>
        </p:nvSpPr>
        <p:spPr bwMode="auto">
          <a:xfrm>
            <a:off x="2176613" y="3084591"/>
            <a:ext cx="2817316" cy="1709384"/>
          </a:xfrm>
          <a:prstGeom prst="ellipse">
            <a:avLst/>
          </a:prstGeom>
          <a:solidFill>
            <a:schemeClr val="accent1"/>
          </a:solidFill>
          <a:ln w="9525">
            <a:solidFill>
              <a:schemeClr val="tx1"/>
            </a:solidFill>
            <a:miter lim="800000"/>
            <a:headEnd/>
            <a:tailEnd/>
          </a:ln>
        </p:spPr>
        <p:txBody>
          <a:bodyPr wrap="none" lIns="114803" tIns="57401" rIns="114803" bIns="57401"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6" name="Oval 3"/>
          <p:cNvSpPr>
            <a:spLocks noChangeArrowheads="1"/>
          </p:cNvSpPr>
          <p:nvPr/>
        </p:nvSpPr>
        <p:spPr bwMode="auto">
          <a:xfrm>
            <a:off x="8112622" y="3185044"/>
            <a:ext cx="2817316" cy="1709384"/>
          </a:xfrm>
          <a:prstGeom prst="ellipse">
            <a:avLst/>
          </a:prstGeom>
          <a:solidFill>
            <a:schemeClr val="accent1"/>
          </a:solidFill>
          <a:ln w="9525">
            <a:solidFill>
              <a:schemeClr val="tx1"/>
            </a:solidFill>
            <a:miter lim="800000"/>
            <a:headEnd/>
            <a:tailEnd/>
          </a:ln>
        </p:spPr>
        <p:txBody>
          <a:bodyPr wrap="none" lIns="114803" tIns="57401" rIns="114803" bIns="57401"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 name="Rectangle 4"/>
          <p:cNvSpPr>
            <a:spLocks noChangeArrowheads="1"/>
          </p:cNvSpPr>
          <p:nvPr/>
        </p:nvSpPr>
        <p:spPr bwMode="auto">
          <a:xfrm>
            <a:off x="2806155" y="338595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8" name="Rectangle 5"/>
          <p:cNvSpPr>
            <a:spLocks noChangeArrowheads="1"/>
          </p:cNvSpPr>
          <p:nvPr/>
        </p:nvSpPr>
        <p:spPr bwMode="auto">
          <a:xfrm>
            <a:off x="3303985" y="368731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9" name="Rectangle 6"/>
          <p:cNvSpPr>
            <a:spLocks noChangeArrowheads="1"/>
          </p:cNvSpPr>
          <p:nvPr/>
        </p:nvSpPr>
        <p:spPr bwMode="auto">
          <a:xfrm>
            <a:off x="2971354" y="3990347"/>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0" name="Rectangle 7"/>
          <p:cNvSpPr>
            <a:spLocks noChangeArrowheads="1"/>
          </p:cNvSpPr>
          <p:nvPr/>
        </p:nvSpPr>
        <p:spPr bwMode="auto">
          <a:xfrm>
            <a:off x="9106049" y="338595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1" name="Rectangle 8"/>
          <p:cNvSpPr>
            <a:spLocks noChangeArrowheads="1"/>
          </p:cNvSpPr>
          <p:nvPr/>
        </p:nvSpPr>
        <p:spPr bwMode="auto">
          <a:xfrm>
            <a:off x="9271249" y="4291707"/>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2" name="Rectangle 9"/>
          <p:cNvSpPr>
            <a:spLocks noChangeArrowheads="1"/>
          </p:cNvSpPr>
          <p:nvPr/>
        </p:nvSpPr>
        <p:spPr bwMode="auto">
          <a:xfrm>
            <a:off x="9769079" y="3789441"/>
            <a:ext cx="366500" cy="57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a:t>
            </a:r>
          </a:p>
        </p:txBody>
      </p:sp>
      <p:sp>
        <p:nvSpPr>
          <p:cNvPr id="13" name="Line 10"/>
          <p:cNvSpPr>
            <a:spLocks noChangeShapeType="1"/>
          </p:cNvSpPr>
          <p:nvPr/>
        </p:nvSpPr>
        <p:spPr bwMode="auto">
          <a:xfrm>
            <a:off x="3431234" y="4298404"/>
            <a:ext cx="6299895" cy="301360"/>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4" name="Line 11"/>
          <p:cNvSpPr>
            <a:spLocks noChangeShapeType="1"/>
          </p:cNvSpPr>
          <p:nvPr/>
        </p:nvSpPr>
        <p:spPr bwMode="auto">
          <a:xfrm>
            <a:off x="3190132" y="3687311"/>
            <a:ext cx="6795492" cy="403489"/>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5" name="Line 12"/>
          <p:cNvSpPr>
            <a:spLocks noChangeShapeType="1"/>
          </p:cNvSpPr>
          <p:nvPr/>
        </p:nvSpPr>
        <p:spPr bwMode="auto">
          <a:xfrm>
            <a:off x="3190132" y="3687312"/>
            <a:ext cx="6299895" cy="0"/>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6" name="Line 13"/>
          <p:cNvSpPr>
            <a:spLocks noChangeShapeType="1"/>
          </p:cNvSpPr>
          <p:nvPr/>
        </p:nvSpPr>
        <p:spPr bwMode="auto">
          <a:xfrm>
            <a:off x="3190131" y="3690660"/>
            <a:ext cx="6465094" cy="905756"/>
          </a:xfrm>
          <a:prstGeom prst="line">
            <a:avLst/>
          </a:prstGeom>
          <a:noFill/>
          <a:ln w="9525">
            <a:solidFill>
              <a:srgbClr val="0000FF"/>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7" name="Line 14"/>
          <p:cNvSpPr>
            <a:spLocks noChangeShapeType="1"/>
          </p:cNvSpPr>
          <p:nvPr/>
        </p:nvSpPr>
        <p:spPr bwMode="auto">
          <a:xfrm flipV="1">
            <a:off x="3395515" y="4070710"/>
            <a:ext cx="6797724" cy="200907"/>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8" name="Line 15"/>
          <p:cNvSpPr>
            <a:spLocks noChangeShapeType="1"/>
          </p:cNvSpPr>
          <p:nvPr/>
        </p:nvSpPr>
        <p:spPr bwMode="auto">
          <a:xfrm flipV="1">
            <a:off x="3290590" y="3690660"/>
            <a:ext cx="6134695" cy="604396"/>
          </a:xfrm>
          <a:prstGeom prst="line">
            <a:avLst/>
          </a:prstGeom>
          <a:noFill/>
          <a:ln w="9525">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9" name="Line 16"/>
          <p:cNvSpPr>
            <a:spLocks noChangeShapeType="1"/>
          </p:cNvSpPr>
          <p:nvPr/>
        </p:nvSpPr>
        <p:spPr bwMode="auto">
          <a:xfrm flipV="1">
            <a:off x="3694659" y="3690660"/>
            <a:ext cx="5804297" cy="303035"/>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20" name="Line 17"/>
          <p:cNvSpPr>
            <a:spLocks noChangeShapeType="1"/>
          </p:cNvSpPr>
          <p:nvPr/>
        </p:nvSpPr>
        <p:spPr bwMode="auto">
          <a:xfrm>
            <a:off x="3897809" y="3995370"/>
            <a:ext cx="6228457" cy="90408"/>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21" name="Line 18"/>
          <p:cNvSpPr>
            <a:spLocks noChangeShapeType="1"/>
          </p:cNvSpPr>
          <p:nvPr/>
        </p:nvSpPr>
        <p:spPr bwMode="auto">
          <a:xfrm>
            <a:off x="3703589" y="3995369"/>
            <a:ext cx="6134695" cy="602721"/>
          </a:xfrm>
          <a:prstGeom prst="line">
            <a:avLst/>
          </a:prstGeom>
          <a:noFill/>
          <a:ln w="9525">
            <a:solidFill>
              <a:srgbClr val="FFCC00"/>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graphicFrame>
        <p:nvGraphicFramePr>
          <p:cNvPr id="22" name="Object 19"/>
          <p:cNvGraphicFramePr>
            <a:graphicFrameLocks noChangeAspect="1"/>
          </p:cNvGraphicFramePr>
          <p:nvPr>
            <p:extLst>
              <p:ext uri="{D42A27DB-BD31-4B8C-83A1-F6EECF244321}">
                <p14:modId xmlns:p14="http://schemas.microsoft.com/office/powerpoint/2010/main" val="4160157486"/>
              </p:ext>
            </p:extLst>
          </p:nvPr>
        </p:nvGraphicFramePr>
        <p:xfrm>
          <a:off x="4701183" y="5093514"/>
          <a:ext cx="3524993" cy="827067"/>
        </p:xfrm>
        <a:graphic>
          <a:graphicData uri="http://schemas.openxmlformats.org/presentationml/2006/ole">
            <mc:AlternateContent xmlns:mc="http://schemas.openxmlformats.org/markup-compatibility/2006">
              <mc:Choice xmlns:v="urn:schemas-microsoft-com:vml" Requires="v">
                <p:oleObj spid="_x0000_s18465" name="Equation" r:id="rId3" imgW="1015920" imgH="393480" progId="Equation.DSMT4">
                  <p:embed/>
                </p:oleObj>
              </mc:Choice>
              <mc:Fallback>
                <p:oleObj name="Equation" r:id="rId3" imgW="10159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183" y="5093514"/>
                        <a:ext cx="3524993" cy="827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32595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linds(horizontal)">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C212800-9A56-4C13-B81C-DE5E72F8B068}" type="slidenum">
              <a:rPr lang="en-US" altLang="zh-CN"/>
              <a:pPr eaLnBrk="1" hangingPunct="1"/>
              <a:t>18</a:t>
            </a:fld>
            <a:endParaRPr lang="en-US" altLang="zh-CN"/>
          </a:p>
        </p:txBody>
      </p:sp>
      <p:sp>
        <p:nvSpPr>
          <p:cNvPr id="36867" name="Rectangle 2"/>
          <p:cNvSpPr>
            <a:spLocks noGrp="1" noRot="1" noChangeArrowheads="1"/>
          </p:cNvSpPr>
          <p:nvPr>
            <p:ph type="title"/>
          </p:nvPr>
        </p:nvSpPr>
        <p:spPr/>
        <p:txBody>
          <a:bodyPr>
            <a:normAutofit fontScale="90000"/>
          </a:bodyPr>
          <a:lstStyle/>
          <a:p>
            <a:pPr eaLnBrk="1" hangingPunct="1"/>
            <a:r>
              <a:rPr lang="zh-CN" altLang="en-US" sz="5000" b="1"/>
              <a:t>组内平均连接法</a:t>
            </a:r>
            <a:br>
              <a:rPr lang="zh-CN" altLang="en-US" sz="5000" b="1"/>
            </a:br>
            <a:r>
              <a:rPr lang="en-US" altLang="zh-CN" sz="5000" b="1"/>
              <a:t>(Within-group linkage)</a:t>
            </a:r>
          </a:p>
        </p:txBody>
      </p:sp>
      <p:sp>
        <p:nvSpPr>
          <p:cNvPr id="36868" name="Rectangle 3"/>
          <p:cNvSpPr>
            <a:spLocks noGrp="1" noRot="1" noChangeArrowheads="1"/>
          </p:cNvSpPr>
          <p:nvPr>
            <p:ph type="body" idx="1"/>
          </p:nvPr>
        </p:nvSpPr>
        <p:spPr/>
        <p:txBody>
          <a:bodyPr/>
          <a:lstStyle/>
          <a:p>
            <a:pPr eaLnBrk="1" hangingPunct="1"/>
            <a:endParaRPr lang="en-US" altLang="zh-CN"/>
          </a:p>
          <a:p>
            <a:pPr algn="just" eaLnBrk="1" hangingPunct="1"/>
            <a:r>
              <a:rPr lang="zh-CN" altLang="en-US" b="1">
                <a:ea typeface="楷体_GB2312" pitchFamily="49" charset="-122"/>
              </a:rPr>
              <a:t>将两类个体合并为一类后，以合并后类中所有个体之间的平均距离作为类间距离。</a:t>
            </a:r>
          </a:p>
        </p:txBody>
      </p:sp>
      <p:graphicFrame>
        <p:nvGraphicFramePr>
          <p:cNvPr id="5" name="Object 3"/>
          <p:cNvGraphicFramePr>
            <a:graphicFrameLocks noChangeAspect="1"/>
          </p:cNvGraphicFramePr>
          <p:nvPr>
            <p:extLst>
              <p:ext uri="{D42A27DB-BD31-4B8C-83A1-F6EECF244321}">
                <p14:modId xmlns:p14="http://schemas.microsoft.com/office/powerpoint/2010/main" val="2842545426"/>
              </p:ext>
            </p:extLst>
          </p:nvPr>
        </p:nvGraphicFramePr>
        <p:xfrm>
          <a:off x="3897809" y="3049400"/>
          <a:ext cx="5107781" cy="883991"/>
        </p:xfrm>
        <a:graphic>
          <a:graphicData uri="http://schemas.openxmlformats.org/presentationml/2006/ole">
            <mc:AlternateContent xmlns:mc="http://schemas.openxmlformats.org/markup-compatibility/2006">
              <mc:Choice xmlns:v="urn:schemas-microsoft-com:vml" Requires="v">
                <p:oleObj spid="_x0000_s19489" name="Equation" r:id="rId3" imgW="3632040" imgH="838080" progId="Equation.DSMT4">
                  <p:embed/>
                </p:oleObj>
              </mc:Choice>
              <mc:Fallback>
                <p:oleObj name="Equation" r:id="rId3" imgW="3632040" imgH="838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809" y="3049400"/>
                        <a:ext cx="5107781" cy="883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4"/>
          <p:cNvGrpSpPr>
            <a:grpSpLocks/>
          </p:cNvGrpSpPr>
          <p:nvPr/>
        </p:nvGrpSpPr>
        <p:grpSpPr bwMode="auto">
          <a:xfrm>
            <a:off x="3087440" y="4415568"/>
            <a:ext cx="6739681" cy="2009069"/>
            <a:chOff x="1429" y="2296"/>
            <a:chExt cx="3019" cy="1200"/>
          </a:xfrm>
        </p:grpSpPr>
        <p:sp>
          <p:nvSpPr>
            <p:cNvPr id="7" name="Oval 5"/>
            <p:cNvSpPr>
              <a:spLocks noChangeArrowheads="1"/>
            </p:cNvSpPr>
            <p:nvPr/>
          </p:nvSpPr>
          <p:spPr bwMode="auto">
            <a:xfrm>
              <a:off x="1429" y="2392"/>
              <a:ext cx="1104" cy="1104"/>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sz="3000">
                <a:latin typeface="Times New Roman" charset="0"/>
              </a:endParaRPr>
            </a:p>
          </p:txBody>
        </p:sp>
        <p:sp>
          <p:nvSpPr>
            <p:cNvPr id="8" name="Oval 6"/>
            <p:cNvSpPr>
              <a:spLocks noChangeArrowheads="1"/>
            </p:cNvSpPr>
            <p:nvPr/>
          </p:nvSpPr>
          <p:spPr bwMode="auto">
            <a:xfrm>
              <a:off x="3152" y="2296"/>
              <a:ext cx="1296" cy="1200"/>
            </a:xfrm>
            <a:prstGeom prst="ellipse">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9" name="Rectangle 7"/>
            <p:cNvSpPr>
              <a:spLocks noChangeArrowheads="1"/>
            </p:cNvSpPr>
            <p:nvPr/>
          </p:nvSpPr>
          <p:spPr bwMode="auto">
            <a:xfrm>
              <a:off x="3589" y="2440"/>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21</a:t>
              </a:r>
              <a:r>
                <a:rPr kumimoji="1" lang="en-US" altLang="zh-CN" sz="3000">
                  <a:latin typeface="Times New Roman" charset="0"/>
                  <a:cs typeface="Times New Roman" charset="0"/>
                </a:rPr>
                <a:t>•</a:t>
              </a:r>
            </a:p>
          </p:txBody>
        </p:sp>
        <p:sp>
          <p:nvSpPr>
            <p:cNvPr id="10" name="Rectangle 8"/>
            <p:cNvSpPr>
              <a:spLocks noChangeArrowheads="1"/>
            </p:cNvSpPr>
            <p:nvPr/>
          </p:nvSpPr>
          <p:spPr bwMode="auto">
            <a:xfrm>
              <a:off x="1525" y="2824"/>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12</a:t>
              </a:r>
              <a:r>
                <a:rPr kumimoji="1" lang="en-US" altLang="zh-CN" sz="3000">
                  <a:latin typeface="Times New Roman" charset="0"/>
                  <a:cs typeface="Times New Roman" charset="0"/>
                </a:rPr>
                <a:t>•</a:t>
              </a:r>
            </a:p>
          </p:txBody>
        </p:sp>
        <p:sp>
          <p:nvSpPr>
            <p:cNvPr id="11" name="Rectangle 9"/>
            <p:cNvSpPr>
              <a:spLocks noChangeArrowheads="1"/>
            </p:cNvSpPr>
            <p:nvPr/>
          </p:nvSpPr>
          <p:spPr bwMode="auto">
            <a:xfrm>
              <a:off x="3253" y="2776"/>
              <a:ext cx="3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22</a:t>
              </a:r>
              <a:r>
                <a:rPr kumimoji="1" lang="en-US" altLang="zh-CN" sz="3000">
                  <a:latin typeface="Times New Roman" charset="0"/>
                  <a:cs typeface="Times New Roman" charset="0"/>
                </a:rPr>
                <a:t>•</a:t>
              </a:r>
            </a:p>
          </p:txBody>
        </p:sp>
        <p:sp>
          <p:nvSpPr>
            <p:cNvPr id="12" name="Rectangle 10"/>
            <p:cNvSpPr>
              <a:spLocks noChangeArrowheads="1"/>
            </p:cNvSpPr>
            <p:nvPr/>
          </p:nvSpPr>
          <p:spPr bwMode="auto">
            <a:xfrm>
              <a:off x="1813" y="2536"/>
              <a:ext cx="34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3000">
                  <a:latin typeface="Times New Roman" charset="0"/>
                  <a:cs typeface="Times New Roman" charset="0"/>
                </a:rPr>
                <a:t>x</a:t>
              </a:r>
              <a:r>
                <a:rPr kumimoji="1" lang="en-US" altLang="zh-CN" sz="3000" baseline="-25000">
                  <a:latin typeface="Times New Roman" charset="0"/>
                  <a:cs typeface="Times New Roman" charset="0"/>
                </a:rPr>
                <a:t>11</a:t>
              </a:r>
              <a:r>
                <a:rPr kumimoji="1" lang="en-US" altLang="zh-CN" sz="3000">
                  <a:latin typeface="Times New Roman" charset="0"/>
                  <a:cs typeface="Times New Roman" charset="0"/>
                </a:rPr>
                <a:t>•</a:t>
              </a:r>
            </a:p>
          </p:txBody>
        </p:sp>
      </p:grpSp>
      <p:sp>
        <p:nvSpPr>
          <p:cNvPr id="13" name="Line 11"/>
          <p:cNvSpPr>
            <a:spLocks noChangeShapeType="1"/>
          </p:cNvSpPr>
          <p:nvPr/>
        </p:nvSpPr>
        <p:spPr bwMode="auto">
          <a:xfrm>
            <a:off x="4708179" y="5023312"/>
            <a:ext cx="3239243" cy="380048"/>
          </a:xfrm>
          <a:prstGeom prst="line">
            <a:avLst/>
          </a:prstGeom>
          <a:noFill/>
          <a:ln w="19050">
            <a:solidFill>
              <a:srgbClr val="FF0066"/>
            </a:solidFill>
            <a:miter lim="800000"/>
            <a:headEnd/>
            <a:tailEnd/>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4" name="Line 12"/>
          <p:cNvSpPr>
            <a:spLocks noChangeShapeType="1"/>
          </p:cNvSpPr>
          <p:nvPr/>
        </p:nvSpPr>
        <p:spPr bwMode="auto">
          <a:xfrm flipV="1">
            <a:off x="3998269" y="5403361"/>
            <a:ext cx="3949154" cy="152355"/>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5" name="Line 13"/>
          <p:cNvSpPr>
            <a:spLocks noChangeShapeType="1"/>
          </p:cNvSpPr>
          <p:nvPr/>
        </p:nvSpPr>
        <p:spPr bwMode="auto">
          <a:xfrm flipV="1">
            <a:off x="4607719" y="4870957"/>
            <a:ext cx="3949155" cy="152355"/>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6" name="Line 14"/>
          <p:cNvSpPr>
            <a:spLocks noChangeShapeType="1"/>
          </p:cNvSpPr>
          <p:nvPr/>
        </p:nvSpPr>
        <p:spPr bwMode="auto">
          <a:xfrm flipV="1">
            <a:off x="3998268" y="4870956"/>
            <a:ext cx="4659064" cy="683084"/>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7" name="Line 15"/>
          <p:cNvSpPr>
            <a:spLocks noChangeShapeType="1"/>
          </p:cNvSpPr>
          <p:nvPr/>
        </p:nvSpPr>
        <p:spPr bwMode="auto">
          <a:xfrm flipH="1">
            <a:off x="7846964" y="4870956"/>
            <a:ext cx="709910" cy="530730"/>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
        <p:nvSpPr>
          <p:cNvPr id="18" name="Line 16"/>
          <p:cNvSpPr>
            <a:spLocks noChangeShapeType="1"/>
          </p:cNvSpPr>
          <p:nvPr/>
        </p:nvSpPr>
        <p:spPr bwMode="auto">
          <a:xfrm flipV="1">
            <a:off x="4100960" y="5098651"/>
            <a:ext cx="506759" cy="455389"/>
          </a:xfrm>
          <a:prstGeom prst="line">
            <a:avLst/>
          </a:prstGeom>
          <a:noFill/>
          <a:ln w="19050"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304338805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932774" indent="-358759" eaLnBrk="0" hangingPunct="0">
              <a:defRPr>
                <a:solidFill>
                  <a:schemeClr val="tx1"/>
                </a:solidFill>
                <a:latin typeface="Arial" charset="0"/>
                <a:ea typeface="宋体" pitchFamily="2" charset="-122"/>
              </a:defRPr>
            </a:lvl2pPr>
            <a:lvl3pPr marL="1435037" indent="-287007" eaLnBrk="0" hangingPunct="0">
              <a:defRPr>
                <a:solidFill>
                  <a:schemeClr val="tx1"/>
                </a:solidFill>
                <a:latin typeface="Arial" charset="0"/>
                <a:ea typeface="宋体" pitchFamily="2" charset="-122"/>
              </a:defRPr>
            </a:lvl3pPr>
            <a:lvl4pPr marL="2009051" indent="-287007" eaLnBrk="0" hangingPunct="0">
              <a:defRPr>
                <a:solidFill>
                  <a:schemeClr val="tx1"/>
                </a:solidFill>
                <a:latin typeface="Arial" charset="0"/>
                <a:ea typeface="宋体" pitchFamily="2" charset="-122"/>
              </a:defRPr>
            </a:lvl4pPr>
            <a:lvl5pPr marL="2583066" indent="-287007" eaLnBrk="0" hangingPunct="0">
              <a:defRPr>
                <a:solidFill>
                  <a:schemeClr val="tx1"/>
                </a:solidFill>
                <a:latin typeface="Arial" charset="0"/>
                <a:ea typeface="宋体" pitchFamily="2" charset="-122"/>
              </a:defRPr>
            </a:lvl5pPr>
            <a:lvl6pPr marL="3157080" indent="-287007" eaLnBrk="0" fontAlgn="base" hangingPunct="0">
              <a:spcBef>
                <a:spcPct val="0"/>
              </a:spcBef>
              <a:spcAft>
                <a:spcPct val="0"/>
              </a:spcAft>
              <a:defRPr>
                <a:solidFill>
                  <a:schemeClr val="tx1"/>
                </a:solidFill>
                <a:latin typeface="Arial" charset="0"/>
                <a:ea typeface="宋体" pitchFamily="2" charset="-122"/>
              </a:defRPr>
            </a:lvl6pPr>
            <a:lvl7pPr marL="3731095" indent="-287007" eaLnBrk="0" fontAlgn="base" hangingPunct="0">
              <a:spcBef>
                <a:spcPct val="0"/>
              </a:spcBef>
              <a:spcAft>
                <a:spcPct val="0"/>
              </a:spcAft>
              <a:defRPr>
                <a:solidFill>
                  <a:schemeClr val="tx1"/>
                </a:solidFill>
                <a:latin typeface="Arial" charset="0"/>
                <a:ea typeface="宋体" pitchFamily="2" charset="-122"/>
              </a:defRPr>
            </a:lvl7pPr>
            <a:lvl8pPr marL="4305110" indent="-287007" eaLnBrk="0" fontAlgn="base" hangingPunct="0">
              <a:spcBef>
                <a:spcPct val="0"/>
              </a:spcBef>
              <a:spcAft>
                <a:spcPct val="0"/>
              </a:spcAft>
              <a:defRPr>
                <a:solidFill>
                  <a:schemeClr val="tx1"/>
                </a:solidFill>
                <a:latin typeface="Arial" charset="0"/>
                <a:ea typeface="宋体" pitchFamily="2" charset="-122"/>
              </a:defRPr>
            </a:lvl8pPr>
            <a:lvl9pPr marL="4879124" indent="-287007"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3EE75F2-7BF2-4EC1-8223-E10EAD25D78E}" type="slidenum">
              <a:rPr lang="en-US" altLang="zh-CN"/>
              <a:pPr eaLnBrk="1" hangingPunct="1"/>
              <a:t>19</a:t>
            </a:fld>
            <a:endParaRPr lang="en-US" altLang="zh-CN"/>
          </a:p>
        </p:txBody>
      </p:sp>
      <p:sp>
        <p:nvSpPr>
          <p:cNvPr id="37891" name="Rectangle 2"/>
          <p:cNvSpPr>
            <a:spLocks noGrp="1" noRot="1" noChangeArrowheads="1"/>
          </p:cNvSpPr>
          <p:nvPr>
            <p:ph type="title"/>
          </p:nvPr>
        </p:nvSpPr>
        <p:spPr/>
        <p:txBody>
          <a:bodyPr/>
          <a:lstStyle/>
          <a:p>
            <a:pPr eaLnBrk="1" hangingPunct="1"/>
            <a:r>
              <a:rPr lang="zh-CN" altLang="en-US" b="1"/>
              <a:t>重心法</a:t>
            </a:r>
            <a:r>
              <a:rPr lang="en-US" altLang="zh-CN" b="1"/>
              <a:t>(Centroid clustering)</a:t>
            </a:r>
          </a:p>
        </p:txBody>
      </p:sp>
      <p:sp>
        <p:nvSpPr>
          <p:cNvPr id="37892" name="Rectangle 3"/>
          <p:cNvSpPr>
            <a:spLocks noGrp="1" noRot="1" noChangeArrowheads="1"/>
          </p:cNvSpPr>
          <p:nvPr>
            <p:ph type="body" idx="1"/>
          </p:nvPr>
        </p:nvSpPr>
        <p:spPr/>
        <p:txBody>
          <a:bodyPr/>
          <a:lstStyle/>
          <a:p>
            <a:pPr eaLnBrk="1" hangingPunct="1"/>
            <a:endParaRPr lang="en-US" altLang="zh-CN"/>
          </a:p>
          <a:p>
            <a:pPr algn="just" eaLnBrk="1" hangingPunct="1"/>
            <a:r>
              <a:rPr lang="zh-CN" altLang="en-US" b="1">
                <a:ea typeface="楷体_GB2312" pitchFamily="49" charset="-122"/>
              </a:rPr>
              <a:t>以两类变量均值（重心）之间的距离作为类间距离。</a:t>
            </a:r>
          </a:p>
        </p:txBody>
      </p:sp>
      <p:grpSp>
        <p:nvGrpSpPr>
          <p:cNvPr id="5" name="Group 3"/>
          <p:cNvGrpSpPr>
            <a:grpSpLocks/>
          </p:cNvGrpSpPr>
          <p:nvPr/>
        </p:nvGrpSpPr>
        <p:grpSpPr bwMode="auto">
          <a:xfrm>
            <a:off x="2580680" y="3388631"/>
            <a:ext cx="6858000" cy="2009069"/>
            <a:chOff x="1156" y="2024"/>
            <a:chExt cx="3072" cy="1200"/>
          </a:xfrm>
        </p:grpSpPr>
        <p:sp>
          <p:nvSpPr>
            <p:cNvPr id="6" name="Rectangle 4"/>
            <p:cNvSpPr>
              <a:spLocks noChangeArrowheads="1"/>
            </p:cNvSpPr>
            <p:nvPr/>
          </p:nvSpPr>
          <p:spPr bwMode="auto">
            <a:xfrm flipH="1" flipV="1">
              <a:off x="1519" y="2482"/>
              <a:ext cx="2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a:solidFill>
                    <a:srgbClr val="FF0066"/>
                  </a:solidFill>
                </a:rPr>
                <a:t>•</a:t>
              </a:r>
            </a:p>
          </p:txBody>
        </p:sp>
        <p:sp>
          <p:nvSpPr>
            <p:cNvPr id="7" name="Rectangle 5"/>
            <p:cNvSpPr>
              <a:spLocks noChangeArrowheads="1"/>
            </p:cNvSpPr>
            <p:nvPr/>
          </p:nvSpPr>
          <p:spPr bwMode="auto">
            <a:xfrm flipH="1" flipV="1">
              <a:off x="3424" y="2436"/>
              <a:ext cx="2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a:solidFill>
                    <a:srgbClr val="FF0066"/>
                  </a:solidFill>
                </a:rPr>
                <a:t>•</a:t>
              </a:r>
            </a:p>
          </p:txBody>
        </p:sp>
        <p:sp>
          <p:nvSpPr>
            <p:cNvPr id="8" name="Oval 6"/>
            <p:cNvSpPr>
              <a:spLocks noChangeArrowheads="1"/>
            </p:cNvSpPr>
            <p:nvPr/>
          </p:nvSpPr>
          <p:spPr bwMode="auto">
            <a:xfrm>
              <a:off x="1156" y="2120"/>
              <a:ext cx="1104" cy="1104"/>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kumimoji="1" lang="zh-CN" altLang="zh-CN"/>
            </a:p>
          </p:txBody>
        </p:sp>
        <p:sp>
          <p:nvSpPr>
            <p:cNvPr id="9" name="Oval 7"/>
            <p:cNvSpPr>
              <a:spLocks noChangeArrowheads="1"/>
            </p:cNvSpPr>
            <p:nvPr/>
          </p:nvSpPr>
          <p:spPr bwMode="auto">
            <a:xfrm>
              <a:off x="2932" y="2024"/>
              <a:ext cx="1296" cy="120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aphicFrame>
          <p:nvGraphicFramePr>
            <p:cNvPr id="10" name="Object 8"/>
            <p:cNvGraphicFramePr>
              <a:graphicFrameLocks noChangeAspect="1"/>
            </p:cNvGraphicFramePr>
            <p:nvPr/>
          </p:nvGraphicFramePr>
          <p:xfrm>
            <a:off x="1383" y="2251"/>
            <a:ext cx="624" cy="304"/>
          </p:xfrm>
          <a:graphic>
            <a:graphicData uri="http://schemas.openxmlformats.org/presentationml/2006/ole">
              <mc:AlternateContent xmlns:mc="http://schemas.openxmlformats.org/markup-compatibility/2006">
                <mc:Choice xmlns:v="urn:schemas-microsoft-com:vml" Requires="v">
                  <p:oleObj spid="_x0000_s20544" name="Equation" r:id="rId3" imgW="990360" imgH="482400" progId="Equation.DSMT4">
                    <p:embed/>
                  </p:oleObj>
                </mc:Choice>
                <mc:Fallback>
                  <p:oleObj name="Equation" r:id="rId3" imgW="99036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2251"/>
                          <a:ext cx="624" cy="3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3288" y="2205"/>
            <a:ext cx="672" cy="304"/>
          </p:xfrm>
          <a:graphic>
            <a:graphicData uri="http://schemas.openxmlformats.org/presentationml/2006/ole">
              <mc:AlternateContent xmlns:mc="http://schemas.openxmlformats.org/markup-compatibility/2006">
                <mc:Choice xmlns:v="urn:schemas-microsoft-com:vml" Requires="v">
                  <p:oleObj spid="_x0000_s20545" name="Equation" r:id="rId5" imgW="1066680" imgH="482400" progId="Equation.DSMT4">
                    <p:embed/>
                  </p:oleObj>
                </mc:Choice>
                <mc:Fallback>
                  <p:oleObj name="Equation" r:id="rId5" imgW="106668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2205"/>
                          <a:ext cx="672" cy="30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Line 10"/>
          <p:cNvSpPr>
            <a:spLocks noChangeShapeType="1"/>
          </p:cNvSpPr>
          <p:nvPr/>
        </p:nvSpPr>
        <p:spPr bwMode="auto">
          <a:xfrm flipV="1">
            <a:off x="3797350" y="4224069"/>
            <a:ext cx="4150072" cy="152354"/>
          </a:xfrm>
          <a:prstGeom prst="line">
            <a:avLst/>
          </a:prstGeom>
          <a:noFill/>
          <a:ln w="28575" cap="sq">
            <a:solidFill>
              <a:srgbClr val="FF0066"/>
            </a:solidFill>
            <a:miter lim="800000"/>
            <a:headEnd type="none" w="sm" len="sm"/>
            <a:tailEnd type="none" w="sm" len="sm"/>
          </a:ln>
          <a:extLst>
            <a:ext uri="{909E8E84-426E-40DD-AFC4-6F175D3DCCD1}">
              <a14:hiddenFill xmlns:a14="http://schemas.microsoft.com/office/drawing/2010/main">
                <a:noFill/>
              </a14:hiddenFill>
            </a:ext>
          </a:extLst>
        </p:spPr>
        <p:txBody>
          <a:bodyPr wrap="none" lIns="114803" tIns="57401" rIns="114803" bIns="57401"/>
          <a:lstStyle/>
          <a:p>
            <a:endParaRPr lang="zh-CN" altLang="en-US"/>
          </a:p>
        </p:txBody>
      </p:sp>
    </p:spTree>
    <p:extLst>
      <p:ext uri="{BB962C8B-B14F-4D97-AF65-F5344CB8AC3E}">
        <p14:creationId xmlns:p14="http://schemas.microsoft.com/office/powerpoint/2010/main" val="6595437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1477152"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聚类概述</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划分聚类方法</a:t>
            </a: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sp>
        <p:nvSpPr>
          <p:cNvPr id="20" name="Text Box 30"/>
          <p:cNvSpPr txBox="1">
            <a:spLocks noChangeArrowheads="1"/>
          </p:cNvSpPr>
          <p:nvPr/>
        </p:nvSpPr>
        <p:spPr bwMode="auto">
          <a:xfrm>
            <a:off x="3172360" y="3299118"/>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a:effectLst>
                  <a:outerShdw blurRad="38100" dist="38100" dir="2700000" algn="tl">
                    <a:srgbClr val="C0C0C0"/>
                  </a:outerShdw>
                </a:effectLst>
                <a:latin typeface="微软雅黑" pitchFamily="34" charset="-122"/>
                <a:ea typeface="微软雅黑" pitchFamily="34" charset="-122"/>
              </a:rPr>
              <a:t>层次聚类方法</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grpSp>
        <p:nvGrpSpPr>
          <p:cNvPr id="49" name="Group 25"/>
          <p:cNvGrpSpPr>
            <a:grpSpLocks/>
          </p:cNvGrpSpPr>
          <p:nvPr/>
        </p:nvGrpSpPr>
        <p:grpSpPr bwMode="auto">
          <a:xfrm>
            <a:off x="1339418" y="4094322"/>
            <a:ext cx="1071563" cy="701500"/>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50"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51"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52"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53" name="Line 29"/>
          <p:cNvSpPr>
            <a:spLocks noChangeShapeType="1"/>
          </p:cNvSpPr>
          <p:nvPr/>
        </p:nvSpPr>
        <p:spPr bwMode="auto">
          <a:xfrm>
            <a:off x="2196668" y="473744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54" name="Text Box 31"/>
          <p:cNvSpPr txBox="1">
            <a:spLocks noChangeArrowheads="1"/>
          </p:cNvSpPr>
          <p:nvPr/>
        </p:nvSpPr>
        <p:spPr bwMode="gray">
          <a:xfrm>
            <a:off x="1672249" y="419834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4</a:t>
            </a:r>
          </a:p>
        </p:txBody>
      </p:sp>
      <p:sp>
        <p:nvSpPr>
          <p:cNvPr id="55" name="Text Box 30"/>
          <p:cNvSpPr txBox="1">
            <a:spLocks noChangeArrowheads="1"/>
          </p:cNvSpPr>
          <p:nvPr/>
        </p:nvSpPr>
        <p:spPr bwMode="auto">
          <a:xfrm>
            <a:off x="3266371" y="4106266"/>
            <a:ext cx="3080155" cy="482094"/>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sz="2500" dirty="0">
                <a:latin typeface="微软雅黑" pitchFamily="34" charset="-122"/>
                <a:ea typeface="微软雅黑" pitchFamily="34" charset="-122"/>
              </a:rPr>
              <a:t>基于密度的聚类方法</a:t>
            </a:r>
            <a:endParaRPr lang="en-US" altLang="zh-CN" sz="2500" dirty="0">
              <a:latin typeface="微软雅黑" pitchFamily="34" charset="-122"/>
              <a:ea typeface="微软雅黑" pitchFamily="34" charset="-122"/>
            </a:endParaRPr>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84238" y="808419"/>
            <a:ext cx="11090275" cy="974343"/>
          </a:xfrm>
          <a:noFill/>
          <a:ln/>
        </p:spPr>
        <p:txBody>
          <a:bodyPr lIns="115600" tIns="57801" rIns="115600" bIns="57801">
            <a:normAutofit fontScale="90000"/>
          </a:bodyPr>
          <a:lstStyle/>
          <a:p>
            <a:r>
              <a:rPr lang="en-US" altLang="zh-CN" sz="6800" dirty="0">
                <a:solidFill>
                  <a:srgbClr val="FFFF00"/>
                </a:solidFill>
                <a:effectLst>
                  <a:outerShdw blurRad="38100" dist="38100" dir="2700000" algn="tl">
                    <a:srgbClr val="000000"/>
                  </a:outerShdw>
                </a:effectLst>
              </a:rPr>
              <a:t>1.  </a:t>
            </a:r>
            <a:r>
              <a:rPr lang="zh-CN" altLang="en-US" sz="6800" dirty="0">
                <a:solidFill>
                  <a:srgbClr val="FFFF00"/>
                </a:solidFill>
                <a:effectLst>
                  <a:outerShdw blurRad="38100" dist="38100" dir="2700000" algn="tl">
                    <a:srgbClr val="000000"/>
                  </a:outerShdw>
                </a:effectLst>
              </a:rPr>
              <a:t>夹角余弦（</a:t>
            </a:r>
            <a:r>
              <a:rPr lang="en-US" altLang="zh-CN" sz="6800" dirty="0">
                <a:solidFill>
                  <a:srgbClr val="FFFF00"/>
                </a:solidFill>
                <a:effectLst>
                  <a:outerShdw blurRad="38100" dist="38100" dir="2700000" algn="tl">
                    <a:srgbClr val="000000"/>
                  </a:outerShdw>
                </a:effectLst>
              </a:rPr>
              <a:t>Cosine</a:t>
            </a:r>
            <a:r>
              <a:rPr lang="zh-CN" altLang="en-US" sz="6800" dirty="0">
                <a:solidFill>
                  <a:srgbClr val="FFFF00"/>
                </a:solidFill>
                <a:effectLst>
                  <a:outerShdw blurRad="38100" dist="38100" dir="2700000" algn="tl">
                    <a:srgbClr val="000000"/>
                  </a:outerShdw>
                </a:effectLst>
              </a:rPr>
              <a:t>）</a:t>
            </a:r>
          </a:p>
        </p:txBody>
      </p:sp>
      <p:sp>
        <p:nvSpPr>
          <p:cNvPr id="43012" name="Rectangle 4"/>
          <p:cNvSpPr>
            <a:spLocks noChangeArrowheads="1"/>
          </p:cNvSpPr>
          <p:nvPr/>
        </p:nvSpPr>
        <p:spPr bwMode="auto">
          <a:xfrm>
            <a:off x="0" y="0"/>
            <a:ext cx="7754742" cy="80842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r>
              <a:rPr lang="zh-CN" altLang="en-US" sz="4500" b="1" dirty="0">
                <a:effectLst>
                  <a:outerShdw blurRad="38100" dist="38100" dir="2700000" algn="tl">
                    <a:srgbClr val="FFFFFF"/>
                  </a:outerShdw>
                </a:effectLst>
              </a:rPr>
              <a:t>相似系数：变量间的亲疏关系</a:t>
            </a:r>
          </a:p>
        </p:txBody>
      </p:sp>
      <p:grpSp>
        <p:nvGrpSpPr>
          <p:cNvPr id="43015" name="Group 7"/>
          <p:cNvGrpSpPr>
            <a:grpSpLocks/>
          </p:cNvGrpSpPr>
          <p:nvPr/>
        </p:nvGrpSpPr>
        <p:grpSpPr bwMode="auto">
          <a:xfrm>
            <a:off x="236687" y="3292500"/>
            <a:ext cx="12313368" cy="3916779"/>
            <a:chOff x="0" y="1706"/>
            <a:chExt cx="5760" cy="2788"/>
          </a:xfrm>
        </p:grpSpPr>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l="3792" t="30278" r="2557" b="9277"/>
            <a:stretch>
              <a:fillRect/>
            </a:stretch>
          </p:blipFill>
          <p:spPr bwMode="auto">
            <a:xfrm>
              <a:off x="0" y="1706"/>
              <a:ext cx="5760" cy="2788"/>
            </a:xfrm>
            <a:prstGeom prst="rect">
              <a:avLst/>
            </a:prstGeom>
            <a:solidFill>
              <a:srgbClr val="FFFF66"/>
            </a:solidFill>
            <a:ln>
              <a:noFill/>
            </a:ln>
            <a:effectLst/>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3013" name="Object 5"/>
            <p:cNvGraphicFramePr>
              <a:graphicFrameLocks noChangeAspect="1"/>
            </p:cNvGraphicFramePr>
            <p:nvPr/>
          </p:nvGraphicFramePr>
          <p:xfrm>
            <a:off x="1882" y="1888"/>
            <a:ext cx="2177" cy="1217"/>
          </p:xfrm>
          <a:graphic>
            <a:graphicData uri="http://schemas.openxmlformats.org/presentationml/2006/ole">
              <mc:AlternateContent xmlns:mc="http://schemas.openxmlformats.org/markup-compatibility/2006">
                <mc:Choice xmlns:v="urn:schemas-microsoft-com:vml" Requires="v">
                  <p:oleObj spid="_x0000_s22555" name="公式" r:id="rId4" imgW="1498320" imgH="838080" progId="Equation.3">
                    <p:embed/>
                  </p:oleObj>
                </mc:Choice>
                <mc:Fallback>
                  <p:oleObj name="公式" r:id="rId4" imgW="149832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1888"/>
                          <a:ext cx="2177" cy="121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016" name="Text Box 8"/>
          <p:cNvSpPr txBox="1">
            <a:spLocks noChangeArrowheads="1"/>
          </p:cNvSpPr>
          <p:nvPr/>
        </p:nvSpPr>
        <p:spPr bwMode="auto">
          <a:xfrm>
            <a:off x="455415" y="1945449"/>
            <a:ext cx="7990184" cy="110080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p>
            <a:pPr>
              <a:spcBef>
                <a:spcPct val="50000"/>
              </a:spcBef>
            </a:pPr>
            <a:r>
              <a:rPr lang="zh-CN" altLang="en-US" sz="3200" dirty="0"/>
              <a:t>受相似形的启发而来，</a:t>
            </a:r>
            <a:r>
              <a:rPr lang="en-US" altLang="zh-CN" sz="3200" dirty="0"/>
              <a:t>AB</a:t>
            </a:r>
            <a:r>
              <a:rPr lang="zh-CN" altLang="en-US" sz="3200" dirty="0"/>
              <a:t>和</a:t>
            </a:r>
            <a:r>
              <a:rPr lang="en-US" altLang="zh-CN" sz="3200" dirty="0"/>
              <a:t>CD</a:t>
            </a:r>
            <a:r>
              <a:rPr lang="zh-CN" altLang="en-US" sz="3200" dirty="0"/>
              <a:t>尽管长度不一，但形状相似</a:t>
            </a:r>
          </a:p>
        </p:txBody>
      </p:sp>
      <p:sp>
        <p:nvSpPr>
          <p:cNvPr id="43017" name="Line 9"/>
          <p:cNvSpPr>
            <a:spLocks noChangeShapeType="1"/>
          </p:cNvSpPr>
          <p:nvPr/>
        </p:nvSpPr>
        <p:spPr bwMode="auto">
          <a:xfrm>
            <a:off x="8757792" y="2705547"/>
            <a:ext cx="29378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18" name="Line 10"/>
          <p:cNvSpPr>
            <a:spLocks noChangeShapeType="1"/>
          </p:cNvSpPr>
          <p:nvPr/>
        </p:nvSpPr>
        <p:spPr bwMode="auto">
          <a:xfrm flipV="1">
            <a:off x="8757792" y="1717755"/>
            <a:ext cx="2431107" cy="9877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19" name="Freeform 11"/>
          <p:cNvSpPr>
            <a:spLocks/>
          </p:cNvSpPr>
          <p:nvPr/>
        </p:nvSpPr>
        <p:spPr bwMode="auto">
          <a:xfrm>
            <a:off x="9974461" y="2174818"/>
            <a:ext cx="607219" cy="555843"/>
          </a:xfrm>
          <a:custGeom>
            <a:avLst/>
            <a:gdLst>
              <a:gd name="T0" fmla="*/ 0 w 272"/>
              <a:gd name="T1" fmla="*/ 15 h 332"/>
              <a:gd name="T2" fmla="*/ 91 w 272"/>
              <a:gd name="T3" fmla="*/ 15 h 332"/>
              <a:gd name="T4" fmla="*/ 182 w 272"/>
              <a:gd name="T5" fmla="*/ 105 h 332"/>
              <a:gd name="T6" fmla="*/ 182 w 272"/>
              <a:gd name="T7" fmla="*/ 196 h 332"/>
              <a:gd name="T8" fmla="*/ 272 w 272"/>
              <a:gd name="T9" fmla="*/ 332 h 332"/>
            </a:gdLst>
            <a:ahLst/>
            <a:cxnLst>
              <a:cxn ang="0">
                <a:pos x="T0" y="T1"/>
              </a:cxn>
              <a:cxn ang="0">
                <a:pos x="T2" y="T3"/>
              </a:cxn>
              <a:cxn ang="0">
                <a:pos x="T4" y="T5"/>
              </a:cxn>
              <a:cxn ang="0">
                <a:pos x="T6" y="T7"/>
              </a:cxn>
              <a:cxn ang="0">
                <a:pos x="T8" y="T9"/>
              </a:cxn>
            </a:cxnLst>
            <a:rect l="0" t="0" r="r" b="b"/>
            <a:pathLst>
              <a:path w="272" h="332">
                <a:moveTo>
                  <a:pt x="0" y="15"/>
                </a:moveTo>
                <a:cubicBezTo>
                  <a:pt x="30" y="7"/>
                  <a:pt x="61" y="0"/>
                  <a:pt x="91" y="15"/>
                </a:cubicBezTo>
                <a:cubicBezTo>
                  <a:pt x="121" y="30"/>
                  <a:pt x="167" y="75"/>
                  <a:pt x="182" y="105"/>
                </a:cubicBezTo>
                <a:cubicBezTo>
                  <a:pt x="197" y="135"/>
                  <a:pt x="167" y="158"/>
                  <a:pt x="182" y="196"/>
                </a:cubicBezTo>
                <a:cubicBezTo>
                  <a:pt x="197" y="234"/>
                  <a:pt x="257" y="309"/>
                  <a:pt x="272" y="332"/>
                </a:cubicBezTo>
              </a:path>
            </a:pathLst>
          </a:custGeom>
          <a:noFill/>
          <a:ln w="38100" cmpd="sng">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20" name="Freeform 12"/>
          <p:cNvSpPr>
            <a:spLocks/>
          </p:cNvSpPr>
          <p:nvPr/>
        </p:nvSpPr>
        <p:spPr bwMode="auto">
          <a:xfrm>
            <a:off x="10378531" y="2022463"/>
            <a:ext cx="709910" cy="683084"/>
          </a:xfrm>
          <a:custGeom>
            <a:avLst/>
            <a:gdLst>
              <a:gd name="T0" fmla="*/ 0 w 272"/>
              <a:gd name="T1" fmla="*/ 15 h 332"/>
              <a:gd name="T2" fmla="*/ 91 w 272"/>
              <a:gd name="T3" fmla="*/ 15 h 332"/>
              <a:gd name="T4" fmla="*/ 182 w 272"/>
              <a:gd name="T5" fmla="*/ 105 h 332"/>
              <a:gd name="T6" fmla="*/ 182 w 272"/>
              <a:gd name="T7" fmla="*/ 196 h 332"/>
              <a:gd name="T8" fmla="*/ 272 w 272"/>
              <a:gd name="T9" fmla="*/ 332 h 332"/>
            </a:gdLst>
            <a:ahLst/>
            <a:cxnLst>
              <a:cxn ang="0">
                <a:pos x="T0" y="T1"/>
              </a:cxn>
              <a:cxn ang="0">
                <a:pos x="T2" y="T3"/>
              </a:cxn>
              <a:cxn ang="0">
                <a:pos x="T4" y="T5"/>
              </a:cxn>
              <a:cxn ang="0">
                <a:pos x="T6" y="T7"/>
              </a:cxn>
              <a:cxn ang="0">
                <a:pos x="T8" y="T9"/>
              </a:cxn>
            </a:cxnLst>
            <a:rect l="0" t="0" r="r" b="b"/>
            <a:pathLst>
              <a:path w="272" h="332">
                <a:moveTo>
                  <a:pt x="0" y="15"/>
                </a:moveTo>
                <a:cubicBezTo>
                  <a:pt x="30" y="7"/>
                  <a:pt x="61" y="0"/>
                  <a:pt x="91" y="15"/>
                </a:cubicBezTo>
                <a:cubicBezTo>
                  <a:pt x="121" y="30"/>
                  <a:pt x="167" y="75"/>
                  <a:pt x="182" y="105"/>
                </a:cubicBezTo>
                <a:cubicBezTo>
                  <a:pt x="197" y="135"/>
                  <a:pt x="167" y="158"/>
                  <a:pt x="182" y="196"/>
                </a:cubicBezTo>
                <a:cubicBezTo>
                  <a:pt x="197" y="234"/>
                  <a:pt x="257" y="309"/>
                  <a:pt x="272" y="332"/>
                </a:cubicBezTo>
              </a:path>
            </a:pathLst>
          </a:custGeom>
          <a:noFill/>
          <a:ln w="38100" cmpd="sng">
            <a:solidFill>
              <a:srgbClr val="FFCC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solidFill>
                <a:srgbClr val="FF0000"/>
              </a:solidFill>
            </a:endParaRPr>
          </a:p>
        </p:txBody>
      </p:sp>
      <p:sp>
        <p:nvSpPr>
          <p:cNvPr id="43021" name="Text Box 13"/>
          <p:cNvSpPr txBox="1">
            <a:spLocks noChangeArrowheads="1"/>
          </p:cNvSpPr>
          <p:nvPr/>
        </p:nvSpPr>
        <p:spPr bwMode="auto">
          <a:xfrm>
            <a:off x="9568161" y="1870109"/>
            <a:ext cx="808137"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b="1" dirty="0">
                <a:solidFill>
                  <a:srgbClr val="FF0000"/>
                </a:solidFill>
              </a:rPr>
              <a:t>A</a:t>
            </a:r>
          </a:p>
        </p:txBody>
      </p:sp>
      <p:sp>
        <p:nvSpPr>
          <p:cNvPr id="43022" name="Text Box 14"/>
          <p:cNvSpPr txBox="1">
            <a:spLocks noChangeArrowheads="1"/>
          </p:cNvSpPr>
          <p:nvPr/>
        </p:nvSpPr>
        <p:spPr bwMode="auto">
          <a:xfrm>
            <a:off x="10278071" y="2628532"/>
            <a:ext cx="1013520"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b="1">
                <a:solidFill>
                  <a:srgbClr val="FF0000"/>
                </a:solidFill>
              </a:rPr>
              <a:t>B</a:t>
            </a:r>
          </a:p>
        </p:txBody>
      </p:sp>
      <p:sp>
        <p:nvSpPr>
          <p:cNvPr id="43023" name="Text Box 15"/>
          <p:cNvSpPr txBox="1">
            <a:spLocks noChangeArrowheads="1"/>
          </p:cNvSpPr>
          <p:nvPr/>
        </p:nvSpPr>
        <p:spPr bwMode="auto">
          <a:xfrm>
            <a:off x="10985749" y="2628532"/>
            <a:ext cx="506759"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a:solidFill>
                  <a:srgbClr val="FF0000"/>
                </a:solidFill>
              </a:rPr>
              <a:t>D</a:t>
            </a:r>
          </a:p>
        </p:txBody>
      </p:sp>
      <p:sp>
        <p:nvSpPr>
          <p:cNvPr id="43024" name="Text Box 16"/>
          <p:cNvSpPr txBox="1">
            <a:spLocks noChangeArrowheads="1"/>
          </p:cNvSpPr>
          <p:nvPr/>
        </p:nvSpPr>
        <p:spPr bwMode="auto">
          <a:xfrm>
            <a:off x="9974461" y="1642415"/>
            <a:ext cx="910828"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b="1">
                <a:solidFill>
                  <a:srgbClr val="FF0000"/>
                </a:solidFill>
              </a:rPr>
              <a:t>C</a:t>
            </a:r>
          </a:p>
        </p:txBody>
      </p:sp>
    </p:spTree>
    <p:extLst>
      <p:ext uri="{BB962C8B-B14F-4D97-AF65-F5344CB8AC3E}">
        <p14:creationId xmlns:p14="http://schemas.microsoft.com/office/powerpoint/2010/main" val="2271661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ox(out)">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115600" tIns="57801" rIns="115600" bIns="57801"/>
          <a:lstStyle/>
          <a:p>
            <a:r>
              <a:rPr lang="en-US" altLang="zh-CN" sz="6800">
                <a:solidFill>
                  <a:schemeClr val="accent1"/>
                </a:solidFill>
                <a:effectLst>
                  <a:outerShdw blurRad="38100" dist="38100" dir="2700000" algn="tl">
                    <a:srgbClr val="000000"/>
                  </a:outerShdw>
                </a:effectLst>
              </a:rPr>
              <a:t>2.  Pearson</a:t>
            </a:r>
            <a:r>
              <a:rPr lang="zh-CN" altLang="en-US" sz="6800">
                <a:solidFill>
                  <a:schemeClr val="accent1"/>
                </a:solidFill>
                <a:effectLst>
                  <a:outerShdw blurRad="38100" dist="38100" dir="2700000" algn="tl">
                    <a:srgbClr val="000000"/>
                  </a:outerShdw>
                </a:effectLst>
              </a:rPr>
              <a:t>相关系数</a:t>
            </a:r>
          </a:p>
        </p:txBody>
      </p:sp>
      <p:pic>
        <p:nvPicPr>
          <p:cNvPr id="4403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865" t="22403" r="3836" b="7248"/>
          <a:stretch>
            <a:fillRect/>
          </a:stretch>
        </p:blipFill>
        <p:spPr>
          <a:xfrm>
            <a:off x="859483" y="1717754"/>
            <a:ext cx="11392048" cy="4882039"/>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141630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12689F3C-720A-4D9A-AFA0-05662D6EF62C}" type="slidenum">
              <a:rPr kumimoji="0" lang="zh-CN" altLang="en-US" sz="1800">
                <a:solidFill>
                  <a:schemeClr val="tx1"/>
                </a:solidFill>
                <a:latin typeface="Tahoma" pitchFamily="34" charset="0"/>
                <a:ea typeface="宋体" pitchFamily="2" charset="-122"/>
              </a:rPr>
              <a:pPr/>
              <a:t>22</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基本的数据结构</a:t>
            </a:r>
          </a:p>
        </p:txBody>
      </p:sp>
      <p:sp>
        <p:nvSpPr>
          <p:cNvPr id="16388" name="TextBox 6"/>
          <p:cNvSpPr txBox="1">
            <a:spLocks noChangeArrowheads="1"/>
          </p:cNvSpPr>
          <p:nvPr/>
        </p:nvSpPr>
        <p:spPr bwMode="auto">
          <a:xfrm>
            <a:off x="502296" y="1506803"/>
            <a:ext cx="11954618" cy="296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pPr>
            <a:r>
              <a:rPr lang="en-US" altLang="zh-CN" sz="3300" b="1">
                <a:solidFill>
                  <a:schemeClr val="tx1"/>
                </a:solidFill>
                <a:latin typeface="Tahoma" pitchFamily="34" charset="0"/>
                <a:ea typeface="黑体" pitchFamily="49" charset="-122"/>
              </a:rPr>
              <a:t>    </a:t>
            </a:r>
            <a:r>
              <a:rPr lang="zh-CN" altLang="en-US" sz="3300" b="1">
                <a:solidFill>
                  <a:schemeClr val="tx1"/>
                </a:solidFill>
                <a:latin typeface="Tahoma" pitchFamily="34" charset="0"/>
                <a:ea typeface="黑体" pitchFamily="49" charset="-122"/>
              </a:rPr>
              <a:t>许多基于内存的聚类算法选择如下两种具有代表性的数据结构：</a:t>
            </a:r>
            <a:endParaRPr lang="en-US" altLang="zh-CN" sz="3300" b="1">
              <a:solidFill>
                <a:schemeClr val="tx1"/>
              </a:solidFill>
              <a:latin typeface="Tahoma" pitchFamily="34" charset="0"/>
              <a:ea typeface="黑体" pitchFamily="49" charset="-122"/>
            </a:endParaRPr>
          </a:p>
          <a:p>
            <a:pPr>
              <a:lnSpc>
                <a:spcPct val="130000"/>
              </a:lnSpc>
              <a:spcAft>
                <a:spcPts val="753"/>
              </a:spcAft>
            </a:pPr>
            <a:r>
              <a:rPr lang="zh-CN" altLang="en-US" sz="3300" b="1">
                <a:solidFill>
                  <a:srgbClr val="FF0000"/>
                </a:solidFill>
                <a:latin typeface="Tahoma" pitchFamily="34" charset="0"/>
                <a:ea typeface="黑体" pitchFamily="49" charset="-122"/>
              </a:rPr>
              <a:t>（</a:t>
            </a:r>
            <a:r>
              <a:rPr lang="en-US" altLang="zh-CN" sz="3300" b="1">
                <a:solidFill>
                  <a:srgbClr val="FF0000"/>
                </a:solidFill>
                <a:latin typeface="Tahoma" pitchFamily="34" charset="0"/>
                <a:ea typeface="黑体" pitchFamily="49" charset="-122"/>
              </a:rPr>
              <a:t>1</a:t>
            </a:r>
            <a:r>
              <a:rPr lang="zh-CN" altLang="en-US" sz="3300" b="1">
                <a:solidFill>
                  <a:srgbClr val="FF0000"/>
                </a:solidFill>
                <a:latin typeface="Tahoma" pitchFamily="34" charset="0"/>
                <a:ea typeface="黑体" pitchFamily="49" charset="-122"/>
              </a:rPr>
              <a:t>）数据矩阵；</a:t>
            </a:r>
            <a:endParaRPr lang="en-US" altLang="zh-CN" sz="3300" b="1">
              <a:solidFill>
                <a:srgbClr val="FF0000"/>
              </a:solidFill>
              <a:latin typeface="Tahoma" pitchFamily="34" charset="0"/>
              <a:ea typeface="黑体" pitchFamily="49" charset="-122"/>
            </a:endParaRPr>
          </a:p>
          <a:p>
            <a:pPr>
              <a:lnSpc>
                <a:spcPct val="130000"/>
              </a:lnSpc>
              <a:spcAft>
                <a:spcPts val="753"/>
              </a:spcAft>
            </a:pPr>
            <a:r>
              <a:rPr lang="zh-CN" altLang="en-US" sz="3300" b="1">
                <a:solidFill>
                  <a:srgbClr val="FF0000"/>
                </a:solidFill>
                <a:latin typeface="Tahoma" pitchFamily="34" charset="0"/>
                <a:ea typeface="黑体" pitchFamily="49" charset="-122"/>
              </a:rPr>
              <a:t>（</a:t>
            </a:r>
            <a:r>
              <a:rPr lang="en-US" altLang="zh-CN" sz="3300" b="1">
                <a:solidFill>
                  <a:srgbClr val="FF0000"/>
                </a:solidFill>
                <a:latin typeface="Tahoma" pitchFamily="34" charset="0"/>
                <a:ea typeface="黑体" pitchFamily="49" charset="-122"/>
              </a:rPr>
              <a:t>2</a:t>
            </a:r>
            <a:r>
              <a:rPr lang="zh-CN" altLang="en-US" sz="3300" b="1">
                <a:solidFill>
                  <a:srgbClr val="FF0000"/>
                </a:solidFill>
                <a:latin typeface="Tahoma" pitchFamily="34" charset="0"/>
                <a:ea typeface="黑体" pitchFamily="49" charset="-122"/>
              </a:rPr>
              <a:t>）相异度矩阵</a:t>
            </a:r>
            <a:r>
              <a:rPr lang="zh-CN" altLang="en-US" sz="3000">
                <a:solidFill>
                  <a:schemeClr val="tx1"/>
                </a:solidFill>
                <a:latin typeface="华文楷体" pitchFamily="2" charset="-122"/>
                <a:ea typeface="华文楷体" pitchFamily="2" charset="-122"/>
              </a:rPr>
              <a:t>。</a:t>
            </a:r>
          </a:p>
        </p:txBody>
      </p:sp>
    </p:spTree>
    <p:extLst>
      <p:ext uri="{BB962C8B-B14F-4D97-AF65-F5344CB8AC3E}">
        <p14:creationId xmlns:p14="http://schemas.microsoft.com/office/powerpoint/2010/main" val="19100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FC4C0A88-06CE-4916-9346-D42D02E6537A}" type="slidenum">
              <a:rPr kumimoji="0" lang="zh-CN" altLang="en-US" sz="1800">
                <a:solidFill>
                  <a:schemeClr val="tx1"/>
                </a:solidFill>
                <a:latin typeface="Tahoma" pitchFamily="34" charset="0"/>
                <a:ea typeface="宋体" pitchFamily="2" charset="-122"/>
              </a:rPr>
              <a:pPr/>
              <a:t>23</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1</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）数据矩阵</a:t>
            </a:r>
          </a:p>
        </p:txBody>
      </p:sp>
      <p:sp>
        <p:nvSpPr>
          <p:cNvPr id="17412" name="TextBox 6"/>
          <p:cNvSpPr txBox="1">
            <a:spLocks noChangeArrowheads="1"/>
          </p:cNvSpPr>
          <p:nvPr/>
        </p:nvSpPr>
        <p:spPr bwMode="auto">
          <a:xfrm>
            <a:off x="502296" y="1506802"/>
            <a:ext cx="11954618" cy="245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eaLnBrk="1" hangingPunct="1">
              <a:lnSpc>
                <a:spcPct val="100000"/>
              </a:lnSpc>
              <a:spcBef>
                <a:spcPct val="0"/>
              </a:spcBef>
              <a:buFontTx/>
              <a:buNone/>
            </a:pPr>
            <a:r>
              <a:rPr lang="zh-CN" altLang="en-US" sz="3100" b="1">
                <a:solidFill>
                  <a:srgbClr val="00B050"/>
                </a:solidFill>
                <a:latin typeface="Tahoma" pitchFamily="34" charset="0"/>
                <a:ea typeface="黑体" pitchFamily="49" charset="-122"/>
              </a:rPr>
              <a:t>数据矩阵：</a:t>
            </a:r>
            <a:endParaRPr lang="en-US" altLang="zh-CN" sz="3100" b="1">
              <a:solidFill>
                <a:srgbClr val="00B050"/>
              </a:solidFill>
              <a:latin typeface="Tahoma" pitchFamily="34" charset="0"/>
              <a:ea typeface="黑体" pitchFamily="49" charset="-122"/>
            </a:endParaRPr>
          </a:p>
          <a:p>
            <a:pPr>
              <a:lnSpc>
                <a:spcPct val="130000"/>
              </a:lnSpc>
              <a:spcAft>
                <a:spcPts val="1130"/>
              </a:spcAft>
            </a:pPr>
            <a:r>
              <a:rPr lang="en-US" altLang="zh-CN" sz="3100" b="1">
                <a:solidFill>
                  <a:srgbClr val="00B050"/>
                </a:solidFill>
                <a:latin typeface="Tahoma" pitchFamily="34" charset="0"/>
                <a:ea typeface="黑体" pitchFamily="49" charset="-122"/>
              </a:rPr>
              <a:t>   </a:t>
            </a:r>
            <a:r>
              <a:rPr lang="zh-CN" altLang="en-US" sz="3100">
                <a:solidFill>
                  <a:schemeClr val="tx1"/>
                </a:solidFill>
                <a:latin typeface="华文楷体" pitchFamily="2" charset="-122"/>
                <a:ea typeface="华文楷体" pitchFamily="2" charset="-122"/>
              </a:rPr>
              <a:t>是一个对象</a:t>
            </a:r>
            <a:r>
              <a:rPr lang="en-US" altLang="zh-CN" sz="3100">
                <a:solidFill>
                  <a:schemeClr val="tx1"/>
                </a:solidFill>
                <a:latin typeface="华文楷体" pitchFamily="2" charset="-122"/>
                <a:ea typeface="华文楷体" pitchFamily="2" charset="-122"/>
              </a:rPr>
              <a:t>—</a:t>
            </a:r>
            <a:r>
              <a:rPr lang="zh-CN" altLang="en-US" sz="3100">
                <a:solidFill>
                  <a:schemeClr val="tx1"/>
                </a:solidFill>
                <a:latin typeface="华文楷体" pitchFamily="2" charset="-122"/>
                <a:ea typeface="华文楷体" pitchFamily="2" charset="-122"/>
              </a:rPr>
              <a:t>属性结构，由</a:t>
            </a:r>
            <a:r>
              <a:rPr lang="en-US" altLang="zh-CN" sz="3100">
                <a:solidFill>
                  <a:schemeClr val="tx1"/>
                </a:solidFill>
                <a:latin typeface="华文楷体" pitchFamily="2" charset="-122"/>
                <a:ea typeface="华文楷体" pitchFamily="2" charset="-122"/>
              </a:rPr>
              <a:t>n</a:t>
            </a:r>
            <a:r>
              <a:rPr lang="zh-CN" altLang="en-US" sz="3100">
                <a:solidFill>
                  <a:schemeClr val="tx1"/>
                </a:solidFill>
                <a:latin typeface="华文楷体" pitchFamily="2" charset="-122"/>
                <a:ea typeface="华文楷体" pitchFamily="2" charset="-122"/>
              </a:rPr>
              <a:t>个对象组成，如：人；每个对象利用</a:t>
            </a:r>
            <a:r>
              <a:rPr lang="en-US" altLang="zh-CN" sz="3100">
                <a:solidFill>
                  <a:schemeClr val="tx1"/>
                </a:solidFill>
                <a:latin typeface="华文楷体" pitchFamily="2" charset="-122"/>
                <a:ea typeface="华文楷体" pitchFamily="2" charset="-122"/>
              </a:rPr>
              <a:t>p</a:t>
            </a:r>
            <a:r>
              <a:rPr lang="zh-CN" altLang="en-US" sz="3100">
                <a:solidFill>
                  <a:schemeClr val="tx1"/>
                </a:solidFill>
                <a:latin typeface="华文楷体" pitchFamily="2" charset="-122"/>
                <a:ea typeface="华文楷体" pitchFamily="2" charset="-122"/>
              </a:rPr>
              <a:t>个属性加以描述，如：年龄、身高、体重等。数据矩阵采用关系表形式或</a:t>
            </a:r>
            <a:r>
              <a:rPr lang="en-US" altLang="zh-CN" sz="3100">
                <a:solidFill>
                  <a:schemeClr val="tx1"/>
                </a:solidFill>
                <a:latin typeface="华文楷体" pitchFamily="2" charset="-122"/>
                <a:ea typeface="华文楷体" pitchFamily="2" charset="-122"/>
              </a:rPr>
              <a:t>n*p</a:t>
            </a:r>
            <a:r>
              <a:rPr lang="zh-CN" altLang="en-US" sz="3100">
                <a:solidFill>
                  <a:schemeClr val="tx1"/>
                </a:solidFill>
                <a:latin typeface="华文楷体" pitchFamily="2" charset="-122"/>
                <a:ea typeface="华文楷体" pitchFamily="2" charset="-122"/>
              </a:rPr>
              <a:t>矩阵来表示：</a:t>
            </a:r>
            <a:r>
              <a:rPr lang="en-US" altLang="zh-CN" sz="3100">
                <a:solidFill>
                  <a:schemeClr val="tx1"/>
                </a:solidFill>
                <a:latin typeface="华文楷体" pitchFamily="2" charset="-122"/>
                <a:ea typeface="华文楷体" pitchFamily="2" charset="-122"/>
              </a:rPr>
              <a:t>     </a:t>
            </a:r>
            <a:endParaRPr lang="zh-CN" altLang="en-US" sz="3100">
              <a:solidFill>
                <a:schemeClr val="tx1"/>
              </a:solidFill>
              <a:latin typeface="华文楷体" pitchFamily="2" charset="-122"/>
              <a:ea typeface="华文楷体" pitchFamily="2" charset="-122"/>
            </a:endParaRP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167" y="3691666"/>
            <a:ext cx="6127999" cy="313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2274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FA6C7FA9-59CA-433D-8219-2CF360362468}" type="slidenum">
              <a:rPr kumimoji="0" lang="zh-CN" altLang="en-US" sz="1800">
                <a:solidFill>
                  <a:schemeClr val="tx1"/>
                </a:solidFill>
                <a:latin typeface="Tahoma" pitchFamily="34" charset="0"/>
                <a:ea typeface="宋体" pitchFamily="2" charset="-122"/>
              </a:rPr>
              <a:pPr/>
              <a:t>24</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2</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）相异度矩阵</a:t>
            </a:r>
          </a:p>
        </p:txBody>
      </p:sp>
      <p:sp>
        <p:nvSpPr>
          <p:cNvPr id="18436" name="TextBox 6"/>
          <p:cNvSpPr txBox="1">
            <a:spLocks noChangeArrowheads="1"/>
          </p:cNvSpPr>
          <p:nvPr/>
        </p:nvSpPr>
        <p:spPr bwMode="auto">
          <a:xfrm>
            <a:off x="502296" y="1506802"/>
            <a:ext cx="11954618" cy="183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eaLnBrk="1" hangingPunct="1">
              <a:lnSpc>
                <a:spcPct val="100000"/>
              </a:lnSpc>
              <a:spcBef>
                <a:spcPct val="0"/>
              </a:spcBef>
              <a:buFontTx/>
              <a:buNone/>
            </a:pPr>
            <a:r>
              <a:rPr lang="zh-CN" altLang="en-US" sz="3100" b="1">
                <a:solidFill>
                  <a:srgbClr val="00B050"/>
                </a:solidFill>
                <a:latin typeface="Tahoma" pitchFamily="34" charset="0"/>
                <a:ea typeface="黑体" pitchFamily="49" charset="-122"/>
              </a:rPr>
              <a:t>相异度矩阵（差异矩阵）：</a:t>
            </a:r>
            <a:endParaRPr lang="en-US" altLang="zh-CN" sz="3100" b="1">
              <a:solidFill>
                <a:srgbClr val="00B050"/>
              </a:solidFill>
              <a:latin typeface="Tahoma" pitchFamily="34" charset="0"/>
              <a:ea typeface="黑体" pitchFamily="49" charset="-122"/>
            </a:endParaRPr>
          </a:p>
          <a:p>
            <a:pPr>
              <a:lnSpc>
                <a:spcPct val="130000"/>
              </a:lnSpc>
              <a:spcAft>
                <a:spcPts val="1130"/>
              </a:spcAft>
            </a:pPr>
            <a:r>
              <a:rPr lang="en-US" altLang="zh-CN" sz="3100" b="1">
                <a:solidFill>
                  <a:srgbClr val="00B050"/>
                </a:solidFill>
                <a:latin typeface="Tahoma" pitchFamily="34" charset="0"/>
                <a:ea typeface="黑体" pitchFamily="49" charset="-122"/>
              </a:rPr>
              <a:t>   </a:t>
            </a:r>
            <a:r>
              <a:rPr lang="zh-CN" altLang="en-US" sz="3100">
                <a:solidFill>
                  <a:schemeClr val="tx1"/>
                </a:solidFill>
                <a:latin typeface="华文楷体" pitchFamily="2" charset="-122"/>
                <a:ea typeface="华文楷体" pitchFamily="2" charset="-122"/>
              </a:rPr>
              <a:t>是一个对象</a:t>
            </a:r>
            <a:r>
              <a:rPr lang="en-US" altLang="zh-CN" sz="3100">
                <a:solidFill>
                  <a:schemeClr val="tx1"/>
                </a:solidFill>
                <a:latin typeface="华文楷体" pitchFamily="2" charset="-122"/>
                <a:ea typeface="华文楷体" pitchFamily="2" charset="-122"/>
              </a:rPr>
              <a:t>—</a:t>
            </a:r>
            <a:r>
              <a:rPr lang="zh-CN" altLang="en-US" sz="3100">
                <a:solidFill>
                  <a:schemeClr val="tx1"/>
                </a:solidFill>
                <a:latin typeface="华文楷体" pitchFamily="2" charset="-122"/>
                <a:ea typeface="华文楷体" pitchFamily="2" charset="-122"/>
              </a:rPr>
              <a:t>对象结构，存放</a:t>
            </a:r>
            <a:r>
              <a:rPr lang="en-US" altLang="zh-CN" sz="3100">
                <a:solidFill>
                  <a:schemeClr val="tx1"/>
                </a:solidFill>
                <a:latin typeface="华文楷体" pitchFamily="2" charset="-122"/>
                <a:ea typeface="华文楷体" pitchFamily="2" charset="-122"/>
              </a:rPr>
              <a:t>n</a:t>
            </a:r>
            <a:r>
              <a:rPr lang="zh-CN" altLang="en-US" sz="3100">
                <a:solidFill>
                  <a:schemeClr val="tx1"/>
                </a:solidFill>
                <a:latin typeface="华文楷体" pitchFamily="2" charset="-122"/>
                <a:ea typeface="华文楷体" pitchFamily="2" charset="-122"/>
              </a:rPr>
              <a:t>个对象两两之间的近似性（差异性），采用</a:t>
            </a:r>
            <a:r>
              <a:rPr lang="en-US" altLang="zh-CN" sz="3100">
                <a:solidFill>
                  <a:schemeClr val="tx1"/>
                </a:solidFill>
                <a:latin typeface="华文楷体" pitchFamily="2" charset="-122"/>
                <a:ea typeface="华文楷体" pitchFamily="2" charset="-122"/>
              </a:rPr>
              <a:t>n*n</a:t>
            </a:r>
            <a:r>
              <a:rPr lang="zh-CN" altLang="en-US" sz="3100">
                <a:solidFill>
                  <a:schemeClr val="tx1"/>
                </a:solidFill>
                <a:latin typeface="华文楷体" pitchFamily="2" charset="-122"/>
                <a:ea typeface="华文楷体" pitchFamily="2" charset="-122"/>
              </a:rPr>
              <a:t>的矩阵形式表示：</a:t>
            </a:r>
            <a:r>
              <a:rPr lang="en-US" altLang="zh-CN" sz="3100">
                <a:solidFill>
                  <a:schemeClr val="tx1"/>
                </a:solidFill>
                <a:latin typeface="华文楷体" pitchFamily="2" charset="-122"/>
                <a:ea typeface="华文楷体" pitchFamily="2" charset="-122"/>
              </a:rPr>
              <a:t>     </a:t>
            </a:r>
            <a:endParaRPr lang="zh-CN" altLang="en-US" sz="3100">
              <a:solidFill>
                <a:schemeClr val="tx1"/>
              </a:solidFill>
              <a:latin typeface="华文楷体" pitchFamily="2" charset="-122"/>
              <a:ea typeface="华文楷体" pitchFamily="2" charset="-122"/>
            </a:endParaRP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230" y="3239625"/>
            <a:ext cx="6529833" cy="2685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8998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15FCD59F-E605-4788-AEFD-BFDF043A56B4}" type="slidenum">
              <a:rPr kumimoji="0" lang="zh-CN" altLang="en-US" sz="1800">
                <a:solidFill>
                  <a:schemeClr val="tx1"/>
                </a:solidFill>
                <a:latin typeface="Tahoma" pitchFamily="34" charset="0"/>
                <a:ea typeface="宋体" pitchFamily="2" charset="-122"/>
              </a:rPr>
              <a:pPr/>
              <a:t>25</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2</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）相异度矩阵</a:t>
            </a:r>
          </a:p>
        </p:txBody>
      </p:sp>
      <p:sp>
        <p:nvSpPr>
          <p:cNvPr id="19460" name="TextBox 6"/>
          <p:cNvSpPr txBox="1">
            <a:spLocks noChangeArrowheads="1"/>
          </p:cNvSpPr>
          <p:nvPr/>
        </p:nvSpPr>
        <p:spPr bwMode="auto">
          <a:xfrm>
            <a:off x="502296" y="1506802"/>
            <a:ext cx="11954618" cy="59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eaLnBrk="1" hangingPunct="1">
              <a:lnSpc>
                <a:spcPct val="100000"/>
              </a:lnSpc>
              <a:spcBef>
                <a:spcPct val="0"/>
              </a:spcBef>
              <a:buFontTx/>
              <a:buNone/>
            </a:pPr>
            <a:r>
              <a:rPr lang="zh-CN" altLang="en-US" sz="3100" b="1">
                <a:solidFill>
                  <a:srgbClr val="00B050"/>
                </a:solidFill>
                <a:latin typeface="Tahoma" pitchFamily="34" charset="0"/>
                <a:ea typeface="黑体" pitchFamily="49" charset="-122"/>
              </a:rPr>
              <a:t>相异度矩阵（差异矩阵）：</a:t>
            </a:r>
            <a:r>
              <a:rPr lang="en-US" altLang="zh-CN" sz="3100">
                <a:solidFill>
                  <a:schemeClr val="tx1"/>
                </a:solidFill>
                <a:latin typeface="华文楷体" pitchFamily="2" charset="-122"/>
                <a:ea typeface="华文楷体" pitchFamily="2" charset="-122"/>
              </a:rPr>
              <a:t>     </a:t>
            </a:r>
            <a:endParaRPr lang="zh-CN" altLang="en-US" sz="3100">
              <a:solidFill>
                <a:schemeClr val="tx1"/>
              </a:solidFill>
              <a:latin typeface="华文楷体" pitchFamily="2" charset="-122"/>
              <a:ea typeface="华文楷体" pitchFamily="2" charset="-122"/>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96" y="2260203"/>
            <a:ext cx="11613059" cy="128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9462" name="TextBox 6"/>
          <p:cNvSpPr txBox="1">
            <a:spLocks noChangeArrowheads="1"/>
          </p:cNvSpPr>
          <p:nvPr/>
        </p:nvSpPr>
        <p:spPr bwMode="auto">
          <a:xfrm>
            <a:off x="703213" y="3691666"/>
            <a:ext cx="11552783" cy="54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r>
              <a:rPr lang="zh-CN" altLang="en-US" sz="2800"/>
              <a:t>所以，矩阵呈现出上三角或下三角的形式。</a:t>
            </a:r>
          </a:p>
        </p:txBody>
      </p:sp>
    </p:spTree>
    <p:extLst>
      <p:ext uri="{BB962C8B-B14F-4D97-AF65-F5344CB8AC3E}">
        <p14:creationId xmlns:p14="http://schemas.microsoft.com/office/powerpoint/2010/main" val="2993744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DA106A65-1251-40AB-BDD7-A9BB3B7AC835}" type="slidenum">
              <a:rPr kumimoji="0" lang="zh-CN" altLang="en-US" sz="1800">
                <a:solidFill>
                  <a:schemeClr val="tx1"/>
                </a:solidFill>
                <a:latin typeface="Tahoma" pitchFamily="34" charset="0"/>
                <a:ea typeface="宋体" pitchFamily="2" charset="-122"/>
              </a:rPr>
              <a:pPr/>
              <a:t>26</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602755" y="527381"/>
            <a:ext cx="9141768" cy="854587"/>
          </a:xfrm>
          <a:prstGeom prst="rect">
            <a:avLst/>
          </a:prstGeom>
          <a:noFill/>
        </p:spPr>
        <p:txBody>
          <a:bodyPr lIns="114803" tIns="57401" rIns="114803" bIns="57401">
            <a:spAutoFit/>
          </a:bodyPr>
          <a:lstStyle/>
          <a:p>
            <a:pP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注意：</a:t>
            </a:r>
          </a:p>
        </p:txBody>
      </p:sp>
      <p:sp>
        <p:nvSpPr>
          <p:cNvPr id="20484" name="TextBox 6"/>
          <p:cNvSpPr txBox="1">
            <a:spLocks noChangeArrowheads="1"/>
          </p:cNvSpPr>
          <p:nvPr/>
        </p:nvSpPr>
        <p:spPr bwMode="auto">
          <a:xfrm>
            <a:off x="502296" y="1506802"/>
            <a:ext cx="11954618" cy="392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buFont typeface="Wingdings" pitchFamily="2" charset="2"/>
              <a:buChar char="u"/>
            </a:pPr>
            <a:r>
              <a:rPr lang="zh-CN" altLang="en-US" sz="3000" dirty="0">
                <a:solidFill>
                  <a:schemeClr val="tx1"/>
                </a:solidFill>
                <a:latin typeface="Tahoma" pitchFamily="34" charset="0"/>
                <a:ea typeface="黑体" pitchFamily="49" charset="-122"/>
              </a:rPr>
              <a:t>数据矩阵通常称为双模（</a:t>
            </a:r>
            <a:r>
              <a:rPr lang="en-US" altLang="zh-CN" sz="3000" dirty="0">
                <a:solidFill>
                  <a:schemeClr val="tx1"/>
                </a:solidFill>
                <a:latin typeface="Tahoma" pitchFamily="34" charset="0"/>
                <a:ea typeface="黑体" pitchFamily="49" charset="-122"/>
              </a:rPr>
              <a:t>two-mode</a:t>
            </a:r>
            <a:r>
              <a:rPr lang="zh-CN" altLang="en-US" sz="3000" dirty="0">
                <a:solidFill>
                  <a:schemeClr val="tx1"/>
                </a:solidFill>
                <a:latin typeface="Tahoma" pitchFamily="34" charset="0"/>
                <a:ea typeface="黑体" pitchFamily="49" charset="-122"/>
              </a:rPr>
              <a:t>）矩阵：行和列分布表示不同的实体；</a:t>
            </a:r>
            <a:endParaRPr lang="en-US" altLang="zh-CN" sz="3000" dirty="0">
              <a:solidFill>
                <a:schemeClr val="tx1"/>
              </a:solidFill>
              <a:latin typeface="Tahoma" pitchFamily="34" charset="0"/>
              <a:ea typeface="黑体" pitchFamily="49" charset="-122"/>
            </a:endParaRPr>
          </a:p>
          <a:p>
            <a:pPr>
              <a:lnSpc>
                <a:spcPct val="130000"/>
              </a:lnSpc>
              <a:spcAft>
                <a:spcPts val="753"/>
              </a:spcAft>
              <a:buFont typeface="Wingdings" pitchFamily="2" charset="2"/>
              <a:buChar char="u"/>
            </a:pPr>
            <a:r>
              <a:rPr lang="zh-CN" altLang="en-US" sz="3000" dirty="0">
                <a:solidFill>
                  <a:schemeClr val="tx1"/>
                </a:solidFill>
                <a:latin typeface="Tahoma" pitchFamily="34" charset="0"/>
                <a:ea typeface="黑体" pitchFamily="49" charset="-122"/>
              </a:rPr>
              <a:t>相异度矩阵常被称为单模（</a:t>
            </a:r>
            <a:r>
              <a:rPr lang="en-US" altLang="zh-CN" sz="3000" dirty="0">
                <a:solidFill>
                  <a:schemeClr val="tx1"/>
                </a:solidFill>
                <a:latin typeface="Tahoma" pitchFamily="34" charset="0"/>
                <a:ea typeface="黑体" pitchFamily="49" charset="-122"/>
              </a:rPr>
              <a:t>one-mode</a:t>
            </a:r>
            <a:r>
              <a:rPr lang="zh-CN" altLang="en-US" sz="3000" dirty="0">
                <a:solidFill>
                  <a:schemeClr val="tx1"/>
                </a:solidFill>
                <a:latin typeface="Tahoma" pitchFamily="34" charset="0"/>
                <a:ea typeface="黑体" pitchFamily="49" charset="-122"/>
              </a:rPr>
              <a:t>）矩阵：行和列表示同一实体。</a:t>
            </a:r>
            <a:endParaRPr lang="en-US" altLang="zh-CN" sz="3000" dirty="0">
              <a:solidFill>
                <a:schemeClr val="tx1"/>
              </a:solidFill>
              <a:latin typeface="Tahoma" pitchFamily="34" charset="0"/>
              <a:ea typeface="黑体" pitchFamily="49" charset="-122"/>
            </a:endParaRPr>
          </a:p>
          <a:p>
            <a:pPr>
              <a:lnSpc>
                <a:spcPct val="130000"/>
              </a:lnSpc>
              <a:spcAft>
                <a:spcPts val="753"/>
              </a:spcAft>
              <a:buFont typeface="Wingdings" pitchFamily="2" charset="2"/>
              <a:buChar char="u"/>
            </a:pPr>
            <a:r>
              <a:rPr lang="zh-CN" altLang="en-US" sz="3000" dirty="0">
                <a:solidFill>
                  <a:schemeClr val="tx1"/>
                </a:solidFill>
                <a:latin typeface="Tahoma" pitchFamily="34" charset="0"/>
                <a:ea typeface="黑体" pitchFamily="49" charset="-122"/>
              </a:rPr>
              <a:t>许多聚类算法都是以</a:t>
            </a:r>
            <a:r>
              <a:rPr lang="zh-CN" altLang="en-US" sz="3000" b="1" dirty="0">
                <a:solidFill>
                  <a:srgbClr val="FF0000"/>
                </a:solidFill>
                <a:latin typeface="Tahoma" pitchFamily="34" charset="0"/>
                <a:ea typeface="黑体" pitchFamily="49" charset="-122"/>
              </a:rPr>
              <a:t>相异度矩阵</a:t>
            </a:r>
            <a:r>
              <a:rPr lang="zh-CN" altLang="en-US" sz="3000" dirty="0">
                <a:solidFill>
                  <a:schemeClr val="tx1"/>
                </a:solidFill>
                <a:latin typeface="Tahoma" pitchFamily="34" charset="0"/>
                <a:ea typeface="黑体" pitchFamily="49" charset="-122"/>
              </a:rPr>
              <a:t>为基础计算的，所以如果数据是以数据矩阵的形式给出的，则需要首先转换为相异度矩阵，才可以利用聚类算法来处理。</a:t>
            </a:r>
            <a:endParaRPr lang="zh-CN" altLang="en-US" sz="3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1257999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1178719" y="401814"/>
            <a:ext cx="10260211" cy="664668"/>
          </a:xfrm>
          <a:noFill/>
          <a:ln/>
        </p:spPr>
        <p:txBody>
          <a:bodyPr lIns="115600" tIns="57801" rIns="115600" bIns="57801">
            <a:normAutofit fontScale="90000"/>
          </a:bodyPr>
          <a:lstStyle/>
          <a:p>
            <a:r>
              <a:rPr lang="zh-CN" altLang="en-US" b="1">
                <a:effectLst>
                  <a:outerShdw blurRad="38100" dist="38100" dir="2700000" algn="tl">
                    <a:srgbClr val="C0C0C0"/>
                  </a:outerShdw>
                </a:effectLst>
                <a:ea typeface="隶书" pitchFamily="49" charset="-122"/>
              </a:rPr>
              <a:t>聚类方法性能评价</a:t>
            </a:r>
          </a:p>
        </p:txBody>
      </p:sp>
      <p:sp>
        <p:nvSpPr>
          <p:cNvPr id="349187" name="Rectangle 3"/>
          <p:cNvSpPr>
            <a:spLocks noGrp="1" noChangeArrowheads="1"/>
          </p:cNvSpPr>
          <p:nvPr>
            <p:ph type="body" idx="1"/>
          </p:nvPr>
        </p:nvSpPr>
        <p:spPr>
          <a:xfrm>
            <a:off x="750094" y="1848345"/>
            <a:ext cx="11680031" cy="4666064"/>
          </a:xfrm>
          <a:noFill/>
          <a:ln/>
        </p:spPr>
        <p:txBody>
          <a:bodyPr lIns="115600" tIns="57801" rIns="115600" bIns="57801"/>
          <a:lstStyle/>
          <a:p>
            <a:pPr marL="430511" indent="-430511">
              <a:lnSpc>
                <a:spcPct val="120000"/>
              </a:lnSpc>
            </a:pPr>
            <a:r>
              <a:rPr lang="zh-CN" altLang="en-US" dirty="0">
                <a:ea typeface="宋体" pitchFamily="2" charset="-122"/>
              </a:rPr>
              <a:t>一个好的聚类方法要能产生高质量的聚类结果</a:t>
            </a:r>
            <a:r>
              <a:rPr lang="en-US" altLang="zh-CN" dirty="0">
                <a:latin typeface="Tahoma"/>
                <a:ea typeface="宋体" pitchFamily="2" charset="-122"/>
              </a:rPr>
              <a:t>——</a:t>
            </a:r>
            <a:r>
              <a:rPr lang="zh-CN" altLang="en-US" dirty="0">
                <a:ea typeface="宋体" pitchFamily="2" charset="-122"/>
              </a:rPr>
              <a:t>簇，这些簇要具备以下两个特点：</a:t>
            </a:r>
          </a:p>
          <a:p>
            <a:pPr marL="932774" lvl="1" indent="-358759">
              <a:lnSpc>
                <a:spcPct val="120000"/>
              </a:lnSpc>
            </a:pPr>
            <a:r>
              <a:rPr lang="zh-CN" altLang="en-US" dirty="0">
                <a:ea typeface="宋体" pitchFamily="2" charset="-122"/>
              </a:rPr>
              <a:t>高的簇内相似性</a:t>
            </a:r>
          </a:p>
          <a:p>
            <a:pPr marL="932774" lvl="1" indent="-358759">
              <a:lnSpc>
                <a:spcPct val="120000"/>
              </a:lnSpc>
            </a:pPr>
            <a:r>
              <a:rPr lang="zh-CN" altLang="en-US" dirty="0">
                <a:ea typeface="宋体" pitchFamily="2" charset="-122"/>
              </a:rPr>
              <a:t>低的簇间相似性 </a:t>
            </a:r>
          </a:p>
          <a:p>
            <a:pPr marL="430511" indent="-430511">
              <a:lnSpc>
                <a:spcPct val="120000"/>
              </a:lnSpc>
            </a:pPr>
            <a:r>
              <a:rPr lang="zh-CN" altLang="en-US" dirty="0">
                <a:ea typeface="宋体" pitchFamily="2" charset="-122"/>
              </a:rPr>
              <a:t>聚类结果的好坏取决于该聚类方法采用的相似性评估方法以及该方法的具体实现；</a:t>
            </a:r>
          </a:p>
          <a:p>
            <a:pPr marL="430511" indent="-430511">
              <a:lnSpc>
                <a:spcPct val="120000"/>
              </a:lnSpc>
            </a:pPr>
            <a:r>
              <a:rPr lang="zh-CN" altLang="en-US" dirty="0">
                <a:ea typeface="宋体" pitchFamily="2" charset="-122"/>
              </a:rPr>
              <a:t>聚类方法的好坏还取决于该方法是否能发现某些还是所有的隐含模式；</a:t>
            </a:r>
          </a:p>
        </p:txBody>
      </p:sp>
    </p:spTree>
    <p:extLst>
      <p:ext uri="{BB962C8B-B14F-4D97-AF65-F5344CB8AC3E}">
        <p14:creationId xmlns:p14="http://schemas.microsoft.com/office/powerpoint/2010/main" val="298299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959942" y="199234"/>
            <a:ext cx="11255871" cy="1094943"/>
          </a:xfrm>
          <a:noFill/>
          <a:ln/>
        </p:spPr>
        <p:txBody>
          <a:bodyPr lIns="115600" tIns="57801" rIns="115600" bIns="57801"/>
          <a:lstStyle/>
          <a:p>
            <a:r>
              <a:rPr lang="zh-CN" altLang="en-US" b="1">
                <a:effectLst>
                  <a:outerShdw blurRad="38100" dist="38100" dir="2700000" algn="tl">
                    <a:srgbClr val="C0C0C0"/>
                  </a:outerShdw>
                </a:effectLst>
                <a:ea typeface="隶书" pitchFamily="49" charset="-122"/>
              </a:rPr>
              <a:t>聚类方法性能评价</a:t>
            </a:r>
          </a:p>
        </p:txBody>
      </p:sp>
      <p:sp>
        <p:nvSpPr>
          <p:cNvPr id="351235" name="Rectangle 3"/>
          <p:cNvSpPr>
            <a:spLocks noGrp="1" noChangeArrowheads="1"/>
          </p:cNvSpPr>
          <p:nvPr>
            <p:ph type="body" idx="1"/>
          </p:nvPr>
        </p:nvSpPr>
        <p:spPr>
          <a:xfrm>
            <a:off x="1100783" y="1168053"/>
            <a:ext cx="11144250" cy="5143218"/>
          </a:xfrm>
          <a:noFill/>
          <a:ln/>
        </p:spPr>
        <p:txBody>
          <a:bodyPr lIns="115600" tIns="57801" rIns="115600" bIns="57801">
            <a:normAutofit fontScale="92500" lnSpcReduction="10000"/>
          </a:bodyPr>
          <a:lstStyle/>
          <a:p>
            <a:pPr marL="430511" indent="-430511">
              <a:lnSpc>
                <a:spcPct val="110000"/>
              </a:lnSpc>
            </a:pPr>
            <a:r>
              <a:rPr lang="zh-CN" altLang="en-US" sz="3000" dirty="0">
                <a:ea typeface="宋体" pitchFamily="2" charset="-122"/>
              </a:rPr>
              <a:t>可伸缩性</a:t>
            </a:r>
          </a:p>
          <a:p>
            <a:pPr marL="430511" indent="-430511">
              <a:lnSpc>
                <a:spcPct val="110000"/>
              </a:lnSpc>
            </a:pPr>
            <a:r>
              <a:rPr lang="zh-CN" altLang="en-US" sz="3000" dirty="0">
                <a:ea typeface="宋体" pitchFamily="2" charset="-122"/>
              </a:rPr>
              <a:t>能够处理不同类型的属性</a:t>
            </a:r>
          </a:p>
          <a:p>
            <a:pPr marL="430511" indent="-430511">
              <a:lnSpc>
                <a:spcPct val="110000"/>
              </a:lnSpc>
            </a:pPr>
            <a:r>
              <a:rPr lang="zh-CN" altLang="en-US" sz="3000" dirty="0">
                <a:ea typeface="宋体" pitchFamily="2" charset="-122"/>
              </a:rPr>
              <a:t>能发现任意形状的簇</a:t>
            </a:r>
          </a:p>
          <a:p>
            <a:pPr marL="430511" indent="-430511">
              <a:lnSpc>
                <a:spcPct val="110000"/>
              </a:lnSpc>
            </a:pPr>
            <a:r>
              <a:rPr lang="zh-CN" altLang="en-US" sz="3000" dirty="0">
                <a:ea typeface="宋体" pitchFamily="2" charset="-122"/>
              </a:rPr>
              <a:t>在决定输入参数的时候，尽量不需要特定的领域知识；</a:t>
            </a:r>
          </a:p>
          <a:p>
            <a:pPr marL="430511" indent="-430511">
              <a:lnSpc>
                <a:spcPct val="110000"/>
              </a:lnSpc>
            </a:pPr>
            <a:r>
              <a:rPr lang="zh-CN" altLang="en-US" sz="3000" dirty="0">
                <a:ea typeface="宋体" pitchFamily="2" charset="-122"/>
              </a:rPr>
              <a:t>能够处理噪声和异常</a:t>
            </a:r>
          </a:p>
          <a:p>
            <a:pPr marL="430511" indent="-430511">
              <a:lnSpc>
                <a:spcPct val="110000"/>
              </a:lnSpc>
            </a:pPr>
            <a:r>
              <a:rPr lang="zh-CN" altLang="en-US" sz="3000" dirty="0">
                <a:ea typeface="宋体" pitchFamily="2" charset="-122"/>
              </a:rPr>
              <a:t>对输入数据对象的顺序不敏感</a:t>
            </a:r>
          </a:p>
          <a:p>
            <a:pPr marL="430511" indent="-430511">
              <a:lnSpc>
                <a:spcPct val="110000"/>
              </a:lnSpc>
            </a:pPr>
            <a:r>
              <a:rPr lang="zh-CN" altLang="en-US" sz="3000" dirty="0">
                <a:ea typeface="宋体" pitchFamily="2" charset="-122"/>
              </a:rPr>
              <a:t>能处理高维数据</a:t>
            </a:r>
          </a:p>
          <a:p>
            <a:pPr marL="430511" indent="-430511">
              <a:lnSpc>
                <a:spcPct val="110000"/>
              </a:lnSpc>
            </a:pPr>
            <a:r>
              <a:rPr lang="zh-CN" altLang="en-US" sz="3000" dirty="0">
                <a:ea typeface="宋体" pitchFamily="2" charset="-122"/>
              </a:rPr>
              <a:t>能产生一个好的、能满足用户指定约束的聚类结果</a:t>
            </a:r>
          </a:p>
          <a:p>
            <a:pPr marL="430511" indent="-430511">
              <a:lnSpc>
                <a:spcPct val="110000"/>
              </a:lnSpc>
            </a:pPr>
            <a:r>
              <a:rPr lang="zh-CN" altLang="en-US" sz="3000" dirty="0">
                <a:ea typeface="宋体" pitchFamily="2" charset="-122"/>
              </a:rPr>
              <a:t>结果是可解释的、可理解的和可用的</a:t>
            </a:r>
          </a:p>
        </p:txBody>
      </p:sp>
      <p:sp>
        <p:nvSpPr>
          <p:cNvPr id="5" name="灯片编号占位符 3"/>
          <p:cNvSpPr>
            <a:spLocks noGrp="1"/>
          </p:cNvSpPr>
          <p:nvPr>
            <p:ph type="sldNum" sz="quarter" idx="11"/>
          </p:nvPr>
        </p:nvSpPr>
        <p:spPr>
          <a:xfrm>
            <a:off x="4259263" y="6704013"/>
            <a:ext cx="4340225" cy="384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DA106A65-1251-40AB-BDD7-A9BB3B7AC835}" type="slidenum">
              <a:rPr kumimoji="0" lang="zh-CN" altLang="en-US" sz="1800">
                <a:solidFill>
                  <a:schemeClr val="tx1"/>
                </a:solidFill>
                <a:latin typeface="Tahoma" pitchFamily="34" charset="0"/>
                <a:ea typeface="宋体" pitchFamily="2" charset="-122"/>
              </a:rPr>
              <a:pPr/>
              <a:t>28</a:t>
            </a:fld>
            <a:endParaRPr kumimoji="0" lang="en-US" altLang="zh-CN" sz="1800">
              <a:solidFill>
                <a:schemeClr val="tx1"/>
              </a:solidFill>
              <a:latin typeface="Tahoma" pitchFamily="34" charset="0"/>
              <a:ea typeface="宋体" pitchFamily="2" charset="-122"/>
            </a:endParaRPr>
          </a:p>
        </p:txBody>
      </p:sp>
    </p:spTree>
    <p:extLst>
      <p:ext uri="{BB962C8B-B14F-4D97-AF65-F5344CB8AC3E}">
        <p14:creationId xmlns:p14="http://schemas.microsoft.com/office/powerpoint/2010/main" val="4073510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划分聚类方法</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29</a:t>
            </a:fld>
            <a:endParaRPr lang="zh-CN" altLang="zh-CN"/>
          </a:p>
        </p:txBody>
      </p:sp>
    </p:spTree>
    <p:extLst>
      <p:ext uri="{BB962C8B-B14F-4D97-AF65-F5344CB8AC3E}">
        <p14:creationId xmlns:p14="http://schemas.microsoft.com/office/powerpoint/2010/main" val="21581381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聚类概述</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3</a:t>
            </a:fld>
            <a:endParaRPr lang="zh-CN" altLang="zh-CN"/>
          </a:p>
        </p:txBody>
      </p:sp>
    </p:spTree>
    <p:extLst>
      <p:ext uri="{BB962C8B-B14F-4D97-AF65-F5344CB8AC3E}">
        <p14:creationId xmlns:p14="http://schemas.microsoft.com/office/powerpoint/2010/main" val="28550805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ChangeArrowheads="1"/>
          </p:cNvSpPr>
          <p:nvPr/>
        </p:nvSpPr>
        <p:spPr bwMode="auto">
          <a:xfrm>
            <a:off x="750094" y="1767981"/>
            <a:ext cx="11863090" cy="491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10000"/>
              </a:spcBef>
              <a:buClr>
                <a:schemeClr val="tx1"/>
              </a:buClr>
              <a:buSzPct val="60000"/>
              <a:buFont typeface="Wingdings" pitchFamily="2" charset="2"/>
              <a:buChar char="n"/>
            </a:pPr>
            <a:r>
              <a:rPr kumimoji="0" lang="zh-CN" altLang="en-US" sz="3500" dirty="0">
                <a:latin typeface="华文新魏" pitchFamily="2" charset="-122"/>
                <a:ea typeface="华文新魏" pitchFamily="2" charset="-122"/>
              </a:rPr>
              <a:t>给定一个有</a:t>
            </a:r>
            <a:r>
              <a:rPr kumimoji="0" lang="en-US" altLang="zh-CN" sz="3500" i="1" dirty="0">
                <a:latin typeface="华文新魏" pitchFamily="2" charset="-122"/>
                <a:ea typeface="华文新魏" pitchFamily="2" charset="-122"/>
              </a:rPr>
              <a:t>n</a:t>
            </a:r>
            <a:r>
              <a:rPr kumimoji="0" lang="zh-CN" altLang="en-US" sz="3500" dirty="0">
                <a:latin typeface="华文新魏" pitchFamily="2" charset="-122"/>
                <a:ea typeface="华文新魏" pitchFamily="2" charset="-122"/>
              </a:rPr>
              <a:t>个对象的数据集，划分聚类技术将构造数据</a:t>
            </a:r>
            <a:r>
              <a:rPr kumimoji="0" lang="en-US" altLang="zh-CN" sz="3500" i="1" dirty="0">
                <a:latin typeface="华文新魏" pitchFamily="2" charset="-122"/>
                <a:ea typeface="华文新魏" pitchFamily="2" charset="-122"/>
              </a:rPr>
              <a:t>k</a:t>
            </a:r>
            <a:r>
              <a:rPr kumimoji="0" lang="zh-CN" altLang="en-US" sz="3500" dirty="0">
                <a:latin typeface="华文新魏" pitchFamily="2" charset="-122"/>
                <a:ea typeface="华文新魏" pitchFamily="2" charset="-122"/>
              </a:rPr>
              <a:t>个划分，每一个划分就代表一个簇，</a:t>
            </a:r>
            <a:r>
              <a:rPr kumimoji="0" lang="en-US" altLang="zh-CN" sz="3500" i="1" dirty="0">
                <a:latin typeface="华文新魏" pitchFamily="2" charset="-122"/>
                <a:ea typeface="华文新魏" pitchFamily="2" charset="-122"/>
              </a:rPr>
              <a:t>k</a:t>
            </a:r>
            <a:r>
              <a:rPr kumimoji="0" lang="en-US" altLang="zh-CN" sz="3500" i="1" dirty="0">
                <a:latin typeface="华文新魏" pitchFamily="2" charset="-122"/>
                <a:ea typeface="华文新魏" pitchFamily="2" charset="-122"/>
                <a:sym typeface="Symbol" pitchFamily="18" charset="2"/>
              </a:rPr>
              <a:t></a:t>
            </a:r>
            <a:r>
              <a:rPr kumimoji="0" lang="en-US" altLang="zh-CN" sz="3500" i="1" dirty="0">
                <a:latin typeface="华文新魏" pitchFamily="2" charset="-122"/>
                <a:ea typeface="华文新魏" pitchFamily="2" charset="-122"/>
              </a:rPr>
              <a:t> n</a:t>
            </a:r>
            <a:r>
              <a:rPr kumimoji="0" lang="zh-CN" altLang="en-US" sz="3500" dirty="0">
                <a:latin typeface="华文新魏" pitchFamily="2" charset="-122"/>
                <a:ea typeface="华文新魏" pitchFamily="2" charset="-122"/>
              </a:rPr>
              <a:t>。也就是说，它将数据划分为</a:t>
            </a:r>
            <a:r>
              <a:rPr kumimoji="0" lang="en-US" altLang="zh-CN" sz="3500" i="1" dirty="0">
                <a:latin typeface="华文新魏" pitchFamily="2" charset="-122"/>
                <a:ea typeface="华文新魏" pitchFamily="2" charset="-122"/>
              </a:rPr>
              <a:t>k</a:t>
            </a:r>
            <a:r>
              <a:rPr kumimoji="0" lang="zh-CN" altLang="en-US" sz="3500" dirty="0">
                <a:latin typeface="华文新魏" pitchFamily="2" charset="-122"/>
                <a:ea typeface="华文新魏" pitchFamily="2" charset="-122"/>
              </a:rPr>
              <a:t>个簇，而且这</a:t>
            </a:r>
            <a:r>
              <a:rPr kumimoji="0" lang="en-US" altLang="zh-CN" sz="3500" i="1" dirty="0">
                <a:latin typeface="华文新魏" pitchFamily="2" charset="-122"/>
                <a:ea typeface="华文新魏" pitchFamily="2" charset="-122"/>
              </a:rPr>
              <a:t>k</a:t>
            </a:r>
            <a:r>
              <a:rPr kumimoji="0" lang="zh-CN" altLang="en-US" sz="3500" dirty="0">
                <a:latin typeface="华文新魏" pitchFamily="2" charset="-122"/>
                <a:ea typeface="华文新魏" pitchFamily="2" charset="-122"/>
              </a:rPr>
              <a:t>个划分满足下列条件：</a:t>
            </a:r>
          </a:p>
          <a:p>
            <a:pPr lvl="1">
              <a:spcBef>
                <a:spcPct val="10000"/>
              </a:spcBef>
              <a:buClr>
                <a:schemeClr val="hlink"/>
              </a:buClr>
              <a:buSzPct val="55000"/>
              <a:buFont typeface="Wingdings" pitchFamily="2" charset="2"/>
              <a:buChar char="n"/>
            </a:pPr>
            <a:r>
              <a:rPr kumimoji="0" lang="zh-CN" altLang="en-US" dirty="0">
                <a:latin typeface="宋体" pitchFamily="2" charset="-122"/>
              </a:rPr>
              <a:t>每一个簇至少包含一个对象。</a:t>
            </a:r>
          </a:p>
          <a:p>
            <a:pPr lvl="1">
              <a:spcBef>
                <a:spcPct val="10000"/>
              </a:spcBef>
              <a:buClr>
                <a:schemeClr val="hlink"/>
              </a:buClr>
              <a:buSzPct val="55000"/>
              <a:buFont typeface="Wingdings" pitchFamily="2" charset="2"/>
              <a:buChar char="n"/>
            </a:pPr>
            <a:r>
              <a:rPr kumimoji="0" lang="zh-CN" altLang="en-US" dirty="0">
                <a:latin typeface="宋体" pitchFamily="2" charset="-122"/>
              </a:rPr>
              <a:t>每一个对象属于且仅属于一个簇。</a:t>
            </a:r>
          </a:p>
          <a:p>
            <a:pPr>
              <a:spcBef>
                <a:spcPct val="10000"/>
              </a:spcBef>
              <a:buClr>
                <a:schemeClr val="tx1"/>
              </a:buClr>
              <a:buSzPct val="60000"/>
              <a:buFont typeface="Wingdings" pitchFamily="2" charset="2"/>
              <a:buChar char="n"/>
            </a:pPr>
            <a:r>
              <a:rPr kumimoji="0" lang="zh-CN" altLang="en-US" sz="3500" dirty="0">
                <a:solidFill>
                  <a:srgbClr val="FF0000"/>
                </a:solidFill>
                <a:latin typeface="华文新魏" pitchFamily="2" charset="-122"/>
                <a:ea typeface="华文新魏" pitchFamily="2" charset="-122"/>
              </a:rPr>
              <a:t>对于给定的</a:t>
            </a:r>
            <a:r>
              <a:rPr kumimoji="0" lang="en-US" altLang="zh-CN" sz="3500" i="1" dirty="0">
                <a:solidFill>
                  <a:srgbClr val="FF0000"/>
                </a:solidFill>
                <a:latin typeface="华文新魏" pitchFamily="2" charset="-122"/>
                <a:ea typeface="华文新魏" pitchFamily="2" charset="-122"/>
              </a:rPr>
              <a:t>k</a:t>
            </a:r>
            <a:r>
              <a:rPr kumimoji="0" lang="zh-CN" altLang="en-US" sz="3500" dirty="0">
                <a:latin typeface="华文新魏" pitchFamily="2" charset="-122"/>
                <a:ea typeface="华文新魏" pitchFamily="2" charset="-122"/>
              </a:rPr>
              <a:t>，算法首先给出一个初始的划分方法，以后通过反复迭代的方法改变划分，使得每一次改进之后的划分方案都较前一次更好。</a:t>
            </a:r>
            <a:endParaRPr lang="zh-CN" altLang="en-US" sz="3500" b="1" dirty="0"/>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30</a:t>
            </a:fld>
            <a:endParaRPr lang="en-US" altLang="zh-CN"/>
          </a:p>
        </p:txBody>
      </p:sp>
    </p:spTree>
    <p:extLst>
      <p:ext uri="{BB962C8B-B14F-4D97-AF65-F5344CB8AC3E}">
        <p14:creationId xmlns:p14="http://schemas.microsoft.com/office/powerpoint/2010/main" val="2748483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071563" y="1687618"/>
            <a:ext cx="10715625" cy="4917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lnSpc>
                <a:spcPct val="115000"/>
              </a:lnSpc>
              <a:spcBef>
                <a:spcPct val="20000"/>
              </a:spcBef>
              <a:buClr>
                <a:schemeClr val="accent2"/>
              </a:buClr>
              <a:buSzPct val="80000"/>
              <a:buFont typeface="Wingdings" pitchFamily="2" charset="2"/>
              <a:buChar char="l"/>
            </a:pPr>
            <a:r>
              <a:rPr lang="zh-CN" altLang="en-US" sz="3200" b="1" dirty="0"/>
              <a:t>启发式方法</a:t>
            </a:r>
            <a:r>
              <a:rPr lang="en-US" altLang="zh-CN" sz="3200" b="1" dirty="0"/>
              <a:t>: k-</a:t>
            </a:r>
            <a:r>
              <a:rPr lang="zh-CN" altLang="en-US" sz="3200" b="1" dirty="0"/>
              <a:t>平均算法和</a:t>
            </a:r>
            <a:r>
              <a:rPr lang="en-US" altLang="zh-CN" sz="3200" b="1" dirty="0"/>
              <a:t>k-</a:t>
            </a:r>
            <a:r>
              <a:rPr lang="zh-CN" altLang="en-US" sz="3200" b="1" dirty="0"/>
              <a:t>中心点算法</a:t>
            </a:r>
          </a:p>
          <a:p>
            <a:pPr lvl="1">
              <a:lnSpc>
                <a:spcPct val="115000"/>
              </a:lnSpc>
              <a:spcBef>
                <a:spcPct val="20000"/>
              </a:spcBef>
              <a:buClr>
                <a:schemeClr val="tx1"/>
              </a:buClr>
              <a:buFont typeface="Wingdings" pitchFamily="2" charset="2"/>
              <a:buChar char="ü"/>
            </a:pPr>
            <a:r>
              <a:rPr lang="en-US" altLang="zh-CN" sz="3200" b="1" dirty="0">
                <a:solidFill>
                  <a:srgbClr val="A50021"/>
                </a:solidFill>
              </a:rPr>
              <a:t>k-</a:t>
            </a:r>
            <a:r>
              <a:rPr lang="zh-CN" altLang="en-US" sz="3200" b="1" dirty="0">
                <a:solidFill>
                  <a:srgbClr val="A50021"/>
                </a:solidFill>
              </a:rPr>
              <a:t>均值算法</a:t>
            </a:r>
            <a:r>
              <a:rPr lang="en-US" altLang="zh-CN" sz="3200" b="1" dirty="0"/>
              <a:t>:</a:t>
            </a:r>
            <a:r>
              <a:rPr lang="zh-CN" altLang="en-US" sz="3200" b="1" dirty="0"/>
              <a:t>每个簇用该簇中对象的</a:t>
            </a:r>
            <a:r>
              <a:rPr lang="zh-CN" altLang="en-US" sz="3200" b="1" dirty="0">
                <a:solidFill>
                  <a:srgbClr val="FF0000"/>
                </a:solidFill>
              </a:rPr>
              <a:t>平均值</a:t>
            </a:r>
            <a:r>
              <a:rPr lang="zh-CN" altLang="en-US" sz="3200" b="1" dirty="0"/>
              <a:t>来表示。</a:t>
            </a:r>
          </a:p>
          <a:p>
            <a:pPr lvl="1">
              <a:lnSpc>
                <a:spcPct val="115000"/>
              </a:lnSpc>
              <a:spcBef>
                <a:spcPct val="20000"/>
              </a:spcBef>
              <a:buClr>
                <a:schemeClr val="tx1"/>
              </a:buClr>
              <a:buFont typeface="Wingdings" pitchFamily="2" charset="2"/>
              <a:buChar char="ü"/>
            </a:pPr>
            <a:r>
              <a:rPr lang="en-US" altLang="zh-CN" sz="3200" b="1" dirty="0">
                <a:solidFill>
                  <a:srgbClr val="A50021"/>
                </a:solidFill>
              </a:rPr>
              <a:t>k-</a:t>
            </a:r>
            <a:r>
              <a:rPr lang="zh-CN" altLang="en-US" sz="3200" b="1" dirty="0">
                <a:solidFill>
                  <a:srgbClr val="A50021"/>
                </a:solidFill>
              </a:rPr>
              <a:t>中心点算法</a:t>
            </a:r>
            <a:r>
              <a:rPr lang="en-US" altLang="zh-CN" sz="3200" b="1" dirty="0"/>
              <a:t>: </a:t>
            </a:r>
            <a:r>
              <a:rPr lang="zh-CN" altLang="en-US" sz="3200" b="1" dirty="0"/>
              <a:t>每个簇用</a:t>
            </a:r>
            <a:r>
              <a:rPr lang="zh-CN" altLang="en-US" sz="3200" b="1" dirty="0">
                <a:solidFill>
                  <a:srgbClr val="FF0000"/>
                </a:solidFill>
              </a:rPr>
              <a:t>接近聚类中心的一个对象</a:t>
            </a:r>
            <a:r>
              <a:rPr lang="zh-CN" altLang="en-US" sz="3200" b="1" dirty="0"/>
              <a:t>来表示</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31</a:t>
            </a:fld>
            <a:endParaRPr lang="en-US" altLang="zh-CN"/>
          </a:p>
        </p:txBody>
      </p:sp>
    </p:spTree>
    <p:extLst>
      <p:ext uri="{BB962C8B-B14F-4D97-AF65-F5344CB8AC3E}">
        <p14:creationId xmlns:p14="http://schemas.microsoft.com/office/powerpoint/2010/main" val="35653940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ChangeArrowheads="1"/>
          </p:cNvSpPr>
          <p:nvPr/>
        </p:nvSpPr>
        <p:spPr bwMode="auto">
          <a:xfrm>
            <a:off x="1500188" y="1848344"/>
            <a:ext cx="10720090" cy="4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lnSpc>
                <a:spcPct val="110000"/>
              </a:lnSpc>
              <a:spcBef>
                <a:spcPct val="10000"/>
              </a:spcBef>
              <a:buClr>
                <a:schemeClr val="tx1"/>
              </a:buClr>
              <a:buSzPct val="60000"/>
              <a:buFont typeface="Wingdings" pitchFamily="2" charset="2"/>
              <a:buChar char="n"/>
            </a:pPr>
            <a:r>
              <a:rPr lang="en-US" altLang="zh-CN" sz="3200" b="1" i="1" dirty="0">
                <a:latin typeface="宋体" pitchFamily="2" charset="-122"/>
              </a:rPr>
              <a:t>k</a:t>
            </a:r>
            <a:r>
              <a:rPr lang="en-US" altLang="zh-CN" sz="3200" b="1" dirty="0">
                <a:latin typeface="宋体" pitchFamily="2" charset="-122"/>
              </a:rPr>
              <a:t>-means</a:t>
            </a:r>
            <a:r>
              <a:rPr lang="zh-CN" altLang="en-US" sz="3200" b="1" dirty="0">
                <a:latin typeface="宋体" pitchFamily="2" charset="-122"/>
              </a:rPr>
              <a:t>算法，也被称为</a:t>
            </a:r>
            <a:r>
              <a:rPr lang="en-US" altLang="zh-CN" sz="3200" b="1" i="1" dirty="0">
                <a:latin typeface="宋体" pitchFamily="2" charset="-122"/>
              </a:rPr>
              <a:t>k</a:t>
            </a:r>
            <a:r>
              <a:rPr lang="en-US" altLang="zh-CN" sz="3200" b="1" dirty="0">
                <a:latin typeface="宋体" pitchFamily="2" charset="-122"/>
              </a:rPr>
              <a:t>-</a:t>
            </a:r>
            <a:r>
              <a:rPr lang="zh-CN" altLang="en-US" sz="3200" b="1" dirty="0">
                <a:latin typeface="宋体" pitchFamily="2" charset="-122"/>
              </a:rPr>
              <a:t>平均或</a:t>
            </a:r>
            <a:r>
              <a:rPr lang="en-US" altLang="zh-CN" sz="3200" b="1" i="1" dirty="0">
                <a:latin typeface="宋体" pitchFamily="2" charset="-122"/>
              </a:rPr>
              <a:t>k</a:t>
            </a:r>
            <a:r>
              <a:rPr lang="en-US" altLang="zh-CN" sz="3200" b="1" dirty="0">
                <a:latin typeface="宋体" pitchFamily="2" charset="-122"/>
              </a:rPr>
              <a:t>-</a:t>
            </a:r>
            <a:r>
              <a:rPr lang="zh-CN" altLang="en-US" sz="3200" b="1" dirty="0">
                <a:latin typeface="宋体" pitchFamily="2" charset="-122"/>
              </a:rPr>
              <a:t>均值，是一种得到最广泛使用的聚类算法。相似度的计算根据一个簇中对象的平均值来进行。</a:t>
            </a:r>
          </a:p>
          <a:p>
            <a:pPr>
              <a:spcBef>
                <a:spcPct val="20000"/>
              </a:spcBef>
              <a:buClr>
                <a:schemeClr val="accent2"/>
              </a:buClr>
              <a:buSzPct val="80000"/>
              <a:buFont typeface="Wingdings" pitchFamily="2" charset="2"/>
              <a:buNone/>
            </a:pPr>
            <a:r>
              <a:rPr lang="zh-CN" altLang="en-US" sz="3200" b="1" dirty="0"/>
              <a:t>⑴ 首先将所有对象随机分配到</a:t>
            </a:r>
            <a:r>
              <a:rPr lang="en-US" altLang="zh-CN" sz="3200" b="1" dirty="0"/>
              <a:t>k</a:t>
            </a:r>
            <a:r>
              <a:rPr lang="zh-CN" altLang="en-US" sz="3200" b="1" dirty="0"/>
              <a:t>个非空的簇中。</a:t>
            </a:r>
          </a:p>
          <a:p>
            <a:pPr>
              <a:spcBef>
                <a:spcPct val="20000"/>
              </a:spcBef>
              <a:buClr>
                <a:schemeClr val="accent2"/>
              </a:buClr>
              <a:buSzPct val="80000"/>
              <a:buFont typeface="Wingdings" pitchFamily="2" charset="2"/>
              <a:buNone/>
            </a:pPr>
            <a:r>
              <a:rPr lang="zh-CN" altLang="en-US" sz="3200" b="1" dirty="0"/>
              <a:t>⑵ 计算每个簇的平均值，并用该平均值代表相应的簇。</a:t>
            </a:r>
          </a:p>
          <a:p>
            <a:pPr>
              <a:spcBef>
                <a:spcPct val="20000"/>
              </a:spcBef>
              <a:buClr>
                <a:schemeClr val="accent2"/>
              </a:buClr>
              <a:buSzPct val="80000"/>
              <a:buFont typeface="Wingdings" pitchFamily="2" charset="2"/>
              <a:buNone/>
            </a:pPr>
            <a:r>
              <a:rPr lang="zh-CN" altLang="en-US" sz="3200" b="1" dirty="0"/>
              <a:t>⑶ 根据每个对象与各个簇中心的距离，分配给最近的簇。</a:t>
            </a:r>
          </a:p>
          <a:p>
            <a:pPr>
              <a:spcBef>
                <a:spcPct val="20000"/>
              </a:spcBef>
              <a:buClr>
                <a:schemeClr val="accent2"/>
              </a:buClr>
              <a:buSzPct val="80000"/>
              <a:buFont typeface="Wingdings" pitchFamily="2" charset="2"/>
              <a:buNone/>
            </a:pPr>
            <a:r>
              <a:rPr lang="zh-CN" altLang="en-US" sz="3200" b="1" dirty="0"/>
              <a:t>⑷ 然后转第二步，重新计算每个簇的平均值。这个过程不断重复直到满足某个准则函数才停止。</a:t>
            </a:r>
          </a:p>
        </p:txBody>
      </p:sp>
      <p:sp>
        <p:nvSpPr>
          <p:cNvPr id="70659" name="Rectangle 1027"/>
          <p:cNvSpPr>
            <a:spLocks noChangeArrowheads="1"/>
          </p:cNvSpPr>
          <p:nvPr/>
        </p:nvSpPr>
        <p:spPr bwMode="auto">
          <a:xfrm>
            <a:off x="642937" y="723265"/>
            <a:ext cx="10608469" cy="77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lgn="ctr"/>
            <a:r>
              <a:rPr lang="en-US" altLang="zh-CN" sz="4000" b="1">
                <a:solidFill>
                  <a:srgbClr val="000099"/>
                </a:solidFill>
                <a:effectLst>
                  <a:outerShdw blurRad="38100" dist="38100" dir="2700000" algn="tl">
                    <a:srgbClr val="C0C0C0"/>
                  </a:outerShdw>
                </a:effectLst>
                <a:latin typeface="华文新魏" pitchFamily="2" charset="-122"/>
                <a:ea typeface="华文新魏" pitchFamily="2" charset="-122"/>
              </a:rPr>
              <a:t>K-</a:t>
            </a:r>
            <a:r>
              <a:rPr lang="zh-CN" altLang="en-US" sz="4000" b="1">
                <a:solidFill>
                  <a:srgbClr val="000099"/>
                </a:solidFill>
                <a:effectLst>
                  <a:outerShdw blurRad="38100" dist="38100" dir="2700000" algn="tl">
                    <a:srgbClr val="C0C0C0"/>
                  </a:outerShdw>
                </a:effectLst>
                <a:latin typeface="华文新魏" pitchFamily="2" charset="-122"/>
                <a:ea typeface="华文新魏" pitchFamily="2" charset="-122"/>
              </a:rPr>
              <a:t>均值算法</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32</a:t>
            </a:fld>
            <a:endParaRPr lang="en-US" altLang="zh-CN"/>
          </a:p>
        </p:txBody>
      </p:sp>
    </p:spTree>
    <p:extLst>
      <p:ext uri="{BB962C8B-B14F-4D97-AF65-F5344CB8AC3E}">
        <p14:creationId xmlns:p14="http://schemas.microsoft.com/office/powerpoint/2010/main" val="2590216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440163" y="6060693"/>
            <a:ext cx="3949154" cy="65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sz="3500" b="1">
                <a:solidFill>
                  <a:srgbClr val="0000CC"/>
                </a:solidFill>
                <a:latin typeface="Arial" charset="0"/>
              </a:rPr>
              <a:t>K-</a:t>
            </a:r>
            <a:r>
              <a:rPr lang="zh-CN" altLang="en-US" sz="3500" b="1">
                <a:solidFill>
                  <a:srgbClr val="0000CC"/>
                </a:solidFill>
                <a:latin typeface="Arial" charset="0"/>
              </a:rPr>
              <a:t>均值聚类示例</a:t>
            </a:r>
          </a:p>
        </p:txBody>
      </p:sp>
      <p:sp>
        <p:nvSpPr>
          <p:cNvPr id="58371" name="Text Box 3"/>
          <p:cNvSpPr txBox="1">
            <a:spLocks noChangeArrowheads="1"/>
          </p:cNvSpPr>
          <p:nvPr/>
        </p:nvSpPr>
        <p:spPr bwMode="auto">
          <a:xfrm>
            <a:off x="10226725" y="4617511"/>
            <a:ext cx="2632025" cy="2239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sz="2300" b="1">
                <a:latin typeface="Arial" charset="0"/>
              </a:rPr>
              <a:t>From “Data Mining: Concepts and Techniques”, J. Han and M. Kamber</a:t>
            </a:r>
          </a:p>
        </p:txBody>
      </p:sp>
      <p:pic>
        <p:nvPicPr>
          <p:cNvPr id="58372" name="Picture 4" descr="K-mean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829" y="562540"/>
            <a:ext cx="8909596" cy="5195119"/>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5508BCA2-2C9E-4EBF-94FD-D4135DDA2B81}" type="slidenum">
              <a:rPr lang="en-US" altLang="zh-CN" smtClean="0"/>
              <a:pPr/>
              <a:t>33</a:t>
            </a:fld>
            <a:endParaRPr lang="en-US" altLang="zh-CN"/>
          </a:p>
        </p:txBody>
      </p:sp>
    </p:spTree>
    <p:extLst>
      <p:ext uri="{BB962C8B-B14F-4D97-AF65-F5344CB8AC3E}">
        <p14:creationId xmlns:p14="http://schemas.microsoft.com/office/powerpoint/2010/main" val="298278245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750094" y="303957"/>
            <a:ext cx="11787188" cy="4674863"/>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457200" indent="-457200">
              <a:defRPr kumimoji="1" sz="2400">
                <a:solidFill>
                  <a:schemeClr val="tx1"/>
                </a:solidFill>
                <a:latin typeface="Times New Roman" charset="0"/>
                <a:ea typeface="宋体" pitchFamily="2" charset="-122"/>
              </a:defRPr>
            </a:lvl1pPr>
            <a:lvl2pPr marL="914400" indent="-457200">
              <a:defRPr kumimoji="1" sz="2400">
                <a:solidFill>
                  <a:schemeClr val="tx1"/>
                </a:solidFill>
                <a:latin typeface="Times New Roman" charset="0"/>
                <a:ea typeface="宋体" pitchFamily="2" charset="-122"/>
              </a:defRPr>
            </a:lvl2pPr>
            <a:lvl3pPr marL="1371600" indent="-457200">
              <a:defRPr kumimoji="1" sz="2400">
                <a:solidFill>
                  <a:schemeClr val="tx1"/>
                </a:solidFill>
                <a:latin typeface="Times New Roman" charset="0"/>
                <a:ea typeface="宋体" pitchFamily="2" charset="-122"/>
              </a:defRPr>
            </a:lvl3pPr>
            <a:lvl4pPr marL="1828800" indent="-457200">
              <a:defRPr kumimoji="1" sz="2400">
                <a:solidFill>
                  <a:schemeClr val="tx1"/>
                </a:solidFill>
                <a:latin typeface="Times New Roman" charset="0"/>
                <a:ea typeface="宋体" pitchFamily="2" charset="-122"/>
              </a:defRPr>
            </a:lvl4pPr>
            <a:lvl5pPr marL="2286000" indent="-457200">
              <a:defRPr kumimoji="1" sz="2400">
                <a:solidFill>
                  <a:schemeClr val="tx1"/>
                </a:solidFill>
                <a:latin typeface="Times New Roman" charset="0"/>
                <a:ea typeface="宋体" pitchFamily="2" charset="-122"/>
              </a:defRPr>
            </a:lvl5pPr>
            <a:lvl6pPr marL="2743200" indent="-457200" fontAlgn="base">
              <a:spcBef>
                <a:spcPct val="0"/>
              </a:spcBef>
              <a:spcAft>
                <a:spcPct val="0"/>
              </a:spcAft>
              <a:defRPr kumimoji="1" sz="2400">
                <a:solidFill>
                  <a:schemeClr val="tx1"/>
                </a:solidFill>
                <a:latin typeface="Times New Roman" charset="0"/>
                <a:ea typeface="宋体" pitchFamily="2" charset="-122"/>
              </a:defRPr>
            </a:lvl6pPr>
            <a:lvl7pPr marL="3200400" indent="-457200" fontAlgn="base">
              <a:spcBef>
                <a:spcPct val="0"/>
              </a:spcBef>
              <a:spcAft>
                <a:spcPct val="0"/>
              </a:spcAft>
              <a:defRPr kumimoji="1" sz="2400">
                <a:solidFill>
                  <a:schemeClr val="tx1"/>
                </a:solidFill>
                <a:latin typeface="Times New Roman" charset="0"/>
                <a:ea typeface="宋体" pitchFamily="2" charset="-122"/>
              </a:defRPr>
            </a:lvl7pPr>
            <a:lvl8pPr marL="3657600" indent="-457200" fontAlgn="base">
              <a:spcBef>
                <a:spcPct val="0"/>
              </a:spcBef>
              <a:spcAft>
                <a:spcPct val="0"/>
              </a:spcAft>
              <a:defRPr kumimoji="1" sz="2400">
                <a:solidFill>
                  <a:schemeClr val="tx1"/>
                </a:solidFill>
                <a:latin typeface="Times New Roman" charset="0"/>
                <a:ea typeface="宋体" pitchFamily="2" charset="-122"/>
              </a:defRPr>
            </a:lvl8pPr>
            <a:lvl9pPr marL="4114800" indent="-457200" fontAlgn="base">
              <a:spcBef>
                <a:spcPct val="0"/>
              </a:spcBef>
              <a:spcAft>
                <a:spcPct val="0"/>
              </a:spcAft>
              <a:defRPr kumimoji="1" sz="2400">
                <a:solidFill>
                  <a:schemeClr val="tx1"/>
                </a:solidFill>
                <a:latin typeface="Times New Roman" charset="0"/>
                <a:ea typeface="宋体" pitchFamily="2" charset="-122"/>
              </a:defRPr>
            </a:lvl9pPr>
          </a:lstStyle>
          <a:p>
            <a:pPr>
              <a:lnSpc>
                <a:spcPct val="125000"/>
              </a:lnSpc>
              <a:spcBef>
                <a:spcPct val="5000"/>
              </a:spcBef>
              <a:buSzPct val="80000"/>
            </a:pPr>
            <a:r>
              <a:rPr kumimoji="0" lang="zh-CN" altLang="en-US" sz="2500" b="1" dirty="0"/>
              <a:t>算法  </a:t>
            </a:r>
            <a:r>
              <a:rPr kumimoji="0" lang="en-US" altLang="zh-CN" sz="2500" b="1" i="1" dirty="0"/>
              <a:t>k</a:t>
            </a:r>
            <a:r>
              <a:rPr kumimoji="0" lang="en-US" altLang="zh-CN" sz="2500" b="1" dirty="0"/>
              <a:t>-means</a:t>
            </a:r>
            <a:r>
              <a:rPr kumimoji="0" lang="zh-CN" altLang="en-US" sz="2500" b="1" dirty="0"/>
              <a:t>算法</a:t>
            </a:r>
          </a:p>
          <a:p>
            <a:pPr>
              <a:lnSpc>
                <a:spcPct val="125000"/>
              </a:lnSpc>
              <a:spcBef>
                <a:spcPct val="5000"/>
              </a:spcBef>
              <a:buSzPct val="80000"/>
            </a:pPr>
            <a:r>
              <a:rPr kumimoji="0" lang="zh-CN" altLang="en-US" sz="2500" b="1" dirty="0"/>
              <a:t>输入：簇的数目</a:t>
            </a:r>
            <a:r>
              <a:rPr kumimoji="0" lang="en-US" altLang="zh-CN" sz="2500" b="1" i="1" dirty="0"/>
              <a:t>k</a:t>
            </a:r>
            <a:r>
              <a:rPr kumimoji="0" lang="zh-CN" altLang="en-US" sz="2500" b="1" dirty="0"/>
              <a:t>和包含</a:t>
            </a:r>
            <a:r>
              <a:rPr kumimoji="0" lang="en-US" altLang="zh-CN" sz="2500" b="1" i="1" dirty="0"/>
              <a:t>n</a:t>
            </a:r>
            <a:r>
              <a:rPr kumimoji="0" lang="zh-CN" altLang="en-US" sz="2500" b="1" dirty="0"/>
              <a:t>个对象的数据库。</a:t>
            </a:r>
          </a:p>
          <a:p>
            <a:pPr>
              <a:lnSpc>
                <a:spcPct val="125000"/>
              </a:lnSpc>
              <a:spcBef>
                <a:spcPct val="5000"/>
              </a:spcBef>
              <a:buSzPct val="80000"/>
            </a:pPr>
            <a:r>
              <a:rPr kumimoji="0" lang="zh-CN" altLang="en-US" sz="2500" b="1" dirty="0"/>
              <a:t>输出：</a:t>
            </a:r>
            <a:r>
              <a:rPr kumimoji="0" lang="en-US" altLang="zh-CN" sz="2500" b="1" i="1" dirty="0"/>
              <a:t>k</a:t>
            </a:r>
            <a:r>
              <a:rPr kumimoji="0" lang="zh-CN" altLang="en-US" sz="2500" b="1" dirty="0"/>
              <a:t>个簇，使平方误差准则最小。</a:t>
            </a:r>
          </a:p>
          <a:p>
            <a:pPr>
              <a:lnSpc>
                <a:spcPct val="125000"/>
              </a:lnSpc>
              <a:spcBef>
                <a:spcPct val="5000"/>
              </a:spcBef>
              <a:spcAft>
                <a:spcPct val="20000"/>
              </a:spcAft>
              <a:buSzPct val="80000"/>
            </a:pPr>
            <a:r>
              <a:rPr kumimoji="0" lang="zh-CN" altLang="en-US" sz="2500" b="1" dirty="0"/>
              <a:t>（</a:t>
            </a:r>
            <a:r>
              <a:rPr kumimoji="0" lang="en-US" altLang="zh-CN" sz="2500" b="1" dirty="0"/>
              <a:t>1)assign initial value for means; /*</a:t>
            </a:r>
            <a:r>
              <a:rPr kumimoji="0" lang="zh-CN" altLang="en-US" sz="2500" b="1" dirty="0"/>
              <a:t>任意选择</a:t>
            </a:r>
            <a:r>
              <a:rPr kumimoji="0" lang="en-US" altLang="zh-CN" sz="2500" b="1" i="1" dirty="0"/>
              <a:t>k</a:t>
            </a:r>
            <a:r>
              <a:rPr kumimoji="0" lang="zh-CN" altLang="en-US" sz="2500" b="1" dirty="0"/>
              <a:t>个对象作为初始的簇中心*</a:t>
            </a:r>
            <a:r>
              <a:rPr kumimoji="0" lang="en-US" altLang="zh-CN" sz="2500" b="1" dirty="0"/>
              <a:t>/</a:t>
            </a:r>
          </a:p>
          <a:p>
            <a:pPr>
              <a:lnSpc>
                <a:spcPct val="125000"/>
              </a:lnSpc>
              <a:spcBef>
                <a:spcPct val="5000"/>
              </a:spcBef>
              <a:buSzPct val="80000"/>
            </a:pPr>
            <a:r>
              <a:rPr kumimoji="0" lang="en-US" altLang="zh-CN" sz="2500" b="1" dirty="0"/>
              <a:t> (2) REPEAT</a:t>
            </a:r>
          </a:p>
          <a:p>
            <a:pPr>
              <a:lnSpc>
                <a:spcPct val="125000"/>
              </a:lnSpc>
              <a:spcBef>
                <a:spcPct val="5000"/>
              </a:spcBef>
              <a:buSzPct val="80000"/>
            </a:pPr>
            <a:r>
              <a:rPr kumimoji="0" lang="en-US" altLang="zh-CN" sz="2500" b="1" dirty="0"/>
              <a:t> (3)    FOR </a:t>
            </a:r>
            <a:r>
              <a:rPr kumimoji="0" lang="en-US" altLang="zh-CN" sz="2500" b="1" i="1" dirty="0"/>
              <a:t>j</a:t>
            </a:r>
            <a:r>
              <a:rPr kumimoji="0" lang="en-US" altLang="zh-CN" sz="2500" b="1" dirty="0"/>
              <a:t>=1 to </a:t>
            </a:r>
            <a:r>
              <a:rPr kumimoji="0" lang="en-US" altLang="zh-CN" sz="2500" b="1" i="1" dirty="0"/>
              <a:t>n </a:t>
            </a:r>
            <a:r>
              <a:rPr kumimoji="0" lang="en-US" altLang="zh-CN" sz="2500" b="1" dirty="0"/>
              <a:t>DO assign each  </a:t>
            </a:r>
            <a:r>
              <a:rPr kumimoji="0" lang="en-US" altLang="zh-CN" sz="2500" b="1" i="1" dirty="0" err="1"/>
              <a:t>xj</a:t>
            </a:r>
            <a:r>
              <a:rPr kumimoji="0" lang="en-US" altLang="zh-CN" sz="2500" b="1" i="1" dirty="0"/>
              <a:t> </a:t>
            </a:r>
            <a:r>
              <a:rPr kumimoji="0" lang="en-US" altLang="zh-CN" sz="2500" b="1" dirty="0"/>
              <a:t> to the closest clusters;</a:t>
            </a:r>
          </a:p>
          <a:p>
            <a:pPr>
              <a:lnSpc>
                <a:spcPct val="125000"/>
              </a:lnSpc>
              <a:spcBef>
                <a:spcPct val="5000"/>
              </a:spcBef>
              <a:buSzPct val="80000"/>
            </a:pPr>
            <a:r>
              <a:rPr kumimoji="0" lang="en-US" altLang="zh-CN" sz="2500" b="1" dirty="0"/>
              <a:t> (4)    FOR </a:t>
            </a:r>
            <a:r>
              <a:rPr kumimoji="0" lang="en-US" altLang="zh-CN" sz="2500" b="1" i="1" dirty="0" err="1"/>
              <a:t>i</a:t>
            </a:r>
            <a:r>
              <a:rPr kumimoji="0" lang="en-US" altLang="zh-CN" sz="2500" b="1" dirty="0"/>
              <a:t>=1 to </a:t>
            </a:r>
            <a:r>
              <a:rPr kumimoji="0" lang="en-US" altLang="zh-CN" sz="2500" b="1" i="1" dirty="0"/>
              <a:t>k</a:t>
            </a:r>
            <a:r>
              <a:rPr kumimoji="0" lang="en-US" altLang="zh-CN" sz="2500" b="1" dirty="0"/>
              <a:t> DO                          		/ *</a:t>
            </a:r>
            <a:r>
              <a:rPr kumimoji="0" lang="zh-CN" altLang="en-US" sz="2500" b="1" dirty="0"/>
              <a:t>更新簇平均值*</a:t>
            </a:r>
            <a:r>
              <a:rPr kumimoji="0" lang="en-US" altLang="zh-CN" sz="2500" b="1" dirty="0"/>
              <a:t>/</a:t>
            </a:r>
          </a:p>
          <a:p>
            <a:pPr>
              <a:lnSpc>
                <a:spcPct val="125000"/>
              </a:lnSpc>
              <a:spcBef>
                <a:spcPct val="5000"/>
              </a:spcBef>
              <a:buSzPct val="80000"/>
            </a:pPr>
            <a:r>
              <a:rPr kumimoji="0" lang="en-US" altLang="zh-CN" sz="2500" b="1" dirty="0"/>
              <a:t> (5)   Compute                                          		 /*</a:t>
            </a:r>
            <a:r>
              <a:rPr kumimoji="0" lang="zh-CN" altLang="en-US" sz="2500" b="1" dirty="0"/>
              <a:t>计算准则函数</a:t>
            </a:r>
            <a:r>
              <a:rPr kumimoji="0" lang="en-US" altLang="zh-CN" sz="2500" b="1" i="1" dirty="0"/>
              <a:t>E</a:t>
            </a:r>
            <a:r>
              <a:rPr kumimoji="0" lang="en-US" altLang="zh-CN" sz="2500" b="1" dirty="0"/>
              <a:t>*/</a:t>
            </a:r>
          </a:p>
          <a:p>
            <a:pPr>
              <a:lnSpc>
                <a:spcPct val="125000"/>
              </a:lnSpc>
              <a:spcBef>
                <a:spcPct val="5000"/>
              </a:spcBef>
              <a:buSzPct val="80000"/>
            </a:pPr>
            <a:r>
              <a:rPr kumimoji="0" lang="en-US" altLang="zh-CN" sz="2500" b="1" dirty="0"/>
              <a:t> (6) UNTIL  </a:t>
            </a:r>
            <a:r>
              <a:rPr kumimoji="0" lang="en-US" altLang="zh-CN" sz="2500" b="1" i="1" dirty="0"/>
              <a:t>E</a:t>
            </a:r>
            <a:r>
              <a:rPr kumimoji="0" lang="zh-CN" altLang="en-US" sz="2500" b="1" dirty="0"/>
              <a:t>不再明显地发生变化。</a:t>
            </a:r>
          </a:p>
        </p:txBody>
      </p:sp>
      <p:graphicFrame>
        <p:nvGraphicFramePr>
          <p:cNvPr id="71685" name="Object 5"/>
          <p:cNvGraphicFramePr>
            <a:graphicFrameLocks noGrp="1" noChangeAspect="1"/>
          </p:cNvGraphicFramePr>
          <p:nvPr>
            <p:ph sz="half" idx="4294967295"/>
            <p:extLst>
              <p:ext uri="{D42A27DB-BD31-4B8C-83A1-F6EECF244321}">
                <p14:modId xmlns:p14="http://schemas.microsoft.com/office/powerpoint/2010/main" val="1077609543"/>
              </p:ext>
            </p:extLst>
          </p:nvPr>
        </p:nvGraphicFramePr>
        <p:xfrm>
          <a:off x="3117007" y="3832349"/>
          <a:ext cx="3214688" cy="565888"/>
        </p:xfrm>
        <a:graphic>
          <a:graphicData uri="http://schemas.openxmlformats.org/presentationml/2006/ole">
            <mc:AlternateContent xmlns:mc="http://schemas.openxmlformats.org/markup-compatibility/2006">
              <mc:Choice xmlns:v="urn:schemas-microsoft-com:vml" Requires="v">
                <p:oleObj spid="_x0000_s13384" name="公式" r:id="rId3" imgW="1434960" imgH="342720" progId="Equation.3">
                  <p:embed/>
                </p:oleObj>
              </mc:Choice>
              <mc:Fallback>
                <p:oleObj name="公式" r:id="rId3" imgW="143496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7" y="3832349"/>
                        <a:ext cx="3214688" cy="565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6" name="Object 6"/>
          <p:cNvGraphicFramePr>
            <a:graphicFrameLocks noGrp="1" noChangeAspect="1"/>
          </p:cNvGraphicFramePr>
          <p:nvPr>
            <p:ph sz="half" idx="4294967295"/>
            <p:extLst>
              <p:ext uri="{D42A27DB-BD31-4B8C-83A1-F6EECF244321}">
                <p14:modId xmlns:p14="http://schemas.microsoft.com/office/powerpoint/2010/main" val="1952505165"/>
              </p:ext>
            </p:extLst>
          </p:nvPr>
        </p:nvGraphicFramePr>
        <p:xfrm>
          <a:off x="4864100" y="3359150"/>
          <a:ext cx="1995488" cy="474663"/>
        </p:xfrm>
        <a:graphic>
          <a:graphicData uri="http://schemas.openxmlformats.org/presentationml/2006/ole">
            <mc:AlternateContent xmlns:mc="http://schemas.openxmlformats.org/markup-compatibility/2006">
              <mc:Choice xmlns:v="urn:schemas-microsoft-com:vml" Requires="v">
                <p:oleObj spid="_x0000_s13385" name="Equation" r:id="rId5" imgW="1333440" imgH="317160" progId="Equation.DSMT4">
                  <p:embed/>
                </p:oleObj>
              </mc:Choice>
              <mc:Fallback>
                <p:oleObj name="Equation" r:id="rId5" imgW="1333440" imgH="317160" progId="Equation.DSMT4">
                  <p:embed/>
                  <p:pic>
                    <p:nvPicPr>
                      <p:cNvPr id="0" name=""/>
                      <p:cNvPicPr>
                        <a:picLocks noChangeAspect="1" noChangeArrowheads="1"/>
                      </p:cNvPicPr>
                      <p:nvPr/>
                    </p:nvPicPr>
                    <p:blipFill>
                      <a:blip r:embed="rId6"/>
                      <a:srcRect/>
                      <a:stretch>
                        <a:fillRect/>
                      </a:stretch>
                    </p:blipFill>
                    <p:spPr bwMode="auto">
                      <a:xfrm>
                        <a:off x="4864100" y="3359150"/>
                        <a:ext cx="1995488" cy="474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7" name="Rectangle 7"/>
          <p:cNvSpPr>
            <a:spLocks noChangeArrowheads="1"/>
          </p:cNvSpPr>
          <p:nvPr/>
        </p:nvSpPr>
        <p:spPr bwMode="auto">
          <a:xfrm>
            <a:off x="964406" y="5145456"/>
            <a:ext cx="11037094" cy="148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lnSpc>
                <a:spcPct val="80000"/>
              </a:lnSpc>
              <a:spcBef>
                <a:spcPct val="50000"/>
              </a:spcBef>
              <a:buClr>
                <a:schemeClr val="tx1"/>
              </a:buClr>
              <a:buSzPct val="60000"/>
              <a:buFont typeface="Wingdings" pitchFamily="2" charset="2"/>
              <a:buChar char="n"/>
            </a:pPr>
            <a:r>
              <a:rPr kumimoji="0" lang="zh-CN" altLang="en-US" sz="2400" b="1" dirty="0">
                <a:latin typeface="宋体" pitchFamily="2" charset="-122"/>
              </a:rPr>
              <a:t>算法首先随机地选择</a:t>
            </a:r>
            <a:r>
              <a:rPr kumimoji="0" lang="en-US" altLang="zh-CN" sz="2400" b="1" i="1" dirty="0">
                <a:latin typeface="宋体" pitchFamily="2" charset="-122"/>
              </a:rPr>
              <a:t>k</a:t>
            </a:r>
            <a:r>
              <a:rPr kumimoji="0" lang="zh-CN" altLang="en-US" sz="2400" b="1" dirty="0">
                <a:latin typeface="宋体" pitchFamily="2" charset="-122"/>
              </a:rPr>
              <a:t>个对象，每个对象初始地代表了一个簇的平均值或中心。对剩余的每个对象根据其与各个簇中心的距离，将它赋给最近的簇。然后重新计算每个簇的平均值。这个过程不断重复，直到准则函数收敛。</a:t>
            </a:r>
          </a:p>
          <a:p>
            <a:pPr>
              <a:lnSpc>
                <a:spcPct val="80000"/>
              </a:lnSpc>
              <a:spcBef>
                <a:spcPct val="50000"/>
              </a:spcBef>
              <a:buClr>
                <a:schemeClr val="tx1"/>
              </a:buClr>
              <a:buSzPct val="60000"/>
              <a:buFont typeface="Wingdings" pitchFamily="2" charset="2"/>
              <a:buChar char="n"/>
            </a:pPr>
            <a:r>
              <a:rPr kumimoji="0" lang="zh-CN" altLang="en-US" sz="2400" b="1" dirty="0">
                <a:latin typeface="宋体" pitchFamily="2" charset="-122"/>
              </a:rPr>
              <a:t>准则函数试图使生成的结果簇尽可能地紧凑和独立。</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34</a:t>
            </a:fld>
            <a:endParaRPr lang="en-US" altLang="zh-CN"/>
          </a:p>
        </p:txBody>
      </p:sp>
    </p:spTree>
    <p:extLst>
      <p:ext uri="{BB962C8B-B14F-4D97-AF65-F5344CB8AC3E}">
        <p14:creationId xmlns:p14="http://schemas.microsoft.com/office/powerpoint/2010/main" val="11607854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428626" y="1285805"/>
            <a:ext cx="2694534" cy="3949496"/>
          </a:xfrm>
          <a:prstGeom prst="rect">
            <a:avLst/>
          </a:prstGeom>
          <a:solidFill>
            <a:srgbClr val="EEFB3F"/>
          </a:solidFill>
          <a:ln w="9525">
            <a:solidFill>
              <a:srgbClr val="000000"/>
            </a:solidFill>
            <a:miter lim="800000"/>
            <a:headEnd/>
            <a:tailEnd/>
          </a:ln>
        </p:spPr>
        <p:txBody>
          <a:bodyPr lIns="114803" tIns="57401" rIns="114803" bIns="57401"/>
          <a:lstStyle/>
          <a:p>
            <a:pPr>
              <a:lnSpc>
                <a:spcPct val="90000"/>
              </a:lnSpc>
            </a:pPr>
            <a:r>
              <a:rPr lang="zh-CN" altLang="en-US" b="1" dirty="0"/>
              <a:t>样本数据</a:t>
            </a:r>
          </a:p>
          <a:p>
            <a:pPr>
              <a:lnSpc>
                <a:spcPct val="90000"/>
              </a:lnSpc>
            </a:pPr>
            <a:r>
              <a:rPr lang="zh-CN" altLang="en-US" b="1" dirty="0"/>
              <a:t>序号    属性 </a:t>
            </a:r>
            <a:r>
              <a:rPr lang="en-US" altLang="zh-CN" b="1" dirty="0"/>
              <a:t>1    </a:t>
            </a:r>
            <a:r>
              <a:rPr lang="zh-CN" altLang="en-US" b="1" dirty="0"/>
              <a:t>属性 </a:t>
            </a:r>
            <a:r>
              <a:rPr lang="en-US" altLang="zh-CN" b="1" dirty="0"/>
              <a:t>2	</a:t>
            </a:r>
          </a:p>
          <a:p>
            <a:pPr>
              <a:lnSpc>
                <a:spcPct val="90000"/>
              </a:lnSpc>
            </a:pPr>
            <a:r>
              <a:rPr lang="en-US" altLang="zh-CN" b="1" dirty="0"/>
              <a:t>1            1	         1	</a:t>
            </a:r>
          </a:p>
          <a:p>
            <a:pPr>
              <a:lnSpc>
                <a:spcPct val="90000"/>
              </a:lnSpc>
            </a:pPr>
            <a:r>
              <a:rPr lang="en-US" altLang="zh-CN" b="1" dirty="0"/>
              <a:t>2            2	         1	</a:t>
            </a:r>
          </a:p>
          <a:p>
            <a:pPr>
              <a:lnSpc>
                <a:spcPct val="90000"/>
              </a:lnSpc>
            </a:pPr>
            <a:r>
              <a:rPr lang="en-US" altLang="zh-CN" b="1" dirty="0"/>
              <a:t>3            1	         2	</a:t>
            </a:r>
          </a:p>
          <a:p>
            <a:pPr>
              <a:lnSpc>
                <a:spcPct val="90000"/>
              </a:lnSpc>
            </a:pPr>
            <a:r>
              <a:rPr lang="en-US" altLang="zh-CN" b="1" dirty="0"/>
              <a:t>4            2	         2	</a:t>
            </a:r>
          </a:p>
          <a:p>
            <a:pPr>
              <a:lnSpc>
                <a:spcPct val="90000"/>
              </a:lnSpc>
            </a:pPr>
            <a:r>
              <a:rPr lang="en-US" altLang="zh-CN" b="1" dirty="0"/>
              <a:t>5            4	         3	</a:t>
            </a:r>
          </a:p>
          <a:p>
            <a:pPr>
              <a:lnSpc>
                <a:spcPct val="90000"/>
              </a:lnSpc>
            </a:pPr>
            <a:r>
              <a:rPr lang="en-US" altLang="zh-CN" b="1" dirty="0"/>
              <a:t>6            5	         3	</a:t>
            </a:r>
          </a:p>
          <a:p>
            <a:pPr>
              <a:lnSpc>
                <a:spcPct val="90000"/>
              </a:lnSpc>
            </a:pPr>
            <a:r>
              <a:rPr lang="en-US" altLang="zh-CN" b="1" dirty="0"/>
              <a:t>7            4	         4	</a:t>
            </a:r>
          </a:p>
          <a:p>
            <a:pPr>
              <a:lnSpc>
                <a:spcPct val="90000"/>
              </a:lnSpc>
            </a:pPr>
            <a:r>
              <a:rPr lang="en-US" altLang="zh-CN" b="1" dirty="0"/>
              <a:t>8            5	         4</a:t>
            </a:r>
          </a:p>
          <a:p>
            <a:pPr>
              <a:lnSpc>
                <a:spcPct val="90000"/>
              </a:lnSpc>
            </a:pPr>
            <a:endParaRPr lang="en-US" altLang="zh-CN" b="1" baseline="-25000" dirty="0">
              <a:latin typeface="Tahoma" pitchFamily="34" charset="0"/>
            </a:endParaRPr>
          </a:p>
        </p:txBody>
      </p:sp>
      <p:sp>
        <p:nvSpPr>
          <p:cNvPr id="72708" name="Text Box 4"/>
          <p:cNvSpPr txBox="1">
            <a:spLocks noChangeArrowheads="1"/>
          </p:cNvSpPr>
          <p:nvPr/>
        </p:nvSpPr>
        <p:spPr bwMode="auto">
          <a:xfrm>
            <a:off x="321469" y="5545032"/>
            <a:ext cx="12322969" cy="1687618"/>
          </a:xfrm>
          <a:prstGeom prst="rect">
            <a:avLst/>
          </a:prstGeom>
          <a:solidFill>
            <a:srgbClr val="CCECFF"/>
          </a:solidFill>
          <a:ln w="9525">
            <a:solidFill>
              <a:srgbClr val="000000"/>
            </a:solidFill>
            <a:miter lim="800000"/>
            <a:headEnd/>
            <a:tailEnd/>
          </a:ln>
        </p:spPr>
        <p:txBody>
          <a:bodyPr lIns="114803" tIns="57401" rIns="114803" bIns="57401"/>
          <a:lstStyle/>
          <a:p>
            <a:r>
              <a:rPr lang="zh-CN" altLang="en-US" b="1" dirty="0"/>
              <a:t>迭代次数      平均值	平均值	               产生的新簇	                       新平均值          新平均值</a:t>
            </a:r>
          </a:p>
          <a:p>
            <a:r>
              <a:rPr lang="zh-CN" altLang="en-US" b="1" dirty="0"/>
              <a:t>                      （簇</a:t>
            </a:r>
            <a:r>
              <a:rPr lang="en-US" altLang="zh-CN" b="1" dirty="0"/>
              <a:t>1</a:t>
            </a:r>
            <a:r>
              <a:rPr lang="zh-CN" altLang="en-US" b="1" dirty="0"/>
              <a:t>）	 （簇</a:t>
            </a:r>
            <a:r>
              <a:rPr lang="en-US" altLang="zh-CN" b="1" dirty="0"/>
              <a:t>2</a:t>
            </a:r>
            <a:r>
              <a:rPr lang="zh-CN" altLang="en-US" b="1" dirty="0"/>
              <a:t>）			                                         （簇</a:t>
            </a:r>
            <a:r>
              <a:rPr lang="en-US" altLang="zh-CN" b="1" dirty="0"/>
              <a:t>1</a:t>
            </a:r>
            <a:r>
              <a:rPr lang="zh-CN" altLang="en-US" b="1" dirty="0"/>
              <a:t>）            （簇</a:t>
            </a:r>
            <a:r>
              <a:rPr lang="en-US" altLang="zh-CN" b="1" dirty="0"/>
              <a:t>2</a:t>
            </a:r>
            <a:r>
              <a:rPr lang="zh-CN" altLang="en-US" b="1" dirty="0"/>
              <a:t>）</a:t>
            </a:r>
          </a:p>
          <a:p>
            <a:r>
              <a:rPr lang="zh-CN" altLang="en-US" b="1" dirty="0"/>
              <a:t>				</a:t>
            </a:r>
            <a:endParaRPr lang="zh-CN" altLang="en-US" b="1" dirty="0">
              <a:latin typeface="宋体" pitchFamily="2" charset="-122"/>
            </a:endParaRPr>
          </a:p>
          <a:p>
            <a:r>
              <a:rPr lang="en-US" altLang="zh-CN" b="1" dirty="0"/>
              <a:t>1                  </a:t>
            </a:r>
            <a:r>
              <a:rPr lang="zh-CN" altLang="en-US" b="1" dirty="0"/>
              <a:t>（</a:t>
            </a:r>
            <a:r>
              <a:rPr lang="en-US" altLang="zh-CN" b="1" dirty="0"/>
              <a:t>1</a:t>
            </a:r>
            <a:r>
              <a:rPr lang="zh-CN" altLang="en-US" b="1" dirty="0"/>
              <a:t>，</a:t>
            </a:r>
            <a:r>
              <a:rPr lang="en-US" altLang="zh-CN" b="1" dirty="0"/>
              <a:t>1</a:t>
            </a:r>
            <a:r>
              <a:rPr lang="zh-CN" altLang="en-US" b="1" dirty="0"/>
              <a:t>）	（</a:t>
            </a:r>
            <a:r>
              <a:rPr lang="en-US" altLang="zh-CN" b="1" dirty="0"/>
              <a:t>1</a:t>
            </a:r>
            <a:r>
              <a:rPr lang="zh-CN" altLang="en-US" b="1" dirty="0"/>
              <a:t>，</a:t>
            </a:r>
            <a:r>
              <a:rPr lang="en-US" altLang="zh-CN" b="1" dirty="0"/>
              <a:t>2</a:t>
            </a:r>
            <a:r>
              <a:rPr lang="zh-CN" altLang="en-US" b="1"/>
              <a:t>）        </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a:t>
            </a:r>
            <a:r>
              <a:rPr lang="en-US" altLang="zh-CN" b="1" dirty="0"/>
              <a:t>1.5</a:t>
            </a:r>
            <a:r>
              <a:rPr lang="zh-CN" altLang="en-US" b="1" dirty="0"/>
              <a:t>，</a:t>
            </a:r>
            <a:r>
              <a:rPr lang="en-US" altLang="zh-CN" b="1" dirty="0"/>
              <a:t>1</a:t>
            </a:r>
            <a:r>
              <a:rPr lang="zh-CN" altLang="en-US" b="1" dirty="0"/>
              <a:t>）      （</a:t>
            </a:r>
            <a:r>
              <a:rPr lang="en-US" altLang="zh-CN" b="1" dirty="0"/>
              <a:t>3.5</a:t>
            </a:r>
            <a:r>
              <a:rPr lang="zh-CN" altLang="en-US" b="1" dirty="0"/>
              <a:t>，</a:t>
            </a:r>
            <a:r>
              <a:rPr lang="en-US" altLang="zh-CN" b="1" dirty="0"/>
              <a:t>3</a:t>
            </a:r>
            <a:r>
              <a:rPr lang="zh-CN" altLang="en-US" b="1" dirty="0"/>
              <a:t>）	</a:t>
            </a:r>
            <a:endParaRPr lang="zh-CN" altLang="en-US" b="1" dirty="0">
              <a:latin typeface="宋体" pitchFamily="2" charset="-122"/>
            </a:endParaRPr>
          </a:p>
          <a:p>
            <a:r>
              <a:rPr lang="en-US" altLang="zh-CN" b="1" dirty="0"/>
              <a:t>2                 </a:t>
            </a:r>
            <a:r>
              <a:rPr lang="zh-CN" altLang="en-US" b="1" dirty="0"/>
              <a:t>（</a:t>
            </a:r>
            <a:r>
              <a:rPr lang="en-US" altLang="zh-CN" b="1" dirty="0"/>
              <a:t>1.5</a:t>
            </a:r>
            <a:r>
              <a:rPr lang="zh-CN" altLang="en-US" b="1" dirty="0"/>
              <a:t>，</a:t>
            </a:r>
            <a:r>
              <a:rPr lang="en-US" altLang="zh-CN" b="1" dirty="0"/>
              <a:t>1</a:t>
            </a:r>
            <a:r>
              <a:rPr lang="zh-CN" altLang="en-US" b="1" dirty="0"/>
              <a:t>）	（</a:t>
            </a:r>
            <a:r>
              <a:rPr lang="en-US" altLang="zh-CN" b="1" dirty="0"/>
              <a:t>3.5</a:t>
            </a:r>
            <a:r>
              <a:rPr lang="zh-CN" altLang="en-US" b="1" dirty="0"/>
              <a:t>，</a:t>
            </a:r>
            <a:r>
              <a:rPr lang="en-US" altLang="zh-CN" b="1" dirty="0"/>
              <a:t>3</a:t>
            </a:r>
            <a:r>
              <a:rPr lang="zh-CN" altLang="en-US" b="1" dirty="0"/>
              <a:t>）     </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a:t>
            </a:r>
            <a:r>
              <a:rPr lang="en-US" altLang="zh-CN" b="1" dirty="0"/>
              <a:t>1.5</a:t>
            </a:r>
            <a:r>
              <a:rPr lang="zh-CN" altLang="en-US" b="1" dirty="0"/>
              <a:t>，</a:t>
            </a:r>
            <a:r>
              <a:rPr lang="en-US" altLang="zh-CN" b="1" dirty="0"/>
              <a:t>1.5</a:t>
            </a:r>
            <a:r>
              <a:rPr lang="zh-CN" altLang="en-US" b="1" dirty="0"/>
              <a:t>）    （</a:t>
            </a:r>
            <a:r>
              <a:rPr lang="en-US" altLang="zh-CN" b="1" dirty="0"/>
              <a:t>4.5</a:t>
            </a:r>
            <a:r>
              <a:rPr lang="zh-CN" altLang="en-US" b="1" dirty="0"/>
              <a:t>，</a:t>
            </a:r>
            <a:r>
              <a:rPr lang="en-US" altLang="zh-CN" b="1" dirty="0"/>
              <a:t>3.5</a:t>
            </a:r>
            <a:r>
              <a:rPr lang="zh-CN" altLang="en-US" b="1" dirty="0"/>
              <a:t>）	</a:t>
            </a:r>
            <a:endParaRPr lang="zh-CN" altLang="en-US" b="1" dirty="0">
              <a:latin typeface="宋体" pitchFamily="2" charset="-122"/>
            </a:endParaRPr>
          </a:p>
          <a:p>
            <a:r>
              <a:rPr lang="en-US" altLang="zh-CN" b="1" dirty="0"/>
              <a:t>3                 </a:t>
            </a:r>
            <a:r>
              <a:rPr lang="zh-CN" altLang="en-US" b="1" dirty="0"/>
              <a:t>（</a:t>
            </a:r>
            <a:r>
              <a:rPr lang="en-US" altLang="zh-CN" b="1" dirty="0"/>
              <a:t>1.5</a:t>
            </a:r>
            <a:r>
              <a:rPr lang="zh-CN" altLang="en-US" b="1" dirty="0"/>
              <a:t>，</a:t>
            </a:r>
            <a:r>
              <a:rPr lang="en-US" altLang="zh-CN" b="1" dirty="0"/>
              <a:t>1.5</a:t>
            </a:r>
            <a:r>
              <a:rPr lang="zh-CN" altLang="en-US" b="1" dirty="0"/>
              <a:t>）	（</a:t>
            </a:r>
            <a:r>
              <a:rPr lang="en-US" altLang="zh-CN" b="1" dirty="0"/>
              <a:t>4.5</a:t>
            </a:r>
            <a:r>
              <a:rPr lang="zh-CN" altLang="en-US" b="1" dirty="0"/>
              <a:t>，</a:t>
            </a:r>
            <a:r>
              <a:rPr lang="en-US" altLang="zh-CN" b="1" dirty="0"/>
              <a:t>3.5</a:t>
            </a:r>
            <a:r>
              <a:rPr lang="zh-CN" altLang="en-US" b="1" dirty="0"/>
              <a:t>）  </a:t>
            </a:r>
            <a:r>
              <a:rPr lang="en-US" altLang="zh-CN" b="1" dirty="0"/>
              <a:t>{1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a:t>
            </a:r>
            <a:r>
              <a:rPr lang="en-US" altLang="zh-CN" b="1" dirty="0"/>
              <a:t>1.5</a:t>
            </a:r>
            <a:r>
              <a:rPr lang="zh-CN" altLang="en-US" b="1" dirty="0"/>
              <a:t>，</a:t>
            </a:r>
            <a:r>
              <a:rPr lang="en-US" altLang="zh-CN" b="1" dirty="0"/>
              <a:t>1.5</a:t>
            </a:r>
            <a:r>
              <a:rPr lang="zh-CN" altLang="en-US" b="1" dirty="0"/>
              <a:t>）     （</a:t>
            </a:r>
            <a:r>
              <a:rPr lang="en-US" altLang="zh-CN" b="1" dirty="0"/>
              <a:t>4.5</a:t>
            </a:r>
            <a:r>
              <a:rPr lang="zh-CN" altLang="en-US" b="1" dirty="0"/>
              <a:t>，</a:t>
            </a:r>
            <a:r>
              <a:rPr lang="en-US" altLang="zh-CN" b="1" dirty="0"/>
              <a:t>3.5</a:t>
            </a:r>
            <a:r>
              <a:rPr lang="zh-CN" altLang="en-US" b="1" dirty="0"/>
              <a:t>）	</a:t>
            </a:r>
            <a:endParaRPr lang="zh-CN" altLang="en-US" b="1" dirty="0">
              <a:latin typeface="宋体" pitchFamily="2" charset="-122"/>
            </a:endParaRPr>
          </a:p>
          <a:p>
            <a:endParaRPr lang="en-US" altLang="zh-CN" b="1" baseline="-25000" dirty="0">
              <a:latin typeface="Tahoma" pitchFamily="34" charset="0"/>
            </a:endParaRPr>
          </a:p>
        </p:txBody>
      </p:sp>
      <p:sp>
        <p:nvSpPr>
          <p:cNvPr id="72709" name="Text Box 5"/>
          <p:cNvSpPr txBox="1">
            <a:spLocks noChangeArrowheads="1"/>
          </p:cNvSpPr>
          <p:nvPr/>
        </p:nvSpPr>
        <p:spPr bwMode="auto">
          <a:xfrm>
            <a:off x="3214688" y="-23352"/>
            <a:ext cx="9429750" cy="5655901"/>
          </a:xfrm>
          <a:prstGeom prst="rect">
            <a:avLst/>
          </a:prstGeom>
          <a:solidFill>
            <a:srgbClr val="FEE2F7"/>
          </a:solidFill>
          <a:ln>
            <a:noFill/>
          </a:ln>
          <a:effectLst/>
        </p:spPr>
        <p:txBody>
          <a:bodyPr lIns="0" tIns="57401" rIns="0" bIns="57401">
            <a:spAutoFit/>
          </a:bodyPr>
          <a:lstStyle/>
          <a:p>
            <a:pPr>
              <a:lnSpc>
                <a:spcPct val="90000"/>
              </a:lnSpc>
            </a:pPr>
            <a:r>
              <a:rPr lang="zh-CN" altLang="en-US" sz="2500" b="1" dirty="0"/>
              <a:t>根据所给的数据通过对其实施</a:t>
            </a:r>
            <a:r>
              <a:rPr lang="en-US" altLang="zh-CN" sz="2500" b="1" i="1" dirty="0"/>
              <a:t>k</a:t>
            </a:r>
            <a:r>
              <a:rPr lang="en-US" altLang="zh-CN" sz="2500" b="1" dirty="0"/>
              <a:t>-means (</a:t>
            </a:r>
            <a:r>
              <a:rPr lang="zh-CN" altLang="en-US" sz="2500" b="1" dirty="0"/>
              <a:t>设</a:t>
            </a:r>
            <a:r>
              <a:rPr lang="en-US" altLang="zh-CN" sz="2500" b="1" i="1" dirty="0"/>
              <a:t>n</a:t>
            </a:r>
            <a:r>
              <a:rPr lang="en-US" altLang="zh-CN" sz="2500" b="1" dirty="0"/>
              <a:t>=8</a:t>
            </a:r>
            <a:r>
              <a:rPr lang="zh-CN" altLang="en-US" sz="2500" b="1" dirty="0"/>
              <a:t>，</a:t>
            </a:r>
            <a:r>
              <a:rPr lang="en-US" altLang="zh-CN" sz="2500" b="1" i="1" dirty="0"/>
              <a:t>k</a:t>
            </a:r>
            <a:r>
              <a:rPr lang="en-US" altLang="zh-CN" sz="2500" b="1" dirty="0"/>
              <a:t>=2)</a:t>
            </a:r>
            <a:r>
              <a:rPr lang="zh-CN" altLang="en-US" sz="2500" b="1" dirty="0"/>
              <a:t>，其主要执行执行步骤：</a:t>
            </a:r>
          </a:p>
          <a:p>
            <a:pPr>
              <a:lnSpc>
                <a:spcPct val="90000"/>
              </a:lnSpc>
            </a:pPr>
            <a:r>
              <a:rPr lang="zh-CN" altLang="en-US" sz="2500" b="1" dirty="0"/>
              <a:t>第一次迭代：假定随机选择的两个对象，如序号</a:t>
            </a:r>
            <a:r>
              <a:rPr lang="en-US" altLang="zh-CN" sz="2500" b="1" dirty="0"/>
              <a:t>1</a:t>
            </a:r>
            <a:r>
              <a:rPr lang="zh-CN" altLang="en-US" sz="2500" b="1" dirty="0"/>
              <a:t>和序号</a:t>
            </a:r>
            <a:r>
              <a:rPr lang="en-US" altLang="zh-CN" sz="2500" b="1" dirty="0"/>
              <a:t>3</a:t>
            </a:r>
            <a:r>
              <a:rPr lang="zh-CN" altLang="en-US" sz="2500" b="1" dirty="0"/>
              <a:t>当作初始点，分别找到离两点最近的对象，并产生两个簇</a:t>
            </a:r>
            <a:r>
              <a:rPr lang="en-US" altLang="zh-CN" sz="2500" b="1" dirty="0"/>
              <a:t>{1</a:t>
            </a:r>
            <a:r>
              <a:rPr lang="zh-CN" altLang="en-US" sz="2500" b="1" dirty="0"/>
              <a:t>，</a:t>
            </a:r>
            <a:r>
              <a:rPr lang="en-US" altLang="zh-CN" sz="2500" b="1" dirty="0"/>
              <a:t>2}</a:t>
            </a:r>
            <a:r>
              <a:rPr lang="zh-CN" altLang="en-US" sz="2500" b="1" dirty="0"/>
              <a:t>和</a:t>
            </a:r>
            <a:r>
              <a:rPr lang="en-US" altLang="zh-CN" sz="2500" b="1" dirty="0"/>
              <a:t>{3</a:t>
            </a:r>
            <a:r>
              <a:rPr lang="zh-CN" altLang="en-US" sz="2500" b="1" dirty="0"/>
              <a:t>，</a:t>
            </a:r>
            <a:r>
              <a:rPr lang="en-US" altLang="zh-CN" sz="2500" b="1" dirty="0"/>
              <a:t>4</a:t>
            </a:r>
            <a:r>
              <a:rPr lang="zh-CN" altLang="en-US" sz="2500" b="1" dirty="0"/>
              <a:t>，</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a:t>
            </a:r>
          </a:p>
          <a:p>
            <a:pPr>
              <a:lnSpc>
                <a:spcPct val="90000"/>
              </a:lnSpc>
            </a:pPr>
            <a:r>
              <a:rPr lang="zh-CN" altLang="en-US" sz="2500" b="1" dirty="0"/>
              <a:t>对于产生的簇分别计算平均值，得到平均值点。</a:t>
            </a:r>
          </a:p>
          <a:p>
            <a:pPr lvl="1">
              <a:lnSpc>
                <a:spcPct val="90000"/>
              </a:lnSpc>
            </a:pPr>
            <a:r>
              <a:rPr lang="zh-CN" altLang="en-US" sz="2500" b="1" dirty="0"/>
              <a:t>对于</a:t>
            </a:r>
            <a:r>
              <a:rPr lang="en-US" altLang="zh-CN" sz="2500" b="1" dirty="0"/>
              <a:t>{1</a:t>
            </a:r>
            <a:r>
              <a:rPr lang="zh-CN" altLang="en-US" sz="2500" b="1" dirty="0"/>
              <a:t>，</a:t>
            </a:r>
            <a:r>
              <a:rPr lang="en-US" altLang="zh-CN" sz="2500" b="1" dirty="0"/>
              <a:t>2}</a:t>
            </a:r>
            <a:r>
              <a:rPr lang="zh-CN" altLang="en-US" sz="2500" b="1" dirty="0"/>
              <a:t>，平均值点为（</a:t>
            </a:r>
            <a:r>
              <a:rPr lang="en-US" altLang="zh-CN" sz="2500" b="1" dirty="0"/>
              <a:t>1.5</a:t>
            </a:r>
            <a:r>
              <a:rPr lang="zh-CN" altLang="en-US" sz="2500" b="1" dirty="0"/>
              <a:t>，</a:t>
            </a:r>
            <a:r>
              <a:rPr lang="en-US" altLang="zh-CN" sz="2500" b="1" dirty="0"/>
              <a:t>1</a:t>
            </a:r>
            <a:r>
              <a:rPr lang="zh-CN" altLang="en-US" sz="2500" b="1" dirty="0"/>
              <a:t>）（这里的平均值是简单的相加除</a:t>
            </a:r>
            <a:r>
              <a:rPr lang="en-US" altLang="zh-CN" sz="2500" b="1" dirty="0"/>
              <a:t>2</a:t>
            </a:r>
            <a:r>
              <a:rPr lang="zh-CN" altLang="en-US" sz="2500" b="1" dirty="0"/>
              <a:t>）；</a:t>
            </a:r>
          </a:p>
          <a:p>
            <a:pPr lvl="1">
              <a:lnSpc>
                <a:spcPct val="90000"/>
              </a:lnSpc>
            </a:pPr>
            <a:r>
              <a:rPr lang="zh-CN" altLang="en-US" sz="2500" b="1" dirty="0"/>
              <a:t>对于</a:t>
            </a:r>
            <a:r>
              <a:rPr lang="en-US" altLang="zh-CN" sz="2500" b="1" dirty="0"/>
              <a:t>{3</a:t>
            </a:r>
            <a:r>
              <a:rPr lang="zh-CN" altLang="en-US" sz="2500" b="1" dirty="0"/>
              <a:t>，</a:t>
            </a:r>
            <a:r>
              <a:rPr lang="en-US" altLang="zh-CN" sz="2500" b="1" dirty="0"/>
              <a:t>4</a:t>
            </a:r>
            <a:r>
              <a:rPr lang="zh-CN" altLang="en-US" sz="2500" b="1" dirty="0"/>
              <a:t>，</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，平均值点为（</a:t>
            </a:r>
            <a:r>
              <a:rPr lang="en-US" altLang="zh-CN" sz="2500" b="1" dirty="0"/>
              <a:t>3.5</a:t>
            </a:r>
            <a:r>
              <a:rPr lang="zh-CN" altLang="en-US" sz="2500" b="1" dirty="0"/>
              <a:t>，</a:t>
            </a:r>
            <a:r>
              <a:rPr lang="en-US" altLang="zh-CN" sz="2500" b="1" dirty="0"/>
              <a:t>3</a:t>
            </a:r>
            <a:r>
              <a:rPr lang="zh-CN" altLang="en-US" sz="2500" b="1" dirty="0"/>
              <a:t>）。</a:t>
            </a:r>
          </a:p>
          <a:p>
            <a:pPr>
              <a:lnSpc>
                <a:spcPct val="90000"/>
              </a:lnSpc>
            </a:pPr>
            <a:r>
              <a:rPr lang="zh-CN" altLang="en-US" sz="2500" b="1" dirty="0"/>
              <a:t>第二次迭代：通过平均值调整对象的所在的簇，重新聚类，即将所有点按离平均值点（</a:t>
            </a:r>
            <a:r>
              <a:rPr lang="en-US" altLang="zh-CN" sz="2500" b="1" dirty="0"/>
              <a:t>1.5</a:t>
            </a:r>
            <a:r>
              <a:rPr lang="zh-CN" altLang="en-US" sz="2500" b="1" dirty="0"/>
              <a:t>，</a:t>
            </a:r>
            <a:r>
              <a:rPr lang="en-US" altLang="zh-CN" sz="2500" b="1" dirty="0"/>
              <a:t>1</a:t>
            </a:r>
            <a:r>
              <a:rPr lang="zh-CN" altLang="en-US" sz="2500" b="1" dirty="0"/>
              <a:t>）、（</a:t>
            </a:r>
            <a:r>
              <a:rPr lang="en-US" altLang="zh-CN" sz="2500" b="1" dirty="0"/>
              <a:t>3.5</a:t>
            </a:r>
            <a:r>
              <a:rPr lang="zh-CN" altLang="en-US" sz="2500" b="1" dirty="0"/>
              <a:t>，</a:t>
            </a:r>
            <a:r>
              <a:rPr lang="en-US" altLang="zh-CN" sz="2500" b="1" dirty="0"/>
              <a:t>3</a:t>
            </a:r>
            <a:r>
              <a:rPr lang="zh-CN" altLang="en-US" sz="2500" b="1" dirty="0"/>
              <a:t>）最近的原则重新分配。得到两个新的簇：</a:t>
            </a:r>
            <a:r>
              <a:rPr lang="en-US" altLang="zh-CN" sz="2500" b="1" dirty="0"/>
              <a:t>{1</a:t>
            </a:r>
            <a:r>
              <a:rPr lang="zh-CN" altLang="en-US" sz="2500" b="1" dirty="0"/>
              <a:t>，</a:t>
            </a:r>
            <a:r>
              <a:rPr lang="en-US" altLang="zh-CN" sz="2500" b="1" dirty="0"/>
              <a:t>2</a:t>
            </a:r>
            <a:r>
              <a:rPr lang="zh-CN" altLang="en-US" sz="2500" b="1" dirty="0"/>
              <a:t>，</a:t>
            </a:r>
            <a:r>
              <a:rPr lang="en-US" altLang="zh-CN" sz="2500" b="1" dirty="0"/>
              <a:t>3</a:t>
            </a:r>
            <a:r>
              <a:rPr lang="zh-CN" altLang="en-US" sz="2500" b="1" dirty="0"/>
              <a:t>，</a:t>
            </a:r>
            <a:r>
              <a:rPr lang="en-US" altLang="zh-CN" sz="2500" b="1" dirty="0"/>
              <a:t>4}</a:t>
            </a:r>
            <a:r>
              <a:rPr lang="zh-CN" altLang="en-US" sz="2500" b="1" dirty="0"/>
              <a:t>和</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。重新计算簇平均值点，得到新的平均值点为（</a:t>
            </a:r>
            <a:r>
              <a:rPr lang="en-US" altLang="zh-CN" sz="2500" b="1" dirty="0"/>
              <a:t>1.5</a:t>
            </a:r>
            <a:r>
              <a:rPr lang="zh-CN" altLang="en-US" sz="2500" b="1" dirty="0"/>
              <a:t>，</a:t>
            </a:r>
            <a:r>
              <a:rPr lang="en-US" altLang="zh-CN" sz="2500" b="1" dirty="0"/>
              <a:t>1.5</a:t>
            </a:r>
            <a:r>
              <a:rPr lang="zh-CN" altLang="en-US" sz="2500" b="1" dirty="0"/>
              <a:t>）和（</a:t>
            </a:r>
            <a:r>
              <a:rPr lang="en-US" altLang="zh-CN" sz="2500" b="1" dirty="0"/>
              <a:t>4.5</a:t>
            </a:r>
            <a:r>
              <a:rPr lang="zh-CN" altLang="en-US" sz="2500" b="1" dirty="0"/>
              <a:t>，</a:t>
            </a:r>
            <a:r>
              <a:rPr lang="en-US" altLang="zh-CN" sz="2500" b="1" dirty="0"/>
              <a:t>3.5</a:t>
            </a:r>
            <a:r>
              <a:rPr lang="zh-CN" altLang="en-US" sz="2500" b="1" dirty="0"/>
              <a:t>）。</a:t>
            </a:r>
          </a:p>
          <a:p>
            <a:pPr>
              <a:lnSpc>
                <a:spcPct val="90000"/>
              </a:lnSpc>
            </a:pPr>
            <a:r>
              <a:rPr lang="zh-CN" altLang="en-US" sz="2500" b="1" dirty="0"/>
              <a:t>第三次迭代：将所有点按离平均值点（</a:t>
            </a:r>
            <a:r>
              <a:rPr lang="en-US" altLang="zh-CN" sz="2500" b="1" dirty="0"/>
              <a:t>1.5</a:t>
            </a:r>
            <a:r>
              <a:rPr lang="zh-CN" altLang="en-US" sz="2500" b="1" dirty="0"/>
              <a:t>，</a:t>
            </a:r>
            <a:r>
              <a:rPr lang="en-US" altLang="zh-CN" sz="2500" b="1" dirty="0"/>
              <a:t>1.5</a:t>
            </a:r>
            <a:r>
              <a:rPr lang="zh-CN" altLang="en-US" sz="2500" b="1" dirty="0"/>
              <a:t>）和（</a:t>
            </a:r>
            <a:r>
              <a:rPr lang="en-US" altLang="zh-CN" sz="2500" b="1" dirty="0"/>
              <a:t>4.5</a:t>
            </a:r>
            <a:r>
              <a:rPr lang="zh-CN" altLang="en-US" sz="2500" b="1" dirty="0"/>
              <a:t>，</a:t>
            </a:r>
            <a:r>
              <a:rPr lang="en-US" altLang="zh-CN" sz="2500" b="1" dirty="0"/>
              <a:t>3.5</a:t>
            </a:r>
            <a:r>
              <a:rPr lang="zh-CN" altLang="en-US" sz="2500" b="1" dirty="0"/>
              <a:t>）最近的原则重新分配，调整对象，簇仍然为</a:t>
            </a:r>
            <a:r>
              <a:rPr lang="en-US" altLang="zh-CN" sz="2500" b="1" dirty="0"/>
              <a:t>{1</a:t>
            </a:r>
            <a:r>
              <a:rPr lang="zh-CN" altLang="en-US" sz="2500" b="1" dirty="0"/>
              <a:t>，</a:t>
            </a:r>
            <a:r>
              <a:rPr lang="en-US" altLang="zh-CN" sz="2500" b="1" dirty="0"/>
              <a:t>2</a:t>
            </a:r>
            <a:r>
              <a:rPr lang="zh-CN" altLang="en-US" sz="2500" b="1" dirty="0"/>
              <a:t>，</a:t>
            </a:r>
            <a:r>
              <a:rPr lang="en-US" altLang="zh-CN" sz="2500" b="1" dirty="0"/>
              <a:t>3</a:t>
            </a:r>
            <a:r>
              <a:rPr lang="zh-CN" altLang="en-US" sz="2500" b="1" dirty="0"/>
              <a:t>，</a:t>
            </a:r>
            <a:r>
              <a:rPr lang="en-US" altLang="zh-CN" sz="2500" b="1" dirty="0"/>
              <a:t>4}</a:t>
            </a:r>
            <a:r>
              <a:rPr lang="zh-CN" altLang="en-US" sz="2500" b="1" dirty="0"/>
              <a:t>和</a:t>
            </a:r>
            <a:r>
              <a:rPr lang="en-US" altLang="zh-CN" sz="2500" b="1" dirty="0"/>
              <a:t>{5</a:t>
            </a:r>
            <a:r>
              <a:rPr lang="zh-CN" altLang="en-US" sz="2500" b="1" dirty="0"/>
              <a:t>，</a:t>
            </a:r>
            <a:r>
              <a:rPr lang="en-US" altLang="zh-CN" sz="2500" b="1" dirty="0"/>
              <a:t>6</a:t>
            </a:r>
            <a:r>
              <a:rPr lang="zh-CN" altLang="en-US" sz="2500" b="1" dirty="0"/>
              <a:t>，</a:t>
            </a:r>
            <a:r>
              <a:rPr lang="en-US" altLang="zh-CN" sz="2500" b="1" dirty="0"/>
              <a:t>7</a:t>
            </a:r>
            <a:r>
              <a:rPr lang="zh-CN" altLang="en-US" sz="2500" b="1" dirty="0"/>
              <a:t>，</a:t>
            </a:r>
            <a:r>
              <a:rPr lang="en-US" altLang="zh-CN" sz="2500" b="1" dirty="0"/>
              <a:t>8}</a:t>
            </a:r>
            <a:r>
              <a:rPr lang="zh-CN" altLang="en-US" sz="2500" b="1" dirty="0"/>
              <a:t>，发现没有出现重新分配，而且准则函数收敛，程序结束。</a:t>
            </a:r>
          </a:p>
        </p:txBody>
      </p:sp>
      <p:sp>
        <p:nvSpPr>
          <p:cNvPr id="72710" name="Rectangle 6"/>
          <p:cNvSpPr>
            <a:spLocks noChangeArrowheads="1"/>
          </p:cNvSpPr>
          <p:nvPr/>
        </p:nvSpPr>
        <p:spPr bwMode="auto">
          <a:xfrm>
            <a:off x="857250" y="520685"/>
            <a:ext cx="1129530"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a:latin typeface="Tahoma" pitchFamily="34" charset="0"/>
                <a:ea typeface="华文新魏" pitchFamily="2" charset="-122"/>
              </a:rPr>
              <a:t>实例</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35</a:t>
            </a:fld>
            <a:endParaRPr lang="en-US" altLang="zh-CN"/>
          </a:p>
        </p:txBody>
      </p:sp>
    </p:spTree>
    <p:extLst>
      <p:ext uri="{BB962C8B-B14F-4D97-AF65-F5344CB8AC3E}">
        <p14:creationId xmlns:p14="http://schemas.microsoft.com/office/powerpoint/2010/main" val="14040336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071563" y="723266"/>
            <a:ext cx="4975134"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en-US" altLang="zh-CN" sz="3500" b="1" i="1">
                <a:latin typeface="华文新魏" pitchFamily="2" charset="-122"/>
                <a:ea typeface="华文新魏" pitchFamily="2" charset="-122"/>
              </a:rPr>
              <a:t>k</a:t>
            </a:r>
            <a:r>
              <a:rPr lang="en-US" altLang="zh-CN" sz="3500" b="1">
                <a:latin typeface="华文新魏" pitchFamily="2" charset="-122"/>
                <a:ea typeface="华文新魏" pitchFamily="2" charset="-122"/>
              </a:rPr>
              <a:t>-means</a:t>
            </a:r>
            <a:r>
              <a:rPr lang="zh-CN" altLang="en-US" sz="3500" b="1">
                <a:latin typeface="华文新魏" pitchFamily="2" charset="-122"/>
                <a:ea typeface="华文新魏" pitchFamily="2" charset="-122"/>
              </a:rPr>
              <a:t>算法的性能分析</a:t>
            </a:r>
          </a:p>
        </p:txBody>
      </p:sp>
      <p:sp>
        <p:nvSpPr>
          <p:cNvPr id="73731" name="Rectangle 3"/>
          <p:cNvSpPr>
            <a:spLocks noChangeArrowheads="1"/>
          </p:cNvSpPr>
          <p:nvPr/>
        </p:nvSpPr>
        <p:spPr bwMode="auto">
          <a:xfrm>
            <a:off x="750094" y="1526893"/>
            <a:ext cx="11680031" cy="4326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20000"/>
              </a:spcBef>
              <a:buClr>
                <a:schemeClr val="tx1"/>
              </a:buClr>
              <a:buSzPct val="60000"/>
              <a:buFont typeface="Wingdings" pitchFamily="2" charset="2"/>
              <a:buChar char="n"/>
            </a:pPr>
            <a:r>
              <a:rPr lang="zh-CN" altLang="en-US" sz="2400" b="1" dirty="0">
                <a:latin typeface="华文新魏" pitchFamily="2" charset="-122"/>
                <a:ea typeface="华文新魏" pitchFamily="2" charset="-122"/>
              </a:rPr>
              <a:t>主要优点：</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是解决聚类问题的一种经典算法，简单、快速。</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对处理大数据集，该算法是相对可伸缩和高效率的。</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当结果簇是密集的，它的效果较好。</a:t>
            </a:r>
          </a:p>
          <a:p>
            <a:pPr>
              <a:spcBef>
                <a:spcPct val="20000"/>
              </a:spcBef>
              <a:buClr>
                <a:schemeClr val="tx1"/>
              </a:buClr>
              <a:buSzPct val="60000"/>
              <a:buFont typeface="Wingdings" pitchFamily="2" charset="2"/>
              <a:buChar char="n"/>
            </a:pPr>
            <a:r>
              <a:rPr lang="zh-CN" altLang="en-US" sz="2400" b="1" dirty="0">
                <a:latin typeface="华文新魏" pitchFamily="2" charset="-122"/>
                <a:ea typeface="华文新魏" pitchFamily="2" charset="-122"/>
              </a:rPr>
              <a:t>主要缺点</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在簇的平均值被定义的情况下才能使用，可能不适用于某些应用。</a:t>
            </a:r>
          </a:p>
          <a:p>
            <a:pPr lvl="1">
              <a:spcBef>
                <a:spcPct val="20000"/>
              </a:spcBef>
              <a:buClr>
                <a:schemeClr val="hlink"/>
              </a:buClr>
              <a:buSzPct val="55000"/>
              <a:buFont typeface="Wingdings" pitchFamily="2" charset="2"/>
              <a:buChar char="n"/>
            </a:pPr>
            <a:r>
              <a:rPr kumimoji="0" lang="zh-CN" altLang="en-US" sz="2400" b="1" dirty="0">
                <a:latin typeface="宋体" pitchFamily="2" charset="-122"/>
              </a:rPr>
              <a:t>必须事先给出</a:t>
            </a:r>
            <a:r>
              <a:rPr kumimoji="0" lang="en-US" altLang="zh-CN" sz="2400" b="1" i="1" dirty="0">
                <a:latin typeface="宋体" pitchFamily="2" charset="-122"/>
              </a:rPr>
              <a:t>k</a:t>
            </a:r>
            <a:r>
              <a:rPr kumimoji="0" lang="zh-CN" altLang="en-US" sz="2400" b="1" dirty="0">
                <a:latin typeface="宋体" pitchFamily="2" charset="-122"/>
              </a:rPr>
              <a:t>（要生成的簇的数目），而且对初值敏感，对于不同的初始值，可能会导致不同结果。</a:t>
            </a:r>
            <a:endParaRPr kumimoji="0" lang="zh-CN" altLang="en-US" sz="2400" b="1" i="1" dirty="0">
              <a:latin typeface="宋体" pitchFamily="2" charset="-122"/>
            </a:endParaRPr>
          </a:p>
          <a:p>
            <a:pPr lvl="1">
              <a:spcBef>
                <a:spcPct val="20000"/>
              </a:spcBef>
              <a:buClr>
                <a:schemeClr val="hlink"/>
              </a:buClr>
              <a:buSzPct val="55000"/>
              <a:buFont typeface="Wingdings" pitchFamily="2" charset="2"/>
              <a:buChar char="n"/>
            </a:pPr>
            <a:r>
              <a:rPr kumimoji="0" lang="zh-CN" altLang="en-US" sz="2400" b="1" dirty="0">
                <a:latin typeface="宋体" pitchFamily="2" charset="-122"/>
              </a:rPr>
              <a:t>不适合于发现非凸面形状的簇或者大小差别很大的簇。而且，它对于“躁声”和孤立点数据是敏感的。</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36</a:t>
            </a:fld>
            <a:endParaRPr lang="en-US" altLang="zh-CN"/>
          </a:p>
        </p:txBody>
      </p:sp>
    </p:spTree>
    <p:extLst>
      <p:ext uri="{BB962C8B-B14F-4D97-AF65-F5344CB8AC3E}">
        <p14:creationId xmlns:p14="http://schemas.microsoft.com/office/powerpoint/2010/main" val="28118478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层次聚类方法</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37</a:t>
            </a:fld>
            <a:endParaRPr lang="zh-CN" altLang="zh-CN"/>
          </a:p>
        </p:txBody>
      </p:sp>
    </p:spTree>
    <p:extLst>
      <p:ext uri="{BB962C8B-B14F-4D97-AF65-F5344CB8AC3E}">
        <p14:creationId xmlns:p14="http://schemas.microsoft.com/office/powerpoint/2010/main" val="30062882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236687" y="231949"/>
            <a:ext cx="12097344" cy="288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a:defRPr kumimoji="1" sz="2400">
                <a:solidFill>
                  <a:schemeClr val="tx1"/>
                </a:solidFill>
                <a:latin typeface="Times New Roman" charset="0"/>
                <a:ea typeface="宋体" pitchFamily="2" charset="-122"/>
              </a:defRPr>
            </a:lvl1pPr>
            <a:lvl2pPr indent="-1651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buClr>
                <a:schemeClr val="tx1"/>
              </a:buClr>
              <a:buSzPct val="60000"/>
              <a:buFont typeface="Wingdings" pitchFamily="2" charset="2"/>
              <a:buChar char="n"/>
            </a:pPr>
            <a:r>
              <a:rPr kumimoji="0" lang="zh-CN" altLang="en-US" b="1" dirty="0"/>
              <a:t>层次聚类方法对给定的数据集进行层次的分解，直到某种条件满足为止。具体又可分为：</a:t>
            </a:r>
          </a:p>
          <a:p>
            <a:pPr lvl="1">
              <a:spcBef>
                <a:spcPct val="50000"/>
              </a:spcBef>
              <a:buClr>
                <a:schemeClr val="hlink"/>
              </a:buClr>
              <a:buSzPct val="55000"/>
              <a:buFont typeface="Wingdings" pitchFamily="2" charset="2"/>
              <a:buChar char="n"/>
            </a:pPr>
            <a:r>
              <a:rPr kumimoji="0" lang="zh-CN" altLang="en-US" b="1" dirty="0">
                <a:solidFill>
                  <a:srgbClr val="FF0000"/>
                </a:solidFill>
              </a:rPr>
              <a:t>凝聚的层次聚类</a:t>
            </a:r>
            <a:r>
              <a:rPr kumimoji="0" lang="zh-CN" altLang="en-US" b="1" dirty="0"/>
              <a:t>：一种自底向上的策略，首先将每个对象作为一个簇，然后合并这些原子簇为越来越大的簇，直到某个终结条件被满足。</a:t>
            </a:r>
          </a:p>
          <a:p>
            <a:pPr lvl="1">
              <a:spcBef>
                <a:spcPct val="50000"/>
              </a:spcBef>
              <a:buClr>
                <a:schemeClr val="hlink"/>
              </a:buClr>
              <a:buSzPct val="55000"/>
              <a:buFont typeface="Wingdings" pitchFamily="2" charset="2"/>
              <a:buChar char="n"/>
            </a:pPr>
            <a:r>
              <a:rPr kumimoji="0" lang="zh-CN" altLang="en-US" b="1" dirty="0">
                <a:solidFill>
                  <a:srgbClr val="FF0000"/>
                </a:solidFill>
              </a:rPr>
              <a:t>分裂的层次聚类</a:t>
            </a:r>
            <a:r>
              <a:rPr kumimoji="0" lang="zh-CN" altLang="en-US" b="1" dirty="0"/>
              <a:t>：采用自顶向下的策略，它首先将所有对象置于一个簇中，然后逐渐细分为越来越小的簇，直到达到了某个终结条件。</a:t>
            </a:r>
          </a:p>
          <a:p>
            <a:pPr>
              <a:spcBef>
                <a:spcPct val="50000"/>
              </a:spcBef>
              <a:buClr>
                <a:schemeClr val="tx1"/>
              </a:buClr>
              <a:buSzPct val="60000"/>
              <a:buFont typeface="Wingdings" pitchFamily="2" charset="2"/>
              <a:buChar char="n"/>
            </a:pPr>
            <a:r>
              <a:rPr kumimoji="0" lang="zh-CN" altLang="en-US" b="1" dirty="0"/>
              <a:t>层次凝聚的代表是</a:t>
            </a:r>
            <a:r>
              <a:rPr kumimoji="0" lang="en-US" altLang="zh-CN" b="1" dirty="0"/>
              <a:t>AGNES</a:t>
            </a:r>
            <a:r>
              <a:rPr kumimoji="0" lang="zh-CN" altLang="en-US" b="1" dirty="0"/>
              <a:t>算法。层次分裂的代表是</a:t>
            </a:r>
            <a:r>
              <a:rPr kumimoji="0" lang="en-US" altLang="zh-CN" b="1" dirty="0"/>
              <a:t>DIANA</a:t>
            </a:r>
            <a:r>
              <a:rPr kumimoji="0" lang="zh-CN" altLang="en-US" b="1" dirty="0"/>
              <a:t>算法。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38</a:t>
            </a:fld>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671" y="3117861"/>
            <a:ext cx="9677652" cy="395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65561761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964406" y="642902"/>
            <a:ext cx="10929938" cy="120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5600" tIns="57801" rIns="115600" bIns="57801" anchor="ctr"/>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lgn="ctr"/>
            <a:r>
              <a:rPr kumimoji="0" lang="en-US" altLang="zh-CN" sz="4000" b="1">
                <a:solidFill>
                  <a:srgbClr val="000099"/>
                </a:solidFill>
                <a:latin typeface="华文新魏" pitchFamily="2" charset="-122"/>
                <a:ea typeface="华文新魏" pitchFamily="2" charset="-122"/>
              </a:rPr>
              <a:t>AGNES</a:t>
            </a:r>
            <a:r>
              <a:rPr kumimoji="0" lang="zh-CN" altLang="en-US" sz="4000" b="1">
                <a:solidFill>
                  <a:srgbClr val="000099"/>
                </a:solidFill>
                <a:latin typeface="华文新魏" pitchFamily="2" charset="-122"/>
                <a:ea typeface="华文新魏" pitchFamily="2" charset="-122"/>
              </a:rPr>
              <a:t>算法</a:t>
            </a:r>
          </a:p>
        </p:txBody>
      </p:sp>
      <p:sp>
        <p:nvSpPr>
          <p:cNvPr id="60419" name="Rectangle 3"/>
          <p:cNvSpPr>
            <a:spLocks noChangeArrowheads="1"/>
          </p:cNvSpPr>
          <p:nvPr/>
        </p:nvSpPr>
        <p:spPr bwMode="auto">
          <a:xfrm>
            <a:off x="1526977" y="2250158"/>
            <a:ext cx="9938742" cy="257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10000"/>
              </a:spcBef>
              <a:buClr>
                <a:schemeClr val="tx1"/>
              </a:buClr>
              <a:buSzPct val="60000"/>
              <a:buFont typeface="Wingdings" pitchFamily="2" charset="2"/>
              <a:buChar char="n"/>
            </a:pPr>
            <a:r>
              <a:rPr lang="en-US" altLang="zh-CN" sz="3200" b="1" dirty="0">
                <a:latin typeface="宋体" pitchFamily="2" charset="-122"/>
              </a:rPr>
              <a:t>AGNES (</a:t>
            </a:r>
            <a:r>
              <a:rPr lang="en-US" altLang="zh-CN" sz="3200" b="1" dirty="0" err="1">
                <a:latin typeface="宋体" pitchFamily="2" charset="-122"/>
              </a:rPr>
              <a:t>AGglomerative</a:t>
            </a:r>
            <a:r>
              <a:rPr lang="en-US" altLang="zh-CN" sz="3200" b="1" dirty="0">
                <a:latin typeface="宋体" pitchFamily="2" charset="-122"/>
              </a:rPr>
              <a:t> </a:t>
            </a:r>
            <a:r>
              <a:rPr lang="en-US" altLang="zh-CN" sz="3200" b="1" dirty="0" err="1">
                <a:latin typeface="宋体" pitchFamily="2" charset="-122"/>
              </a:rPr>
              <a:t>NESting</a:t>
            </a:r>
            <a:r>
              <a:rPr lang="en-US" altLang="zh-CN" sz="3200" b="1" dirty="0">
                <a:latin typeface="宋体" pitchFamily="2" charset="-122"/>
              </a:rPr>
              <a:t>)</a:t>
            </a:r>
            <a:r>
              <a:rPr lang="zh-CN" altLang="en-US" sz="3200" b="1" dirty="0">
                <a:latin typeface="宋体" pitchFamily="2" charset="-122"/>
              </a:rPr>
              <a:t>算法最初将每个对象作为一个簇，然后这些簇根据某些准则被一步步地合并。两个簇间的相似度由这两个不同簇中距离最近的数据点对的相似度来确定。聚类的合并过程反复进行直到所有的对象最终满足簇数目。</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39</a:t>
            </a:fld>
            <a:endParaRPr lang="en-US" altLang="zh-CN"/>
          </a:p>
        </p:txBody>
      </p:sp>
    </p:spTree>
    <p:extLst>
      <p:ext uri="{BB962C8B-B14F-4D97-AF65-F5344CB8AC3E}">
        <p14:creationId xmlns:p14="http://schemas.microsoft.com/office/powerpoint/2010/main" val="5262903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0" y="3645885"/>
            <a:ext cx="451460"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p>
            <a:r>
              <a:rPr lang="zh-CN" altLang="en-US" sz="1300">
                <a:cs typeface="Times New Roman" charset="0"/>
              </a:rPr>
              <a:t>，</a:t>
            </a:r>
            <a:r>
              <a:rPr lang="zh-CN" altLang="en-US"/>
              <a:t> </a:t>
            </a:r>
          </a:p>
        </p:txBody>
      </p:sp>
      <p:sp>
        <p:nvSpPr>
          <p:cNvPr id="10280" name="Rectangle 40"/>
          <p:cNvSpPr>
            <a:spLocks noChangeArrowheads="1"/>
          </p:cNvSpPr>
          <p:nvPr/>
        </p:nvSpPr>
        <p:spPr bwMode="auto">
          <a:xfrm>
            <a:off x="964406" y="1767981"/>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dirty="0">
                <a:solidFill>
                  <a:schemeClr val="tx2"/>
                </a:solidFill>
                <a:effectLst>
                  <a:outerShdw blurRad="38100" dist="38100" dir="2700000" algn="tl">
                    <a:srgbClr val="C0C0C0"/>
                  </a:outerShdw>
                </a:effectLst>
                <a:latin typeface="华文新魏" pitchFamily="2" charset="-122"/>
                <a:ea typeface="华文新魏" pitchFamily="2" charset="-122"/>
              </a:rPr>
              <a:t>一、聚类</a:t>
            </a:r>
            <a:r>
              <a:rPr lang="en-US" altLang="zh-CN" sz="4000" b="1" dirty="0">
                <a:solidFill>
                  <a:schemeClr val="tx2"/>
                </a:solidFill>
                <a:effectLst>
                  <a:outerShdw blurRad="38100" dist="38100" dir="2700000" algn="tl">
                    <a:srgbClr val="C0C0C0"/>
                  </a:outerShdw>
                </a:effectLst>
                <a:latin typeface="华文新魏" pitchFamily="2" charset="-122"/>
                <a:ea typeface="华文新魏" pitchFamily="2" charset="-122"/>
              </a:rPr>
              <a:t>:</a:t>
            </a:r>
          </a:p>
        </p:txBody>
      </p:sp>
      <p:sp>
        <p:nvSpPr>
          <p:cNvPr id="10281" name="Rectangle 41"/>
          <p:cNvSpPr>
            <a:spLocks noChangeArrowheads="1"/>
          </p:cNvSpPr>
          <p:nvPr/>
        </p:nvSpPr>
        <p:spPr bwMode="auto">
          <a:xfrm>
            <a:off x="642938" y="2571609"/>
            <a:ext cx="11760398" cy="2973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742950" indent="-285750">
              <a:defRPr kumimoji="1" sz="2400">
                <a:solidFill>
                  <a:schemeClr val="tx1"/>
                </a:solidFill>
                <a:latin typeface="Times New Roman" charset="0"/>
                <a:ea typeface="宋体" pitchFamily="2" charset="-122"/>
              </a:defRPr>
            </a:lvl2pPr>
            <a:lvl3pPr marL="1143000" indent="-228600">
              <a:defRPr kumimoji="1" sz="2400">
                <a:solidFill>
                  <a:schemeClr val="tx1"/>
                </a:solidFill>
                <a:latin typeface="Times New Roman" charset="0"/>
                <a:ea typeface="宋体" pitchFamily="2" charset="-122"/>
              </a:defRPr>
            </a:lvl3pPr>
            <a:lvl4pPr marL="1600200" indent="-228600">
              <a:defRPr kumimoji="1" sz="2400">
                <a:solidFill>
                  <a:schemeClr val="tx1"/>
                </a:solidFill>
                <a:latin typeface="Times New Roman" charset="0"/>
                <a:ea typeface="宋体" pitchFamily="2" charset="-122"/>
              </a:defRPr>
            </a:lvl4pPr>
            <a:lvl5pPr marL="2057400" indent="-228600">
              <a:defRPr kumimoji="1" sz="2400">
                <a:solidFill>
                  <a:schemeClr val="tx1"/>
                </a:solidFill>
                <a:latin typeface="Times New Roman" charset="0"/>
                <a:ea typeface="宋体" pitchFamily="2" charset="-122"/>
              </a:defRPr>
            </a:lvl5pPr>
            <a:lvl6pPr marL="2514600" indent="-228600" fontAlgn="base">
              <a:spcBef>
                <a:spcPct val="0"/>
              </a:spcBef>
              <a:spcAft>
                <a:spcPct val="0"/>
              </a:spcAft>
              <a:defRPr kumimoji="1" sz="2400">
                <a:solidFill>
                  <a:schemeClr val="tx1"/>
                </a:solidFill>
                <a:latin typeface="Times New Roman" charset="0"/>
                <a:ea typeface="宋体" pitchFamily="2" charset="-122"/>
              </a:defRPr>
            </a:lvl6pPr>
            <a:lvl7pPr marL="2971800" indent="-228600" fontAlgn="base">
              <a:spcBef>
                <a:spcPct val="0"/>
              </a:spcBef>
              <a:spcAft>
                <a:spcPct val="0"/>
              </a:spcAft>
              <a:defRPr kumimoji="1" sz="2400">
                <a:solidFill>
                  <a:schemeClr val="tx1"/>
                </a:solidFill>
                <a:latin typeface="Times New Roman" charset="0"/>
                <a:ea typeface="宋体" pitchFamily="2" charset="-122"/>
              </a:defRPr>
            </a:lvl7pPr>
            <a:lvl8pPr marL="3429000" indent="-228600" fontAlgn="base">
              <a:spcBef>
                <a:spcPct val="0"/>
              </a:spcBef>
              <a:spcAft>
                <a:spcPct val="0"/>
              </a:spcAft>
              <a:defRPr kumimoji="1" sz="2400">
                <a:solidFill>
                  <a:schemeClr val="tx1"/>
                </a:solidFill>
                <a:latin typeface="Times New Roman" charset="0"/>
                <a:ea typeface="宋体" pitchFamily="2" charset="-122"/>
              </a:defRPr>
            </a:lvl8pPr>
            <a:lvl9pPr marL="3886200" indent="-228600"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t>按照数据之间的</a:t>
            </a:r>
            <a:r>
              <a:rPr lang="zh-CN" altLang="en-US" sz="3200" b="1" dirty="0">
                <a:solidFill>
                  <a:srgbClr val="A50021"/>
                </a:solidFill>
              </a:rPr>
              <a:t>相似性</a:t>
            </a:r>
            <a:r>
              <a:rPr lang="zh-CN" altLang="en-US" sz="3200" b="1" dirty="0"/>
              <a:t>，对数据集进行分组或分类（簇</a:t>
            </a:r>
            <a:r>
              <a:rPr lang="en-US" altLang="zh-CN" sz="3200" b="1" dirty="0"/>
              <a:t>, cluster</a:t>
            </a:r>
            <a:r>
              <a:rPr lang="zh-CN" altLang="en-US" sz="3200" b="1" dirty="0"/>
              <a:t>）的过程，试图使</a:t>
            </a:r>
            <a:r>
              <a:rPr lang="zh-CN" altLang="en-US" sz="3200" b="1" dirty="0">
                <a:solidFill>
                  <a:srgbClr val="FF0000"/>
                </a:solidFill>
              </a:rPr>
              <a:t>类内差距最小化</a:t>
            </a:r>
            <a:r>
              <a:rPr lang="zh-CN" altLang="en-US" sz="3200" b="1" dirty="0"/>
              <a:t>，</a:t>
            </a:r>
            <a:r>
              <a:rPr lang="zh-CN" altLang="en-US" sz="3200" b="1" dirty="0">
                <a:solidFill>
                  <a:srgbClr val="FF0000"/>
                </a:solidFill>
              </a:rPr>
              <a:t>类间差距最大化</a:t>
            </a:r>
            <a:r>
              <a:rPr lang="zh-CN" altLang="en-US" sz="3200" b="1" dirty="0"/>
              <a:t>。</a:t>
            </a:r>
          </a:p>
          <a:p>
            <a:pPr>
              <a:spcBef>
                <a:spcPct val="20000"/>
              </a:spcBef>
              <a:buClr>
                <a:schemeClr val="accent2"/>
              </a:buClr>
              <a:buSzPct val="80000"/>
              <a:buFont typeface="Wingdings" pitchFamily="2" charset="2"/>
              <a:buChar char="l"/>
            </a:pPr>
            <a:r>
              <a:rPr lang="zh-CN" altLang="en-US" sz="3200" b="1" dirty="0"/>
              <a:t>利用聚类结果，可以提取数据集中隐藏的信息，对未来数据进行</a:t>
            </a:r>
            <a:r>
              <a:rPr lang="zh-CN" altLang="en-US" sz="3200" b="1" dirty="0">
                <a:solidFill>
                  <a:srgbClr val="A50021"/>
                </a:solidFill>
              </a:rPr>
              <a:t>预测和分类</a:t>
            </a:r>
            <a:r>
              <a:rPr lang="zh-CN" altLang="en-US" sz="3200" b="1" dirty="0"/>
              <a:t>。应用于数据挖掘、模式识别、图像处理、经济学</a:t>
            </a:r>
            <a:r>
              <a:rPr lang="en-US" altLang="zh-CN" sz="3200" b="1" dirty="0"/>
              <a:t>……</a:t>
            </a:r>
          </a:p>
        </p:txBody>
      </p:sp>
      <p:sp>
        <p:nvSpPr>
          <p:cNvPr id="10282" name="Text Box 42"/>
          <p:cNvSpPr txBox="1">
            <a:spLocks noChangeArrowheads="1"/>
          </p:cNvSpPr>
          <p:nvPr/>
        </p:nvSpPr>
        <p:spPr bwMode="auto">
          <a:xfrm>
            <a:off x="3321845" y="5866483"/>
            <a:ext cx="6076652" cy="654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pPr>
            <a:r>
              <a:rPr lang="en-US" altLang="zh-CN" sz="3500" b="1" dirty="0">
                <a:solidFill>
                  <a:srgbClr val="0000CC"/>
                </a:solidFill>
                <a:latin typeface="Arial" charset="0"/>
              </a:rPr>
              <a:t>“</a:t>
            </a:r>
            <a:r>
              <a:rPr lang="zh-CN" altLang="en-US" sz="3500" b="1" dirty="0">
                <a:solidFill>
                  <a:srgbClr val="0000CC"/>
                </a:solidFill>
                <a:latin typeface="Arial" charset="0"/>
              </a:rPr>
              <a:t>物以类聚，人以群分”</a:t>
            </a:r>
          </a:p>
        </p:txBody>
      </p:sp>
      <p:sp>
        <p:nvSpPr>
          <p:cNvPr id="3" name="灯片编号占位符 2"/>
          <p:cNvSpPr>
            <a:spLocks noGrp="1"/>
          </p:cNvSpPr>
          <p:nvPr>
            <p:ph type="sldNum" sz="quarter" idx="12"/>
          </p:nvPr>
        </p:nvSpPr>
        <p:spPr/>
        <p:txBody>
          <a:bodyPr/>
          <a:lstStyle/>
          <a:p>
            <a:pPr>
              <a:defRPr/>
            </a:pPr>
            <a:fld id="{8E2E05DA-B485-4BC7-831B-295745B8468C}" type="slidenum">
              <a:rPr lang="en-US" altLang="zh-CN" smtClean="0"/>
              <a:pPr>
                <a:defRPr/>
              </a:pPr>
              <a:t>4</a:t>
            </a:fld>
            <a:endParaRPr lang="en-US" altLang="zh-CN"/>
          </a:p>
        </p:txBody>
      </p:sp>
    </p:spTree>
    <p:extLst>
      <p:ext uri="{BB962C8B-B14F-4D97-AF65-F5344CB8AC3E}">
        <p14:creationId xmlns:p14="http://schemas.microsoft.com/office/powerpoint/2010/main" val="427797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964406" y="1848344"/>
            <a:ext cx="11137553" cy="3329110"/>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10000"/>
              </a:spcBef>
            </a:pPr>
            <a:r>
              <a:rPr kumimoji="0" lang="zh-CN" altLang="en-US" sz="2400" b="1" dirty="0">
                <a:latin typeface="Tahoma" pitchFamily="34" charset="0"/>
              </a:rPr>
              <a:t>算法    </a:t>
            </a:r>
            <a:r>
              <a:rPr kumimoji="0" lang="en-US" altLang="zh-CN" sz="2400" b="1" dirty="0">
                <a:latin typeface="Tahoma" pitchFamily="34" charset="0"/>
              </a:rPr>
              <a:t>AGNES</a:t>
            </a:r>
            <a:r>
              <a:rPr kumimoji="0" lang="zh-CN" altLang="en-US" sz="2400" b="1" dirty="0">
                <a:latin typeface="Tahoma" pitchFamily="34" charset="0"/>
              </a:rPr>
              <a:t>（自底向上凝聚算法）</a:t>
            </a:r>
          </a:p>
          <a:p>
            <a:pPr>
              <a:spcBef>
                <a:spcPct val="10000"/>
              </a:spcBef>
            </a:pPr>
            <a:r>
              <a:rPr kumimoji="0" lang="zh-CN" altLang="en-US" sz="2400" b="1" dirty="0">
                <a:latin typeface="Tahoma" pitchFamily="34" charset="0"/>
              </a:rPr>
              <a:t>输入：包含</a:t>
            </a:r>
            <a:r>
              <a:rPr kumimoji="0" lang="en-US" altLang="zh-CN" sz="2400" b="1" dirty="0">
                <a:latin typeface="Tahoma" pitchFamily="34" charset="0"/>
              </a:rPr>
              <a:t>n</a:t>
            </a:r>
            <a:r>
              <a:rPr kumimoji="0" lang="zh-CN" altLang="en-US" sz="2400" b="1" dirty="0">
                <a:latin typeface="Tahoma" pitchFamily="34" charset="0"/>
              </a:rPr>
              <a:t>个对象的数据库，终止条件簇的数目</a:t>
            </a:r>
            <a:r>
              <a:rPr kumimoji="0" lang="en-US" altLang="zh-CN" sz="2400" b="1" dirty="0">
                <a:latin typeface="Tahoma" pitchFamily="34" charset="0"/>
              </a:rPr>
              <a:t>k</a:t>
            </a:r>
            <a:r>
              <a:rPr kumimoji="0" lang="zh-CN" altLang="en-US" sz="2400" b="1" dirty="0">
                <a:latin typeface="Tahoma" pitchFamily="34" charset="0"/>
              </a:rPr>
              <a:t>。</a:t>
            </a:r>
          </a:p>
          <a:p>
            <a:pPr>
              <a:spcBef>
                <a:spcPct val="10000"/>
              </a:spcBef>
            </a:pPr>
            <a:r>
              <a:rPr kumimoji="0" lang="zh-CN" altLang="en-US" sz="2400" b="1" dirty="0">
                <a:latin typeface="Tahoma" pitchFamily="34" charset="0"/>
              </a:rPr>
              <a:t>输出：</a:t>
            </a:r>
            <a:r>
              <a:rPr kumimoji="0" lang="en-US" altLang="zh-CN" sz="2400" b="1" dirty="0">
                <a:latin typeface="Tahoma" pitchFamily="34" charset="0"/>
              </a:rPr>
              <a:t>k</a:t>
            </a:r>
            <a:r>
              <a:rPr kumimoji="0" lang="zh-CN" altLang="en-US" sz="2400" b="1" dirty="0">
                <a:latin typeface="Tahoma" pitchFamily="34" charset="0"/>
              </a:rPr>
              <a:t>个簇，达到终止条件规定簇数目。</a:t>
            </a:r>
          </a:p>
          <a:p>
            <a:pPr>
              <a:spcBef>
                <a:spcPct val="10000"/>
              </a:spcBef>
            </a:pPr>
            <a:r>
              <a:rPr kumimoji="0" lang="en-US" altLang="zh-CN" sz="2400" b="1" dirty="0">
                <a:latin typeface="Tahoma" pitchFamily="34" charset="0"/>
              </a:rPr>
              <a:t>(1)  </a:t>
            </a:r>
            <a:r>
              <a:rPr kumimoji="0" lang="zh-CN" altLang="en-US" sz="2400" b="1" dirty="0">
                <a:latin typeface="Tahoma" pitchFamily="34" charset="0"/>
              </a:rPr>
              <a:t>将每个对象当成一个初始簇；</a:t>
            </a:r>
          </a:p>
          <a:p>
            <a:pPr>
              <a:spcBef>
                <a:spcPct val="10000"/>
              </a:spcBef>
            </a:pPr>
            <a:r>
              <a:rPr kumimoji="0" lang="en-US" altLang="zh-CN" sz="2400" b="1" dirty="0">
                <a:latin typeface="Tahoma" pitchFamily="34" charset="0"/>
              </a:rPr>
              <a:t>(2)  REPEAT</a:t>
            </a:r>
          </a:p>
          <a:p>
            <a:pPr>
              <a:spcBef>
                <a:spcPct val="10000"/>
              </a:spcBef>
            </a:pPr>
            <a:r>
              <a:rPr kumimoji="0" lang="en-US" altLang="zh-CN" sz="2400" b="1" dirty="0">
                <a:latin typeface="Tahoma" pitchFamily="34" charset="0"/>
              </a:rPr>
              <a:t>(3)    </a:t>
            </a:r>
            <a:r>
              <a:rPr kumimoji="0" lang="zh-CN" altLang="en-US" sz="2400" b="1" dirty="0">
                <a:latin typeface="Tahoma" pitchFamily="34" charset="0"/>
              </a:rPr>
              <a:t>根据两个簇中最近的数据点找到最近的两个簇；</a:t>
            </a:r>
          </a:p>
          <a:p>
            <a:pPr>
              <a:spcBef>
                <a:spcPct val="10000"/>
              </a:spcBef>
            </a:pPr>
            <a:r>
              <a:rPr kumimoji="0" lang="en-US" altLang="zh-CN" sz="2400" b="1" dirty="0">
                <a:latin typeface="Tahoma" pitchFamily="34" charset="0"/>
              </a:rPr>
              <a:t>(4)    </a:t>
            </a:r>
            <a:r>
              <a:rPr kumimoji="0" lang="zh-CN" altLang="en-US" sz="2400" b="1" dirty="0">
                <a:latin typeface="Tahoma" pitchFamily="34" charset="0"/>
              </a:rPr>
              <a:t>合并两个簇，生成新的簇的集合；</a:t>
            </a:r>
          </a:p>
          <a:p>
            <a:pPr>
              <a:spcBef>
                <a:spcPct val="10000"/>
              </a:spcBef>
            </a:pPr>
            <a:r>
              <a:rPr kumimoji="0" lang="en-US" altLang="zh-CN" sz="2400" b="1" dirty="0">
                <a:latin typeface="Tahoma" pitchFamily="34" charset="0"/>
              </a:rPr>
              <a:t>(5)  UNTIL </a:t>
            </a:r>
            <a:r>
              <a:rPr kumimoji="0" lang="zh-CN" altLang="en-US" sz="2400" b="1" dirty="0">
                <a:latin typeface="Tahoma" pitchFamily="34" charset="0"/>
              </a:rPr>
              <a:t>达到定义的簇的数目；</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40</a:t>
            </a:fld>
            <a:endParaRPr lang="en-US" altLang="zh-CN"/>
          </a:p>
        </p:txBody>
      </p:sp>
    </p:spTree>
    <p:extLst>
      <p:ext uri="{BB962C8B-B14F-4D97-AF65-F5344CB8AC3E}">
        <p14:creationId xmlns:p14="http://schemas.microsoft.com/office/powerpoint/2010/main" val="18037104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857250" y="520685"/>
            <a:ext cx="1129530"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a:latin typeface="Tahoma" pitchFamily="34" charset="0"/>
                <a:ea typeface="华文新魏" pitchFamily="2" charset="-122"/>
              </a:rPr>
              <a:t>实例</a:t>
            </a:r>
          </a:p>
        </p:txBody>
      </p:sp>
      <p:sp>
        <p:nvSpPr>
          <p:cNvPr id="77827" name="Text Box 3"/>
          <p:cNvSpPr txBox="1">
            <a:spLocks noChangeArrowheads="1"/>
          </p:cNvSpPr>
          <p:nvPr/>
        </p:nvSpPr>
        <p:spPr bwMode="auto">
          <a:xfrm>
            <a:off x="214313" y="1125079"/>
            <a:ext cx="3478758" cy="3455599"/>
          </a:xfrm>
          <a:prstGeom prst="rect">
            <a:avLst/>
          </a:prstGeom>
          <a:solidFill>
            <a:srgbClr val="EEFB3F"/>
          </a:solidFill>
          <a:ln w="9525">
            <a:solidFill>
              <a:srgbClr val="000000"/>
            </a:solidFill>
            <a:miter lim="800000"/>
            <a:headEnd/>
            <a:tailEnd/>
          </a:ln>
        </p:spPr>
        <p:txBody>
          <a:bodyPr lIns="114803" tIns="57401" rIns="114803" bIns="57401"/>
          <a:lstStyle/>
          <a:p>
            <a:r>
              <a:rPr lang="zh-CN" altLang="en-US" sz="2400" b="1" dirty="0"/>
              <a:t>序号	属性 </a:t>
            </a:r>
            <a:r>
              <a:rPr lang="en-US" altLang="zh-CN" sz="2400" b="1" dirty="0"/>
              <a:t>1	</a:t>
            </a:r>
            <a:r>
              <a:rPr lang="zh-CN" altLang="en-US" sz="2400" b="1" dirty="0"/>
              <a:t>属性 </a:t>
            </a:r>
            <a:r>
              <a:rPr lang="en-US" altLang="zh-CN" sz="2400" b="1" dirty="0"/>
              <a:t>2	</a:t>
            </a:r>
          </a:p>
          <a:p>
            <a:r>
              <a:rPr lang="en-US" altLang="zh-CN" sz="2400" b="1" dirty="0"/>
              <a:t>1	1	1	</a:t>
            </a:r>
          </a:p>
          <a:p>
            <a:r>
              <a:rPr lang="en-US" altLang="zh-CN" sz="2400" b="1" dirty="0"/>
              <a:t>2	1	2	</a:t>
            </a:r>
          </a:p>
          <a:p>
            <a:r>
              <a:rPr lang="en-US" altLang="zh-CN" sz="2400" b="1" dirty="0"/>
              <a:t>3	2	1	</a:t>
            </a:r>
          </a:p>
          <a:p>
            <a:r>
              <a:rPr lang="en-US" altLang="zh-CN" sz="2400" b="1" dirty="0"/>
              <a:t>4	2	2	</a:t>
            </a:r>
          </a:p>
          <a:p>
            <a:r>
              <a:rPr lang="en-US" altLang="zh-CN" sz="2400" b="1" dirty="0"/>
              <a:t>5	3	4	</a:t>
            </a:r>
          </a:p>
          <a:p>
            <a:r>
              <a:rPr lang="en-US" altLang="zh-CN" sz="2400" b="1" dirty="0"/>
              <a:t>6	3	5	</a:t>
            </a:r>
          </a:p>
          <a:p>
            <a:r>
              <a:rPr lang="en-US" altLang="zh-CN" sz="2400" b="1" dirty="0"/>
              <a:t>7	4	4	</a:t>
            </a:r>
          </a:p>
          <a:p>
            <a:r>
              <a:rPr lang="en-US" altLang="zh-CN" sz="2400" b="1" dirty="0"/>
              <a:t>8	4	5</a:t>
            </a:r>
          </a:p>
          <a:p>
            <a:endParaRPr lang="en-US" altLang="zh-CN" sz="2400" b="1" baseline="-25000" dirty="0">
              <a:latin typeface="Tahoma" pitchFamily="34" charset="0"/>
            </a:endParaRPr>
          </a:p>
        </p:txBody>
      </p:sp>
      <p:sp>
        <p:nvSpPr>
          <p:cNvPr id="77828" name="Text Box 4"/>
          <p:cNvSpPr txBox="1">
            <a:spLocks noChangeArrowheads="1"/>
          </p:cNvSpPr>
          <p:nvPr/>
        </p:nvSpPr>
        <p:spPr bwMode="auto">
          <a:xfrm>
            <a:off x="857251" y="5056485"/>
            <a:ext cx="11177737" cy="2032149"/>
          </a:xfrm>
          <a:prstGeom prst="rect">
            <a:avLst/>
          </a:prstGeom>
          <a:solidFill>
            <a:srgbClr val="F4E8DC"/>
          </a:solidFill>
          <a:ln w="9525">
            <a:solidFill>
              <a:srgbClr val="000000"/>
            </a:solidFill>
            <a:miter lim="800000"/>
            <a:headEnd/>
            <a:tailEnd/>
          </a:ln>
        </p:spPr>
        <p:txBody>
          <a:bodyPr lIns="114803" tIns="57401" rIns="114803" bIns="57401"/>
          <a:lstStyle/>
          <a:p>
            <a:r>
              <a:rPr lang="zh-CN" altLang="en-US" b="1" dirty="0"/>
              <a:t>步骤	最近的簇距离	最近的两个簇	合并后的新簇	</a:t>
            </a:r>
          </a:p>
          <a:p>
            <a:r>
              <a:rPr lang="en-US" altLang="zh-CN" b="1" dirty="0"/>
              <a:t>1	1		{1}</a:t>
            </a:r>
            <a:r>
              <a:rPr lang="zh-CN" altLang="en-US" b="1" dirty="0"/>
              <a:t>，</a:t>
            </a:r>
            <a:r>
              <a:rPr lang="en-US" altLang="zh-CN" b="1" dirty="0"/>
              <a:t>{2}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2	1		{3}</a:t>
            </a:r>
            <a:r>
              <a:rPr lang="zh-CN" altLang="en-US" b="1" dirty="0"/>
              <a:t>，</a:t>
            </a:r>
            <a:r>
              <a:rPr lang="en-US" altLang="zh-CN" b="1" dirty="0"/>
              <a:t>{4}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3	1		{5}</a:t>
            </a:r>
            <a:r>
              <a:rPr lang="zh-CN" altLang="en-US" b="1" dirty="0"/>
              <a:t>，</a:t>
            </a:r>
            <a:r>
              <a:rPr lang="en-US" altLang="zh-CN" b="1" dirty="0"/>
              <a:t>{6}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4	1		{7}</a:t>
            </a:r>
            <a:r>
              <a:rPr lang="zh-CN" altLang="en-US" b="1" dirty="0"/>
              <a:t>，</a:t>
            </a:r>
            <a:r>
              <a:rPr lang="en-US" altLang="zh-CN" b="1" dirty="0"/>
              <a:t>{8}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5	1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6	1		{5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r>
              <a:rPr lang="zh-CN" altLang="en-US" b="1" dirty="0"/>
              <a:t>结束	</a:t>
            </a:r>
          </a:p>
          <a:p>
            <a:endParaRPr lang="en-US" altLang="zh-CN" b="1" baseline="-25000" dirty="0">
              <a:latin typeface="Tahoma" pitchFamily="34" charset="0"/>
            </a:endParaRPr>
          </a:p>
        </p:txBody>
      </p:sp>
      <p:sp>
        <p:nvSpPr>
          <p:cNvPr id="77829" name="Text Box 5"/>
          <p:cNvSpPr txBox="1">
            <a:spLocks noChangeArrowheads="1"/>
          </p:cNvSpPr>
          <p:nvPr/>
        </p:nvSpPr>
        <p:spPr bwMode="auto">
          <a:xfrm>
            <a:off x="3897810" y="80363"/>
            <a:ext cx="8960941" cy="4640239"/>
          </a:xfrm>
          <a:prstGeom prst="rect">
            <a:avLst/>
          </a:prstGeom>
          <a:solidFill>
            <a:schemeClr val="accent6">
              <a:lumMod val="20000"/>
              <a:lumOff val="80000"/>
            </a:schemeClr>
          </a:solidFill>
          <a:ln>
            <a:noFill/>
          </a:ln>
          <a:effectLst/>
        </p:spPr>
        <p:txBody>
          <a:bodyPr lIns="0" tIns="57401" rIns="0" bIns="57401">
            <a:spAutoFit/>
          </a:bodyPr>
          <a:lstStyle/>
          <a:p>
            <a:pPr>
              <a:spcBef>
                <a:spcPct val="10000"/>
              </a:spcBef>
            </a:pPr>
            <a:r>
              <a:rPr kumimoji="0" lang="zh-CN" altLang="en-US" sz="2800" b="1" dirty="0">
                <a:latin typeface="Tahoma" pitchFamily="34" charset="0"/>
              </a:rPr>
              <a:t>第</a:t>
            </a:r>
            <a:r>
              <a:rPr kumimoji="0" lang="en-US" altLang="zh-CN" sz="2800" b="1" dirty="0">
                <a:latin typeface="Tahoma" pitchFamily="34" charset="0"/>
              </a:rPr>
              <a:t>1</a:t>
            </a:r>
            <a:r>
              <a:rPr kumimoji="0" lang="zh-CN" altLang="en-US" sz="2800" b="1" dirty="0">
                <a:latin typeface="Tahoma" pitchFamily="34" charset="0"/>
              </a:rPr>
              <a:t>步：根据初始簇计算每个簇之间的距离，随机找出距离最小的两个簇，进行合并，最小距离为</a:t>
            </a:r>
            <a:r>
              <a:rPr kumimoji="0" lang="en-US" altLang="zh-CN" sz="2800" b="1" dirty="0">
                <a:latin typeface="Tahoma" pitchFamily="34" charset="0"/>
              </a:rPr>
              <a:t>1</a:t>
            </a:r>
            <a:r>
              <a:rPr kumimoji="0" lang="zh-CN" altLang="en-US" sz="2800" b="1" dirty="0">
                <a:latin typeface="Tahoma" pitchFamily="34" charset="0"/>
              </a:rPr>
              <a:t>，合并后</a:t>
            </a:r>
            <a:r>
              <a:rPr kumimoji="0" lang="en-US" altLang="zh-CN" sz="2800" b="1" dirty="0">
                <a:latin typeface="Tahoma" pitchFamily="34" charset="0"/>
              </a:rPr>
              <a:t>1</a:t>
            </a:r>
            <a:r>
              <a:rPr kumimoji="0" lang="zh-CN" altLang="en-US" sz="2800" b="1" dirty="0">
                <a:latin typeface="Tahoma" pitchFamily="34" charset="0"/>
              </a:rPr>
              <a:t>，</a:t>
            </a:r>
            <a:r>
              <a:rPr kumimoji="0" lang="en-US" altLang="zh-CN" sz="2800" b="1" dirty="0">
                <a:latin typeface="Tahoma" pitchFamily="34" charset="0"/>
              </a:rPr>
              <a:t>2</a:t>
            </a:r>
            <a:r>
              <a:rPr kumimoji="0" lang="zh-CN" altLang="en-US" sz="2800" b="1" dirty="0">
                <a:latin typeface="Tahoma" pitchFamily="34" charset="0"/>
              </a:rPr>
              <a:t>点合并为一个簇。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2</a:t>
            </a:r>
            <a:r>
              <a:rPr kumimoji="0" lang="zh-CN" altLang="en-US" sz="2800" b="1" dirty="0">
                <a:latin typeface="Tahoma" pitchFamily="34" charset="0"/>
              </a:rPr>
              <a:t>步：，对上一次合并后的簇计算簇间距离，找出距离最近的两个簇进行合并，合并后</a:t>
            </a:r>
            <a:r>
              <a:rPr kumimoji="0" lang="en-US" altLang="zh-CN" sz="2800" b="1" dirty="0">
                <a:latin typeface="Tahoma" pitchFamily="34" charset="0"/>
              </a:rPr>
              <a:t>3</a:t>
            </a:r>
            <a:r>
              <a:rPr kumimoji="0" lang="zh-CN" altLang="en-US" sz="2800" b="1" dirty="0">
                <a:latin typeface="Tahoma" pitchFamily="34" charset="0"/>
              </a:rPr>
              <a:t>，</a:t>
            </a:r>
            <a:r>
              <a:rPr kumimoji="0" lang="en-US" altLang="zh-CN" sz="2800" b="1" dirty="0">
                <a:latin typeface="Tahoma" pitchFamily="34" charset="0"/>
              </a:rPr>
              <a:t>4</a:t>
            </a:r>
            <a:r>
              <a:rPr kumimoji="0" lang="zh-CN" altLang="en-US" sz="2800" b="1" dirty="0">
                <a:latin typeface="Tahoma" pitchFamily="34" charset="0"/>
              </a:rPr>
              <a:t>点成为一簇。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3</a:t>
            </a:r>
            <a:r>
              <a:rPr kumimoji="0" lang="zh-CN" altLang="en-US" sz="2800" b="1" dirty="0">
                <a:latin typeface="Tahoma" pitchFamily="34" charset="0"/>
              </a:rPr>
              <a:t>步：重复第</a:t>
            </a:r>
            <a:r>
              <a:rPr kumimoji="0" lang="en-US" altLang="zh-CN" sz="2800" b="1" dirty="0">
                <a:latin typeface="Tahoma" pitchFamily="34" charset="0"/>
              </a:rPr>
              <a:t>2</a:t>
            </a:r>
            <a:r>
              <a:rPr kumimoji="0" lang="zh-CN" altLang="en-US" sz="2800" b="1" dirty="0">
                <a:latin typeface="Tahoma" pitchFamily="34" charset="0"/>
              </a:rPr>
              <a:t>步的工作，</a:t>
            </a:r>
            <a:r>
              <a:rPr kumimoji="0" lang="en-US" altLang="zh-CN" sz="2800" b="1" dirty="0">
                <a:latin typeface="Tahoma" pitchFamily="34" charset="0"/>
              </a:rPr>
              <a:t>5</a:t>
            </a:r>
            <a:r>
              <a:rPr kumimoji="0" lang="zh-CN" altLang="en-US" sz="2800" b="1" dirty="0">
                <a:latin typeface="Tahoma" pitchFamily="34" charset="0"/>
              </a:rPr>
              <a:t>，</a:t>
            </a:r>
            <a:r>
              <a:rPr kumimoji="0" lang="en-US" altLang="zh-CN" sz="2800" b="1" dirty="0">
                <a:latin typeface="Tahoma" pitchFamily="34" charset="0"/>
              </a:rPr>
              <a:t>6</a:t>
            </a:r>
            <a:r>
              <a:rPr kumimoji="0" lang="zh-CN" altLang="en-US" sz="2800" b="1" dirty="0">
                <a:latin typeface="Tahoma" pitchFamily="34" charset="0"/>
              </a:rPr>
              <a:t>点成为一簇。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4</a:t>
            </a:r>
            <a:r>
              <a:rPr kumimoji="0" lang="zh-CN" altLang="en-US" sz="2800" b="1" dirty="0">
                <a:latin typeface="Tahoma" pitchFamily="34" charset="0"/>
              </a:rPr>
              <a:t>步：重复第</a:t>
            </a:r>
            <a:r>
              <a:rPr kumimoji="0" lang="en-US" altLang="zh-CN" sz="2800" b="1" dirty="0">
                <a:latin typeface="Tahoma" pitchFamily="34" charset="0"/>
              </a:rPr>
              <a:t>2</a:t>
            </a:r>
            <a:r>
              <a:rPr kumimoji="0" lang="zh-CN" altLang="en-US" sz="2800" b="1" dirty="0">
                <a:latin typeface="Tahoma" pitchFamily="34" charset="0"/>
              </a:rPr>
              <a:t>步的工作，</a:t>
            </a:r>
            <a:r>
              <a:rPr kumimoji="0" lang="en-US" altLang="zh-CN" sz="2800" b="1" dirty="0">
                <a:latin typeface="Tahoma" pitchFamily="34" charset="0"/>
              </a:rPr>
              <a:t>7</a:t>
            </a:r>
            <a:r>
              <a:rPr kumimoji="0" lang="zh-CN" altLang="en-US" sz="2800" b="1" dirty="0">
                <a:latin typeface="Tahoma" pitchFamily="34" charset="0"/>
              </a:rPr>
              <a:t>，</a:t>
            </a:r>
            <a:r>
              <a:rPr kumimoji="0" lang="en-US" altLang="zh-CN" sz="2800" b="1" dirty="0">
                <a:latin typeface="Tahoma" pitchFamily="34" charset="0"/>
              </a:rPr>
              <a:t>8</a:t>
            </a:r>
            <a:r>
              <a:rPr kumimoji="0" lang="zh-CN" altLang="en-US" sz="2800" b="1" dirty="0">
                <a:latin typeface="Tahoma" pitchFamily="34" charset="0"/>
              </a:rPr>
              <a:t>点成为一簇。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5</a:t>
            </a:r>
            <a:r>
              <a:rPr kumimoji="0" lang="zh-CN" altLang="en-US" sz="2800" b="1" dirty="0">
                <a:latin typeface="Tahoma" pitchFamily="34" charset="0"/>
              </a:rPr>
              <a:t>步：合并</a:t>
            </a:r>
            <a:r>
              <a:rPr kumimoji="0" lang="en-US" altLang="zh-CN" sz="2800" b="1" dirty="0">
                <a:latin typeface="Tahoma" pitchFamily="34" charset="0"/>
              </a:rPr>
              <a:t>{1</a:t>
            </a:r>
            <a:r>
              <a:rPr kumimoji="0" lang="zh-CN" altLang="en-US" sz="2800" b="1" dirty="0">
                <a:latin typeface="Tahoma" pitchFamily="34" charset="0"/>
              </a:rPr>
              <a:t>，</a:t>
            </a:r>
            <a:r>
              <a:rPr kumimoji="0" lang="en-US" altLang="zh-CN" sz="2800" b="1" dirty="0">
                <a:latin typeface="Tahoma" pitchFamily="34" charset="0"/>
              </a:rPr>
              <a:t>2}</a:t>
            </a:r>
            <a:r>
              <a:rPr kumimoji="0" lang="zh-CN" altLang="en-US" sz="2800" b="1" dirty="0">
                <a:latin typeface="Tahoma" pitchFamily="34" charset="0"/>
              </a:rPr>
              <a:t>，</a:t>
            </a:r>
            <a:r>
              <a:rPr kumimoji="0" lang="en-US" altLang="zh-CN" sz="2800" b="1" dirty="0">
                <a:latin typeface="Tahoma" pitchFamily="34" charset="0"/>
              </a:rPr>
              <a:t>{3</a:t>
            </a:r>
            <a:r>
              <a:rPr kumimoji="0" lang="zh-CN" altLang="en-US" sz="2800" b="1" dirty="0">
                <a:latin typeface="Tahoma" pitchFamily="34" charset="0"/>
              </a:rPr>
              <a:t>，</a:t>
            </a:r>
            <a:r>
              <a:rPr kumimoji="0" lang="en-US" altLang="zh-CN" sz="2800" b="1" dirty="0">
                <a:latin typeface="Tahoma" pitchFamily="34" charset="0"/>
              </a:rPr>
              <a:t>4}</a:t>
            </a:r>
            <a:r>
              <a:rPr kumimoji="0" lang="zh-CN" altLang="en-US" sz="2800" b="1" dirty="0">
                <a:latin typeface="Tahoma" pitchFamily="34" charset="0"/>
              </a:rPr>
              <a:t>成为一个包含四个点的簇。</a:t>
            </a:r>
          </a:p>
          <a:p>
            <a:pPr>
              <a:spcBef>
                <a:spcPct val="10000"/>
              </a:spcBef>
            </a:pPr>
            <a:r>
              <a:rPr kumimoji="0" lang="zh-CN" altLang="en-US" sz="2800" b="1" dirty="0">
                <a:latin typeface="Tahoma" pitchFamily="34" charset="0"/>
              </a:rPr>
              <a:t>第</a:t>
            </a:r>
            <a:r>
              <a:rPr kumimoji="0" lang="en-US" altLang="zh-CN" sz="2800" b="1" dirty="0">
                <a:latin typeface="Tahoma" pitchFamily="34" charset="0"/>
              </a:rPr>
              <a:t>6</a:t>
            </a:r>
            <a:r>
              <a:rPr kumimoji="0" lang="zh-CN" altLang="en-US" sz="2800" b="1" dirty="0">
                <a:latin typeface="Tahoma" pitchFamily="34" charset="0"/>
              </a:rPr>
              <a:t>步：合并</a:t>
            </a:r>
            <a:r>
              <a:rPr kumimoji="0" lang="en-US" altLang="zh-CN" sz="2800" b="1" dirty="0">
                <a:latin typeface="Tahoma" pitchFamily="34" charset="0"/>
              </a:rPr>
              <a:t>{5</a:t>
            </a:r>
            <a:r>
              <a:rPr kumimoji="0" lang="zh-CN" altLang="en-US" sz="2800" b="1" dirty="0">
                <a:latin typeface="Tahoma" pitchFamily="34" charset="0"/>
              </a:rPr>
              <a:t>，</a:t>
            </a:r>
            <a:r>
              <a:rPr kumimoji="0" lang="en-US" altLang="zh-CN" sz="2800" b="1" dirty="0">
                <a:latin typeface="Tahoma" pitchFamily="34" charset="0"/>
              </a:rPr>
              <a:t>6}</a:t>
            </a:r>
            <a:r>
              <a:rPr kumimoji="0" lang="zh-CN" altLang="en-US" sz="2800" b="1" dirty="0">
                <a:latin typeface="Tahoma" pitchFamily="34" charset="0"/>
              </a:rPr>
              <a:t>，</a:t>
            </a:r>
            <a:r>
              <a:rPr kumimoji="0" lang="en-US" altLang="zh-CN" sz="2800" b="1" dirty="0">
                <a:latin typeface="Tahoma" pitchFamily="34" charset="0"/>
              </a:rPr>
              <a:t>{7</a:t>
            </a:r>
            <a:r>
              <a:rPr kumimoji="0" lang="zh-CN" altLang="en-US" sz="2800" b="1" dirty="0">
                <a:latin typeface="Tahoma" pitchFamily="34" charset="0"/>
              </a:rPr>
              <a:t>，</a:t>
            </a:r>
            <a:r>
              <a:rPr kumimoji="0" lang="en-US" altLang="zh-CN" sz="2800" b="1" dirty="0">
                <a:latin typeface="Tahoma" pitchFamily="34" charset="0"/>
              </a:rPr>
              <a:t>8}</a:t>
            </a:r>
            <a:r>
              <a:rPr kumimoji="0" lang="zh-CN" altLang="en-US" sz="2800" b="1" dirty="0">
                <a:latin typeface="Tahoma" pitchFamily="34" charset="0"/>
              </a:rPr>
              <a:t>，由于合并后的簇的数目已经达到了用户输入的终止条件程序结束。</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41</a:t>
            </a:fld>
            <a:endParaRPr lang="en-US" altLang="zh-CN"/>
          </a:p>
        </p:txBody>
      </p:sp>
    </p:spTree>
    <p:extLst>
      <p:ext uri="{BB962C8B-B14F-4D97-AF65-F5344CB8AC3E}">
        <p14:creationId xmlns:p14="http://schemas.microsoft.com/office/powerpoint/2010/main" val="29008855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071563" y="723266"/>
            <a:ext cx="4789186"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en-US" altLang="zh-CN" sz="3500" b="1">
                <a:latin typeface="华文新魏" pitchFamily="2" charset="-122"/>
                <a:ea typeface="华文新魏" pitchFamily="2" charset="-122"/>
              </a:rPr>
              <a:t>AGNES</a:t>
            </a:r>
            <a:r>
              <a:rPr lang="zh-CN" altLang="en-US" sz="3500" b="1">
                <a:latin typeface="华文新魏" pitchFamily="2" charset="-122"/>
                <a:ea typeface="华文新魏" pitchFamily="2" charset="-122"/>
              </a:rPr>
              <a:t>算法的性能分析</a:t>
            </a:r>
          </a:p>
        </p:txBody>
      </p:sp>
      <p:sp>
        <p:nvSpPr>
          <p:cNvPr id="78851" name="Rectangle 3"/>
          <p:cNvSpPr>
            <a:spLocks noChangeArrowheads="1"/>
          </p:cNvSpPr>
          <p:nvPr/>
        </p:nvSpPr>
        <p:spPr bwMode="auto">
          <a:xfrm>
            <a:off x="857250" y="1607256"/>
            <a:ext cx="11037094" cy="4855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buClr>
                <a:schemeClr val="tx1"/>
              </a:buClr>
              <a:buSzPct val="60000"/>
              <a:buFont typeface="Wingdings" pitchFamily="2" charset="2"/>
              <a:buChar char="n"/>
            </a:pPr>
            <a:r>
              <a:rPr kumimoji="0" lang="en-US" altLang="zh-CN" sz="2800" b="1" dirty="0"/>
              <a:t>AGNES</a:t>
            </a:r>
            <a:r>
              <a:rPr kumimoji="0" lang="zh-CN" altLang="en-US" sz="2800" b="1" dirty="0"/>
              <a:t>算法比较简单，但经常会遇到合并点选择的困难。假如一旦一组对象被合并，下一步的处理将在新生成的簇上进行。</a:t>
            </a:r>
            <a:r>
              <a:rPr kumimoji="0" lang="zh-CN" altLang="en-US" sz="2800" b="1" dirty="0">
                <a:solidFill>
                  <a:srgbClr val="FF0000"/>
                </a:solidFill>
              </a:rPr>
              <a:t>已做处理不能撤消，聚类之间也不能交换对象</a:t>
            </a:r>
            <a:r>
              <a:rPr kumimoji="0" lang="zh-CN" altLang="en-US" sz="2800" b="1" dirty="0"/>
              <a:t>。如果在某一步没有很好的选择合并的决定，可能会导致低质量的聚类结果。</a:t>
            </a:r>
          </a:p>
          <a:p>
            <a:pPr>
              <a:spcBef>
                <a:spcPct val="50000"/>
              </a:spcBef>
              <a:buClr>
                <a:schemeClr val="tx1"/>
              </a:buClr>
              <a:buSzPct val="60000"/>
              <a:buFont typeface="Wingdings" pitchFamily="2" charset="2"/>
              <a:buChar char="n"/>
            </a:pPr>
            <a:r>
              <a:rPr kumimoji="0" lang="zh-CN" altLang="en-US" sz="2800" b="1" dirty="0"/>
              <a:t>这种聚类方法不具有很好的可伸缩性，因为合并的决定需要检查和估算大量的对象或簇。</a:t>
            </a:r>
          </a:p>
          <a:p>
            <a:pPr>
              <a:spcBef>
                <a:spcPct val="50000"/>
              </a:spcBef>
              <a:buClr>
                <a:schemeClr val="tx1"/>
              </a:buClr>
              <a:buSzPct val="60000"/>
              <a:buFont typeface="Wingdings" pitchFamily="2" charset="2"/>
              <a:buChar char="n"/>
            </a:pPr>
            <a:r>
              <a:rPr kumimoji="0" lang="zh-CN" altLang="en-US" sz="2800" b="1" dirty="0"/>
              <a:t>假定在开始的时候有</a:t>
            </a:r>
            <a:r>
              <a:rPr kumimoji="0" lang="en-US" altLang="zh-CN" sz="2800" b="1" i="1" dirty="0"/>
              <a:t>n</a:t>
            </a:r>
            <a:r>
              <a:rPr kumimoji="0" lang="zh-CN" altLang="en-US" sz="2800" b="1" dirty="0"/>
              <a:t>个簇，在结束的时候有</a:t>
            </a:r>
            <a:r>
              <a:rPr kumimoji="0" lang="en-US" altLang="zh-CN" sz="2800" b="1" dirty="0"/>
              <a:t>1</a:t>
            </a:r>
            <a:r>
              <a:rPr kumimoji="0" lang="zh-CN" altLang="en-US" sz="2800" b="1" dirty="0"/>
              <a:t>个簇，因此在主循环中有</a:t>
            </a:r>
            <a:r>
              <a:rPr kumimoji="0" lang="en-US" altLang="zh-CN" sz="2800" b="1" i="1" dirty="0"/>
              <a:t>n</a:t>
            </a:r>
            <a:r>
              <a:rPr kumimoji="0" lang="zh-CN" altLang="en-US" sz="2800" b="1" dirty="0"/>
              <a:t>次迭代，在第</a:t>
            </a:r>
            <a:r>
              <a:rPr kumimoji="0" lang="en-US" altLang="zh-CN" sz="2800" b="1" i="1" dirty="0" err="1"/>
              <a:t>i</a:t>
            </a:r>
            <a:r>
              <a:rPr kumimoji="0" lang="zh-CN" altLang="en-US" sz="2800" b="1" dirty="0"/>
              <a:t>次迭代中，我们必须在</a:t>
            </a:r>
            <a:r>
              <a:rPr kumimoji="0" lang="en-US" altLang="zh-CN" sz="2800" b="1" i="1" dirty="0"/>
              <a:t>n-i+</a:t>
            </a:r>
            <a:r>
              <a:rPr kumimoji="0" lang="en-US" altLang="zh-CN" sz="2800" b="1" dirty="0"/>
              <a:t>1</a:t>
            </a:r>
            <a:r>
              <a:rPr kumimoji="0" lang="zh-CN" altLang="en-US" sz="2800" b="1" dirty="0"/>
              <a:t>个簇中找到最靠近的两个聚类。另外</a:t>
            </a:r>
            <a:r>
              <a:rPr kumimoji="0" lang="zh-CN" altLang="en-US" sz="2800" b="1" dirty="0">
                <a:solidFill>
                  <a:srgbClr val="FF0000"/>
                </a:solidFill>
              </a:rPr>
              <a:t>算法必须计算所有对象两两之间的距离</a:t>
            </a:r>
            <a:r>
              <a:rPr kumimoji="0" lang="zh-CN" altLang="en-US" sz="2800" b="1" dirty="0"/>
              <a:t>，因此这个算法的复杂度为</a:t>
            </a:r>
            <a:r>
              <a:rPr kumimoji="0" lang="zh-CN" altLang="en-US" sz="2800" b="1" i="1" dirty="0"/>
              <a:t> </a:t>
            </a:r>
            <a:r>
              <a:rPr kumimoji="0" lang="en-US" altLang="zh-CN" sz="2800" b="1" i="1" dirty="0"/>
              <a:t>O</a:t>
            </a:r>
            <a:r>
              <a:rPr kumimoji="0" lang="en-US" altLang="zh-CN" sz="2800" b="1" dirty="0"/>
              <a:t>(</a:t>
            </a:r>
            <a:r>
              <a:rPr kumimoji="0" lang="en-US" altLang="zh-CN" sz="2800" b="1" i="1" dirty="0"/>
              <a:t>n</a:t>
            </a:r>
            <a:r>
              <a:rPr kumimoji="0" lang="en-US" altLang="zh-CN" sz="2800" b="1" baseline="30000" dirty="0"/>
              <a:t>2</a:t>
            </a:r>
            <a:r>
              <a:rPr kumimoji="0" lang="en-US" altLang="zh-CN" sz="2800" b="1" dirty="0"/>
              <a:t>)</a:t>
            </a:r>
            <a:r>
              <a:rPr kumimoji="0" lang="zh-CN" altLang="en-US" sz="2800" b="1" dirty="0"/>
              <a:t>，该算法对于</a:t>
            </a:r>
            <a:r>
              <a:rPr kumimoji="0" lang="en-US" altLang="zh-CN" sz="2800" b="1" i="1" dirty="0"/>
              <a:t>n</a:t>
            </a:r>
            <a:r>
              <a:rPr kumimoji="0" lang="zh-CN" altLang="en-US" sz="2800" b="1" dirty="0"/>
              <a:t>很大的情况是不适用的。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42</a:t>
            </a:fld>
            <a:endParaRPr lang="en-US" altLang="zh-CN"/>
          </a:p>
        </p:txBody>
      </p:sp>
    </p:spTree>
    <p:extLst>
      <p:ext uri="{BB962C8B-B14F-4D97-AF65-F5344CB8AC3E}">
        <p14:creationId xmlns:p14="http://schemas.microsoft.com/office/powerpoint/2010/main" val="1544210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4286251" y="803628"/>
            <a:ext cx="2878407" cy="73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r>
              <a:rPr lang="en-US" altLang="zh-CN" sz="4000" b="1">
                <a:solidFill>
                  <a:srgbClr val="000099"/>
                </a:solidFill>
                <a:latin typeface="华文新魏" pitchFamily="2" charset="-122"/>
                <a:ea typeface="华文新魏" pitchFamily="2" charset="-122"/>
              </a:rPr>
              <a:t>DIANA</a:t>
            </a:r>
            <a:r>
              <a:rPr lang="zh-CN" altLang="en-US" sz="4000" b="1">
                <a:solidFill>
                  <a:srgbClr val="000099"/>
                </a:solidFill>
                <a:latin typeface="华文新魏" pitchFamily="2" charset="-122"/>
                <a:ea typeface="华文新魏" pitchFamily="2" charset="-122"/>
              </a:rPr>
              <a:t>算法</a:t>
            </a:r>
          </a:p>
        </p:txBody>
      </p:sp>
      <p:sp>
        <p:nvSpPr>
          <p:cNvPr id="75779" name="Rectangle 3"/>
          <p:cNvSpPr>
            <a:spLocks noChangeArrowheads="1"/>
          </p:cNvSpPr>
          <p:nvPr/>
        </p:nvSpPr>
        <p:spPr bwMode="auto">
          <a:xfrm>
            <a:off x="1607344" y="1818208"/>
            <a:ext cx="10222631" cy="291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a:defRPr kumimoji="1" sz="2400">
                <a:solidFill>
                  <a:schemeClr val="tx1"/>
                </a:solidFill>
                <a:latin typeface="Times New Roman" charset="0"/>
                <a:ea typeface="宋体" pitchFamily="2" charset="-122"/>
              </a:defRPr>
            </a:lvl1pPr>
            <a:lvl2pPr indent="-1651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buClr>
                <a:schemeClr val="tx1"/>
              </a:buClr>
              <a:buSzPct val="60000"/>
              <a:buFont typeface="Wingdings" pitchFamily="2" charset="2"/>
              <a:buChar char="n"/>
            </a:pPr>
            <a:r>
              <a:rPr kumimoji="0" lang="en-US" altLang="zh-CN" sz="2800" b="1" dirty="0"/>
              <a:t>DIANA (Divisive </a:t>
            </a:r>
            <a:r>
              <a:rPr kumimoji="0" lang="en-US" altLang="zh-CN" sz="2800" b="1" dirty="0" err="1"/>
              <a:t>ANAlysis</a:t>
            </a:r>
            <a:r>
              <a:rPr kumimoji="0" lang="en-US" altLang="zh-CN" sz="2800" b="1" dirty="0"/>
              <a:t>)</a:t>
            </a:r>
            <a:r>
              <a:rPr kumimoji="0" lang="zh-CN" altLang="en-US" sz="2800" b="1" dirty="0"/>
              <a:t>算法是典型的分裂聚类方法。</a:t>
            </a:r>
          </a:p>
          <a:p>
            <a:pPr>
              <a:spcBef>
                <a:spcPct val="50000"/>
              </a:spcBef>
              <a:buClr>
                <a:schemeClr val="tx1"/>
              </a:buClr>
              <a:buSzPct val="60000"/>
              <a:buFont typeface="Wingdings" pitchFamily="2" charset="2"/>
              <a:buChar char="n"/>
            </a:pPr>
            <a:r>
              <a:rPr kumimoji="0" lang="zh-CN" altLang="en-US" sz="2800" b="1" dirty="0"/>
              <a:t>在聚类中，用户能定义希望得到的簇数目作为一个结束条件。同时，它使用下面两种测度方法：</a:t>
            </a:r>
          </a:p>
          <a:p>
            <a:pPr lvl="1">
              <a:spcBef>
                <a:spcPct val="50000"/>
              </a:spcBef>
              <a:buClr>
                <a:schemeClr val="hlink"/>
              </a:buClr>
              <a:buSzPct val="55000"/>
              <a:buFont typeface="Wingdings" pitchFamily="2" charset="2"/>
              <a:buChar char="n"/>
            </a:pPr>
            <a:r>
              <a:rPr kumimoji="0" lang="zh-CN" altLang="en-US" sz="2800" b="1" dirty="0"/>
              <a:t>簇的直径：在一个簇中的任意两个数据点的距离中的最大值。</a:t>
            </a:r>
          </a:p>
          <a:p>
            <a:pPr lvl="1">
              <a:spcBef>
                <a:spcPct val="50000"/>
              </a:spcBef>
              <a:buClr>
                <a:schemeClr val="hlink"/>
              </a:buClr>
              <a:buSzPct val="55000"/>
              <a:buFont typeface="Wingdings" pitchFamily="2" charset="2"/>
              <a:buChar char="n"/>
            </a:pPr>
            <a:r>
              <a:rPr kumimoji="0" lang="zh-CN" altLang="en-US" sz="2800" b="1" dirty="0"/>
              <a:t>平均相异度（平均距离）： </a:t>
            </a:r>
          </a:p>
        </p:txBody>
      </p:sp>
      <p:graphicFrame>
        <p:nvGraphicFramePr>
          <p:cNvPr id="75780" name="Object 4"/>
          <p:cNvGraphicFramePr>
            <a:graphicFrameLocks noChangeAspect="1"/>
          </p:cNvGraphicFramePr>
          <p:nvPr>
            <p:extLst>
              <p:ext uri="{D42A27DB-BD31-4B8C-83A1-F6EECF244321}">
                <p14:modId xmlns:p14="http://schemas.microsoft.com/office/powerpoint/2010/main" val="3957138775"/>
              </p:ext>
            </p:extLst>
          </p:nvPr>
        </p:nvGraphicFramePr>
        <p:xfrm>
          <a:off x="3107531" y="5384306"/>
          <a:ext cx="7715250" cy="1071504"/>
        </p:xfrm>
        <a:graphic>
          <a:graphicData uri="http://schemas.openxmlformats.org/presentationml/2006/ole">
            <mc:AlternateContent xmlns:mc="http://schemas.openxmlformats.org/markup-compatibility/2006">
              <mc:Choice xmlns:v="urn:schemas-microsoft-com:vml" Requires="v">
                <p:oleObj spid="_x0000_s14373" name="公式" r:id="rId3" imgW="2400120" imgH="444240" progId="Equation.3">
                  <p:embed/>
                </p:oleObj>
              </mc:Choice>
              <mc:Fallback>
                <p:oleObj name="公式" r:id="rId3" imgW="24001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531" y="5384306"/>
                        <a:ext cx="7715250" cy="1071504"/>
                      </a:xfrm>
                      <a:prstGeom prst="rect">
                        <a:avLst/>
                      </a:prstGeom>
                      <a:solidFill>
                        <a:schemeClr val="accent6">
                          <a:lumMod val="20000"/>
                          <a:lumOff val="80000"/>
                        </a:schemeClr>
                      </a:solid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5508BCA2-2C9E-4EBF-94FD-D4135DDA2B81}" type="slidenum">
              <a:rPr lang="en-US" altLang="zh-CN" smtClean="0"/>
              <a:pPr/>
              <a:t>43</a:t>
            </a:fld>
            <a:endParaRPr lang="en-US" altLang="zh-CN"/>
          </a:p>
        </p:txBody>
      </p:sp>
    </p:spTree>
    <p:extLst>
      <p:ext uri="{BB962C8B-B14F-4D97-AF65-F5344CB8AC3E}">
        <p14:creationId xmlns:p14="http://schemas.microsoft.com/office/powerpoint/2010/main" val="28496491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1071563" y="87933"/>
            <a:ext cx="11108531" cy="7040896"/>
          </a:xfrm>
          <a:prstGeom prst="rect">
            <a:avLst/>
          </a:prstGeom>
          <a:solidFill>
            <a:srgbClr val="EEFB3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990600" indent="-990600">
              <a:tabLst>
                <a:tab pos="723900" algn="l"/>
                <a:tab pos="901700" algn="l"/>
                <a:tab pos="990600" algn="l"/>
              </a:tabLst>
              <a:defRPr kumimoji="1" sz="2400">
                <a:solidFill>
                  <a:schemeClr val="tx1"/>
                </a:solidFill>
                <a:latin typeface="Times New Roman" charset="0"/>
                <a:ea typeface="宋体" pitchFamily="2" charset="-122"/>
              </a:defRPr>
            </a:lvl1pPr>
            <a:lvl2pPr marL="1627188" indent="-457200">
              <a:tabLst>
                <a:tab pos="723900" algn="l"/>
                <a:tab pos="901700" algn="l"/>
                <a:tab pos="990600" algn="l"/>
              </a:tabLst>
              <a:defRPr kumimoji="1" sz="2400">
                <a:solidFill>
                  <a:schemeClr val="tx1"/>
                </a:solidFill>
                <a:latin typeface="Times New Roman" charset="0"/>
                <a:ea typeface="宋体" pitchFamily="2" charset="-122"/>
              </a:defRPr>
            </a:lvl2pPr>
            <a:lvl3pPr marL="2263775" indent="-457200">
              <a:tabLst>
                <a:tab pos="723900" algn="l"/>
                <a:tab pos="901700" algn="l"/>
                <a:tab pos="990600" algn="l"/>
              </a:tabLst>
              <a:defRPr kumimoji="1" sz="2400">
                <a:solidFill>
                  <a:schemeClr val="tx1"/>
                </a:solidFill>
                <a:latin typeface="Times New Roman" charset="0"/>
                <a:ea typeface="宋体" pitchFamily="2" charset="-122"/>
              </a:defRPr>
            </a:lvl3pPr>
            <a:lvl4pPr marL="2900363" indent="-457200">
              <a:tabLst>
                <a:tab pos="723900" algn="l"/>
                <a:tab pos="901700" algn="l"/>
                <a:tab pos="990600" algn="l"/>
              </a:tabLst>
              <a:defRPr kumimoji="1" sz="2400">
                <a:solidFill>
                  <a:schemeClr val="tx1"/>
                </a:solidFill>
                <a:latin typeface="Times New Roman" charset="0"/>
                <a:ea typeface="宋体" pitchFamily="2" charset="-122"/>
              </a:defRPr>
            </a:lvl4pPr>
            <a:lvl5pPr marL="3536950" indent="-457200">
              <a:tabLst>
                <a:tab pos="723900" algn="l"/>
                <a:tab pos="901700" algn="l"/>
                <a:tab pos="990600" algn="l"/>
              </a:tabLst>
              <a:defRPr kumimoji="1" sz="2400">
                <a:solidFill>
                  <a:schemeClr val="tx1"/>
                </a:solidFill>
                <a:latin typeface="Times New Roman" charset="0"/>
                <a:ea typeface="宋体" pitchFamily="2" charset="-122"/>
              </a:defRPr>
            </a:lvl5pPr>
            <a:lvl6pPr marL="39941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6pPr>
            <a:lvl7pPr marL="44513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7pPr>
            <a:lvl8pPr marL="49085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8pPr>
            <a:lvl9pPr marL="5365750" indent="-457200" fontAlgn="base">
              <a:spcBef>
                <a:spcPct val="0"/>
              </a:spcBef>
              <a:spcAft>
                <a:spcPct val="0"/>
              </a:spcAft>
              <a:tabLst>
                <a:tab pos="723900" algn="l"/>
                <a:tab pos="901700" algn="l"/>
                <a:tab pos="990600" algn="l"/>
              </a:tabLst>
              <a:defRPr kumimoji="1" sz="2400">
                <a:solidFill>
                  <a:schemeClr val="tx1"/>
                </a:solidFill>
                <a:latin typeface="Times New Roman" charset="0"/>
                <a:ea typeface="宋体" pitchFamily="2" charset="-122"/>
              </a:defRPr>
            </a:lvl9pPr>
          </a:lstStyle>
          <a:p>
            <a:pPr algn="just">
              <a:lnSpc>
                <a:spcPct val="120000"/>
              </a:lnSpc>
            </a:pPr>
            <a:r>
              <a:rPr kumimoji="0" lang="zh-CN" altLang="en-US" sz="2500" b="1" dirty="0">
                <a:solidFill>
                  <a:srgbClr val="000000"/>
                </a:solidFill>
                <a:cs typeface="Times New Roman" charset="0"/>
              </a:rPr>
              <a:t>算法    </a:t>
            </a:r>
            <a:r>
              <a:rPr kumimoji="0" lang="en-US" altLang="zh-CN" sz="2500" b="1" dirty="0">
                <a:solidFill>
                  <a:srgbClr val="000000"/>
                </a:solidFill>
                <a:cs typeface="Times New Roman" charset="0"/>
              </a:rPr>
              <a:t>DIANA</a:t>
            </a:r>
            <a:r>
              <a:rPr kumimoji="0" lang="zh-CN" altLang="en-US" sz="2500" b="1" dirty="0">
                <a:solidFill>
                  <a:srgbClr val="000000"/>
                </a:solidFill>
                <a:cs typeface="Times New Roman" charset="0"/>
              </a:rPr>
              <a:t>（自顶向下分裂算法）</a:t>
            </a:r>
          </a:p>
          <a:p>
            <a:pPr algn="just">
              <a:lnSpc>
                <a:spcPct val="120000"/>
              </a:lnSpc>
            </a:pPr>
            <a:r>
              <a:rPr kumimoji="0" lang="zh-CN" altLang="en-US" sz="2500" b="1" dirty="0">
                <a:solidFill>
                  <a:srgbClr val="000000"/>
                </a:solidFill>
                <a:cs typeface="Times New Roman" charset="0"/>
              </a:rPr>
              <a:t>输入：包含</a:t>
            </a:r>
            <a:r>
              <a:rPr kumimoji="0" lang="en-US" altLang="zh-CN" sz="2500" b="1" dirty="0">
                <a:solidFill>
                  <a:srgbClr val="000000"/>
                </a:solidFill>
                <a:cs typeface="Times New Roman" charset="0"/>
              </a:rPr>
              <a:t>n</a:t>
            </a:r>
            <a:r>
              <a:rPr kumimoji="0" lang="zh-CN" altLang="en-US" sz="2500" b="1" dirty="0">
                <a:solidFill>
                  <a:srgbClr val="000000"/>
                </a:solidFill>
                <a:cs typeface="Times New Roman" charset="0"/>
              </a:rPr>
              <a:t>个对象的数据库，终止条件簇的数目</a:t>
            </a:r>
            <a:r>
              <a:rPr kumimoji="0" lang="en-US" altLang="zh-CN" sz="2500" b="1" dirty="0">
                <a:solidFill>
                  <a:srgbClr val="000000"/>
                </a:solidFill>
                <a:cs typeface="Times New Roman" charset="0"/>
              </a:rPr>
              <a:t>k</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输出：</a:t>
            </a:r>
            <a:r>
              <a:rPr kumimoji="0" lang="en-US" altLang="zh-CN" sz="2500" b="1" dirty="0">
                <a:solidFill>
                  <a:srgbClr val="000000"/>
                </a:solidFill>
                <a:cs typeface="Times New Roman" charset="0"/>
              </a:rPr>
              <a:t>k</a:t>
            </a:r>
            <a:r>
              <a:rPr kumimoji="0" lang="zh-CN" altLang="en-US" sz="2500" b="1" dirty="0">
                <a:solidFill>
                  <a:srgbClr val="000000"/>
                </a:solidFill>
                <a:cs typeface="Times New Roman" charset="0"/>
              </a:rPr>
              <a:t>个簇，达到终止条件规定簇数目。</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1</a:t>
            </a:r>
            <a:r>
              <a:rPr kumimoji="0" lang="zh-CN" altLang="en-US" sz="2500" b="1" dirty="0">
                <a:solidFill>
                  <a:srgbClr val="000000"/>
                </a:solidFill>
                <a:cs typeface="Times New Roman" charset="0"/>
              </a:rPr>
              <a:t>）将所有对象整个当成一个初始簇；</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2</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FOR </a:t>
            </a:r>
            <a:r>
              <a:rPr kumimoji="0" lang="zh-CN" altLang="en-US" sz="2500" b="1" dirty="0">
                <a:solidFill>
                  <a:srgbClr val="000000"/>
                </a:solidFill>
                <a:cs typeface="Times New Roman" charset="0"/>
              </a:rPr>
              <a:t>（</a:t>
            </a:r>
            <a:r>
              <a:rPr kumimoji="0" lang="en-US" altLang="zh-CN" sz="2500" b="1" dirty="0" err="1">
                <a:solidFill>
                  <a:srgbClr val="000000"/>
                </a:solidFill>
                <a:cs typeface="Times New Roman" charset="0"/>
              </a:rPr>
              <a:t>i</a:t>
            </a:r>
            <a:r>
              <a:rPr kumimoji="0" lang="en-US" altLang="zh-CN" sz="2500" b="1" dirty="0">
                <a:solidFill>
                  <a:srgbClr val="000000"/>
                </a:solidFill>
                <a:cs typeface="Times New Roman" charset="0"/>
              </a:rPr>
              <a:t>=1; </a:t>
            </a:r>
            <a:r>
              <a:rPr kumimoji="0" lang="en-US" altLang="zh-CN" sz="2500" b="1" dirty="0" err="1">
                <a:solidFill>
                  <a:srgbClr val="000000"/>
                </a:solidFill>
                <a:cs typeface="Times New Roman" charset="0"/>
              </a:rPr>
              <a:t>i≠k</a:t>
            </a:r>
            <a:r>
              <a:rPr kumimoji="0" lang="en-US" altLang="zh-CN" sz="2500" b="1" dirty="0">
                <a:solidFill>
                  <a:srgbClr val="000000"/>
                </a:solidFill>
                <a:cs typeface="Times New Roman" charset="0"/>
              </a:rPr>
              <a:t>; </a:t>
            </a:r>
            <a:r>
              <a:rPr kumimoji="0" lang="en-US" altLang="zh-CN" sz="2500" b="1" dirty="0" err="1">
                <a:solidFill>
                  <a:srgbClr val="000000"/>
                </a:solidFill>
                <a:cs typeface="Times New Roman" charset="0"/>
              </a:rPr>
              <a:t>i</a:t>
            </a:r>
            <a:r>
              <a:rPr kumimoji="0" lang="en-US" altLang="zh-CN" sz="2500" b="1" dirty="0">
                <a:solidFill>
                  <a:srgbClr val="000000"/>
                </a:solidFill>
                <a:cs typeface="Times New Roman" charset="0"/>
              </a:rPr>
              <a:t>++) DO BEGIN</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3</a:t>
            </a:r>
            <a:r>
              <a:rPr kumimoji="0" lang="zh-CN" altLang="en-US" sz="2500" b="1" dirty="0">
                <a:solidFill>
                  <a:srgbClr val="000000"/>
                </a:solidFill>
                <a:cs typeface="Times New Roman" charset="0"/>
              </a:rPr>
              <a:t>）       在所有簇中挑出具有最大直径的簇</a:t>
            </a:r>
            <a:r>
              <a:rPr kumimoji="0" lang="en-US" altLang="zh-CN" sz="2500" b="1" dirty="0">
                <a:solidFill>
                  <a:srgbClr val="000000"/>
                </a:solidFill>
                <a:cs typeface="Times New Roman" charset="0"/>
              </a:rPr>
              <a:t>C</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4</a:t>
            </a:r>
            <a:r>
              <a:rPr kumimoji="0" lang="zh-CN" altLang="en-US" sz="2500" b="1" dirty="0">
                <a:solidFill>
                  <a:srgbClr val="000000"/>
                </a:solidFill>
                <a:cs typeface="Times New Roman" charset="0"/>
              </a:rPr>
              <a:t>）      找出</a:t>
            </a:r>
            <a:r>
              <a:rPr kumimoji="0" lang="en-US" altLang="zh-CN" sz="2500" b="1" dirty="0">
                <a:solidFill>
                  <a:srgbClr val="000000"/>
                </a:solidFill>
                <a:cs typeface="Times New Roman" charset="0"/>
              </a:rPr>
              <a:t>C</a:t>
            </a:r>
            <a:r>
              <a:rPr kumimoji="0" lang="zh-CN" altLang="en-US" sz="2500" b="1" dirty="0">
                <a:solidFill>
                  <a:srgbClr val="000000"/>
                </a:solidFill>
                <a:cs typeface="Times New Roman" charset="0"/>
              </a:rPr>
              <a:t>中与其它点平均相异度最大的一个点</a:t>
            </a:r>
            <a:r>
              <a:rPr kumimoji="0" lang="en-US" altLang="zh-CN" sz="2500" b="1" dirty="0">
                <a:solidFill>
                  <a:srgbClr val="000000"/>
                </a:solidFill>
                <a:cs typeface="Times New Roman" charset="0"/>
              </a:rPr>
              <a:t>p</a:t>
            </a:r>
            <a:r>
              <a:rPr kumimoji="0" lang="zh-CN" altLang="en-US" sz="2500" b="1" dirty="0">
                <a:solidFill>
                  <a:srgbClr val="000000"/>
                </a:solidFill>
                <a:cs typeface="Times New Roman" charset="0"/>
              </a:rPr>
              <a:t>并把</a:t>
            </a:r>
            <a:r>
              <a:rPr kumimoji="0" lang="en-US" altLang="zh-CN" sz="2500" b="1" dirty="0">
                <a:solidFill>
                  <a:srgbClr val="000000"/>
                </a:solidFill>
                <a:cs typeface="Times New Roman" charset="0"/>
              </a:rPr>
              <a:t>p</a:t>
            </a:r>
            <a:r>
              <a:rPr kumimoji="0" lang="zh-CN" altLang="en-US" sz="2500" b="1" dirty="0">
                <a:solidFill>
                  <a:srgbClr val="000000"/>
                </a:solidFill>
                <a:cs typeface="Times New Roman" charset="0"/>
              </a:rPr>
              <a:t>放入</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  剩余的放在</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中；</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5</a:t>
            </a: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      REPEAT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6</a:t>
            </a:r>
            <a:r>
              <a:rPr kumimoji="0" lang="zh-CN" altLang="en-US" sz="2500" b="1" dirty="0">
                <a:solidFill>
                  <a:srgbClr val="000000"/>
                </a:solidFill>
                <a:cs typeface="Times New Roman" charset="0"/>
              </a:rPr>
              <a:t>）       在</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里找出到最近的</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中的点的距离不大于到</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中最近点的距离的点，并将该点加入</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7</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UNTIL </a:t>
            </a:r>
            <a:r>
              <a:rPr kumimoji="0" lang="zh-CN" altLang="en-US" sz="2500" b="1" dirty="0">
                <a:solidFill>
                  <a:srgbClr val="000000"/>
                </a:solidFill>
                <a:cs typeface="Times New Roman" charset="0"/>
              </a:rPr>
              <a:t>没有新的</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的点被分配给</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8</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splinter group</a:t>
            </a:r>
            <a:r>
              <a:rPr kumimoji="0" lang="zh-CN" altLang="en-US" sz="2500" b="1" dirty="0">
                <a:solidFill>
                  <a:srgbClr val="000000"/>
                </a:solidFill>
                <a:cs typeface="Times New Roman" charset="0"/>
              </a:rPr>
              <a:t>和</a:t>
            </a:r>
            <a:r>
              <a:rPr kumimoji="0" lang="en-US" altLang="zh-CN" sz="2500" b="1" dirty="0">
                <a:solidFill>
                  <a:srgbClr val="000000"/>
                </a:solidFill>
                <a:cs typeface="Times New Roman" charset="0"/>
              </a:rPr>
              <a:t>old party</a:t>
            </a:r>
            <a:r>
              <a:rPr kumimoji="0" lang="zh-CN" altLang="en-US" sz="2500" b="1" dirty="0">
                <a:solidFill>
                  <a:srgbClr val="000000"/>
                </a:solidFill>
                <a:cs typeface="Times New Roman" charset="0"/>
              </a:rPr>
              <a:t>为被选中的簇分裂成的两个簇，与其它簇一起组成新的簇集合。</a:t>
            </a:r>
          </a:p>
          <a:p>
            <a:pPr algn="just">
              <a:lnSpc>
                <a:spcPct val="120000"/>
              </a:lnSpc>
            </a:pPr>
            <a:r>
              <a:rPr kumimoji="0" lang="zh-CN" altLang="en-US" sz="2500" b="1" dirty="0">
                <a:solidFill>
                  <a:srgbClr val="000000"/>
                </a:solidFill>
                <a:cs typeface="Times New Roman" charset="0"/>
              </a:rPr>
              <a:t>（</a:t>
            </a:r>
            <a:r>
              <a:rPr kumimoji="0" lang="en-US" altLang="zh-CN" sz="2500" b="1" dirty="0">
                <a:solidFill>
                  <a:srgbClr val="000000"/>
                </a:solidFill>
                <a:cs typeface="Times New Roman" charset="0"/>
              </a:rPr>
              <a:t>9</a:t>
            </a:r>
            <a:r>
              <a:rPr kumimoji="0" lang="zh-CN" altLang="en-US" sz="2500" b="1" dirty="0">
                <a:solidFill>
                  <a:srgbClr val="000000"/>
                </a:solidFill>
                <a:cs typeface="Times New Roman" charset="0"/>
              </a:rPr>
              <a:t>） </a:t>
            </a:r>
            <a:r>
              <a:rPr kumimoji="0" lang="en-US" altLang="zh-CN" sz="2500" b="1" dirty="0">
                <a:solidFill>
                  <a:srgbClr val="000000"/>
                </a:solidFill>
                <a:cs typeface="Times New Roman" charset="0"/>
              </a:rPr>
              <a:t>END.</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44</a:t>
            </a:fld>
            <a:endParaRPr lang="en-US" altLang="zh-CN"/>
          </a:p>
        </p:txBody>
      </p:sp>
    </p:spTree>
    <p:extLst>
      <p:ext uri="{BB962C8B-B14F-4D97-AF65-F5344CB8AC3E}">
        <p14:creationId xmlns:p14="http://schemas.microsoft.com/office/powerpoint/2010/main" val="23185389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857250" y="303957"/>
            <a:ext cx="1129530"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dirty="0">
                <a:latin typeface="Tahoma" pitchFamily="34" charset="0"/>
                <a:ea typeface="华文新魏" pitchFamily="2" charset="-122"/>
              </a:rPr>
              <a:t>实例</a:t>
            </a:r>
          </a:p>
        </p:txBody>
      </p:sp>
      <p:sp>
        <p:nvSpPr>
          <p:cNvPr id="80899" name="Text Box 3"/>
          <p:cNvSpPr txBox="1">
            <a:spLocks noChangeArrowheads="1"/>
          </p:cNvSpPr>
          <p:nvPr/>
        </p:nvSpPr>
        <p:spPr bwMode="auto">
          <a:xfrm>
            <a:off x="164679" y="1096045"/>
            <a:ext cx="2867545" cy="4122366"/>
          </a:xfrm>
          <a:prstGeom prst="rect">
            <a:avLst/>
          </a:prstGeom>
          <a:solidFill>
            <a:srgbClr val="EEFB3F"/>
          </a:solidFill>
          <a:ln w="9525">
            <a:solidFill>
              <a:srgbClr val="000000"/>
            </a:solidFill>
            <a:miter lim="800000"/>
            <a:headEnd/>
            <a:tailEnd/>
          </a:ln>
        </p:spPr>
        <p:txBody>
          <a:bodyPr lIns="114803" tIns="57401" rIns="114803" bIns="57401"/>
          <a:lstStyle/>
          <a:p>
            <a:pPr>
              <a:spcBef>
                <a:spcPct val="10000"/>
              </a:spcBef>
            </a:pPr>
            <a:r>
              <a:rPr lang="zh-CN" altLang="en-US" sz="1500" b="1"/>
              <a:t>序号	属性 </a:t>
            </a:r>
            <a:r>
              <a:rPr lang="en-US" altLang="zh-CN" sz="1500" b="1"/>
              <a:t>1	</a:t>
            </a:r>
            <a:r>
              <a:rPr lang="zh-CN" altLang="en-US" sz="1500" b="1"/>
              <a:t>属性 </a:t>
            </a:r>
            <a:r>
              <a:rPr lang="en-US" altLang="zh-CN" sz="1500" b="1"/>
              <a:t>2	</a:t>
            </a:r>
          </a:p>
          <a:p>
            <a:pPr>
              <a:spcBef>
                <a:spcPct val="10000"/>
              </a:spcBef>
            </a:pPr>
            <a:r>
              <a:rPr lang="en-US" altLang="zh-CN" sz="1500" b="1"/>
              <a:t>1	1	1	</a:t>
            </a:r>
          </a:p>
          <a:p>
            <a:pPr>
              <a:spcBef>
                <a:spcPct val="10000"/>
              </a:spcBef>
            </a:pPr>
            <a:r>
              <a:rPr lang="en-US" altLang="zh-CN" sz="1500" b="1"/>
              <a:t>2	1	2	</a:t>
            </a:r>
          </a:p>
          <a:p>
            <a:pPr>
              <a:spcBef>
                <a:spcPct val="10000"/>
              </a:spcBef>
            </a:pPr>
            <a:r>
              <a:rPr lang="en-US" altLang="zh-CN" sz="1500" b="1"/>
              <a:t>3	2	1	</a:t>
            </a:r>
          </a:p>
          <a:p>
            <a:pPr>
              <a:spcBef>
                <a:spcPct val="10000"/>
              </a:spcBef>
            </a:pPr>
            <a:r>
              <a:rPr lang="en-US" altLang="zh-CN" sz="1500" b="1"/>
              <a:t>4	2	2	</a:t>
            </a:r>
          </a:p>
          <a:p>
            <a:pPr>
              <a:spcBef>
                <a:spcPct val="10000"/>
              </a:spcBef>
            </a:pPr>
            <a:r>
              <a:rPr lang="en-US" altLang="zh-CN" sz="1500" b="1"/>
              <a:t>5	3	4	</a:t>
            </a:r>
          </a:p>
          <a:p>
            <a:pPr>
              <a:spcBef>
                <a:spcPct val="10000"/>
              </a:spcBef>
            </a:pPr>
            <a:r>
              <a:rPr lang="en-US" altLang="zh-CN" sz="1500" b="1"/>
              <a:t>6	3	5	</a:t>
            </a:r>
          </a:p>
          <a:p>
            <a:pPr>
              <a:spcBef>
                <a:spcPct val="10000"/>
              </a:spcBef>
            </a:pPr>
            <a:r>
              <a:rPr lang="en-US" altLang="zh-CN" sz="1500" b="1"/>
              <a:t>7	4	4	</a:t>
            </a:r>
          </a:p>
          <a:p>
            <a:pPr>
              <a:spcBef>
                <a:spcPct val="10000"/>
              </a:spcBef>
            </a:pPr>
            <a:r>
              <a:rPr lang="en-US" altLang="zh-CN" sz="1500" b="1"/>
              <a:t>8	4	5	</a:t>
            </a:r>
            <a:endParaRPr lang="en-US" altLang="zh-CN" sz="1500" b="1" baseline="-25000">
              <a:latin typeface="Tahoma" pitchFamily="34" charset="0"/>
            </a:endParaRPr>
          </a:p>
        </p:txBody>
      </p:sp>
      <p:sp>
        <p:nvSpPr>
          <p:cNvPr id="80900" name="Text Box 4"/>
          <p:cNvSpPr txBox="1">
            <a:spLocks noChangeArrowheads="1"/>
          </p:cNvSpPr>
          <p:nvPr/>
        </p:nvSpPr>
        <p:spPr bwMode="auto">
          <a:xfrm>
            <a:off x="857251" y="5488532"/>
            <a:ext cx="11240245" cy="1744117"/>
          </a:xfrm>
          <a:prstGeom prst="rect">
            <a:avLst/>
          </a:prstGeom>
          <a:solidFill>
            <a:schemeClr val="accent6">
              <a:lumMod val="20000"/>
              <a:lumOff val="80000"/>
            </a:schemeClr>
          </a:solidFill>
          <a:ln w="9525">
            <a:solidFill>
              <a:srgbClr val="000000"/>
            </a:solidFill>
            <a:miter lim="800000"/>
            <a:headEnd/>
            <a:tailEnd/>
          </a:ln>
        </p:spPr>
        <p:txBody>
          <a:bodyPr lIns="114803" tIns="57401" rIns="114803" bIns="57401"/>
          <a:lstStyle/>
          <a:p>
            <a:r>
              <a:rPr lang="zh-CN" altLang="en-US" b="1" dirty="0"/>
              <a:t>步骤	具有最大直径的簇		</a:t>
            </a:r>
            <a:r>
              <a:rPr lang="en-US" altLang="zh-CN" b="1" dirty="0"/>
              <a:t>splinter group	Old party	</a:t>
            </a:r>
          </a:p>
          <a:p>
            <a:r>
              <a:rPr lang="en-US" altLang="zh-CN" b="1" dirty="0"/>
              <a:t>1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{1}		{2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a:t>
            </a:r>
          </a:p>
          <a:p>
            <a:r>
              <a:rPr lang="en-US" altLang="zh-CN" b="1" dirty="0"/>
              <a:t>2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{1</a:t>
            </a:r>
            <a:r>
              <a:rPr lang="zh-CN" altLang="en-US" b="1" dirty="0"/>
              <a:t>，</a:t>
            </a:r>
            <a:r>
              <a:rPr lang="en-US" altLang="zh-CN" b="1" dirty="0"/>
              <a:t>2}		{3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3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{1</a:t>
            </a:r>
            <a:r>
              <a:rPr lang="zh-CN" altLang="en-US" b="1" dirty="0"/>
              <a:t>，</a:t>
            </a:r>
            <a:r>
              <a:rPr lang="en-US" altLang="zh-CN" b="1" dirty="0"/>
              <a:t>2</a:t>
            </a:r>
            <a:r>
              <a:rPr lang="zh-CN" altLang="en-US" b="1" dirty="0"/>
              <a:t>，</a:t>
            </a:r>
            <a:r>
              <a:rPr lang="en-US" altLang="zh-CN" b="1" dirty="0"/>
              <a:t>3}	{4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4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	{5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p>
          <a:p>
            <a:r>
              <a:rPr lang="en-US" altLang="zh-CN" b="1" dirty="0"/>
              <a:t>5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{1</a:t>
            </a:r>
            <a:r>
              <a:rPr lang="zh-CN" altLang="en-US" b="1" dirty="0"/>
              <a:t>，</a:t>
            </a:r>
            <a:r>
              <a:rPr lang="en-US" altLang="zh-CN" b="1" dirty="0"/>
              <a:t>2</a:t>
            </a:r>
            <a:r>
              <a:rPr lang="zh-CN" altLang="en-US" b="1" dirty="0"/>
              <a:t>，</a:t>
            </a:r>
            <a:r>
              <a:rPr lang="en-US" altLang="zh-CN" b="1" dirty="0"/>
              <a:t>3</a:t>
            </a:r>
            <a:r>
              <a:rPr lang="zh-CN" altLang="en-US" b="1" dirty="0"/>
              <a:t>，</a:t>
            </a:r>
            <a:r>
              <a:rPr lang="en-US" altLang="zh-CN" b="1" dirty="0"/>
              <a:t>4}   	{5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8}   </a:t>
            </a:r>
            <a:r>
              <a:rPr lang="zh-CN" altLang="en-US" b="1" dirty="0"/>
              <a:t>终止</a:t>
            </a:r>
            <a:endParaRPr lang="zh-CN" altLang="en-US" b="1" baseline="-25000" dirty="0">
              <a:latin typeface="Tahoma" pitchFamily="34" charset="0"/>
            </a:endParaRPr>
          </a:p>
        </p:txBody>
      </p:sp>
      <p:sp>
        <p:nvSpPr>
          <p:cNvPr id="80901" name="Text Box 5"/>
          <p:cNvSpPr txBox="1">
            <a:spLocks noChangeArrowheads="1"/>
          </p:cNvSpPr>
          <p:nvPr/>
        </p:nvSpPr>
        <p:spPr bwMode="auto">
          <a:xfrm>
            <a:off x="3261023" y="323855"/>
            <a:ext cx="9453711" cy="5092670"/>
          </a:xfrm>
          <a:prstGeom prst="rect">
            <a:avLst/>
          </a:prstGeom>
          <a:solidFill>
            <a:schemeClr val="accent2">
              <a:lumMod val="20000"/>
              <a:lumOff val="80000"/>
            </a:schemeClr>
          </a:solidFill>
          <a:ln>
            <a:noFill/>
          </a:ln>
          <a:effectLst/>
        </p:spPr>
        <p:txBody>
          <a:bodyPr wrap="square" lIns="0" tIns="57401" rIns="0" bIns="57401">
            <a:spAutoFit/>
          </a:bodyPr>
          <a:lstStyle>
            <a:defPPr>
              <a:defRPr lang="zh-CN"/>
            </a:defPPr>
            <a:lvl1pPr>
              <a:spcBef>
                <a:spcPct val="10000"/>
              </a:spcBef>
              <a:defRPr kumimoji="0" b="1">
                <a:latin typeface="Tahoma" pitchFamily="34" charset="0"/>
              </a:defRPr>
            </a:lvl1pPr>
          </a:lstStyle>
          <a:p>
            <a:r>
              <a:rPr lang="zh-CN" altLang="en-US" sz="2200" dirty="0"/>
              <a:t>第</a:t>
            </a:r>
            <a:r>
              <a:rPr lang="en-US" altLang="zh-CN" sz="2200" dirty="0"/>
              <a:t>1</a:t>
            </a:r>
            <a:r>
              <a:rPr lang="zh-CN" altLang="en-US" sz="2200" dirty="0"/>
              <a:t>步，找到具有最大直径的簇，对簇中的每个点计算平均相异度（假定采用是欧式距离）。</a:t>
            </a:r>
          </a:p>
          <a:p>
            <a:r>
              <a:rPr lang="zh-CN" altLang="en-US" sz="2200" dirty="0"/>
              <a:t>     </a:t>
            </a:r>
            <a:r>
              <a:rPr lang="en-US" altLang="zh-CN" sz="2200" dirty="0"/>
              <a:t>1</a:t>
            </a:r>
            <a:r>
              <a:rPr lang="zh-CN" altLang="en-US" sz="2200" dirty="0"/>
              <a:t>的平均距离：（</a:t>
            </a:r>
            <a:r>
              <a:rPr lang="en-US" altLang="zh-CN" sz="2200" dirty="0"/>
              <a:t>1+1+1.414+3.6+4.24+4.47+5</a:t>
            </a:r>
            <a:r>
              <a:rPr lang="zh-CN" altLang="en-US" sz="2200" dirty="0"/>
              <a:t>）</a:t>
            </a:r>
            <a:r>
              <a:rPr lang="en-US" altLang="zh-CN" sz="2200" dirty="0"/>
              <a:t>/7=2.96</a:t>
            </a:r>
          </a:p>
          <a:p>
            <a:r>
              <a:rPr lang="en-US" altLang="zh-CN" sz="2200" dirty="0"/>
              <a:t>     </a:t>
            </a:r>
            <a:r>
              <a:rPr lang="zh-CN" altLang="en-US" sz="2200" dirty="0"/>
              <a:t>类似地，</a:t>
            </a:r>
            <a:r>
              <a:rPr lang="en-US" altLang="zh-CN" sz="2200" dirty="0"/>
              <a:t>2</a:t>
            </a:r>
            <a:r>
              <a:rPr lang="zh-CN" altLang="en-US" sz="2200" dirty="0"/>
              <a:t>的平均距离为</a:t>
            </a:r>
            <a:r>
              <a:rPr lang="en-US" altLang="zh-CN" sz="2200" dirty="0"/>
              <a:t>2.526</a:t>
            </a:r>
            <a:r>
              <a:rPr lang="zh-CN" altLang="en-US" sz="2200" dirty="0"/>
              <a:t>；</a:t>
            </a:r>
            <a:r>
              <a:rPr lang="en-US" altLang="zh-CN" sz="2200" dirty="0"/>
              <a:t>3</a:t>
            </a:r>
            <a:r>
              <a:rPr lang="zh-CN" altLang="en-US" sz="2200" dirty="0"/>
              <a:t>的平均距离为</a:t>
            </a:r>
            <a:r>
              <a:rPr lang="en-US" altLang="zh-CN" sz="2200" dirty="0"/>
              <a:t>2.68</a:t>
            </a:r>
            <a:r>
              <a:rPr lang="zh-CN" altLang="en-US" sz="2200" dirty="0"/>
              <a:t>；</a:t>
            </a:r>
            <a:r>
              <a:rPr lang="en-US" altLang="zh-CN" sz="2200" dirty="0"/>
              <a:t>4</a:t>
            </a:r>
            <a:r>
              <a:rPr lang="zh-CN" altLang="en-US" sz="2200" dirty="0"/>
              <a:t>的平均距离为</a:t>
            </a:r>
            <a:r>
              <a:rPr lang="en-US" altLang="zh-CN" sz="2200" dirty="0"/>
              <a:t>2.18</a:t>
            </a:r>
            <a:r>
              <a:rPr lang="zh-CN" altLang="en-US" sz="2200" dirty="0"/>
              <a:t>；</a:t>
            </a:r>
            <a:r>
              <a:rPr lang="en-US" altLang="zh-CN" sz="2200" dirty="0"/>
              <a:t>5</a:t>
            </a:r>
            <a:r>
              <a:rPr lang="zh-CN" altLang="en-US" sz="2200" dirty="0"/>
              <a:t>的平均距离为</a:t>
            </a:r>
            <a:r>
              <a:rPr lang="en-US" altLang="zh-CN" sz="2200" dirty="0"/>
              <a:t>2.18</a:t>
            </a:r>
            <a:r>
              <a:rPr lang="zh-CN" altLang="en-US" sz="2200" dirty="0"/>
              <a:t>；</a:t>
            </a:r>
            <a:r>
              <a:rPr lang="en-US" altLang="zh-CN" sz="2200" dirty="0"/>
              <a:t>6</a:t>
            </a:r>
            <a:r>
              <a:rPr lang="zh-CN" altLang="en-US" sz="2200" dirty="0"/>
              <a:t>的平均距离为</a:t>
            </a:r>
            <a:r>
              <a:rPr lang="en-US" altLang="zh-CN" sz="2200" dirty="0"/>
              <a:t>2.68</a:t>
            </a:r>
            <a:r>
              <a:rPr lang="zh-CN" altLang="en-US" sz="2200" dirty="0"/>
              <a:t>；</a:t>
            </a:r>
            <a:r>
              <a:rPr lang="en-US" altLang="zh-CN" sz="2200" dirty="0"/>
              <a:t>7</a:t>
            </a:r>
            <a:r>
              <a:rPr lang="zh-CN" altLang="en-US" sz="2200" dirty="0"/>
              <a:t>的平均距离为</a:t>
            </a:r>
            <a:r>
              <a:rPr lang="en-US" altLang="zh-CN" sz="2200" dirty="0"/>
              <a:t>2.526</a:t>
            </a:r>
            <a:r>
              <a:rPr lang="zh-CN" altLang="en-US" sz="2200" dirty="0"/>
              <a:t>；</a:t>
            </a:r>
            <a:r>
              <a:rPr lang="en-US" altLang="zh-CN" sz="2200" dirty="0"/>
              <a:t>8</a:t>
            </a:r>
            <a:r>
              <a:rPr lang="zh-CN" altLang="en-US" sz="2200" dirty="0"/>
              <a:t>的平均距离为</a:t>
            </a:r>
            <a:r>
              <a:rPr lang="en-US" altLang="zh-CN" sz="2200" dirty="0"/>
              <a:t>2.96</a:t>
            </a:r>
            <a:r>
              <a:rPr lang="zh-CN" altLang="en-US" sz="2200" dirty="0"/>
              <a:t>。</a:t>
            </a:r>
          </a:p>
          <a:p>
            <a:r>
              <a:rPr lang="zh-CN" altLang="en-US" sz="2200" dirty="0"/>
              <a:t>     挑出平均相异度最大的点</a:t>
            </a:r>
            <a:r>
              <a:rPr lang="en-US" altLang="zh-CN" sz="2200" dirty="0"/>
              <a:t>1</a:t>
            </a:r>
            <a:r>
              <a:rPr lang="zh-CN" altLang="en-US" sz="2200" dirty="0"/>
              <a:t>放到</a:t>
            </a:r>
            <a:r>
              <a:rPr lang="en-US" altLang="zh-CN" sz="2200" dirty="0"/>
              <a:t>splinter group</a:t>
            </a:r>
            <a:r>
              <a:rPr lang="zh-CN" altLang="en-US" sz="2200" dirty="0"/>
              <a:t>中，剩余点在</a:t>
            </a:r>
            <a:r>
              <a:rPr lang="en-US" altLang="zh-CN" sz="2200" dirty="0"/>
              <a:t>old party</a:t>
            </a:r>
            <a:r>
              <a:rPr lang="zh-CN" altLang="en-US" sz="2200" dirty="0"/>
              <a:t>中。</a:t>
            </a:r>
          </a:p>
          <a:p>
            <a:r>
              <a:rPr lang="zh-CN" altLang="en-US" sz="2200" dirty="0"/>
              <a:t>第</a:t>
            </a:r>
            <a:r>
              <a:rPr lang="en-US" altLang="zh-CN" sz="2200" dirty="0"/>
              <a:t>2</a:t>
            </a:r>
            <a:r>
              <a:rPr lang="zh-CN" altLang="en-US" sz="2200" dirty="0"/>
              <a:t>步，在</a:t>
            </a:r>
            <a:r>
              <a:rPr lang="en-US" altLang="zh-CN" sz="2200" dirty="0"/>
              <a:t>old party</a:t>
            </a:r>
            <a:r>
              <a:rPr lang="zh-CN" altLang="en-US" sz="2200" dirty="0"/>
              <a:t>里找出到最近的</a:t>
            </a:r>
            <a:r>
              <a:rPr lang="en-US" altLang="zh-CN" sz="2200" dirty="0"/>
              <a:t>splinter group</a:t>
            </a:r>
            <a:r>
              <a:rPr lang="zh-CN" altLang="en-US" sz="2200" dirty="0"/>
              <a:t>中的点的距离不大于到</a:t>
            </a:r>
            <a:r>
              <a:rPr lang="en-US" altLang="zh-CN" sz="2200" dirty="0"/>
              <a:t>old party</a:t>
            </a:r>
            <a:r>
              <a:rPr lang="zh-CN" altLang="en-US" sz="2200" dirty="0"/>
              <a:t>中最近的点的距离的点，将该点放入</a:t>
            </a:r>
            <a:r>
              <a:rPr lang="en-US" altLang="zh-CN" sz="2200" dirty="0"/>
              <a:t>splinter group</a:t>
            </a:r>
            <a:r>
              <a:rPr lang="zh-CN" altLang="en-US" sz="2200" dirty="0"/>
              <a:t>中，该点是</a:t>
            </a:r>
            <a:r>
              <a:rPr lang="en-US" altLang="zh-CN" sz="2200" dirty="0"/>
              <a:t>2</a:t>
            </a:r>
            <a:r>
              <a:rPr lang="zh-CN" altLang="en-US" sz="2200" dirty="0"/>
              <a:t>。</a:t>
            </a:r>
          </a:p>
          <a:p>
            <a:r>
              <a:rPr lang="zh-CN" altLang="en-US" sz="2200" dirty="0"/>
              <a:t>第</a:t>
            </a:r>
            <a:r>
              <a:rPr lang="en-US" altLang="zh-CN" sz="2200" dirty="0"/>
              <a:t>3</a:t>
            </a:r>
            <a:r>
              <a:rPr lang="zh-CN" altLang="en-US" sz="2200" dirty="0"/>
              <a:t>步，重复第</a:t>
            </a:r>
            <a:r>
              <a:rPr lang="en-US" altLang="zh-CN" sz="2200" dirty="0"/>
              <a:t>2</a:t>
            </a:r>
            <a:r>
              <a:rPr lang="zh-CN" altLang="en-US" sz="2200" dirty="0"/>
              <a:t>步的工作，</a:t>
            </a:r>
            <a:r>
              <a:rPr lang="en-US" altLang="zh-CN" sz="2200" dirty="0"/>
              <a:t>splinter group</a:t>
            </a:r>
            <a:r>
              <a:rPr lang="zh-CN" altLang="en-US" sz="2200" dirty="0"/>
              <a:t>中放入点</a:t>
            </a:r>
            <a:r>
              <a:rPr lang="en-US" altLang="zh-CN" sz="2200" dirty="0"/>
              <a:t>3</a:t>
            </a:r>
            <a:r>
              <a:rPr lang="zh-CN" altLang="en-US" sz="2200" dirty="0"/>
              <a:t>。</a:t>
            </a:r>
          </a:p>
          <a:p>
            <a:r>
              <a:rPr lang="zh-CN" altLang="en-US" sz="2200" dirty="0"/>
              <a:t>第</a:t>
            </a:r>
            <a:r>
              <a:rPr lang="en-US" altLang="zh-CN" sz="2200" dirty="0"/>
              <a:t>4</a:t>
            </a:r>
            <a:r>
              <a:rPr lang="zh-CN" altLang="en-US" sz="2200" dirty="0"/>
              <a:t>步，重复第</a:t>
            </a:r>
            <a:r>
              <a:rPr lang="en-US" altLang="zh-CN" sz="2200" dirty="0"/>
              <a:t>2</a:t>
            </a:r>
            <a:r>
              <a:rPr lang="zh-CN" altLang="en-US" sz="2200" dirty="0"/>
              <a:t>步的工作，</a:t>
            </a:r>
            <a:r>
              <a:rPr lang="en-US" altLang="zh-CN" sz="2200" dirty="0"/>
              <a:t>splinter group</a:t>
            </a:r>
            <a:r>
              <a:rPr lang="zh-CN" altLang="en-US" sz="2200" dirty="0"/>
              <a:t>中放入点</a:t>
            </a:r>
            <a:r>
              <a:rPr lang="en-US" altLang="zh-CN" sz="2200" dirty="0"/>
              <a:t>4</a:t>
            </a:r>
            <a:r>
              <a:rPr lang="zh-CN" altLang="en-US" sz="2200" dirty="0"/>
              <a:t>。</a:t>
            </a:r>
          </a:p>
          <a:p>
            <a:r>
              <a:rPr lang="zh-CN" altLang="en-US" sz="2200" dirty="0"/>
              <a:t>第</a:t>
            </a:r>
            <a:r>
              <a:rPr lang="en-US" altLang="zh-CN" sz="2200" dirty="0"/>
              <a:t>5</a:t>
            </a:r>
            <a:r>
              <a:rPr lang="zh-CN" altLang="en-US" sz="2200" dirty="0"/>
              <a:t>步，没有在</a:t>
            </a:r>
            <a:r>
              <a:rPr lang="en-US" altLang="zh-CN" sz="2200" dirty="0"/>
              <a:t>old party</a:t>
            </a:r>
            <a:r>
              <a:rPr lang="zh-CN" altLang="en-US" sz="2200" dirty="0"/>
              <a:t>中的点放入了</a:t>
            </a:r>
            <a:r>
              <a:rPr lang="en-US" altLang="zh-CN" sz="2200" dirty="0"/>
              <a:t>splinter group</a:t>
            </a:r>
            <a:r>
              <a:rPr lang="zh-CN" altLang="en-US" sz="2200" dirty="0"/>
              <a:t>中且达到终止条件（</a:t>
            </a:r>
            <a:r>
              <a:rPr lang="en-US" altLang="zh-CN" sz="2200" dirty="0"/>
              <a:t>k=2</a:t>
            </a:r>
            <a:r>
              <a:rPr lang="zh-CN" altLang="en-US" sz="2200" dirty="0"/>
              <a:t>），程序终止。如果没有到终止条件，因该从分裂好的簇中选一个直径最大的簇继续分裂。</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45</a:t>
            </a:fld>
            <a:endParaRPr lang="en-US" altLang="zh-CN"/>
          </a:p>
        </p:txBody>
      </p:sp>
    </p:spTree>
    <p:extLst>
      <p:ext uri="{BB962C8B-B14F-4D97-AF65-F5344CB8AC3E}">
        <p14:creationId xmlns:p14="http://schemas.microsoft.com/office/powerpoint/2010/main" val="26690885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714500" y="1285805"/>
            <a:ext cx="4271416" cy="70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p>
            <a:pPr>
              <a:lnSpc>
                <a:spcPct val="110000"/>
              </a:lnSpc>
            </a:pPr>
            <a:r>
              <a:rPr lang="zh-CN" altLang="en-US" sz="3500" b="1">
                <a:latin typeface="Tahoma" pitchFamily="34" charset="0"/>
                <a:ea typeface="华文新魏" pitchFamily="2" charset="-122"/>
              </a:rPr>
              <a:t>层次聚类方法的改进</a:t>
            </a:r>
          </a:p>
        </p:txBody>
      </p:sp>
      <p:sp>
        <p:nvSpPr>
          <p:cNvPr id="81923" name="Rectangle 3"/>
          <p:cNvSpPr>
            <a:spLocks noChangeArrowheads="1"/>
          </p:cNvSpPr>
          <p:nvPr/>
        </p:nvSpPr>
        <p:spPr bwMode="auto">
          <a:xfrm>
            <a:off x="1285875" y="2250158"/>
            <a:ext cx="9858375" cy="3078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buClr>
                <a:schemeClr val="tx1"/>
              </a:buClr>
              <a:buSzPct val="60000"/>
              <a:buFont typeface="Wingdings" pitchFamily="2" charset="2"/>
              <a:buChar char="n"/>
            </a:pPr>
            <a:r>
              <a:rPr lang="zh-CN" altLang="en-US" sz="3500" b="1" dirty="0"/>
              <a:t>层次聚类方法尽管简单，但经常会遇到合并或分裂点的选择的困难。</a:t>
            </a:r>
          </a:p>
          <a:p>
            <a:pPr>
              <a:spcBef>
                <a:spcPct val="50000"/>
              </a:spcBef>
              <a:buClr>
                <a:schemeClr val="tx1"/>
              </a:buClr>
              <a:buSzPct val="60000"/>
              <a:buFont typeface="Wingdings" pitchFamily="2" charset="2"/>
              <a:buChar char="n"/>
            </a:pPr>
            <a:r>
              <a:rPr lang="zh-CN" altLang="en-US" sz="3500" b="1" dirty="0"/>
              <a:t>改进层次方法的聚类质量的一个有希望的方向是将层次聚类和其他聚类技术进行集成，形成多阶段聚类。</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46</a:t>
            </a:fld>
            <a:endParaRPr lang="en-US" altLang="zh-CN"/>
          </a:p>
        </p:txBody>
      </p:sp>
    </p:spTree>
    <p:extLst>
      <p:ext uri="{BB962C8B-B14F-4D97-AF65-F5344CB8AC3E}">
        <p14:creationId xmlns:p14="http://schemas.microsoft.com/office/powerpoint/2010/main" val="8921998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700" y="215069"/>
            <a:ext cx="12232058" cy="670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副标题 4"/>
          <p:cNvSpPr txBox="1">
            <a:spLocks/>
          </p:cNvSpPr>
          <p:nvPr/>
        </p:nvSpPr>
        <p:spPr bwMode="auto">
          <a:xfrm>
            <a:off x="2541961" y="2097489"/>
            <a:ext cx="7735343" cy="1759924"/>
          </a:xfrm>
          <a:prstGeom prst="rect">
            <a:avLst/>
          </a:prstGeom>
          <a:noFill/>
          <a:ln w="9525">
            <a:noFill/>
            <a:miter lim="800000"/>
            <a:headEnd/>
            <a:tailEnd/>
          </a:ln>
        </p:spPr>
        <p:txBody>
          <a:bodyPr lIns="96433" tIns="48216" rIns="96433" bIns="48216"/>
          <a:lstStyle/>
          <a:p>
            <a:pPr algn="ctr"/>
            <a:r>
              <a:rPr lang="zh-CN" altLang="en-US" sz="6300" dirty="0">
                <a:solidFill>
                  <a:schemeClr val="accent3"/>
                </a:solidFill>
                <a:effectLst>
                  <a:outerShdw blurRad="38100" dist="38100" dir="2700000" algn="tl">
                    <a:srgbClr val="C0C0C0"/>
                  </a:outerShdw>
                </a:effectLst>
                <a:latin typeface="微软雅黑" pitchFamily="34" charset="-122"/>
                <a:ea typeface="微软雅黑" pitchFamily="34" charset="-122"/>
              </a:rPr>
              <a:t>基于密度的聚类方法</a:t>
            </a:r>
            <a:endParaRPr lang="en-US" altLang="zh-CN" sz="63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9E388E38-31E5-4E32-920D-85CA0EE6CDEC}" type="slidenum">
              <a:rPr lang="zh-CN" altLang="zh-CN" smtClean="0"/>
              <a:pPr>
                <a:defRPr/>
              </a:pPr>
              <a:t>47</a:t>
            </a:fld>
            <a:endParaRPr lang="zh-CN" altLang="zh-CN"/>
          </a:p>
        </p:txBody>
      </p:sp>
    </p:spTree>
    <p:extLst>
      <p:ext uri="{BB962C8B-B14F-4D97-AF65-F5344CB8AC3E}">
        <p14:creationId xmlns:p14="http://schemas.microsoft.com/office/powerpoint/2010/main" val="12488107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par>
                                <p:cTn id="8" presetID="0" presetClass="path" presetSubtype="0" accel="50000" decel="50000" fill="hold" nodeType="withEffect">
                                  <p:stCondLst>
                                    <p:cond delay="0"/>
                                  </p:stCondLst>
                                  <p:childTnLst>
                                    <p:animMotion origin="layout" path="M -0.90955 5.64292E-6 L 3.05556E-6 5.64292E-6 " pathEditMode="relative" ptsTypes="AA">
                                      <p:cBhvr>
                                        <p:cTn id="9"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8F448875-8F52-46B7-BD63-2EB15D4014E0}" type="slidenum">
              <a:rPr kumimoji="0" lang="zh-CN" altLang="en-US" sz="1800">
                <a:solidFill>
                  <a:schemeClr val="tx1"/>
                </a:solidFill>
                <a:latin typeface="Tahoma" pitchFamily="34" charset="0"/>
                <a:ea typeface="宋体" pitchFamily="2" charset="-122"/>
              </a:rPr>
              <a:pPr/>
              <a:t>48</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基于密度的聚类方法</a:t>
            </a:r>
          </a:p>
        </p:txBody>
      </p:sp>
      <p:sp>
        <p:nvSpPr>
          <p:cNvPr id="82948" name="TextBox 6"/>
          <p:cNvSpPr txBox="1">
            <a:spLocks noChangeArrowheads="1"/>
          </p:cNvSpPr>
          <p:nvPr/>
        </p:nvSpPr>
        <p:spPr bwMode="auto">
          <a:xfrm>
            <a:off x="502296" y="1431462"/>
            <a:ext cx="11954618" cy="450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pPr>
            <a:r>
              <a:rPr lang="zh-CN" altLang="en-US" sz="3100" b="1">
                <a:solidFill>
                  <a:srgbClr val="00B050"/>
                </a:solidFill>
                <a:latin typeface="Tahoma" pitchFamily="34" charset="0"/>
                <a:ea typeface="黑体" pitchFamily="49" charset="-122"/>
              </a:rPr>
              <a:t>密度方法：</a:t>
            </a:r>
            <a:endParaRPr lang="en-US" altLang="zh-CN" sz="3100" b="1">
              <a:solidFill>
                <a:srgbClr val="00B050"/>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a:solidFill>
                  <a:schemeClr val="tx1"/>
                </a:solidFill>
                <a:latin typeface="Tahoma" pitchFamily="34" charset="0"/>
                <a:ea typeface="黑体" pitchFamily="49" charset="-122"/>
              </a:rPr>
              <a:t>绝大多数聚类方法基于对象之间的距离进行聚类，这样的方法只能发现球状的簇，而在发现任意形状的簇上遇到了困难。</a:t>
            </a:r>
            <a:endParaRPr lang="en-US" altLang="zh-CN" sz="2800">
              <a:solidFill>
                <a:schemeClr val="tx1"/>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b="1">
                <a:solidFill>
                  <a:srgbClr val="FC2602"/>
                </a:solidFill>
                <a:latin typeface="Tahoma" pitchFamily="34" charset="0"/>
                <a:ea typeface="黑体" pitchFamily="49" charset="-122"/>
              </a:rPr>
              <a:t>基于密度的方法</a:t>
            </a:r>
            <a:r>
              <a:rPr lang="zh-CN" altLang="en-US" sz="2800">
                <a:solidFill>
                  <a:schemeClr val="tx1"/>
                </a:solidFill>
                <a:latin typeface="Tahoma" pitchFamily="34" charset="0"/>
                <a:ea typeface="黑体" pitchFamily="49" charset="-122"/>
              </a:rPr>
              <a:t>：只要一个区域中点的密度（对象或数据点的数目）超过某个阈值，就将其加到与之相近的聚类中去。</a:t>
            </a:r>
            <a:endParaRPr lang="en-US" altLang="zh-CN" sz="2800">
              <a:solidFill>
                <a:schemeClr val="tx1"/>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a:solidFill>
                  <a:schemeClr val="tx1"/>
                </a:solidFill>
                <a:latin typeface="Tahoma" pitchFamily="34" charset="0"/>
                <a:ea typeface="黑体" pitchFamily="49" charset="-122"/>
              </a:rPr>
              <a:t>这种方法可以过滤噪声孤立点数据，发现任意形状的簇。</a:t>
            </a:r>
            <a:endParaRPr lang="en-US" altLang="zh-CN" sz="2800">
              <a:solidFill>
                <a:schemeClr val="tx1"/>
              </a:solidFill>
              <a:latin typeface="Tahoma" pitchFamily="34" charset="0"/>
              <a:ea typeface="黑体" pitchFamily="49" charset="-122"/>
            </a:endParaRPr>
          </a:p>
          <a:p>
            <a:pPr>
              <a:lnSpc>
                <a:spcPct val="130000"/>
              </a:lnSpc>
              <a:spcAft>
                <a:spcPts val="753"/>
              </a:spcAft>
              <a:buFont typeface="Wingdings" pitchFamily="2" charset="2"/>
              <a:buChar char="Ø"/>
            </a:pPr>
            <a:r>
              <a:rPr lang="zh-CN" altLang="en-US" sz="2800">
                <a:solidFill>
                  <a:schemeClr val="tx1"/>
                </a:solidFill>
                <a:latin typeface="Tahoma" pitchFamily="34" charset="0"/>
                <a:ea typeface="黑体" pitchFamily="49" charset="-122"/>
              </a:rPr>
              <a:t>代表算法有：</a:t>
            </a:r>
            <a:r>
              <a:rPr lang="en-US" altLang="zh-CN" sz="2800">
                <a:solidFill>
                  <a:srgbClr val="FC2602"/>
                </a:solidFill>
                <a:latin typeface="Tahoma" pitchFamily="34" charset="0"/>
                <a:ea typeface="黑体" pitchFamily="49" charset="-122"/>
              </a:rPr>
              <a:t>DBSCAN</a:t>
            </a:r>
            <a:r>
              <a:rPr lang="zh-CN" altLang="en-US" sz="2800">
                <a:solidFill>
                  <a:schemeClr val="tx1"/>
                </a:solidFill>
                <a:latin typeface="Tahoma" pitchFamily="34" charset="0"/>
                <a:ea typeface="黑体" pitchFamily="49" charset="-122"/>
              </a:rPr>
              <a:t>、</a:t>
            </a:r>
            <a:r>
              <a:rPr lang="en-US" altLang="zh-CN" sz="2800">
                <a:solidFill>
                  <a:schemeClr val="tx1"/>
                </a:solidFill>
                <a:latin typeface="Tahoma" pitchFamily="34" charset="0"/>
                <a:ea typeface="黑体" pitchFamily="49" charset="-122"/>
              </a:rPr>
              <a:t>OPTICS</a:t>
            </a:r>
            <a:r>
              <a:rPr lang="zh-CN" altLang="en-US" sz="2800">
                <a:solidFill>
                  <a:schemeClr val="tx1"/>
                </a:solidFill>
                <a:latin typeface="Tahoma" pitchFamily="34" charset="0"/>
                <a:ea typeface="黑体" pitchFamily="49" charset="-122"/>
              </a:rPr>
              <a:t>、</a:t>
            </a:r>
            <a:r>
              <a:rPr lang="en-US" altLang="zh-CN" sz="2800">
                <a:solidFill>
                  <a:schemeClr val="tx1"/>
                </a:solidFill>
                <a:latin typeface="Tahoma" pitchFamily="34" charset="0"/>
                <a:ea typeface="黑体" pitchFamily="49" charset="-122"/>
              </a:rPr>
              <a:t>DENCLUE</a:t>
            </a:r>
            <a:r>
              <a:rPr lang="zh-CN" altLang="en-US" sz="2800">
                <a:solidFill>
                  <a:schemeClr val="tx1"/>
                </a:solidFill>
                <a:latin typeface="Tahoma" pitchFamily="34" charset="0"/>
                <a:ea typeface="黑体" pitchFamily="49" charset="-122"/>
              </a:rPr>
              <a:t>算法等。</a:t>
            </a:r>
          </a:p>
        </p:txBody>
      </p:sp>
    </p:spTree>
    <p:extLst>
      <p:ext uri="{BB962C8B-B14F-4D97-AF65-F5344CB8AC3E}">
        <p14:creationId xmlns:p14="http://schemas.microsoft.com/office/powerpoint/2010/main" val="3365340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46053239-2BBC-4231-86FC-3D1DC05C0D3A}" type="slidenum">
              <a:rPr kumimoji="0" lang="zh-CN" altLang="en-US" sz="1800">
                <a:solidFill>
                  <a:schemeClr val="tx1"/>
                </a:solidFill>
                <a:latin typeface="Tahoma" pitchFamily="34" charset="0"/>
                <a:ea typeface="宋体" pitchFamily="2" charset="-122"/>
              </a:rPr>
              <a:pPr/>
              <a:t>49</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pic>
        <p:nvPicPr>
          <p:cNvPr id="83972" name="Picture 2"/>
          <p:cNvPicPr>
            <a:picLocks noChangeAspect="1" noChangeArrowheads="1"/>
          </p:cNvPicPr>
          <p:nvPr/>
        </p:nvPicPr>
        <p:blipFill>
          <a:blip r:embed="rId2">
            <a:extLst>
              <a:ext uri="{28A0092B-C50C-407E-A947-70E740481C1C}">
                <a14:useLocalDpi xmlns:a14="http://schemas.microsoft.com/office/drawing/2010/main" val="0"/>
              </a:ext>
            </a:extLst>
          </a:blip>
          <a:srcRect b="73215"/>
          <a:stretch>
            <a:fillRect/>
          </a:stretch>
        </p:blipFill>
        <p:spPr bwMode="auto">
          <a:xfrm>
            <a:off x="502296" y="1582143"/>
            <a:ext cx="11492508" cy="3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3973" name="TextBox 6"/>
          <p:cNvSpPr txBox="1">
            <a:spLocks noChangeArrowheads="1"/>
          </p:cNvSpPr>
          <p:nvPr/>
        </p:nvSpPr>
        <p:spPr bwMode="auto">
          <a:xfrm>
            <a:off x="602755" y="1903594"/>
            <a:ext cx="11954620" cy="322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spcAft>
                <a:spcPts val="753"/>
              </a:spcAft>
            </a:pPr>
            <a:r>
              <a:rPr lang="zh-CN" altLang="en-US" sz="2800">
                <a:solidFill>
                  <a:schemeClr val="tx1"/>
                </a:solidFill>
                <a:latin typeface="Tahoma" pitchFamily="34" charset="0"/>
                <a:ea typeface="黑体" pitchFamily="49" charset="-122"/>
              </a:rPr>
              <a:t>基于密度的聚类算法。该算法将具有足够高密度的区域划分为簇，并可以在带有噪声的空间数据中发现任意形状的聚类。</a:t>
            </a:r>
            <a:endParaRPr lang="en-US" altLang="zh-CN" sz="2800">
              <a:solidFill>
                <a:schemeClr val="tx1"/>
              </a:solidFill>
              <a:latin typeface="Tahoma" pitchFamily="34" charset="0"/>
              <a:ea typeface="黑体" pitchFamily="49" charset="-122"/>
            </a:endParaRPr>
          </a:p>
          <a:p>
            <a:pPr>
              <a:lnSpc>
                <a:spcPct val="130000"/>
              </a:lnSpc>
              <a:spcAft>
                <a:spcPts val="753"/>
              </a:spcAft>
            </a:pPr>
            <a:r>
              <a:rPr lang="zh-CN" altLang="en-US" sz="2800">
                <a:solidFill>
                  <a:schemeClr val="tx1"/>
                </a:solidFill>
                <a:latin typeface="Tahoma" pitchFamily="34" charset="0"/>
                <a:ea typeface="黑体" pitchFamily="49" charset="-122"/>
              </a:rPr>
              <a:t>    在该方法中，簇被定义为密度相连的点的最大集合。</a:t>
            </a:r>
            <a:endParaRPr lang="en-US" altLang="zh-CN" sz="2800">
              <a:solidFill>
                <a:schemeClr val="tx1"/>
              </a:solidFill>
              <a:latin typeface="Tahoma" pitchFamily="34" charset="0"/>
              <a:ea typeface="黑体" pitchFamily="49" charset="-122"/>
            </a:endParaRPr>
          </a:p>
          <a:p>
            <a:pPr>
              <a:lnSpc>
                <a:spcPct val="130000"/>
              </a:lnSpc>
              <a:spcAft>
                <a:spcPts val="753"/>
              </a:spcAft>
            </a:pPr>
            <a:r>
              <a:rPr lang="en-US" altLang="zh-CN" sz="2800">
                <a:solidFill>
                  <a:schemeClr val="tx1"/>
                </a:solidFill>
                <a:latin typeface="Tahoma" pitchFamily="34" charset="0"/>
                <a:ea typeface="黑体" pitchFamily="49" charset="-122"/>
              </a:rPr>
              <a:t>    </a:t>
            </a:r>
            <a:r>
              <a:rPr lang="zh-CN" altLang="en-US" sz="2800">
                <a:solidFill>
                  <a:schemeClr val="tx1"/>
                </a:solidFill>
                <a:latin typeface="Tahoma" pitchFamily="34" charset="0"/>
                <a:ea typeface="黑体" pitchFamily="49" charset="-122"/>
              </a:rPr>
              <a:t>先介绍该方法中涉及到的一些基本的定义。</a:t>
            </a:r>
            <a:endParaRPr lang="en-US" altLang="zh-CN" sz="2800">
              <a:solidFill>
                <a:schemeClr val="tx1"/>
              </a:solidFill>
              <a:latin typeface="Tahoma" pitchFamily="34" charset="0"/>
              <a:ea typeface="黑体" pitchFamily="49" charset="-122"/>
            </a:endParaRPr>
          </a:p>
          <a:p>
            <a:pPr>
              <a:lnSpc>
                <a:spcPct val="130000"/>
              </a:lnSpc>
              <a:spcAft>
                <a:spcPts val="753"/>
              </a:spcAft>
            </a:pPr>
            <a:endParaRPr lang="zh-CN" altLang="en-US" sz="280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266027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393031" y="964354"/>
            <a:ext cx="9751219" cy="595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p>
            <a:pPr>
              <a:spcBef>
                <a:spcPct val="50000"/>
              </a:spcBef>
              <a:buClr>
                <a:schemeClr val="accent2"/>
              </a:buClr>
              <a:buSzPct val="80000"/>
              <a:buFont typeface="Wingdings" pitchFamily="2" charset="2"/>
              <a:buChar char="l"/>
            </a:pPr>
            <a:r>
              <a:rPr lang="zh-CN" altLang="en-US" sz="3200" b="1" dirty="0"/>
              <a:t>聚类分析源于许多研究领域，包括数据挖掘、统计学、机器学习、模式识别等。作为一个数据挖掘中的一个功能，聚类分析能作为一个独立的工具来获得数据分布的情况，并且概括出每个簇的特点，或者集中注意力对特定的某些簇做进一步的分析。</a:t>
            </a:r>
          </a:p>
          <a:p>
            <a:pPr>
              <a:spcBef>
                <a:spcPct val="50000"/>
              </a:spcBef>
              <a:buClr>
                <a:schemeClr val="accent2"/>
              </a:buClr>
              <a:buSzPct val="80000"/>
              <a:buFont typeface="Wingdings" pitchFamily="2" charset="2"/>
              <a:buChar char="l"/>
            </a:pPr>
            <a:r>
              <a:rPr lang="zh-CN" altLang="en-US" sz="3200" b="1" dirty="0">
                <a:solidFill>
                  <a:srgbClr val="000066"/>
                </a:solidFill>
              </a:rPr>
              <a:t>数据挖掘技术的一个突出的特点是处理巨大的、复杂的数据集，这对聚类分析技术提出了特殊的挑战，要求算法具有可伸缩性、处理不同类型属性的能力、发现任意形状的类、处理高维数据的能力等。根据潜在的各项应用，数据挖掘对聚类分析方法提出了不同要求。</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5</a:t>
            </a:fld>
            <a:endParaRPr lang="en-US" altLang="zh-CN"/>
          </a:p>
        </p:txBody>
      </p:sp>
    </p:spTree>
    <p:extLst>
      <p:ext uri="{BB962C8B-B14F-4D97-AF65-F5344CB8AC3E}">
        <p14:creationId xmlns:p14="http://schemas.microsoft.com/office/powerpoint/2010/main" val="255231688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7A48D593-7169-450B-9140-1DB3ADD26A3F}" type="slidenum">
              <a:rPr kumimoji="0" lang="zh-CN" altLang="en-US" sz="1800">
                <a:solidFill>
                  <a:schemeClr val="tx1"/>
                </a:solidFill>
                <a:latin typeface="Tahoma" pitchFamily="34" charset="0"/>
                <a:ea typeface="宋体" pitchFamily="2" charset="-122"/>
              </a:rPr>
              <a:pPr/>
              <a:t>50</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4996" name="TextBox 6"/>
          <p:cNvSpPr txBox="1">
            <a:spLocks noChangeArrowheads="1"/>
          </p:cNvSpPr>
          <p:nvPr/>
        </p:nvSpPr>
        <p:spPr bwMode="auto">
          <a:xfrm>
            <a:off x="602755" y="1903595"/>
            <a:ext cx="11954620" cy="247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dirty="0">
                <a:latin typeface="Times New Roman" pitchFamily="18" charset="0"/>
                <a:cs typeface="Times New Roman" pitchFamily="18" charset="0"/>
              </a:rPr>
              <a:t>定义 </a:t>
            </a:r>
            <a:r>
              <a:rPr lang="en-US" altLang="zh-CN" sz="3000" dirty="0">
                <a:latin typeface="Times New Roman" pitchFamily="18" charset="0"/>
                <a:cs typeface="Times New Roman" pitchFamily="18" charset="0"/>
              </a:rPr>
              <a:t>1</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对象的</a:t>
            </a:r>
            <a:r>
              <a:rPr lang="en-US" altLang="zh-CN" sz="3000" i="1" dirty="0">
                <a:solidFill>
                  <a:srgbClr val="FF0000"/>
                </a:solidFill>
                <a:latin typeface="Times New Roman" pitchFamily="18" charset="0"/>
                <a:cs typeface="Times New Roman" pitchFamily="18" charset="0"/>
              </a:rPr>
              <a:t>ε</a:t>
            </a:r>
            <a:r>
              <a:rPr lang="en-US" altLang="zh-CN" sz="3000" dirty="0">
                <a:solidFill>
                  <a:srgbClr val="FF0000"/>
                </a:solidFill>
                <a:latin typeface="Times New Roman" pitchFamily="18" charset="0"/>
                <a:cs typeface="Times New Roman" pitchFamily="18" charset="0"/>
              </a:rPr>
              <a:t>-</a:t>
            </a:r>
            <a:r>
              <a:rPr lang="zh-CN" altLang="en-US" sz="3000" dirty="0">
                <a:solidFill>
                  <a:srgbClr val="FF0000"/>
                </a:solidFill>
                <a:latin typeface="Times New Roman" pitchFamily="18" charset="0"/>
                <a:cs typeface="Times New Roman" pitchFamily="18" charset="0"/>
              </a:rPr>
              <a:t>临域</a:t>
            </a:r>
            <a:r>
              <a:rPr lang="zh-CN" altLang="en-US" sz="3000" dirty="0">
                <a:latin typeface="Times New Roman" pitchFamily="18" charset="0"/>
                <a:cs typeface="Times New Roman" pitchFamily="18" charset="0"/>
              </a:rPr>
              <a:t>：给定对象在半径</a:t>
            </a:r>
            <a:r>
              <a:rPr lang="en-US" altLang="zh-CN" sz="3000" i="1"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内的区域。</a:t>
            </a:r>
          </a:p>
          <a:p>
            <a:pPr>
              <a:lnSpc>
                <a:spcPct val="130000"/>
              </a:lnSpc>
            </a:pPr>
            <a:r>
              <a:rPr lang="zh-CN" altLang="en-US" sz="3000" dirty="0">
                <a:solidFill>
                  <a:srgbClr val="000066"/>
                </a:solidFill>
                <a:latin typeface="Times New Roman" pitchFamily="18" charset="0"/>
                <a:cs typeface="Times New Roman" pitchFamily="18" charset="0"/>
              </a:rPr>
              <a:t>定义</a:t>
            </a:r>
            <a:r>
              <a:rPr lang="en-US" altLang="zh-CN" sz="3000" dirty="0">
                <a:solidFill>
                  <a:srgbClr val="000066"/>
                </a:solidFill>
                <a:latin typeface="Times New Roman" pitchFamily="18" charset="0"/>
                <a:cs typeface="Times New Roman" pitchFamily="18" charset="0"/>
              </a:rPr>
              <a:t>2</a:t>
            </a:r>
            <a:r>
              <a:rPr lang="zh-CN" altLang="en-US" sz="3000" dirty="0">
                <a:solidFill>
                  <a:srgbClr val="000066"/>
                </a:solidFill>
                <a:latin typeface="Times New Roman" pitchFamily="18" charset="0"/>
                <a:cs typeface="Times New Roman" pitchFamily="18" charset="0"/>
              </a:rPr>
              <a:t>：</a:t>
            </a:r>
            <a:r>
              <a:rPr lang="en-US" altLang="zh-CN" sz="3000" dirty="0">
                <a:solidFill>
                  <a:srgbClr val="000066"/>
                </a:solidFill>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核心对象</a:t>
            </a:r>
            <a:r>
              <a:rPr lang="zh-CN" altLang="en-US" sz="3000" dirty="0">
                <a:solidFill>
                  <a:srgbClr val="000066"/>
                </a:solidFill>
                <a:latin typeface="Times New Roman" pitchFamily="18" charset="0"/>
                <a:cs typeface="Times New Roman" pitchFamily="18" charset="0"/>
              </a:rPr>
              <a:t>：如果一个对象的</a:t>
            </a:r>
            <a:r>
              <a:rPr lang="en-US" altLang="zh-CN" sz="3000" i="1" dirty="0">
                <a:solidFill>
                  <a:srgbClr val="000066"/>
                </a:solidFill>
                <a:latin typeface="Times New Roman" pitchFamily="18" charset="0"/>
                <a:cs typeface="Times New Roman" pitchFamily="18" charset="0"/>
              </a:rPr>
              <a:t>ε</a:t>
            </a:r>
            <a:r>
              <a:rPr lang="en-US" altLang="zh-CN" sz="3000" dirty="0">
                <a:solidFill>
                  <a:srgbClr val="000066"/>
                </a:solidFill>
                <a:latin typeface="Times New Roman" pitchFamily="18" charset="0"/>
                <a:cs typeface="Times New Roman" pitchFamily="18" charset="0"/>
              </a:rPr>
              <a:t>-</a:t>
            </a:r>
            <a:r>
              <a:rPr lang="zh-CN" altLang="en-US" sz="3000" dirty="0">
                <a:solidFill>
                  <a:srgbClr val="000066"/>
                </a:solidFill>
                <a:latin typeface="Times New Roman" pitchFamily="18" charset="0"/>
                <a:cs typeface="Times New Roman" pitchFamily="18" charset="0"/>
              </a:rPr>
              <a:t>临域至少包含最小数目</a:t>
            </a:r>
            <a:r>
              <a:rPr lang="en-US" altLang="zh-CN" sz="3000" dirty="0" err="1">
                <a:solidFill>
                  <a:srgbClr val="000066"/>
                </a:solidFill>
                <a:latin typeface="Times New Roman" pitchFamily="18" charset="0"/>
                <a:cs typeface="Times New Roman" pitchFamily="18" charset="0"/>
              </a:rPr>
              <a:t>MinPts</a:t>
            </a:r>
            <a:r>
              <a:rPr lang="zh-CN" altLang="en-US" sz="3000" dirty="0">
                <a:solidFill>
                  <a:srgbClr val="000066"/>
                </a:solidFill>
                <a:latin typeface="Times New Roman" pitchFamily="18" charset="0"/>
                <a:cs typeface="Times New Roman" pitchFamily="18" charset="0"/>
              </a:rPr>
              <a:t>个对象，则称该对象为核心对象。</a:t>
            </a:r>
          </a:p>
          <a:p>
            <a:pPr>
              <a:lnSpc>
                <a:spcPct val="130000"/>
              </a:lnSpc>
            </a:pPr>
            <a:r>
              <a:rPr lang="zh-CN" altLang="en-US" sz="2800" dirty="0">
                <a:latin typeface="Times New Roman" pitchFamily="18" charset="0"/>
                <a:ea typeface="华文楷体" pitchFamily="2" charset="-122"/>
                <a:cs typeface="Times New Roman" pitchFamily="18" charset="0"/>
              </a:rPr>
              <a:t>例如，在下图中，设定</a:t>
            </a:r>
            <a:r>
              <a:rPr lang="en-US" altLang="zh-CN" sz="2800" i="1" dirty="0">
                <a:latin typeface="Times New Roman" pitchFamily="18" charset="0"/>
                <a:ea typeface="华文楷体" pitchFamily="2" charset="-122"/>
                <a:cs typeface="Times New Roman" pitchFamily="18" charset="0"/>
              </a:rPr>
              <a:t>ε</a:t>
            </a:r>
            <a:r>
              <a:rPr lang="en-US" altLang="zh-CN" sz="2800" dirty="0">
                <a:latin typeface="Times New Roman" pitchFamily="18" charset="0"/>
                <a:ea typeface="华文楷体" pitchFamily="2" charset="-122"/>
                <a:cs typeface="Times New Roman" pitchFamily="18" charset="0"/>
              </a:rPr>
              <a:t>=1cm</a:t>
            </a:r>
            <a:r>
              <a:rPr lang="zh-CN" altLang="en-US" sz="2800" dirty="0">
                <a:latin typeface="Times New Roman" pitchFamily="18" charset="0"/>
                <a:ea typeface="华文楷体" pitchFamily="2" charset="-122"/>
                <a:cs typeface="Times New Roman" pitchFamily="18" charset="0"/>
              </a:rPr>
              <a:t>，</a:t>
            </a:r>
            <a:r>
              <a:rPr lang="en-US" altLang="zh-CN" sz="2800" dirty="0" err="1">
                <a:latin typeface="Times New Roman" pitchFamily="18" charset="0"/>
                <a:ea typeface="华文楷体" pitchFamily="2" charset="-122"/>
                <a:cs typeface="Times New Roman" pitchFamily="18" charset="0"/>
              </a:rPr>
              <a:t>MinPts</a:t>
            </a:r>
            <a:r>
              <a:rPr lang="en-US" altLang="zh-CN" sz="2800" dirty="0">
                <a:latin typeface="Times New Roman" pitchFamily="18" charset="0"/>
                <a:ea typeface="华文楷体" pitchFamily="2" charset="-122"/>
                <a:cs typeface="Times New Roman" pitchFamily="18" charset="0"/>
              </a:rPr>
              <a:t>=5</a:t>
            </a:r>
            <a:r>
              <a:rPr lang="zh-CN" altLang="en-US" sz="2800" dirty="0">
                <a:latin typeface="Times New Roman" pitchFamily="18" charset="0"/>
                <a:ea typeface="华文楷体" pitchFamily="2" charset="-122"/>
                <a:cs typeface="Times New Roman" pitchFamily="18" charset="0"/>
              </a:rPr>
              <a:t>，则</a:t>
            </a:r>
            <a:r>
              <a:rPr lang="en-US" altLang="zh-CN" sz="2800" i="1" dirty="0">
                <a:latin typeface="Times New Roman" pitchFamily="18" charset="0"/>
                <a:ea typeface="华文楷体" pitchFamily="2" charset="-122"/>
                <a:cs typeface="Times New Roman" pitchFamily="18" charset="0"/>
              </a:rPr>
              <a:t>q</a:t>
            </a:r>
            <a:r>
              <a:rPr lang="zh-CN" altLang="en-US" sz="2800" dirty="0">
                <a:latin typeface="Times New Roman" pitchFamily="18" charset="0"/>
                <a:ea typeface="华文楷体" pitchFamily="2" charset="-122"/>
                <a:cs typeface="Times New Roman" pitchFamily="18" charset="0"/>
              </a:rPr>
              <a:t>是一个核心对象。</a:t>
            </a:r>
            <a:endParaRPr lang="zh-CN" altLang="en-US" sz="2800" dirty="0">
              <a:solidFill>
                <a:schemeClr val="tx1"/>
              </a:solidFill>
              <a:latin typeface="Times New Roman" pitchFamily="18" charset="0"/>
              <a:ea typeface="华文楷体" pitchFamily="2" charset="-122"/>
              <a:cs typeface="Times New Roman" pitchFamily="18" charset="0"/>
            </a:endParaRPr>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867" y="4520406"/>
            <a:ext cx="2571750" cy="168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97669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F93A856E-A824-4154-9E9F-9C1149359F32}" type="slidenum">
              <a:rPr kumimoji="0" lang="zh-CN" altLang="en-US" sz="1800">
                <a:solidFill>
                  <a:schemeClr val="tx1"/>
                </a:solidFill>
                <a:latin typeface="Tahoma" pitchFamily="34" charset="0"/>
                <a:ea typeface="宋体" pitchFamily="2" charset="-122"/>
              </a:rPr>
              <a:pPr/>
              <a:t>51</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6020" name="TextBox 6"/>
          <p:cNvSpPr txBox="1">
            <a:spLocks noChangeArrowheads="1"/>
          </p:cNvSpPr>
          <p:nvPr/>
        </p:nvSpPr>
        <p:spPr bwMode="auto">
          <a:xfrm>
            <a:off x="602755" y="1903594"/>
            <a:ext cx="11954620" cy="247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dirty="0">
                <a:latin typeface="Times New Roman" pitchFamily="18" charset="0"/>
                <a:cs typeface="Times New Roman" pitchFamily="18" charset="0"/>
              </a:rPr>
              <a:t>定义 </a:t>
            </a:r>
            <a:r>
              <a:rPr lang="en-US" altLang="zh-CN" sz="3000" dirty="0">
                <a:latin typeface="Times New Roman" pitchFamily="18" charset="0"/>
                <a:cs typeface="Times New Roman" pitchFamily="18" charset="0"/>
              </a:rPr>
              <a:t>3</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直接密度可达</a:t>
            </a:r>
            <a:r>
              <a:rPr lang="zh-CN" altLang="en-US" sz="3000" dirty="0">
                <a:latin typeface="Times New Roman" pitchFamily="18" charset="0"/>
                <a:cs typeface="Times New Roman" pitchFamily="18" charset="0"/>
              </a:rPr>
              <a:t>：</a:t>
            </a:r>
            <a:r>
              <a:rPr lang="zh-CN" altLang="en-US" sz="3000" dirty="0">
                <a:solidFill>
                  <a:srgbClr val="000066"/>
                </a:solidFill>
                <a:latin typeface="Times New Roman" pitchFamily="18" charset="0"/>
                <a:cs typeface="Times New Roman" pitchFamily="18" charset="0"/>
              </a:rPr>
              <a:t>给定一个对象集合</a:t>
            </a:r>
            <a:r>
              <a:rPr lang="en-US" altLang="zh-CN" sz="3000" i="1" dirty="0">
                <a:solidFill>
                  <a:srgbClr val="000066"/>
                </a:solidFill>
                <a:latin typeface="Times New Roman" pitchFamily="18" charset="0"/>
                <a:cs typeface="Times New Roman" pitchFamily="18" charset="0"/>
              </a:rPr>
              <a:t>D</a:t>
            </a:r>
            <a:r>
              <a:rPr lang="zh-CN" altLang="en-US" sz="3000" dirty="0">
                <a:solidFill>
                  <a:srgbClr val="000066"/>
                </a:solidFill>
                <a:latin typeface="Times New Roman" pitchFamily="18" charset="0"/>
                <a:cs typeface="Times New Roman" pitchFamily="18" charset="0"/>
              </a:rPr>
              <a:t>，如果</a:t>
            </a:r>
            <a:r>
              <a:rPr lang="en-US" altLang="zh-CN" sz="3000" i="1" dirty="0">
                <a:solidFill>
                  <a:srgbClr val="000066"/>
                </a:solidFill>
                <a:latin typeface="Times New Roman" pitchFamily="18" charset="0"/>
                <a:cs typeface="Times New Roman" pitchFamily="18" charset="0"/>
              </a:rPr>
              <a:t>p</a:t>
            </a:r>
            <a:r>
              <a:rPr lang="zh-CN" altLang="en-US" sz="3000" dirty="0">
                <a:solidFill>
                  <a:srgbClr val="000066"/>
                </a:solidFill>
                <a:latin typeface="Times New Roman" pitchFamily="18" charset="0"/>
                <a:cs typeface="Times New Roman" pitchFamily="18" charset="0"/>
              </a:rPr>
              <a:t>是在</a:t>
            </a:r>
            <a:r>
              <a:rPr lang="en-US" altLang="zh-CN" sz="3000" i="1" dirty="0">
                <a:solidFill>
                  <a:srgbClr val="000066"/>
                </a:solidFill>
                <a:latin typeface="Times New Roman" pitchFamily="18" charset="0"/>
                <a:cs typeface="Times New Roman" pitchFamily="18" charset="0"/>
              </a:rPr>
              <a:t>q</a:t>
            </a:r>
            <a:r>
              <a:rPr lang="zh-CN" altLang="en-US" sz="3000" dirty="0">
                <a:solidFill>
                  <a:srgbClr val="000066"/>
                </a:solidFill>
                <a:latin typeface="Times New Roman" pitchFamily="18" charset="0"/>
                <a:cs typeface="Times New Roman" pitchFamily="18" charset="0"/>
              </a:rPr>
              <a:t>的</a:t>
            </a:r>
            <a:r>
              <a:rPr lang="en-US" altLang="zh-CN" sz="3000" i="1" dirty="0">
                <a:solidFill>
                  <a:srgbClr val="000066"/>
                </a:solidFill>
                <a:latin typeface="Times New Roman" pitchFamily="18" charset="0"/>
                <a:cs typeface="Times New Roman" pitchFamily="18" charset="0"/>
              </a:rPr>
              <a:t>ε</a:t>
            </a:r>
            <a:r>
              <a:rPr lang="en-US" altLang="zh-CN" sz="3000" dirty="0">
                <a:solidFill>
                  <a:srgbClr val="000066"/>
                </a:solidFill>
                <a:latin typeface="Times New Roman" pitchFamily="18" charset="0"/>
                <a:cs typeface="Times New Roman" pitchFamily="18" charset="0"/>
              </a:rPr>
              <a:t>-</a:t>
            </a:r>
            <a:r>
              <a:rPr lang="zh-CN" altLang="en-US" sz="3000" dirty="0">
                <a:solidFill>
                  <a:srgbClr val="000066"/>
                </a:solidFill>
                <a:latin typeface="Times New Roman" pitchFamily="18" charset="0"/>
                <a:cs typeface="Times New Roman" pitchFamily="18" charset="0"/>
              </a:rPr>
              <a:t>邻域内，而</a:t>
            </a:r>
            <a:r>
              <a:rPr lang="en-US" altLang="zh-CN" sz="3000" i="1" dirty="0">
                <a:solidFill>
                  <a:srgbClr val="000066"/>
                </a:solidFill>
                <a:latin typeface="Times New Roman" pitchFamily="18" charset="0"/>
                <a:cs typeface="Times New Roman" pitchFamily="18" charset="0"/>
              </a:rPr>
              <a:t>q</a:t>
            </a:r>
            <a:r>
              <a:rPr lang="zh-CN" altLang="en-US" sz="3000" dirty="0">
                <a:solidFill>
                  <a:srgbClr val="000066"/>
                </a:solidFill>
                <a:latin typeface="Times New Roman" pitchFamily="18" charset="0"/>
                <a:cs typeface="Times New Roman" pitchFamily="18" charset="0"/>
              </a:rPr>
              <a:t>是一个核心对象，我们说对象</a:t>
            </a:r>
            <a:r>
              <a:rPr lang="en-US" altLang="zh-CN" sz="3000" i="1" dirty="0">
                <a:solidFill>
                  <a:srgbClr val="000066"/>
                </a:solidFill>
                <a:latin typeface="Times New Roman" pitchFamily="18" charset="0"/>
                <a:cs typeface="Times New Roman" pitchFamily="18" charset="0"/>
              </a:rPr>
              <a:t>p</a:t>
            </a:r>
            <a:r>
              <a:rPr lang="zh-CN" altLang="en-US" sz="3000" dirty="0">
                <a:solidFill>
                  <a:srgbClr val="000066"/>
                </a:solidFill>
                <a:latin typeface="Times New Roman" pitchFamily="18" charset="0"/>
                <a:cs typeface="Times New Roman" pitchFamily="18" charset="0"/>
              </a:rPr>
              <a:t>从对象</a:t>
            </a:r>
            <a:r>
              <a:rPr lang="en-US" altLang="zh-CN" sz="3000" i="1" dirty="0">
                <a:solidFill>
                  <a:srgbClr val="000066"/>
                </a:solidFill>
                <a:latin typeface="Times New Roman" pitchFamily="18" charset="0"/>
                <a:cs typeface="Times New Roman" pitchFamily="18" charset="0"/>
              </a:rPr>
              <a:t>q</a:t>
            </a:r>
            <a:r>
              <a:rPr lang="zh-CN" altLang="en-US" sz="3000" dirty="0">
                <a:solidFill>
                  <a:srgbClr val="000066"/>
                </a:solidFill>
                <a:latin typeface="Times New Roman" pitchFamily="18" charset="0"/>
                <a:cs typeface="Times New Roman" pitchFamily="18" charset="0"/>
              </a:rPr>
              <a:t>出发是直接密度可达的。</a:t>
            </a:r>
          </a:p>
          <a:p>
            <a:pPr>
              <a:lnSpc>
                <a:spcPct val="130000"/>
              </a:lnSpc>
            </a:pPr>
            <a:r>
              <a:rPr lang="zh-CN" altLang="en-US" sz="2800" dirty="0">
                <a:latin typeface="Times New Roman" pitchFamily="18" charset="0"/>
                <a:ea typeface="华文楷体" pitchFamily="2" charset="-122"/>
                <a:cs typeface="Times New Roman" pitchFamily="18" charset="0"/>
              </a:rPr>
              <a:t>例如，在下图中，设定</a:t>
            </a:r>
            <a:r>
              <a:rPr lang="en-US" altLang="zh-CN" sz="2800" i="1" dirty="0">
                <a:latin typeface="Times New Roman" pitchFamily="18" charset="0"/>
                <a:ea typeface="华文楷体" pitchFamily="2" charset="-122"/>
                <a:cs typeface="Times New Roman" pitchFamily="18" charset="0"/>
              </a:rPr>
              <a:t>ε</a:t>
            </a:r>
            <a:r>
              <a:rPr lang="en-US" altLang="zh-CN" sz="2800" dirty="0">
                <a:latin typeface="Times New Roman" pitchFamily="18" charset="0"/>
                <a:ea typeface="华文楷体" pitchFamily="2" charset="-122"/>
                <a:cs typeface="Times New Roman" pitchFamily="18" charset="0"/>
              </a:rPr>
              <a:t>=1cm</a:t>
            </a:r>
            <a:r>
              <a:rPr lang="zh-CN" altLang="en-US" sz="2800" dirty="0">
                <a:latin typeface="Times New Roman" pitchFamily="18" charset="0"/>
                <a:ea typeface="华文楷体" pitchFamily="2" charset="-122"/>
                <a:cs typeface="Times New Roman" pitchFamily="18" charset="0"/>
              </a:rPr>
              <a:t>，</a:t>
            </a:r>
            <a:r>
              <a:rPr lang="en-US" altLang="zh-CN" sz="2800" dirty="0" err="1">
                <a:latin typeface="Times New Roman" pitchFamily="18" charset="0"/>
                <a:ea typeface="华文楷体" pitchFamily="2" charset="-122"/>
                <a:cs typeface="Times New Roman" pitchFamily="18" charset="0"/>
              </a:rPr>
              <a:t>MinPts</a:t>
            </a:r>
            <a:r>
              <a:rPr lang="en-US" altLang="zh-CN" sz="2800" dirty="0">
                <a:latin typeface="Times New Roman" pitchFamily="18" charset="0"/>
                <a:ea typeface="华文楷体" pitchFamily="2" charset="-122"/>
                <a:cs typeface="Times New Roman" pitchFamily="18" charset="0"/>
              </a:rPr>
              <a:t>=5</a:t>
            </a:r>
            <a:r>
              <a:rPr lang="zh-CN" altLang="en-US" sz="2800" dirty="0">
                <a:latin typeface="Times New Roman" pitchFamily="18" charset="0"/>
                <a:ea typeface="华文楷体" pitchFamily="2" charset="-122"/>
                <a:cs typeface="Times New Roman" pitchFamily="18" charset="0"/>
              </a:rPr>
              <a:t>，</a:t>
            </a:r>
            <a:r>
              <a:rPr lang="en-US" altLang="zh-CN" sz="3000" i="1" dirty="0">
                <a:latin typeface="Times New Roman" pitchFamily="18" charset="0"/>
                <a:cs typeface="Times New Roman" pitchFamily="18" charset="0"/>
              </a:rPr>
              <a:t> </a:t>
            </a:r>
            <a:r>
              <a:rPr lang="en-US" altLang="zh-CN" sz="2800" i="1" dirty="0">
                <a:latin typeface="Times New Roman" pitchFamily="18" charset="0"/>
                <a:ea typeface="华文楷体" pitchFamily="2" charset="-122"/>
              </a:rPr>
              <a:t>q</a:t>
            </a:r>
            <a:r>
              <a:rPr lang="zh-CN" altLang="en-US" sz="2800" dirty="0">
                <a:latin typeface="Times New Roman" pitchFamily="18" charset="0"/>
                <a:ea typeface="华文楷体" pitchFamily="2" charset="-122"/>
              </a:rPr>
              <a:t>是一个核心对象，对象</a:t>
            </a:r>
            <a:r>
              <a:rPr lang="en-US" altLang="zh-CN" sz="2800" i="1" dirty="0">
                <a:latin typeface="Times New Roman" pitchFamily="18" charset="0"/>
                <a:ea typeface="华文楷体" pitchFamily="2" charset="-122"/>
              </a:rPr>
              <a:t>p</a:t>
            </a:r>
            <a:r>
              <a:rPr lang="zh-CN" altLang="en-US" sz="2800" dirty="0">
                <a:latin typeface="Times New Roman" pitchFamily="18" charset="0"/>
                <a:ea typeface="华文楷体" pitchFamily="2" charset="-122"/>
              </a:rPr>
              <a:t>从对象</a:t>
            </a:r>
            <a:r>
              <a:rPr lang="en-US" altLang="zh-CN" sz="2800" i="1" dirty="0">
                <a:latin typeface="Times New Roman" pitchFamily="18" charset="0"/>
                <a:ea typeface="华文楷体" pitchFamily="2" charset="-122"/>
              </a:rPr>
              <a:t>q</a:t>
            </a:r>
            <a:r>
              <a:rPr lang="zh-CN" altLang="en-US" sz="2800" dirty="0">
                <a:latin typeface="Times New Roman" pitchFamily="18" charset="0"/>
                <a:ea typeface="华文楷体" pitchFamily="2" charset="-122"/>
              </a:rPr>
              <a:t>出发是直接密度可达的。</a:t>
            </a:r>
            <a:endParaRPr lang="zh-CN" altLang="en-US" sz="2800" dirty="0">
              <a:solidFill>
                <a:schemeClr val="tx1"/>
              </a:solidFill>
              <a:latin typeface="Times New Roman" pitchFamily="18" charset="0"/>
              <a:ea typeface="华文楷体" pitchFamily="2" charset="-122"/>
            </a:endParaRPr>
          </a:p>
        </p:txBody>
      </p:sp>
      <p:pic>
        <p:nvPicPr>
          <p:cNvPr id="860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327" y="4671087"/>
            <a:ext cx="2571750" cy="168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070796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4F377310-B63B-4F32-9068-9B068EBCE3D4}" type="slidenum">
              <a:rPr kumimoji="0" lang="zh-CN" altLang="en-US" sz="1800">
                <a:solidFill>
                  <a:schemeClr val="tx1"/>
                </a:solidFill>
                <a:latin typeface="Tahoma" pitchFamily="34" charset="0"/>
                <a:ea typeface="宋体" pitchFamily="2" charset="-122"/>
              </a:rPr>
              <a:pPr/>
              <a:t>52</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7044" name="TextBox 6"/>
          <p:cNvSpPr txBox="1">
            <a:spLocks noChangeArrowheads="1"/>
          </p:cNvSpPr>
          <p:nvPr/>
        </p:nvSpPr>
        <p:spPr bwMode="auto">
          <a:xfrm>
            <a:off x="602755" y="1903594"/>
            <a:ext cx="11954620" cy="352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dirty="0">
                <a:latin typeface="Times New Roman" pitchFamily="18" charset="0"/>
                <a:cs typeface="Times New Roman" pitchFamily="18" charset="0"/>
              </a:rPr>
              <a:t>定义 </a:t>
            </a:r>
            <a:r>
              <a:rPr lang="en-US" altLang="zh-CN" sz="3000" dirty="0">
                <a:latin typeface="Times New Roman" pitchFamily="18" charset="0"/>
                <a:cs typeface="Times New Roman" pitchFamily="18" charset="0"/>
              </a:rPr>
              <a:t>4</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密度可达的</a:t>
            </a:r>
            <a:r>
              <a:rPr lang="zh-CN" altLang="en-US" sz="3000" dirty="0">
                <a:latin typeface="Times New Roman" pitchFamily="18" charset="0"/>
                <a:cs typeface="Times New Roman" pitchFamily="18" charset="0"/>
              </a:rPr>
              <a:t>：如果存在一个对象链</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1</a:t>
            </a:r>
            <a:r>
              <a:rPr lang="zh-CN" altLang="en-US"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2</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a:t>
            </a:r>
            <a:r>
              <a:rPr lang="zh-CN" altLang="en-US" sz="3000" dirty="0">
                <a:latin typeface="Times New Roman" pitchFamily="18" charset="0"/>
                <a:cs typeface="Times New Roman" pitchFamily="18" charset="0"/>
              </a:rPr>
              <a:t>，</a:t>
            </a:r>
            <a:r>
              <a:rPr lang="en-US" altLang="zh-CN" sz="3000" i="1" dirty="0" err="1">
                <a:latin typeface="Times New Roman" pitchFamily="18" charset="0"/>
                <a:cs typeface="Times New Roman" pitchFamily="18" charset="0"/>
              </a:rPr>
              <a:t>p</a:t>
            </a:r>
            <a:r>
              <a:rPr lang="en-US" altLang="zh-CN" sz="3000" baseline="-25000" dirty="0" err="1">
                <a:latin typeface="Times New Roman" pitchFamily="18" charset="0"/>
                <a:cs typeface="Times New Roman" pitchFamily="18" charset="0"/>
              </a:rPr>
              <a:t>n</a:t>
            </a:r>
            <a:r>
              <a:rPr lang="zh-CN" altLang="en-US"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1</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q</a:t>
            </a:r>
            <a:r>
              <a:rPr lang="zh-CN" altLang="en-US" sz="3000" dirty="0">
                <a:latin typeface="Times New Roman" pitchFamily="18" charset="0"/>
                <a:cs typeface="Times New Roman" pitchFamily="18" charset="0"/>
              </a:rPr>
              <a:t>，</a:t>
            </a:r>
            <a:r>
              <a:rPr lang="en-US" altLang="zh-CN" sz="3000" i="1" dirty="0" err="1">
                <a:latin typeface="Times New Roman" pitchFamily="18" charset="0"/>
                <a:cs typeface="Times New Roman" pitchFamily="18" charset="0"/>
              </a:rPr>
              <a:t>p</a:t>
            </a:r>
            <a:r>
              <a:rPr lang="en-US" altLang="zh-CN" sz="3000" baseline="-25000" dirty="0" err="1">
                <a:latin typeface="Times New Roman" pitchFamily="18" charset="0"/>
                <a:cs typeface="Times New Roman" pitchFamily="18" charset="0"/>
              </a:rPr>
              <a:t>n</a:t>
            </a:r>
            <a:r>
              <a:rPr lang="en-US" altLang="zh-CN"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zh-CN" altLang="en-US" sz="3000" dirty="0">
                <a:latin typeface="Times New Roman" pitchFamily="18" charset="0"/>
                <a:cs typeface="Times New Roman" pitchFamily="18" charset="0"/>
              </a:rPr>
              <a:t>，对</a:t>
            </a:r>
            <a:r>
              <a:rPr lang="en-US" altLang="zh-CN" sz="3000" i="1" dirty="0" err="1">
                <a:latin typeface="Times New Roman" pitchFamily="18" charset="0"/>
                <a:cs typeface="Times New Roman" pitchFamily="18" charset="0"/>
              </a:rPr>
              <a:t>p</a:t>
            </a:r>
            <a:r>
              <a:rPr lang="en-US" altLang="zh-CN" sz="3000" baseline="-25000" dirty="0" err="1">
                <a:latin typeface="Times New Roman" pitchFamily="18" charset="0"/>
                <a:cs typeface="Times New Roman" pitchFamily="18" charset="0"/>
              </a:rPr>
              <a:t>i</a:t>
            </a:r>
            <a:r>
              <a:rPr lang="en-US" altLang="zh-CN" sz="3000" dirty="0" err="1">
                <a:latin typeface="Times New Roman" pitchFamily="18" charset="0"/>
                <a:cs typeface="Times New Roman" pitchFamily="18" charset="0"/>
              </a:rPr>
              <a:t>∈</a:t>
            </a:r>
            <a:r>
              <a:rPr lang="en-US" altLang="zh-CN" sz="3000" i="1" dirty="0" err="1">
                <a:latin typeface="Times New Roman" pitchFamily="18" charset="0"/>
                <a:cs typeface="Times New Roman" pitchFamily="18" charset="0"/>
              </a:rPr>
              <a:t>D</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1&lt;=</a:t>
            </a:r>
            <a:r>
              <a:rPr lang="en-US" altLang="zh-CN" sz="3000" i="1" dirty="0" err="1">
                <a:latin typeface="Times New Roman" pitchFamily="18" charset="0"/>
                <a:cs typeface="Times New Roman" pitchFamily="18" charset="0"/>
              </a:rPr>
              <a:t>i</a:t>
            </a:r>
            <a:r>
              <a:rPr lang="en-US" altLang="zh-CN" sz="3000" dirty="0">
                <a:latin typeface="Times New Roman" pitchFamily="18" charset="0"/>
                <a:cs typeface="Times New Roman" pitchFamily="18" charset="0"/>
              </a:rPr>
              <a:t>&lt;=</a:t>
            </a:r>
            <a:r>
              <a:rPr lang="en-US" altLang="zh-CN" sz="3000" i="1" dirty="0">
                <a:latin typeface="Times New Roman" pitchFamily="18" charset="0"/>
                <a:cs typeface="Times New Roman" pitchFamily="18" charset="0"/>
              </a:rPr>
              <a:t>n</a:t>
            </a:r>
            <a:r>
              <a:rPr lang="zh-CN" altLang="en-US" sz="3000" dirty="0">
                <a:latin typeface="Times New Roman" pitchFamily="18" charset="0"/>
                <a:cs typeface="Times New Roman" pitchFamily="18" charset="0"/>
              </a:rPr>
              <a:t>），</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i+1</a:t>
            </a:r>
            <a:r>
              <a:rPr lang="zh-CN" altLang="en-US" sz="3000" dirty="0">
                <a:latin typeface="Times New Roman" pitchFamily="18" charset="0"/>
                <a:cs typeface="Times New Roman" pitchFamily="18" charset="0"/>
              </a:rPr>
              <a:t>是从</a:t>
            </a:r>
            <a:r>
              <a:rPr lang="en-US" altLang="zh-CN" sz="3000" i="1" dirty="0">
                <a:latin typeface="Times New Roman" pitchFamily="18" charset="0"/>
                <a:cs typeface="Times New Roman" pitchFamily="18" charset="0"/>
              </a:rPr>
              <a:t>p</a:t>
            </a:r>
            <a:r>
              <a:rPr lang="en-US" altLang="zh-CN" sz="3000" baseline="-25000" dirty="0">
                <a:latin typeface="Times New Roman" pitchFamily="18" charset="0"/>
                <a:cs typeface="Times New Roman" pitchFamily="18" charset="0"/>
              </a:rPr>
              <a:t>i</a:t>
            </a:r>
            <a:r>
              <a:rPr lang="zh-CN" altLang="en-US" sz="3000" dirty="0">
                <a:latin typeface="Times New Roman" pitchFamily="18" charset="0"/>
                <a:cs typeface="Times New Roman" pitchFamily="18" charset="0"/>
              </a:rPr>
              <a:t>关于</a:t>
            </a:r>
            <a:r>
              <a:rPr lang="en-US" altLang="zh-CN" sz="3000" i="1"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和</a:t>
            </a:r>
            <a:r>
              <a:rPr lang="en-US" altLang="zh-CN" sz="3000" dirty="0" err="1">
                <a:latin typeface="Times New Roman" pitchFamily="18" charset="0"/>
                <a:cs typeface="Times New Roman" pitchFamily="18" charset="0"/>
              </a:rPr>
              <a:t>MitPts</a:t>
            </a:r>
            <a:r>
              <a:rPr lang="zh-CN" altLang="en-US" sz="3000" dirty="0">
                <a:latin typeface="Times New Roman" pitchFamily="18" charset="0"/>
                <a:cs typeface="Times New Roman" pitchFamily="18" charset="0"/>
              </a:rPr>
              <a:t>直接密度可达的，则对象</a:t>
            </a:r>
            <a:r>
              <a:rPr lang="en-US" altLang="zh-CN" sz="3000" i="1" dirty="0">
                <a:latin typeface="Times New Roman" pitchFamily="18" charset="0"/>
                <a:cs typeface="Times New Roman" pitchFamily="18" charset="0"/>
              </a:rPr>
              <a:t>p</a:t>
            </a:r>
            <a:r>
              <a:rPr lang="zh-CN" altLang="en-US" sz="3000" dirty="0">
                <a:latin typeface="Times New Roman" pitchFamily="18" charset="0"/>
                <a:cs typeface="Times New Roman" pitchFamily="18" charset="0"/>
              </a:rPr>
              <a:t>是从对象</a:t>
            </a:r>
            <a:r>
              <a:rPr lang="en-US" altLang="zh-CN" sz="3000" i="1" dirty="0">
                <a:latin typeface="Times New Roman" pitchFamily="18" charset="0"/>
                <a:cs typeface="Times New Roman" pitchFamily="18" charset="0"/>
              </a:rPr>
              <a:t>q</a:t>
            </a:r>
            <a:r>
              <a:rPr lang="zh-CN" altLang="en-US" sz="3000" dirty="0">
                <a:latin typeface="Times New Roman" pitchFamily="18" charset="0"/>
                <a:cs typeface="Times New Roman" pitchFamily="18" charset="0"/>
              </a:rPr>
              <a:t>关于</a:t>
            </a:r>
            <a:r>
              <a:rPr lang="en-US" altLang="zh-CN" sz="3000" i="1"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和</a:t>
            </a:r>
            <a:r>
              <a:rPr lang="en-US" altLang="zh-CN" sz="3000" dirty="0" err="1">
                <a:latin typeface="Times New Roman" pitchFamily="18" charset="0"/>
                <a:cs typeface="Times New Roman" pitchFamily="18" charset="0"/>
              </a:rPr>
              <a:t>MinPts</a:t>
            </a:r>
            <a:r>
              <a:rPr lang="zh-CN" altLang="en-US" sz="3000" dirty="0">
                <a:latin typeface="Times New Roman" pitchFamily="18" charset="0"/>
                <a:cs typeface="Times New Roman" pitchFamily="18" charset="0"/>
              </a:rPr>
              <a:t>密度可达的</a:t>
            </a:r>
            <a:r>
              <a:rPr lang="zh-CN" altLang="en-US" sz="3000" dirty="0">
                <a:solidFill>
                  <a:srgbClr val="000066"/>
                </a:solidFill>
                <a:latin typeface="Times New Roman" pitchFamily="18" charset="0"/>
                <a:cs typeface="Times New Roman" pitchFamily="18" charset="0"/>
              </a:rPr>
              <a:t>。</a:t>
            </a:r>
          </a:p>
          <a:p>
            <a:pPr>
              <a:lnSpc>
                <a:spcPct val="130000"/>
              </a:lnSpc>
            </a:pPr>
            <a:r>
              <a:rPr lang="zh-CN" altLang="en-US" sz="2600" dirty="0">
                <a:latin typeface="Times New Roman" pitchFamily="18" charset="0"/>
                <a:ea typeface="华文楷体" pitchFamily="2" charset="-122"/>
                <a:cs typeface="Times New Roman" pitchFamily="18" charset="0"/>
              </a:rPr>
              <a:t>例如，</a:t>
            </a:r>
            <a:r>
              <a:rPr lang="zh-CN" altLang="en-US" sz="2600" dirty="0">
                <a:solidFill>
                  <a:srgbClr val="000066"/>
                </a:solidFill>
                <a:latin typeface="Times New Roman" pitchFamily="18" charset="0"/>
                <a:ea typeface="华文楷体" pitchFamily="2" charset="-122"/>
                <a:cs typeface="Times New Roman" pitchFamily="18" charset="0"/>
              </a:rPr>
              <a:t>在下图中，</a:t>
            </a:r>
            <a:r>
              <a:rPr lang="en-US" altLang="zh-CN" sz="2600" i="1" dirty="0">
                <a:solidFill>
                  <a:srgbClr val="000066"/>
                </a:solidFill>
                <a:latin typeface="Times New Roman" pitchFamily="18" charset="0"/>
                <a:ea typeface="华文楷体" pitchFamily="2" charset="-122"/>
                <a:cs typeface="Times New Roman" pitchFamily="18" charset="0"/>
              </a:rPr>
              <a:t>ε</a:t>
            </a:r>
            <a:r>
              <a:rPr lang="en-US" altLang="zh-CN" sz="2600" dirty="0">
                <a:solidFill>
                  <a:srgbClr val="000066"/>
                </a:solidFill>
                <a:latin typeface="Times New Roman" pitchFamily="18" charset="0"/>
                <a:ea typeface="华文楷体" pitchFamily="2" charset="-122"/>
                <a:cs typeface="Times New Roman" pitchFamily="18" charset="0"/>
              </a:rPr>
              <a:t>=1cm</a:t>
            </a:r>
            <a:r>
              <a:rPr lang="zh-CN" altLang="en-US" sz="2600" dirty="0">
                <a:solidFill>
                  <a:srgbClr val="000066"/>
                </a:solidFill>
                <a:latin typeface="Times New Roman" pitchFamily="18" charset="0"/>
                <a:ea typeface="华文楷体" pitchFamily="2" charset="-122"/>
                <a:cs typeface="Times New Roman" pitchFamily="18" charset="0"/>
              </a:rPr>
              <a:t>，</a:t>
            </a:r>
            <a:r>
              <a:rPr lang="en-US" altLang="zh-CN" sz="2600" dirty="0" err="1">
                <a:solidFill>
                  <a:srgbClr val="000066"/>
                </a:solidFill>
                <a:latin typeface="Times New Roman" pitchFamily="18" charset="0"/>
                <a:ea typeface="华文楷体" pitchFamily="2" charset="-122"/>
                <a:cs typeface="Times New Roman" pitchFamily="18" charset="0"/>
              </a:rPr>
              <a:t>MinPts</a:t>
            </a:r>
            <a:r>
              <a:rPr lang="en-US" altLang="zh-CN" sz="2600" dirty="0">
                <a:solidFill>
                  <a:srgbClr val="000066"/>
                </a:solidFill>
                <a:latin typeface="Times New Roman" pitchFamily="18" charset="0"/>
                <a:ea typeface="华文楷体" pitchFamily="2" charset="-122"/>
                <a:cs typeface="Times New Roman" pitchFamily="18" charset="0"/>
              </a:rPr>
              <a:t>=5</a:t>
            </a:r>
            <a:r>
              <a:rPr lang="zh-CN" altLang="en-US" sz="2600" dirty="0">
                <a:solidFill>
                  <a:srgbClr val="000066"/>
                </a:solidFill>
                <a:latin typeface="Times New Roman" pitchFamily="18" charset="0"/>
                <a:ea typeface="华文楷体" pitchFamily="2" charset="-122"/>
                <a:cs typeface="Times New Roman" pitchFamily="18" charset="0"/>
              </a:rPr>
              <a:t>，</a:t>
            </a:r>
            <a:r>
              <a:rPr lang="en-US" altLang="zh-CN" sz="2600" i="1" dirty="0">
                <a:solidFill>
                  <a:srgbClr val="000066"/>
                </a:solidFill>
                <a:latin typeface="Times New Roman" pitchFamily="18" charset="0"/>
                <a:ea typeface="华文楷体" pitchFamily="2" charset="-122"/>
                <a:cs typeface="Times New Roman" pitchFamily="18" charset="0"/>
              </a:rPr>
              <a:t>q</a:t>
            </a:r>
            <a:r>
              <a:rPr lang="zh-CN" altLang="en-US" sz="2600" dirty="0">
                <a:solidFill>
                  <a:srgbClr val="000066"/>
                </a:solidFill>
                <a:latin typeface="Times New Roman" pitchFamily="18" charset="0"/>
                <a:ea typeface="华文楷体" pitchFamily="2" charset="-122"/>
                <a:cs typeface="Times New Roman" pitchFamily="18" charset="0"/>
              </a:rPr>
              <a:t>是一个核心对象，</a:t>
            </a:r>
            <a:r>
              <a:rPr lang="en-US" altLang="zh-CN" sz="2600" i="1" dirty="0">
                <a:solidFill>
                  <a:srgbClr val="000066"/>
                </a:solidFill>
                <a:latin typeface="Times New Roman" pitchFamily="18" charset="0"/>
                <a:ea typeface="华文楷体" pitchFamily="2" charset="-122"/>
                <a:cs typeface="Times New Roman" pitchFamily="18" charset="0"/>
              </a:rPr>
              <a:t>p</a:t>
            </a:r>
            <a:r>
              <a:rPr lang="en-US" altLang="zh-CN" sz="2600" baseline="-25000" dirty="0">
                <a:solidFill>
                  <a:srgbClr val="000066"/>
                </a:solidFill>
                <a:latin typeface="Times New Roman" pitchFamily="18" charset="0"/>
                <a:ea typeface="华文楷体" pitchFamily="2" charset="-122"/>
                <a:cs typeface="Times New Roman" pitchFamily="18" charset="0"/>
              </a:rPr>
              <a:t>1</a:t>
            </a:r>
            <a:r>
              <a:rPr lang="zh-CN" altLang="en-US" sz="2600" dirty="0">
                <a:solidFill>
                  <a:srgbClr val="000066"/>
                </a:solidFill>
                <a:latin typeface="Times New Roman" pitchFamily="18" charset="0"/>
                <a:ea typeface="华文楷体" pitchFamily="2" charset="-122"/>
                <a:cs typeface="Times New Roman" pitchFamily="18" charset="0"/>
              </a:rPr>
              <a:t>是从</a:t>
            </a:r>
            <a:r>
              <a:rPr lang="en-US" altLang="zh-CN" sz="2600" i="1" dirty="0">
                <a:solidFill>
                  <a:srgbClr val="000066"/>
                </a:solidFill>
                <a:latin typeface="Times New Roman" pitchFamily="18" charset="0"/>
                <a:ea typeface="华文楷体" pitchFamily="2" charset="-122"/>
                <a:cs typeface="Times New Roman" pitchFamily="18" charset="0"/>
              </a:rPr>
              <a:t>q</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MitPts</a:t>
            </a:r>
            <a:r>
              <a:rPr lang="zh-CN" altLang="en-US" sz="2600" dirty="0">
                <a:solidFill>
                  <a:srgbClr val="000066"/>
                </a:solidFill>
                <a:latin typeface="Times New Roman" pitchFamily="18" charset="0"/>
                <a:ea typeface="华文楷体" pitchFamily="2" charset="-122"/>
                <a:cs typeface="Times New Roman" pitchFamily="18" charset="0"/>
              </a:rPr>
              <a:t>直接密度可达，</a:t>
            </a:r>
            <a:r>
              <a:rPr lang="en-US" altLang="zh-CN" sz="2600" i="1" dirty="0">
                <a:solidFill>
                  <a:srgbClr val="000066"/>
                </a:solidFill>
                <a:latin typeface="Times New Roman" pitchFamily="18" charset="0"/>
                <a:ea typeface="华文楷体" pitchFamily="2" charset="-122"/>
                <a:cs typeface="Times New Roman" pitchFamily="18" charset="0"/>
              </a:rPr>
              <a:t>p</a:t>
            </a:r>
            <a:r>
              <a:rPr lang="zh-CN" altLang="en-US" sz="2600" dirty="0">
                <a:solidFill>
                  <a:srgbClr val="000066"/>
                </a:solidFill>
                <a:latin typeface="Times New Roman" pitchFamily="18" charset="0"/>
                <a:ea typeface="华文楷体" pitchFamily="2" charset="-122"/>
                <a:cs typeface="Times New Roman" pitchFamily="18" charset="0"/>
              </a:rPr>
              <a:t>是从</a:t>
            </a:r>
            <a:r>
              <a:rPr lang="en-US" altLang="zh-CN" sz="2600" i="1" dirty="0">
                <a:solidFill>
                  <a:srgbClr val="000066"/>
                </a:solidFill>
                <a:latin typeface="Times New Roman" pitchFamily="18" charset="0"/>
                <a:ea typeface="华文楷体" pitchFamily="2" charset="-122"/>
                <a:cs typeface="Times New Roman" pitchFamily="18" charset="0"/>
              </a:rPr>
              <a:t>p</a:t>
            </a:r>
            <a:r>
              <a:rPr lang="en-US" altLang="zh-CN" sz="2600" baseline="-25000" dirty="0">
                <a:solidFill>
                  <a:srgbClr val="000066"/>
                </a:solidFill>
                <a:latin typeface="Times New Roman" pitchFamily="18" charset="0"/>
                <a:ea typeface="华文楷体" pitchFamily="2" charset="-122"/>
                <a:cs typeface="Times New Roman" pitchFamily="18" charset="0"/>
              </a:rPr>
              <a:t>1</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MitPts</a:t>
            </a:r>
            <a:r>
              <a:rPr lang="zh-CN" altLang="en-US" sz="2600" dirty="0">
                <a:solidFill>
                  <a:srgbClr val="000066"/>
                </a:solidFill>
                <a:latin typeface="Times New Roman" pitchFamily="18" charset="0"/>
                <a:ea typeface="华文楷体" pitchFamily="2" charset="-122"/>
                <a:cs typeface="Times New Roman" pitchFamily="18" charset="0"/>
              </a:rPr>
              <a:t>直接密度可达，则对象</a:t>
            </a:r>
            <a:r>
              <a:rPr lang="en-US" altLang="zh-CN" sz="2600" i="1" dirty="0">
                <a:solidFill>
                  <a:srgbClr val="000066"/>
                </a:solidFill>
                <a:latin typeface="Times New Roman" pitchFamily="18" charset="0"/>
                <a:ea typeface="华文楷体" pitchFamily="2" charset="-122"/>
                <a:cs typeface="Times New Roman" pitchFamily="18" charset="0"/>
              </a:rPr>
              <a:t>p</a:t>
            </a:r>
            <a:r>
              <a:rPr lang="zh-CN" altLang="en-US" sz="2600" dirty="0">
                <a:solidFill>
                  <a:srgbClr val="000066"/>
                </a:solidFill>
                <a:latin typeface="Times New Roman" pitchFamily="18" charset="0"/>
                <a:ea typeface="华文楷体" pitchFamily="2" charset="-122"/>
                <a:cs typeface="Times New Roman" pitchFamily="18" charset="0"/>
              </a:rPr>
              <a:t>从对象</a:t>
            </a:r>
            <a:r>
              <a:rPr lang="en-US" altLang="zh-CN" sz="2600" i="1" dirty="0">
                <a:solidFill>
                  <a:srgbClr val="000066"/>
                </a:solidFill>
                <a:latin typeface="Times New Roman" pitchFamily="18" charset="0"/>
                <a:ea typeface="华文楷体" pitchFamily="2" charset="-122"/>
                <a:cs typeface="Times New Roman" pitchFamily="18" charset="0"/>
              </a:rPr>
              <a:t>q</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MinPts</a:t>
            </a:r>
            <a:r>
              <a:rPr lang="zh-CN" altLang="en-US" sz="2600" dirty="0">
                <a:solidFill>
                  <a:srgbClr val="000066"/>
                </a:solidFill>
                <a:latin typeface="Times New Roman" pitchFamily="18" charset="0"/>
                <a:ea typeface="华文楷体" pitchFamily="2" charset="-122"/>
                <a:cs typeface="Times New Roman" pitchFamily="18" charset="0"/>
              </a:rPr>
              <a:t>密度可达的</a:t>
            </a:r>
            <a:r>
              <a:rPr lang="zh-CN" altLang="en-US" sz="2600" dirty="0">
                <a:latin typeface="Times New Roman" pitchFamily="18" charset="0"/>
                <a:ea typeface="华文楷体" pitchFamily="2" charset="-122"/>
                <a:cs typeface="Times New Roman" pitchFamily="18" charset="0"/>
              </a:rPr>
              <a:t>。</a:t>
            </a:r>
            <a:endParaRPr lang="zh-CN" altLang="en-US" sz="2600" dirty="0">
              <a:solidFill>
                <a:schemeClr val="tx1"/>
              </a:solidFill>
              <a:latin typeface="Times New Roman" pitchFamily="18" charset="0"/>
              <a:ea typeface="华文楷体" pitchFamily="2" charset="-122"/>
              <a:cs typeface="Times New Roman" pitchFamily="18" charset="0"/>
            </a:endParaRPr>
          </a:p>
        </p:txBody>
      </p:sp>
      <p:pic>
        <p:nvPicPr>
          <p:cNvPr id="870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637" y="5123128"/>
            <a:ext cx="2973586" cy="179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92310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EE73E9D2-43A1-4831-8520-E0F328860079}" type="slidenum">
              <a:rPr kumimoji="0" lang="zh-CN" altLang="en-US" sz="1800">
                <a:solidFill>
                  <a:schemeClr val="tx1"/>
                </a:solidFill>
                <a:latin typeface="Tahoma" pitchFamily="34" charset="0"/>
                <a:ea typeface="宋体" pitchFamily="2" charset="-122"/>
              </a:rPr>
              <a:pPr/>
              <a:t>53</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8068" name="TextBox 6"/>
          <p:cNvSpPr txBox="1">
            <a:spLocks noChangeArrowheads="1"/>
          </p:cNvSpPr>
          <p:nvPr/>
        </p:nvSpPr>
        <p:spPr bwMode="auto">
          <a:xfrm>
            <a:off x="602755" y="1506802"/>
            <a:ext cx="11954620" cy="3996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dirty="0">
                <a:latin typeface="Times New Roman" pitchFamily="18" charset="0"/>
                <a:cs typeface="Times New Roman" pitchFamily="18" charset="0"/>
              </a:rPr>
              <a:t>定义 </a:t>
            </a:r>
            <a:r>
              <a:rPr lang="en-US" altLang="zh-CN" sz="3000" dirty="0">
                <a:latin typeface="Times New Roman" pitchFamily="18" charset="0"/>
                <a:cs typeface="Times New Roman" pitchFamily="18" charset="0"/>
              </a:rPr>
              <a:t>5</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密度相连的</a:t>
            </a:r>
            <a:r>
              <a:rPr lang="zh-CN" altLang="en-US" sz="3000" dirty="0">
                <a:latin typeface="Times New Roman" pitchFamily="18" charset="0"/>
                <a:cs typeface="Times New Roman" pitchFamily="18" charset="0"/>
              </a:rPr>
              <a:t>：如果对象集合</a:t>
            </a:r>
            <a:r>
              <a:rPr lang="en-US" altLang="zh-CN" sz="3000" i="1" dirty="0">
                <a:latin typeface="Times New Roman" pitchFamily="18" charset="0"/>
                <a:cs typeface="Times New Roman" pitchFamily="18" charset="0"/>
              </a:rPr>
              <a:t>D</a:t>
            </a:r>
            <a:r>
              <a:rPr lang="zh-CN" altLang="en-US" sz="3000" dirty="0">
                <a:latin typeface="Times New Roman" pitchFamily="18" charset="0"/>
                <a:cs typeface="Times New Roman" pitchFamily="18" charset="0"/>
              </a:rPr>
              <a:t>中存在一个对象</a:t>
            </a:r>
            <a:r>
              <a:rPr lang="en-US" altLang="zh-CN" sz="3000" i="1" dirty="0">
                <a:latin typeface="Times New Roman" pitchFamily="18" charset="0"/>
                <a:cs typeface="Times New Roman" pitchFamily="18" charset="0"/>
              </a:rPr>
              <a:t>o</a:t>
            </a:r>
            <a:r>
              <a:rPr lang="zh-CN" altLang="en-US" sz="3000" dirty="0">
                <a:latin typeface="Times New Roman" pitchFamily="18" charset="0"/>
                <a:cs typeface="Times New Roman" pitchFamily="18" charset="0"/>
              </a:rPr>
              <a:t>，使得对象</a:t>
            </a:r>
            <a:r>
              <a:rPr lang="en-US" altLang="zh-CN" sz="3000" i="1" dirty="0">
                <a:latin typeface="Times New Roman" pitchFamily="18" charset="0"/>
                <a:cs typeface="Times New Roman" pitchFamily="18" charset="0"/>
              </a:rPr>
              <a:t>p</a:t>
            </a:r>
            <a:r>
              <a:rPr lang="zh-CN" altLang="en-US" sz="3000" dirty="0">
                <a:latin typeface="Times New Roman" pitchFamily="18" charset="0"/>
                <a:cs typeface="Times New Roman" pitchFamily="18" charset="0"/>
              </a:rPr>
              <a:t>和</a:t>
            </a:r>
            <a:r>
              <a:rPr lang="en-US" altLang="zh-CN" sz="3000" i="1" dirty="0">
                <a:latin typeface="Times New Roman" pitchFamily="18" charset="0"/>
                <a:cs typeface="Times New Roman" pitchFamily="18" charset="0"/>
              </a:rPr>
              <a:t>q</a:t>
            </a:r>
            <a:r>
              <a:rPr lang="zh-CN" altLang="en-US" sz="3000" dirty="0">
                <a:latin typeface="Times New Roman" pitchFamily="18" charset="0"/>
                <a:cs typeface="Times New Roman" pitchFamily="18" charset="0"/>
              </a:rPr>
              <a:t>是从</a:t>
            </a:r>
            <a:r>
              <a:rPr lang="en-US" altLang="zh-CN" sz="3000" i="1" dirty="0">
                <a:latin typeface="Times New Roman" pitchFamily="18" charset="0"/>
                <a:cs typeface="Times New Roman" pitchFamily="18" charset="0"/>
              </a:rPr>
              <a:t>o</a:t>
            </a:r>
            <a:r>
              <a:rPr lang="zh-CN" altLang="en-US" sz="3000" dirty="0">
                <a:latin typeface="Times New Roman" pitchFamily="18" charset="0"/>
                <a:cs typeface="Times New Roman" pitchFamily="18" charset="0"/>
              </a:rPr>
              <a:t>关于</a:t>
            </a:r>
            <a:r>
              <a:rPr lang="en-US" altLang="zh-CN" sz="3000"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和</a:t>
            </a:r>
            <a:r>
              <a:rPr lang="en-US" altLang="zh-CN" sz="3000" dirty="0" err="1">
                <a:latin typeface="Times New Roman" pitchFamily="18" charset="0"/>
                <a:cs typeface="Times New Roman" pitchFamily="18" charset="0"/>
              </a:rPr>
              <a:t>MinPts</a:t>
            </a:r>
            <a:r>
              <a:rPr lang="zh-CN" altLang="en-US" sz="3000" dirty="0">
                <a:latin typeface="Times New Roman" pitchFamily="18" charset="0"/>
                <a:cs typeface="Times New Roman" pitchFamily="18" charset="0"/>
              </a:rPr>
              <a:t>密度可达的，那么对象</a:t>
            </a:r>
            <a:r>
              <a:rPr lang="en-US" altLang="zh-CN" sz="3000" i="1" dirty="0">
                <a:latin typeface="Times New Roman" pitchFamily="18" charset="0"/>
                <a:cs typeface="Times New Roman" pitchFamily="18" charset="0"/>
              </a:rPr>
              <a:t>p</a:t>
            </a:r>
            <a:r>
              <a:rPr lang="zh-CN" altLang="en-US" sz="3000" dirty="0">
                <a:latin typeface="Times New Roman" pitchFamily="18" charset="0"/>
                <a:cs typeface="Times New Roman" pitchFamily="18" charset="0"/>
              </a:rPr>
              <a:t>和</a:t>
            </a:r>
            <a:r>
              <a:rPr lang="en-US" altLang="zh-CN" sz="3000" i="1" dirty="0">
                <a:latin typeface="Times New Roman" pitchFamily="18" charset="0"/>
                <a:cs typeface="Times New Roman" pitchFamily="18" charset="0"/>
              </a:rPr>
              <a:t>q</a:t>
            </a:r>
            <a:r>
              <a:rPr lang="zh-CN" altLang="en-US" sz="3000" dirty="0">
                <a:latin typeface="Times New Roman" pitchFamily="18" charset="0"/>
                <a:cs typeface="Times New Roman" pitchFamily="18" charset="0"/>
              </a:rPr>
              <a:t>是关于</a:t>
            </a:r>
            <a:r>
              <a:rPr lang="en-US" altLang="zh-CN" sz="3000" i="1" dirty="0">
                <a:latin typeface="Times New Roman" pitchFamily="18" charset="0"/>
                <a:cs typeface="Times New Roman" pitchFamily="18" charset="0"/>
              </a:rPr>
              <a:t>ε</a:t>
            </a:r>
            <a:r>
              <a:rPr lang="zh-CN" altLang="en-US" sz="3000" dirty="0">
                <a:latin typeface="Times New Roman" pitchFamily="18" charset="0"/>
                <a:cs typeface="Times New Roman" pitchFamily="18" charset="0"/>
              </a:rPr>
              <a:t>和</a:t>
            </a:r>
            <a:r>
              <a:rPr lang="en-US" altLang="zh-CN" sz="3000" dirty="0" err="1">
                <a:latin typeface="Times New Roman" pitchFamily="18" charset="0"/>
                <a:cs typeface="Times New Roman" pitchFamily="18" charset="0"/>
              </a:rPr>
              <a:t>MinPts</a:t>
            </a:r>
            <a:r>
              <a:rPr lang="zh-CN" altLang="en-US" sz="3000" dirty="0">
                <a:latin typeface="Times New Roman" pitchFamily="18" charset="0"/>
                <a:cs typeface="Times New Roman" pitchFamily="18" charset="0"/>
              </a:rPr>
              <a:t>密度相连的</a:t>
            </a:r>
            <a:r>
              <a:rPr lang="zh-CN" altLang="en-US" sz="3000" dirty="0">
                <a:solidFill>
                  <a:srgbClr val="000066"/>
                </a:solidFill>
                <a:latin typeface="Times New Roman" pitchFamily="18" charset="0"/>
                <a:cs typeface="Times New Roman" pitchFamily="18" charset="0"/>
              </a:rPr>
              <a:t>。</a:t>
            </a:r>
          </a:p>
          <a:p>
            <a:pPr>
              <a:lnSpc>
                <a:spcPct val="130000"/>
              </a:lnSpc>
            </a:pPr>
            <a:r>
              <a:rPr lang="zh-CN" altLang="en-US" sz="2600" dirty="0">
                <a:latin typeface="Times New Roman" pitchFamily="18" charset="0"/>
                <a:ea typeface="华文楷体" pitchFamily="2" charset="-122"/>
                <a:cs typeface="Times New Roman" pitchFamily="18" charset="0"/>
              </a:rPr>
              <a:t>例如，</a:t>
            </a:r>
            <a:r>
              <a:rPr lang="zh-CN" altLang="en-US" sz="2600" dirty="0">
                <a:solidFill>
                  <a:srgbClr val="000066"/>
                </a:solidFill>
                <a:latin typeface="Times New Roman" pitchFamily="18" charset="0"/>
                <a:ea typeface="华文楷体" pitchFamily="2" charset="-122"/>
                <a:cs typeface="Times New Roman" pitchFamily="18" charset="0"/>
              </a:rPr>
              <a:t>在下图中，</a:t>
            </a:r>
            <a:r>
              <a:rPr lang="en-US" altLang="zh-CN" sz="2600" i="1" dirty="0">
                <a:solidFill>
                  <a:srgbClr val="000066"/>
                </a:solidFill>
                <a:latin typeface="Times New Roman" pitchFamily="18" charset="0"/>
                <a:ea typeface="华文楷体" pitchFamily="2" charset="-122"/>
                <a:cs typeface="Times New Roman" pitchFamily="18" charset="0"/>
              </a:rPr>
              <a:t>ε</a:t>
            </a:r>
            <a:r>
              <a:rPr lang="en-US" altLang="zh-CN" sz="2600" dirty="0">
                <a:solidFill>
                  <a:srgbClr val="000066"/>
                </a:solidFill>
                <a:latin typeface="Times New Roman" pitchFamily="18" charset="0"/>
                <a:ea typeface="华文楷体" pitchFamily="2" charset="-122"/>
                <a:cs typeface="Times New Roman" pitchFamily="18" charset="0"/>
              </a:rPr>
              <a:t>=1cm</a:t>
            </a:r>
            <a:r>
              <a:rPr lang="zh-CN" altLang="en-US" sz="2600" dirty="0">
                <a:solidFill>
                  <a:srgbClr val="000066"/>
                </a:solidFill>
                <a:latin typeface="Times New Roman" pitchFamily="18" charset="0"/>
                <a:ea typeface="华文楷体" pitchFamily="2" charset="-122"/>
                <a:cs typeface="Times New Roman" pitchFamily="18" charset="0"/>
              </a:rPr>
              <a:t>，</a:t>
            </a:r>
            <a:r>
              <a:rPr lang="en-US" altLang="zh-CN" sz="2600" dirty="0" err="1">
                <a:solidFill>
                  <a:srgbClr val="000066"/>
                </a:solidFill>
                <a:latin typeface="Times New Roman" pitchFamily="18" charset="0"/>
                <a:ea typeface="华文楷体" pitchFamily="2" charset="-122"/>
                <a:cs typeface="Times New Roman" pitchFamily="18" charset="0"/>
              </a:rPr>
              <a:t>MinPts</a:t>
            </a:r>
            <a:r>
              <a:rPr lang="en-US" altLang="zh-CN" sz="2600" dirty="0">
                <a:solidFill>
                  <a:srgbClr val="000066"/>
                </a:solidFill>
                <a:latin typeface="Times New Roman" pitchFamily="18" charset="0"/>
                <a:ea typeface="华文楷体" pitchFamily="2" charset="-122"/>
                <a:cs typeface="Times New Roman" pitchFamily="18" charset="0"/>
              </a:rPr>
              <a:t>=5</a:t>
            </a:r>
            <a:r>
              <a:rPr lang="zh-CN" altLang="en-US" sz="2600" dirty="0">
                <a:solidFill>
                  <a:srgbClr val="000066"/>
                </a:solidFill>
                <a:latin typeface="Times New Roman" pitchFamily="18" charset="0"/>
                <a:ea typeface="华文楷体" pitchFamily="2" charset="-122"/>
                <a:cs typeface="Times New Roman" pitchFamily="18" charset="0"/>
              </a:rPr>
              <a:t>，</a:t>
            </a:r>
            <a:r>
              <a:rPr lang="en-US" altLang="zh-CN" sz="2600" i="1" dirty="0">
                <a:solidFill>
                  <a:srgbClr val="000066"/>
                </a:solidFill>
                <a:latin typeface="Times New Roman" pitchFamily="18" charset="0"/>
                <a:ea typeface="华文楷体" pitchFamily="2" charset="-122"/>
                <a:cs typeface="Times New Roman" pitchFamily="18" charset="0"/>
              </a:rPr>
              <a:t>o</a:t>
            </a:r>
            <a:r>
              <a:rPr lang="zh-CN" altLang="en-US" sz="2600" dirty="0">
                <a:solidFill>
                  <a:srgbClr val="000066"/>
                </a:solidFill>
                <a:latin typeface="Times New Roman" pitchFamily="18" charset="0"/>
                <a:ea typeface="华文楷体" pitchFamily="2" charset="-122"/>
                <a:cs typeface="Times New Roman" pitchFamily="18" charset="0"/>
              </a:rPr>
              <a:t>是一个核心对象，</a:t>
            </a:r>
            <a:r>
              <a:rPr lang="en-US" altLang="zh-CN" sz="2600" i="1" dirty="0">
                <a:solidFill>
                  <a:srgbClr val="000066"/>
                </a:solidFill>
                <a:latin typeface="Times New Roman" pitchFamily="18" charset="0"/>
                <a:ea typeface="华文楷体" pitchFamily="2" charset="-122"/>
                <a:cs typeface="Times New Roman" pitchFamily="18" charset="0"/>
              </a:rPr>
              <a:t>p</a:t>
            </a:r>
            <a:r>
              <a:rPr lang="en-US" altLang="zh-CN" sz="2600" baseline="-25000" dirty="0">
                <a:solidFill>
                  <a:srgbClr val="000066"/>
                </a:solidFill>
                <a:latin typeface="Times New Roman" pitchFamily="18" charset="0"/>
                <a:ea typeface="华文楷体" pitchFamily="2" charset="-122"/>
                <a:cs typeface="Times New Roman" pitchFamily="18" charset="0"/>
              </a:rPr>
              <a:t>1</a:t>
            </a:r>
            <a:r>
              <a:rPr lang="zh-CN" altLang="en-US" sz="2600" dirty="0">
                <a:solidFill>
                  <a:srgbClr val="000066"/>
                </a:solidFill>
                <a:latin typeface="Times New Roman" pitchFamily="18" charset="0"/>
                <a:ea typeface="华文楷体" pitchFamily="2" charset="-122"/>
                <a:cs typeface="Times New Roman" pitchFamily="18" charset="0"/>
              </a:rPr>
              <a:t>是从</a:t>
            </a:r>
            <a:r>
              <a:rPr lang="en-US" altLang="zh-CN" sz="2600" dirty="0">
                <a:solidFill>
                  <a:srgbClr val="000066"/>
                </a:solidFill>
                <a:latin typeface="Times New Roman" pitchFamily="18" charset="0"/>
                <a:ea typeface="华文楷体" pitchFamily="2" charset="-122"/>
                <a:cs typeface="Times New Roman" pitchFamily="18" charset="0"/>
              </a:rPr>
              <a:t>o</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MitPts</a:t>
            </a:r>
            <a:r>
              <a:rPr lang="zh-CN" altLang="en-US" sz="2600" dirty="0">
                <a:solidFill>
                  <a:srgbClr val="000066"/>
                </a:solidFill>
                <a:latin typeface="Times New Roman" pitchFamily="18" charset="0"/>
                <a:ea typeface="华文楷体" pitchFamily="2" charset="-122"/>
                <a:cs typeface="Times New Roman" pitchFamily="18" charset="0"/>
              </a:rPr>
              <a:t>直接密度可达，</a:t>
            </a:r>
            <a:r>
              <a:rPr lang="en-US" altLang="zh-CN" sz="2600" i="1" dirty="0">
                <a:solidFill>
                  <a:srgbClr val="000066"/>
                </a:solidFill>
                <a:latin typeface="Times New Roman" pitchFamily="18" charset="0"/>
                <a:ea typeface="华文楷体" pitchFamily="2" charset="-122"/>
                <a:cs typeface="Times New Roman" pitchFamily="18" charset="0"/>
              </a:rPr>
              <a:t>p</a:t>
            </a:r>
            <a:r>
              <a:rPr lang="zh-CN" altLang="en-US" sz="2600" dirty="0">
                <a:solidFill>
                  <a:srgbClr val="000066"/>
                </a:solidFill>
                <a:latin typeface="Times New Roman" pitchFamily="18" charset="0"/>
                <a:ea typeface="华文楷体" pitchFamily="2" charset="-122"/>
                <a:cs typeface="Times New Roman" pitchFamily="18" charset="0"/>
              </a:rPr>
              <a:t>是从</a:t>
            </a:r>
            <a:r>
              <a:rPr lang="en-US" altLang="zh-CN" sz="2600" i="1" dirty="0">
                <a:solidFill>
                  <a:srgbClr val="000066"/>
                </a:solidFill>
                <a:latin typeface="Times New Roman" pitchFamily="18" charset="0"/>
                <a:ea typeface="华文楷体" pitchFamily="2" charset="-122"/>
                <a:cs typeface="Times New Roman" pitchFamily="18" charset="0"/>
              </a:rPr>
              <a:t>p</a:t>
            </a:r>
            <a:r>
              <a:rPr lang="en-US" altLang="zh-CN" sz="2600" baseline="-25000" dirty="0">
                <a:solidFill>
                  <a:srgbClr val="000066"/>
                </a:solidFill>
                <a:latin typeface="Times New Roman" pitchFamily="18" charset="0"/>
                <a:ea typeface="华文楷体" pitchFamily="2" charset="-122"/>
                <a:cs typeface="Times New Roman" pitchFamily="18" charset="0"/>
              </a:rPr>
              <a:t>1</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MitPts</a:t>
            </a:r>
            <a:r>
              <a:rPr lang="zh-CN" altLang="en-US" sz="2600" dirty="0">
                <a:solidFill>
                  <a:srgbClr val="000066"/>
                </a:solidFill>
                <a:latin typeface="Times New Roman" pitchFamily="18" charset="0"/>
                <a:ea typeface="华文楷体" pitchFamily="2" charset="-122"/>
                <a:cs typeface="Times New Roman" pitchFamily="18" charset="0"/>
              </a:rPr>
              <a:t>直接密度可达，则对象</a:t>
            </a:r>
            <a:r>
              <a:rPr lang="en-US" altLang="zh-CN" sz="2600" i="1" dirty="0">
                <a:solidFill>
                  <a:srgbClr val="000066"/>
                </a:solidFill>
                <a:latin typeface="Times New Roman" pitchFamily="18" charset="0"/>
                <a:ea typeface="华文楷体" pitchFamily="2" charset="-122"/>
                <a:cs typeface="Times New Roman" pitchFamily="18" charset="0"/>
              </a:rPr>
              <a:t>p</a:t>
            </a:r>
            <a:r>
              <a:rPr lang="zh-CN" altLang="en-US" sz="2600" dirty="0">
                <a:solidFill>
                  <a:srgbClr val="000066"/>
                </a:solidFill>
                <a:latin typeface="Times New Roman" pitchFamily="18" charset="0"/>
                <a:ea typeface="华文楷体" pitchFamily="2" charset="-122"/>
                <a:cs typeface="Times New Roman" pitchFamily="18" charset="0"/>
              </a:rPr>
              <a:t>从对象</a:t>
            </a:r>
            <a:r>
              <a:rPr lang="en-US" altLang="zh-CN" sz="2600" dirty="0">
                <a:solidFill>
                  <a:srgbClr val="000066"/>
                </a:solidFill>
                <a:latin typeface="Times New Roman" pitchFamily="18" charset="0"/>
                <a:ea typeface="华文楷体" pitchFamily="2" charset="-122"/>
                <a:cs typeface="Times New Roman" pitchFamily="18" charset="0"/>
              </a:rPr>
              <a:t>o</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MinPts</a:t>
            </a:r>
            <a:r>
              <a:rPr lang="zh-CN" altLang="en-US" sz="2600" dirty="0">
                <a:solidFill>
                  <a:srgbClr val="000066"/>
                </a:solidFill>
                <a:latin typeface="Times New Roman" pitchFamily="18" charset="0"/>
                <a:ea typeface="华文楷体" pitchFamily="2" charset="-122"/>
                <a:cs typeface="Times New Roman" pitchFamily="18" charset="0"/>
              </a:rPr>
              <a:t>密度可达的；同理，</a:t>
            </a:r>
            <a:r>
              <a:rPr lang="en-US" altLang="zh-CN" sz="2600" dirty="0">
                <a:solidFill>
                  <a:srgbClr val="000066"/>
                </a:solidFill>
                <a:latin typeface="Times New Roman" pitchFamily="18" charset="0"/>
                <a:ea typeface="华文楷体" pitchFamily="2" charset="-122"/>
                <a:cs typeface="Times New Roman" pitchFamily="18" charset="0"/>
              </a:rPr>
              <a:t>q</a:t>
            </a:r>
            <a:r>
              <a:rPr lang="zh-CN" altLang="en-US" sz="2600" dirty="0">
                <a:solidFill>
                  <a:srgbClr val="000066"/>
                </a:solidFill>
                <a:latin typeface="Times New Roman" pitchFamily="18" charset="0"/>
                <a:ea typeface="华文楷体" pitchFamily="2" charset="-122"/>
                <a:cs typeface="Times New Roman" pitchFamily="18" charset="0"/>
              </a:rPr>
              <a:t>也是从</a:t>
            </a:r>
            <a:r>
              <a:rPr lang="en-US" altLang="zh-CN" sz="2600" dirty="0">
                <a:solidFill>
                  <a:srgbClr val="000066"/>
                </a:solidFill>
                <a:latin typeface="Times New Roman" pitchFamily="18" charset="0"/>
                <a:ea typeface="华文楷体" pitchFamily="2" charset="-122"/>
                <a:cs typeface="Times New Roman" pitchFamily="18" charset="0"/>
              </a:rPr>
              <a:t>o</a:t>
            </a:r>
            <a:r>
              <a:rPr lang="zh-CN" altLang="en-US" sz="2600" dirty="0">
                <a:solidFill>
                  <a:srgbClr val="000066"/>
                </a:solidFill>
                <a:latin typeface="Times New Roman" pitchFamily="18" charset="0"/>
                <a:ea typeface="华文楷体" pitchFamily="2" charset="-122"/>
                <a:cs typeface="Times New Roman" pitchFamily="18" charset="0"/>
              </a:rPr>
              <a:t>关于</a:t>
            </a:r>
            <a:r>
              <a:rPr lang="en-US" altLang="zh-CN" sz="2600" i="1" dirty="0">
                <a:solidFill>
                  <a:srgbClr val="000066"/>
                </a:solidFill>
                <a:latin typeface="Times New Roman" pitchFamily="18" charset="0"/>
                <a:ea typeface="华文楷体" pitchFamily="2" charset="-122"/>
                <a:cs typeface="Times New Roman" pitchFamily="18" charset="0"/>
              </a:rPr>
              <a:t>ε</a:t>
            </a:r>
            <a:r>
              <a:rPr lang="zh-CN" altLang="en-US" sz="2600" dirty="0">
                <a:solidFill>
                  <a:srgbClr val="000066"/>
                </a:solidFill>
                <a:latin typeface="Times New Roman" pitchFamily="18" charset="0"/>
                <a:ea typeface="华文楷体" pitchFamily="2" charset="-122"/>
                <a:cs typeface="Times New Roman" pitchFamily="18" charset="0"/>
              </a:rPr>
              <a:t>和</a:t>
            </a:r>
            <a:r>
              <a:rPr lang="en-US" altLang="zh-CN" sz="2600" dirty="0" err="1">
                <a:solidFill>
                  <a:srgbClr val="000066"/>
                </a:solidFill>
                <a:latin typeface="Times New Roman" pitchFamily="18" charset="0"/>
                <a:ea typeface="华文楷体" pitchFamily="2" charset="-122"/>
                <a:cs typeface="Times New Roman" pitchFamily="18" charset="0"/>
              </a:rPr>
              <a:t>MinPts</a:t>
            </a:r>
            <a:r>
              <a:rPr lang="zh-CN" altLang="en-US" sz="2600" dirty="0">
                <a:solidFill>
                  <a:srgbClr val="000066"/>
                </a:solidFill>
                <a:latin typeface="Times New Roman" pitchFamily="18" charset="0"/>
                <a:ea typeface="华文楷体" pitchFamily="2" charset="-122"/>
                <a:cs typeface="Times New Roman" pitchFamily="18" charset="0"/>
              </a:rPr>
              <a:t>密度可达的，则称</a:t>
            </a:r>
            <a:r>
              <a:rPr lang="zh-CN" altLang="en-US" sz="2600" dirty="0">
                <a:latin typeface="Times New Roman" pitchFamily="18" charset="0"/>
                <a:ea typeface="华文楷体" pitchFamily="2" charset="-122"/>
                <a:cs typeface="Times New Roman" pitchFamily="18" charset="0"/>
              </a:rPr>
              <a:t>对象</a:t>
            </a:r>
            <a:r>
              <a:rPr lang="en-US" altLang="zh-CN" sz="2600" i="1" dirty="0">
                <a:latin typeface="Times New Roman" pitchFamily="18" charset="0"/>
                <a:ea typeface="华文楷体" pitchFamily="2" charset="-122"/>
                <a:cs typeface="Times New Roman" pitchFamily="18" charset="0"/>
              </a:rPr>
              <a:t>p</a:t>
            </a:r>
            <a:r>
              <a:rPr lang="zh-CN" altLang="en-US" sz="2600" dirty="0">
                <a:latin typeface="Times New Roman" pitchFamily="18" charset="0"/>
                <a:ea typeface="华文楷体" pitchFamily="2" charset="-122"/>
                <a:cs typeface="Times New Roman" pitchFamily="18" charset="0"/>
              </a:rPr>
              <a:t>和</a:t>
            </a:r>
            <a:r>
              <a:rPr lang="en-US" altLang="zh-CN" sz="2600" i="1" dirty="0">
                <a:latin typeface="Times New Roman" pitchFamily="18" charset="0"/>
                <a:ea typeface="华文楷体" pitchFamily="2" charset="-122"/>
                <a:cs typeface="Times New Roman" pitchFamily="18" charset="0"/>
              </a:rPr>
              <a:t>q</a:t>
            </a:r>
            <a:r>
              <a:rPr lang="zh-CN" altLang="en-US" sz="2600" dirty="0">
                <a:latin typeface="Times New Roman" pitchFamily="18" charset="0"/>
                <a:ea typeface="华文楷体" pitchFamily="2" charset="-122"/>
                <a:cs typeface="Times New Roman" pitchFamily="18" charset="0"/>
              </a:rPr>
              <a:t>是关于</a:t>
            </a:r>
            <a:r>
              <a:rPr lang="en-US" altLang="zh-CN" sz="2600" i="1" dirty="0">
                <a:latin typeface="Times New Roman" pitchFamily="18" charset="0"/>
                <a:ea typeface="华文楷体" pitchFamily="2" charset="-122"/>
                <a:cs typeface="Times New Roman" pitchFamily="18" charset="0"/>
              </a:rPr>
              <a:t>ε</a:t>
            </a:r>
            <a:r>
              <a:rPr lang="zh-CN" altLang="en-US" sz="2600" dirty="0">
                <a:latin typeface="Times New Roman" pitchFamily="18" charset="0"/>
                <a:ea typeface="华文楷体" pitchFamily="2" charset="-122"/>
                <a:cs typeface="Times New Roman" pitchFamily="18" charset="0"/>
              </a:rPr>
              <a:t>和</a:t>
            </a:r>
            <a:r>
              <a:rPr lang="en-US" altLang="zh-CN" sz="2600" dirty="0" err="1">
                <a:latin typeface="Times New Roman" pitchFamily="18" charset="0"/>
                <a:ea typeface="华文楷体" pitchFamily="2" charset="-122"/>
                <a:cs typeface="Times New Roman" pitchFamily="18" charset="0"/>
              </a:rPr>
              <a:t>MinPts</a:t>
            </a:r>
            <a:r>
              <a:rPr lang="zh-CN" altLang="en-US" sz="2600" dirty="0">
                <a:latin typeface="Times New Roman" pitchFamily="18" charset="0"/>
                <a:ea typeface="华文楷体" pitchFamily="2" charset="-122"/>
                <a:cs typeface="Times New Roman" pitchFamily="18" charset="0"/>
              </a:rPr>
              <a:t>密度相连的。</a:t>
            </a:r>
            <a:endParaRPr lang="zh-CN" altLang="en-US" sz="2600" dirty="0">
              <a:solidFill>
                <a:schemeClr val="tx1"/>
              </a:solidFill>
              <a:latin typeface="Times New Roman" pitchFamily="18" charset="0"/>
              <a:ea typeface="华文楷体" pitchFamily="2" charset="-122"/>
              <a:cs typeface="Times New Roman" pitchFamily="18" charset="0"/>
            </a:endParaRPr>
          </a:p>
        </p:txBody>
      </p:sp>
      <p:pic>
        <p:nvPicPr>
          <p:cNvPr id="8806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574" y="5163309"/>
            <a:ext cx="3763863" cy="176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64950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5B3A2E1E-EFDA-4A58-9E58-E26A7120AC19}" type="slidenum">
              <a:rPr kumimoji="0" lang="zh-CN" altLang="en-US" sz="1800">
                <a:solidFill>
                  <a:schemeClr val="tx1"/>
                </a:solidFill>
                <a:latin typeface="Tahoma" pitchFamily="34" charset="0"/>
                <a:ea typeface="宋体" pitchFamily="2" charset="-122"/>
              </a:rPr>
              <a:pPr/>
              <a:t>54</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基于密度的方法：</a:t>
            </a: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endPar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endParaRPr>
          </a:p>
        </p:txBody>
      </p:sp>
      <p:sp>
        <p:nvSpPr>
          <p:cNvPr id="89092" name="TextBox 6"/>
          <p:cNvSpPr txBox="1">
            <a:spLocks noChangeArrowheads="1"/>
          </p:cNvSpPr>
          <p:nvPr/>
        </p:nvSpPr>
        <p:spPr bwMode="auto">
          <a:xfrm>
            <a:off x="602755" y="1506802"/>
            <a:ext cx="11954620" cy="131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pPr>
              <a:lnSpc>
                <a:spcPct val="130000"/>
              </a:lnSpc>
            </a:pPr>
            <a:r>
              <a:rPr lang="zh-CN" altLang="en-US" sz="3000" dirty="0">
                <a:latin typeface="Times New Roman" pitchFamily="18" charset="0"/>
                <a:cs typeface="Times New Roman" pitchFamily="18" charset="0"/>
              </a:rPr>
              <a:t>定义 </a:t>
            </a:r>
            <a:r>
              <a:rPr lang="en-US" altLang="zh-CN" sz="3000" dirty="0">
                <a:latin typeface="Times New Roman" pitchFamily="18" charset="0"/>
                <a:cs typeface="Times New Roman" pitchFamily="18" charset="0"/>
              </a:rPr>
              <a:t>6</a:t>
            </a:r>
            <a:r>
              <a:rPr lang="zh-CN" altLang="en-US" sz="3000" dirty="0">
                <a:latin typeface="Times New Roman" pitchFamily="18" charset="0"/>
                <a:cs typeface="Times New Roman" pitchFamily="18" charset="0"/>
              </a:rPr>
              <a:t>：</a:t>
            </a:r>
            <a:r>
              <a:rPr lang="en-US" altLang="zh-CN" sz="3000" dirty="0">
                <a:latin typeface="Times New Roman" pitchFamily="18" charset="0"/>
                <a:cs typeface="Times New Roman" pitchFamily="18" charset="0"/>
              </a:rPr>
              <a:t> </a:t>
            </a:r>
            <a:r>
              <a:rPr lang="zh-CN" altLang="en-US" sz="3000" dirty="0">
                <a:solidFill>
                  <a:srgbClr val="FF0000"/>
                </a:solidFill>
                <a:latin typeface="Times New Roman" pitchFamily="18" charset="0"/>
                <a:cs typeface="Times New Roman" pitchFamily="18" charset="0"/>
              </a:rPr>
              <a:t>噪声</a:t>
            </a:r>
            <a:r>
              <a:rPr lang="zh-CN" altLang="en-US" sz="3000" dirty="0">
                <a:latin typeface="Times New Roman" pitchFamily="18" charset="0"/>
                <a:cs typeface="Times New Roman" pitchFamily="18" charset="0"/>
              </a:rPr>
              <a:t>：</a:t>
            </a:r>
            <a:r>
              <a:rPr lang="zh-CN" altLang="en-US" sz="3000" dirty="0">
                <a:solidFill>
                  <a:srgbClr val="000066"/>
                </a:solidFill>
              </a:rPr>
              <a:t>一个</a:t>
            </a:r>
            <a:r>
              <a:rPr lang="zh-CN" altLang="en-US" sz="3000" dirty="0">
                <a:solidFill>
                  <a:srgbClr val="FF0000"/>
                </a:solidFill>
              </a:rPr>
              <a:t>基于密度的簇</a:t>
            </a:r>
            <a:r>
              <a:rPr lang="zh-CN" altLang="en-US" sz="3000" dirty="0">
                <a:solidFill>
                  <a:srgbClr val="000066"/>
                </a:solidFill>
              </a:rPr>
              <a:t>是基于密度可达性的最大的密度相连对象的集合。不包含在任何簇中的对象被认为是</a:t>
            </a:r>
            <a:r>
              <a:rPr lang="zh-CN" altLang="en-US" sz="3000" dirty="0">
                <a:solidFill>
                  <a:srgbClr val="000066"/>
                </a:solidFill>
                <a:latin typeface="Arial" charset="0"/>
              </a:rPr>
              <a:t>“</a:t>
            </a:r>
            <a:r>
              <a:rPr lang="zh-CN" altLang="en-US" sz="3000" dirty="0">
                <a:solidFill>
                  <a:srgbClr val="000066"/>
                </a:solidFill>
              </a:rPr>
              <a:t>噪声</a:t>
            </a:r>
            <a:r>
              <a:rPr lang="zh-CN" altLang="en-US" sz="3000" dirty="0">
                <a:solidFill>
                  <a:srgbClr val="000066"/>
                </a:solidFill>
                <a:latin typeface="Arial" charset="0"/>
              </a:rPr>
              <a:t>” </a:t>
            </a:r>
            <a:r>
              <a:rPr lang="zh-CN" altLang="en-US" sz="3000" dirty="0">
                <a:solidFill>
                  <a:srgbClr val="000066"/>
                </a:solidFill>
                <a:latin typeface="Times New Roman" pitchFamily="18" charset="0"/>
                <a:cs typeface="Times New Roman" pitchFamily="18" charset="0"/>
              </a:rPr>
              <a:t>。</a:t>
            </a:r>
          </a:p>
        </p:txBody>
      </p:sp>
      <p:pic>
        <p:nvPicPr>
          <p:cNvPr id="89093" name="Picture 10" descr="zaoshe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147" y="3390305"/>
            <a:ext cx="6429375" cy="2924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242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0FCA2B23-F6D9-4427-BCF0-5F2CCED2619B}" type="slidenum">
              <a:rPr kumimoji="0" lang="zh-CN" altLang="en-US" sz="1800">
                <a:solidFill>
                  <a:schemeClr val="tx1"/>
                </a:solidFill>
                <a:latin typeface="Tahoma" pitchFamily="34" charset="0"/>
                <a:ea typeface="宋体" pitchFamily="2" charset="-122"/>
              </a:rPr>
              <a:pPr/>
              <a:t>55</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算法描述</a:t>
            </a:r>
          </a:p>
        </p:txBody>
      </p:sp>
      <p:sp>
        <p:nvSpPr>
          <p:cNvPr id="5" name="Rectangle 3"/>
          <p:cNvSpPr txBox="1">
            <a:spLocks noChangeArrowheads="1"/>
          </p:cNvSpPr>
          <p:nvPr/>
        </p:nvSpPr>
        <p:spPr bwMode="auto">
          <a:xfrm>
            <a:off x="555874" y="1431463"/>
            <a:ext cx="11847462" cy="4339590"/>
          </a:xfrm>
          <a:prstGeom prst="rect">
            <a:avLst/>
          </a:prstGeom>
          <a:noFill/>
          <a:ln w="9525">
            <a:noFill/>
            <a:miter lim="800000"/>
            <a:headEnd/>
            <a:tailEnd/>
          </a:ln>
        </p:spPr>
        <p:txBody>
          <a:bodyPr lIns="114803" tIns="57401" rIns="114803" bIns="57401"/>
          <a:lstStyle/>
          <a:p>
            <a:pPr marL="430511" indent="-430511">
              <a:lnSpc>
                <a:spcPct val="130000"/>
              </a:lnSpc>
              <a:buFont typeface="Wingdings" pitchFamily="2" charset="2"/>
              <a:buChar char="Ø"/>
              <a:defRPr/>
            </a:pPr>
            <a:r>
              <a:rPr lang="en-US" altLang="zh-CN" sz="2800" kern="0" dirty="0">
                <a:latin typeface="Times New Roman" pitchFamily="18" charset="0"/>
                <a:cs typeface="Times New Roman" pitchFamily="18" charset="0"/>
              </a:rPr>
              <a:t>DBSCAN</a:t>
            </a:r>
            <a:r>
              <a:rPr lang="zh-CN" altLang="en-US" sz="2800" kern="0" dirty="0">
                <a:latin typeface="Times New Roman" pitchFamily="18" charset="0"/>
                <a:cs typeface="Times New Roman" pitchFamily="18" charset="0"/>
              </a:rPr>
              <a:t>通过检查数据集中每个对象的</a:t>
            </a:r>
            <a:r>
              <a:rPr lang="en-US" altLang="zh-CN" sz="2800" i="1" kern="0" dirty="0">
                <a:latin typeface="Times New Roman" pitchFamily="18" charset="0"/>
                <a:cs typeface="Times New Roman" pitchFamily="18" charset="0"/>
              </a:rPr>
              <a:t>ε</a:t>
            </a:r>
            <a:r>
              <a:rPr lang="en-US" altLang="zh-CN" sz="2800" kern="0" dirty="0">
                <a:latin typeface="Times New Roman" pitchFamily="18" charset="0"/>
                <a:cs typeface="Times New Roman" pitchFamily="18" charset="0"/>
              </a:rPr>
              <a:t>-</a:t>
            </a:r>
            <a:r>
              <a:rPr lang="zh-CN" altLang="en-US" sz="2800" kern="0" dirty="0">
                <a:latin typeface="Times New Roman" pitchFamily="18" charset="0"/>
                <a:cs typeface="Times New Roman" pitchFamily="18" charset="0"/>
              </a:rPr>
              <a:t>邻域来寻找聚类。</a:t>
            </a:r>
            <a:endParaRPr lang="en-US" altLang="zh-CN" sz="2800" kern="0" dirty="0">
              <a:latin typeface="Times New Roman" pitchFamily="18" charset="0"/>
              <a:cs typeface="Times New Roman" pitchFamily="18" charset="0"/>
            </a:endParaRPr>
          </a:p>
          <a:p>
            <a:pPr marL="430511" indent="-430511">
              <a:lnSpc>
                <a:spcPct val="130000"/>
              </a:lnSpc>
              <a:buFont typeface="Wingdings" pitchFamily="2" charset="2"/>
              <a:buChar char="Ø"/>
              <a:defRPr/>
            </a:pPr>
            <a:r>
              <a:rPr lang="zh-CN" altLang="en-US" sz="2800" kern="0" dirty="0">
                <a:latin typeface="Times New Roman" pitchFamily="18" charset="0"/>
                <a:cs typeface="Times New Roman" pitchFamily="18" charset="0"/>
              </a:rPr>
              <a:t>如果一个点</a:t>
            </a:r>
            <a:r>
              <a:rPr lang="en-US" altLang="zh-CN" sz="2800" i="1" kern="0" dirty="0">
                <a:latin typeface="Times New Roman" pitchFamily="18" charset="0"/>
                <a:cs typeface="Times New Roman" pitchFamily="18" charset="0"/>
              </a:rPr>
              <a:t>p</a:t>
            </a:r>
            <a:r>
              <a:rPr lang="zh-CN" altLang="en-US" sz="2800" kern="0" dirty="0">
                <a:latin typeface="Times New Roman" pitchFamily="18" charset="0"/>
                <a:cs typeface="Times New Roman" pitchFamily="18" charset="0"/>
              </a:rPr>
              <a:t>的</a:t>
            </a:r>
            <a:r>
              <a:rPr lang="en-US" altLang="zh-CN" sz="2800" i="1" kern="0" dirty="0">
                <a:latin typeface="Times New Roman" pitchFamily="18" charset="0"/>
                <a:cs typeface="Times New Roman" pitchFamily="18" charset="0"/>
              </a:rPr>
              <a:t>ε</a:t>
            </a:r>
            <a:r>
              <a:rPr lang="en-US" altLang="zh-CN" sz="2800" kern="0" dirty="0">
                <a:latin typeface="Times New Roman" pitchFamily="18" charset="0"/>
                <a:cs typeface="Times New Roman" pitchFamily="18" charset="0"/>
              </a:rPr>
              <a:t>-</a:t>
            </a:r>
            <a:r>
              <a:rPr lang="zh-CN" altLang="en-US" sz="2800" kern="0" dirty="0">
                <a:latin typeface="Times New Roman" pitchFamily="18" charset="0"/>
                <a:cs typeface="Times New Roman" pitchFamily="18" charset="0"/>
              </a:rPr>
              <a:t>邻域包含多于</a:t>
            </a:r>
            <a:r>
              <a:rPr lang="en-US" altLang="zh-CN" sz="2800" kern="0" dirty="0" err="1">
                <a:latin typeface="Times New Roman" pitchFamily="18" charset="0"/>
                <a:cs typeface="Times New Roman" pitchFamily="18" charset="0"/>
              </a:rPr>
              <a:t>MinPts</a:t>
            </a:r>
            <a:r>
              <a:rPr lang="zh-CN" altLang="en-US" sz="2800" kern="0" dirty="0">
                <a:latin typeface="Times New Roman" pitchFamily="18" charset="0"/>
                <a:cs typeface="Times New Roman" pitchFamily="18" charset="0"/>
              </a:rPr>
              <a:t>个对象，则创建一个</a:t>
            </a:r>
            <a:r>
              <a:rPr lang="en-US" altLang="zh-CN" sz="2800" i="1" kern="0" dirty="0">
                <a:latin typeface="Times New Roman" pitchFamily="18" charset="0"/>
                <a:cs typeface="Times New Roman" pitchFamily="18" charset="0"/>
              </a:rPr>
              <a:t>p</a:t>
            </a:r>
            <a:r>
              <a:rPr lang="zh-CN" altLang="en-US" sz="2800" kern="0" dirty="0">
                <a:latin typeface="Times New Roman" pitchFamily="18" charset="0"/>
                <a:cs typeface="Times New Roman" pitchFamily="18" charset="0"/>
              </a:rPr>
              <a:t>作为核心对象的新簇。</a:t>
            </a:r>
            <a:endParaRPr lang="en-US" altLang="zh-CN" sz="2800" kern="0" dirty="0">
              <a:latin typeface="Times New Roman" pitchFamily="18" charset="0"/>
              <a:cs typeface="Times New Roman" pitchFamily="18" charset="0"/>
            </a:endParaRPr>
          </a:p>
          <a:p>
            <a:pPr marL="430511" indent="-430511">
              <a:lnSpc>
                <a:spcPct val="130000"/>
              </a:lnSpc>
              <a:buFont typeface="Wingdings" pitchFamily="2" charset="2"/>
              <a:buChar char="Ø"/>
              <a:defRPr/>
            </a:pPr>
            <a:r>
              <a:rPr lang="zh-CN" altLang="en-US" sz="2800" kern="0" dirty="0">
                <a:latin typeface="Times New Roman" pitchFamily="18" charset="0"/>
                <a:cs typeface="Times New Roman" pitchFamily="18" charset="0"/>
              </a:rPr>
              <a:t>然后，</a:t>
            </a:r>
            <a:r>
              <a:rPr lang="en-US" altLang="zh-CN" sz="2800" kern="0" dirty="0">
                <a:latin typeface="Times New Roman" pitchFamily="18" charset="0"/>
                <a:cs typeface="Times New Roman" pitchFamily="18" charset="0"/>
              </a:rPr>
              <a:t>DBSCAN</a:t>
            </a:r>
            <a:r>
              <a:rPr lang="zh-CN" altLang="en-US" sz="2800" kern="0" dirty="0">
                <a:latin typeface="Times New Roman" pitchFamily="18" charset="0"/>
                <a:cs typeface="Times New Roman" pitchFamily="18" charset="0"/>
              </a:rPr>
              <a:t>反复地</a:t>
            </a:r>
            <a:r>
              <a:rPr lang="zh-CN" altLang="en-US" sz="2800" kern="0" dirty="0">
                <a:solidFill>
                  <a:srgbClr val="FF0000"/>
                </a:solidFill>
                <a:latin typeface="Times New Roman" pitchFamily="18" charset="0"/>
                <a:cs typeface="Times New Roman" pitchFamily="18" charset="0"/>
              </a:rPr>
              <a:t>寻找从这些核心对象直接密度可达的对象</a:t>
            </a:r>
            <a:r>
              <a:rPr lang="zh-CN" altLang="en-US" sz="2800" kern="0" dirty="0">
                <a:latin typeface="Times New Roman" pitchFamily="18" charset="0"/>
                <a:cs typeface="Times New Roman" pitchFamily="18" charset="0"/>
              </a:rPr>
              <a:t>，这个过程可能涉及一些密度可达簇的合并。</a:t>
            </a:r>
            <a:endParaRPr lang="en-US" altLang="zh-CN" sz="2800" kern="0" dirty="0">
              <a:latin typeface="Times New Roman" pitchFamily="18" charset="0"/>
              <a:cs typeface="Times New Roman" pitchFamily="18" charset="0"/>
            </a:endParaRPr>
          </a:p>
          <a:p>
            <a:pPr marL="430511" indent="-430511">
              <a:lnSpc>
                <a:spcPct val="130000"/>
              </a:lnSpc>
              <a:buFont typeface="Wingdings" pitchFamily="2" charset="2"/>
              <a:buChar char="Ø"/>
              <a:defRPr/>
            </a:pPr>
            <a:r>
              <a:rPr lang="zh-CN" altLang="en-US" sz="2800" kern="0" dirty="0">
                <a:latin typeface="Times New Roman" pitchFamily="18" charset="0"/>
                <a:cs typeface="Times New Roman" pitchFamily="18" charset="0"/>
              </a:rPr>
              <a:t>当没有新的点可以被添加到任何簇时，该过程结束。</a:t>
            </a:r>
          </a:p>
        </p:txBody>
      </p:sp>
    </p:spTree>
    <p:extLst>
      <p:ext uri="{BB962C8B-B14F-4D97-AF65-F5344CB8AC3E}">
        <p14:creationId xmlns:p14="http://schemas.microsoft.com/office/powerpoint/2010/main" val="302084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4FBD7EA1-D7B2-424E-84F6-F454F90A889F}" type="slidenum">
              <a:rPr kumimoji="0" lang="zh-CN" altLang="en-US" sz="1800">
                <a:solidFill>
                  <a:schemeClr val="tx1"/>
                </a:solidFill>
                <a:latin typeface="Tahoma" pitchFamily="34" charset="0"/>
                <a:ea typeface="宋体" pitchFamily="2" charset="-122"/>
              </a:rPr>
              <a:pPr/>
              <a:t>56</a:t>
            </a:fld>
            <a:endParaRPr kumimoji="0" lang="en-US" altLang="zh-CN" sz="1800">
              <a:solidFill>
                <a:schemeClr val="tx1"/>
              </a:solidFill>
              <a:latin typeface="Tahoma" pitchFamily="34" charset="0"/>
              <a:ea typeface="宋体" pitchFamily="2" charset="-122"/>
            </a:endParaRPr>
          </a:p>
        </p:txBody>
      </p:sp>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算法描述</a:t>
            </a:r>
          </a:p>
        </p:txBody>
      </p:sp>
      <p:sp>
        <p:nvSpPr>
          <p:cNvPr id="91140" name="Text Box 4"/>
          <p:cNvSpPr txBox="1">
            <a:spLocks noChangeArrowheads="1"/>
          </p:cNvSpPr>
          <p:nvPr/>
        </p:nvSpPr>
        <p:spPr bwMode="auto">
          <a:xfrm>
            <a:off x="1105050" y="1506802"/>
            <a:ext cx="11452324" cy="4117018"/>
          </a:xfrm>
          <a:prstGeom prst="rect">
            <a:avLst/>
          </a:prstGeom>
          <a:solidFill>
            <a:srgbClr val="EEFB3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defRPr kumimoji="1" sz="2000">
                <a:solidFill>
                  <a:srgbClr val="002060"/>
                </a:solidFill>
                <a:latin typeface="华文中宋" pitchFamily="2" charset="-122"/>
                <a:ea typeface="华文中宋" pitchFamily="2" charset="-122"/>
              </a:defRPr>
            </a:lvl1pPr>
            <a:lvl2pPr marL="742950" indent="-285750">
              <a:defRPr kumimoji="1" sz="2000">
                <a:solidFill>
                  <a:srgbClr val="002060"/>
                </a:solidFill>
                <a:latin typeface="华文中宋" pitchFamily="2" charset="-122"/>
                <a:ea typeface="华文中宋" pitchFamily="2" charset="-122"/>
              </a:defRPr>
            </a:lvl2pPr>
            <a:lvl3pPr marL="1143000" indent="-228600">
              <a:defRPr kumimoji="1" sz="2000">
                <a:solidFill>
                  <a:srgbClr val="002060"/>
                </a:solidFill>
                <a:latin typeface="华文中宋" pitchFamily="2" charset="-122"/>
                <a:ea typeface="华文中宋" pitchFamily="2" charset="-122"/>
              </a:defRPr>
            </a:lvl3pPr>
            <a:lvl4pPr marL="1600200" indent="-228600">
              <a:defRPr kumimoji="1" sz="2000">
                <a:solidFill>
                  <a:srgbClr val="002060"/>
                </a:solidFill>
                <a:latin typeface="华文中宋" pitchFamily="2" charset="-122"/>
                <a:ea typeface="华文中宋" pitchFamily="2" charset="-122"/>
              </a:defRPr>
            </a:lvl4pPr>
            <a:lvl5pPr marL="2057400" indent="-228600">
              <a:defRPr kumimoji="1" sz="2000">
                <a:solidFill>
                  <a:srgbClr val="002060"/>
                </a:solidFill>
                <a:latin typeface="华文中宋" pitchFamily="2" charset="-122"/>
                <a:ea typeface="华文中宋" pitchFamily="2" charset="-122"/>
              </a:defRPr>
            </a:lvl5pPr>
            <a:lvl6pPr marL="25146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6pPr>
            <a:lvl7pPr marL="29718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7pPr>
            <a:lvl8pPr marL="34290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8pPr>
            <a:lvl9pPr marL="3886200" indent="-228600" eaLnBrk="0" fontAlgn="base" hangingPunct="0">
              <a:lnSpc>
                <a:spcPct val="120000"/>
              </a:lnSpc>
              <a:spcBef>
                <a:spcPct val="20000"/>
              </a:spcBef>
              <a:spcAft>
                <a:spcPct val="0"/>
              </a:spcAft>
              <a:buClr>
                <a:schemeClr val="folHlink"/>
              </a:buClr>
              <a:buFont typeface="Wingdings" pitchFamily="2" charset="2"/>
              <a:defRPr kumimoji="1" sz="2000">
                <a:solidFill>
                  <a:srgbClr val="002060"/>
                </a:solidFill>
                <a:latin typeface="华文中宋" pitchFamily="2" charset="-122"/>
                <a:ea typeface="华文中宋" pitchFamily="2" charset="-122"/>
              </a:defRPr>
            </a:lvl9pPr>
          </a:lstStyle>
          <a:p>
            <a:r>
              <a:rPr lang="en-US" altLang="zh-CN" sz="2600" dirty="0">
                <a:latin typeface="Times New Roman" pitchFamily="18" charset="0"/>
                <a:cs typeface="Times New Roman" pitchFamily="18" charset="0"/>
              </a:rPr>
              <a:t>DBSCAN</a:t>
            </a:r>
            <a:r>
              <a:rPr lang="zh-CN" altLang="en-US" sz="2600" dirty="0">
                <a:latin typeface="Times New Roman" pitchFamily="18" charset="0"/>
                <a:cs typeface="Times New Roman" pitchFamily="18" charset="0"/>
              </a:rPr>
              <a:t>算法描述</a:t>
            </a:r>
          </a:p>
          <a:p>
            <a:r>
              <a:rPr lang="zh-CN" altLang="en-US" sz="2600" dirty="0">
                <a:latin typeface="Times New Roman" pitchFamily="18" charset="0"/>
                <a:cs typeface="Times New Roman" pitchFamily="18" charset="0"/>
              </a:rPr>
              <a:t>算法</a:t>
            </a:r>
            <a:r>
              <a:rPr lang="en-US" altLang="zh-CN" sz="2600" dirty="0">
                <a:latin typeface="Times New Roman" pitchFamily="18" charset="0"/>
                <a:cs typeface="Times New Roman" pitchFamily="18" charset="0"/>
              </a:rPr>
              <a:t> DBSCAN  </a:t>
            </a:r>
          </a:p>
          <a:p>
            <a:r>
              <a:rPr lang="zh-CN" altLang="en-US" sz="2600" dirty="0">
                <a:latin typeface="Times New Roman" pitchFamily="18" charset="0"/>
                <a:cs typeface="Times New Roman" pitchFamily="18" charset="0"/>
              </a:rPr>
              <a:t>输入：包含</a:t>
            </a:r>
            <a:r>
              <a:rPr lang="en-US" altLang="zh-CN" sz="2600" i="1" dirty="0">
                <a:latin typeface="Times New Roman" pitchFamily="18" charset="0"/>
                <a:cs typeface="Times New Roman" pitchFamily="18" charset="0"/>
              </a:rPr>
              <a:t>n</a:t>
            </a:r>
            <a:r>
              <a:rPr lang="zh-CN" altLang="en-US" sz="2600" dirty="0">
                <a:latin typeface="Times New Roman" pitchFamily="18" charset="0"/>
                <a:cs typeface="Times New Roman" pitchFamily="18" charset="0"/>
              </a:rPr>
              <a:t>个对象的数据库，半径</a:t>
            </a:r>
            <a:r>
              <a:rPr lang="en-US" altLang="zh-CN" sz="2600" i="1" dirty="0">
                <a:latin typeface="Times New Roman" pitchFamily="18" charset="0"/>
                <a:cs typeface="Times New Roman" pitchFamily="18" charset="0"/>
              </a:rPr>
              <a:t>ε</a:t>
            </a:r>
            <a:r>
              <a:rPr lang="zh-CN" altLang="en-US" sz="2600" dirty="0">
                <a:latin typeface="Times New Roman" pitchFamily="18" charset="0"/>
                <a:cs typeface="Times New Roman" pitchFamily="18" charset="0"/>
              </a:rPr>
              <a:t>，最少数目</a:t>
            </a:r>
            <a:r>
              <a:rPr lang="en-US" altLang="zh-CN" sz="2600" dirty="0" err="1">
                <a:latin typeface="Times New Roman" pitchFamily="18" charset="0"/>
                <a:cs typeface="Times New Roman" pitchFamily="18" charset="0"/>
              </a:rPr>
              <a:t>MinPts</a:t>
            </a:r>
            <a:r>
              <a:rPr lang="zh-CN" altLang="en-US" sz="2600" dirty="0">
                <a:latin typeface="Times New Roman" pitchFamily="18" charset="0"/>
                <a:cs typeface="Times New Roman" pitchFamily="18" charset="0"/>
              </a:rPr>
              <a:t>。</a:t>
            </a:r>
          </a:p>
          <a:p>
            <a:r>
              <a:rPr lang="zh-CN" altLang="en-US" sz="2600" dirty="0">
                <a:latin typeface="Times New Roman" pitchFamily="18" charset="0"/>
                <a:cs typeface="Times New Roman" pitchFamily="18" charset="0"/>
              </a:rPr>
              <a:t>输出：所有生成的簇，达到密度要求。</a:t>
            </a:r>
          </a:p>
          <a:p>
            <a:r>
              <a:rPr lang="en-US" altLang="zh-CN" sz="2600" dirty="0">
                <a:latin typeface="Times New Roman" pitchFamily="18" charset="0"/>
                <a:cs typeface="Times New Roman" pitchFamily="18" charset="0"/>
              </a:rPr>
              <a:t>1.  REPEAT</a:t>
            </a:r>
          </a:p>
          <a:p>
            <a:r>
              <a:rPr lang="en-US" altLang="zh-CN" sz="2600" dirty="0">
                <a:latin typeface="Times New Roman" pitchFamily="18" charset="0"/>
                <a:cs typeface="Times New Roman" pitchFamily="18" charset="0"/>
              </a:rPr>
              <a:t>2.     </a:t>
            </a:r>
            <a:r>
              <a:rPr lang="zh-CN" altLang="en-US" sz="2600" dirty="0">
                <a:latin typeface="Times New Roman" pitchFamily="18" charset="0"/>
                <a:cs typeface="Times New Roman" pitchFamily="18" charset="0"/>
              </a:rPr>
              <a:t>从数据库中抽取一个未处理过的点；</a:t>
            </a:r>
          </a:p>
          <a:p>
            <a:r>
              <a:rPr lang="en-US" altLang="zh-CN" sz="2600" dirty="0">
                <a:latin typeface="Times New Roman" pitchFamily="18" charset="0"/>
                <a:cs typeface="Times New Roman" pitchFamily="18" charset="0"/>
              </a:rPr>
              <a:t>3.     IF </a:t>
            </a:r>
            <a:r>
              <a:rPr lang="zh-CN" altLang="en-US" sz="2600" dirty="0">
                <a:latin typeface="Times New Roman" pitchFamily="18" charset="0"/>
                <a:cs typeface="Times New Roman" pitchFamily="18" charset="0"/>
              </a:rPr>
              <a:t>抽出的点是核心点 </a:t>
            </a:r>
            <a:r>
              <a:rPr lang="en-US" altLang="zh-CN" sz="2600" dirty="0">
                <a:latin typeface="Times New Roman" pitchFamily="18" charset="0"/>
                <a:cs typeface="Times New Roman" pitchFamily="18" charset="0"/>
              </a:rPr>
              <a:t>THEN</a:t>
            </a:r>
            <a:r>
              <a:rPr lang="zh-CN" altLang="en-US" sz="2600" dirty="0">
                <a:latin typeface="Times New Roman" pitchFamily="18" charset="0"/>
                <a:cs typeface="Times New Roman" pitchFamily="18" charset="0"/>
              </a:rPr>
              <a:t>找出所有从该点密度可达的对象，形成一个簇</a:t>
            </a:r>
          </a:p>
          <a:p>
            <a:r>
              <a:rPr lang="en-US" altLang="zh-CN" sz="2600" dirty="0">
                <a:latin typeface="Times New Roman" pitchFamily="18" charset="0"/>
                <a:cs typeface="Times New Roman" pitchFamily="18" charset="0"/>
              </a:rPr>
              <a:t>4.     ELSE </a:t>
            </a:r>
            <a:r>
              <a:rPr lang="zh-CN" altLang="en-US" sz="2600" dirty="0">
                <a:latin typeface="Times New Roman" pitchFamily="18" charset="0"/>
                <a:cs typeface="Times New Roman" pitchFamily="18" charset="0"/>
              </a:rPr>
              <a:t>抽出的点是边缘点</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非核心对象</a:t>
            </a:r>
            <a:r>
              <a:rPr lang="en-US" altLang="zh-CN" sz="2600" dirty="0">
                <a:latin typeface="Times New Roman" pitchFamily="18" charset="0"/>
                <a:cs typeface="Times New Roman" pitchFamily="18" charset="0"/>
              </a:rPr>
              <a:t>)</a:t>
            </a:r>
            <a:r>
              <a:rPr lang="zh-CN" altLang="en-US" sz="2600" dirty="0">
                <a:latin typeface="Times New Roman" pitchFamily="18" charset="0"/>
                <a:cs typeface="Times New Roman" pitchFamily="18" charset="0"/>
              </a:rPr>
              <a:t>，跳出本次循环，寻找下一点；</a:t>
            </a:r>
          </a:p>
          <a:p>
            <a:r>
              <a:rPr lang="en-US" altLang="zh-CN" sz="2600" dirty="0">
                <a:latin typeface="Times New Roman" pitchFamily="18" charset="0"/>
                <a:cs typeface="Times New Roman" pitchFamily="18" charset="0"/>
              </a:rPr>
              <a:t>5.   UNTIL </a:t>
            </a:r>
            <a:r>
              <a:rPr lang="zh-CN" altLang="en-US" sz="2600" dirty="0">
                <a:latin typeface="Times New Roman" pitchFamily="18" charset="0"/>
                <a:cs typeface="Times New Roman" pitchFamily="18" charset="0"/>
              </a:rPr>
              <a:t>所有点都被处理；</a:t>
            </a:r>
            <a:endParaRPr lang="zh-CN" altLang="en-US" sz="26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818607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500">
                <a:solidFill>
                  <a:srgbClr val="002060"/>
                </a:solidFill>
                <a:latin typeface="华文中宋" pitchFamily="2" charset="-122"/>
                <a:ea typeface="华文中宋" pitchFamily="2" charset="-122"/>
              </a:defRPr>
            </a:lvl1pPr>
            <a:lvl2pPr marL="932774" indent="-358759">
              <a:defRPr kumimoji="1" sz="2500">
                <a:solidFill>
                  <a:srgbClr val="002060"/>
                </a:solidFill>
                <a:latin typeface="华文中宋" pitchFamily="2" charset="-122"/>
                <a:ea typeface="华文中宋" pitchFamily="2" charset="-122"/>
              </a:defRPr>
            </a:lvl2pPr>
            <a:lvl3pPr marL="1435037" indent="-287007">
              <a:defRPr kumimoji="1" sz="2500">
                <a:solidFill>
                  <a:srgbClr val="002060"/>
                </a:solidFill>
                <a:latin typeface="华文中宋" pitchFamily="2" charset="-122"/>
                <a:ea typeface="华文中宋" pitchFamily="2" charset="-122"/>
              </a:defRPr>
            </a:lvl3pPr>
            <a:lvl4pPr marL="2009051" indent="-287007">
              <a:defRPr kumimoji="1" sz="2500">
                <a:solidFill>
                  <a:srgbClr val="002060"/>
                </a:solidFill>
                <a:latin typeface="华文中宋" pitchFamily="2" charset="-122"/>
                <a:ea typeface="华文中宋" pitchFamily="2" charset="-122"/>
              </a:defRPr>
            </a:lvl4pPr>
            <a:lvl5pPr marL="2583066" indent="-287007">
              <a:defRPr kumimoji="1" sz="2500">
                <a:solidFill>
                  <a:srgbClr val="002060"/>
                </a:solidFill>
                <a:latin typeface="华文中宋" pitchFamily="2" charset="-122"/>
                <a:ea typeface="华文中宋" pitchFamily="2" charset="-122"/>
              </a:defRPr>
            </a:lvl5pPr>
            <a:lvl6pPr marL="315708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6pPr>
            <a:lvl7pPr marL="3731095"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7pPr>
            <a:lvl8pPr marL="4305110"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8pPr>
            <a:lvl9pPr marL="4879124" indent="-287007" eaLnBrk="0" fontAlgn="base" hangingPunct="0">
              <a:lnSpc>
                <a:spcPct val="120000"/>
              </a:lnSpc>
              <a:spcBef>
                <a:spcPct val="20000"/>
              </a:spcBef>
              <a:spcAft>
                <a:spcPct val="0"/>
              </a:spcAft>
              <a:buClr>
                <a:schemeClr val="folHlink"/>
              </a:buClr>
              <a:buFont typeface="Wingdings" pitchFamily="2" charset="2"/>
              <a:defRPr kumimoji="1" sz="2500">
                <a:solidFill>
                  <a:srgbClr val="002060"/>
                </a:solidFill>
                <a:latin typeface="华文中宋" pitchFamily="2" charset="-122"/>
                <a:ea typeface="华文中宋" pitchFamily="2" charset="-122"/>
              </a:defRPr>
            </a:lvl9pPr>
          </a:lstStyle>
          <a:p>
            <a:fld id="{6415A048-921A-48A9-90A6-66CA0A6E8E51}" type="slidenum">
              <a:rPr kumimoji="0" lang="zh-CN" altLang="en-US" sz="1800">
                <a:solidFill>
                  <a:schemeClr val="tx1"/>
                </a:solidFill>
                <a:latin typeface="Tahoma" pitchFamily="34" charset="0"/>
                <a:ea typeface="宋体" pitchFamily="2" charset="-122"/>
              </a:rPr>
              <a:pPr/>
              <a:t>57</a:t>
            </a:fld>
            <a:endParaRPr kumimoji="0" lang="en-US" altLang="zh-CN" sz="1800">
              <a:solidFill>
                <a:schemeClr val="tx1"/>
              </a:solidFill>
              <a:latin typeface="Tahoma" pitchFamily="34" charset="0"/>
              <a:ea typeface="宋体" pitchFamily="2" charset="-122"/>
            </a:endParaRP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508" y="2084410"/>
            <a:ext cx="10849570" cy="395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p:cNvSpPr txBox="1"/>
          <p:nvPr/>
        </p:nvSpPr>
        <p:spPr>
          <a:xfrm>
            <a:off x="2310557" y="452041"/>
            <a:ext cx="9141767" cy="854587"/>
          </a:xfrm>
          <a:prstGeom prst="rect">
            <a:avLst/>
          </a:prstGeom>
          <a:noFill/>
        </p:spPr>
        <p:txBody>
          <a:bodyPr lIns="114803" tIns="57401" rIns="114803" bIns="57401">
            <a:spAutoFit/>
          </a:bodyPr>
          <a:lstStyle/>
          <a:p>
            <a:pPr algn="ctr" eaLnBrk="1" hangingPunct="1">
              <a:lnSpc>
                <a:spcPct val="100000"/>
              </a:lnSpc>
              <a:spcBef>
                <a:spcPct val="0"/>
              </a:spcBef>
              <a:buFontTx/>
              <a:buNone/>
              <a:defRPr/>
            </a:pPr>
            <a:r>
              <a:rPr lang="en-US" altLang="zh-CN"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DBSCAN</a:t>
            </a:r>
            <a:r>
              <a:rPr lang="zh-CN" altLang="en-US" sz="4800" b="1" dirty="0">
                <a:solidFill>
                  <a:schemeClr val="hlink"/>
                </a:solidFill>
                <a:effectLst>
                  <a:outerShdw blurRad="38100" dist="38100" dir="2700000" algn="tl">
                    <a:srgbClr val="000000">
                      <a:alpha val="43137"/>
                    </a:srgbClr>
                  </a:outerShdw>
                </a:effectLst>
                <a:latin typeface="Tahoma" pitchFamily="34" charset="0"/>
                <a:ea typeface="黑体" pitchFamily="49" charset="-122"/>
              </a:rPr>
              <a:t>算法描述</a:t>
            </a:r>
          </a:p>
        </p:txBody>
      </p:sp>
    </p:spTree>
    <p:extLst>
      <p:ext uri="{BB962C8B-B14F-4D97-AF65-F5344CB8AC3E}">
        <p14:creationId xmlns:p14="http://schemas.microsoft.com/office/powerpoint/2010/main" val="143777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535781" y="84713"/>
            <a:ext cx="11572875" cy="71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a:defRPr kumimoji="1" sz="2400">
                <a:solidFill>
                  <a:schemeClr val="tx1"/>
                </a:solidFill>
                <a:latin typeface="Times New Roman" charset="0"/>
                <a:ea typeface="宋体" pitchFamily="2" charset="-122"/>
              </a:defRPr>
            </a:lvl1pPr>
            <a:lvl2pPr indent="-2667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90000"/>
              </a:lnSpc>
              <a:spcBef>
                <a:spcPct val="50000"/>
              </a:spcBef>
              <a:buClr>
                <a:schemeClr val="tx1"/>
              </a:buClr>
              <a:buSzPct val="60000"/>
              <a:buFont typeface="Wingdings" pitchFamily="2" charset="2"/>
              <a:buNone/>
            </a:pPr>
            <a:r>
              <a:rPr kumimoji="0" lang="zh-CN" altLang="en-US" sz="4000" b="1" dirty="0">
                <a:latin typeface="华文新魏" pitchFamily="2" charset="-122"/>
                <a:ea typeface="华文新魏" pitchFamily="2" charset="-122"/>
              </a:rPr>
              <a:t>二、聚类在数据挖掘中的典型应用：</a:t>
            </a:r>
          </a:p>
          <a:p>
            <a:pPr lvl="1">
              <a:lnSpc>
                <a:spcPct val="90000"/>
              </a:lnSpc>
              <a:spcBef>
                <a:spcPct val="50000"/>
              </a:spcBef>
              <a:buClr>
                <a:schemeClr val="hlink"/>
              </a:buClr>
              <a:buSzPct val="55000"/>
              <a:buFont typeface="Wingdings" pitchFamily="2" charset="2"/>
              <a:buChar char="n"/>
            </a:pPr>
            <a:r>
              <a:rPr kumimoji="0" lang="zh-CN" altLang="en-US" sz="3200" b="1" dirty="0">
                <a:solidFill>
                  <a:srgbClr val="000099"/>
                </a:solidFill>
                <a:latin typeface="宋体" pitchFamily="2" charset="-122"/>
              </a:rPr>
              <a:t>聚类分析可以作为其它算法的预处理步骤</a:t>
            </a:r>
            <a:r>
              <a:rPr kumimoji="0" lang="zh-CN" altLang="en-US" sz="3200" b="1" dirty="0">
                <a:latin typeface="宋体" pitchFamily="2" charset="-122"/>
              </a:rPr>
              <a:t>：利用聚类进行数据预处理，可以获得数据的基本概况，在此基础上进行特征抽取或分类就可以提高精确度和挖掘效率。也可将聚类结果用于进一步关联分析，以获得进一步的有用信息。</a:t>
            </a:r>
          </a:p>
          <a:p>
            <a:pPr lvl="1">
              <a:lnSpc>
                <a:spcPct val="90000"/>
              </a:lnSpc>
              <a:spcBef>
                <a:spcPct val="50000"/>
              </a:spcBef>
              <a:buClr>
                <a:schemeClr val="hlink"/>
              </a:buClr>
              <a:buSzPct val="55000"/>
              <a:buFont typeface="Wingdings" pitchFamily="2" charset="2"/>
              <a:buChar char="n"/>
            </a:pPr>
            <a:r>
              <a:rPr kumimoji="0" lang="zh-CN" altLang="en-US" sz="3200" b="1" dirty="0">
                <a:solidFill>
                  <a:srgbClr val="000099"/>
                </a:solidFill>
                <a:latin typeface="宋体" pitchFamily="2" charset="-122"/>
              </a:rPr>
              <a:t>可以作为一个独立的工具来获得数据的分布情况</a:t>
            </a:r>
            <a:r>
              <a:rPr kumimoji="0" lang="zh-CN" altLang="en-US" sz="3200" b="1" dirty="0">
                <a:latin typeface="宋体" pitchFamily="2" charset="-122"/>
              </a:rPr>
              <a:t>：聚类分析是获得数据分布情况的有效方法。通过观察聚类得到的每个簇的特点，可以集中对特定的某些簇作进一步分析。这在诸如市场细分、目标顾客定位、业绩估评、生物种群划分等方面具有广阔的应用前景。</a:t>
            </a:r>
          </a:p>
          <a:p>
            <a:pPr lvl="1">
              <a:lnSpc>
                <a:spcPct val="90000"/>
              </a:lnSpc>
              <a:spcBef>
                <a:spcPct val="50000"/>
              </a:spcBef>
              <a:buClr>
                <a:schemeClr val="hlink"/>
              </a:buClr>
              <a:buSzPct val="55000"/>
              <a:buFont typeface="Wingdings" pitchFamily="2" charset="2"/>
              <a:buChar char="n"/>
            </a:pPr>
            <a:r>
              <a:rPr kumimoji="0" lang="zh-CN" altLang="en-US" sz="3200" b="1" dirty="0">
                <a:solidFill>
                  <a:srgbClr val="000099"/>
                </a:solidFill>
                <a:latin typeface="宋体" pitchFamily="2" charset="-122"/>
              </a:rPr>
              <a:t>聚类分析可以完成孤立点挖掘</a:t>
            </a:r>
            <a:r>
              <a:rPr kumimoji="0" lang="zh-CN" altLang="en-US" sz="3200" b="1" dirty="0">
                <a:latin typeface="宋体" pitchFamily="2" charset="-122"/>
              </a:rPr>
              <a:t>：许多数据挖掘算法试图使孤立点影响最小化，或者排除它们。然而孤立点本身可能是非常有用的。如在欺诈探测中，孤立点可能预示着欺诈行为的存在。 </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6</a:t>
            </a:fld>
            <a:endParaRPr lang="en-US" altLang="zh-CN"/>
          </a:p>
        </p:txBody>
      </p:sp>
    </p:spTree>
    <p:extLst>
      <p:ext uri="{BB962C8B-B14F-4D97-AF65-F5344CB8AC3E}">
        <p14:creationId xmlns:p14="http://schemas.microsoft.com/office/powerpoint/2010/main" val="10741600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42937" y="1044716"/>
            <a:ext cx="10608469" cy="80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r>
              <a:rPr lang="zh-CN" altLang="en-US" sz="4000" b="1">
                <a:solidFill>
                  <a:schemeClr val="tx2"/>
                </a:solidFill>
                <a:effectLst>
                  <a:outerShdw blurRad="38100" dist="38100" dir="2700000" algn="tl">
                    <a:srgbClr val="C0C0C0"/>
                  </a:outerShdw>
                </a:effectLst>
                <a:latin typeface="Arial" charset="0"/>
                <a:ea typeface="华文新魏" pitchFamily="2" charset="-122"/>
              </a:rPr>
              <a:t>广泛的应用领域</a:t>
            </a:r>
          </a:p>
        </p:txBody>
      </p:sp>
      <p:sp>
        <p:nvSpPr>
          <p:cNvPr id="50179" name="Rectangle 3"/>
          <p:cNvSpPr>
            <a:spLocks noChangeArrowheads="1"/>
          </p:cNvSpPr>
          <p:nvPr/>
        </p:nvSpPr>
        <p:spPr bwMode="auto">
          <a:xfrm>
            <a:off x="642938" y="2169796"/>
            <a:ext cx="11760398" cy="3688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lvl1pPr marL="342900" indent="-342900">
              <a:defRPr kumimoji="1" sz="2400">
                <a:solidFill>
                  <a:schemeClr val="tx1"/>
                </a:solidFill>
                <a:latin typeface="Times New Roman" charset="0"/>
                <a:ea typeface="宋体" pitchFamily="2" charset="-122"/>
              </a:defRPr>
            </a:lvl1pPr>
            <a:lvl2pPr marL="692150" indent="-347663">
              <a:defRPr kumimoji="1" sz="2400">
                <a:solidFill>
                  <a:schemeClr val="tx1"/>
                </a:solidFill>
                <a:latin typeface="Times New Roman" charset="0"/>
                <a:ea typeface="宋体" pitchFamily="2" charset="-122"/>
              </a:defRPr>
            </a:lvl2pPr>
            <a:lvl3pPr marL="987425" indent="-293688">
              <a:defRPr kumimoji="1" sz="2400">
                <a:solidFill>
                  <a:schemeClr val="tx1"/>
                </a:solidFill>
                <a:latin typeface="Times New Roman" charset="0"/>
                <a:ea typeface="宋体" pitchFamily="2" charset="-122"/>
              </a:defRPr>
            </a:lvl3pPr>
            <a:lvl4pPr marL="1281113" indent="-292100">
              <a:defRPr kumimoji="1" sz="2400">
                <a:solidFill>
                  <a:schemeClr val="tx1"/>
                </a:solidFill>
                <a:latin typeface="Times New Roman" charset="0"/>
                <a:ea typeface="宋体" pitchFamily="2" charset="-122"/>
              </a:defRPr>
            </a:lvl4pPr>
            <a:lvl5pPr marL="1598613" indent="-315913">
              <a:defRPr kumimoji="1" sz="2400">
                <a:solidFill>
                  <a:schemeClr val="tx1"/>
                </a:solidFill>
                <a:latin typeface="Times New Roman" charset="0"/>
                <a:ea typeface="宋体" pitchFamily="2" charset="-122"/>
              </a:defRPr>
            </a:lvl5pPr>
            <a:lvl6pPr marL="2055813" indent="-315913" fontAlgn="base">
              <a:spcBef>
                <a:spcPct val="0"/>
              </a:spcBef>
              <a:spcAft>
                <a:spcPct val="0"/>
              </a:spcAft>
              <a:defRPr kumimoji="1" sz="2400">
                <a:solidFill>
                  <a:schemeClr val="tx1"/>
                </a:solidFill>
                <a:latin typeface="Times New Roman" charset="0"/>
                <a:ea typeface="宋体" pitchFamily="2" charset="-122"/>
              </a:defRPr>
            </a:lvl6pPr>
            <a:lvl7pPr marL="2513013" indent="-315913" fontAlgn="base">
              <a:spcBef>
                <a:spcPct val="0"/>
              </a:spcBef>
              <a:spcAft>
                <a:spcPct val="0"/>
              </a:spcAft>
              <a:defRPr kumimoji="1" sz="2400">
                <a:solidFill>
                  <a:schemeClr val="tx1"/>
                </a:solidFill>
                <a:latin typeface="Times New Roman" charset="0"/>
                <a:ea typeface="宋体" pitchFamily="2" charset="-122"/>
              </a:defRPr>
            </a:lvl7pPr>
            <a:lvl8pPr marL="2970213" indent="-315913" fontAlgn="base">
              <a:spcBef>
                <a:spcPct val="0"/>
              </a:spcBef>
              <a:spcAft>
                <a:spcPct val="0"/>
              </a:spcAft>
              <a:defRPr kumimoji="1" sz="2400">
                <a:solidFill>
                  <a:schemeClr val="tx1"/>
                </a:solidFill>
                <a:latin typeface="Times New Roman" charset="0"/>
                <a:ea typeface="宋体" pitchFamily="2" charset="-122"/>
              </a:defRPr>
            </a:lvl8pPr>
            <a:lvl9pPr marL="3427413" indent="-315913" fontAlgn="base">
              <a:spcBef>
                <a:spcPct val="0"/>
              </a:spcBef>
              <a:spcAft>
                <a:spcPct val="0"/>
              </a:spcAft>
              <a:defRPr kumimoji="1" sz="2400">
                <a:solidFill>
                  <a:schemeClr val="tx1"/>
                </a:solidFill>
                <a:latin typeface="Times New Roman" charset="0"/>
                <a:ea typeface="宋体" pitchFamily="2" charset="-122"/>
              </a:defRPr>
            </a:lvl9pPr>
          </a:lstStyle>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商务：</a:t>
            </a:r>
            <a:r>
              <a:rPr lang="zh-CN" altLang="en-US" sz="3200" b="1" dirty="0">
                <a:solidFill>
                  <a:srgbClr val="000000"/>
                </a:solidFill>
                <a:latin typeface="宋体" pitchFamily="2" charset="-122"/>
              </a:rPr>
              <a:t>帮助市场分析人员从客户信息库中发现不同的客户群</a:t>
            </a:r>
            <a:r>
              <a:rPr lang="zh-CN" altLang="en-US" sz="3200" b="1" dirty="0">
                <a:solidFill>
                  <a:srgbClr val="000000"/>
                </a:solidFill>
                <a:latin typeface="Tahoma" pitchFamily="34" charset="0"/>
              </a:rPr>
              <a:t>，</a:t>
            </a:r>
            <a:r>
              <a:rPr lang="zh-CN" altLang="en-US" sz="3200" b="1" dirty="0">
                <a:solidFill>
                  <a:srgbClr val="000000"/>
                </a:solidFill>
                <a:latin typeface="宋体" pitchFamily="2" charset="-122"/>
              </a:rPr>
              <a:t>用购买模式来刻画不同的客户群的特征</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土地使用：</a:t>
            </a:r>
            <a:r>
              <a:rPr lang="zh-CN" altLang="en-US" sz="3200" b="1" dirty="0">
                <a:solidFill>
                  <a:srgbClr val="000000"/>
                </a:solidFill>
                <a:latin typeface="宋体" pitchFamily="2" charset="-122"/>
              </a:rPr>
              <a:t>在地球观测数据库中识别土地使用情况相似的地区</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保险业：</a:t>
            </a:r>
            <a:r>
              <a:rPr lang="zh-CN" altLang="en-US" sz="3200" b="1" dirty="0">
                <a:solidFill>
                  <a:srgbClr val="000000"/>
                </a:solidFill>
                <a:latin typeface="宋体" pitchFamily="2" charset="-122"/>
              </a:rPr>
              <a:t>汽车保险单持有者的分组</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城市规划：</a:t>
            </a:r>
            <a:r>
              <a:rPr lang="zh-CN" altLang="en-US" sz="3200" b="1" dirty="0">
                <a:solidFill>
                  <a:srgbClr val="000000"/>
                </a:solidFill>
                <a:latin typeface="Tahoma" pitchFamily="34" charset="0"/>
              </a:rPr>
              <a:t>根据</a:t>
            </a:r>
            <a:r>
              <a:rPr lang="zh-CN" altLang="en-US" sz="3200" b="1" dirty="0">
                <a:solidFill>
                  <a:srgbClr val="000000"/>
                </a:solidFill>
                <a:latin typeface="宋体" pitchFamily="2" charset="-122"/>
              </a:rPr>
              <a:t>房子的类型，价值和地理分布对房子分组</a:t>
            </a:r>
          </a:p>
          <a:p>
            <a:pPr>
              <a:spcBef>
                <a:spcPct val="20000"/>
              </a:spcBef>
              <a:buClr>
                <a:schemeClr val="accent2"/>
              </a:buClr>
              <a:buSzPct val="80000"/>
              <a:buFont typeface="Wingdings" pitchFamily="2" charset="2"/>
              <a:buChar char="l"/>
            </a:pPr>
            <a:r>
              <a:rPr lang="zh-CN" altLang="en-US" sz="3200" b="1" dirty="0">
                <a:solidFill>
                  <a:srgbClr val="A50021"/>
                </a:solidFill>
                <a:latin typeface="宋体" pitchFamily="2" charset="-122"/>
              </a:rPr>
              <a:t>生物学：</a:t>
            </a:r>
            <a:r>
              <a:rPr lang="zh-CN" altLang="en-US" sz="3200" b="1" dirty="0">
                <a:solidFill>
                  <a:srgbClr val="000000"/>
                </a:solidFill>
                <a:latin typeface="宋体" pitchFamily="2" charset="-122"/>
              </a:rPr>
              <a:t>推导植物和动物的分类，对基因进行分类</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7</a:t>
            </a:fld>
            <a:endParaRPr lang="en-US" altLang="zh-CN"/>
          </a:p>
        </p:txBody>
      </p:sp>
    </p:spTree>
    <p:extLst>
      <p:ext uri="{BB962C8B-B14F-4D97-AF65-F5344CB8AC3E}">
        <p14:creationId xmlns:p14="http://schemas.microsoft.com/office/powerpoint/2010/main" val="18944153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178719" y="1687618"/>
            <a:ext cx="11037094" cy="421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01600" indent="-101600">
              <a:defRPr kumimoji="1" sz="2400">
                <a:solidFill>
                  <a:schemeClr val="tx1"/>
                </a:solidFill>
                <a:latin typeface="Times New Roman" charset="0"/>
                <a:ea typeface="宋体" pitchFamily="2" charset="-122"/>
              </a:defRPr>
            </a:lvl1pPr>
            <a:lvl2pPr indent="-1651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spcBef>
                <a:spcPct val="50000"/>
              </a:spcBef>
              <a:buClr>
                <a:schemeClr val="tx1"/>
              </a:buClr>
              <a:buSzPct val="60000"/>
              <a:buFont typeface="Wingdings" pitchFamily="2" charset="2"/>
              <a:buChar char="n"/>
            </a:pPr>
            <a:r>
              <a:rPr kumimoji="0" lang="zh-CN" altLang="en-US" sz="3500" b="1" dirty="0">
                <a:latin typeface="华文新魏" pitchFamily="2" charset="-122"/>
                <a:ea typeface="华文新魏" pitchFamily="2" charset="-122"/>
              </a:rPr>
              <a:t>聚类分析的目标就是形成数据簇，并且满足下面两个条件：</a:t>
            </a:r>
          </a:p>
          <a:p>
            <a:pPr lvl="1">
              <a:spcBef>
                <a:spcPct val="50000"/>
              </a:spcBef>
              <a:buClr>
                <a:schemeClr val="hlink"/>
              </a:buClr>
              <a:buSzPct val="55000"/>
              <a:buFont typeface="Wingdings" pitchFamily="2" charset="2"/>
              <a:buChar char="n"/>
            </a:pPr>
            <a:r>
              <a:rPr kumimoji="0" lang="zh-CN" altLang="en-US" b="1" dirty="0">
                <a:latin typeface="宋体" pitchFamily="2" charset="-122"/>
              </a:rPr>
              <a:t>一个簇内的数据尽量相似（</a:t>
            </a:r>
            <a:r>
              <a:rPr kumimoji="0" lang="en-US" altLang="zh-CN" b="1" dirty="0">
                <a:latin typeface="宋体" pitchFamily="2" charset="-122"/>
              </a:rPr>
              <a:t>high </a:t>
            </a:r>
            <a:r>
              <a:rPr kumimoji="0" lang="en-US" altLang="zh-CN" b="1" u="sng" dirty="0">
                <a:latin typeface="宋体" pitchFamily="2" charset="-122"/>
              </a:rPr>
              <a:t>intra-class</a:t>
            </a:r>
            <a:r>
              <a:rPr kumimoji="0" lang="en-US" altLang="zh-CN" b="1" dirty="0">
                <a:latin typeface="宋体" pitchFamily="2" charset="-122"/>
              </a:rPr>
              <a:t> similarity</a:t>
            </a:r>
            <a:r>
              <a:rPr kumimoji="0" lang="zh-CN" altLang="en-US" b="1" dirty="0">
                <a:latin typeface="宋体" pitchFamily="2" charset="-122"/>
              </a:rPr>
              <a:t>）；</a:t>
            </a:r>
          </a:p>
          <a:p>
            <a:pPr lvl="1">
              <a:spcBef>
                <a:spcPct val="50000"/>
              </a:spcBef>
              <a:buClr>
                <a:schemeClr val="hlink"/>
              </a:buClr>
              <a:buSzPct val="55000"/>
              <a:buFont typeface="Wingdings" pitchFamily="2" charset="2"/>
              <a:buChar char="n"/>
            </a:pPr>
            <a:r>
              <a:rPr kumimoji="0" lang="zh-CN" altLang="en-US" b="1" dirty="0">
                <a:latin typeface="宋体" pitchFamily="2" charset="-122"/>
              </a:rPr>
              <a:t>不同簇的数据尽量不相似（</a:t>
            </a:r>
            <a:r>
              <a:rPr kumimoji="0" lang="en-US" altLang="zh-CN" b="1" dirty="0">
                <a:latin typeface="宋体" pitchFamily="2" charset="-122"/>
              </a:rPr>
              <a:t>low </a:t>
            </a:r>
            <a:r>
              <a:rPr kumimoji="0" lang="en-US" altLang="zh-CN" b="1" u="sng" dirty="0">
                <a:latin typeface="宋体" pitchFamily="2" charset="-122"/>
              </a:rPr>
              <a:t>inter-class</a:t>
            </a:r>
            <a:r>
              <a:rPr kumimoji="0" lang="en-US" altLang="zh-CN" b="1" dirty="0">
                <a:latin typeface="宋体" pitchFamily="2" charset="-122"/>
              </a:rPr>
              <a:t> similarity</a:t>
            </a:r>
            <a:r>
              <a:rPr kumimoji="0" lang="zh-CN" altLang="en-US" b="1" dirty="0">
                <a:latin typeface="宋体" pitchFamily="2" charset="-122"/>
              </a:rPr>
              <a:t>）。</a:t>
            </a:r>
          </a:p>
          <a:p>
            <a:pPr>
              <a:spcBef>
                <a:spcPct val="50000"/>
              </a:spcBef>
              <a:buClr>
                <a:schemeClr val="tx1"/>
              </a:buClr>
              <a:buSzPct val="60000"/>
              <a:buFont typeface="Wingdings" pitchFamily="2" charset="2"/>
              <a:buChar char="n"/>
            </a:pPr>
            <a:r>
              <a:rPr kumimoji="0" lang="zh-CN" altLang="en-US" sz="3500" b="1" dirty="0">
                <a:latin typeface="华文新魏" pitchFamily="2" charset="-122"/>
                <a:ea typeface="华文新魏" pitchFamily="2" charset="-122"/>
              </a:rPr>
              <a:t>衡量一个聚类分析算法质量，依靠：</a:t>
            </a:r>
          </a:p>
          <a:p>
            <a:pPr lvl="1">
              <a:spcBef>
                <a:spcPct val="50000"/>
              </a:spcBef>
              <a:buClr>
                <a:schemeClr val="hlink"/>
              </a:buClr>
              <a:buSzPct val="55000"/>
              <a:buFont typeface="Wingdings" pitchFamily="2" charset="2"/>
              <a:buChar char="n"/>
            </a:pPr>
            <a:r>
              <a:rPr kumimoji="0" lang="zh-CN" altLang="en-US" b="1" dirty="0">
                <a:latin typeface="宋体" pitchFamily="2" charset="-122"/>
              </a:rPr>
              <a:t>相似度测量机制是否合适。</a:t>
            </a:r>
          </a:p>
          <a:p>
            <a:pPr lvl="1">
              <a:spcBef>
                <a:spcPct val="50000"/>
              </a:spcBef>
              <a:buClr>
                <a:schemeClr val="hlink"/>
              </a:buClr>
              <a:buSzPct val="55000"/>
              <a:buFont typeface="Wingdings" pitchFamily="2" charset="2"/>
              <a:buChar char="n"/>
            </a:pPr>
            <a:r>
              <a:rPr kumimoji="0" lang="zh-CN" altLang="en-US" b="1" dirty="0">
                <a:latin typeface="宋体" pitchFamily="2" charset="-122"/>
              </a:rPr>
              <a:t>是否能发现数据背后潜在的、手工难以发现的类知识。</a:t>
            </a:r>
          </a:p>
        </p:txBody>
      </p:sp>
      <p:sp>
        <p:nvSpPr>
          <p:cNvPr id="46083" name="Rectangle 3"/>
          <p:cNvSpPr>
            <a:spLocks noChangeArrowheads="1"/>
          </p:cNvSpPr>
          <p:nvPr/>
        </p:nvSpPr>
        <p:spPr bwMode="auto">
          <a:xfrm>
            <a:off x="964406" y="803628"/>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a:solidFill>
                  <a:schemeClr val="tx2"/>
                </a:solidFill>
                <a:effectLst>
                  <a:outerShdw blurRad="38100" dist="38100" dir="2700000" algn="tl">
                    <a:srgbClr val="C0C0C0"/>
                  </a:outerShdw>
                </a:effectLst>
                <a:latin typeface="华文新魏" pitchFamily="2" charset="-122"/>
                <a:ea typeface="华文新魏" pitchFamily="2" charset="-122"/>
              </a:rPr>
              <a:t>三、聚类分析的目标</a:t>
            </a:r>
            <a:r>
              <a:rPr lang="en-US" altLang="zh-CN" sz="4000" b="1">
                <a:solidFill>
                  <a:schemeClr val="tx2"/>
                </a:solidFill>
                <a:effectLst>
                  <a:outerShdw blurRad="38100" dist="38100" dir="2700000" algn="tl">
                    <a:srgbClr val="C0C0C0"/>
                  </a:outerShdw>
                </a:effectLst>
                <a:latin typeface="华文新魏" pitchFamily="2" charset="-122"/>
                <a:ea typeface="华文新魏" pitchFamily="2" charset="-122"/>
              </a:rPr>
              <a:t>:</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8</a:t>
            </a:fld>
            <a:endParaRPr lang="en-US" altLang="zh-CN"/>
          </a:p>
        </p:txBody>
      </p:sp>
    </p:spTree>
    <p:extLst>
      <p:ext uri="{BB962C8B-B14F-4D97-AF65-F5344CB8AC3E}">
        <p14:creationId xmlns:p14="http://schemas.microsoft.com/office/powerpoint/2010/main" val="18996707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964405" y="394970"/>
            <a:ext cx="9965531" cy="64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b"/>
          <a:lstStyle>
            <a:lvl1pPr>
              <a:defRPr kumimoji="1" sz="2400">
                <a:solidFill>
                  <a:schemeClr val="tx1"/>
                </a:solidFill>
                <a:latin typeface="Times New Roman" charset="0"/>
                <a:ea typeface="宋体" pitchFamily="2" charset="-122"/>
              </a:defRPr>
            </a:lvl1pPr>
            <a:lvl2pPr>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marL="457200" fontAlgn="base">
              <a:spcBef>
                <a:spcPct val="0"/>
              </a:spcBef>
              <a:spcAft>
                <a:spcPct val="0"/>
              </a:spcAft>
              <a:defRPr kumimoji="1" sz="2400">
                <a:solidFill>
                  <a:schemeClr val="tx1"/>
                </a:solidFill>
                <a:latin typeface="Times New Roman" charset="0"/>
                <a:ea typeface="宋体" pitchFamily="2" charset="-122"/>
              </a:defRPr>
            </a:lvl6pPr>
            <a:lvl7pPr marL="914400" fontAlgn="base">
              <a:spcBef>
                <a:spcPct val="0"/>
              </a:spcBef>
              <a:spcAft>
                <a:spcPct val="0"/>
              </a:spcAft>
              <a:defRPr kumimoji="1" sz="2400">
                <a:solidFill>
                  <a:schemeClr val="tx1"/>
                </a:solidFill>
                <a:latin typeface="Times New Roman" charset="0"/>
                <a:ea typeface="宋体" pitchFamily="2" charset="-122"/>
              </a:defRPr>
            </a:lvl7pPr>
            <a:lvl8pPr marL="1371600" fontAlgn="base">
              <a:spcBef>
                <a:spcPct val="0"/>
              </a:spcBef>
              <a:spcAft>
                <a:spcPct val="0"/>
              </a:spcAft>
              <a:defRPr kumimoji="1" sz="2400">
                <a:solidFill>
                  <a:schemeClr val="tx1"/>
                </a:solidFill>
                <a:latin typeface="Times New Roman" charset="0"/>
                <a:ea typeface="宋体" pitchFamily="2" charset="-122"/>
              </a:defRPr>
            </a:lvl8pPr>
            <a:lvl9pPr marL="1828800" fontAlgn="base">
              <a:spcBef>
                <a:spcPct val="0"/>
              </a:spcBef>
              <a:spcAft>
                <a:spcPct val="0"/>
              </a:spcAft>
              <a:defRPr kumimoji="1" sz="2400">
                <a:solidFill>
                  <a:schemeClr val="tx1"/>
                </a:solidFill>
                <a:latin typeface="Times New Roman" charset="0"/>
                <a:ea typeface="宋体" pitchFamily="2" charset="-122"/>
              </a:defRPr>
            </a:lvl9pPr>
          </a:lstStyle>
          <a:p>
            <a:pPr>
              <a:buFont typeface="Wingdings" pitchFamily="2" charset="2"/>
              <a:buNone/>
            </a:pPr>
            <a:r>
              <a:rPr lang="zh-CN" altLang="en-US" sz="4000" b="1" dirty="0">
                <a:solidFill>
                  <a:schemeClr val="tx2"/>
                </a:solidFill>
                <a:effectLst>
                  <a:outerShdw blurRad="38100" dist="38100" dir="2700000" algn="tl">
                    <a:srgbClr val="C0C0C0"/>
                  </a:outerShdw>
                </a:effectLst>
                <a:latin typeface="华文新魏" pitchFamily="2" charset="-122"/>
                <a:ea typeface="华文新魏" pitchFamily="2" charset="-122"/>
              </a:rPr>
              <a:t>四、聚类分析方法的分类</a:t>
            </a:r>
            <a:r>
              <a:rPr lang="en-US" altLang="zh-CN" sz="4000" b="1" dirty="0">
                <a:solidFill>
                  <a:schemeClr val="tx2"/>
                </a:solidFill>
                <a:effectLst>
                  <a:outerShdw blurRad="38100" dist="38100" dir="2700000" algn="tl">
                    <a:srgbClr val="C0C0C0"/>
                  </a:outerShdw>
                </a:effectLst>
                <a:latin typeface="华文新魏" pitchFamily="2" charset="-122"/>
                <a:ea typeface="华文新魏" pitchFamily="2" charset="-122"/>
              </a:rPr>
              <a:t>:</a:t>
            </a:r>
          </a:p>
        </p:txBody>
      </p:sp>
      <p:sp>
        <p:nvSpPr>
          <p:cNvPr id="47107" name="Rectangle 3"/>
          <p:cNvSpPr>
            <a:spLocks noChangeArrowheads="1"/>
          </p:cNvSpPr>
          <p:nvPr/>
        </p:nvSpPr>
        <p:spPr bwMode="auto">
          <a:xfrm>
            <a:off x="1071563" y="1528093"/>
            <a:ext cx="11144250" cy="3821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spAutoFit/>
          </a:bodyPr>
          <a:lstStyle>
            <a:lvl1pPr marL="190500" indent="-190500">
              <a:defRPr kumimoji="1" sz="2400">
                <a:solidFill>
                  <a:schemeClr val="tx1"/>
                </a:solidFill>
                <a:latin typeface="Times New Roman" charset="0"/>
                <a:ea typeface="宋体" pitchFamily="2" charset="-122"/>
              </a:defRPr>
            </a:lvl1pPr>
            <a:lvl2pPr marL="571500" indent="-190500">
              <a:defRPr kumimoji="1" sz="2400">
                <a:solidFill>
                  <a:schemeClr val="tx1"/>
                </a:solidFill>
                <a:latin typeface="Times New Roman" charset="0"/>
                <a:ea typeface="宋体" pitchFamily="2" charset="-122"/>
              </a:defRPr>
            </a:lvl2pPr>
            <a:lvl3pPr>
              <a:defRPr kumimoji="1" sz="2400">
                <a:solidFill>
                  <a:schemeClr val="tx1"/>
                </a:solidFill>
                <a:latin typeface="Times New Roman" charset="0"/>
                <a:ea typeface="宋体" pitchFamily="2" charset="-122"/>
              </a:defRPr>
            </a:lvl3pPr>
            <a:lvl4pPr>
              <a:defRPr kumimoji="1" sz="2400">
                <a:solidFill>
                  <a:schemeClr val="tx1"/>
                </a:solidFill>
                <a:latin typeface="Times New Roman" charset="0"/>
                <a:ea typeface="宋体" pitchFamily="2" charset="-122"/>
              </a:defRPr>
            </a:lvl4pPr>
            <a:lvl5pPr>
              <a:defRPr kumimoji="1" sz="2400">
                <a:solidFill>
                  <a:schemeClr val="tx1"/>
                </a:solidFill>
                <a:latin typeface="Times New Roman" charset="0"/>
                <a:ea typeface="宋体" pitchFamily="2" charset="-122"/>
              </a:defRPr>
            </a:lvl5pPr>
            <a:lvl6pPr fontAlgn="base">
              <a:spcBef>
                <a:spcPct val="0"/>
              </a:spcBef>
              <a:spcAft>
                <a:spcPct val="0"/>
              </a:spcAft>
              <a:defRPr kumimoji="1" sz="2400">
                <a:solidFill>
                  <a:schemeClr val="tx1"/>
                </a:solidFill>
                <a:latin typeface="Times New Roman" charset="0"/>
                <a:ea typeface="宋体" pitchFamily="2" charset="-122"/>
              </a:defRPr>
            </a:lvl6pPr>
            <a:lvl7pPr fontAlgn="base">
              <a:spcBef>
                <a:spcPct val="0"/>
              </a:spcBef>
              <a:spcAft>
                <a:spcPct val="0"/>
              </a:spcAft>
              <a:defRPr kumimoji="1" sz="2400">
                <a:solidFill>
                  <a:schemeClr val="tx1"/>
                </a:solidFill>
                <a:latin typeface="Times New Roman" charset="0"/>
                <a:ea typeface="宋体" pitchFamily="2" charset="-122"/>
              </a:defRPr>
            </a:lvl7pPr>
            <a:lvl8pPr fontAlgn="base">
              <a:spcBef>
                <a:spcPct val="0"/>
              </a:spcBef>
              <a:spcAft>
                <a:spcPct val="0"/>
              </a:spcAft>
              <a:defRPr kumimoji="1" sz="2400">
                <a:solidFill>
                  <a:schemeClr val="tx1"/>
                </a:solidFill>
                <a:latin typeface="Times New Roman" charset="0"/>
                <a:ea typeface="宋体" pitchFamily="2" charset="-122"/>
              </a:defRPr>
            </a:lvl8pPr>
            <a:lvl9pPr fontAlgn="base">
              <a:spcBef>
                <a:spcPct val="0"/>
              </a:spcBef>
              <a:spcAft>
                <a:spcPct val="0"/>
              </a:spcAft>
              <a:defRPr kumimoji="1" sz="2400">
                <a:solidFill>
                  <a:schemeClr val="tx1"/>
                </a:solidFill>
                <a:latin typeface="Times New Roman" charset="0"/>
                <a:ea typeface="宋体" pitchFamily="2" charset="-122"/>
              </a:defRPr>
            </a:lvl9pPr>
          </a:lstStyle>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按照聚类的标准，聚类方法可分为如下两种：</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统计聚类方法：这种聚类方法主要基于对象之间的几何距离的。</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概念聚类方法：概念聚类方法基于对象具有的概念进行聚类。</a:t>
            </a:r>
          </a:p>
          <a:p>
            <a:pPr>
              <a:lnSpc>
                <a:spcPct val="80000"/>
              </a:lnSpc>
              <a:spcBef>
                <a:spcPct val="50000"/>
              </a:spcBef>
              <a:buClr>
                <a:schemeClr val="tx1"/>
              </a:buClr>
              <a:buSzPct val="60000"/>
              <a:buFont typeface="Wingdings" pitchFamily="2" charset="2"/>
              <a:buChar char="n"/>
            </a:pPr>
            <a:r>
              <a:rPr kumimoji="0" lang="zh-CN" altLang="en-US" sz="2800" b="1" dirty="0">
                <a:latin typeface="华文新魏" pitchFamily="2" charset="-122"/>
                <a:ea typeface="华文新魏" pitchFamily="2" charset="-122"/>
              </a:rPr>
              <a:t>按照聚类算法所处理的数据类型，聚类方法可分为三种：</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数值型数据聚类方法：所分析的数据的属性只限于数值数据。</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离散型数据聚类方法：所分析的数据的属性只限于离散型数据。</a:t>
            </a:r>
          </a:p>
          <a:p>
            <a:pPr lvl="1">
              <a:lnSpc>
                <a:spcPct val="80000"/>
              </a:lnSpc>
              <a:spcBef>
                <a:spcPct val="50000"/>
              </a:spcBef>
              <a:buClr>
                <a:schemeClr val="hlink"/>
              </a:buClr>
              <a:buSzPct val="55000"/>
              <a:buFont typeface="Wingdings" pitchFamily="2" charset="2"/>
              <a:buChar char="n"/>
            </a:pPr>
            <a:r>
              <a:rPr kumimoji="0" lang="zh-CN" altLang="en-US" sz="2800" b="1" dirty="0">
                <a:latin typeface="宋体" pitchFamily="2" charset="-122"/>
              </a:rPr>
              <a:t>混合型数据聚类方法：能同时处理数值和离散数据。</a:t>
            </a:r>
          </a:p>
        </p:txBody>
      </p:sp>
      <p:sp>
        <p:nvSpPr>
          <p:cNvPr id="2" name="灯片编号占位符 1"/>
          <p:cNvSpPr>
            <a:spLocks noGrp="1"/>
          </p:cNvSpPr>
          <p:nvPr>
            <p:ph type="sldNum" sz="quarter" idx="12"/>
          </p:nvPr>
        </p:nvSpPr>
        <p:spPr/>
        <p:txBody>
          <a:bodyPr/>
          <a:lstStyle/>
          <a:p>
            <a:fld id="{5508BCA2-2C9E-4EBF-94FD-D4135DDA2B81}" type="slidenum">
              <a:rPr lang="en-US" altLang="zh-CN" smtClean="0"/>
              <a:pPr/>
              <a:t>9</a:t>
            </a:fld>
            <a:endParaRPr lang="en-US" altLang="zh-CN"/>
          </a:p>
        </p:txBody>
      </p:sp>
    </p:spTree>
    <p:extLst>
      <p:ext uri="{BB962C8B-B14F-4D97-AF65-F5344CB8AC3E}">
        <p14:creationId xmlns:p14="http://schemas.microsoft.com/office/powerpoint/2010/main" val="866809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5624</Words>
  <Application>Microsoft Office PowerPoint</Application>
  <PresentationFormat>自定义</PresentationFormat>
  <Paragraphs>411</Paragraphs>
  <Slides>57</Slides>
  <Notes>7</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vt:i4>
      </vt:variant>
      <vt:variant>
        <vt:lpstr>幻灯片标题</vt:lpstr>
      </vt:variant>
      <vt:variant>
        <vt:i4>57</vt:i4>
      </vt:variant>
    </vt:vector>
  </HeadingPairs>
  <TitlesOfParts>
    <vt:vector size="76" baseType="lpstr">
      <vt:lpstr>方正粗宋简体</vt:lpstr>
      <vt:lpstr>黑体</vt:lpstr>
      <vt:lpstr>华康俪金黑W8(P)</vt:lpstr>
      <vt:lpstr>华文楷体</vt:lpstr>
      <vt:lpstr>华文新魏</vt:lpstr>
      <vt:lpstr>华文中宋</vt:lpstr>
      <vt:lpstr>宋体</vt:lpstr>
      <vt:lpstr>微软雅黑</vt:lpstr>
      <vt:lpstr>Arial</vt:lpstr>
      <vt:lpstr>Calibri</vt:lpstr>
      <vt:lpstr>Calibri Light</vt:lpstr>
      <vt:lpstr>Tahoma</vt:lpstr>
      <vt:lpstr>Times New Roman</vt:lpstr>
      <vt:lpstr>Verdana</vt:lpstr>
      <vt:lpstr>Wingdings</vt:lpstr>
      <vt:lpstr>1_自定义设计方案</vt:lpstr>
      <vt:lpstr>Globe</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最短距离法(Nearest Neighbor)</vt:lpstr>
      <vt:lpstr>最长距离法(Further Neighbor)</vt:lpstr>
      <vt:lpstr>组间平均连接法 (Between-group linkage)</vt:lpstr>
      <vt:lpstr>组内平均连接法 (Within-group linkage)</vt:lpstr>
      <vt:lpstr>重心法(Centroid clustering)</vt:lpstr>
      <vt:lpstr>1.  夹角余弦（Cosine）</vt:lpstr>
      <vt:lpstr>2.  Pearson相关系数</vt:lpstr>
      <vt:lpstr>PowerPoint 演示文稿</vt:lpstr>
      <vt:lpstr>PowerPoint 演示文稿</vt:lpstr>
      <vt:lpstr>PowerPoint 演示文稿</vt:lpstr>
      <vt:lpstr>PowerPoint 演示文稿</vt:lpstr>
      <vt:lpstr>PowerPoint 演示文稿</vt:lpstr>
      <vt:lpstr>聚类方法性能评价</vt:lpstr>
      <vt:lpstr>聚类方法性能评价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2022-06-05T01:49:24Z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