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9"/>
  </p:notesMasterIdLst>
  <p:sldIdLst>
    <p:sldId id="536" r:id="rId4"/>
    <p:sldId id="523" r:id="rId5"/>
    <p:sldId id="294" r:id="rId6"/>
    <p:sldId id="295" r:id="rId7"/>
    <p:sldId id="555" r:id="rId8"/>
    <p:sldId id="557" r:id="rId10"/>
    <p:sldId id="543" r:id="rId11"/>
    <p:sldId id="499" r:id="rId12"/>
    <p:sldId id="500" r:id="rId13"/>
    <p:sldId id="551" r:id="rId14"/>
    <p:sldId id="552" r:id="rId15"/>
    <p:sldId id="504" r:id="rId16"/>
    <p:sldId id="505" r:id="rId17"/>
    <p:sldId id="558" r:id="rId18"/>
    <p:sldId id="559" r:id="rId19"/>
  </p:sldIdLst>
  <p:sldSz cx="9144000" cy="6858000" type="screen4x3"/>
  <p:notesSz cx="6858000" cy="9144000"/>
  <p:custShowLst>
    <p:custShow name="伯努利" id="0">
      <p:sldLst/>
    </p:custShow>
    <p:custShow name="泊松" id="1">
      <p:sldLst/>
    </p:custShow>
    <p:custShow name="正态分布" id="2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99"/>
    <a:srgbClr val="FF5050"/>
    <a:srgbClr val="CC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44" autoAdjust="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emf"/><Relationship Id="rId8" Type="http://schemas.openxmlformats.org/officeDocument/2006/relationships/image" Target="../media/image135.emf"/><Relationship Id="rId7" Type="http://schemas.openxmlformats.org/officeDocument/2006/relationships/image" Target="../media/image134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2" Type="http://schemas.openxmlformats.org/officeDocument/2006/relationships/image" Target="../media/image139.emf"/><Relationship Id="rId11" Type="http://schemas.openxmlformats.org/officeDocument/2006/relationships/image" Target="../media/image138.emf"/><Relationship Id="rId10" Type="http://schemas.openxmlformats.org/officeDocument/2006/relationships/image" Target="../media/image137.emf"/><Relationship Id="rId1" Type="http://schemas.openxmlformats.org/officeDocument/2006/relationships/image" Target="../media/image128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emf"/><Relationship Id="rId8" Type="http://schemas.openxmlformats.org/officeDocument/2006/relationships/image" Target="../media/image153.emf"/><Relationship Id="rId7" Type="http://schemas.openxmlformats.org/officeDocument/2006/relationships/image" Target="../media/image152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5" Type="http://schemas.openxmlformats.org/officeDocument/2006/relationships/image" Target="../media/image160.emf"/><Relationship Id="rId14" Type="http://schemas.openxmlformats.org/officeDocument/2006/relationships/image" Target="../media/image159.emf"/><Relationship Id="rId13" Type="http://schemas.openxmlformats.org/officeDocument/2006/relationships/image" Target="../media/image158.emf"/><Relationship Id="rId12" Type="http://schemas.openxmlformats.org/officeDocument/2006/relationships/image" Target="../media/image157.emf"/><Relationship Id="rId11" Type="http://schemas.openxmlformats.org/officeDocument/2006/relationships/image" Target="../media/image156.emf"/><Relationship Id="rId10" Type="http://schemas.openxmlformats.org/officeDocument/2006/relationships/image" Target="../media/image155.emf"/><Relationship Id="rId1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7" Type="http://schemas.openxmlformats.org/officeDocument/2006/relationships/image" Target="../media/image36.emf"/><Relationship Id="rId26" Type="http://schemas.openxmlformats.org/officeDocument/2006/relationships/image" Target="../media/image35.emf"/><Relationship Id="rId25" Type="http://schemas.openxmlformats.org/officeDocument/2006/relationships/image" Target="../media/image34.emf"/><Relationship Id="rId24" Type="http://schemas.openxmlformats.org/officeDocument/2006/relationships/image" Target="../media/image33.emf"/><Relationship Id="rId23" Type="http://schemas.openxmlformats.org/officeDocument/2006/relationships/image" Target="../media/image32.emf"/><Relationship Id="rId22" Type="http://schemas.openxmlformats.org/officeDocument/2006/relationships/image" Target="../media/image31.emf"/><Relationship Id="rId21" Type="http://schemas.openxmlformats.org/officeDocument/2006/relationships/image" Target="../media/image30.emf"/><Relationship Id="rId20" Type="http://schemas.openxmlformats.org/officeDocument/2006/relationships/image" Target="../media/image29.emf"/><Relationship Id="rId2" Type="http://schemas.openxmlformats.org/officeDocument/2006/relationships/image" Target="../media/image11.emf"/><Relationship Id="rId19" Type="http://schemas.openxmlformats.org/officeDocument/2006/relationships/image" Target="../media/image28.emf"/><Relationship Id="rId18" Type="http://schemas.openxmlformats.org/officeDocument/2006/relationships/image" Target="../media/image27.emf"/><Relationship Id="rId17" Type="http://schemas.openxmlformats.org/officeDocument/2006/relationships/image" Target="../media/image26.emf"/><Relationship Id="rId16" Type="http://schemas.openxmlformats.org/officeDocument/2006/relationships/image" Target="../media/image25.emf"/><Relationship Id="rId15" Type="http://schemas.openxmlformats.org/officeDocument/2006/relationships/image" Target="../media/image24.emf"/><Relationship Id="rId14" Type="http://schemas.openxmlformats.org/officeDocument/2006/relationships/image" Target="../media/image23.emf"/><Relationship Id="rId13" Type="http://schemas.openxmlformats.org/officeDocument/2006/relationships/image" Target="../media/image22.emf"/><Relationship Id="rId12" Type="http://schemas.openxmlformats.org/officeDocument/2006/relationships/image" Target="../media/image21.emf"/><Relationship Id="rId11" Type="http://schemas.openxmlformats.org/officeDocument/2006/relationships/image" Target="../media/image20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image" Target="../media/image44.emf"/><Relationship Id="rId7" Type="http://schemas.openxmlformats.org/officeDocument/2006/relationships/image" Target="../media/image43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3" Type="http://schemas.openxmlformats.org/officeDocument/2006/relationships/image" Target="../media/image49.emf"/><Relationship Id="rId12" Type="http://schemas.openxmlformats.org/officeDocument/2006/relationships/image" Target="../media/image48.emf"/><Relationship Id="rId11" Type="http://schemas.openxmlformats.org/officeDocument/2006/relationships/image" Target="../media/image47.emf"/><Relationship Id="rId10" Type="http://schemas.openxmlformats.org/officeDocument/2006/relationships/image" Target="../media/image46.emf"/><Relationship Id="rId1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7" Type="http://schemas.openxmlformats.org/officeDocument/2006/relationships/image" Target="../media/image62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e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2" Type="http://schemas.openxmlformats.org/officeDocument/2006/relationships/image" Target="../media/image75.emf"/><Relationship Id="rId11" Type="http://schemas.openxmlformats.org/officeDocument/2006/relationships/image" Target="../media/image74.emf"/><Relationship Id="rId10" Type="http://schemas.openxmlformats.org/officeDocument/2006/relationships/image" Target="../media/image73.wmf"/><Relationship Id="rId1" Type="http://schemas.openxmlformats.org/officeDocument/2006/relationships/image" Target="../media/image6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emf"/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5" Type="http://schemas.openxmlformats.org/officeDocument/2006/relationships/image" Target="../media/image100.emf"/><Relationship Id="rId24" Type="http://schemas.openxmlformats.org/officeDocument/2006/relationships/image" Target="../media/image99.emf"/><Relationship Id="rId23" Type="http://schemas.openxmlformats.org/officeDocument/2006/relationships/image" Target="../media/image98.emf"/><Relationship Id="rId22" Type="http://schemas.openxmlformats.org/officeDocument/2006/relationships/image" Target="../media/image97.emf"/><Relationship Id="rId21" Type="http://schemas.openxmlformats.org/officeDocument/2006/relationships/image" Target="../media/image96.emf"/><Relationship Id="rId20" Type="http://schemas.openxmlformats.org/officeDocument/2006/relationships/image" Target="../media/image95.emf"/><Relationship Id="rId2" Type="http://schemas.openxmlformats.org/officeDocument/2006/relationships/image" Target="../media/image77.emf"/><Relationship Id="rId19" Type="http://schemas.openxmlformats.org/officeDocument/2006/relationships/image" Target="../media/image94.emf"/><Relationship Id="rId18" Type="http://schemas.openxmlformats.org/officeDocument/2006/relationships/image" Target="../media/image93.emf"/><Relationship Id="rId17" Type="http://schemas.openxmlformats.org/officeDocument/2006/relationships/image" Target="../media/image92.emf"/><Relationship Id="rId16" Type="http://schemas.openxmlformats.org/officeDocument/2006/relationships/image" Target="../media/image91.emf"/><Relationship Id="rId15" Type="http://schemas.openxmlformats.org/officeDocument/2006/relationships/image" Target="../media/image90.emf"/><Relationship Id="rId14" Type="http://schemas.openxmlformats.org/officeDocument/2006/relationships/image" Target="../media/image89.emf"/><Relationship Id="rId13" Type="http://schemas.openxmlformats.org/officeDocument/2006/relationships/image" Target="../media/image88.emf"/><Relationship Id="rId12" Type="http://schemas.openxmlformats.org/officeDocument/2006/relationships/image" Target="../media/image87.emf"/><Relationship Id="rId11" Type="http://schemas.openxmlformats.org/officeDocument/2006/relationships/image" Target="../media/image86.emf"/><Relationship Id="rId10" Type="http://schemas.openxmlformats.org/officeDocument/2006/relationships/image" Target="../media/image85.emf"/><Relationship Id="rId1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emf"/><Relationship Id="rId8" Type="http://schemas.openxmlformats.org/officeDocument/2006/relationships/image" Target="../media/image108.emf"/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9" Type="http://schemas.openxmlformats.org/officeDocument/2006/relationships/image" Target="../media/image119.emf"/><Relationship Id="rId18" Type="http://schemas.openxmlformats.org/officeDocument/2006/relationships/image" Target="../media/image118.emf"/><Relationship Id="rId17" Type="http://schemas.openxmlformats.org/officeDocument/2006/relationships/image" Target="../media/image117.emf"/><Relationship Id="rId16" Type="http://schemas.openxmlformats.org/officeDocument/2006/relationships/image" Target="../media/image116.emf"/><Relationship Id="rId15" Type="http://schemas.openxmlformats.org/officeDocument/2006/relationships/image" Target="../media/image115.emf"/><Relationship Id="rId14" Type="http://schemas.openxmlformats.org/officeDocument/2006/relationships/image" Target="../media/image114.emf"/><Relationship Id="rId13" Type="http://schemas.openxmlformats.org/officeDocument/2006/relationships/image" Target="../media/image113.emf"/><Relationship Id="rId12" Type="http://schemas.openxmlformats.org/officeDocument/2006/relationships/image" Target="../media/image112.emf"/><Relationship Id="rId11" Type="http://schemas.openxmlformats.org/officeDocument/2006/relationships/image" Target="../media/image111.emf"/><Relationship Id="rId10" Type="http://schemas.openxmlformats.org/officeDocument/2006/relationships/image" Target="../media/image110.emf"/><Relationship Id="rId1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7" Type="http://schemas.openxmlformats.org/officeDocument/2006/relationships/image" Target="../media/image126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FE611BA-61FC-475F-9163-9C3EB64CD1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33A26-5530-4474-BC18-4FAA6FBE0317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总结分布律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→分布函数的步骤：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、以取值点为临界点进行区间讨论；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、讨论的区间取左闭右开的区间。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D0E2F-C0E2-4EE4-8C24-5DBED59A2B8D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5427-96D9-4537-8607-E8B71995A2C1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条性质简单证明。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split orient="vert"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ner"/>
          <p:cNvPicPr>
            <a:picLocks noChangeAspect="1" noChangeArrowheads="1"/>
          </p:cNvPicPr>
          <p:nvPr userDrawn="1"/>
        </p:nvPicPr>
        <p:blipFill>
          <a:blip r:embed="rId14">
            <a:lum bright="-6000" contrast="18000"/>
          </a:blip>
          <a:srcRect/>
          <a:stretch>
            <a:fillRect/>
          </a:stretch>
        </p:blipFill>
        <p:spPr bwMode="auto">
          <a:xfrm>
            <a:off x="6443663" y="0"/>
            <a:ext cx="27003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4763" y="6453188"/>
            <a:ext cx="9139237" cy="404812"/>
          </a:xfrm>
          <a:prstGeom prst="rect">
            <a:avLst/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5E9EFF">
                  <a:alpha val="89998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  <p:sp>
        <p:nvSpPr>
          <p:cNvPr id="102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rgbClr val="5E9EFF">
                  <a:alpha val="89998"/>
                </a:srgbClr>
              </a:gs>
              <a:gs pos="100000">
                <a:srgbClr val="99CCFF">
                  <a:alpha val="20000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Click="0" advTm="5000"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5133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9705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4277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8849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banner"/>
          <p:cNvPicPr>
            <a:picLocks noChangeAspect="1" noChangeArrowheads="1"/>
          </p:cNvPicPr>
          <p:nvPr userDrawn="1"/>
        </p:nvPicPr>
        <p:blipFill>
          <a:blip r:embed="rId12">
            <a:lum bright="-6000" contrast="18000"/>
          </a:blip>
          <a:srcRect/>
          <a:stretch>
            <a:fillRect/>
          </a:stretch>
        </p:blipFill>
        <p:spPr bwMode="auto">
          <a:xfrm>
            <a:off x="6443663" y="0"/>
            <a:ext cx="27003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4763" y="6453188"/>
            <a:ext cx="9139237" cy="404812"/>
          </a:xfrm>
          <a:prstGeom prst="rect">
            <a:avLst/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5E9EFF">
                  <a:alpha val="89998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rgbClr val="5E9EFF">
                  <a:alpha val="89998"/>
                </a:srgbClr>
              </a:gs>
              <a:gs pos="100000">
                <a:srgbClr val="99CCFF">
                  <a:alpha val="20000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advClick="0" advTm="5000"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5133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9705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4277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8849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8.emf"/><Relationship Id="rId52" Type="http://schemas.openxmlformats.org/officeDocument/2006/relationships/vmlDrawing" Target="../drawings/vmlDrawing7.vml"/><Relationship Id="rId51" Type="http://schemas.openxmlformats.org/officeDocument/2006/relationships/slideLayout" Target="../slideLayouts/slideLayout6.xml"/><Relationship Id="rId50" Type="http://schemas.openxmlformats.org/officeDocument/2006/relationships/image" Target="../media/image100.emf"/><Relationship Id="rId5" Type="http://schemas.openxmlformats.org/officeDocument/2006/relationships/oleObject" Target="../embeddings/oleObject78.bin"/><Relationship Id="rId49" Type="http://schemas.openxmlformats.org/officeDocument/2006/relationships/oleObject" Target="../embeddings/oleObject100.bin"/><Relationship Id="rId48" Type="http://schemas.openxmlformats.org/officeDocument/2006/relationships/image" Target="../media/image99.emf"/><Relationship Id="rId47" Type="http://schemas.openxmlformats.org/officeDocument/2006/relationships/oleObject" Target="../embeddings/oleObject99.bin"/><Relationship Id="rId46" Type="http://schemas.openxmlformats.org/officeDocument/2006/relationships/image" Target="../media/image98.emf"/><Relationship Id="rId45" Type="http://schemas.openxmlformats.org/officeDocument/2006/relationships/oleObject" Target="../embeddings/oleObject98.bin"/><Relationship Id="rId44" Type="http://schemas.openxmlformats.org/officeDocument/2006/relationships/image" Target="../media/image97.emf"/><Relationship Id="rId43" Type="http://schemas.openxmlformats.org/officeDocument/2006/relationships/oleObject" Target="../embeddings/oleObject97.bin"/><Relationship Id="rId42" Type="http://schemas.openxmlformats.org/officeDocument/2006/relationships/image" Target="../media/image96.emf"/><Relationship Id="rId41" Type="http://schemas.openxmlformats.org/officeDocument/2006/relationships/oleObject" Target="../embeddings/oleObject96.bin"/><Relationship Id="rId40" Type="http://schemas.openxmlformats.org/officeDocument/2006/relationships/image" Target="../media/image95.emf"/><Relationship Id="rId4" Type="http://schemas.openxmlformats.org/officeDocument/2006/relationships/image" Target="../media/image77.emf"/><Relationship Id="rId39" Type="http://schemas.openxmlformats.org/officeDocument/2006/relationships/oleObject" Target="../embeddings/oleObject95.bin"/><Relationship Id="rId38" Type="http://schemas.openxmlformats.org/officeDocument/2006/relationships/image" Target="../media/image94.emf"/><Relationship Id="rId37" Type="http://schemas.openxmlformats.org/officeDocument/2006/relationships/oleObject" Target="../embeddings/oleObject94.bin"/><Relationship Id="rId36" Type="http://schemas.openxmlformats.org/officeDocument/2006/relationships/image" Target="../media/image93.emf"/><Relationship Id="rId35" Type="http://schemas.openxmlformats.org/officeDocument/2006/relationships/oleObject" Target="../embeddings/oleObject93.bin"/><Relationship Id="rId34" Type="http://schemas.openxmlformats.org/officeDocument/2006/relationships/image" Target="../media/image92.emf"/><Relationship Id="rId33" Type="http://schemas.openxmlformats.org/officeDocument/2006/relationships/oleObject" Target="../embeddings/oleObject92.bin"/><Relationship Id="rId32" Type="http://schemas.openxmlformats.org/officeDocument/2006/relationships/image" Target="../media/image91.emf"/><Relationship Id="rId31" Type="http://schemas.openxmlformats.org/officeDocument/2006/relationships/oleObject" Target="../embeddings/oleObject91.bin"/><Relationship Id="rId30" Type="http://schemas.openxmlformats.org/officeDocument/2006/relationships/image" Target="../media/image90.emf"/><Relationship Id="rId3" Type="http://schemas.openxmlformats.org/officeDocument/2006/relationships/oleObject" Target="../embeddings/oleObject77.bin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89.e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88.e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7.e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6.e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85.emf"/><Relationship Id="rId2" Type="http://schemas.openxmlformats.org/officeDocument/2006/relationships/image" Target="../media/image76.e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84.e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3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102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119.emf"/><Relationship Id="rId37" Type="http://schemas.openxmlformats.org/officeDocument/2006/relationships/oleObject" Target="../embeddings/oleObject119.bin"/><Relationship Id="rId36" Type="http://schemas.openxmlformats.org/officeDocument/2006/relationships/image" Target="../media/image118.emf"/><Relationship Id="rId35" Type="http://schemas.openxmlformats.org/officeDocument/2006/relationships/oleObject" Target="../embeddings/oleObject118.bin"/><Relationship Id="rId34" Type="http://schemas.openxmlformats.org/officeDocument/2006/relationships/image" Target="../media/image117.emf"/><Relationship Id="rId33" Type="http://schemas.openxmlformats.org/officeDocument/2006/relationships/oleObject" Target="../embeddings/oleObject117.bin"/><Relationship Id="rId32" Type="http://schemas.openxmlformats.org/officeDocument/2006/relationships/image" Target="../media/image116.emf"/><Relationship Id="rId31" Type="http://schemas.openxmlformats.org/officeDocument/2006/relationships/oleObject" Target="../embeddings/oleObject116.bin"/><Relationship Id="rId30" Type="http://schemas.openxmlformats.org/officeDocument/2006/relationships/image" Target="../media/image115.emf"/><Relationship Id="rId3" Type="http://schemas.openxmlformats.org/officeDocument/2006/relationships/oleObject" Target="../embeddings/oleObject102.bin"/><Relationship Id="rId29" Type="http://schemas.openxmlformats.org/officeDocument/2006/relationships/oleObject" Target="../embeddings/oleObject115.bin"/><Relationship Id="rId28" Type="http://schemas.openxmlformats.org/officeDocument/2006/relationships/image" Target="../media/image114.emf"/><Relationship Id="rId27" Type="http://schemas.openxmlformats.org/officeDocument/2006/relationships/oleObject" Target="../embeddings/oleObject114.bin"/><Relationship Id="rId26" Type="http://schemas.openxmlformats.org/officeDocument/2006/relationships/image" Target="../media/image113.emf"/><Relationship Id="rId25" Type="http://schemas.openxmlformats.org/officeDocument/2006/relationships/oleObject" Target="../embeddings/oleObject113.bin"/><Relationship Id="rId24" Type="http://schemas.openxmlformats.org/officeDocument/2006/relationships/image" Target="../media/image112.e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111.e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10.emf"/><Relationship Id="rId2" Type="http://schemas.openxmlformats.org/officeDocument/2006/relationships/image" Target="../media/image101.e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09.e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08.e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07.e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1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0.e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27.e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26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31.e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9.emf"/><Relationship Id="rId3" Type="http://schemas.openxmlformats.org/officeDocument/2006/relationships/oleObject" Target="../embeddings/oleObject129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39.emf"/><Relationship Id="rId23" Type="http://schemas.openxmlformats.org/officeDocument/2006/relationships/oleObject" Target="../embeddings/oleObject139.bin"/><Relationship Id="rId22" Type="http://schemas.openxmlformats.org/officeDocument/2006/relationships/image" Target="../media/image138.e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137.emf"/><Relationship Id="rId2" Type="http://schemas.openxmlformats.org/officeDocument/2006/relationships/image" Target="../media/image128.e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136.e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135.e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34.e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33.e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32.emf"/><Relationship Id="rId1" Type="http://schemas.openxmlformats.org/officeDocument/2006/relationships/oleObject" Target="../embeddings/oleObject12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43.e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1.e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0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45.e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44.emf"/><Relationship Id="rId1" Type="http://schemas.openxmlformats.org/officeDocument/2006/relationships/oleObject" Target="../embeddings/oleObject14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9.e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7.e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160.emf"/><Relationship Id="rId3" Type="http://schemas.openxmlformats.org/officeDocument/2006/relationships/oleObject" Target="../embeddings/oleObject147.bin"/><Relationship Id="rId29" Type="http://schemas.openxmlformats.org/officeDocument/2006/relationships/oleObject" Target="../embeddings/oleObject160.bin"/><Relationship Id="rId28" Type="http://schemas.openxmlformats.org/officeDocument/2006/relationships/image" Target="../media/image159.emf"/><Relationship Id="rId27" Type="http://schemas.openxmlformats.org/officeDocument/2006/relationships/oleObject" Target="../embeddings/oleObject159.bin"/><Relationship Id="rId26" Type="http://schemas.openxmlformats.org/officeDocument/2006/relationships/image" Target="../media/image158.emf"/><Relationship Id="rId25" Type="http://schemas.openxmlformats.org/officeDocument/2006/relationships/oleObject" Target="../embeddings/oleObject158.bin"/><Relationship Id="rId24" Type="http://schemas.openxmlformats.org/officeDocument/2006/relationships/image" Target="../media/image157.emf"/><Relationship Id="rId23" Type="http://schemas.openxmlformats.org/officeDocument/2006/relationships/oleObject" Target="../embeddings/oleObject157.bin"/><Relationship Id="rId22" Type="http://schemas.openxmlformats.org/officeDocument/2006/relationships/image" Target="../media/image156.emf"/><Relationship Id="rId21" Type="http://schemas.openxmlformats.org/officeDocument/2006/relationships/oleObject" Target="../embeddings/oleObject156.bin"/><Relationship Id="rId20" Type="http://schemas.openxmlformats.org/officeDocument/2006/relationships/image" Target="../media/image155.emf"/><Relationship Id="rId2" Type="http://schemas.openxmlformats.org/officeDocument/2006/relationships/image" Target="../media/image146.e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54.e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53.e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52.e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51.e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50.emf"/><Relationship Id="rId1" Type="http://schemas.openxmlformats.org/officeDocument/2006/relationships/oleObject" Target="../embeddings/oleObject14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9.e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8.e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57" Type="http://schemas.openxmlformats.org/officeDocument/2006/relationships/notesSlide" Target="../notesSlides/notesSlide1.xml"/><Relationship Id="rId56" Type="http://schemas.openxmlformats.org/officeDocument/2006/relationships/vmlDrawing" Target="../drawings/vmlDrawing2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36.emf"/><Relationship Id="rId53" Type="http://schemas.openxmlformats.org/officeDocument/2006/relationships/oleObject" Target="../embeddings/oleObject36.bin"/><Relationship Id="rId52" Type="http://schemas.openxmlformats.org/officeDocument/2006/relationships/image" Target="../media/image35.emf"/><Relationship Id="rId51" Type="http://schemas.openxmlformats.org/officeDocument/2006/relationships/oleObject" Target="../embeddings/oleObject35.bin"/><Relationship Id="rId50" Type="http://schemas.openxmlformats.org/officeDocument/2006/relationships/image" Target="../media/image34.emf"/><Relationship Id="rId5" Type="http://schemas.openxmlformats.org/officeDocument/2006/relationships/oleObject" Target="../embeddings/oleObject12.bin"/><Relationship Id="rId49" Type="http://schemas.openxmlformats.org/officeDocument/2006/relationships/oleObject" Target="../embeddings/oleObject34.bin"/><Relationship Id="rId48" Type="http://schemas.openxmlformats.org/officeDocument/2006/relationships/image" Target="../media/image33.emf"/><Relationship Id="rId47" Type="http://schemas.openxmlformats.org/officeDocument/2006/relationships/oleObject" Target="../embeddings/oleObject33.bin"/><Relationship Id="rId46" Type="http://schemas.openxmlformats.org/officeDocument/2006/relationships/image" Target="../media/image32.emf"/><Relationship Id="rId45" Type="http://schemas.openxmlformats.org/officeDocument/2006/relationships/oleObject" Target="../embeddings/oleObject32.bin"/><Relationship Id="rId44" Type="http://schemas.openxmlformats.org/officeDocument/2006/relationships/image" Target="../media/image31.emf"/><Relationship Id="rId43" Type="http://schemas.openxmlformats.org/officeDocument/2006/relationships/oleObject" Target="../embeddings/oleObject31.bin"/><Relationship Id="rId42" Type="http://schemas.openxmlformats.org/officeDocument/2006/relationships/image" Target="../media/image30.emf"/><Relationship Id="rId41" Type="http://schemas.openxmlformats.org/officeDocument/2006/relationships/oleObject" Target="../embeddings/oleObject30.bin"/><Relationship Id="rId40" Type="http://schemas.openxmlformats.org/officeDocument/2006/relationships/image" Target="../media/image29.emf"/><Relationship Id="rId4" Type="http://schemas.openxmlformats.org/officeDocument/2006/relationships/image" Target="../media/image11.e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28.emf"/><Relationship Id="rId37" Type="http://schemas.openxmlformats.org/officeDocument/2006/relationships/oleObject" Target="../embeddings/oleObject28.bin"/><Relationship Id="rId36" Type="http://schemas.openxmlformats.org/officeDocument/2006/relationships/image" Target="../media/image27.emf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26.e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25.e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3.e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2.e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1.e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0.e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9.emf"/><Relationship Id="rId2" Type="http://schemas.openxmlformats.org/officeDocument/2006/relationships/image" Target="../media/image10.e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8.e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7.e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Relationship Id="rId31" Type="http://schemas.openxmlformats.org/officeDocument/2006/relationships/notesSlide" Target="../notesSlides/notesSlide2.xml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38.bin"/><Relationship Id="rId29" Type="http://schemas.openxmlformats.org/officeDocument/2006/relationships/slideLayout" Target="../slideLayouts/slideLayout7.xml"/><Relationship Id="rId28" Type="http://schemas.openxmlformats.org/officeDocument/2006/relationships/audio" Target="../media/audio2.wav"/><Relationship Id="rId27" Type="http://schemas.openxmlformats.org/officeDocument/2006/relationships/audio" Target="../media/audio1.wav"/><Relationship Id="rId26" Type="http://schemas.openxmlformats.org/officeDocument/2006/relationships/image" Target="../media/image49.e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48.e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47.e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6.emf"/><Relationship Id="rId2" Type="http://schemas.openxmlformats.org/officeDocument/2006/relationships/image" Target="../media/image37.e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5.e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4.e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3.e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e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2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1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5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75.e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74.e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73.wmf"/><Relationship Id="rId2" Type="http://schemas.openxmlformats.org/officeDocument/2006/relationships/image" Target="../media/image64.e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72.e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522288" y="1247775"/>
            <a:ext cx="8066087" cy="865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3486" tIns="41742" rIns="83486" bIns="41742" anchor="ctr"/>
          <a:lstStyle/>
          <a:p>
            <a:pPr algn="ctr">
              <a:defRPr/>
            </a:pPr>
            <a:r>
              <a:rPr kumimoji="0" lang="zh-CN" altLang="en-US" sz="4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0030101010101" pitchFamily="49" charset="-122"/>
              </a:rPr>
              <a:t>概率论与数理统计</a:t>
            </a:r>
            <a:endParaRPr kumimoji="0" lang="zh-CN" altLang="en-US" sz="4400" b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0030101010101" pitchFamily="49" charset="-122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487613" y="4500563"/>
            <a:ext cx="4227512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zh-CN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陈莉</a:t>
            </a:r>
            <a:endParaRPr lang="en-US" altLang="zh-CN">
              <a:solidFill>
                <a:srgbClr val="00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中国矿业大学 数学学院</a:t>
            </a:r>
            <a:endParaRPr lang="zh-CN" altLang="en-US">
              <a:solidFill>
                <a:srgbClr val="000000"/>
              </a:solidFill>
              <a:ea typeface="黑体" panose="02010600030101010101" pitchFamily="49" charset="-122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212725" y="504825"/>
            <a:ext cx="64008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3486" tIns="41742" rIns="83486" bIns="41742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</a:pPr>
            <a:r>
              <a:rPr kumimoji="0" lang="zh-CN" altLang="en-US">
                <a:solidFill>
                  <a:srgbClr val="00003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普通高等教育课程电子教案</a:t>
            </a:r>
            <a:endParaRPr kumimoji="0" lang="zh-CN" altLang="en-US">
              <a:solidFill>
                <a:srgbClr val="00003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41" name="Object 156"/>
          <p:cNvGraphicFramePr>
            <a:graphicFrameLocks noChangeAspect="1"/>
          </p:cNvGraphicFramePr>
          <p:nvPr/>
        </p:nvGraphicFramePr>
        <p:xfrm>
          <a:off x="1744663" y="3611563"/>
          <a:ext cx="2827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1" imgW="3289300" imgH="406400" progId="Equation.DSMT4">
                  <p:embed/>
                </p:oleObj>
              </mc:Choice>
              <mc:Fallback>
                <p:oleObj name="Equation" r:id="rId1" imgW="3289300" imgH="406400" progId="Equation.DSMT4">
                  <p:embed/>
                  <p:pic>
                    <p:nvPicPr>
                      <p:cNvPr id="0" name="图片 35840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1744663" y="3611563"/>
                        <a:ext cx="2827337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49263" y="3522663"/>
            <a:ext cx="10461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/>
              <a:t>(1)</a:t>
            </a:r>
            <a:endParaRPr lang="en-US" altLang="zh-CN"/>
          </a:p>
        </p:txBody>
      </p:sp>
      <p:graphicFrame>
        <p:nvGraphicFramePr>
          <p:cNvPr id="44043" name="Object 157"/>
          <p:cNvGraphicFramePr>
            <a:graphicFrameLocks noChangeAspect="1"/>
          </p:cNvGraphicFramePr>
          <p:nvPr/>
        </p:nvGraphicFramePr>
        <p:xfrm>
          <a:off x="2163763" y="5102225"/>
          <a:ext cx="11398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1257300" imgH="330200" progId="Equation.DSMT4">
                  <p:embed/>
                </p:oleObj>
              </mc:Choice>
              <mc:Fallback>
                <p:oleObj name="Equation" r:id="rId3" imgW="1257300" imgH="330200" progId="Equation.DSMT4">
                  <p:embed/>
                  <p:pic>
                    <p:nvPicPr>
                      <p:cNvPr id="0" name="图片 3584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2163763" y="5102225"/>
                        <a:ext cx="1139825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187450" y="5057775"/>
            <a:ext cx="987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① </a:t>
            </a:r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290888" y="5013325"/>
            <a:ext cx="1044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44046" name="Object 158"/>
          <p:cNvGraphicFramePr>
            <a:graphicFrameLocks noChangeAspect="1"/>
          </p:cNvGraphicFramePr>
          <p:nvPr/>
        </p:nvGraphicFramePr>
        <p:xfrm>
          <a:off x="1547813" y="5753100"/>
          <a:ext cx="3965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4826000" imgH="533400" progId="Equation.DSMT4">
                  <p:embed/>
                </p:oleObj>
              </mc:Choice>
              <mc:Fallback>
                <p:oleObj name="Equation" r:id="rId5" imgW="4826000" imgH="533400" progId="Equation.DSMT4">
                  <p:embed/>
                  <p:pic>
                    <p:nvPicPr>
                      <p:cNvPr id="0" name="图片 35842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5753100"/>
                        <a:ext cx="396557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63" name="Object 159"/>
          <p:cNvGraphicFramePr>
            <a:graphicFrameLocks noChangeAspect="1"/>
          </p:cNvGraphicFramePr>
          <p:nvPr/>
        </p:nvGraphicFramePr>
        <p:xfrm>
          <a:off x="1619250" y="2587625"/>
          <a:ext cx="6794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8064500" imgH="990600" progId="Equation.DSMT4">
                  <p:embed/>
                </p:oleObj>
              </mc:Choice>
              <mc:Fallback>
                <p:oleObj name="Equation" r:id="rId7" imgW="8064500" imgH="990600" progId="Equation.DSMT4">
                  <p:embed/>
                  <p:pic>
                    <p:nvPicPr>
                      <p:cNvPr id="0" name="图片 35843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2587625"/>
                        <a:ext cx="6794500" cy="915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88" name="Text Box 23"/>
          <p:cNvSpPr txBox="1">
            <a:spLocks noChangeArrowheads="1"/>
          </p:cNvSpPr>
          <p:nvPr/>
        </p:nvSpPr>
        <p:spPr bwMode="auto">
          <a:xfrm>
            <a:off x="323850" y="260350"/>
            <a:ext cx="479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设随机变量</a:t>
            </a:r>
            <a:r>
              <a:rPr lang="en-US" altLang="zh-CN" i="1"/>
              <a:t>X </a:t>
            </a:r>
            <a:r>
              <a:rPr lang="zh-CN" altLang="en-US"/>
              <a:t>的分布律为</a:t>
            </a:r>
            <a:endParaRPr lang="zh-CN" altLang="en-US"/>
          </a:p>
        </p:txBody>
      </p:sp>
      <p:sp>
        <p:nvSpPr>
          <p:cNvPr id="47289" name="Text Box 24"/>
          <p:cNvSpPr txBox="1">
            <a:spLocks noChangeArrowheads="1"/>
          </p:cNvSpPr>
          <p:nvPr/>
        </p:nvSpPr>
        <p:spPr bwMode="auto">
          <a:xfrm>
            <a:off x="476250" y="2076450"/>
            <a:ext cx="35147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  <a:r>
              <a:rPr lang="en-US" altLang="zh-CN"/>
              <a:t>(1) </a:t>
            </a:r>
            <a:r>
              <a:rPr lang="en-US" altLang="zh-CN" i="1">
                <a:ea typeface="华文彩云"/>
                <a:cs typeface="华文彩云"/>
              </a:rPr>
              <a:t>X</a:t>
            </a:r>
            <a:r>
              <a:rPr lang="en-US" altLang="zh-CN" i="1"/>
              <a:t> </a:t>
            </a:r>
            <a:r>
              <a:rPr lang="zh-CN" altLang="en-US"/>
              <a:t>的分布函数；</a:t>
            </a:r>
            <a:endParaRPr lang="zh-CN" altLang="en-US"/>
          </a:p>
        </p:txBody>
      </p:sp>
      <p:sp>
        <p:nvSpPr>
          <p:cNvPr id="47290" name="Text Box 38"/>
          <p:cNvSpPr txBox="1">
            <a:spLocks noChangeArrowheads="1"/>
          </p:cNvSpPr>
          <p:nvPr/>
        </p:nvSpPr>
        <p:spPr bwMode="auto">
          <a:xfrm>
            <a:off x="825500" y="2776538"/>
            <a:ext cx="600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  <a:endParaRPr lang="en-US" altLang="zh-CN"/>
          </a:p>
        </p:txBody>
      </p:sp>
      <p:grpSp>
        <p:nvGrpSpPr>
          <p:cNvPr id="2" name="Group 49"/>
          <p:cNvGrpSpPr/>
          <p:nvPr/>
        </p:nvGrpSpPr>
        <p:grpSpPr bwMode="auto">
          <a:xfrm>
            <a:off x="1187450" y="4219575"/>
            <a:ext cx="4537075" cy="576263"/>
            <a:chOff x="793" y="3702"/>
            <a:chExt cx="2858" cy="363"/>
          </a:xfrm>
        </p:grpSpPr>
        <p:graphicFrame>
          <p:nvGraphicFramePr>
            <p:cNvPr id="47264" name="Object 160"/>
            <p:cNvGraphicFramePr>
              <a:graphicFrameLocks noChangeAspect="1"/>
            </p:cNvGraphicFramePr>
            <p:nvPr/>
          </p:nvGraphicFramePr>
          <p:xfrm>
            <a:off x="1982" y="3883"/>
            <a:ext cx="12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Equation" r:id="rId9" imgW="50800" imgH="127000" progId="Equation.DSMT4">
                    <p:embed/>
                  </p:oleObj>
                </mc:Choice>
                <mc:Fallback>
                  <p:oleObj name="Equation" r:id="rId9" imgW="50800" imgH="127000" progId="Equation.DSMT4">
                    <p:embed/>
                    <p:pic>
                      <p:nvPicPr>
                        <p:cNvPr id="0" name="图片 358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2" y="3883"/>
                          <a:ext cx="120" cy="1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" name="Line 41"/>
            <p:cNvSpPr>
              <a:spLocks noChangeShapeType="1"/>
            </p:cNvSpPr>
            <p:nvPr/>
          </p:nvSpPr>
          <p:spPr bwMode="auto">
            <a:xfrm>
              <a:off x="793" y="3793"/>
              <a:ext cx="285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" name="Line 42"/>
            <p:cNvSpPr>
              <a:spLocks noChangeShapeType="1"/>
            </p:cNvSpPr>
            <p:nvPr/>
          </p:nvSpPr>
          <p:spPr bwMode="auto">
            <a:xfrm>
              <a:off x="2065" y="3747"/>
              <a:ext cx="0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" name="Line 43"/>
            <p:cNvSpPr>
              <a:spLocks noChangeShapeType="1"/>
            </p:cNvSpPr>
            <p:nvPr/>
          </p:nvSpPr>
          <p:spPr bwMode="auto">
            <a:xfrm>
              <a:off x="1689" y="3702"/>
              <a:ext cx="0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" name="Line 44"/>
            <p:cNvSpPr>
              <a:spLocks noChangeShapeType="1"/>
            </p:cNvSpPr>
            <p:nvPr/>
          </p:nvSpPr>
          <p:spPr bwMode="auto">
            <a:xfrm>
              <a:off x="3067" y="3702"/>
              <a:ext cx="0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" name="Line 45"/>
            <p:cNvSpPr>
              <a:spLocks noChangeShapeType="1"/>
            </p:cNvSpPr>
            <p:nvPr/>
          </p:nvSpPr>
          <p:spPr bwMode="auto">
            <a:xfrm>
              <a:off x="2733" y="3702"/>
              <a:ext cx="0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265" name="Object 161"/>
            <p:cNvGraphicFramePr>
              <a:graphicFrameLocks noChangeAspect="1"/>
            </p:cNvGraphicFramePr>
            <p:nvPr/>
          </p:nvGraphicFramePr>
          <p:xfrm>
            <a:off x="2691" y="3889"/>
            <a:ext cx="12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name="Equation" r:id="rId11" imgW="50800" imgH="101600" progId="Equation.DSMT4">
                    <p:embed/>
                  </p:oleObj>
                </mc:Choice>
                <mc:Fallback>
                  <p:oleObj name="Equation" r:id="rId11" imgW="50800" imgH="101600" progId="Equation.DSMT4">
                    <p:embed/>
                    <p:pic>
                      <p:nvPicPr>
                        <p:cNvPr id="0" name="图片 358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1" y="3889"/>
                          <a:ext cx="121" cy="1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66" name="Object 162"/>
            <p:cNvGraphicFramePr>
              <a:graphicFrameLocks noChangeAspect="1"/>
            </p:cNvGraphicFramePr>
            <p:nvPr/>
          </p:nvGraphicFramePr>
          <p:xfrm>
            <a:off x="2988" y="3883"/>
            <a:ext cx="10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7" name="Equation" r:id="rId13" imgW="38100" imgH="127000" progId="Equation.DSMT4">
                    <p:embed/>
                  </p:oleObj>
                </mc:Choice>
                <mc:Fallback>
                  <p:oleObj name="Equation" r:id="rId13" imgW="38100" imgH="127000" progId="Equation.DSMT4">
                    <p:embed/>
                    <p:pic>
                      <p:nvPicPr>
                        <p:cNvPr id="0" name="图片 358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88" y="3883"/>
                          <a:ext cx="109" cy="1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67" name="Object 163"/>
            <p:cNvGraphicFramePr>
              <a:graphicFrameLocks noChangeAspect="1"/>
            </p:cNvGraphicFramePr>
            <p:nvPr/>
          </p:nvGraphicFramePr>
          <p:xfrm>
            <a:off x="1576" y="3889"/>
            <a:ext cx="18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8" name="Equation" r:id="rId15" imgW="139700" imgH="101600" progId="Equation.DSMT4">
                    <p:embed/>
                  </p:oleObj>
                </mc:Choice>
                <mc:Fallback>
                  <p:oleObj name="Equation" r:id="rId15" imgW="139700" imgH="101600" progId="Equation.DSMT4">
                    <p:embed/>
                    <p:pic>
                      <p:nvPicPr>
                        <p:cNvPr id="0" name="图片 358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6" y="3889"/>
                          <a:ext cx="181" cy="1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83" name="Object 164"/>
          <p:cNvGraphicFramePr>
            <a:graphicFrameLocks noChangeAspect="1"/>
          </p:cNvGraphicFramePr>
          <p:nvPr/>
        </p:nvGraphicFramePr>
        <p:xfrm>
          <a:off x="4067175" y="5030788"/>
          <a:ext cx="20526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7" imgW="2438400" imgH="533400" progId="Equation.DSMT4">
                  <p:embed/>
                </p:oleObj>
              </mc:Choice>
              <mc:Fallback>
                <p:oleObj name="Equation" r:id="rId17" imgW="2438400" imgH="533400" progId="Equation.DSMT4">
                  <p:embed/>
                  <p:pic>
                    <p:nvPicPr>
                      <p:cNvPr id="0" name="图片 35848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5030788"/>
                        <a:ext cx="2052638" cy="519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92" name="Rectangle 53"/>
          <p:cNvSpPr>
            <a:spLocks noChangeArrowheads="1"/>
          </p:cNvSpPr>
          <p:nvPr/>
        </p:nvSpPr>
        <p:spPr bwMode="auto">
          <a:xfrm>
            <a:off x="266700" y="4646613"/>
            <a:ext cx="184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0" y="4940300"/>
            <a:ext cx="9144000" cy="1584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4098" name="Object 165"/>
          <p:cNvGraphicFramePr>
            <a:graphicFrameLocks noChangeAspect="1"/>
          </p:cNvGraphicFramePr>
          <p:nvPr/>
        </p:nvGraphicFramePr>
        <p:xfrm>
          <a:off x="2006600" y="5154613"/>
          <a:ext cx="1787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19" imgW="2032000" imgH="355600" progId="Equation.DSMT4">
                  <p:embed/>
                </p:oleObj>
              </mc:Choice>
              <mc:Fallback>
                <p:oleObj name="Equation" r:id="rId19" imgW="2032000" imgH="355600" progId="Equation.DSMT4">
                  <p:embed/>
                  <p:pic>
                    <p:nvPicPr>
                      <p:cNvPr id="0" name="图片 35849"/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5154613"/>
                        <a:ext cx="1787525" cy="395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9" name="Text Box 67"/>
          <p:cNvSpPr txBox="1">
            <a:spLocks noChangeArrowheads="1"/>
          </p:cNvSpPr>
          <p:nvPr/>
        </p:nvSpPr>
        <p:spPr bwMode="auto">
          <a:xfrm>
            <a:off x="1044575" y="5068888"/>
            <a:ext cx="987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② </a:t>
            </a:r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3813175" y="5049838"/>
            <a:ext cx="11191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1042988" y="564673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44102" name="Object 166"/>
          <p:cNvGraphicFramePr>
            <a:graphicFrameLocks noChangeAspect="1"/>
          </p:cNvGraphicFramePr>
          <p:nvPr/>
        </p:nvGraphicFramePr>
        <p:xfrm>
          <a:off x="1728788" y="5741988"/>
          <a:ext cx="3886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1" imgW="4711700" imgH="406400" progId="Equation.DSMT4">
                  <p:embed/>
                </p:oleObj>
              </mc:Choice>
              <mc:Fallback>
                <p:oleObj name="Equation" r:id="rId21" imgW="4711700" imgH="406400" progId="Equation.DSMT4">
                  <p:embed/>
                  <p:pic>
                    <p:nvPicPr>
                      <p:cNvPr id="0" name="图片 35850"/>
                      <p:cNvPicPr>
                        <a:picLocks noChangeAspect="1"/>
                      </p:cNvPicPr>
                      <p:nvPr/>
                    </p:nvPicPr>
                    <p:blipFill>
                      <a:blip r:embed="rId22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1728788" y="5741988"/>
                        <a:ext cx="3886200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3" name="Object 167"/>
          <p:cNvGraphicFramePr>
            <a:graphicFrameLocks noChangeAspect="1"/>
          </p:cNvGraphicFramePr>
          <p:nvPr/>
        </p:nvGraphicFramePr>
        <p:xfrm>
          <a:off x="4572000" y="5070475"/>
          <a:ext cx="3449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3" imgW="4038600" imgH="533400" progId="Equation.DSMT4">
                  <p:embed/>
                </p:oleObj>
              </mc:Choice>
              <mc:Fallback>
                <p:oleObj name="Equation" r:id="rId23" imgW="4038600" imgH="533400" progId="Equation.DSMT4">
                  <p:embed/>
                  <p:pic>
                    <p:nvPicPr>
                      <p:cNvPr id="0" name="图片 35851"/>
                      <p:cNvPicPr>
                        <a:picLocks noChangeAspect="1"/>
                      </p:cNvPicPr>
                      <p:nvPr/>
                    </p:nvPicPr>
                    <p:blipFill>
                      <a:blip r:embed="rId24">
                        <a:lum bright="-17999"/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070475"/>
                        <a:ext cx="3449638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34925" y="5013325"/>
            <a:ext cx="9144000" cy="1584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4105" name="Object 168"/>
          <p:cNvGraphicFramePr>
            <a:graphicFrameLocks noChangeAspect="1"/>
          </p:cNvGraphicFramePr>
          <p:nvPr/>
        </p:nvGraphicFramePr>
        <p:xfrm>
          <a:off x="2087563" y="5156200"/>
          <a:ext cx="15065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5" imgW="1701800" imgH="355600" progId="Equation.DSMT4">
                  <p:embed/>
                </p:oleObj>
              </mc:Choice>
              <mc:Fallback>
                <p:oleObj name="Equation" r:id="rId25" imgW="1701800" imgH="355600" progId="Equation.DSMT4">
                  <p:embed/>
                  <p:pic>
                    <p:nvPicPr>
                      <p:cNvPr id="0" name="图片 35852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87563" y="5156200"/>
                        <a:ext cx="1506537" cy="395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06" name="Text Box 74"/>
          <p:cNvSpPr txBox="1">
            <a:spLocks noChangeArrowheads="1"/>
          </p:cNvSpPr>
          <p:nvPr/>
        </p:nvSpPr>
        <p:spPr bwMode="auto">
          <a:xfrm>
            <a:off x="1055688" y="5070475"/>
            <a:ext cx="987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③ </a:t>
            </a:r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44107" name="Text Box 75"/>
          <p:cNvSpPr txBox="1">
            <a:spLocks noChangeArrowheads="1"/>
          </p:cNvSpPr>
          <p:nvPr/>
        </p:nvSpPr>
        <p:spPr bwMode="auto">
          <a:xfrm>
            <a:off x="3754438" y="50514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sp>
        <p:nvSpPr>
          <p:cNvPr id="44108" name="Text Box 76"/>
          <p:cNvSpPr txBox="1">
            <a:spLocks noChangeArrowheads="1"/>
          </p:cNvSpPr>
          <p:nvPr/>
        </p:nvSpPr>
        <p:spPr bwMode="auto">
          <a:xfrm>
            <a:off x="992188" y="564673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44109" name="Object 169"/>
          <p:cNvGraphicFramePr>
            <a:graphicFrameLocks noChangeAspect="1"/>
          </p:cNvGraphicFramePr>
          <p:nvPr/>
        </p:nvGraphicFramePr>
        <p:xfrm>
          <a:off x="1601788" y="5741988"/>
          <a:ext cx="58499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27" imgW="7150100" imgH="406400" progId="Equation.DSMT4">
                  <p:embed/>
                </p:oleObj>
              </mc:Choice>
              <mc:Fallback>
                <p:oleObj name="Equation" r:id="rId27" imgW="7150100" imgH="406400" progId="Equation.DSMT4">
                  <p:embed/>
                  <p:pic>
                    <p:nvPicPr>
                      <p:cNvPr id="0" name="图片 35853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01788" y="5741988"/>
                        <a:ext cx="5849937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18" name="Rectangle 86"/>
          <p:cNvSpPr>
            <a:spLocks noChangeArrowheads="1"/>
          </p:cNvSpPr>
          <p:nvPr/>
        </p:nvSpPr>
        <p:spPr bwMode="auto">
          <a:xfrm>
            <a:off x="0" y="4868863"/>
            <a:ext cx="9144000" cy="1584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4119" name="Object 170"/>
          <p:cNvGraphicFramePr>
            <a:graphicFrameLocks noChangeAspect="1"/>
          </p:cNvGraphicFramePr>
          <p:nvPr/>
        </p:nvGraphicFramePr>
        <p:xfrm>
          <a:off x="2081213" y="5160963"/>
          <a:ext cx="8588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29" imgW="914400" imgH="355600" progId="Equation.DSMT4">
                  <p:embed/>
                </p:oleObj>
              </mc:Choice>
              <mc:Fallback>
                <p:oleObj name="Equation" r:id="rId29" imgW="914400" imgH="355600" progId="Equation.DSMT4">
                  <p:embed/>
                  <p:pic>
                    <p:nvPicPr>
                      <p:cNvPr id="0" name="图片 35854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81213" y="5160963"/>
                        <a:ext cx="858837" cy="395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20" name="Text Box 88"/>
          <p:cNvSpPr txBox="1">
            <a:spLocks noChangeArrowheads="1"/>
          </p:cNvSpPr>
          <p:nvPr/>
        </p:nvSpPr>
        <p:spPr bwMode="auto">
          <a:xfrm>
            <a:off x="1077913" y="5075238"/>
            <a:ext cx="987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④ </a:t>
            </a:r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44121" name="Text Box 89"/>
          <p:cNvSpPr txBox="1">
            <a:spLocks noChangeArrowheads="1"/>
          </p:cNvSpPr>
          <p:nvPr/>
        </p:nvSpPr>
        <p:spPr bwMode="auto">
          <a:xfrm>
            <a:off x="2919413" y="505618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44122" name="Object 171"/>
          <p:cNvGraphicFramePr>
            <a:graphicFrameLocks noChangeAspect="1"/>
          </p:cNvGraphicFramePr>
          <p:nvPr/>
        </p:nvGraphicFramePr>
        <p:xfrm>
          <a:off x="3681413" y="5149850"/>
          <a:ext cx="1281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1" imgW="1460500" imgH="406400" progId="Equation.DSMT4">
                  <p:embed/>
                </p:oleObj>
              </mc:Choice>
              <mc:Fallback>
                <p:oleObj name="Equation" r:id="rId31" imgW="1460500" imgH="406400" progId="Equation.DSMT4">
                  <p:embed/>
                  <p:pic>
                    <p:nvPicPr>
                      <p:cNvPr id="0" name="图片 35855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1413" y="5149850"/>
                        <a:ext cx="1281112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23" name="Text Box 91"/>
          <p:cNvSpPr txBox="1">
            <a:spLocks noChangeArrowheads="1"/>
          </p:cNvSpPr>
          <p:nvPr/>
        </p:nvSpPr>
        <p:spPr bwMode="auto">
          <a:xfrm>
            <a:off x="4908550" y="5062538"/>
            <a:ext cx="2327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为必然事件，</a:t>
            </a:r>
            <a:endParaRPr lang="zh-CN" altLang="en-US"/>
          </a:p>
        </p:txBody>
      </p:sp>
      <p:sp>
        <p:nvSpPr>
          <p:cNvPr id="44124" name="Text Box 92"/>
          <p:cNvSpPr txBox="1">
            <a:spLocks noChangeArrowheads="1"/>
          </p:cNvSpPr>
          <p:nvPr/>
        </p:nvSpPr>
        <p:spPr bwMode="auto">
          <a:xfrm>
            <a:off x="1025525" y="5718175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44125" name="Object 172"/>
          <p:cNvGraphicFramePr>
            <a:graphicFrameLocks noChangeAspect="1"/>
          </p:cNvGraphicFramePr>
          <p:nvPr/>
        </p:nvGraphicFramePr>
        <p:xfrm>
          <a:off x="1635125" y="5813425"/>
          <a:ext cx="4022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3" imgW="4876800" imgH="406400" progId="Equation.DSMT4">
                  <p:embed/>
                </p:oleObj>
              </mc:Choice>
              <mc:Fallback>
                <p:oleObj name="Equation" r:id="rId33" imgW="4876800" imgH="406400" progId="Equation.DSMT4">
                  <p:embed/>
                  <p:pic>
                    <p:nvPicPr>
                      <p:cNvPr id="0" name="图片 35856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35125" y="5813425"/>
                        <a:ext cx="4022725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306" name="Group 5"/>
          <p:cNvGrpSpPr/>
          <p:nvPr/>
        </p:nvGrpSpPr>
        <p:grpSpPr bwMode="auto">
          <a:xfrm>
            <a:off x="2714625" y="812800"/>
            <a:ext cx="2971800" cy="1330325"/>
            <a:chOff x="3024" y="624"/>
            <a:chExt cx="1872" cy="968"/>
          </a:xfrm>
        </p:grpSpPr>
        <p:graphicFrame>
          <p:nvGraphicFramePr>
            <p:cNvPr id="47277" name="Object 173"/>
            <p:cNvGraphicFramePr>
              <a:graphicFrameLocks noChangeAspect="1"/>
            </p:cNvGraphicFramePr>
            <p:nvPr/>
          </p:nvGraphicFramePr>
          <p:xfrm>
            <a:off x="4066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8" name="Equation" r:id="rId35" imgW="190500" imgH="114300" progId="Equation.DSMT4">
                    <p:embed/>
                  </p:oleObj>
                </mc:Choice>
                <mc:Fallback>
                  <p:oleObj name="Equation" r:id="rId35" imgW="190500" imgH="114300" progId="Equation.DSMT4">
                    <p:embed/>
                    <p:pic>
                      <p:nvPicPr>
                        <p:cNvPr id="0" name="图片 3585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066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78" name="Object 174"/>
            <p:cNvGraphicFramePr>
              <a:graphicFrameLocks noChangeAspect="1"/>
            </p:cNvGraphicFramePr>
            <p:nvPr/>
          </p:nvGraphicFramePr>
          <p:xfrm>
            <a:off x="4521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Equation" r:id="rId37" imgW="190500" imgH="114300" progId="Equation.DSMT4">
                    <p:embed/>
                  </p:oleObj>
                </mc:Choice>
                <mc:Fallback>
                  <p:oleObj name="Equation" r:id="rId37" imgW="190500" imgH="114300" progId="Equation.DSMT4">
                    <p:embed/>
                    <p:pic>
                      <p:nvPicPr>
                        <p:cNvPr id="0" name="图片 358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521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79" name="Object 175"/>
            <p:cNvGraphicFramePr>
              <a:graphicFrameLocks noChangeAspect="1"/>
            </p:cNvGraphicFramePr>
            <p:nvPr/>
          </p:nvGraphicFramePr>
          <p:xfrm>
            <a:off x="3550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0" name="Equation" r:id="rId39" imgW="190500" imgH="114300" progId="Equation.DSMT4">
                    <p:embed/>
                  </p:oleObj>
                </mc:Choice>
                <mc:Fallback>
                  <p:oleObj name="Equation" r:id="rId39" imgW="190500" imgH="114300" progId="Equation.DSMT4">
                    <p:embed/>
                    <p:pic>
                      <p:nvPicPr>
                        <p:cNvPr id="0" name="图片 358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550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80" name="Object 176"/>
            <p:cNvGraphicFramePr>
              <a:graphicFrameLocks noChangeAspect="1"/>
            </p:cNvGraphicFramePr>
            <p:nvPr/>
          </p:nvGraphicFramePr>
          <p:xfrm>
            <a:off x="4138" y="645"/>
            <a:ext cx="1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Equation" r:id="rId41" imgW="50800" imgH="101600" progId="Equation.DSMT4">
                    <p:embed/>
                  </p:oleObj>
                </mc:Choice>
                <mc:Fallback>
                  <p:oleObj name="Equation" r:id="rId41" imgW="50800" imgH="101600" progId="Equation.DSMT4">
                    <p:embed/>
                    <p:pic>
                      <p:nvPicPr>
                        <p:cNvPr id="0" name="图片 358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138" y="645"/>
                          <a:ext cx="188" cy="2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81" name="Object 177"/>
            <p:cNvGraphicFramePr>
              <a:graphicFrameLocks noChangeAspect="1"/>
            </p:cNvGraphicFramePr>
            <p:nvPr/>
          </p:nvGraphicFramePr>
          <p:xfrm>
            <a:off x="3101" y="634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" r:id="rId43" imgW="139700" imgH="114300" progId="Equation.3">
                    <p:embed/>
                  </p:oleObj>
                </mc:Choice>
                <mc:Fallback>
                  <p:oleObj name="" r:id="rId43" imgW="139700" imgH="114300" progId="Equation.3">
                    <p:embed/>
                    <p:pic>
                      <p:nvPicPr>
                        <p:cNvPr id="0" name="图片 358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101" y="634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82" name="Object 178"/>
            <p:cNvGraphicFramePr>
              <a:graphicFrameLocks noChangeAspect="1"/>
            </p:cNvGraphicFramePr>
            <p:nvPr/>
          </p:nvGraphicFramePr>
          <p:xfrm>
            <a:off x="3064" y="1122"/>
            <a:ext cx="33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" r:id="rId45" imgW="165100" imgH="203200" progId="Equation.3">
                    <p:embed/>
                  </p:oleObj>
                </mc:Choice>
                <mc:Fallback>
                  <p:oleObj name="" r:id="rId45" imgW="165100" imgH="203200" progId="Equation.3">
                    <p:embed/>
                    <p:pic>
                      <p:nvPicPr>
                        <p:cNvPr id="0" name="图片 3586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064" y="1122"/>
                          <a:ext cx="333" cy="3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7" name="Line 12"/>
            <p:cNvSpPr>
              <a:spLocks noChangeShapeType="1"/>
            </p:cNvSpPr>
            <p:nvPr/>
          </p:nvSpPr>
          <p:spPr bwMode="auto">
            <a:xfrm>
              <a:off x="3024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308" name="Line 13"/>
            <p:cNvSpPr>
              <a:spLocks noChangeShapeType="1"/>
            </p:cNvSpPr>
            <p:nvPr/>
          </p:nvSpPr>
          <p:spPr bwMode="auto">
            <a:xfrm>
              <a:off x="3440" y="6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7283" name="Object 179"/>
            <p:cNvGraphicFramePr>
              <a:graphicFrameLocks noChangeAspect="1"/>
            </p:cNvGraphicFramePr>
            <p:nvPr/>
          </p:nvGraphicFramePr>
          <p:xfrm>
            <a:off x="3603" y="653"/>
            <a:ext cx="2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name="Equation" r:id="rId47" imgW="139700" imgH="101600" progId="Equation.DSMT4">
                    <p:embed/>
                  </p:oleObj>
                </mc:Choice>
                <mc:Fallback>
                  <p:oleObj name="Equation" r:id="rId47" imgW="139700" imgH="101600" progId="Equation.DSMT4">
                    <p:embed/>
                    <p:pic>
                      <p:nvPicPr>
                        <p:cNvPr id="0" name="图片 3586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603" y="653"/>
                          <a:ext cx="291" cy="2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84" name="Object 180"/>
            <p:cNvGraphicFramePr>
              <a:graphicFrameLocks noChangeAspect="1"/>
            </p:cNvGraphicFramePr>
            <p:nvPr/>
          </p:nvGraphicFramePr>
          <p:xfrm>
            <a:off x="4590" y="624"/>
            <a:ext cx="18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name="Equation" r:id="rId49" imgW="50800" imgH="114300" progId="Equation.DSMT4">
                    <p:embed/>
                  </p:oleObj>
                </mc:Choice>
                <mc:Fallback>
                  <p:oleObj name="Equation" r:id="rId49" imgW="50800" imgH="114300" progId="Equation.DSMT4">
                    <p:embed/>
                    <p:pic>
                      <p:nvPicPr>
                        <p:cNvPr id="0" name="图片 3586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590" y="624"/>
                          <a:ext cx="187" cy="2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utoUpdateAnimBg="0" build="p"/>
      <p:bldP spid="44044" grpId="0" autoUpdateAnimBg="0" build="p"/>
      <p:bldP spid="44045" grpId="0" autoUpdateAnimBg="0" build="p"/>
      <p:bldP spid="44086" grpId="0" animBg="1"/>
      <p:bldP spid="44099" grpId="0" autoUpdateAnimBg="0" build="p"/>
      <p:bldP spid="44100" grpId="0" autoUpdateAnimBg="0" build="p"/>
      <p:bldP spid="44101" grpId="0" autoUpdateAnimBg="0" build="p"/>
      <p:bldP spid="44104" grpId="0" animBg="1"/>
      <p:bldP spid="44106" grpId="0"/>
      <p:bldP spid="44107" grpId="0"/>
      <p:bldP spid="44108" grpId="0" autoUpdateAnimBg="0" build="p"/>
      <p:bldP spid="44118" grpId="0" animBg="1"/>
      <p:bldP spid="44120" grpId="0" autoUpdateAnimBg="0" build="p"/>
      <p:bldP spid="44121" grpId="0" autoUpdateAnimBg="0" build="p"/>
      <p:bldP spid="44123" grpId="0" autoUpdateAnimBg="0" build="p"/>
      <p:bldP spid="44124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5" name="Object 120"/>
          <p:cNvGraphicFramePr>
            <a:graphicFrameLocks noChangeAspect="1"/>
          </p:cNvGraphicFramePr>
          <p:nvPr/>
        </p:nvGraphicFramePr>
        <p:xfrm>
          <a:off x="684213" y="909638"/>
          <a:ext cx="430688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1" imgW="5067300" imgH="2667000" progId="Equation.DSMT4">
                  <p:embed/>
                </p:oleObj>
              </mc:Choice>
              <mc:Fallback>
                <p:oleObj name="Equation" r:id="rId1" imgW="5067300" imgH="2667000" progId="Equation.DSMT4">
                  <p:embed/>
                  <p:pic>
                    <p:nvPicPr>
                      <p:cNvPr id="0" name="图片 368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909638"/>
                        <a:ext cx="4306887" cy="2311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49288" y="105410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所以</a:t>
            </a:r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148263" y="404813"/>
            <a:ext cx="3048000" cy="3276600"/>
            <a:chOff x="3936" y="1662"/>
            <a:chExt cx="1728" cy="1938"/>
          </a:xfrm>
        </p:grpSpPr>
        <p:sp>
          <p:nvSpPr>
            <p:cNvPr id="48270" name="Line 26"/>
            <p:cNvSpPr>
              <a:spLocks noChangeShapeType="1"/>
            </p:cNvSpPr>
            <p:nvPr/>
          </p:nvSpPr>
          <p:spPr bwMode="auto">
            <a:xfrm>
              <a:off x="3936" y="331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1" name="Line 27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2" name="Line 28"/>
            <p:cNvSpPr>
              <a:spLocks noChangeShapeType="1"/>
            </p:cNvSpPr>
            <p:nvPr/>
          </p:nvSpPr>
          <p:spPr bwMode="auto">
            <a:xfrm flipV="1">
              <a:off x="4800" y="3264"/>
              <a:ext cx="0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3" name="Line 29"/>
            <p:cNvSpPr>
              <a:spLocks noChangeShapeType="1"/>
            </p:cNvSpPr>
            <p:nvPr/>
          </p:nvSpPr>
          <p:spPr bwMode="auto">
            <a:xfrm flipV="1">
              <a:off x="5040" y="326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4" name="Line 30"/>
            <p:cNvSpPr>
              <a:spLocks noChangeShapeType="1"/>
            </p:cNvSpPr>
            <p:nvPr/>
          </p:nvSpPr>
          <p:spPr bwMode="auto">
            <a:xfrm flipV="1">
              <a:off x="5280" y="326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5" name="Line 31"/>
            <p:cNvSpPr>
              <a:spLocks noChangeShapeType="1"/>
            </p:cNvSpPr>
            <p:nvPr/>
          </p:nvSpPr>
          <p:spPr bwMode="auto">
            <a:xfrm flipV="1">
              <a:off x="4320" y="326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6" name="Line 32"/>
            <p:cNvSpPr>
              <a:spLocks noChangeShapeType="1"/>
            </p:cNvSpPr>
            <p:nvPr/>
          </p:nvSpPr>
          <p:spPr bwMode="auto">
            <a:xfrm>
              <a:off x="4560" y="3024"/>
              <a:ext cx="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7" name="Line 33"/>
            <p:cNvSpPr>
              <a:spLocks noChangeShapeType="1"/>
            </p:cNvSpPr>
            <p:nvPr/>
          </p:nvSpPr>
          <p:spPr bwMode="auto">
            <a:xfrm>
              <a:off x="4560" y="2880"/>
              <a:ext cx="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8" name="Line 34"/>
            <p:cNvSpPr>
              <a:spLocks noChangeShapeType="1"/>
            </p:cNvSpPr>
            <p:nvPr/>
          </p:nvSpPr>
          <p:spPr bwMode="auto">
            <a:xfrm>
              <a:off x="4752" y="3312"/>
              <a:ext cx="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9" name="Line 35"/>
            <p:cNvSpPr>
              <a:spLocks noChangeShapeType="1"/>
            </p:cNvSpPr>
            <p:nvPr/>
          </p:nvSpPr>
          <p:spPr bwMode="auto">
            <a:xfrm>
              <a:off x="4560" y="2736"/>
              <a:ext cx="3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0" name="Line 36"/>
            <p:cNvSpPr>
              <a:spLocks noChangeShapeType="1"/>
            </p:cNvSpPr>
            <p:nvPr/>
          </p:nvSpPr>
          <p:spPr bwMode="auto">
            <a:xfrm>
              <a:off x="4560" y="3168"/>
              <a:ext cx="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1" name="Line 37"/>
            <p:cNvSpPr>
              <a:spLocks noChangeShapeType="1"/>
            </p:cNvSpPr>
            <p:nvPr/>
          </p:nvSpPr>
          <p:spPr bwMode="auto">
            <a:xfrm>
              <a:off x="4560" y="1872"/>
              <a:ext cx="3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2" name="Line 38"/>
            <p:cNvSpPr>
              <a:spLocks noChangeShapeType="1"/>
            </p:cNvSpPr>
            <p:nvPr/>
          </p:nvSpPr>
          <p:spPr bwMode="auto">
            <a:xfrm flipH="1">
              <a:off x="4320" y="3168"/>
              <a:ext cx="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3" name="Line 39"/>
            <p:cNvSpPr>
              <a:spLocks noChangeShapeType="1"/>
            </p:cNvSpPr>
            <p:nvPr/>
          </p:nvSpPr>
          <p:spPr bwMode="auto">
            <a:xfrm flipV="1">
              <a:off x="5040" y="2736"/>
              <a:ext cx="0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4" name="Line 40"/>
            <p:cNvSpPr>
              <a:spLocks noChangeShapeType="1"/>
            </p:cNvSpPr>
            <p:nvPr/>
          </p:nvSpPr>
          <p:spPr bwMode="auto">
            <a:xfrm>
              <a:off x="504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5" name="Line 41"/>
            <p:cNvSpPr>
              <a:spLocks noChangeShapeType="1"/>
            </p:cNvSpPr>
            <p:nvPr/>
          </p:nvSpPr>
          <p:spPr bwMode="auto">
            <a:xfrm>
              <a:off x="5280" y="187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86" name="Line 42"/>
            <p:cNvSpPr>
              <a:spLocks noChangeShapeType="1"/>
            </p:cNvSpPr>
            <p:nvPr/>
          </p:nvSpPr>
          <p:spPr bwMode="auto">
            <a:xfrm flipV="1">
              <a:off x="5280" y="1875"/>
              <a:ext cx="0" cy="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249" name="Object 121"/>
            <p:cNvGraphicFramePr>
              <a:graphicFrameLocks noChangeAspect="1"/>
            </p:cNvGraphicFramePr>
            <p:nvPr/>
          </p:nvGraphicFramePr>
          <p:xfrm>
            <a:off x="4230" y="3360"/>
            <a:ext cx="18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name="Equation" r:id="rId3" imgW="482600" imgH="292100" progId="Equation.DSMT4">
                    <p:embed/>
                  </p:oleObj>
                </mc:Choice>
                <mc:Fallback>
                  <p:oleObj name="Equation" r:id="rId3" imgW="482600" imgH="292100" progId="Equation.DSMT4">
                    <p:embed/>
                    <p:pic>
                      <p:nvPicPr>
                        <p:cNvPr id="0" name="图片 368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30" y="3360"/>
                          <a:ext cx="186" cy="1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0" name="Object 122"/>
            <p:cNvGraphicFramePr>
              <a:graphicFrameLocks noChangeAspect="1"/>
            </p:cNvGraphicFramePr>
            <p:nvPr/>
          </p:nvGraphicFramePr>
          <p:xfrm>
            <a:off x="5248" y="3358"/>
            <a:ext cx="8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5" imgW="139700" imgH="304800" progId="Equation.DSMT4">
                    <p:embed/>
                  </p:oleObj>
                </mc:Choice>
                <mc:Fallback>
                  <p:oleObj name="Equation" r:id="rId5" imgW="139700" imgH="304800" progId="Equation.DSMT4">
                    <p:embed/>
                    <p:pic>
                      <p:nvPicPr>
                        <p:cNvPr id="0" name="图片 3686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48" y="3358"/>
                          <a:ext cx="80" cy="1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1" name="Object 123"/>
            <p:cNvGraphicFramePr>
              <a:graphicFrameLocks noChangeAspect="1"/>
            </p:cNvGraphicFramePr>
            <p:nvPr/>
          </p:nvGraphicFramePr>
          <p:xfrm>
            <a:off x="4997" y="3360"/>
            <a:ext cx="91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Equation" r:id="rId7" imgW="177800" imgH="292100" progId="Equation.DSMT4">
                    <p:embed/>
                  </p:oleObj>
                </mc:Choice>
                <mc:Fallback>
                  <p:oleObj name="Equation" r:id="rId7" imgW="177800" imgH="292100" progId="Equation.DSMT4">
                    <p:embed/>
                    <p:pic>
                      <p:nvPicPr>
                        <p:cNvPr id="0" name="图片 3686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7" y="3360"/>
                          <a:ext cx="91" cy="1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2" name="Object 124"/>
            <p:cNvGraphicFramePr>
              <a:graphicFrameLocks noChangeAspect="1"/>
            </p:cNvGraphicFramePr>
            <p:nvPr/>
          </p:nvGraphicFramePr>
          <p:xfrm>
            <a:off x="4789" y="3360"/>
            <a:ext cx="59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9" imgW="76200" imgH="292100" progId="Equation.DSMT4">
                    <p:embed/>
                  </p:oleObj>
                </mc:Choice>
                <mc:Fallback>
                  <p:oleObj name="Equation" r:id="rId9" imgW="76200" imgH="292100" progId="Equation.DSMT4">
                    <p:embed/>
                    <p:pic>
                      <p:nvPicPr>
                        <p:cNvPr id="0" name="图片 368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9" y="3360"/>
                          <a:ext cx="59" cy="1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3" name="Object 125"/>
            <p:cNvGraphicFramePr>
              <a:graphicFrameLocks noChangeAspect="1"/>
            </p:cNvGraphicFramePr>
            <p:nvPr/>
          </p:nvGraphicFramePr>
          <p:xfrm>
            <a:off x="4320" y="3024"/>
            <a:ext cx="20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11" imgW="482600" imgH="304800" progId="Equation.DSMT4">
                    <p:embed/>
                  </p:oleObj>
                </mc:Choice>
                <mc:Fallback>
                  <p:oleObj name="Equation" r:id="rId11" imgW="482600" imgH="304800" progId="Equation.DSMT4">
                    <p:embed/>
                    <p:pic>
                      <p:nvPicPr>
                        <p:cNvPr id="0" name="图片 368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0" y="3024"/>
                          <a:ext cx="202" cy="1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4" name="Object 126"/>
            <p:cNvGraphicFramePr>
              <a:graphicFrameLocks noChangeAspect="1"/>
            </p:cNvGraphicFramePr>
            <p:nvPr/>
          </p:nvGraphicFramePr>
          <p:xfrm>
            <a:off x="4323" y="2664"/>
            <a:ext cx="19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13" imgW="508000" imgH="304800" progId="Equation.DSMT4">
                    <p:embed/>
                  </p:oleObj>
                </mc:Choice>
                <mc:Fallback>
                  <p:oleObj name="Equation" r:id="rId13" imgW="508000" imgH="304800" progId="Equation.DSMT4">
                    <p:embed/>
                    <p:pic>
                      <p:nvPicPr>
                        <p:cNvPr id="0" name="图片 368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23" y="2664"/>
                          <a:ext cx="196" cy="1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5" name="Object 127"/>
            <p:cNvGraphicFramePr>
              <a:graphicFrameLocks noChangeAspect="1"/>
            </p:cNvGraphicFramePr>
            <p:nvPr/>
          </p:nvGraphicFramePr>
          <p:xfrm>
            <a:off x="4454" y="1824"/>
            <a:ext cx="5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2" name="Equation" r:id="rId15" imgW="76200" imgH="292100" progId="Equation.DSMT4">
                    <p:embed/>
                  </p:oleObj>
                </mc:Choice>
                <mc:Fallback>
                  <p:oleObj name="Equation" r:id="rId15" imgW="76200" imgH="292100" progId="Equation.DSMT4">
                    <p:embed/>
                    <p:pic>
                      <p:nvPicPr>
                        <p:cNvPr id="0" name="图片 368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54" y="1824"/>
                          <a:ext cx="58" cy="1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87" name="AutoShape 50"/>
            <p:cNvSpPr>
              <a:spLocks noChangeArrowheads="1"/>
            </p:cNvSpPr>
            <p:nvPr/>
          </p:nvSpPr>
          <p:spPr bwMode="auto">
            <a:xfrm>
              <a:off x="4296" y="3280"/>
              <a:ext cx="48" cy="48"/>
            </a:xfrm>
            <a:prstGeom prst="flowChartConnector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288" name="AutoShape 51"/>
            <p:cNvSpPr>
              <a:spLocks noChangeArrowheads="1"/>
            </p:cNvSpPr>
            <p:nvPr/>
          </p:nvSpPr>
          <p:spPr bwMode="auto">
            <a:xfrm>
              <a:off x="5016" y="3144"/>
              <a:ext cx="48" cy="48"/>
            </a:xfrm>
            <a:prstGeom prst="flowChartConnector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289" name="AutoShape 52"/>
            <p:cNvSpPr>
              <a:spLocks noChangeArrowheads="1"/>
            </p:cNvSpPr>
            <p:nvPr/>
          </p:nvSpPr>
          <p:spPr bwMode="auto">
            <a:xfrm>
              <a:off x="5256" y="2712"/>
              <a:ext cx="48" cy="48"/>
            </a:xfrm>
            <a:prstGeom prst="flowChartConnector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48256" name="Object 128"/>
            <p:cNvGraphicFramePr>
              <a:graphicFrameLocks noChangeAspect="1"/>
            </p:cNvGraphicFramePr>
            <p:nvPr/>
          </p:nvGraphicFramePr>
          <p:xfrm>
            <a:off x="5573" y="3376"/>
            <a:ext cx="91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3" name="Equation" r:id="rId17" imgW="177800" imgH="190500" progId="Equation.DSMT4">
                    <p:embed/>
                  </p:oleObj>
                </mc:Choice>
                <mc:Fallback>
                  <p:oleObj name="Equation" r:id="rId17" imgW="177800" imgH="190500" progId="Equation.DSMT4">
                    <p:embed/>
                    <p:pic>
                      <p:nvPicPr>
                        <p:cNvPr id="0" name="图片 368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73" y="3376"/>
                          <a:ext cx="91" cy="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7" name="Object 129"/>
            <p:cNvGraphicFramePr>
              <a:graphicFrameLocks noChangeAspect="1"/>
            </p:cNvGraphicFramePr>
            <p:nvPr/>
          </p:nvGraphicFramePr>
          <p:xfrm>
            <a:off x="4585" y="1662"/>
            <a:ext cx="31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Equation" r:id="rId19" imgW="863600" imgH="406400" progId="Equation.DSMT4">
                    <p:embed/>
                  </p:oleObj>
                </mc:Choice>
                <mc:Fallback>
                  <p:oleObj name="Equation" r:id="rId19" imgW="863600" imgH="406400" progId="Equation.DSMT4">
                    <p:embed/>
                    <p:pic>
                      <p:nvPicPr>
                        <p:cNvPr id="0" name="图片 368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85" y="1662"/>
                          <a:ext cx="311" cy="1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58" name="Object 130"/>
            <p:cNvGraphicFramePr>
              <a:graphicFrameLocks noChangeAspect="1"/>
            </p:cNvGraphicFramePr>
            <p:nvPr/>
          </p:nvGraphicFramePr>
          <p:xfrm>
            <a:off x="4584" y="3363"/>
            <a:ext cx="8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5" name="Equation" r:id="rId21" imgW="152400" imgH="304800" progId="Equation.DSMT4">
                    <p:embed/>
                  </p:oleObj>
                </mc:Choice>
                <mc:Fallback>
                  <p:oleObj name="Equation" r:id="rId21" imgW="152400" imgH="304800" progId="Equation.DSMT4">
                    <p:embed/>
                    <p:pic>
                      <p:nvPicPr>
                        <p:cNvPr id="0" name="图片 368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584" y="3363"/>
                          <a:ext cx="86" cy="1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16" name="Object 131"/>
          <p:cNvGraphicFramePr>
            <a:graphicFrameLocks noChangeAspect="1"/>
          </p:cNvGraphicFramePr>
          <p:nvPr/>
        </p:nvGraphicFramePr>
        <p:xfrm>
          <a:off x="3609975" y="5978525"/>
          <a:ext cx="2757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23" imgW="3200400" imgH="342900" progId="Equation.DSMT4">
                  <p:embed/>
                </p:oleObj>
              </mc:Choice>
              <mc:Fallback>
                <p:oleObj name="Equation" r:id="rId23" imgW="3200400" imgH="342900" progId="Equation.DSMT4">
                  <p:embed/>
                  <p:pic>
                    <p:nvPicPr>
                      <p:cNvPr id="0" name="图片 3687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09975" y="5978525"/>
                        <a:ext cx="2757488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596900" y="3597275"/>
            <a:ext cx="600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(2)</a:t>
            </a:r>
            <a:endParaRPr lang="en-US" altLang="zh-CN"/>
          </a:p>
        </p:txBody>
      </p:sp>
      <p:graphicFrame>
        <p:nvGraphicFramePr>
          <p:cNvPr id="45118" name="Object 132"/>
          <p:cNvGraphicFramePr>
            <a:graphicFrameLocks noChangeAspect="1"/>
          </p:cNvGraphicFramePr>
          <p:nvPr/>
        </p:nvGraphicFramePr>
        <p:xfrm>
          <a:off x="1358900" y="3441700"/>
          <a:ext cx="19970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25" imgW="2286000" imgH="990600" progId="Equation.DSMT4">
                  <p:embed/>
                </p:oleObj>
              </mc:Choice>
              <mc:Fallback>
                <p:oleObj name="Equation" r:id="rId25" imgW="2286000" imgH="990600" progId="Equation.DSMT4">
                  <p:embed/>
                  <p:pic>
                    <p:nvPicPr>
                      <p:cNvPr id="0" name="图片 36876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58900" y="3441700"/>
                        <a:ext cx="1997075" cy="915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9" name="Object 133"/>
          <p:cNvGraphicFramePr>
            <a:graphicFrameLocks noChangeAspect="1"/>
          </p:cNvGraphicFramePr>
          <p:nvPr/>
        </p:nvGraphicFramePr>
        <p:xfrm>
          <a:off x="1358900" y="5267325"/>
          <a:ext cx="2546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27" imgW="2946400" imgH="406400" progId="Equation.DSMT4">
                  <p:embed/>
                </p:oleObj>
              </mc:Choice>
              <mc:Fallback>
                <p:oleObj name="Equation" r:id="rId27" imgW="2946400" imgH="406400" progId="Equation.DSMT4">
                  <p:embed/>
                  <p:pic>
                    <p:nvPicPr>
                      <p:cNvPr id="0" name="图片 36877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58900" y="5267325"/>
                        <a:ext cx="25463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0" name="Object 134"/>
          <p:cNvGraphicFramePr>
            <a:graphicFrameLocks noChangeAspect="1"/>
          </p:cNvGraphicFramePr>
          <p:nvPr/>
        </p:nvGraphicFramePr>
        <p:xfrm>
          <a:off x="1263650" y="4221163"/>
          <a:ext cx="27574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29" imgW="3200400" imgH="990600" progId="Equation.DSMT4">
                  <p:embed/>
                </p:oleObj>
              </mc:Choice>
              <mc:Fallback>
                <p:oleObj name="Equation" r:id="rId29" imgW="3200400" imgH="990600" progId="Equation.DSMT4">
                  <p:embed/>
                  <p:pic>
                    <p:nvPicPr>
                      <p:cNvPr id="0" name="图片 36878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63650" y="4221163"/>
                        <a:ext cx="2757488" cy="9159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1" name="Object 135"/>
          <p:cNvGraphicFramePr>
            <a:graphicFrameLocks noChangeAspect="1"/>
          </p:cNvGraphicFramePr>
          <p:nvPr/>
        </p:nvGraphicFramePr>
        <p:xfrm>
          <a:off x="4064000" y="4495800"/>
          <a:ext cx="1968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1" imgW="2260600" imgH="406400" progId="Equation.DSMT4">
                  <p:embed/>
                </p:oleObj>
              </mc:Choice>
              <mc:Fallback>
                <p:oleObj name="Equation" r:id="rId31" imgW="2260600" imgH="406400" progId="Equation.DSMT4">
                  <p:embed/>
                  <p:pic>
                    <p:nvPicPr>
                      <p:cNvPr id="0" name="图片 36879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064000" y="4495800"/>
                        <a:ext cx="19685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2" name="Object 136"/>
          <p:cNvGraphicFramePr>
            <a:graphicFrameLocks noChangeAspect="1"/>
          </p:cNvGraphicFramePr>
          <p:nvPr/>
        </p:nvGraphicFramePr>
        <p:xfrm>
          <a:off x="6080125" y="4491038"/>
          <a:ext cx="2308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3" imgW="2667000" imgH="304800" progId="Equation.DSMT4">
                  <p:embed/>
                </p:oleObj>
              </mc:Choice>
              <mc:Fallback>
                <p:oleObj name="Equation" r:id="rId33" imgW="2667000" imgH="304800" progId="Equation.DSMT4">
                  <p:embed/>
                  <p:pic>
                    <p:nvPicPr>
                      <p:cNvPr id="0" name="图片 36880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80125" y="4491038"/>
                        <a:ext cx="2308225" cy="352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3" name="Object 137"/>
          <p:cNvGraphicFramePr>
            <a:graphicFrameLocks noChangeAspect="1"/>
          </p:cNvGraphicFramePr>
          <p:nvPr/>
        </p:nvGraphicFramePr>
        <p:xfrm>
          <a:off x="3919538" y="5305425"/>
          <a:ext cx="35607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5" imgW="4165600" imgH="406400" progId="Equation.DSMT4">
                  <p:embed/>
                </p:oleObj>
              </mc:Choice>
              <mc:Fallback>
                <p:oleObj name="Equation" r:id="rId35" imgW="4165600" imgH="406400" progId="Equation.DSMT4">
                  <p:embed/>
                  <p:pic>
                    <p:nvPicPr>
                      <p:cNvPr id="0" name="图片 36881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919538" y="5305425"/>
                        <a:ext cx="3560762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4" name="Object 138"/>
          <p:cNvGraphicFramePr>
            <a:graphicFrameLocks noChangeAspect="1"/>
          </p:cNvGraphicFramePr>
          <p:nvPr/>
        </p:nvGraphicFramePr>
        <p:xfrm>
          <a:off x="3378200" y="3690938"/>
          <a:ext cx="27733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7" imgW="3225800" imgH="406400" progId="Equation.DSMT4">
                  <p:embed/>
                </p:oleObj>
              </mc:Choice>
              <mc:Fallback>
                <p:oleObj name="Equation" r:id="rId37" imgW="3225800" imgH="406400" progId="Equation.DSMT4">
                  <p:embed/>
                  <p:pic>
                    <p:nvPicPr>
                      <p:cNvPr id="0" name="图片 36882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78200" y="3690938"/>
                        <a:ext cx="2773363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0" grpId="0" autoUpdateAnimBg="0" build="p"/>
      <p:bldP spid="45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99350" cy="6096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3</a:t>
            </a:r>
            <a:r>
              <a:rPr lang="en-US" altLang="zh-CN" sz="2800" smtClean="0">
                <a:ea typeface="楷体_GB2312" panose="02010609030101010101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已知离散型随机变量 </a:t>
            </a:r>
            <a:r>
              <a:rPr lang="en-US" altLang="zh-CN" sz="2800" i="1" smtClean="0">
                <a:solidFill>
                  <a:schemeClr val="tx1"/>
                </a:solidFill>
                <a:ea typeface="楷体_GB2312" panose="02010609030101010101" pitchFamily="49" charset="-122"/>
              </a:rPr>
              <a:t>X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的分布函数为</a:t>
            </a:r>
            <a:endParaRPr lang="zh-CN" altLang="en-US" sz="2800" smtClean="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609600" y="2116138"/>
          <a:ext cx="114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1" imgW="533400" imgH="177800" progId="Equation.DSMT4">
                  <p:embed/>
                </p:oleObj>
              </mc:Choice>
              <mc:Fallback>
                <p:oleObj name="Equation" r:id="rId1" imgW="533400" imgH="177800" progId="Equation.DSMT4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116138"/>
                        <a:ext cx="1143000" cy="512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8" name="Object 46"/>
          <p:cNvGraphicFramePr>
            <a:graphicFrameLocks noChangeAspect="1"/>
          </p:cNvGraphicFramePr>
          <p:nvPr/>
        </p:nvGraphicFramePr>
        <p:xfrm>
          <a:off x="3429000" y="857250"/>
          <a:ext cx="919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342900" imgH="127000" progId="Equation.DSMT4">
                  <p:embed/>
                </p:oleObj>
              </mc:Choice>
              <mc:Fallback>
                <p:oleObj name="Equation" r:id="rId3" imgW="342900" imgH="127000" progId="Equation.DSMT4">
                  <p:embed/>
                  <p:pic>
                    <p:nvPicPr>
                      <p:cNvPr id="0" name="图片 378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857250"/>
                        <a:ext cx="919163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47"/>
          <p:cNvGraphicFramePr>
            <a:graphicFrameLocks noChangeAspect="1"/>
          </p:cNvGraphicFramePr>
          <p:nvPr/>
        </p:nvGraphicFramePr>
        <p:xfrm>
          <a:off x="3419475" y="1700213"/>
          <a:ext cx="1533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647700" imgH="127000" progId="Equation.DSMT4">
                  <p:embed/>
                </p:oleObj>
              </mc:Choice>
              <mc:Fallback>
                <p:oleObj name="Equation" r:id="rId5" imgW="647700" imgH="127000" progId="Equation.DSMT4">
                  <p:embed/>
                  <p:pic>
                    <p:nvPicPr>
                      <p:cNvPr id="0" name="图片 378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1700213"/>
                        <a:ext cx="1533525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8"/>
          <p:cNvGraphicFramePr>
            <a:graphicFrameLocks noChangeAspect="1"/>
          </p:cNvGraphicFramePr>
          <p:nvPr/>
        </p:nvGraphicFramePr>
        <p:xfrm>
          <a:off x="3429000" y="2571750"/>
          <a:ext cx="1533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647700" imgH="127000" progId="Equation.DSMT4">
                  <p:embed/>
                </p:oleObj>
              </mc:Choice>
              <mc:Fallback>
                <p:oleObj name="Equation" r:id="rId7" imgW="647700" imgH="127000" progId="Equation.DSMT4">
                  <p:embed/>
                  <p:pic>
                    <p:nvPicPr>
                      <p:cNvPr id="0" name="图片 3789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2571750"/>
                        <a:ext cx="1533525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3505200" y="3314700"/>
          <a:ext cx="919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342900" imgH="127000" progId="Equation.DSMT4">
                  <p:embed/>
                </p:oleObj>
              </mc:Choice>
              <mc:Fallback>
                <p:oleObj name="Equation" r:id="rId9" imgW="342900" imgH="127000" progId="Equation.DSMT4">
                  <p:embed/>
                  <p:pic>
                    <p:nvPicPr>
                      <p:cNvPr id="0" name="图片 3789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5200" y="3314700"/>
                        <a:ext cx="919163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 noChangeAspect="1"/>
          </p:cNvGraphicFramePr>
          <p:nvPr/>
        </p:nvGraphicFramePr>
        <p:xfrm>
          <a:off x="1790700" y="892175"/>
          <a:ext cx="105727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558800" imgH="1866900" progId="Equation.DSMT4">
                  <p:embed/>
                </p:oleObj>
              </mc:Choice>
              <mc:Fallback>
                <p:oleObj name="Equation" r:id="rId11" imgW="558800" imgH="1866900" progId="Equation.DSMT4">
                  <p:embed/>
                  <p:pic>
                    <p:nvPicPr>
                      <p:cNvPr id="0" name="图片 3789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0700" y="892175"/>
                        <a:ext cx="1057275" cy="299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6" name="Text Box 9"/>
          <p:cNvSpPr txBox="1">
            <a:spLocks noChangeArrowheads="1"/>
          </p:cNvSpPr>
          <p:nvPr/>
        </p:nvSpPr>
        <p:spPr bwMode="auto">
          <a:xfrm>
            <a:off x="533400" y="4052888"/>
            <a:ext cx="3101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/>
              <a:t>求 </a:t>
            </a:r>
            <a:r>
              <a:rPr kumimoji="0" lang="en-US" altLang="zh-CN" i="1"/>
              <a:t>X </a:t>
            </a:r>
            <a:r>
              <a:rPr kumimoji="0" lang="zh-CN" altLang="en-US"/>
              <a:t>的分布律</a:t>
            </a:r>
            <a:r>
              <a:rPr kumimoji="0" lang="en-US" altLang="zh-CN"/>
              <a:t>.</a:t>
            </a:r>
            <a:endParaRPr kumimoji="0" lang="en-US" altLang="zh-CN"/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457200" y="4814888"/>
            <a:ext cx="55546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zh-CN" altLang="en-US"/>
              <a:t>   </a:t>
            </a:r>
            <a:r>
              <a:rPr kumimoji="0" lang="en-US" altLang="zh-CN" i="1"/>
              <a:t>X </a:t>
            </a:r>
            <a:r>
              <a:rPr kumimoji="0" lang="zh-CN" altLang="en-US"/>
              <a:t>的可能取值为 </a:t>
            </a:r>
            <a:r>
              <a:rPr kumimoji="0" lang="en-US" altLang="zh-CN"/>
              <a:t>3</a:t>
            </a:r>
            <a:r>
              <a:rPr kumimoji="0" lang="zh-CN" altLang="en-US"/>
              <a:t>，</a:t>
            </a:r>
            <a:r>
              <a:rPr kumimoji="0" lang="en-US" altLang="zh-CN"/>
              <a:t>4</a:t>
            </a:r>
            <a:r>
              <a:rPr kumimoji="0" lang="zh-CN" altLang="en-US"/>
              <a:t>，</a:t>
            </a:r>
            <a:r>
              <a:rPr kumimoji="0" lang="en-US" altLang="zh-CN"/>
              <a:t>5.</a:t>
            </a:r>
            <a:endParaRPr kumimoji="0" lang="en-US" altLang="zh-CN"/>
          </a:p>
        </p:txBody>
      </p:sp>
      <p:graphicFrame>
        <p:nvGraphicFramePr>
          <p:cNvPr id="306187" name="Object 51"/>
          <p:cNvGraphicFramePr>
            <a:graphicFrameLocks noChangeAspect="1"/>
          </p:cNvGraphicFramePr>
          <p:nvPr/>
        </p:nvGraphicFramePr>
        <p:xfrm>
          <a:off x="1049338" y="5467350"/>
          <a:ext cx="19399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3" imgW="1079500" imgH="279400" progId="Equation.DSMT4">
                  <p:embed/>
                </p:oleObj>
              </mc:Choice>
              <mc:Fallback>
                <p:oleObj name="Equation" r:id="rId13" imgW="1079500" imgH="279400" progId="Equation.DSMT4">
                  <p:embed/>
                  <p:pic>
                    <p:nvPicPr>
                      <p:cNvPr id="0" name="图片 3789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9338" y="5467350"/>
                        <a:ext cx="1939925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52"/>
          <p:cNvGraphicFramePr>
            <a:graphicFrameLocks noChangeAspect="1"/>
          </p:cNvGraphicFramePr>
          <p:nvPr/>
        </p:nvGraphicFramePr>
        <p:xfrm>
          <a:off x="2990850" y="5276850"/>
          <a:ext cx="33750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5" imgW="2006600" imgH="495300" progId="Equation.DSMT4">
                  <p:embed/>
                </p:oleObj>
              </mc:Choice>
              <mc:Fallback>
                <p:oleObj name="Equation" r:id="rId15" imgW="2006600" imgH="495300" progId="Equation.DSMT4">
                  <p:embed/>
                  <p:pic>
                    <p:nvPicPr>
                      <p:cNvPr id="0" name="图片 3789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90850" y="5276850"/>
                        <a:ext cx="3375025" cy="971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6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42" name="Object 66"/>
          <p:cNvGraphicFramePr>
            <a:graphicFrameLocks noChangeAspect="1"/>
          </p:cNvGraphicFramePr>
          <p:nvPr/>
        </p:nvGraphicFramePr>
        <p:xfrm>
          <a:off x="741363" y="677863"/>
          <a:ext cx="20097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1" imgW="1054100" imgH="241300" progId="Equation.DSMT4">
                  <p:embed/>
                </p:oleObj>
              </mc:Choice>
              <mc:Fallback>
                <p:oleObj name="Equation" r:id="rId1" imgW="1054100" imgH="241300" progId="Equation.DSMT4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363" y="677863"/>
                        <a:ext cx="2009775" cy="61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3" name="Object 67"/>
          <p:cNvGraphicFramePr>
            <a:graphicFrameLocks noChangeAspect="1"/>
          </p:cNvGraphicFramePr>
          <p:nvPr/>
        </p:nvGraphicFramePr>
        <p:xfrm>
          <a:off x="755650" y="1695450"/>
          <a:ext cx="190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0" name="图片 389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695450"/>
                        <a:ext cx="1905000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11188" y="2565400"/>
            <a:ext cx="3098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/>
              <a:t>所以 </a:t>
            </a:r>
            <a:r>
              <a:rPr kumimoji="0" lang="en-US" altLang="zh-CN" i="1"/>
              <a:t>X </a:t>
            </a:r>
            <a:r>
              <a:rPr kumimoji="0" lang="zh-CN" altLang="en-US"/>
              <a:t>的分布律为</a:t>
            </a:r>
            <a:endParaRPr kumimoji="0" lang="zh-CN" altLang="en-US"/>
          </a:p>
        </p:txBody>
      </p:sp>
      <p:graphicFrame>
        <p:nvGraphicFramePr>
          <p:cNvPr id="307218" name="Object 68"/>
          <p:cNvGraphicFramePr>
            <a:graphicFrameLocks noChangeAspect="1"/>
          </p:cNvGraphicFramePr>
          <p:nvPr/>
        </p:nvGraphicFramePr>
        <p:xfrm>
          <a:off x="2701925" y="495300"/>
          <a:ext cx="46069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2832100" imgH="495300" progId="Equation.DSMT4">
                  <p:embed/>
                </p:oleObj>
              </mc:Choice>
              <mc:Fallback>
                <p:oleObj name="Equation" r:id="rId5" imgW="2832100" imgH="495300" progId="Equation.DSMT4">
                  <p:embed/>
                  <p:pic>
                    <p:nvPicPr>
                      <p:cNvPr id="0" name="图片 389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925" y="495300"/>
                        <a:ext cx="4606925" cy="952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9" name="Object 69"/>
          <p:cNvGraphicFramePr>
            <a:graphicFrameLocks noChangeAspect="1"/>
          </p:cNvGraphicFramePr>
          <p:nvPr/>
        </p:nvGraphicFramePr>
        <p:xfrm>
          <a:off x="2684463" y="1485900"/>
          <a:ext cx="45069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2527300" imgH="495300" progId="Equation.DSMT4">
                  <p:embed/>
                </p:oleObj>
              </mc:Choice>
              <mc:Fallback>
                <p:oleObj name="Equation" r:id="rId7" imgW="2527300" imgH="495300" progId="Equation.DSMT4">
                  <p:embed/>
                  <p:pic>
                    <p:nvPicPr>
                      <p:cNvPr id="0" name="图片 389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4463" y="1485900"/>
                        <a:ext cx="4506912" cy="1039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2457450" y="3714750"/>
            <a:ext cx="2971800" cy="1330325"/>
            <a:chOff x="3024" y="624"/>
            <a:chExt cx="1872" cy="968"/>
          </a:xfrm>
        </p:grpSpPr>
        <p:graphicFrame>
          <p:nvGraphicFramePr>
            <p:cNvPr id="50246" name="Object 70"/>
            <p:cNvGraphicFramePr>
              <a:graphicFrameLocks noChangeAspect="1"/>
            </p:cNvGraphicFramePr>
            <p:nvPr/>
          </p:nvGraphicFramePr>
          <p:xfrm>
            <a:off x="4066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7" name="Equation" r:id="rId9" imgW="190500" imgH="114300" progId="Equation.DSMT4">
                    <p:embed/>
                  </p:oleObj>
                </mc:Choice>
                <mc:Fallback>
                  <p:oleObj name="Equation" r:id="rId9" imgW="190500" imgH="114300" progId="Equation.DSMT4">
                    <p:embed/>
                    <p:pic>
                      <p:nvPicPr>
                        <p:cNvPr id="0" name="图片 389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66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7" name="Object 71"/>
            <p:cNvGraphicFramePr>
              <a:graphicFrameLocks noChangeAspect="1"/>
            </p:cNvGraphicFramePr>
            <p:nvPr/>
          </p:nvGraphicFramePr>
          <p:xfrm>
            <a:off x="4521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8" name="Equation" r:id="rId11" imgW="190500" imgH="114300" progId="Equation.DSMT4">
                    <p:embed/>
                  </p:oleObj>
                </mc:Choice>
                <mc:Fallback>
                  <p:oleObj name="Equation" r:id="rId11" imgW="190500" imgH="114300" progId="Equation.DSMT4">
                    <p:embed/>
                    <p:pic>
                      <p:nvPicPr>
                        <p:cNvPr id="0" name="图片 389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21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8" name="Object 72"/>
            <p:cNvGraphicFramePr>
              <a:graphicFrameLocks noChangeAspect="1"/>
            </p:cNvGraphicFramePr>
            <p:nvPr/>
          </p:nvGraphicFramePr>
          <p:xfrm>
            <a:off x="3550" y="1183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9" name="Equation" r:id="rId13" imgW="190500" imgH="114300" progId="Equation.DSMT4">
                    <p:embed/>
                  </p:oleObj>
                </mc:Choice>
                <mc:Fallback>
                  <p:oleObj name="Equation" r:id="rId13" imgW="190500" imgH="114300" progId="Equation.DSMT4">
                    <p:embed/>
                    <p:pic>
                      <p:nvPicPr>
                        <p:cNvPr id="0" name="图片 389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50" y="1183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9" name="Object 73"/>
            <p:cNvGraphicFramePr>
              <a:graphicFrameLocks noChangeAspect="1"/>
            </p:cNvGraphicFramePr>
            <p:nvPr/>
          </p:nvGraphicFramePr>
          <p:xfrm>
            <a:off x="4138" y="644"/>
            <a:ext cx="18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" name="Equation" r:id="rId15" imgW="50800" imgH="101600" progId="Equation.DSMT4">
                    <p:embed/>
                  </p:oleObj>
                </mc:Choice>
                <mc:Fallback>
                  <p:oleObj name="Equation" r:id="rId15" imgW="50800" imgH="101600" progId="Equation.DSMT4">
                    <p:embed/>
                    <p:pic>
                      <p:nvPicPr>
                        <p:cNvPr id="0" name="图片 3891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38" y="644"/>
                          <a:ext cx="188" cy="2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0" name="Object 74"/>
            <p:cNvGraphicFramePr>
              <a:graphicFrameLocks noChangeAspect="1"/>
            </p:cNvGraphicFramePr>
            <p:nvPr/>
          </p:nvGraphicFramePr>
          <p:xfrm>
            <a:off x="3101" y="634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" name="" r:id="rId17" imgW="139700" imgH="114300" progId="Equation.3">
                    <p:embed/>
                  </p:oleObj>
                </mc:Choice>
                <mc:Fallback>
                  <p:oleObj name="" r:id="rId17" imgW="139700" imgH="114300" progId="Equation.3">
                    <p:embed/>
                    <p:pic>
                      <p:nvPicPr>
                        <p:cNvPr id="0" name="图片 389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01" y="634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1" name="Object 75"/>
            <p:cNvGraphicFramePr>
              <a:graphicFrameLocks noChangeAspect="1"/>
            </p:cNvGraphicFramePr>
            <p:nvPr/>
          </p:nvGraphicFramePr>
          <p:xfrm>
            <a:off x="3064" y="1122"/>
            <a:ext cx="33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2" name="" r:id="rId19" imgW="165100" imgH="203200" progId="Equation.3">
                    <p:embed/>
                  </p:oleObj>
                </mc:Choice>
                <mc:Fallback>
                  <p:oleObj name="" r:id="rId19" imgW="165100" imgH="203200" progId="Equation.3">
                    <p:embed/>
                    <p:pic>
                      <p:nvPicPr>
                        <p:cNvPr id="0" name="图片 389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64" y="1122"/>
                          <a:ext cx="333" cy="3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56" name="Line 12"/>
            <p:cNvSpPr>
              <a:spLocks noChangeShapeType="1"/>
            </p:cNvSpPr>
            <p:nvPr/>
          </p:nvSpPr>
          <p:spPr bwMode="auto">
            <a:xfrm>
              <a:off x="3024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57" name="Line 13"/>
            <p:cNvSpPr>
              <a:spLocks noChangeShapeType="1"/>
            </p:cNvSpPr>
            <p:nvPr/>
          </p:nvSpPr>
          <p:spPr bwMode="auto">
            <a:xfrm>
              <a:off x="3440" y="6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252" name="Object 76"/>
            <p:cNvGraphicFramePr>
              <a:graphicFrameLocks noChangeAspect="1"/>
            </p:cNvGraphicFramePr>
            <p:nvPr/>
          </p:nvGraphicFramePr>
          <p:xfrm>
            <a:off x="3654" y="642"/>
            <a:ext cx="18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3" name="Equation" r:id="rId21" imgW="50800" imgH="114300" progId="Equation.DSMT4">
                    <p:embed/>
                  </p:oleObj>
                </mc:Choice>
                <mc:Fallback>
                  <p:oleObj name="Equation" r:id="rId21" imgW="50800" imgH="114300" progId="Equation.DSMT4">
                    <p:embed/>
                    <p:pic>
                      <p:nvPicPr>
                        <p:cNvPr id="0" name="图片 389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54" y="642"/>
                          <a:ext cx="187" cy="2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3" name="Object 77"/>
            <p:cNvGraphicFramePr>
              <a:graphicFrameLocks noChangeAspect="1"/>
            </p:cNvGraphicFramePr>
            <p:nvPr/>
          </p:nvGraphicFramePr>
          <p:xfrm>
            <a:off x="4590" y="624"/>
            <a:ext cx="18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4" name="Equation" r:id="rId23" imgW="50800" imgH="114300" progId="Equation.DSMT4">
                    <p:embed/>
                  </p:oleObj>
                </mc:Choice>
                <mc:Fallback>
                  <p:oleObj name="Equation" r:id="rId23" imgW="50800" imgH="114300" progId="Equation.DSMT4">
                    <p:embed/>
                    <p:pic>
                      <p:nvPicPr>
                        <p:cNvPr id="0" name="图片 389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590" y="624"/>
                          <a:ext cx="187" cy="2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6969125" y="5551488"/>
            <a:ext cx="419100" cy="4381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0186" name="Object 53"/>
          <p:cNvGraphicFramePr>
            <a:graphicFrameLocks noChangeAspect="1"/>
          </p:cNvGraphicFramePr>
          <p:nvPr/>
        </p:nvGraphicFramePr>
        <p:xfrm>
          <a:off x="1054100" y="4224338"/>
          <a:ext cx="871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1" imgW="952500" imgH="342900" progId="Equation.DSMT4">
                  <p:embed/>
                </p:oleObj>
              </mc:Choice>
              <mc:Fallback>
                <p:oleObj name="Equation" r:id="rId1" imgW="952500" imgH="342900" progId="Equation.DSMT4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4100" y="4224338"/>
                        <a:ext cx="871538" cy="366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54"/>
          <p:cNvGraphicFramePr>
            <a:graphicFrameLocks noChangeAspect="1"/>
          </p:cNvGraphicFramePr>
          <p:nvPr/>
        </p:nvGraphicFramePr>
        <p:xfrm>
          <a:off x="2000250" y="3567113"/>
          <a:ext cx="2800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3263900" imgH="419100" progId="Equation.DSMT4">
                  <p:embed/>
                </p:oleObj>
              </mc:Choice>
              <mc:Fallback>
                <p:oleObj name="Equation" r:id="rId3" imgW="3263900" imgH="419100" progId="Equation.DSMT4">
                  <p:embed/>
                  <p:pic>
                    <p:nvPicPr>
                      <p:cNvPr id="0" name="图片 399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3567113"/>
                        <a:ext cx="280035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934200" cy="609600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4 </a:t>
            </a:r>
            <a:r>
              <a:rPr lang="en-US" altLang="zh-CN" sz="2800" smtClean="0">
                <a:ea typeface="楷体_GB2312" panose="02010609030101010101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已知 </a:t>
            </a:r>
            <a:r>
              <a:rPr lang="en-US" altLang="zh-CN" sz="2800" i="1" smtClean="0">
                <a:solidFill>
                  <a:schemeClr val="tx1"/>
                </a:solidFill>
                <a:ea typeface="楷体_GB2312" panose="02010609030101010101" pitchFamily="49" charset="-122"/>
              </a:rPr>
              <a:t>X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表示弹着点与靶心的距离，</a:t>
            </a:r>
            <a:endParaRPr lang="zh-CN" altLang="en-US" sz="2800" smtClean="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51261" name="Group 13"/>
          <p:cNvGrpSpPr/>
          <p:nvPr/>
        </p:nvGrpSpPr>
        <p:grpSpPr bwMode="auto">
          <a:xfrm>
            <a:off x="517525" y="850900"/>
            <a:ext cx="8201025" cy="2433638"/>
            <a:chOff x="326" y="624"/>
            <a:chExt cx="5166" cy="1533"/>
          </a:xfrm>
        </p:grpSpPr>
        <p:sp>
          <p:nvSpPr>
            <p:cNvPr id="51275" name="Text Box 14"/>
            <p:cNvSpPr txBox="1">
              <a:spLocks noChangeArrowheads="1"/>
            </p:cNvSpPr>
            <p:nvPr/>
          </p:nvSpPr>
          <p:spPr bwMode="auto">
            <a:xfrm>
              <a:off x="336" y="624"/>
              <a:ext cx="51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⑴  </a:t>
              </a:r>
              <a:r>
                <a:rPr lang="zh-CN" altLang="en-US"/>
                <a:t>击中靶上任一同心圆盘上点的概率与该圆盘面积</a:t>
              </a:r>
              <a:endParaRPr lang="zh-CN" altLang="en-US"/>
            </a:p>
          </p:txBody>
        </p:sp>
        <p:sp>
          <p:nvSpPr>
            <p:cNvPr id="51276" name="Text Box 15"/>
            <p:cNvSpPr txBox="1">
              <a:spLocks noChangeArrowheads="1"/>
            </p:cNvSpPr>
            <p:nvPr/>
          </p:nvSpPr>
          <p:spPr bwMode="auto">
            <a:xfrm>
              <a:off x="704" y="102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成正比；</a:t>
              </a:r>
              <a:endParaRPr lang="zh-CN" altLang="en-US"/>
            </a:p>
          </p:txBody>
        </p:sp>
        <p:sp>
          <p:nvSpPr>
            <p:cNvPr id="51277" name="Text Box 16"/>
            <p:cNvSpPr txBox="1">
              <a:spLocks noChangeArrowheads="1"/>
            </p:cNvSpPr>
            <p:nvPr/>
          </p:nvSpPr>
          <p:spPr bwMode="auto">
            <a:xfrm>
              <a:off x="336" y="1413"/>
              <a:ext cx="2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⑵  </a:t>
              </a:r>
              <a:r>
                <a:rPr lang="zh-CN" altLang="en-US"/>
                <a:t>靶子半径是 </a:t>
              </a:r>
              <a:r>
                <a:rPr lang="en-US" altLang="zh-CN"/>
                <a:t>2 </a:t>
              </a:r>
              <a:r>
                <a:rPr lang="zh-CN" altLang="en-US"/>
                <a:t>米；</a:t>
              </a:r>
              <a:endParaRPr lang="zh-CN" altLang="en-US"/>
            </a:p>
          </p:txBody>
        </p:sp>
        <p:sp>
          <p:nvSpPr>
            <p:cNvPr id="51278" name="Text Box 17"/>
            <p:cNvSpPr txBox="1">
              <a:spLocks noChangeArrowheads="1"/>
            </p:cNvSpPr>
            <p:nvPr/>
          </p:nvSpPr>
          <p:spPr bwMode="auto">
            <a:xfrm>
              <a:off x="2678" y="1413"/>
              <a:ext cx="20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⑶  </a:t>
              </a:r>
              <a:r>
                <a:rPr lang="zh-CN" altLang="en-US"/>
                <a:t>每次射击都中靶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51279" name="Text Box 18"/>
            <p:cNvSpPr txBox="1">
              <a:spLocks noChangeArrowheads="1"/>
            </p:cNvSpPr>
            <p:nvPr/>
          </p:nvSpPr>
          <p:spPr bwMode="auto">
            <a:xfrm>
              <a:off x="326" y="1830"/>
              <a:ext cx="247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求 </a:t>
              </a:r>
              <a:r>
                <a:rPr lang="en-US" altLang="zh-CN" i="1"/>
                <a:t>X </a:t>
              </a:r>
              <a:r>
                <a:rPr lang="zh-CN" altLang="en-US"/>
                <a:t>的分布函数</a:t>
              </a:r>
              <a:r>
                <a:rPr lang="zh-CN" altLang="en-US" i="1"/>
                <a:t> 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．</a:t>
              </a:r>
              <a:endParaRPr lang="zh-CN" altLang="en-US"/>
            </a:p>
          </p:txBody>
        </p:sp>
      </p:grp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457200" y="3471863"/>
            <a:ext cx="8080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</a:rPr>
              <a:t>解   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089025" y="3459163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因为</a:t>
            </a:r>
            <a:endParaRPr lang="zh-CN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457200" y="4130675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052638" y="4130675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50199" name="Object 55"/>
          <p:cNvGraphicFramePr>
            <a:graphicFrameLocks noChangeAspect="1"/>
          </p:cNvGraphicFramePr>
          <p:nvPr/>
        </p:nvGraphicFramePr>
        <p:xfrm>
          <a:off x="2744788" y="4214813"/>
          <a:ext cx="1293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1460500" imgH="419100" progId="Equation.DSMT4">
                  <p:embed/>
                </p:oleObj>
              </mc:Choice>
              <mc:Fallback>
                <p:oleObj name="Equation" r:id="rId5" imgW="1460500" imgH="419100" progId="Equation.DSMT4">
                  <p:embed/>
                  <p:pic>
                    <p:nvPicPr>
                      <p:cNvPr id="0" name="图片 399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4788" y="4214813"/>
                        <a:ext cx="1293812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006850" y="4130675"/>
            <a:ext cx="2317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不可能发生，</a:t>
            </a:r>
            <a:endParaRPr lang="zh-CN" altLang="en-US"/>
          </a:p>
        </p:txBody>
      </p:sp>
      <p:graphicFrame>
        <p:nvGraphicFramePr>
          <p:cNvPr id="50201" name="Object 56"/>
          <p:cNvGraphicFramePr>
            <a:graphicFrameLocks noChangeAspect="1"/>
          </p:cNvGraphicFramePr>
          <p:nvPr/>
        </p:nvGraphicFramePr>
        <p:xfrm>
          <a:off x="731838" y="4862513"/>
          <a:ext cx="1463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1663700" imgH="419100" progId="Equation.DSMT4">
                  <p:embed/>
                </p:oleObj>
              </mc:Choice>
              <mc:Fallback>
                <p:oleObj name="Equation" r:id="rId7" imgW="1663700" imgH="419100" progId="Equation.DSMT4">
                  <p:embed/>
                  <p:pic>
                    <p:nvPicPr>
                      <p:cNvPr id="0" name="图片 3993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838" y="4862513"/>
                        <a:ext cx="1463675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57"/>
          <p:cNvGraphicFramePr>
            <a:graphicFrameLocks noChangeAspect="1"/>
          </p:cNvGraphicFramePr>
          <p:nvPr/>
        </p:nvGraphicFramePr>
        <p:xfrm>
          <a:off x="1089025" y="5570538"/>
          <a:ext cx="1504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9" imgW="1714500" imgH="368300" progId="Equation.DSMT4">
                  <p:embed/>
                </p:oleObj>
              </mc:Choice>
              <mc:Fallback>
                <p:oleObj name="Equation" r:id="rId9" imgW="1714500" imgH="368300" progId="Equation.DSMT4">
                  <p:embed/>
                  <p:pic>
                    <p:nvPicPr>
                      <p:cNvPr id="0" name="图片 3994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9025" y="5570538"/>
                        <a:ext cx="150495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492125" y="549433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568575" y="549433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50205" name="Object 58"/>
          <p:cNvGraphicFramePr>
            <a:graphicFrameLocks noChangeAspect="1"/>
          </p:cNvGraphicFramePr>
          <p:nvPr/>
        </p:nvGraphicFramePr>
        <p:xfrm>
          <a:off x="3222625" y="5513388"/>
          <a:ext cx="4518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1" imgW="5334000" imgH="508000" progId="Equation.DSMT4">
                  <p:embed/>
                </p:oleObj>
              </mc:Choice>
              <mc:Fallback>
                <p:oleObj name="Equation" r:id="rId11" imgW="5334000" imgH="508000" progId="Equation.DSMT4">
                  <p:embed/>
                  <p:pic>
                    <p:nvPicPr>
                      <p:cNvPr id="0" name="图片 3994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625" y="5513388"/>
                        <a:ext cx="4518025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Oval 30"/>
          <p:cNvSpPr>
            <a:spLocks noChangeArrowheads="1"/>
          </p:cNvSpPr>
          <p:nvPr/>
        </p:nvSpPr>
        <p:spPr bwMode="black">
          <a:xfrm>
            <a:off x="6521450" y="2630488"/>
            <a:ext cx="2514600" cy="2743200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blackWhite">
          <a:xfrm>
            <a:off x="6826250" y="3087688"/>
            <a:ext cx="1905000" cy="1905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zh-CN" sz="2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black">
          <a:xfrm>
            <a:off x="7740650" y="4002088"/>
            <a:ext cx="76200" cy="76200"/>
          </a:xfrm>
          <a:prstGeom prst="ellipse">
            <a:avLst/>
          </a:prstGeom>
          <a:solidFill>
            <a:srgbClr val="FF0066"/>
          </a:solidFill>
          <a:ln w="63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black">
          <a:xfrm flipV="1">
            <a:off x="7778750" y="2630488"/>
            <a:ext cx="0" cy="1371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black">
          <a:xfrm>
            <a:off x="7816850" y="4002088"/>
            <a:ext cx="91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black">
          <a:xfrm>
            <a:off x="7969250" y="3933825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rgbClr val="FF3399"/>
                </a:solidFill>
                <a:ea typeface="宋体" panose="02010600030101010101" pitchFamily="2" charset="-122"/>
              </a:rPr>
              <a:t>X</a:t>
            </a:r>
            <a:endParaRPr lang="en-US" altLang="zh-CN" sz="2400" b="0">
              <a:solidFill>
                <a:srgbClr val="FF33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95" grpId="0" autoUpdateAnimBg="0" build="p"/>
      <p:bldP spid="50196" grpId="0" autoUpdateAnimBg="0" build="p"/>
      <p:bldP spid="50197" grpId="0" autoUpdateAnimBg="0" build="p"/>
      <p:bldP spid="50198" grpId="0" autoUpdateAnimBg="0" build="p"/>
      <p:bldP spid="50200" grpId="0" autoUpdateAnimBg="0" build="p"/>
      <p:bldP spid="50203" grpId="0" autoUpdateAnimBg="0" build="p"/>
      <p:bldP spid="50204" grpId="0" autoUpdateAnimBg="0" build="p"/>
      <p:bldP spid="50206" grpId="0" animBg="1"/>
      <p:bldP spid="50207" grpId="0" animBg="1" autoUpdateAnimBg="0"/>
      <p:bldP spid="50208" grpId="0" animBg="1"/>
      <p:bldP spid="50209" grpId="0" animBg="1"/>
      <p:bldP spid="50210" grpId="0" animBg="1"/>
      <p:bldP spid="502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9" name="Object 95"/>
          <p:cNvGraphicFramePr/>
          <p:nvPr/>
        </p:nvGraphicFramePr>
        <p:xfrm>
          <a:off x="539750" y="1292225"/>
          <a:ext cx="3816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1" imgW="4457700" imgH="406400" progId="Equation.DSMT4">
                  <p:embed/>
                </p:oleObj>
              </mc:Choice>
              <mc:Fallback>
                <p:oleObj name="Equation" r:id="rId1" imgW="4457700" imgH="406400" progId="Equation.DSMT4">
                  <p:embed/>
                  <p:pic>
                    <p:nvPicPr>
                      <p:cNvPr id="0" name="图片 409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292225"/>
                        <a:ext cx="3816350" cy="427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0" name="Object 96"/>
          <p:cNvGraphicFramePr/>
          <p:nvPr/>
        </p:nvGraphicFramePr>
        <p:xfrm>
          <a:off x="971550" y="571500"/>
          <a:ext cx="27701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3" imgW="3238500" imgH="419100" progId="Equation.DSMT4">
                  <p:embed/>
                </p:oleObj>
              </mc:Choice>
              <mc:Fallback>
                <p:oleObj name="Equation" r:id="rId3" imgW="3238500" imgH="419100" progId="Equation.DSMT4">
                  <p:embed/>
                  <p:pic>
                    <p:nvPicPr>
                      <p:cNvPr id="0" name="图片 409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71500"/>
                        <a:ext cx="2770188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4" name="Text Box 11"/>
          <p:cNvSpPr txBox="1">
            <a:spLocks noChangeArrowheads="1"/>
          </p:cNvSpPr>
          <p:nvPr/>
        </p:nvSpPr>
        <p:spPr bwMode="auto">
          <a:xfrm>
            <a:off x="468313" y="457200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</a:t>
            </a:r>
            <a:endParaRPr lang="zh-CN" altLang="en-US"/>
          </a:p>
        </p:txBody>
      </p:sp>
      <p:graphicFrame>
        <p:nvGraphicFramePr>
          <p:cNvPr id="51212" name="Object 97"/>
          <p:cNvGraphicFramePr/>
          <p:nvPr/>
        </p:nvGraphicFramePr>
        <p:xfrm>
          <a:off x="539750" y="1985963"/>
          <a:ext cx="2592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5" imgW="3035300" imgH="508000" progId="Equation.DSMT4">
                  <p:embed/>
                </p:oleObj>
              </mc:Choice>
              <mc:Fallback>
                <p:oleObj name="Equation" r:id="rId5" imgW="3035300" imgH="508000" progId="Equation.DSMT4">
                  <p:embed/>
                  <p:pic>
                    <p:nvPicPr>
                      <p:cNvPr id="0" name="图片 409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1985963"/>
                        <a:ext cx="2592388" cy="506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98"/>
          <p:cNvGraphicFramePr/>
          <p:nvPr/>
        </p:nvGraphicFramePr>
        <p:xfrm>
          <a:off x="1060450" y="2760663"/>
          <a:ext cx="873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7" imgW="952500" imgH="342900" progId="Equation.DSMT4">
                  <p:embed/>
                </p:oleObj>
              </mc:Choice>
              <mc:Fallback>
                <p:oleObj name="Equation" r:id="rId7" imgW="952500" imgH="342900" progId="Equation.DSMT4">
                  <p:embed/>
                  <p:pic>
                    <p:nvPicPr>
                      <p:cNvPr id="0" name="图片 409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450" y="2760663"/>
                        <a:ext cx="873125" cy="366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981200" y="266700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51216" name="Object 99"/>
          <p:cNvGraphicFramePr/>
          <p:nvPr/>
        </p:nvGraphicFramePr>
        <p:xfrm>
          <a:off x="2743200" y="2720975"/>
          <a:ext cx="3378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9" imgW="3962400" imgH="419100" progId="Equation.DSMT4">
                  <p:embed/>
                </p:oleObj>
              </mc:Choice>
              <mc:Fallback>
                <p:oleObj name="Equation" r:id="rId9" imgW="3962400" imgH="419100" progId="Equation.DSMT4">
                  <p:embed/>
                  <p:pic>
                    <p:nvPicPr>
                      <p:cNvPr id="0" name="图片 409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2720975"/>
                        <a:ext cx="33782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17525" y="3367088"/>
            <a:ext cx="34559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总之 </a:t>
            </a:r>
            <a:r>
              <a:rPr lang="en-US" altLang="zh-CN" i="1"/>
              <a:t>X </a:t>
            </a:r>
            <a:r>
              <a:rPr lang="zh-CN" altLang="en-US"/>
              <a:t>的分布函数为</a:t>
            </a:r>
            <a:endParaRPr lang="zh-CN" altLang="en-US"/>
          </a:p>
        </p:txBody>
      </p:sp>
      <p:graphicFrame>
        <p:nvGraphicFramePr>
          <p:cNvPr id="51218" name="Object 100"/>
          <p:cNvGraphicFramePr/>
          <p:nvPr/>
        </p:nvGraphicFramePr>
        <p:xfrm>
          <a:off x="1692275" y="4067175"/>
          <a:ext cx="42354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1" imgW="4991100" imgH="1968500" progId="Equation.DSMT4">
                  <p:embed/>
                </p:oleObj>
              </mc:Choice>
              <mc:Fallback>
                <p:oleObj name="Equation" r:id="rId11" imgW="4991100" imgH="1968500" progId="Equation.DSMT4">
                  <p:embed/>
                  <p:pic>
                    <p:nvPicPr>
                      <p:cNvPr id="0" name="图片 409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4067175"/>
                        <a:ext cx="4235450" cy="172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6172200" y="582613"/>
            <a:ext cx="2819400" cy="2998787"/>
            <a:chOff x="3888" y="223"/>
            <a:chExt cx="1776" cy="1889"/>
          </a:xfrm>
        </p:grpSpPr>
        <p:sp>
          <p:nvSpPr>
            <p:cNvPr id="52340" name="Line 20"/>
            <p:cNvSpPr>
              <a:spLocks noChangeShapeType="1"/>
            </p:cNvSpPr>
            <p:nvPr/>
          </p:nvSpPr>
          <p:spPr bwMode="auto">
            <a:xfrm>
              <a:off x="3888" y="1872"/>
              <a:ext cx="17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1" name="Line 21"/>
            <p:cNvSpPr>
              <a:spLocks noChangeShapeType="1"/>
            </p:cNvSpPr>
            <p:nvPr/>
          </p:nvSpPr>
          <p:spPr bwMode="auto">
            <a:xfrm flipV="1">
              <a:off x="4080" y="240"/>
              <a:ext cx="0" cy="18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2" name="Line 22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3" name="Line 23"/>
            <p:cNvSpPr>
              <a:spLocks noChangeShapeType="1"/>
            </p:cNvSpPr>
            <p:nvPr/>
          </p:nvSpPr>
          <p:spPr bwMode="auto">
            <a:xfrm flipV="1">
              <a:off x="4560" y="182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4" name="Line 24"/>
            <p:cNvSpPr>
              <a:spLocks noChangeShapeType="1"/>
            </p:cNvSpPr>
            <p:nvPr/>
          </p:nvSpPr>
          <p:spPr bwMode="auto">
            <a:xfrm flipV="1">
              <a:off x="4800" y="182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5" name="Line 25"/>
            <p:cNvSpPr>
              <a:spLocks noChangeShapeType="1"/>
            </p:cNvSpPr>
            <p:nvPr/>
          </p:nvSpPr>
          <p:spPr bwMode="auto">
            <a:xfrm flipV="1">
              <a:off x="5040" y="1824"/>
              <a:ext cx="0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6" name="Line 26"/>
            <p:cNvSpPr>
              <a:spLocks noChangeShapeType="1"/>
            </p:cNvSpPr>
            <p:nvPr/>
          </p:nvSpPr>
          <p:spPr bwMode="auto">
            <a:xfrm>
              <a:off x="4080" y="1392"/>
              <a:ext cx="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7" name="Line 27"/>
            <p:cNvSpPr>
              <a:spLocks noChangeShapeType="1"/>
            </p:cNvSpPr>
            <p:nvPr/>
          </p:nvSpPr>
          <p:spPr bwMode="auto">
            <a:xfrm>
              <a:off x="4080" y="912"/>
              <a:ext cx="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8" name="Line 28"/>
            <p:cNvSpPr>
              <a:spLocks noChangeShapeType="1"/>
            </p:cNvSpPr>
            <p:nvPr/>
          </p:nvSpPr>
          <p:spPr bwMode="auto">
            <a:xfrm flipV="1">
              <a:off x="4560" y="906"/>
              <a:ext cx="0" cy="91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9" name="Line 29"/>
            <p:cNvSpPr>
              <a:spLocks noChangeShapeType="1"/>
            </p:cNvSpPr>
            <p:nvPr/>
          </p:nvSpPr>
          <p:spPr bwMode="auto">
            <a:xfrm>
              <a:off x="4560" y="912"/>
              <a:ext cx="5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0" name="Freeform 30"/>
            <p:cNvSpPr/>
            <p:nvPr/>
          </p:nvSpPr>
          <p:spPr bwMode="auto">
            <a:xfrm>
              <a:off x="4068" y="912"/>
              <a:ext cx="480" cy="960"/>
            </a:xfrm>
            <a:custGeom>
              <a:avLst/>
              <a:gdLst>
                <a:gd name="T0" fmla="*/ 0 w 480"/>
                <a:gd name="T1" fmla="*/ 960 h 960"/>
                <a:gd name="T2" fmla="*/ 288 w 480"/>
                <a:gd name="T3" fmla="*/ 672 h 960"/>
                <a:gd name="T4" fmla="*/ 480 w 480"/>
                <a:gd name="T5" fmla="*/ 0 h 960"/>
                <a:gd name="T6" fmla="*/ 0 60000 65536"/>
                <a:gd name="T7" fmla="*/ 0 60000 65536"/>
                <a:gd name="T8" fmla="*/ 0 60000 65536"/>
                <a:gd name="T9" fmla="*/ 0 w 480"/>
                <a:gd name="T10" fmla="*/ 0 h 960"/>
                <a:gd name="T11" fmla="*/ 480 w 4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960">
                  <a:moveTo>
                    <a:pt x="0" y="960"/>
                  </a:moveTo>
                  <a:cubicBezTo>
                    <a:pt x="104" y="896"/>
                    <a:pt x="208" y="832"/>
                    <a:pt x="288" y="672"/>
                  </a:cubicBezTo>
                  <a:cubicBezTo>
                    <a:pt x="368" y="512"/>
                    <a:pt x="424" y="256"/>
                    <a:pt x="48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1" name="Line 31"/>
            <p:cNvSpPr>
              <a:spLocks noChangeShapeType="1"/>
            </p:cNvSpPr>
            <p:nvPr/>
          </p:nvSpPr>
          <p:spPr bwMode="auto">
            <a:xfrm>
              <a:off x="4080" y="912"/>
              <a:ext cx="4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325" name="Object 101"/>
            <p:cNvGraphicFramePr/>
            <p:nvPr/>
          </p:nvGraphicFramePr>
          <p:xfrm>
            <a:off x="4296" y="1920"/>
            <a:ext cx="6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7" name="Equation" r:id="rId13" imgW="88900" imgH="304800" progId="Equation.DSMT4">
                    <p:embed/>
                  </p:oleObj>
                </mc:Choice>
                <mc:Fallback>
                  <p:oleObj name="Equation" r:id="rId13" imgW="88900" imgH="304800" progId="Equation.DSMT4">
                    <p:embed/>
                    <p:pic>
                      <p:nvPicPr>
                        <p:cNvPr id="0" name="图片 409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96" y="1920"/>
                          <a:ext cx="61" cy="1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6" name="Object 102"/>
            <p:cNvGraphicFramePr/>
            <p:nvPr/>
          </p:nvGraphicFramePr>
          <p:xfrm>
            <a:off x="4508" y="1920"/>
            <a:ext cx="9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8" name="Equation" r:id="rId15" imgW="190500" imgH="304800" progId="Equation.DSMT4">
                    <p:embed/>
                  </p:oleObj>
                </mc:Choice>
                <mc:Fallback>
                  <p:oleObj name="Equation" r:id="rId15" imgW="190500" imgH="304800" progId="Equation.DSMT4">
                    <p:embed/>
                    <p:pic>
                      <p:nvPicPr>
                        <p:cNvPr id="0" name="图片 4096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08" y="1920"/>
                          <a:ext cx="94" cy="1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7" name="Object 103"/>
            <p:cNvGraphicFramePr/>
            <p:nvPr/>
          </p:nvGraphicFramePr>
          <p:xfrm>
            <a:off x="4777" y="1932"/>
            <a:ext cx="8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9" name="Equation" r:id="rId17" imgW="152400" imgH="317500" progId="Equation.DSMT4">
                    <p:embed/>
                  </p:oleObj>
                </mc:Choice>
                <mc:Fallback>
                  <p:oleObj name="Equation" r:id="rId17" imgW="152400" imgH="317500" progId="Equation.DSMT4">
                    <p:embed/>
                    <p:pic>
                      <p:nvPicPr>
                        <p:cNvPr id="0" name="图片 409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77" y="1932"/>
                          <a:ext cx="83" cy="14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8" name="Object 104"/>
            <p:cNvGraphicFramePr/>
            <p:nvPr/>
          </p:nvGraphicFramePr>
          <p:xfrm>
            <a:off x="4993" y="1932"/>
            <a:ext cx="9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0" name="Equation" r:id="rId19" imgW="190500" imgH="304800" progId="Equation.DSMT4">
                    <p:embed/>
                  </p:oleObj>
                </mc:Choice>
                <mc:Fallback>
                  <p:oleObj name="Equation" r:id="rId19" imgW="190500" imgH="304800" progId="Equation.DSMT4">
                    <p:embed/>
                    <p:pic>
                      <p:nvPicPr>
                        <p:cNvPr id="0" name="图片 4096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93" y="1932"/>
                          <a:ext cx="95" cy="1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9" name="Object 105"/>
            <p:cNvGraphicFramePr/>
            <p:nvPr/>
          </p:nvGraphicFramePr>
          <p:xfrm>
            <a:off x="3943" y="1932"/>
            <a:ext cx="8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1" name="Equation" r:id="rId21" imgW="165100" imgH="317500" progId="Equation.DSMT4">
                    <p:embed/>
                  </p:oleObj>
                </mc:Choice>
                <mc:Fallback>
                  <p:oleObj name="Equation" r:id="rId21" imgW="165100" imgH="317500" progId="Equation.DSMT4">
                    <p:embed/>
                    <p:pic>
                      <p:nvPicPr>
                        <p:cNvPr id="0" name="图片 4097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43" y="1932"/>
                          <a:ext cx="89" cy="14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0" name="Object 106"/>
            <p:cNvGraphicFramePr/>
            <p:nvPr/>
          </p:nvGraphicFramePr>
          <p:xfrm>
            <a:off x="3983" y="852"/>
            <a:ext cx="6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2" name="Equation" r:id="rId23" imgW="88900" imgH="304800" progId="Equation.DSMT4">
                    <p:embed/>
                  </p:oleObj>
                </mc:Choice>
                <mc:Fallback>
                  <p:oleObj name="Equation" r:id="rId23" imgW="88900" imgH="304800" progId="Equation.DSMT4">
                    <p:embed/>
                    <p:pic>
                      <p:nvPicPr>
                        <p:cNvPr id="0" name="图片 4097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983" y="852"/>
                          <a:ext cx="61" cy="1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1" name="Object 107"/>
            <p:cNvGraphicFramePr/>
            <p:nvPr/>
          </p:nvGraphicFramePr>
          <p:xfrm>
            <a:off x="3924" y="1218"/>
            <a:ext cx="11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3" name="Equation" r:id="rId25" imgW="254000" imgH="1003300" progId="Equation.DSMT4">
                    <p:embed/>
                  </p:oleObj>
                </mc:Choice>
                <mc:Fallback>
                  <p:oleObj name="Equation" r:id="rId25" imgW="254000" imgH="1003300" progId="Equation.DSMT4">
                    <p:embed/>
                    <p:pic>
                      <p:nvPicPr>
                        <p:cNvPr id="0" name="图片 4097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924" y="1218"/>
                          <a:ext cx="117" cy="3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2" name="Object 108"/>
            <p:cNvGraphicFramePr/>
            <p:nvPr/>
          </p:nvGraphicFramePr>
          <p:xfrm>
            <a:off x="4176" y="223"/>
            <a:ext cx="38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4" name="Equation" r:id="rId27" imgW="876300" imgH="419100" progId="Equation.DSMT4">
                    <p:embed/>
                  </p:oleObj>
                </mc:Choice>
                <mc:Fallback>
                  <p:oleObj name="Equation" r:id="rId27" imgW="876300" imgH="419100" progId="Equation.DSMT4">
                    <p:embed/>
                    <p:pic>
                      <p:nvPicPr>
                        <p:cNvPr id="0" name="图片 4097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176" y="223"/>
                          <a:ext cx="384" cy="2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3" name="Object 109"/>
            <p:cNvGraphicFramePr/>
            <p:nvPr/>
          </p:nvGraphicFramePr>
          <p:xfrm>
            <a:off x="5520" y="1944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5" name="Equation" r:id="rId29" imgW="190500" imgH="203200" progId="Equation.DSMT4">
                    <p:embed/>
                  </p:oleObj>
                </mc:Choice>
                <mc:Fallback>
                  <p:oleObj name="Equation" r:id="rId29" imgW="190500" imgH="203200" progId="Equation.DSMT4">
                    <p:embed/>
                    <p:pic>
                      <p:nvPicPr>
                        <p:cNvPr id="0" name="图片 4097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20" y="1944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1" name="AutoShape 41"/>
          <p:cNvSpPr>
            <a:spLocks noChangeArrowheads="1"/>
          </p:cNvSpPr>
          <p:nvPr/>
        </p:nvSpPr>
        <p:spPr bwMode="auto">
          <a:xfrm>
            <a:off x="6084888" y="4508500"/>
            <a:ext cx="2557462" cy="1727200"/>
          </a:xfrm>
          <a:prstGeom prst="cloudCallout">
            <a:avLst>
              <a:gd name="adj1" fmla="val -53042"/>
              <a:gd name="adj2" fmla="val -37593"/>
            </a:avLst>
          </a:prstGeom>
          <a:solidFill>
            <a:srgbClr val="FFCC99"/>
          </a:solidFill>
          <a:ln w="9525">
            <a:solidFill>
              <a:srgbClr val="CC3300"/>
            </a:solidFill>
            <a:round/>
          </a:ln>
        </p:spPr>
        <p:txBody>
          <a:bodyPr/>
          <a:lstStyle/>
          <a:p>
            <a:pPr algn="ctr" eaLnBrk="0" hangingPunct="0"/>
            <a:r>
              <a:rPr lang="zh-CN" altLang="en-US" sz="2400">
                <a:solidFill>
                  <a:srgbClr val="0000FF"/>
                </a:solidFill>
              </a:rPr>
              <a:t>这种分布函数是连续函数吗？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 build="p"/>
      <p:bldP spid="51215" grpId="0" autoUpdateAnimBg="0" build="p"/>
      <p:bldP spid="51217" grpId="0" autoUpdateAnimBg="0" build="p"/>
      <p:bldP spid="512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Line 31"/>
          <p:cNvSpPr>
            <a:spLocks noChangeShapeType="1"/>
          </p:cNvSpPr>
          <p:nvPr/>
        </p:nvSpPr>
        <p:spPr bwMode="auto">
          <a:xfrm flipV="1">
            <a:off x="2051050" y="1557338"/>
            <a:ext cx="649288" cy="935037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6" name="Line 32"/>
          <p:cNvSpPr>
            <a:spLocks noChangeShapeType="1"/>
          </p:cNvSpPr>
          <p:nvPr/>
        </p:nvSpPr>
        <p:spPr bwMode="auto">
          <a:xfrm>
            <a:off x="2292350" y="49403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7" name="Line 33"/>
          <p:cNvSpPr>
            <a:spLocks noChangeShapeType="1"/>
          </p:cNvSpPr>
          <p:nvPr/>
        </p:nvSpPr>
        <p:spPr bwMode="auto">
          <a:xfrm>
            <a:off x="2749550" y="157003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8" name="Line 34"/>
          <p:cNvSpPr>
            <a:spLocks noChangeShapeType="1"/>
          </p:cNvSpPr>
          <p:nvPr/>
        </p:nvSpPr>
        <p:spPr bwMode="auto">
          <a:xfrm>
            <a:off x="2749550" y="52451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9" name="Line 35"/>
          <p:cNvSpPr>
            <a:spLocks noChangeShapeType="1"/>
          </p:cNvSpPr>
          <p:nvPr/>
        </p:nvSpPr>
        <p:spPr bwMode="auto">
          <a:xfrm flipV="1">
            <a:off x="2673350" y="30353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0" name="Line 36"/>
          <p:cNvSpPr>
            <a:spLocks noChangeShapeType="1"/>
          </p:cNvSpPr>
          <p:nvPr/>
        </p:nvSpPr>
        <p:spPr bwMode="auto">
          <a:xfrm>
            <a:off x="2749550" y="37973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1" name="Line 37"/>
          <p:cNvSpPr>
            <a:spLocks noChangeShapeType="1"/>
          </p:cNvSpPr>
          <p:nvPr/>
        </p:nvSpPr>
        <p:spPr bwMode="auto">
          <a:xfrm flipV="1">
            <a:off x="2771775" y="4483100"/>
            <a:ext cx="587375" cy="254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2" name="Rectangle 38"/>
          <p:cNvSpPr>
            <a:spLocks noChangeArrowheads="1"/>
          </p:cNvSpPr>
          <p:nvPr/>
        </p:nvSpPr>
        <p:spPr bwMode="auto">
          <a:xfrm>
            <a:off x="1609725" y="188913"/>
            <a:ext cx="5699125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kumimoji="0" lang="zh-CN" altLang="en-US" sz="3200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第二章 </a:t>
            </a:r>
            <a:r>
              <a:rPr kumimoji="0" lang="zh-CN" altLang="en-US" sz="3200">
                <a:latin typeface="黑体" panose="02010600030101010101" pitchFamily="49" charset="-122"/>
                <a:ea typeface="黑体" panose="02010600030101010101" pitchFamily="49" charset="-122"/>
              </a:rPr>
              <a:t>随机变量及其分布</a:t>
            </a:r>
            <a:endParaRPr kumimoji="0" lang="zh-CN" altLang="en-US" sz="32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154633" name="Group 39"/>
          <p:cNvGrpSpPr/>
          <p:nvPr/>
        </p:nvGrpSpPr>
        <p:grpSpPr bwMode="auto">
          <a:xfrm>
            <a:off x="304800" y="2420938"/>
            <a:ext cx="2673350" cy="2671762"/>
            <a:chOff x="140" y="1419"/>
            <a:chExt cx="1684" cy="1683"/>
          </a:xfrm>
        </p:grpSpPr>
        <p:sp>
          <p:nvSpPr>
            <p:cNvPr id="154659" name="Oval 40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99CC00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0" name="Oval 41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36E00"/>
                </a:gs>
                <a:gs pos="50000">
                  <a:srgbClr val="99CC00"/>
                </a:gs>
                <a:gs pos="100000">
                  <a:srgbClr val="536E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1" name="Oval 42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618200"/>
                </a:gs>
                <a:gs pos="100000">
                  <a:srgbClr val="99CC00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2" name="Oval 43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3" name="Oval 44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4" name="Oval 45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5" name="Oval 46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6" name="Oval 47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pic>
          <p:nvPicPr>
            <p:cNvPr id="154667" name="Picture 48" descr="mark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7" name="AutoShape 49"/>
          <p:cNvSpPr>
            <a:spLocks noChangeArrowheads="1"/>
          </p:cNvSpPr>
          <p:nvPr/>
        </p:nvSpPr>
        <p:spPr bwMode="gray">
          <a:xfrm>
            <a:off x="3352800" y="134143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35" name="Rectangle 50"/>
          <p:cNvSpPr>
            <a:spLocks noChangeArrowheads="1"/>
          </p:cNvSpPr>
          <p:nvPr/>
        </p:nvSpPr>
        <p:spPr bwMode="auto">
          <a:xfrm>
            <a:off x="3563938" y="1344613"/>
            <a:ext cx="489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§1.1 </a:t>
            </a:r>
            <a:r>
              <a:rPr lang="zh-CN" altLang="en-US" sz="2400"/>
              <a:t>随机变量</a:t>
            </a:r>
            <a:endParaRPr lang="zh-CN" altLang="en-US" sz="2400"/>
          </a:p>
        </p:txBody>
      </p:sp>
      <p:sp>
        <p:nvSpPr>
          <p:cNvPr id="4109" name="AutoShape 51"/>
          <p:cNvSpPr>
            <a:spLocks noChangeArrowheads="1"/>
          </p:cNvSpPr>
          <p:nvPr/>
        </p:nvSpPr>
        <p:spPr bwMode="gray">
          <a:xfrm>
            <a:off x="3352800" y="27940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0" name="AutoShape 52"/>
          <p:cNvSpPr>
            <a:spLocks noChangeArrowheads="1"/>
          </p:cNvSpPr>
          <p:nvPr/>
        </p:nvSpPr>
        <p:spPr bwMode="gray">
          <a:xfrm>
            <a:off x="3349625" y="35369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1" name="Oval 53"/>
          <p:cNvSpPr>
            <a:spLocks noChangeArrowheads="1"/>
          </p:cNvSpPr>
          <p:nvPr/>
        </p:nvSpPr>
        <p:spPr bwMode="gray">
          <a:xfrm>
            <a:off x="3263900" y="145891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2" name="Oval 54"/>
          <p:cNvSpPr>
            <a:spLocks noChangeArrowheads="1"/>
          </p:cNvSpPr>
          <p:nvPr/>
        </p:nvSpPr>
        <p:spPr bwMode="gray">
          <a:xfrm>
            <a:off x="3276600" y="2927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3" name="Oval 55"/>
          <p:cNvSpPr>
            <a:spLocks noChangeArrowheads="1"/>
          </p:cNvSpPr>
          <p:nvPr/>
        </p:nvSpPr>
        <p:spPr bwMode="gray">
          <a:xfrm>
            <a:off x="3276600" y="3683000"/>
            <a:ext cx="228600" cy="228600"/>
          </a:xfrm>
          <a:prstGeom prst="ellipse">
            <a:avLst/>
          </a:prstGeom>
          <a:solidFill>
            <a:srgbClr val="CC0099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4" name="AutoShape 56"/>
          <p:cNvSpPr>
            <a:spLocks noChangeArrowheads="1"/>
          </p:cNvSpPr>
          <p:nvPr/>
        </p:nvSpPr>
        <p:spPr bwMode="gray">
          <a:xfrm>
            <a:off x="3352800" y="42687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5" name="Oval 57"/>
          <p:cNvSpPr>
            <a:spLocks noChangeArrowheads="1"/>
          </p:cNvSpPr>
          <p:nvPr/>
        </p:nvSpPr>
        <p:spPr bwMode="gray">
          <a:xfrm>
            <a:off x="3263900" y="44069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6" name="AutoShape 58"/>
          <p:cNvSpPr>
            <a:spLocks noChangeArrowheads="1"/>
          </p:cNvSpPr>
          <p:nvPr/>
        </p:nvSpPr>
        <p:spPr bwMode="gray">
          <a:xfrm>
            <a:off x="3352800" y="50577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7" name="Oval 59"/>
          <p:cNvSpPr>
            <a:spLocks noChangeArrowheads="1"/>
          </p:cNvSpPr>
          <p:nvPr/>
        </p:nvSpPr>
        <p:spPr bwMode="gray">
          <a:xfrm>
            <a:off x="3276600" y="51911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45" name="Rectangle 60"/>
          <p:cNvSpPr>
            <a:spLocks noChangeArrowheads="1"/>
          </p:cNvSpPr>
          <p:nvPr/>
        </p:nvSpPr>
        <p:spPr bwMode="auto">
          <a:xfrm>
            <a:off x="3567113" y="2827338"/>
            <a:ext cx="48879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§1.3 </a:t>
            </a:r>
            <a:r>
              <a:rPr lang="zh-CN" altLang="en-US" sz="2400"/>
              <a:t>常见离散型随机变量</a:t>
            </a:r>
            <a:endParaRPr lang="zh-CN" altLang="en-US" sz="2400"/>
          </a:p>
        </p:txBody>
      </p:sp>
      <p:sp>
        <p:nvSpPr>
          <p:cNvPr id="154646" name="Rectangle 61"/>
          <p:cNvSpPr>
            <a:spLocks noChangeArrowheads="1"/>
          </p:cNvSpPr>
          <p:nvPr/>
        </p:nvSpPr>
        <p:spPr bwMode="auto">
          <a:xfrm>
            <a:off x="3567113" y="5132388"/>
            <a:ext cx="43894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§1.6 </a:t>
            </a:r>
            <a:r>
              <a:rPr lang="zh-CN" altLang="en-US" sz="2400"/>
              <a:t>常见连续型随机变量</a:t>
            </a:r>
            <a:endParaRPr kumimoji="0" lang="zh-CN" altLang="en-US" sz="2400" b="0"/>
          </a:p>
        </p:txBody>
      </p:sp>
      <p:sp>
        <p:nvSpPr>
          <p:cNvPr id="154647" name="Rectangle 62"/>
          <p:cNvSpPr>
            <a:spLocks noChangeArrowheads="1"/>
          </p:cNvSpPr>
          <p:nvPr/>
        </p:nvSpPr>
        <p:spPr bwMode="auto">
          <a:xfrm>
            <a:off x="3567113" y="4340225"/>
            <a:ext cx="4676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§1.5 </a:t>
            </a:r>
            <a:r>
              <a:rPr lang="zh-CN" altLang="en-US" sz="2400"/>
              <a:t>连续型随机变量及其分布</a:t>
            </a:r>
            <a:endParaRPr lang="zh-CN" altLang="en-US" sz="2400"/>
          </a:p>
        </p:txBody>
      </p:sp>
      <p:sp>
        <p:nvSpPr>
          <p:cNvPr id="154648" name="Rectangle 63"/>
          <p:cNvSpPr>
            <a:spLocks noChangeArrowheads="1"/>
          </p:cNvSpPr>
          <p:nvPr/>
        </p:nvSpPr>
        <p:spPr bwMode="auto">
          <a:xfrm>
            <a:off x="3567113" y="3619500"/>
            <a:ext cx="402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§1.4 </a:t>
            </a:r>
            <a:r>
              <a:rPr lang="zh-CN" altLang="en-US" sz="2400"/>
              <a:t>随机变量的分布函数</a:t>
            </a:r>
            <a:endParaRPr kumimoji="0" lang="zh-CN" altLang="en-US" sz="2400" b="0"/>
          </a:p>
        </p:txBody>
      </p:sp>
      <p:sp>
        <p:nvSpPr>
          <p:cNvPr id="154649" name="Line 31"/>
          <p:cNvSpPr>
            <a:spLocks noChangeShapeType="1"/>
          </p:cNvSpPr>
          <p:nvPr/>
        </p:nvSpPr>
        <p:spPr bwMode="auto">
          <a:xfrm flipV="1">
            <a:off x="2370138" y="22860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50" name="Line 33"/>
          <p:cNvSpPr>
            <a:spLocks noChangeShapeType="1"/>
          </p:cNvSpPr>
          <p:nvPr/>
        </p:nvSpPr>
        <p:spPr bwMode="auto">
          <a:xfrm>
            <a:off x="2751138" y="22860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4" name="AutoShape 49"/>
          <p:cNvSpPr>
            <a:spLocks noChangeArrowheads="1"/>
          </p:cNvSpPr>
          <p:nvPr/>
        </p:nvSpPr>
        <p:spPr bwMode="gray">
          <a:xfrm>
            <a:off x="3354388" y="20574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2" name="Rectangle 50"/>
          <p:cNvSpPr>
            <a:spLocks noChangeArrowheads="1"/>
          </p:cNvSpPr>
          <p:nvPr/>
        </p:nvSpPr>
        <p:spPr bwMode="auto">
          <a:xfrm>
            <a:off x="3565525" y="2060575"/>
            <a:ext cx="489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§1.2</a:t>
            </a:r>
            <a:r>
              <a:rPr kumimoji="0" lang="en-US" altLang="zh-CN" sz="2400"/>
              <a:t> </a:t>
            </a:r>
            <a:r>
              <a:rPr kumimoji="0" lang="zh-CN" altLang="en-US" sz="2400"/>
              <a:t>离散型随机变量及其分布</a:t>
            </a:r>
            <a:endParaRPr kumimoji="0" lang="zh-CN" altLang="en-US" sz="2400"/>
          </a:p>
        </p:txBody>
      </p:sp>
      <p:sp>
        <p:nvSpPr>
          <p:cNvPr id="4126" name="Oval 53"/>
          <p:cNvSpPr>
            <a:spLocks noChangeArrowheads="1"/>
          </p:cNvSpPr>
          <p:nvPr/>
        </p:nvSpPr>
        <p:spPr bwMode="gray">
          <a:xfrm>
            <a:off x="3265488" y="21748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4" name="Line 32"/>
          <p:cNvSpPr>
            <a:spLocks noChangeShapeType="1"/>
          </p:cNvSpPr>
          <p:nvPr/>
        </p:nvSpPr>
        <p:spPr bwMode="auto">
          <a:xfrm>
            <a:off x="1979613" y="5013325"/>
            <a:ext cx="863600" cy="1008063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8" name="AutoShape 58"/>
          <p:cNvSpPr>
            <a:spLocks noChangeArrowheads="1"/>
          </p:cNvSpPr>
          <p:nvPr/>
        </p:nvSpPr>
        <p:spPr bwMode="gray">
          <a:xfrm>
            <a:off x="3419475" y="58054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29" name="Oval 59"/>
          <p:cNvSpPr>
            <a:spLocks noChangeArrowheads="1"/>
          </p:cNvSpPr>
          <p:nvPr/>
        </p:nvSpPr>
        <p:spPr bwMode="gray">
          <a:xfrm>
            <a:off x="3343275" y="5938838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7" name="Rectangle 61"/>
          <p:cNvSpPr>
            <a:spLocks noChangeArrowheads="1"/>
          </p:cNvSpPr>
          <p:nvPr/>
        </p:nvSpPr>
        <p:spPr bwMode="auto">
          <a:xfrm>
            <a:off x="3633788" y="5880100"/>
            <a:ext cx="43894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§1.7 </a:t>
            </a:r>
            <a:r>
              <a:rPr lang="zh-CN" altLang="en-US" sz="2400"/>
              <a:t>随机变量函数的分布</a:t>
            </a:r>
            <a:endParaRPr kumimoji="0" lang="zh-CN" altLang="en-US" sz="2400" b="0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2843213" y="602138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3"/>
          <p:cNvSpPr txBox="1">
            <a:spLocks noChangeArrowheads="1"/>
          </p:cNvSpPr>
          <p:nvPr/>
        </p:nvSpPr>
        <p:spPr bwMode="auto">
          <a:xfrm>
            <a:off x="2386013" y="2560638"/>
            <a:ext cx="5562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一、分布函数的概念</a:t>
            </a:r>
            <a:endParaRPr lang="zh-CN" altLang="en-US" sz="3200"/>
          </a:p>
        </p:txBody>
      </p:sp>
      <p:sp>
        <p:nvSpPr>
          <p:cNvPr id="177154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386013" y="3352800"/>
            <a:ext cx="5715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二、分布函数性质</a:t>
            </a:r>
            <a:endParaRPr lang="zh-CN" altLang="en-US" sz="3200"/>
          </a:p>
        </p:txBody>
      </p:sp>
      <p:sp>
        <p:nvSpPr>
          <p:cNvPr id="17715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1119188"/>
            <a:ext cx="6037263" cy="869950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kumimoji="1" lang="en-US" altLang="zh-CN" sz="3600" smtClean="0">
                <a:solidFill>
                  <a:schemeClr val="tx1"/>
                </a:solidFill>
                <a:ea typeface="黑体" panose="02010600030101010101" pitchFamily="49" charset="-122"/>
              </a:rPr>
              <a:t>§2.3  </a:t>
            </a:r>
            <a:r>
              <a:rPr kumimoji="1" lang="zh-CN" altLang="en-US" sz="3600" smtClean="0">
                <a:solidFill>
                  <a:schemeClr val="tx1"/>
                </a:solidFill>
                <a:ea typeface="黑体" panose="02010600030101010101" pitchFamily="49" charset="-122"/>
              </a:rPr>
              <a:t>随机变量的分布函数 </a:t>
            </a:r>
            <a:endParaRPr kumimoji="1" lang="zh-CN" altLang="en-US" sz="3600" smtClean="0">
              <a:solidFill>
                <a:schemeClr val="tx1"/>
              </a:solidFill>
              <a:ea typeface="黑体" panose="02010600030101010101" pitchFamily="49" charset="-122"/>
            </a:endParaRPr>
          </a:p>
        </p:txBody>
      </p:sp>
      <p:sp>
        <p:nvSpPr>
          <p:cNvPr id="177156" name="Text Box 1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339975" y="4144963"/>
            <a:ext cx="64087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三、分布函数类型</a:t>
            </a:r>
            <a:endParaRPr lang="zh-CN" altLang="en-US" sz="3200"/>
          </a:p>
        </p:txBody>
      </p:sp>
      <p:grpSp>
        <p:nvGrpSpPr>
          <p:cNvPr id="177157" name="Group 3"/>
          <p:cNvGrpSpPr/>
          <p:nvPr/>
        </p:nvGrpSpPr>
        <p:grpSpPr bwMode="auto">
          <a:xfrm>
            <a:off x="6464300" y="4773613"/>
            <a:ext cx="2514600" cy="1676400"/>
            <a:chOff x="2304" y="1296"/>
            <a:chExt cx="2496" cy="1776"/>
          </a:xfrm>
        </p:grpSpPr>
        <p:sp>
          <p:nvSpPr>
            <p:cNvPr id="177158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159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177201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02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7203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7160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177199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00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7161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177196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97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98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7162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3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4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165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177166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177194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7195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7167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177192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7193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7168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69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170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1 h 1244"/>
                  <a:gd name="T40" fmla="*/ 1 w 874"/>
                  <a:gd name="T41" fmla="*/ 1 h 1244"/>
                  <a:gd name="T42" fmla="*/ 1 w 874"/>
                  <a:gd name="T43" fmla="*/ 1 h 1244"/>
                  <a:gd name="T44" fmla="*/ 1 w 874"/>
                  <a:gd name="T45" fmla="*/ 1 h 1244"/>
                  <a:gd name="T46" fmla="*/ 1 w 874"/>
                  <a:gd name="T47" fmla="*/ 1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7171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177189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190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191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7172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177187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188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7173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7174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177175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77182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183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184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185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186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176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7718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718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7177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7717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717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5" name="Object 66"/>
          <p:cNvGraphicFramePr>
            <a:graphicFrameLocks noChangeAspect="1"/>
          </p:cNvGraphicFramePr>
          <p:nvPr/>
        </p:nvGraphicFramePr>
        <p:xfrm>
          <a:off x="2181225" y="2171700"/>
          <a:ext cx="44783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1" imgW="4673600" imgH="406400" progId="Equation.DSMT4">
                  <p:embed/>
                </p:oleObj>
              </mc:Choice>
              <mc:Fallback>
                <p:oleObj name="Equation" r:id="rId1" imgW="4673600" imgH="4064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81225" y="2171700"/>
                        <a:ext cx="4478338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39750" y="2946400"/>
            <a:ext cx="36337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的分布函数</a:t>
            </a:r>
            <a:r>
              <a:rPr lang="en-US" altLang="zh-CN"/>
              <a:t>.  </a:t>
            </a:r>
            <a:r>
              <a:rPr lang="zh-CN" altLang="en-US"/>
              <a:t>记作</a:t>
            </a:r>
            <a:endParaRPr lang="zh-CN" alt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39750" y="1412875"/>
            <a:ext cx="820896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ea typeface="黑体" panose="02010600030101010101" pitchFamily="49" charset="-122"/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X </a:t>
            </a:r>
            <a:r>
              <a:rPr lang="zh-CN" altLang="en-US"/>
              <a:t>是随机变量，</a:t>
            </a:r>
            <a:r>
              <a:rPr lang="en-US" altLang="zh-CN" i="1"/>
              <a:t>x</a:t>
            </a:r>
            <a:r>
              <a:rPr lang="zh-CN" altLang="en-US"/>
              <a:t>是任意实数，称函数</a:t>
            </a:r>
            <a:endParaRPr lang="zh-CN" altLang="en-US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194050" y="3608388"/>
            <a:ext cx="2530475" cy="963612"/>
            <a:chOff x="2016" y="2801"/>
            <a:chExt cx="1594" cy="607"/>
          </a:xfrm>
        </p:grpSpPr>
        <p:graphicFrame>
          <p:nvGraphicFramePr>
            <p:cNvPr id="41027" name="Object 67"/>
            <p:cNvGraphicFramePr>
              <a:graphicFrameLocks noChangeAspect="1"/>
            </p:cNvGraphicFramePr>
            <p:nvPr/>
          </p:nvGraphicFramePr>
          <p:xfrm>
            <a:off x="2874" y="2801"/>
            <a:ext cx="6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" name="Equation" r:id="rId3" imgW="2743200" imgH="5181600" progId="Equation.3">
                    <p:embed/>
                  </p:oleObj>
                </mc:Choice>
                <mc:Fallback>
                  <p:oleObj name="Equation" r:id="rId3" imgW="2743200" imgH="5181600" progId="Equation.3">
                    <p:embed/>
                    <p:pic>
                      <p:nvPicPr>
                        <p:cNvPr id="0" name="图片 296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2801"/>
                          <a:ext cx="69" cy="1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8" name="Object 68"/>
            <p:cNvGraphicFramePr>
              <a:graphicFrameLocks noChangeAspect="1"/>
            </p:cNvGraphicFramePr>
            <p:nvPr/>
          </p:nvGraphicFramePr>
          <p:xfrm>
            <a:off x="2874" y="2801"/>
            <a:ext cx="6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Equation" r:id="rId5" imgW="2743200" imgH="5181600" progId="Equation.3">
                    <p:embed/>
                  </p:oleObj>
                </mc:Choice>
                <mc:Fallback>
                  <p:oleObj name="Equation" r:id="rId5" imgW="2743200" imgH="5181600" progId="Equation.3">
                    <p:embed/>
                    <p:pic>
                      <p:nvPicPr>
                        <p:cNvPr id="0" name="图片 296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2801"/>
                          <a:ext cx="69" cy="1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9" name="Object 69"/>
            <p:cNvGraphicFramePr>
              <a:graphicFrameLocks noChangeAspect="1"/>
            </p:cNvGraphicFramePr>
            <p:nvPr/>
          </p:nvGraphicFramePr>
          <p:xfrm>
            <a:off x="2874" y="2801"/>
            <a:ext cx="6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name="Equation" r:id="rId6" imgW="2743200" imgH="5181600" progId="Equation.3">
                    <p:embed/>
                  </p:oleObj>
                </mc:Choice>
                <mc:Fallback>
                  <p:oleObj name="Equation" r:id="rId6" imgW="2743200" imgH="5181600" progId="Equation.3">
                    <p:embed/>
                    <p:pic>
                      <p:nvPicPr>
                        <p:cNvPr id="0" name="图片 296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2801"/>
                          <a:ext cx="69" cy="1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0" name="Object 70"/>
            <p:cNvGraphicFramePr>
              <a:graphicFrameLocks noChangeAspect="1"/>
            </p:cNvGraphicFramePr>
            <p:nvPr/>
          </p:nvGraphicFramePr>
          <p:xfrm>
            <a:off x="2874" y="2801"/>
            <a:ext cx="6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1" name="Equation" r:id="rId7" imgW="2743200" imgH="5181600" progId="Equation.3">
                    <p:embed/>
                  </p:oleObj>
                </mc:Choice>
                <mc:Fallback>
                  <p:oleObj name="Equation" r:id="rId7" imgW="2743200" imgH="5181600" progId="Equation.3">
                    <p:embed/>
                    <p:pic>
                      <p:nvPicPr>
                        <p:cNvPr id="0" name="图片 297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2801"/>
                          <a:ext cx="69" cy="1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1" name="Line 24"/>
            <p:cNvSpPr>
              <a:spLocks noChangeShapeType="1"/>
            </p:cNvSpPr>
            <p:nvPr/>
          </p:nvSpPr>
          <p:spPr bwMode="auto">
            <a:xfrm>
              <a:off x="2016" y="3168"/>
              <a:ext cx="1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2" name="Line 25"/>
            <p:cNvSpPr>
              <a:spLocks noChangeShapeType="1"/>
            </p:cNvSpPr>
            <p:nvPr/>
          </p:nvSpPr>
          <p:spPr bwMode="auto">
            <a:xfrm>
              <a:off x="3072" y="312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1" name="Object 71"/>
            <p:cNvGraphicFramePr>
              <a:graphicFrameLocks noChangeAspect="1"/>
            </p:cNvGraphicFramePr>
            <p:nvPr/>
          </p:nvGraphicFramePr>
          <p:xfrm>
            <a:off x="3024" y="32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2" name="Equation" r:id="rId8" imgW="177800" imgH="190500" progId="Equation.DSMT4">
                    <p:embed/>
                  </p:oleObj>
                </mc:Choice>
                <mc:Fallback>
                  <p:oleObj name="Equation" r:id="rId8" imgW="177800" imgH="190500" progId="Equation.DSMT4">
                    <p:embed/>
                    <p:pic>
                      <p:nvPicPr>
                        <p:cNvPr id="0" name="图片 2970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4" y="32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3" name="Line 27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4" name="Line 28"/>
            <p:cNvSpPr>
              <a:spLocks noChangeShapeType="1"/>
            </p:cNvSpPr>
            <p:nvPr/>
          </p:nvSpPr>
          <p:spPr bwMode="auto">
            <a:xfrm flipH="1">
              <a:off x="2156" y="2928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5" name="Line 29"/>
            <p:cNvSpPr>
              <a:spLocks noChangeShapeType="1"/>
            </p:cNvSpPr>
            <p:nvPr/>
          </p:nvSpPr>
          <p:spPr bwMode="auto">
            <a:xfrm flipH="1">
              <a:off x="2160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6" name="Line 30"/>
            <p:cNvSpPr>
              <a:spLocks noChangeShapeType="1"/>
            </p:cNvSpPr>
            <p:nvPr/>
          </p:nvSpPr>
          <p:spPr bwMode="auto">
            <a:xfrm flipH="1">
              <a:off x="225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7" name="Line 31"/>
            <p:cNvSpPr>
              <a:spLocks noChangeShapeType="1"/>
            </p:cNvSpPr>
            <p:nvPr/>
          </p:nvSpPr>
          <p:spPr bwMode="auto">
            <a:xfrm flipH="1">
              <a:off x="2352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8" name="Line 32"/>
            <p:cNvSpPr>
              <a:spLocks noChangeShapeType="1"/>
            </p:cNvSpPr>
            <p:nvPr/>
          </p:nvSpPr>
          <p:spPr bwMode="auto">
            <a:xfrm flipH="1">
              <a:off x="2448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9" name="Line 33"/>
            <p:cNvSpPr>
              <a:spLocks noChangeShapeType="1"/>
            </p:cNvSpPr>
            <p:nvPr/>
          </p:nvSpPr>
          <p:spPr bwMode="auto">
            <a:xfrm flipH="1">
              <a:off x="2544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0" name="Line 34"/>
            <p:cNvSpPr>
              <a:spLocks noChangeShapeType="1"/>
            </p:cNvSpPr>
            <p:nvPr/>
          </p:nvSpPr>
          <p:spPr bwMode="auto">
            <a:xfrm flipH="1">
              <a:off x="2640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1" name="Line 35"/>
            <p:cNvSpPr>
              <a:spLocks noChangeShapeType="1"/>
            </p:cNvSpPr>
            <p:nvPr/>
          </p:nvSpPr>
          <p:spPr bwMode="auto">
            <a:xfrm flipH="1">
              <a:off x="27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2" name="Line 36"/>
            <p:cNvSpPr>
              <a:spLocks noChangeShapeType="1"/>
            </p:cNvSpPr>
            <p:nvPr/>
          </p:nvSpPr>
          <p:spPr bwMode="auto">
            <a:xfrm flipH="1">
              <a:off x="2832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3" name="Line 37"/>
            <p:cNvSpPr>
              <a:spLocks noChangeShapeType="1"/>
            </p:cNvSpPr>
            <p:nvPr/>
          </p:nvSpPr>
          <p:spPr bwMode="auto">
            <a:xfrm flipH="1">
              <a:off x="2928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2" name="Object 72"/>
            <p:cNvGraphicFramePr>
              <a:graphicFrameLocks noChangeAspect="1"/>
            </p:cNvGraphicFramePr>
            <p:nvPr/>
          </p:nvGraphicFramePr>
          <p:xfrm>
            <a:off x="2208" y="3199"/>
            <a:ext cx="5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name="Equation" r:id="rId10" imgW="1104900" imgH="342900" progId="Equation.DSMT4">
                    <p:embed/>
                  </p:oleObj>
                </mc:Choice>
                <mc:Fallback>
                  <p:oleObj name="Equation" r:id="rId10" imgW="1104900" imgH="342900" progId="Equation.DSMT4">
                    <p:embed/>
                    <p:pic>
                      <p:nvPicPr>
                        <p:cNvPr id="0" name="图片 2970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3199"/>
                          <a:ext cx="556" cy="2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19125" y="5078413"/>
            <a:ext cx="5608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分布函数值就表示</a:t>
            </a:r>
            <a:r>
              <a:rPr lang="en-US" altLang="zh-CN" i="1"/>
              <a:t>X </a:t>
            </a:r>
            <a:r>
              <a:rPr lang="zh-CN" altLang="en-US"/>
              <a:t>落在区间</a:t>
            </a:r>
            <a:endParaRPr lang="zh-CN" altLang="en-US"/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6316663" y="5072063"/>
            <a:ext cx="1701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上的概率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1040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2328863" y="549275"/>
            <a:ext cx="4114800" cy="609600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/>
            <a:r>
              <a:rPr lang="zh-CN" altLang="en-US" sz="3200" smtClean="0">
                <a:solidFill>
                  <a:srgbClr val="0000FF"/>
                </a:solidFill>
                <a:ea typeface="黑体" panose="02010600030101010101" pitchFamily="49" charset="-122"/>
              </a:rPr>
              <a:t>一、分布函数的概念</a:t>
            </a:r>
            <a:endParaRPr lang="zh-CN" altLang="en-US" sz="3200" smtClean="0">
              <a:solidFill>
                <a:srgbClr val="0000FF"/>
              </a:solidFill>
              <a:ea typeface="黑体" panose="02010600030101010101" pitchFamily="49" charset="-122"/>
            </a:endParaRPr>
          </a:p>
        </p:txBody>
      </p:sp>
      <p:graphicFrame>
        <p:nvGraphicFramePr>
          <p:cNvPr id="132136" name="Object 73"/>
          <p:cNvGraphicFramePr>
            <a:graphicFrameLocks noChangeAspect="1"/>
          </p:cNvGraphicFramePr>
          <p:nvPr/>
        </p:nvGraphicFramePr>
        <p:xfrm>
          <a:off x="4214813" y="2984500"/>
          <a:ext cx="28241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2" imgW="1574800" imgH="203200" progId="Equation.DSMT4">
                  <p:embed/>
                </p:oleObj>
              </mc:Choice>
              <mc:Fallback>
                <p:oleObj name="Equation" r:id="rId12" imgW="1574800" imgH="203200" progId="Equation.DSMT4">
                  <p:embed/>
                  <p:pic>
                    <p:nvPicPr>
                      <p:cNvPr id="0" name="图片 2970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4813" y="2984500"/>
                        <a:ext cx="2824162" cy="515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4"/>
          <p:cNvGraphicFramePr>
            <a:graphicFrameLocks noChangeAspect="1"/>
          </p:cNvGraphicFramePr>
          <p:nvPr/>
        </p:nvGraphicFramePr>
        <p:xfrm>
          <a:off x="5357813" y="5141913"/>
          <a:ext cx="11414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4" imgW="571500" imgH="152400" progId="Equation.DSMT4">
                  <p:embed/>
                </p:oleObj>
              </mc:Choice>
              <mc:Fallback>
                <p:oleObj name="Equation" r:id="rId14" imgW="571500" imgH="152400" progId="Equation.DSMT4">
                  <p:embed/>
                  <p:pic>
                    <p:nvPicPr>
                      <p:cNvPr id="0" name="图片 2970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57813" y="5141913"/>
                        <a:ext cx="1141412" cy="430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/>
      <p:bldP spid="42000" grpId="0"/>
      <p:bldP spid="42023" grpId="0"/>
      <p:bldP spid="42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79388" y="1541463"/>
            <a:ext cx="660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: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230188"/>
            <a:ext cx="1304925" cy="533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1.</a:t>
            </a:r>
            <a:r>
              <a:rPr lang="en-US" altLang="zh-CN" sz="3200" smtClean="0">
                <a:solidFill>
                  <a:srgbClr val="0000FF"/>
                </a:solidFill>
                <a:ea typeface="楷体_GB2312" panose="02010609030101010101" pitchFamily="49" charset="-122"/>
              </a:rPr>
              <a:t> </a:t>
            </a:r>
            <a:endParaRPr lang="en-US" altLang="zh-CN" sz="32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71550" y="277813"/>
            <a:ext cx="44021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已知随机变量</a:t>
            </a:r>
            <a:r>
              <a:rPr lang="en-US" altLang="zh-CN" i="1"/>
              <a:t>X </a:t>
            </a:r>
            <a:r>
              <a:rPr lang="zh-CN" altLang="en-US"/>
              <a:t>的分布律为</a:t>
            </a:r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487988" y="92075"/>
            <a:ext cx="2971800" cy="1397000"/>
            <a:chOff x="3024" y="624"/>
            <a:chExt cx="1872" cy="1016"/>
          </a:xfrm>
        </p:grpSpPr>
        <p:graphicFrame>
          <p:nvGraphicFramePr>
            <p:cNvPr id="42135" name="Object 151"/>
            <p:cNvGraphicFramePr>
              <a:graphicFrameLocks noChangeAspect="1"/>
            </p:cNvGraphicFramePr>
            <p:nvPr/>
          </p:nvGraphicFramePr>
          <p:xfrm>
            <a:off x="4118" y="996"/>
            <a:ext cx="250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1" name="Equation" r:id="rId1" imgW="101600" imgH="419100" progId="Equation.3">
                    <p:embed/>
                  </p:oleObj>
                </mc:Choice>
                <mc:Fallback>
                  <p:oleObj name="Equation" r:id="rId1" imgW="101600" imgH="419100" progId="Equation.3">
                    <p:embed/>
                    <p:pic>
                      <p:nvPicPr>
                        <p:cNvPr id="0" name="图片 307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18" y="996"/>
                          <a:ext cx="250" cy="6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36" name="Object 152"/>
            <p:cNvGraphicFramePr>
              <a:graphicFrameLocks noChangeAspect="1"/>
            </p:cNvGraphicFramePr>
            <p:nvPr/>
          </p:nvGraphicFramePr>
          <p:xfrm>
            <a:off x="4573" y="996"/>
            <a:ext cx="250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" name="Equation" r:id="rId3" imgW="101600" imgH="419100" progId="Equation.3">
                    <p:embed/>
                  </p:oleObj>
                </mc:Choice>
                <mc:Fallback>
                  <p:oleObj name="Equation" r:id="rId3" imgW="101600" imgH="419100" progId="Equation.3">
                    <p:embed/>
                    <p:pic>
                      <p:nvPicPr>
                        <p:cNvPr id="0" name="图片 307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73" y="996"/>
                          <a:ext cx="250" cy="6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37" name="Object 153"/>
            <p:cNvGraphicFramePr>
              <a:graphicFrameLocks noChangeAspect="1"/>
            </p:cNvGraphicFramePr>
            <p:nvPr/>
          </p:nvGraphicFramePr>
          <p:xfrm>
            <a:off x="3612" y="996"/>
            <a:ext cx="229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3" name="Equation" r:id="rId5" imgW="88900" imgH="419100" progId="Equation.3">
                    <p:embed/>
                  </p:oleObj>
                </mc:Choice>
                <mc:Fallback>
                  <p:oleObj name="Equation" r:id="rId5" imgW="88900" imgH="419100" progId="Equation.3">
                    <p:embed/>
                    <p:pic>
                      <p:nvPicPr>
                        <p:cNvPr id="0" name="图片 307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12" y="996"/>
                          <a:ext cx="229" cy="6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38" name="Object 154"/>
            <p:cNvGraphicFramePr>
              <a:graphicFrameLocks noChangeAspect="1"/>
            </p:cNvGraphicFramePr>
            <p:nvPr/>
          </p:nvGraphicFramePr>
          <p:xfrm>
            <a:off x="4159" y="634"/>
            <a:ext cx="14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4" name="Equation" r:id="rId7" imgW="12700" imgH="12700" progId="Equation.3">
                    <p:embed/>
                  </p:oleObj>
                </mc:Choice>
                <mc:Fallback>
                  <p:oleObj name="Equation" r:id="rId7" imgW="12700" imgH="12700" progId="Equation.3">
                    <p:embed/>
                    <p:pic>
                      <p:nvPicPr>
                        <p:cNvPr id="0" name="图片 307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59" y="634"/>
                          <a:ext cx="146" cy="2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39" name="Object 155"/>
            <p:cNvGraphicFramePr>
              <a:graphicFrameLocks noChangeAspect="1"/>
            </p:cNvGraphicFramePr>
            <p:nvPr/>
          </p:nvGraphicFramePr>
          <p:xfrm>
            <a:off x="3101" y="634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" name="" r:id="rId9" imgW="139700" imgH="114300" progId="Equation.3">
                    <p:embed/>
                  </p:oleObj>
                </mc:Choice>
                <mc:Fallback>
                  <p:oleObj name="" r:id="rId9" imgW="139700" imgH="114300" progId="Equation.3">
                    <p:embed/>
                    <p:pic>
                      <p:nvPicPr>
                        <p:cNvPr id="0" name="图片 307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01" y="634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40" name="Object 156"/>
            <p:cNvGraphicFramePr>
              <a:graphicFrameLocks noChangeAspect="1"/>
            </p:cNvGraphicFramePr>
            <p:nvPr/>
          </p:nvGraphicFramePr>
          <p:xfrm>
            <a:off x="3064" y="1122"/>
            <a:ext cx="33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6" name="" r:id="rId11" imgW="165100" imgH="203200" progId="Equation.3">
                    <p:embed/>
                  </p:oleObj>
                </mc:Choice>
                <mc:Fallback>
                  <p:oleObj name="" r:id="rId11" imgW="165100" imgH="203200" progId="Equation.3">
                    <p:embed/>
                    <p:pic>
                      <p:nvPicPr>
                        <p:cNvPr id="0" name="图片 307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64" y="1122"/>
                          <a:ext cx="333" cy="3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74" name="Line 12"/>
            <p:cNvSpPr>
              <a:spLocks noChangeShapeType="1"/>
            </p:cNvSpPr>
            <p:nvPr/>
          </p:nvSpPr>
          <p:spPr bwMode="auto">
            <a:xfrm>
              <a:off x="3024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175" name="Line 13"/>
            <p:cNvSpPr>
              <a:spLocks noChangeShapeType="1"/>
            </p:cNvSpPr>
            <p:nvPr/>
          </p:nvSpPr>
          <p:spPr bwMode="auto">
            <a:xfrm>
              <a:off x="3440" y="6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2141" name="Object 157"/>
            <p:cNvGraphicFramePr>
              <a:graphicFrameLocks noChangeAspect="1"/>
            </p:cNvGraphicFramePr>
            <p:nvPr/>
          </p:nvGraphicFramePr>
          <p:xfrm>
            <a:off x="3644" y="632"/>
            <a:ext cx="20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7" name="Equation" r:id="rId13" imgW="63500" imgH="139700" progId="Equation.3">
                    <p:embed/>
                  </p:oleObj>
                </mc:Choice>
                <mc:Fallback>
                  <p:oleObj name="Equation" r:id="rId13" imgW="63500" imgH="139700" progId="Equation.3">
                    <p:embed/>
                    <p:pic>
                      <p:nvPicPr>
                        <p:cNvPr id="0" name="图片 307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44" y="632"/>
                          <a:ext cx="208" cy="2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42" name="Object 158"/>
            <p:cNvGraphicFramePr>
              <a:graphicFrameLocks noChangeAspect="1"/>
            </p:cNvGraphicFramePr>
            <p:nvPr/>
          </p:nvGraphicFramePr>
          <p:xfrm>
            <a:off x="4580" y="624"/>
            <a:ext cx="20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8" name="Equation" r:id="rId15" imgW="63500" imgH="114300" progId="Equation.3">
                    <p:embed/>
                  </p:oleObj>
                </mc:Choice>
                <mc:Fallback>
                  <p:oleObj name="Equation" r:id="rId15" imgW="63500" imgH="114300" progId="Equation.3">
                    <p:embed/>
                    <p:pic>
                      <p:nvPicPr>
                        <p:cNvPr id="0" name="图片 307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80" y="624"/>
                          <a:ext cx="208" cy="26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/>
          <p:nvPr/>
        </p:nvGrpSpPr>
        <p:grpSpPr bwMode="auto">
          <a:xfrm>
            <a:off x="169863" y="828675"/>
            <a:ext cx="2889250" cy="558800"/>
            <a:chOff x="288" y="583"/>
            <a:chExt cx="1820" cy="352"/>
          </a:xfrm>
        </p:grpSpPr>
        <p:sp>
          <p:nvSpPr>
            <p:cNvPr id="42173" name="Text Box 17"/>
            <p:cNvSpPr txBox="1">
              <a:spLocks noChangeArrowheads="1"/>
            </p:cNvSpPr>
            <p:nvPr/>
          </p:nvSpPr>
          <p:spPr bwMode="auto">
            <a:xfrm>
              <a:off x="288" y="583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求分布函数</a:t>
              </a:r>
              <a:endParaRPr lang="zh-CN" altLang="en-US"/>
            </a:p>
          </p:txBody>
        </p:sp>
        <p:graphicFrame>
          <p:nvGraphicFramePr>
            <p:cNvPr id="42143" name="Object 159"/>
            <p:cNvGraphicFramePr>
              <a:graphicFrameLocks noChangeAspect="1"/>
            </p:cNvGraphicFramePr>
            <p:nvPr/>
          </p:nvGraphicFramePr>
          <p:xfrm>
            <a:off x="1568" y="614"/>
            <a:ext cx="54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公式" r:id="rId17" imgW="355600" imgH="165100" progId="Equation.3">
                    <p:embed/>
                  </p:oleObj>
                </mc:Choice>
                <mc:Fallback>
                  <p:oleObj name="公式" r:id="rId17" imgW="355600" imgH="165100" progId="Equation.3">
                    <p:embed/>
                    <p:pic>
                      <p:nvPicPr>
                        <p:cNvPr id="0" name="图片 307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68" y="614"/>
                          <a:ext cx="540" cy="3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84" name="Object 160"/>
          <p:cNvGraphicFramePr>
            <a:graphicFrameLocks noChangeAspect="1"/>
          </p:cNvGraphicFramePr>
          <p:nvPr/>
        </p:nvGraphicFramePr>
        <p:xfrm>
          <a:off x="827088" y="1554163"/>
          <a:ext cx="326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9" imgW="1638300" imgH="165100" progId="Equation.3">
                  <p:embed/>
                </p:oleObj>
              </mc:Choice>
              <mc:Fallback>
                <p:oleObj name="Equation" r:id="rId19" imgW="1638300" imgH="165100" progId="Equation.3">
                  <p:embed/>
                  <p:pic>
                    <p:nvPicPr>
                      <p:cNvPr id="0" name="图片 30729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7088" y="1554163"/>
                        <a:ext cx="3260725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728663" y="2060575"/>
            <a:ext cx="1974850" cy="579438"/>
            <a:chOff x="434" y="1392"/>
            <a:chExt cx="1310" cy="384"/>
          </a:xfrm>
        </p:grpSpPr>
        <p:sp>
          <p:nvSpPr>
            <p:cNvPr id="42172" name="Text Box 21"/>
            <p:cNvSpPr txBox="1">
              <a:spLocks noChangeAspect="1" noChangeArrowheads="1"/>
            </p:cNvSpPr>
            <p:nvPr/>
          </p:nvSpPr>
          <p:spPr bwMode="auto">
            <a:xfrm>
              <a:off x="434" y="1392"/>
              <a:ext cx="1310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当          时</a:t>
              </a:r>
              <a:r>
                <a:rPr lang="en-US" altLang="zh-CN"/>
                <a:t>,</a:t>
              </a:r>
              <a:r>
                <a:rPr lang="en-US" altLang="zh-CN" sz="3200"/>
                <a:t> </a:t>
              </a:r>
              <a:endParaRPr lang="en-US" altLang="zh-CN" sz="3200"/>
            </a:p>
          </p:txBody>
        </p:sp>
        <p:graphicFrame>
          <p:nvGraphicFramePr>
            <p:cNvPr id="42145" name="Object 161"/>
            <p:cNvGraphicFramePr>
              <a:graphicFrameLocks noChangeAspect="1"/>
            </p:cNvGraphicFramePr>
            <p:nvPr/>
          </p:nvGraphicFramePr>
          <p:xfrm>
            <a:off x="744" y="1428"/>
            <a:ext cx="5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1" name="Equation" r:id="rId21" imgW="368300" imgH="139700" progId="Equation.3">
                    <p:embed/>
                  </p:oleObj>
                </mc:Choice>
                <mc:Fallback>
                  <p:oleObj name="Equation" r:id="rId21" imgW="368300" imgH="139700" progId="Equation.3">
                    <p:embed/>
                    <p:pic>
                      <p:nvPicPr>
                        <p:cNvPr id="0" name="图片 307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44" y="1428"/>
                          <a:ext cx="582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85" name="Object 162"/>
          <p:cNvGraphicFramePr>
            <a:graphicFrameLocks noChangeAspect="1"/>
          </p:cNvGraphicFramePr>
          <p:nvPr/>
        </p:nvGraphicFramePr>
        <p:xfrm>
          <a:off x="2722563" y="2124075"/>
          <a:ext cx="1993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23" imgW="965200" imgH="165100" progId="Equation.3">
                  <p:embed/>
                </p:oleObj>
              </mc:Choice>
              <mc:Fallback>
                <p:oleObj name="公式" r:id="rId23" imgW="965200" imgH="165100" progId="Equation.3">
                  <p:embed/>
                  <p:pic>
                    <p:nvPicPr>
                      <p:cNvPr id="0" name="图片 30731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22563" y="2124075"/>
                        <a:ext cx="1993900" cy="50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6" name="Object 163"/>
          <p:cNvGraphicFramePr>
            <a:graphicFrameLocks noChangeAspect="1"/>
          </p:cNvGraphicFramePr>
          <p:nvPr/>
        </p:nvGraphicFramePr>
        <p:xfrm>
          <a:off x="5076825" y="2120900"/>
          <a:ext cx="1993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5" imgW="965200" imgH="165100" progId="Equation.3">
                  <p:embed/>
                </p:oleObj>
              </mc:Choice>
              <mc:Fallback>
                <p:oleObj name="Equation" r:id="rId25" imgW="965200" imgH="165100" progId="Equation.3">
                  <p:embed/>
                  <p:pic>
                    <p:nvPicPr>
                      <p:cNvPr id="0" name="图片 30732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76825" y="2120900"/>
                        <a:ext cx="1993900" cy="50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 noChangeAspect="1"/>
          </p:cNvGrpSpPr>
          <p:nvPr/>
        </p:nvGrpSpPr>
        <p:grpSpPr bwMode="auto">
          <a:xfrm>
            <a:off x="695325" y="2722563"/>
            <a:ext cx="2508250" cy="579437"/>
            <a:chOff x="408" y="1795"/>
            <a:chExt cx="1663" cy="384"/>
          </a:xfrm>
        </p:grpSpPr>
        <p:sp>
          <p:nvSpPr>
            <p:cNvPr id="42171" name="Text Box 26"/>
            <p:cNvSpPr txBox="1">
              <a:spLocks noChangeAspect="1" noChangeArrowheads="1"/>
            </p:cNvSpPr>
            <p:nvPr/>
          </p:nvSpPr>
          <p:spPr bwMode="auto">
            <a:xfrm>
              <a:off x="408" y="1795"/>
              <a:ext cx="1663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当</a:t>
              </a:r>
              <a:r>
                <a:rPr lang="zh-CN" altLang="en-US" sz="3200"/>
                <a:t>              </a:t>
              </a:r>
              <a:r>
                <a:rPr lang="zh-CN" altLang="en-US"/>
                <a:t>时</a:t>
              </a:r>
              <a:r>
                <a:rPr lang="en-US" altLang="zh-CN"/>
                <a:t>,</a:t>
              </a:r>
              <a:r>
                <a:rPr lang="en-US" altLang="zh-CN" sz="3200"/>
                <a:t> </a:t>
              </a:r>
              <a:endParaRPr lang="en-US" altLang="zh-CN" sz="3200"/>
            </a:p>
          </p:txBody>
        </p:sp>
        <p:graphicFrame>
          <p:nvGraphicFramePr>
            <p:cNvPr id="42148" name="Object 164"/>
            <p:cNvGraphicFramePr>
              <a:graphicFrameLocks noChangeAspect="1"/>
            </p:cNvGraphicFramePr>
            <p:nvPr/>
          </p:nvGraphicFramePr>
          <p:xfrm>
            <a:off x="714" y="1831"/>
            <a:ext cx="89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Equation" r:id="rId27" imgW="622300" imgH="139700" progId="Equation.3">
                    <p:embed/>
                  </p:oleObj>
                </mc:Choice>
                <mc:Fallback>
                  <p:oleObj name="Equation" r:id="rId27" imgW="622300" imgH="139700" progId="Equation.3">
                    <p:embed/>
                    <p:pic>
                      <p:nvPicPr>
                        <p:cNvPr id="0" name="图片 307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14" y="1831"/>
                          <a:ext cx="894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87" name="Object 165"/>
          <p:cNvGraphicFramePr>
            <a:graphicFrameLocks noChangeAspect="1"/>
          </p:cNvGraphicFramePr>
          <p:nvPr/>
        </p:nvGraphicFramePr>
        <p:xfrm>
          <a:off x="3132138" y="2794000"/>
          <a:ext cx="2697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29" imgW="1333500" imgH="165100" progId="Equation.3">
                  <p:embed/>
                </p:oleObj>
              </mc:Choice>
              <mc:Fallback>
                <p:oleObj name="Equation" r:id="rId29" imgW="1333500" imgH="165100" progId="Equation.3">
                  <p:embed/>
                  <p:pic>
                    <p:nvPicPr>
                      <p:cNvPr id="0" name="图片 30734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32138" y="2794000"/>
                        <a:ext cx="2697162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166"/>
          <p:cNvGraphicFramePr>
            <a:graphicFrameLocks noChangeAspect="1"/>
          </p:cNvGraphicFramePr>
          <p:nvPr/>
        </p:nvGraphicFramePr>
        <p:xfrm>
          <a:off x="5867400" y="2824163"/>
          <a:ext cx="184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1" imgW="876300" imgH="165100" progId="Equation.3">
                  <p:embed/>
                </p:oleObj>
              </mc:Choice>
              <mc:Fallback>
                <p:oleObj name="Equation" r:id="rId31" imgW="876300" imgH="165100" progId="Equation.3">
                  <p:embed/>
                  <p:pic>
                    <p:nvPicPr>
                      <p:cNvPr id="0" name="图片 30735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67400" y="2824163"/>
                        <a:ext cx="18415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167"/>
          <p:cNvGraphicFramePr>
            <a:graphicFrameLocks noChangeAspect="1"/>
          </p:cNvGraphicFramePr>
          <p:nvPr/>
        </p:nvGraphicFramePr>
        <p:xfrm>
          <a:off x="7740650" y="2565400"/>
          <a:ext cx="635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3" imgW="241300" imgH="419100" progId="Equation.3">
                  <p:embed/>
                </p:oleObj>
              </mc:Choice>
              <mc:Fallback>
                <p:oleObj name="Equation" r:id="rId33" imgW="241300" imgH="419100" progId="Equation.3">
                  <p:embed/>
                  <p:pic>
                    <p:nvPicPr>
                      <p:cNvPr id="0" name="图片 30736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740650" y="2565400"/>
                        <a:ext cx="635000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1"/>
          <p:cNvGrpSpPr>
            <a:grpSpLocks noChangeAspect="1"/>
          </p:cNvGrpSpPr>
          <p:nvPr/>
        </p:nvGrpSpPr>
        <p:grpSpPr bwMode="auto">
          <a:xfrm>
            <a:off x="728663" y="3357563"/>
            <a:ext cx="2419350" cy="579437"/>
            <a:chOff x="396" y="2215"/>
            <a:chExt cx="1603" cy="384"/>
          </a:xfrm>
        </p:grpSpPr>
        <p:sp>
          <p:nvSpPr>
            <p:cNvPr id="42170" name="Text Box 32"/>
            <p:cNvSpPr txBox="1">
              <a:spLocks noChangeAspect="1" noChangeArrowheads="1"/>
            </p:cNvSpPr>
            <p:nvPr/>
          </p:nvSpPr>
          <p:spPr bwMode="auto">
            <a:xfrm>
              <a:off x="396" y="2215"/>
              <a:ext cx="1603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当               时</a:t>
              </a:r>
              <a:r>
                <a:rPr lang="en-US" altLang="zh-CN"/>
                <a:t>,</a:t>
              </a:r>
              <a:r>
                <a:rPr lang="en-US" altLang="zh-CN" sz="3200"/>
                <a:t> </a:t>
              </a:r>
              <a:endParaRPr lang="en-US" altLang="zh-CN" sz="3200"/>
            </a:p>
          </p:txBody>
        </p:sp>
        <p:graphicFrame>
          <p:nvGraphicFramePr>
            <p:cNvPr id="42152" name="Object 168"/>
            <p:cNvGraphicFramePr>
              <a:graphicFrameLocks noChangeAspect="1"/>
            </p:cNvGraphicFramePr>
            <p:nvPr/>
          </p:nvGraphicFramePr>
          <p:xfrm>
            <a:off x="702" y="2251"/>
            <a:ext cx="89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Equation" r:id="rId35" imgW="622300" imgH="139700" progId="Equation.3">
                    <p:embed/>
                  </p:oleObj>
                </mc:Choice>
                <mc:Fallback>
                  <p:oleObj name="Equation" r:id="rId35" imgW="622300" imgH="139700" progId="Equation.3">
                    <p:embed/>
                    <p:pic>
                      <p:nvPicPr>
                        <p:cNvPr id="0" name="图片 3073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2" y="2251"/>
                          <a:ext cx="894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0" name="Object 169"/>
          <p:cNvGraphicFramePr>
            <a:graphicFrameLocks noChangeAspect="1"/>
          </p:cNvGraphicFramePr>
          <p:nvPr/>
        </p:nvGraphicFramePr>
        <p:xfrm>
          <a:off x="827088" y="4057650"/>
          <a:ext cx="117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37" imgW="520700" imgH="165100" progId="Equation.3">
                  <p:embed/>
                </p:oleObj>
              </mc:Choice>
              <mc:Fallback>
                <p:oleObj name="Equation" r:id="rId37" imgW="520700" imgH="165100" progId="Equation.3">
                  <p:embed/>
                  <p:pic>
                    <p:nvPicPr>
                      <p:cNvPr id="0" name="图片 30738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27088" y="4057650"/>
                        <a:ext cx="117475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170"/>
          <p:cNvGraphicFramePr>
            <a:graphicFrameLocks noChangeAspect="1"/>
          </p:cNvGraphicFramePr>
          <p:nvPr/>
        </p:nvGraphicFramePr>
        <p:xfrm>
          <a:off x="5437188" y="3789363"/>
          <a:ext cx="12366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9" imgW="558800" imgH="419100" progId="Equation.3">
                  <p:embed/>
                </p:oleObj>
              </mc:Choice>
              <mc:Fallback>
                <p:oleObj name="Equation" r:id="rId39" imgW="558800" imgH="419100" progId="Equation.3">
                  <p:embed/>
                  <p:pic>
                    <p:nvPicPr>
                      <p:cNvPr id="0" name="图片 30739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37188" y="3789363"/>
                        <a:ext cx="1236662" cy="982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171"/>
          <p:cNvGraphicFramePr>
            <a:graphicFrameLocks noChangeAspect="1"/>
          </p:cNvGraphicFramePr>
          <p:nvPr/>
        </p:nvGraphicFramePr>
        <p:xfrm>
          <a:off x="827088" y="5238750"/>
          <a:ext cx="117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41" imgW="520700" imgH="165100" progId="Equation.3">
                  <p:embed/>
                </p:oleObj>
              </mc:Choice>
              <mc:Fallback>
                <p:oleObj name="Equation" r:id="rId41" imgW="520700" imgH="165100" progId="Equation.3">
                  <p:embed/>
                  <p:pic>
                    <p:nvPicPr>
                      <p:cNvPr id="0" name="图片 30740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27088" y="5238750"/>
                        <a:ext cx="117475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172"/>
          <p:cNvGraphicFramePr>
            <a:graphicFrameLocks noChangeAspect="1"/>
          </p:cNvGraphicFramePr>
          <p:nvPr/>
        </p:nvGraphicFramePr>
        <p:xfrm>
          <a:off x="7278688" y="5226050"/>
          <a:ext cx="538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43" imgW="190500" imgH="114300" progId="Equation.3">
                  <p:embed/>
                </p:oleObj>
              </mc:Choice>
              <mc:Fallback>
                <p:oleObj name="Equation" r:id="rId43" imgW="190500" imgH="114300" progId="Equation.3">
                  <p:embed/>
                  <p:pic>
                    <p:nvPicPr>
                      <p:cNvPr id="0" name="图片 30741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278688" y="5226050"/>
                        <a:ext cx="538162" cy="41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73"/>
          <p:cNvGraphicFramePr>
            <a:graphicFrameLocks noChangeAspect="1"/>
          </p:cNvGraphicFramePr>
          <p:nvPr/>
        </p:nvGraphicFramePr>
        <p:xfrm>
          <a:off x="6716713" y="3790950"/>
          <a:ext cx="6651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45" imgW="254000" imgH="419100" progId="Equation.3">
                  <p:embed/>
                </p:oleObj>
              </mc:Choice>
              <mc:Fallback>
                <p:oleObj name="Equation" r:id="rId45" imgW="254000" imgH="419100" progId="Equation.3">
                  <p:embed/>
                  <p:pic>
                    <p:nvPicPr>
                      <p:cNvPr id="0" name="图片 30742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716713" y="3790950"/>
                        <a:ext cx="665162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174"/>
          <p:cNvGraphicFramePr>
            <a:graphicFrameLocks noChangeAspect="1"/>
          </p:cNvGraphicFramePr>
          <p:nvPr/>
        </p:nvGraphicFramePr>
        <p:xfrm>
          <a:off x="2033588" y="4049713"/>
          <a:ext cx="3236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47" imgW="1625600" imgH="165100" progId="Equation.3">
                  <p:embed/>
                </p:oleObj>
              </mc:Choice>
              <mc:Fallback>
                <p:oleObj name="Equation" r:id="rId47" imgW="1625600" imgH="165100" progId="Equation.3">
                  <p:embed/>
                  <p:pic>
                    <p:nvPicPr>
                      <p:cNvPr id="0" name="图片 30743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033588" y="4049713"/>
                        <a:ext cx="3236912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6" name="Object 175"/>
          <p:cNvGraphicFramePr>
            <a:graphicFrameLocks noChangeAspect="1"/>
          </p:cNvGraphicFramePr>
          <p:nvPr/>
        </p:nvGraphicFramePr>
        <p:xfrm>
          <a:off x="3621088" y="5218113"/>
          <a:ext cx="3522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49" imgW="1778000" imgH="165100" progId="Equation.3">
                  <p:embed/>
                </p:oleObj>
              </mc:Choice>
              <mc:Fallback>
                <p:oleObj name="Equation" r:id="rId49" imgW="1778000" imgH="165100" progId="Equation.3">
                  <p:embed/>
                  <p:pic>
                    <p:nvPicPr>
                      <p:cNvPr id="0" name="图片 30744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21088" y="5218113"/>
                        <a:ext cx="3522662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76"/>
          <p:cNvGraphicFramePr>
            <a:graphicFrameLocks noChangeAspect="1"/>
          </p:cNvGraphicFramePr>
          <p:nvPr/>
        </p:nvGraphicFramePr>
        <p:xfrm>
          <a:off x="2046288" y="5238750"/>
          <a:ext cx="155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51" imgW="723900" imgH="165100" progId="Equation.3">
                  <p:embed/>
                </p:oleObj>
              </mc:Choice>
              <mc:Fallback>
                <p:oleObj name="Equation" r:id="rId51" imgW="723900" imgH="165100" progId="Equation.3">
                  <p:embed/>
                  <p:pic>
                    <p:nvPicPr>
                      <p:cNvPr id="0" name="图片 30745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046288" y="5238750"/>
                        <a:ext cx="1554162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Object 177"/>
          <p:cNvGraphicFramePr>
            <a:graphicFrameLocks noChangeAspect="1"/>
          </p:cNvGraphicFramePr>
          <p:nvPr/>
        </p:nvGraphicFramePr>
        <p:xfrm>
          <a:off x="849313" y="4641850"/>
          <a:ext cx="177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公式" r:id="rId53" imgW="850900" imgH="190500" progId="Equation.3">
                  <p:embed/>
                </p:oleObj>
              </mc:Choice>
              <mc:Fallback>
                <p:oleObj name="公式" r:id="rId53" imgW="850900" imgH="190500" progId="Equation.3">
                  <p:embed/>
                  <p:pic>
                    <p:nvPicPr>
                      <p:cNvPr id="0" name="图片 30746"/>
                      <p:cNvPicPr>
                        <a:picLocks noChangeAspect="1"/>
                      </p:cNvPicPr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849313" y="4641850"/>
                        <a:ext cx="177800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5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 build="p"/>
      <p:bldP spid="33795" grpId="0"/>
      <p:bldP spid="337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3" name="Line 2"/>
          <p:cNvSpPr>
            <a:spLocks noChangeShapeType="1"/>
          </p:cNvSpPr>
          <p:nvPr/>
        </p:nvSpPr>
        <p:spPr bwMode="auto">
          <a:xfrm flipV="1">
            <a:off x="3886200" y="5551488"/>
            <a:ext cx="0" cy="68580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" name="Line 3"/>
          <p:cNvSpPr>
            <a:spLocks noChangeShapeType="1"/>
          </p:cNvSpPr>
          <p:nvPr/>
        </p:nvSpPr>
        <p:spPr bwMode="auto">
          <a:xfrm>
            <a:off x="4572000" y="3722688"/>
            <a:ext cx="0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5" name="Line 5"/>
          <p:cNvSpPr>
            <a:spLocks noChangeShapeType="1"/>
          </p:cNvSpPr>
          <p:nvPr/>
        </p:nvSpPr>
        <p:spPr bwMode="auto">
          <a:xfrm flipV="1">
            <a:off x="3143250" y="3090863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6" name="Line 6"/>
          <p:cNvSpPr>
            <a:spLocks noChangeShapeType="1"/>
          </p:cNvSpPr>
          <p:nvPr/>
        </p:nvSpPr>
        <p:spPr bwMode="auto">
          <a:xfrm>
            <a:off x="1695450" y="5527675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100" name="Object 92"/>
          <p:cNvGraphicFramePr>
            <a:graphicFrameLocks noChangeAspect="1"/>
          </p:cNvGraphicFramePr>
          <p:nvPr/>
        </p:nvGraphicFramePr>
        <p:xfrm>
          <a:off x="2686050" y="4713288"/>
          <a:ext cx="3889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公式" r:id="rId1" imgW="203200" imgH="190500" progId="Equation.3">
                  <p:embed/>
                </p:oleObj>
              </mc:Choice>
              <mc:Fallback>
                <p:oleObj name="公式" r:id="rId1" imgW="203200" imgH="190500" progId="Equation.3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050" y="4713288"/>
                        <a:ext cx="388938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7" name="AutoShape 9"/>
          <p:cNvSpPr/>
          <p:nvPr/>
        </p:nvSpPr>
        <p:spPr bwMode="auto">
          <a:xfrm>
            <a:off x="5200650" y="4767263"/>
            <a:ext cx="152400" cy="2286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2106" name="AutoShape 10"/>
          <p:cNvSpPr/>
          <p:nvPr/>
        </p:nvSpPr>
        <p:spPr bwMode="auto">
          <a:xfrm>
            <a:off x="5200650" y="3700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3200"/>
          </a:p>
        </p:txBody>
      </p:sp>
      <p:graphicFrame>
        <p:nvGraphicFramePr>
          <p:cNvPr id="43101" name="Object 93"/>
          <p:cNvGraphicFramePr>
            <a:graphicFrameLocks noChangeAspect="1"/>
          </p:cNvGraphicFramePr>
          <p:nvPr/>
        </p:nvGraphicFramePr>
        <p:xfrm>
          <a:off x="4210050" y="5599113"/>
          <a:ext cx="14446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38100" imgH="114300" progId="Equation.DSMT4">
                  <p:embed/>
                </p:oleObj>
              </mc:Choice>
              <mc:Fallback>
                <p:oleObj name="Equation" r:id="rId3" imgW="38100" imgH="1143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050" y="5599113"/>
                        <a:ext cx="144463" cy="234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02" name="Object 94"/>
          <p:cNvGraphicFramePr>
            <a:graphicFrameLocks noChangeAspect="1"/>
          </p:cNvGraphicFramePr>
          <p:nvPr/>
        </p:nvGraphicFramePr>
        <p:xfrm>
          <a:off x="5248275" y="5605463"/>
          <a:ext cx="1809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63500" imgH="114300" progId="Equation.3">
                  <p:embed/>
                </p:oleObj>
              </mc:Choice>
              <mc:Fallback>
                <p:oleObj name="公式" r:id="rId5" imgW="63500" imgH="114300" progId="Equation.3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8275" y="5605463"/>
                        <a:ext cx="180975" cy="234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03" name="Object 95"/>
          <p:cNvGraphicFramePr>
            <a:graphicFrameLocks noChangeAspect="1"/>
          </p:cNvGraphicFramePr>
          <p:nvPr/>
        </p:nvGraphicFramePr>
        <p:xfrm>
          <a:off x="2979738" y="5605463"/>
          <a:ext cx="1635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公式" r:id="rId7" imgW="50800" imgH="139700" progId="Equation.3">
                  <p:embed/>
                </p:oleObj>
              </mc:Choice>
              <mc:Fallback>
                <p:oleObj name="公式" r:id="rId7" imgW="50800" imgH="139700" progId="Equation.3">
                  <p:embed/>
                  <p:pic>
                    <p:nvPicPr>
                      <p:cNvPr id="0" name="图片 317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738" y="5605463"/>
                        <a:ext cx="163512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9" name="AutoShape 14"/>
          <p:cNvSpPr/>
          <p:nvPr/>
        </p:nvSpPr>
        <p:spPr bwMode="auto">
          <a:xfrm>
            <a:off x="4133850" y="5072063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2111" name="AutoShape 15"/>
          <p:cNvSpPr/>
          <p:nvPr/>
        </p:nvSpPr>
        <p:spPr bwMode="auto">
          <a:xfrm>
            <a:off x="4057650" y="4614863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rgbClr val="FFFF00"/>
            </a:solidFill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1695450" y="55292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3143250" y="4919663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4286250" y="4614863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4286250" y="4614863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5353050" y="3700463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5353050" y="3700463"/>
            <a:ext cx="2590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104" name="Object 96"/>
          <p:cNvGraphicFramePr>
            <a:graphicFrameLocks noChangeAspect="1"/>
          </p:cNvGraphicFramePr>
          <p:nvPr/>
        </p:nvGraphicFramePr>
        <p:xfrm>
          <a:off x="2678113" y="4386263"/>
          <a:ext cx="3889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公式" r:id="rId9" imgW="203200" imgH="190500" progId="Equation.3">
                  <p:embed/>
                </p:oleObj>
              </mc:Choice>
              <mc:Fallback>
                <p:oleObj name="公式" r:id="rId9" imgW="203200" imgH="190500" progId="Equation.3">
                  <p:embed/>
                  <p:pic>
                    <p:nvPicPr>
                      <p:cNvPr id="0" name="图片 317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13" y="4386263"/>
                        <a:ext cx="388937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27" name="Line 23"/>
          <p:cNvSpPr>
            <a:spLocks noChangeShapeType="1"/>
          </p:cNvSpPr>
          <p:nvPr/>
        </p:nvSpPr>
        <p:spPr bwMode="auto">
          <a:xfrm>
            <a:off x="3067050" y="4919663"/>
            <a:ext cx="76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28" name="Line 24"/>
          <p:cNvSpPr>
            <a:spLocks noChangeShapeType="1"/>
          </p:cNvSpPr>
          <p:nvPr/>
        </p:nvSpPr>
        <p:spPr bwMode="auto">
          <a:xfrm>
            <a:off x="3067050" y="4538663"/>
            <a:ext cx="76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29" name="Line 25"/>
          <p:cNvSpPr>
            <a:spLocks noChangeShapeType="1"/>
          </p:cNvSpPr>
          <p:nvPr/>
        </p:nvSpPr>
        <p:spPr bwMode="auto">
          <a:xfrm>
            <a:off x="3067050" y="5224463"/>
            <a:ext cx="76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2122" name="Object 97"/>
          <p:cNvGraphicFramePr>
            <a:graphicFrameLocks noChangeAspect="1"/>
          </p:cNvGraphicFramePr>
          <p:nvPr/>
        </p:nvGraphicFramePr>
        <p:xfrm>
          <a:off x="3668713" y="4538663"/>
          <a:ext cx="3889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公式" r:id="rId11" imgW="203200" imgH="190500" progId="Equation.3">
                  <p:embed/>
                </p:oleObj>
              </mc:Choice>
              <mc:Fallback>
                <p:oleObj name="公式" r:id="rId11" imgW="203200" imgH="190500" progId="Equation.3">
                  <p:embed/>
                  <p:pic>
                    <p:nvPicPr>
                      <p:cNvPr id="0" name="图片 317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8713" y="4538663"/>
                        <a:ext cx="388937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3" name="Object 98"/>
          <p:cNvGraphicFramePr>
            <a:graphicFrameLocks noChangeAspect="1"/>
          </p:cNvGraphicFramePr>
          <p:nvPr/>
        </p:nvGraphicFramePr>
        <p:xfrm>
          <a:off x="3040063" y="5453063"/>
          <a:ext cx="1905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公式" r:id="rId13" imgW="101600" imgH="139700" progId="Equation.3">
                  <p:embed/>
                </p:oleObj>
              </mc:Choice>
              <mc:Fallback>
                <p:oleObj name="公式" r:id="rId13" imgW="101600" imgH="139700" progId="Equation.3">
                  <p:embed/>
                  <p:pic>
                    <p:nvPicPr>
                      <p:cNvPr id="0" name="图片 317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0063" y="5453063"/>
                        <a:ext cx="190500" cy="223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4" name="Object 99"/>
          <p:cNvGraphicFramePr>
            <a:graphicFrameLocks noChangeAspect="1"/>
          </p:cNvGraphicFramePr>
          <p:nvPr/>
        </p:nvGraphicFramePr>
        <p:xfrm>
          <a:off x="4171950" y="4843463"/>
          <a:ext cx="1905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公式" r:id="rId15" imgW="101600" imgH="139700" progId="Equation.3">
                  <p:embed/>
                </p:oleObj>
              </mc:Choice>
              <mc:Fallback>
                <p:oleObj name="公式" r:id="rId15" imgW="101600" imgH="139700" progId="Equation.3">
                  <p:embed/>
                  <p:pic>
                    <p:nvPicPr>
                      <p:cNvPr id="0" name="图片 3175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1950" y="4843463"/>
                        <a:ext cx="190500" cy="223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5" name="Object 100"/>
          <p:cNvGraphicFramePr>
            <a:graphicFrameLocks noChangeAspect="1"/>
          </p:cNvGraphicFramePr>
          <p:nvPr/>
        </p:nvGraphicFramePr>
        <p:xfrm>
          <a:off x="5238750" y="4538663"/>
          <a:ext cx="1905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17" imgW="101600" imgH="139700" progId="Equation.3">
                  <p:embed/>
                </p:oleObj>
              </mc:Choice>
              <mc:Fallback>
                <p:oleObj name="公式" r:id="rId17" imgW="101600" imgH="139700" progId="Equation.3">
                  <p:embed/>
                  <p:pic>
                    <p:nvPicPr>
                      <p:cNvPr id="0" name="图片 3175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38750" y="4538663"/>
                        <a:ext cx="190500" cy="223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30" name="Line 30"/>
          <p:cNvSpPr>
            <a:spLocks noChangeShapeType="1"/>
          </p:cNvSpPr>
          <p:nvPr/>
        </p:nvSpPr>
        <p:spPr bwMode="auto">
          <a:xfrm>
            <a:off x="3067050" y="3624263"/>
            <a:ext cx="76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109" name="Object 101"/>
          <p:cNvGraphicFramePr>
            <a:graphicFrameLocks noChangeAspect="1"/>
          </p:cNvGraphicFramePr>
          <p:nvPr/>
        </p:nvGraphicFramePr>
        <p:xfrm>
          <a:off x="2897188" y="3514725"/>
          <a:ext cx="1698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19" imgW="38100" imgH="114300" progId="Equation.3">
                  <p:embed/>
                </p:oleObj>
              </mc:Choice>
              <mc:Fallback>
                <p:oleObj name="公式" r:id="rId19" imgW="38100" imgH="114300" progId="Equation.3">
                  <p:embed/>
                  <p:pic>
                    <p:nvPicPr>
                      <p:cNvPr id="0" name="图片 3175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97188" y="3514725"/>
                        <a:ext cx="169862" cy="277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31" name="Line 33"/>
          <p:cNvSpPr>
            <a:spLocks noChangeShapeType="1"/>
          </p:cNvSpPr>
          <p:nvPr/>
        </p:nvSpPr>
        <p:spPr bwMode="auto">
          <a:xfrm>
            <a:off x="3143250" y="4919663"/>
            <a:ext cx="0" cy="609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4572000" y="620713"/>
            <a:ext cx="27368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/>
              <a:t>X</a:t>
            </a:r>
            <a:r>
              <a:rPr lang="zh-CN" altLang="en-US"/>
              <a:t>的分布函数称为阶梯形函数！</a:t>
            </a:r>
            <a:endParaRPr lang="zh-CN" altLang="en-US"/>
          </a:p>
        </p:txBody>
      </p:sp>
      <p:sp>
        <p:nvSpPr>
          <p:cNvPr id="43133" name="Oval 35"/>
          <p:cNvSpPr>
            <a:spLocks noChangeArrowheads="1"/>
          </p:cNvSpPr>
          <p:nvPr/>
        </p:nvSpPr>
        <p:spPr bwMode="auto">
          <a:xfrm>
            <a:off x="4211638" y="54562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43134" name="Oval 36"/>
          <p:cNvSpPr>
            <a:spLocks noChangeArrowheads="1"/>
          </p:cNvSpPr>
          <p:nvPr/>
        </p:nvSpPr>
        <p:spPr bwMode="auto">
          <a:xfrm>
            <a:off x="5292725" y="545465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3110" name="Object 102"/>
          <p:cNvGraphicFramePr>
            <a:graphicFrameLocks noChangeAspect="1"/>
          </p:cNvGraphicFramePr>
          <p:nvPr/>
        </p:nvGraphicFramePr>
        <p:xfrm>
          <a:off x="8027988" y="545465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21" imgW="241300" imgH="215900" progId="Equation.DSMT4">
                  <p:embed/>
                </p:oleObj>
              </mc:Choice>
              <mc:Fallback>
                <p:oleObj name="Equation" r:id="rId21" imgW="241300" imgH="215900" progId="Equation.DSMT4">
                  <p:embed/>
                  <p:pic>
                    <p:nvPicPr>
                      <p:cNvPr id="0" name="图片 3175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27988" y="5454650"/>
                        <a:ext cx="254000" cy="24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" name="Object 103"/>
          <p:cNvGraphicFramePr>
            <a:graphicFrameLocks noChangeAspect="1"/>
          </p:cNvGraphicFramePr>
          <p:nvPr/>
        </p:nvGraphicFramePr>
        <p:xfrm>
          <a:off x="3059113" y="2760663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3" imgW="241300" imgH="317500" progId="Equation.DSMT4">
                  <p:embed/>
                </p:oleObj>
              </mc:Choice>
              <mc:Fallback>
                <p:oleObj name="Equation" r:id="rId23" imgW="241300" imgH="317500" progId="Equation.DSMT4">
                  <p:embed/>
                  <p:pic>
                    <p:nvPicPr>
                      <p:cNvPr id="0" name="图片 3175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59113" y="2760663"/>
                        <a:ext cx="254000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4572000" y="1628775"/>
            <a:ext cx="23764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这个函数只是右连续的！</a:t>
            </a:r>
            <a:endParaRPr lang="zh-CN" altLang="en-US"/>
          </a:p>
        </p:txBody>
      </p:sp>
      <p:graphicFrame>
        <p:nvGraphicFramePr>
          <p:cNvPr id="132136" name="Object 104"/>
          <p:cNvGraphicFramePr>
            <a:graphicFrameLocks noChangeAspect="1"/>
          </p:cNvGraphicFramePr>
          <p:nvPr/>
        </p:nvGraphicFramePr>
        <p:xfrm>
          <a:off x="1116013" y="476250"/>
          <a:ext cx="2808287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25" imgW="1816100" imgH="1384300" progId="Equation.3">
                  <p:embed/>
                </p:oleObj>
              </mc:Choice>
              <mc:Fallback>
                <p:oleObj name="公式" r:id="rId25" imgW="1816100" imgH="1384300" progId="Equation.3">
                  <p:embed/>
                  <p:pic>
                    <p:nvPicPr>
                      <p:cNvPr id="0" name="图片 31756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16013" y="476250"/>
                        <a:ext cx="2808287" cy="2185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7" name="AutoShape 41"/>
          <p:cNvSpPr/>
          <p:nvPr/>
        </p:nvSpPr>
        <p:spPr bwMode="auto">
          <a:xfrm>
            <a:off x="2987675" y="4941888"/>
            <a:ext cx="144463" cy="574675"/>
          </a:xfrm>
          <a:prstGeom prst="leftBrace">
            <a:avLst>
              <a:gd name="adj1" fmla="val 33150"/>
              <a:gd name="adj2" fmla="val 50000"/>
            </a:avLst>
          </a:prstGeom>
          <a:noFill/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3200"/>
          </a:p>
        </p:txBody>
      </p:sp>
      <p:sp>
        <p:nvSpPr>
          <p:cNvPr id="132138" name="AutoShape 42"/>
          <p:cNvSpPr/>
          <p:nvPr/>
        </p:nvSpPr>
        <p:spPr bwMode="auto">
          <a:xfrm>
            <a:off x="4140200" y="4772025"/>
            <a:ext cx="71438" cy="169863"/>
          </a:xfrm>
          <a:prstGeom prst="leftBrace">
            <a:avLst>
              <a:gd name="adj1" fmla="val 19815"/>
              <a:gd name="adj2" fmla="val 50000"/>
            </a:avLst>
          </a:prstGeom>
          <a:noFill/>
          <a:ln w="9525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3200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REMIND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REMIND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REMIND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REMIND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30" grpId="0" autoUpdateAnimBg="0"/>
      <p:bldP spid="132137" grpId="0" animBg="1"/>
      <p:bldP spid="1321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3" name="Object 41"/>
          <p:cNvGraphicFramePr>
            <a:graphicFrameLocks noChangeAspect="1"/>
          </p:cNvGraphicFramePr>
          <p:nvPr/>
        </p:nvGraphicFramePr>
        <p:xfrm>
          <a:off x="3111500" y="1219200"/>
          <a:ext cx="15367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1" imgW="1866900" imgH="495300" progId="Equation.DSMT4">
                  <p:embed/>
                </p:oleObj>
              </mc:Choice>
              <mc:Fallback>
                <p:oleObj name="Equation" r:id="rId1" imgW="1866900" imgH="4953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1219200"/>
                        <a:ext cx="1536700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14563" y="285750"/>
            <a:ext cx="41148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00FF"/>
                </a:solidFill>
                <a:ea typeface="楷体_GB2312" panose="02010609030101010101" pitchFamily="49" charset="-122"/>
              </a:rPr>
              <a:t>二、分布函数的性质</a:t>
            </a:r>
            <a:endParaRPr lang="zh-CN" altLang="en-US" sz="32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57200" y="1143000"/>
            <a:ext cx="2895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⑴ 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单调不减性：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1756" name="Object 42"/>
          <p:cNvGraphicFramePr>
            <a:graphicFrameLocks noChangeAspect="1"/>
          </p:cNvGraphicFramePr>
          <p:nvPr/>
        </p:nvGraphicFramePr>
        <p:xfrm>
          <a:off x="3914775" y="1917700"/>
          <a:ext cx="3609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2120900" imgH="304800" progId="Equation.DSMT4">
                  <p:embed/>
                </p:oleObj>
              </mc:Choice>
              <mc:Fallback>
                <p:oleObj name="Equation" r:id="rId3" imgW="2120900" imgH="3048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914775" y="1917700"/>
                        <a:ext cx="3609975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43"/>
          <p:cNvGraphicFramePr>
            <a:graphicFrameLocks noChangeAspect="1"/>
          </p:cNvGraphicFramePr>
          <p:nvPr/>
        </p:nvGraphicFramePr>
        <p:xfrm>
          <a:off x="2838450" y="3284538"/>
          <a:ext cx="41814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5194300" imgH="647700" progId="Equation.DSMT4">
                  <p:embed/>
                </p:oleObj>
              </mc:Choice>
              <mc:Fallback>
                <p:oleObj name="Equation" r:id="rId5" imgW="5194300" imgH="6477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38450" y="3284538"/>
                        <a:ext cx="4181475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57200" y="32131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⑶  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右连续性</a:t>
            </a:r>
            <a:r>
              <a:rPr lang="zh-CN" altLang="zh-CN">
                <a:latin typeface="Arial" panose="020B0604020202020204" pitchFamily="34" charset="0"/>
              </a:rPr>
              <a:t>：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6588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⑵ 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028950" y="1844675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，且</a:t>
            </a:r>
            <a:endParaRPr lang="zh-CN" alt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06925" y="112553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，则</a:t>
            </a:r>
            <a:endParaRPr lang="zh-CN" altLang="en-US"/>
          </a:p>
        </p:txBody>
      </p:sp>
      <p:graphicFrame>
        <p:nvGraphicFramePr>
          <p:cNvPr id="31762" name="Object 44"/>
          <p:cNvGraphicFramePr>
            <a:graphicFrameLocks noChangeAspect="1"/>
          </p:cNvGraphicFramePr>
          <p:nvPr/>
        </p:nvGraphicFramePr>
        <p:xfrm>
          <a:off x="3924300" y="2565400"/>
          <a:ext cx="3600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2082800" imgH="304800" progId="Equation.DSMT4">
                  <p:embed/>
                </p:oleObj>
              </mc:Choice>
              <mc:Fallback>
                <p:oleObj name="Equation" r:id="rId7" imgW="2082800" imgH="304800" progId="Equation.DSMT4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2565400"/>
                        <a:ext cx="3600450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45"/>
          <p:cNvGraphicFramePr>
            <a:graphicFrameLocks noChangeAspect="1"/>
          </p:cNvGraphicFramePr>
          <p:nvPr/>
        </p:nvGraphicFramePr>
        <p:xfrm>
          <a:off x="5435600" y="1160463"/>
          <a:ext cx="2089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9" imgW="21336000" imgH="5181600" progId="Equation.3">
                  <p:embed/>
                </p:oleObj>
              </mc:Choice>
              <mc:Fallback>
                <p:oleObj name="公式" r:id="rId9" imgW="21336000" imgH="5181600" progId="Equation.3">
                  <p:embed/>
                  <p:pic>
                    <p:nvPicPr>
                      <p:cNvPr id="0" name="图片 32772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1160463"/>
                        <a:ext cx="208915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46"/>
          <p:cNvGraphicFramePr>
            <a:graphicFrameLocks noChangeAspect="1"/>
          </p:cNvGraphicFramePr>
          <p:nvPr/>
        </p:nvGraphicFramePr>
        <p:xfrm>
          <a:off x="1116013" y="1916113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11" imgW="927100" imgH="165100" progId="Equation.3">
                  <p:embed/>
                </p:oleObj>
              </mc:Choice>
              <mc:Fallback>
                <p:oleObj name="公式" r:id="rId11" imgW="927100" imgH="165100" progId="Equation.3">
                  <p:embed/>
                  <p:pic>
                    <p:nvPicPr>
                      <p:cNvPr id="0" name="图片 327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1916113"/>
                        <a:ext cx="193675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174625" y="4062413"/>
            <a:ext cx="8718550" cy="1166812"/>
            <a:chOff x="110" y="2559"/>
            <a:chExt cx="5492" cy="735"/>
          </a:xfrm>
        </p:grpSpPr>
        <p:sp>
          <p:nvSpPr>
            <p:cNvPr id="44086" name="Text Box 22"/>
            <p:cNvSpPr txBox="1">
              <a:spLocks noChangeArrowheads="1"/>
            </p:cNvSpPr>
            <p:nvPr/>
          </p:nvSpPr>
          <p:spPr bwMode="auto">
            <a:xfrm>
              <a:off x="110" y="2559"/>
              <a:ext cx="54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上述三条性质，也可以理解为判别函数是否是分布函数</a:t>
              </a:r>
              <a:endParaRPr lang="zh-CN" altLang="en-US"/>
            </a:p>
          </p:txBody>
        </p:sp>
        <p:sp>
          <p:nvSpPr>
            <p:cNvPr id="44087" name="Text Box 23"/>
            <p:cNvSpPr txBox="1">
              <a:spLocks noChangeArrowheads="1"/>
            </p:cNvSpPr>
            <p:nvPr/>
          </p:nvSpPr>
          <p:spPr bwMode="auto">
            <a:xfrm>
              <a:off x="113" y="2967"/>
              <a:ext cx="146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的充要条件。</a:t>
              </a: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utoUpdateAnimBg="0"/>
      <p:bldP spid="31755" grpId="0" autoUpdateAnimBg="0" build="p"/>
      <p:bldP spid="31758" grpId="0" autoUpdateAnimBg="0" build="p"/>
      <p:bldP spid="31759" grpId="0" autoUpdateAnimBg="0" build="p"/>
      <p:bldP spid="31760" grpId="0"/>
      <p:bldP spid="31761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842" name="Object 50"/>
          <p:cNvGraphicFramePr>
            <a:graphicFrameLocks noChangeAspect="1"/>
          </p:cNvGraphicFramePr>
          <p:nvPr/>
        </p:nvGraphicFramePr>
        <p:xfrm>
          <a:off x="1476375" y="2036763"/>
          <a:ext cx="2362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1" imgW="2743200" imgH="457200" progId="Equation.DSMT4">
                  <p:embed/>
                </p:oleObj>
              </mc:Choice>
              <mc:Fallback>
                <p:oleObj name="Equation" r:id="rId1" imgW="2743200" imgH="457200" progId="Equation.DSMT4">
                  <p:embed/>
                  <p:pic>
                    <p:nvPicPr>
                      <p:cNvPr id="0" name="图片 3379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78000"/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2036763"/>
                        <a:ext cx="2362200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3" name="Object 51"/>
          <p:cNvGraphicFramePr>
            <a:graphicFrameLocks noChangeAspect="1"/>
          </p:cNvGraphicFramePr>
          <p:nvPr/>
        </p:nvGraphicFramePr>
        <p:xfrm>
          <a:off x="3765550" y="1919288"/>
          <a:ext cx="20653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003300" imgH="228600" progId="Equation.DSMT4">
                  <p:embed/>
                </p:oleObj>
              </mc:Choice>
              <mc:Fallback>
                <p:oleObj name="Equation" r:id="rId3" imgW="1003300" imgH="228600" progId="Equation.DSMT4">
                  <p:embed/>
                  <p:pic>
                    <p:nvPicPr>
                      <p:cNvPr id="0" name="图片 337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5550" y="1919288"/>
                        <a:ext cx="2065338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4" name="Object 52"/>
          <p:cNvGraphicFramePr>
            <a:graphicFrameLocks noChangeAspect="1"/>
          </p:cNvGraphicFramePr>
          <p:nvPr/>
        </p:nvGraphicFramePr>
        <p:xfrm>
          <a:off x="5737225" y="1951038"/>
          <a:ext cx="19431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939800" imgH="228600" progId="Equation.DSMT4">
                  <p:embed/>
                </p:oleObj>
              </mc:Choice>
              <mc:Fallback>
                <p:oleObj name="Equation" r:id="rId5" imgW="939800" imgH="228600" progId="Equation.DSMT4">
                  <p:embed/>
                  <p:pic>
                    <p:nvPicPr>
                      <p:cNvPr id="0" name="图片 337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7225" y="1951038"/>
                        <a:ext cx="1943100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5" name="Object 53"/>
          <p:cNvGraphicFramePr>
            <a:graphicFrameLocks noChangeAspect="1"/>
          </p:cNvGraphicFramePr>
          <p:nvPr/>
        </p:nvGraphicFramePr>
        <p:xfrm>
          <a:off x="3779838" y="2611438"/>
          <a:ext cx="23796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1168400" imgH="177800" progId="Equation.3">
                  <p:embed/>
                </p:oleObj>
              </mc:Choice>
              <mc:Fallback>
                <p:oleObj name="Equation" r:id="rId7" imgW="1168400" imgH="177800" progId="Equation.3">
                  <p:embed/>
                  <p:pic>
                    <p:nvPicPr>
                      <p:cNvPr id="0" name="图片 33795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78000"/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2611438"/>
                        <a:ext cx="2379662" cy="531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54"/>
          <p:cNvGraphicFramePr>
            <a:graphicFrameLocks noChangeAspect="1"/>
          </p:cNvGraphicFramePr>
          <p:nvPr/>
        </p:nvGraphicFramePr>
        <p:xfrm>
          <a:off x="1476375" y="1344613"/>
          <a:ext cx="55213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6578600" imgH="457200" progId="Equation.DSMT4">
                  <p:embed/>
                </p:oleObj>
              </mc:Choice>
              <mc:Fallback>
                <p:oleObj name="Equation" r:id="rId9" imgW="6578600" imgH="457200" progId="Equation.DSMT4">
                  <p:embed/>
                  <p:pic>
                    <p:nvPicPr>
                      <p:cNvPr id="0" name="图片 337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1344613"/>
                        <a:ext cx="5521325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4" name="Text Box 7"/>
          <p:cNvSpPr txBox="1">
            <a:spLocks noChangeArrowheads="1"/>
          </p:cNvSpPr>
          <p:nvPr/>
        </p:nvSpPr>
        <p:spPr bwMode="auto">
          <a:xfrm>
            <a:off x="2392363" y="404813"/>
            <a:ext cx="43576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200">
                <a:ea typeface="黑体" panose="02010600030101010101" pitchFamily="49" charset="-122"/>
              </a:rPr>
              <a:t>用分布函数求概率</a:t>
            </a:r>
            <a:endParaRPr lang="zh-CN" altLang="en-US" sz="3200">
              <a:ea typeface="黑体" panose="02010600030101010101" pitchFamily="49" charset="-122"/>
            </a:endParaRP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541338" y="1271588"/>
            <a:ext cx="12938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由于</a:t>
            </a:r>
            <a:endParaRPr lang="zh-CN" altLang="en-US"/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539750" y="1935163"/>
            <a:ext cx="12239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得到</a:t>
            </a:r>
            <a:endParaRPr lang="zh-CN" altLang="en-US"/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539750" y="3143250"/>
            <a:ext cx="7848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由这个</a:t>
            </a:r>
            <a:r>
              <a:rPr lang="zh-CN" altLang="en-US">
                <a:solidFill>
                  <a:srgbClr val="0000FF"/>
                </a:solidFill>
              </a:rPr>
              <a:t>左开右闭区间内的概率公式</a:t>
            </a:r>
            <a:r>
              <a:rPr lang="zh-CN" altLang="en-US"/>
              <a:t>，可以得到随机变量取一个值的概率：</a:t>
            </a:r>
            <a:endParaRPr lang="zh-CN" altLang="en-US"/>
          </a:p>
        </p:txBody>
      </p:sp>
      <p:graphicFrame>
        <p:nvGraphicFramePr>
          <p:cNvPr id="291859" name="Object 55"/>
          <p:cNvGraphicFramePr>
            <a:graphicFrameLocks noChangeAspect="1"/>
          </p:cNvGraphicFramePr>
          <p:nvPr/>
        </p:nvGraphicFramePr>
        <p:xfrm>
          <a:off x="1404938" y="4872038"/>
          <a:ext cx="6149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7340600" imgH="457200" progId="Equation.DSMT4">
                  <p:embed/>
                </p:oleObj>
              </mc:Choice>
              <mc:Fallback>
                <p:oleObj name="Equation" r:id="rId11" imgW="7340600" imgH="457200" progId="Equation.DSMT4">
                  <p:embed/>
                  <p:pic>
                    <p:nvPicPr>
                      <p:cNvPr id="0" name="图片 33797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lum bright="-78000"/>
                      </a:blip>
                      <a:stretch>
                        <a:fillRect/>
                      </a:stretch>
                    </p:blipFill>
                    <p:spPr>
                      <a:xfrm>
                        <a:off x="1404938" y="4872038"/>
                        <a:ext cx="6149975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3" name="Object 56"/>
          <p:cNvGraphicFramePr>
            <a:graphicFrameLocks noChangeAspect="1"/>
          </p:cNvGraphicFramePr>
          <p:nvPr/>
        </p:nvGraphicFramePr>
        <p:xfrm>
          <a:off x="1352550" y="4197350"/>
          <a:ext cx="6778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3" imgW="8102600" imgH="457200" progId="Equation.DSMT4">
                  <p:embed/>
                </p:oleObj>
              </mc:Choice>
              <mc:Fallback>
                <p:oleObj name="Equation" r:id="rId13" imgW="8102600" imgH="457200" progId="Equation.DSMT4">
                  <p:embed/>
                  <p:pic>
                    <p:nvPicPr>
                      <p:cNvPr id="0" name="图片 3379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2550" y="4197350"/>
                        <a:ext cx="6778625" cy="458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469900" y="4151313"/>
            <a:ext cx="12938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由于</a:t>
            </a:r>
            <a:endParaRPr lang="zh-CN" altLang="en-US"/>
          </a:p>
        </p:txBody>
      </p: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468313" y="4814888"/>
            <a:ext cx="12239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得到</a:t>
            </a:r>
            <a:endParaRPr lang="zh-CN" altLang="en-US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468313" y="5448300"/>
            <a:ext cx="34559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两边取极限得：</a:t>
            </a:r>
            <a:endParaRPr lang="zh-CN" altLang="en-US"/>
          </a:p>
        </p:txBody>
      </p:sp>
      <p:graphicFrame>
        <p:nvGraphicFramePr>
          <p:cNvPr id="291867" name="Object 57"/>
          <p:cNvGraphicFramePr>
            <a:graphicFrameLocks noChangeAspect="1"/>
          </p:cNvGraphicFramePr>
          <p:nvPr/>
        </p:nvGraphicFramePr>
        <p:xfrm>
          <a:off x="1403350" y="5951538"/>
          <a:ext cx="4794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5689600" imgH="457200" progId="Equation.DSMT4">
                  <p:embed/>
                </p:oleObj>
              </mc:Choice>
              <mc:Fallback>
                <p:oleObj name="Equation" r:id="rId15" imgW="5689600" imgH="457200" progId="Equation.DSMT4">
                  <p:embed/>
                  <p:pic>
                    <p:nvPicPr>
                      <p:cNvPr id="0" name="图片 33799"/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lum bright="-78000"/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5951538"/>
                        <a:ext cx="4794250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68" name="AutoShape 28"/>
          <p:cNvSpPr>
            <a:spLocks noChangeArrowheads="1"/>
          </p:cNvSpPr>
          <p:nvPr/>
        </p:nvSpPr>
        <p:spPr bwMode="auto">
          <a:xfrm>
            <a:off x="5940425" y="3575050"/>
            <a:ext cx="2808288" cy="208915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000"/>
              <a:t>随机变量取一个值的概率正好就是分布函数在这点的跳跃度！</a:t>
            </a:r>
            <a:endParaRPr lang="zh-CN" altLang="en-US" sz="2000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1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9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8" grpId="0" autoUpdateAnimBg="0" build="p"/>
      <p:bldP spid="291849" grpId="0" autoUpdateAnimBg="0" build="p"/>
      <p:bldP spid="291858" grpId="0" autoUpdateAnimBg="0" build="p"/>
      <p:bldP spid="291864" grpId="0" autoUpdateAnimBg="0" build="p"/>
      <p:bldP spid="291865" grpId="0" autoUpdateAnimBg="0" build="p"/>
      <p:bldP spid="291866" grpId="0" autoUpdateAnimBg="0" build="p"/>
      <p:bldP spid="2918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6" name="Object 63"/>
          <p:cNvGraphicFramePr>
            <a:graphicFrameLocks noChangeAspect="1"/>
          </p:cNvGraphicFramePr>
          <p:nvPr/>
        </p:nvGraphicFramePr>
        <p:xfrm>
          <a:off x="1173163" y="1363663"/>
          <a:ext cx="2362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1" imgW="2743200" imgH="457200" progId="Equation.DSMT4">
                  <p:embed/>
                </p:oleObj>
              </mc:Choice>
              <mc:Fallback>
                <p:oleObj name="Equation" r:id="rId1" imgW="2743200" imgH="457200" progId="Equation.DSMT4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1173163" y="1363663"/>
                        <a:ext cx="2362200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64"/>
          <p:cNvGraphicFramePr>
            <a:graphicFrameLocks noChangeAspect="1"/>
          </p:cNvGraphicFramePr>
          <p:nvPr/>
        </p:nvGraphicFramePr>
        <p:xfrm>
          <a:off x="3479800" y="1349375"/>
          <a:ext cx="23796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1168400" imgH="177800" progId="Equation.3">
                  <p:embed/>
                </p:oleObj>
              </mc:Choice>
              <mc:Fallback>
                <p:oleObj name="Equation" r:id="rId3" imgW="1168400" imgH="177800" progId="Equation.3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3479800" y="1349375"/>
                        <a:ext cx="2379663" cy="531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65"/>
          <p:cNvGraphicFramePr>
            <a:graphicFrameLocks noChangeAspect="1"/>
          </p:cNvGraphicFramePr>
          <p:nvPr/>
        </p:nvGraphicFramePr>
        <p:xfrm>
          <a:off x="1116013" y="1998663"/>
          <a:ext cx="2382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5" imgW="22860000" imgH="5181600" progId="Equation.3">
                  <p:embed/>
                </p:oleObj>
              </mc:Choice>
              <mc:Fallback>
                <p:oleObj name="公式" r:id="rId5" imgW="22860000" imgH="5181600" progId="Equation.3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1998663"/>
                        <a:ext cx="2382837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66"/>
          <p:cNvGraphicFramePr>
            <a:graphicFrameLocks noChangeAspect="1"/>
          </p:cNvGraphicFramePr>
          <p:nvPr/>
        </p:nvGraphicFramePr>
        <p:xfrm>
          <a:off x="3549650" y="2024063"/>
          <a:ext cx="2508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7" imgW="24079200" imgH="5181600" progId="Equation.3">
                  <p:embed/>
                </p:oleObj>
              </mc:Choice>
              <mc:Fallback>
                <p:oleObj name="公式" r:id="rId7" imgW="24079200" imgH="5181600" progId="Equation.3">
                  <p:embed/>
                  <p:pic>
                    <p:nvPicPr>
                      <p:cNvPr id="0" name="图片 34819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549650" y="2024063"/>
                        <a:ext cx="250825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7"/>
          <p:cNvGraphicFramePr>
            <a:graphicFrameLocks noChangeAspect="1"/>
          </p:cNvGraphicFramePr>
          <p:nvPr/>
        </p:nvGraphicFramePr>
        <p:xfrm>
          <a:off x="6083300" y="2038350"/>
          <a:ext cx="1970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9" imgW="18897600" imgH="5181600" progId="Equation.3">
                  <p:embed/>
                </p:oleObj>
              </mc:Choice>
              <mc:Fallback>
                <p:oleObj name="公式" r:id="rId9" imgW="18897600" imgH="5181600" progId="Equation.3">
                  <p:embed/>
                  <p:pic>
                    <p:nvPicPr>
                      <p:cNvPr id="0" name="图片 34820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083300" y="2038350"/>
                        <a:ext cx="1970088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68"/>
          <p:cNvGraphicFramePr>
            <a:graphicFrameLocks noChangeAspect="1"/>
          </p:cNvGraphicFramePr>
          <p:nvPr/>
        </p:nvGraphicFramePr>
        <p:xfrm>
          <a:off x="1152525" y="5106988"/>
          <a:ext cx="16208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1" imgW="1854200" imgH="457200" progId="Equation.DSMT4">
                  <p:embed/>
                </p:oleObj>
              </mc:Choice>
              <mc:Fallback>
                <p:oleObj name="Equation" r:id="rId11" imgW="1854200" imgH="457200" progId="Equation.DSMT4">
                  <p:embed/>
                  <p:pic>
                    <p:nvPicPr>
                      <p:cNvPr id="0" name="图片 34821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1152525" y="5106988"/>
                        <a:ext cx="1620838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2" name="Object 69"/>
          <p:cNvGraphicFramePr>
            <a:graphicFrameLocks noChangeAspect="1"/>
          </p:cNvGraphicFramePr>
          <p:nvPr/>
        </p:nvGraphicFramePr>
        <p:xfrm>
          <a:off x="2786063" y="5035550"/>
          <a:ext cx="30686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1549400" imgH="228600" progId="Equation.DSMT4">
                  <p:embed/>
                </p:oleObj>
              </mc:Choice>
              <mc:Fallback>
                <p:oleObj name="Equation" r:id="rId13" imgW="1549400" imgH="228600" progId="Equation.DSMT4">
                  <p:embed/>
                  <p:pic>
                    <p:nvPicPr>
                      <p:cNvPr id="0" name="图片 34822"/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2786063" y="5035550"/>
                        <a:ext cx="3068637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3" name="Object 70"/>
          <p:cNvGraphicFramePr>
            <a:graphicFrameLocks noChangeAspect="1"/>
          </p:cNvGraphicFramePr>
          <p:nvPr/>
        </p:nvGraphicFramePr>
        <p:xfrm>
          <a:off x="1166813" y="4448175"/>
          <a:ext cx="16208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1854200" imgH="457200" progId="Equation.DSMT4">
                  <p:embed/>
                </p:oleObj>
              </mc:Choice>
              <mc:Fallback>
                <p:oleObj name="Equation" r:id="rId15" imgW="1854200" imgH="457200" progId="Equation.DSMT4">
                  <p:embed/>
                  <p:pic>
                    <p:nvPicPr>
                      <p:cNvPr id="0" name="图片 34823"/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1166813" y="4448175"/>
                        <a:ext cx="1620837" cy="458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4" name="Object 71"/>
          <p:cNvGraphicFramePr>
            <a:graphicFrameLocks noChangeAspect="1"/>
          </p:cNvGraphicFramePr>
          <p:nvPr/>
        </p:nvGraphicFramePr>
        <p:xfrm>
          <a:off x="2830513" y="4387850"/>
          <a:ext cx="2443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7" imgW="1206500" imgH="228600" progId="Equation.DSMT4">
                  <p:embed/>
                </p:oleObj>
              </mc:Choice>
              <mc:Fallback>
                <p:oleObj name="Equation" r:id="rId17" imgW="1206500" imgH="228600" progId="Equation.DSMT4">
                  <p:embed/>
                  <p:pic>
                    <p:nvPicPr>
                      <p:cNvPr id="0" name="图片 34824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2830513" y="4387850"/>
                        <a:ext cx="2443162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5" name="Object 72"/>
          <p:cNvGraphicFramePr>
            <a:graphicFrameLocks noChangeAspect="1"/>
          </p:cNvGraphicFramePr>
          <p:nvPr/>
        </p:nvGraphicFramePr>
        <p:xfrm>
          <a:off x="5278438" y="4400550"/>
          <a:ext cx="17287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16459200" imgH="5486400" progId="Equation.DSMT4">
                  <p:embed/>
                </p:oleObj>
              </mc:Choice>
              <mc:Fallback>
                <p:oleObj name="Equation" r:id="rId19" imgW="16459200" imgH="5486400" progId="Equation.DSMT4">
                  <p:embed/>
                  <p:pic>
                    <p:nvPicPr>
                      <p:cNvPr id="0" name="图片 34825"/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5278438" y="4400550"/>
                        <a:ext cx="1728787" cy="574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5" name="Text Box 13"/>
          <p:cNvSpPr txBox="1">
            <a:spLocks noChangeArrowheads="1"/>
          </p:cNvSpPr>
          <p:nvPr/>
        </p:nvSpPr>
        <p:spPr bwMode="auto">
          <a:xfrm>
            <a:off x="250825" y="476250"/>
            <a:ext cx="72961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类似地可以求出</a:t>
            </a:r>
            <a:r>
              <a:rPr lang="en-US" altLang="zh-CN" i="1"/>
              <a:t>X </a:t>
            </a:r>
            <a:r>
              <a:rPr lang="zh-CN" altLang="en-US"/>
              <a:t>落入其它区间的概率公式：</a:t>
            </a:r>
            <a:endParaRPr lang="zh-CN" altLang="en-US"/>
          </a:p>
        </p:txBody>
      </p:sp>
      <p:graphicFrame>
        <p:nvGraphicFramePr>
          <p:cNvPr id="292878" name="Object 73"/>
          <p:cNvGraphicFramePr>
            <a:graphicFrameLocks noChangeAspect="1"/>
          </p:cNvGraphicFramePr>
          <p:nvPr/>
        </p:nvGraphicFramePr>
        <p:xfrm>
          <a:off x="1123950" y="2732088"/>
          <a:ext cx="68913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1" imgW="8229600" imgH="457200" progId="Equation.DSMT4">
                  <p:embed/>
                </p:oleObj>
              </mc:Choice>
              <mc:Fallback>
                <p:oleObj name="Equation" r:id="rId21" imgW="8229600" imgH="457200" progId="Equation.DSMT4">
                  <p:embed/>
                  <p:pic>
                    <p:nvPicPr>
                      <p:cNvPr id="0" name="图片 34826"/>
                      <p:cNvPicPr>
                        <a:picLocks noChangeAspect="1"/>
                      </p:cNvPicPr>
                      <p:nvPr/>
                    </p:nvPicPr>
                    <p:blipFill>
                      <a:blip r:embed="rId22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1123950" y="2732088"/>
                        <a:ext cx="6891338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9" name="Object 74"/>
          <p:cNvGraphicFramePr>
            <a:graphicFrameLocks noChangeAspect="1"/>
          </p:cNvGraphicFramePr>
          <p:nvPr/>
        </p:nvGraphicFramePr>
        <p:xfrm>
          <a:off x="1152525" y="3290888"/>
          <a:ext cx="63595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3" imgW="7594600" imgH="1168400" progId="Equation.DSMT4">
                  <p:embed/>
                </p:oleObj>
              </mc:Choice>
              <mc:Fallback>
                <p:oleObj name="Equation" r:id="rId23" imgW="7594600" imgH="1168400" progId="Equation.DSMT4">
                  <p:embed/>
                  <p:pic>
                    <p:nvPicPr>
                      <p:cNvPr id="0" name="图片 34827"/>
                      <p:cNvPicPr>
                        <a:picLocks noChangeAspect="1"/>
                      </p:cNvPicPr>
                      <p:nvPr/>
                    </p:nvPicPr>
                    <p:blipFill>
                      <a:blip r:embed="rId24">
                        <a:lum bright="-72000"/>
                      </a:blip>
                      <a:stretch>
                        <a:fillRect/>
                      </a:stretch>
                    </p:blipFill>
                    <p:spPr>
                      <a:xfrm>
                        <a:off x="1152525" y="3290888"/>
                        <a:ext cx="6359525" cy="1025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课件">
  <a:themeElements>
    <a:clrScheme name="1_课件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1_课件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课件">
  <a:themeElements>
    <a:clrScheme name="2_课件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2_课件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课件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WPS 演示</Application>
  <PresentationFormat>On-screen Show (4:3)</PresentationFormat>
  <Paragraphs>175</Paragraphs>
  <Slides>15</Slides>
  <Notes>9</Notes>
  <HiddenSlides>6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160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3</vt:i4>
      </vt:variant>
    </vt:vector>
  </HeadingPairs>
  <TitlesOfParts>
    <vt:vector size="190" baseType="lpstr">
      <vt:lpstr>Arial</vt:lpstr>
      <vt:lpstr>宋体</vt:lpstr>
      <vt:lpstr>Wingdings</vt:lpstr>
      <vt:lpstr>Times New Roman</vt:lpstr>
      <vt:lpstr>楷体_GB2312</vt:lpstr>
      <vt:lpstr>Symbol</vt:lpstr>
      <vt:lpstr>黑体</vt:lpstr>
      <vt:lpstr>华文彩云</vt:lpstr>
      <vt:lpstr>微软雅黑</vt:lpstr>
      <vt:lpstr>Arial Unicode MS</vt:lpstr>
      <vt:lpstr>1_课件</vt:lpstr>
      <vt:lpstr>2_课件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PowerPoint 演示文稿</vt:lpstr>
      <vt:lpstr>PowerPoint 演示文稿</vt:lpstr>
      <vt:lpstr>§2.3  随机变量的分布函数 </vt:lpstr>
      <vt:lpstr>一、分布函数的概念</vt:lpstr>
      <vt:lpstr>例1. </vt:lpstr>
      <vt:lpstr>PowerPoint 演示文稿</vt:lpstr>
      <vt:lpstr>二、分布函数的性质</vt:lpstr>
      <vt:lpstr>PowerPoint 演示文稿</vt:lpstr>
      <vt:lpstr>PowerPoint 演示文稿</vt:lpstr>
      <vt:lpstr>PowerPoint 演示文稿</vt:lpstr>
      <vt:lpstr>PowerPoint 演示文稿</vt:lpstr>
      <vt:lpstr>例3  已知离散型随机变量 X 的分布函数为</vt:lpstr>
      <vt:lpstr>PowerPoint 演示文稿</vt:lpstr>
      <vt:lpstr>例4   已知 X 表示弹着点与靶心的距离，</vt:lpstr>
      <vt:lpstr>PowerPoint 演示文稿</vt:lpstr>
      <vt:lpstr>伯努利</vt:lpstr>
      <vt:lpstr>泊松</vt:lpstr>
      <vt:lpstr>正态分布</vt:lpstr>
    </vt:vector>
  </TitlesOfParts>
  <Company>cumt-abc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hm</dc:creator>
  <cp:lastModifiedBy>Administrator</cp:lastModifiedBy>
  <cp:revision>174</cp:revision>
  <dcterms:created xsi:type="dcterms:W3CDTF">2006-03-26T09:08:00Z</dcterms:created>
  <dcterms:modified xsi:type="dcterms:W3CDTF">2021-05-25T03:16:18Z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