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9"/>
  </p:notesMasterIdLst>
  <p:sldIdLst>
    <p:sldId id="536" r:id="rId4"/>
    <p:sldId id="523" r:id="rId5"/>
    <p:sldId id="382" r:id="rId6"/>
    <p:sldId id="544" r:id="rId7"/>
    <p:sldId id="545" r:id="rId8"/>
    <p:sldId id="546" r:id="rId10"/>
    <p:sldId id="547" r:id="rId11"/>
    <p:sldId id="548" r:id="rId12"/>
    <p:sldId id="549" r:id="rId13"/>
    <p:sldId id="395" r:id="rId14"/>
    <p:sldId id="396" r:id="rId15"/>
    <p:sldId id="397" r:id="rId16"/>
    <p:sldId id="550" r:id="rId17"/>
    <p:sldId id="553" r:id="rId18"/>
    <p:sldId id="508" r:id="rId19"/>
    <p:sldId id="406" r:id="rId20"/>
    <p:sldId id="408" r:id="rId21"/>
    <p:sldId id="410" r:id="rId22"/>
    <p:sldId id="411" r:id="rId23"/>
    <p:sldId id="412" r:id="rId24"/>
    <p:sldId id="554" r:id="rId25"/>
    <p:sldId id="413" r:id="rId26"/>
    <p:sldId id="509" r:id="rId27"/>
    <p:sldId id="510" r:id="rId28"/>
    <p:sldId id="417" r:id="rId29"/>
    <p:sldId id="560" r:id="rId30"/>
    <p:sldId id="419" r:id="rId31"/>
    <p:sldId id="422" r:id="rId32"/>
    <p:sldId id="423" r:id="rId33"/>
    <p:sldId id="428" r:id="rId34"/>
    <p:sldId id="429" r:id="rId35"/>
    <p:sldId id="511" r:id="rId36"/>
    <p:sldId id="515" r:id="rId37"/>
    <p:sldId id="516" r:id="rId38"/>
    <p:sldId id="430" r:id="rId39"/>
    <p:sldId id="432" r:id="rId40"/>
    <p:sldId id="433" r:id="rId41"/>
    <p:sldId id="434" r:id="rId42"/>
    <p:sldId id="440" r:id="rId43"/>
    <p:sldId id="442" r:id="rId44"/>
    <p:sldId id="513" r:id="rId45"/>
    <p:sldId id="514" r:id="rId46"/>
    <p:sldId id="443" r:id="rId47"/>
    <p:sldId id="561" r:id="rId48"/>
    <p:sldId id="445" r:id="rId49"/>
    <p:sldId id="446" r:id="rId50"/>
    <p:sldId id="448" r:id="rId51"/>
    <p:sldId id="449" r:id="rId52"/>
    <p:sldId id="450" r:id="rId53"/>
  </p:sldIdLst>
  <p:sldSz cx="9144000" cy="6858000" type="screen4x3"/>
  <p:notesSz cx="6858000" cy="9144000"/>
  <p:custShowLst>
    <p:custShow name="伯努利" id="0">
      <p:sldLst/>
    </p:custShow>
    <p:custShow name="泊松" id="1">
      <p:sldLst/>
    </p:custShow>
    <p:custShow name="正态分布" id="2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楷体_GB2312" panose="0201060903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99"/>
    <a:srgbClr val="FF5050"/>
    <a:srgbClr val="CCFF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44" autoAdjust="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84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7" Type="http://schemas.openxmlformats.org/officeDocument/2006/relationships/image" Target="../media/image77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8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emf"/><Relationship Id="rId4" Type="http://schemas.openxmlformats.org/officeDocument/2006/relationships/image" Target="../media/image114.emf"/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9.e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6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3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wmf"/><Relationship Id="rId4" Type="http://schemas.openxmlformats.org/officeDocument/2006/relationships/image" Target="../media/image138.emf"/><Relationship Id="rId3" Type="http://schemas.openxmlformats.org/officeDocument/2006/relationships/image" Target="../media/image137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1.emf"/><Relationship Id="rId6" Type="http://schemas.openxmlformats.org/officeDocument/2006/relationships/image" Target="../media/image150.emf"/><Relationship Id="rId5" Type="http://schemas.openxmlformats.org/officeDocument/2006/relationships/image" Target="../media/image149.emf"/><Relationship Id="rId4" Type="http://schemas.openxmlformats.org/officeDocument/2006/relationships/image" Target="../media/image148.emf"/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emf"/><Relationship Id="rId8" Type="http://schemas.openxmlformats.org/officeDocument/2006/relationships/image" Target="../media/image159.emf"/><Relationship Id="rId7" Type="http://schemas.openxmlformats.org/officeDocument/2006/relationships/image" Target="../media/image158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Relationship Id="rId3" Type="http://schemas.openxmlformats.org/officeDocument/2006/relationships/image" Target="../media/image154.emf"/><Relationship Id="rId2" Type="http://schemas.openxmlformats.org/officeDocument/2006/relationships/image" Target="../media/image153.emf"/><Relationship Id="rId10" Type="http://schemas.openxmlformats.org/officeDocument/2006/relationships/image" Target="../media/image161.emf"/><Relationship Id="rId1" Type="http://schemas.openxmlformats.org/officeDocument/2006/relationships/image" Target="../media/image1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emf"/><Relationship Id="rId8" Type="http://schemas.openxmlformats.org/officeDocument/2006/relationships/image" Target="../media/image172.emf"/><Relationship Id="rId7" Type="http://schemas.openxmlformats.org/officeDocument/2006/relationships/image" Target="../media/image171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0" Type="http://schemas.openxmlformats.org/officeDocument/2006/relationships/image" Target="../media/image174.emf"/><Relationship Id="rId1" Type="http://schemas.openxmlformats.org/officeDocument/2006/relationships/image" Target="../media/image165.e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emf"/><Relationship Id="rId8" Type="http://schemas.openxmlformats.org/officeDocument/2006/relationships/image" Target="../media/image200.emf"/><Relationship Id="rId7" Type="http://schemas.openxmlformats.org/officeDocument/2006/relationships/image" Target="../media/image199.emf"/><Relationship Id="rId6" Type="http://schemas.openxmlformats.org/officeDocument/2006/relationships/image" Target="../media/image198.emf"/><Relationship Id="rId5" Type="http://schemas.openxmlformats.org/officeDocument/2006/relationships/image" Target="../media/image197.emf"/><Relationship Id="rId4" Type="http://schemas.openxmlformats.org/officeDocument/2006/relationships/image" Target="../media/image196.emf"/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1" Type="http://schemas.openxmlformats.org/officeDocument/2006/relationships/image" Target="../media/image203.emf"/><Relationship Id="rId10" Type="http://schemas.openxmlformats.org/officeDocument/2006/relationships/image" Target="../media/image202.emf"/><Relationship Id="rId1" Type="http://schemas.openxmlformats.org/officeDocument/2006/relationships/image" Target="../media/image193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emf"/><Relationship Id="rId8" Type="http://schemas.openxmlformats.org/officeDocument/2006/relationships/image" Target="../media/image211.emf"/><Relationship Id="rId7" Type="http://schemas.openxmlformats.org/officeDocument/2006/relationships/image" Target="../media/image210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emf"/><Relationship Id="rId8" Type="http://schemas.openxmlformats.org/officeDocument/2006/relationships/image" Target="../media/image220.emf"/><Relationship Id="rId7" Type="http://schemas.openxmlformats.org/officeDocument/2006/relationships/image" Target="../media/image219.emf"/><Relationship Id="rId6" Type="http://schemas.openxmlformats.org/officeDocument/2006/relationships/image" Target="../media/image218.emf"/><Relationship Id="rId5" Type="http://schemas.openxmlformats.org/officeDocument/2006/relationships/image" Target="../media/image217.emf"/><Relationship Id="rId4" Type="http://schemas.openxmlformats.org/officeDocument/2006/relationships/image" Target="../media/image216.emf"/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1" Type="http://schemas.openxmlformats.org/officeDocument/2006/relationships/image" Target="../media/image223.emf"/><Relationship Id="rId10" Type="http://schemas.openxmlformats.org/officeDocument/2006/relationships/image" Target="../media/image222.emf"/><Relationship Id="rId1" Type="http://schemas.openxmlformats.org/officeDocument/2006/relationships/image" Target="../media/image21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emf"/><Relationship Id="rId7" Type="http://schemas.openxmlformats.org/officeDocument/2006/relationships/image" Target="../media/image231.emf"/><Relationship Id="rId6" Type="http://schemas.openxmlformats.org/officeDocument/2006/relationships/image" Target="../media/image230.emf"/><Relationship Id="rId5" Type="http://schemas.openxmlformats.org/officeDocument/2006/relationships/image" Target="../media/image229.emf"/><Relationship Id="rId4" Type="http://schemas.openxmlformats.org/officeDocument/2006/relationships/image" Target="../media/image228.emf"/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emf"/><Relationship Id="rId8" Type="http://schemas.openxmlformats.org/officeDocument/2006/relationships/image" Target="../media/image240.emf"/><Relationship Id="rId7" Type="http://schemas.openxmlformats.org/officeDocument/2006/relationships/image" Target="../media/image239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Relationship Id="rId3" Type="http://schemas.openxmlformats.org/officeDocument/2006/relationships/image" Target="../media/image235.emf"/><Relationship Id="rId2" Type="http://schemas.openxmlformats.org/officeDocument/2006/relationships/image" Target="../media/image234.emf"/><Relationship Id="rId11" Type="http://schemas.openxmlformats.org/officeDocument/2006/relationships/image" Target="../media/image243.emf"/><Relationship Id="rId10" Type="http://schemas.openxmlformats.org/officeDocument/2006/relationships/image" Target="../media/image242.emf"/><Relationship Id="rId1" Type="http://schemas.openxmlformats.org/officeDocument/2006/relationships/image" Target="../media/image233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emf"/><Relationship Id="rId8" Type="http://schemas.openxmlformats.org/officeDocument/2006/relationships/image" Target="../media/image251.emf"/><Relationship Id="rId7" Type="http://schemas.openxmlformats.org/officeDocument/2006/relationships/image" Target="../media/image250.emf"/><Relationship Id="rId6" Type="http://schemas.openxmlformats.org/officeDocument/2006/relationships/image" Target="../media/image249.e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9" Type="http://schemas.openxmlformats.org/officeDocument/2006/relationships/image" Target="../media/image262.emf"/><Relationship Id="rId18" Type="http://schemas.openxmlformats.org/officeDocument/2006/relationships/image" Target="../media/image261.emf"/><Relationship Id="rId17" Type="http://schemas.openxmlformats.org/officeDocument/2006/relationships/image" Target="../media/image260.emf"/><Relationship Id="rId16" Type="http://schemas.openxmlformats.org/officeDocument/2006/relationships/image" Target="../media/image259.emf"/><Relationship Id="rId15" Type="http://schemas.openxmlformats.org/officeDocument/2006/relationships/image" Target="../media/image258.emf"/><Relationship Id="rId14" Type="http://schemas.openxmlformats.org/officeDocument/2006/relationships/image" Target="../media/image257.emf"/><Relationship Id="rId13" Type="http://schemas.openxmlformats.org/officeDocument/2006/relationships/image" Target="../media/image256.emf"/><Relationship Id="rId12" Type="http://schemas.openxmlformats.org/officeDocument/2006/relationships/image" Target="../media/image255.emf"/><Relationship Id="rId11" Type="http://schemas.openxmlformats.org/officeDocument/2006/relationships/image" Target="../media/image254.emf"/><Relationship Id="rId10" Type="http://schemas.openxmlformats.org/officeDocument/2006/relationships/image" Target="../media/image253.emf"/><Relationship Id="rId1" Type="http://schemas.openxmlformats.org/officeDocument/2006/relationships/image" Target="../media/image244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emf"/><Relationship Id="rId8" Type="http://schemas.openxmlformats.org/officeDocument/2006/relationships/image" Target="../media/image270.emf"/><Relationship Id="rId7" Type="http://schemas.openxmlformats.org/officeDocument/2006/relationships/image" Target="../media/image269.emf"/><Relationship Id="rId6" Type="http://schemas.openxmlformats.org/officeDocument/2006/relationships/image" Target="../media/image268.emf"/><Relationship Id="rId5" Type="http://schemas.openxmlformats.org/officeDocument/2006/relationships/image" Target="../media/image267.emf"/><Relationship Id="rId4" Type="http://schemas.openxmlformats.org/officeDocument/2006/relationships/image" Target="../media/image266.emf"/><Relationship Id="rId3" Type="http://schemas.openxmlformats.org/officeDocument/2006/relationships/image" Target="../media/image265.emf"/><Relationship Id="rId2" Type="http://schemas.openxmlformats.org/officeDocument/2006/relationships/image" Target="../media/image264.emf"/><Relationship Id="rId17" Type="http://schemas.openxmlformats.org/officeDocument/2006/relationships/image" Target="../media/image279.emf"/><Relationship Id="rId16" Type="http://schemas.openxmlformats.org/officeDocument/2006/relationships/image" Target="../media/image278.emf"/><Relationship Id="rId15" Type="http://schemas.openxmlformats.org/officeDocument/2006/relationships/image" Target="../media/image277.emf"/><Relationship Id="rId14" Type="http://schemas.openxmlformats.org/officeDocument/2006/relationships/image" Target="../media/image276.emf"/><Relationship Id="rId13" Type="http://schemas.openxmlformats.org/officeDocument/2006/relationships/image" Target="../media/image275.emf"/><Relationship Id="rId12" Type="http://schemas.openxmlformats.org/officeDocument/2006/relationships/image" Target="../media/image274.emf"/><Relationship Id="rId11" Type="http://schemas.openxmlformats.org/officeDocument/2006/relationships/image" Target="../media/image273.emf"/><Relationship Id="rId10" Type="http://schemas.openxmlformats.org/officeDocument/2006/relationships/image" Target="../media/image272.emf"/><Relationship Id="rId1" Type="http://schemas.openxmlformats.org/officeDocument/2006/relationships/image" Target="../media/image263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emf"/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3" Type="http://schemas.openxmlformats.org/officeDocument/2006/relationships/image" Target="../media/image55.emf"/><Relationship Id="rId12" Type="http://schemas.openxmlformats.org/officeDocument/2006/relationships/image" Target="../media/image54.emf"/><Relationship Id="rId11" Type="http://schemas.openxmlformats.org/officeDocument/2006/relationships/image" Target="../media/image53.emf"/><Relationship Id="rId10" Type="http://schemas.openxmlformats.org/officeDocument/2006/relationships/image" Target="../media/image52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7FE611BA-61FC-475F-9163-9C3EB64CD1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FFEB5-A5AE-46BC-86E9-DEC269F69267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8D452-1732-4DC1-814E-E24C9FEEFAC5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11368D-F5D4-4043-8332-E37FB31A76F7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板书推导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的意义公式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FFBEB-A1FD-4183-91BF-26ED3E1DC235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性质（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）板书证明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EB0FA-8CE8-453A-A52E-45A46BBD31D6}" type="slidenum">
              <a:rPr lang="en-US" altLang="zh-CN" smtClean="0">
                <a:ea typeface="楷体_GB2312" panose="02010609030101010101" pitchFamily="49" charset="-122"/>
              </a:rPr>
            </a:fld>
            <a:endParaRPr lang="en-US" altLang="zh-CN" smtClean="0">
              <a:ea typeface="楷体_GB2312" panose="02010609030101010101" pitchFamily="49" charset="-122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例题过程板书。例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的积分</a:t>
            </a:r>
            <a:r>
              <a:rPr lang="en-US" altLang="zh-CN" smtClean="0">
                <a:ea typeface="宋体" panose="02010600030101010101" pitchFamily="2" charset="-122"/>
              </a:rPr>
              <a:t>=1</a:t>
            </a:r>
            <a:r>
              <a:rPr lang="zh-CN" altLang="en-US" smtClean="0">
                <a:ea typeface="宋体" panose="02010600030101010101" pitchFamily="2" charset="-122"/>
              </a:rPr>
              <a:t>的性质常用来求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的未知参数。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                      例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极限的性质也用来求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的参数；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连续时，直接求导得到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                      例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含有间断点的时候，在连续区间之间求导，间断点上的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值直接等于零即可。为什么？</a:t>
            </a:r>
            <a:endParaRPr lang="zh-CN" altLang="en-US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                       例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47</a:t>
            </a:r>
            <a:r>
              <a:rPr lang="zh-CN" altLang="en-US" smtClean="0">
                <a:ea typeface="宋体" panose="02010600030101010101" pitchFamily="2" charset="-122"/>
              </a:rPr>
              <a:t>页例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                    5</a:t>
            </a:r>
            <a:r>
              <a:rPr lang="zh-CN" altLang="en-US" smtClean="0">
                <a:ea typeface="宋体" panose="02010600030101010101" pitchFamily="2" charset="-122"/>
              </a:rPr>
              <a:t>、掌握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en-US" altLang="zh-CN" smtClean="0">
                <a:ea typeface="宋体" panose="02010600030101010101" pitchFamily="2" charset="-122"/>
                <a:cs typeface="Times New Roman" panose="02020603050405020304" pitchFamily="18" charset="0"/>
              </a:rPr>
              <a:t>↔</a:t>
            </a:r>
            <a:r>
              <a:rPr lang="en-US" altLang="zh-CN" smtClean="0">
                <a:ea typeface="宋体" panose="02010600030101010101" pitchFamily="2" charset="-122"/>
              </a:rPr>
              <a:t>F(x)</a:t>
            </a:r>
            <a:r>
              <a:rPr lang="zh-CN" altLang="en-US" smtClean="0">
                <a:ea typeface="宋体" panose="02010600030101010101" pitchFamily="2" charset="-122"/>
              </a:rPr>
              <a:t>的方法。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split orient="vert" dir="in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 advTm="5000">
    <p:split orient="vert"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advClick="0" advTm="5000">
    <p:split orient="vert" dir="in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ner"/>
          <p:cNvPicPr>
            <a:picLocks noChangeAspect="1" noChangeArrowheads="1"/>
          </p:cNvPicPr>
          <p:nvPr userDrawn="1"/>
        </p:nvPicPr>
        <p:blipFill>
          <a:blip r:embed="rId14">
            <a:lum bright="-6000" contrast="18000"/>
          </a:blip>
          <a:srcRect/>
          <a:stretch>
            <a:fillRect/>
          </a:stretch>
        </p:blipFill>
        <p:spPr bwMode="auto">
          <a:xfrm>
            <a:off x="6443663" y="0"/>
            <a:ext cx="27003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ChangeArrowheads="1"/>
          </p:cNvSpPr>
          <p:nvPr userDrawn="1"/>
        </p:nvSpPr>
        <p:spPr bwMode="auto">
          <a:xfrm>
            <a:off x="4763" y="6453188"/>
            <a:ext cx="9139237" cy="404812"/>
          </a:xfrm>
          <a:prstGeom prst="rect">
            <a:avLst/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5E9EFF">
                  <a:alpha val="89998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  <p:sp>
        <p:nvSpPr>
          <p:cNvPr id="102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rgbClr val="5E9EFF">
                  <a:alpha val="89998"/>
                </a:srgbClr>
              </a:gs>
              <a:gs pos="100000">
                <a:srgbClr val="99CCFF">
                  <a:alpha val="20000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advClick="0" advTm="5000"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5133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9705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4277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8849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banner"/>
          <p:cNvPicPr>
            <a:picLocks noChangeAspect="1" noChangeArrowheads="1"/>
          </p:cNvPicPr>
          <p:nvPr userDrawn="1"/>
        </p:nvPicPr>
        <p:blipFill>
          <a:blip r:embed="rId12">
            <a:lum bright="-6000" contrast="18000"/>
          </a:blip>
          <a:srcRect/>
          <a:stretch>
            <a:fillRect/>
          </a:stretch>
        </p:blipFill>
        <p:spPr bwMode="auto">
          <a:xfrm>
            <a:off x="6443663" y="0"/>
            <a:ext cx="270033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>
            <a:spLocks noChangeArrowheads="1"/>
          </p:cNvSpPr>
          <p:nvPr userDrawn="1"/>
        </p:nvSpPr>
        <p:spPr bwMode="auto">
          <a:xfrm>
            <a:off x="4763" y="6453188"/>
            <a:ext cx="9139237" cy="404812"/>
          </a:xfrm>
          <a:prstGeom prst="rect">
            <a:avLst/>
          </a:prstGeom>
          <a:gradFill rotWithShape="1">
            <a:gsLst>
              <a:gs pos="0">
                <a:srgbClr val="99CCFF">
                  <a:alpha val="20000"/>
                </a:srgbClr>
              </a:gs>
              <a:gs pos="100000">
                <a:srgbClr val="5E9EFF">
                  <a:alpha val="89998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404813"/>
          </a:xfrm>
          <a:prstGeom prst="rect">
            <a:avLst/>
          </a:prstGeom>
          <a:gradFill rotWithShape="1">
            <a:gsLst>
              <a:gs pos="0">
                <a:srgbClr val="5E9EFF">
                  <a:alpha val="89998"/>
                </a:srgbClr>
              </a:gs>
              <a:gs pos="100000">
                <a:srgbClr val="99CCFF">
                  <a:alpha val="20000"/>
                </a:srgbClr>
              </a:gs>
            </a:gsLst>
            <a:lin ang="5400000" scaled="1"/>
          </a:gradFill>
          <a:ln>
            <a:noFill/>
          </a:ln>
        </p:spPr>
        <p:txBody>
          <a:bodyPr wrap="none" lIns="78145" tIns="39072" rIns="78145" bIns="39072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000" smtClean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advClick="0" advTm="5000">
    <p:split orient="vert" dir="in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5133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9705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4277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88493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0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42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1.e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9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55.e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54.e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53.e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52.emf"/><Relationship Id="rId2" Type="http://schemas.openxmlformats.org/officeDocument/2006/relationships/image" Target="../media/image43.e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51.e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5.bin"/><Relationship Id="rId29" Type="http://schemas.openxmlformats.org/officeDocument/2006/relationships/notesSlide" Target="../notesSlides/notesSlide5.xml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.jpeg"/><Relationship Id="rId25" Type="http://schemas.openxmlformats.org/officeDocument/2006/relationships/image" Target="../media/image8.jpeg"/><Relationship Id="rId24" Type="http://schemas.openxmlformats.org/officeDocument/2006/relationships/image" Target="../media/image70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9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8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emf"/><Relationship Id="rId8" Type="http://schemas.openxmlformats.org/officeDocument/2006/relationships/oleObject" Target="../embeddings/oleObject70.bin"/><Relationship Id="rId7" Type="http://schemas.openxmlformats.org/officeDocument/2006/relationships/image" Target="../media/image73.emf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8.bin"/><Relationship Id="rId3" Type="http://schemas.openxmlformats.org/officeDocument/2006/relationships/oleObject" Target="../embeddings/oleObject67.bin"/><Relationship Id="rId2" Type="http://schemas.openxmlformats.org/officeDocument/2006/relationships/image" Target="../media/image71.w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78.emf"/><Relationship Id="rId16" Type="http://schemas.openxmlformats.org/officeDocument/2006/relationships/oleObject" Target="../embeddings/oleObject74.bin"/><Relationship Id="rId15" Type="http://schemas.openxmlformats.org/officeDocument/2006/relationships/image" Target="../media/image77.emf"/><Relationship Id="rId14" Type="http://schemas.openxmlformats.org/officeDocument/2006/relationships/oleObject" Target="../embeddings/oleObject73.bin"/><Relationship Id="rId13" Type="http://schemas.openxmlformats.org/officeDocument/2006/relationships/image" Target="../media/image76.emf"/><Relationship Id="rId12" Type="http://schemas.openxmlformats.org/officeDocument/2006/relationships/oleObject" Target="../embeddings/oleObject72.bin"/><Relationship Id="rId11" Type="http://schemas.openxmlformats.org/officeDocument/2006/relationships/image" Target="../media/image75.emf"/><Relationship Id="rId10" Type="http://schemas.openxmlformats.org/officeDocument/2006/relationships/oleObject" Target="../embeddings/oleObject71.bin"/><Relationship Id="rId1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2.e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6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9.bin"/><Relationship Id="rId3" Type="http://schemas.openxmlformats.org/officeDocument/2006/relationships/image" Target="../media/image83.jpeg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0.e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87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5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3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2.e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98.e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97.e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6.emf"/><Relationship Id="rId1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01.e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07.e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9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14.e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13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12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11.e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5.emf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9.e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6.e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0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21.e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20.e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26.emf"/><Relationship Id="rId13" Type="http://schemas.openxmlformats.org/officeDocument/2006/relationships/oleObject" Target="../embeddings/oleObject119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1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7.e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33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32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31.emf"/><Relationship Id="rId1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emf"/><Relationship Id="rId8" Type="http://schemas.openxmlformats.org/officeDocument/2006/relationships/oleObject" Target="../embeddings/oleObject130.bin"/><Relationship Id="rId7" Type="http://schemas.openxmlformats.org/officeDocument/2006/relationships/image" Target="../media/image137.emf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36.jpeg"/><Relationship Id="rId4" Type="http://schemas.openxmlformats.org/officeDocument/2006/relationships/image" Target="../media/image135.e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4.e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39.jpeg"/><Relationship Id="rId1" Type="http://schemas.openxmlformats.org/officeDocument/2006/relationships/oleObject" Target="../embeddings/oleObject12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2.png"/><Relationship Id="rId1" Type="http://schemas.openxmlformats.org/officeDocument/2006/relationships/image" Target="../media/image14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4.jpeg"/><Relationship Id="rId1" Type="http://schemas.openxmlformats.org/officeDocument/2006/relationships/image" Target="../media/image143.jpe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48.e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46.e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45.e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51.e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50.e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49.emf"/><Relationship Id="rId1" Type="http://schemas.openxmlformats.org/officeDocument/2006/relationships/oleObject" Target="../embeddings/oleObject13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55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54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53.emf"/><Relationship Id="rId3" Type="http://schemas.openxmlformats.org/officeDocument/2006/relationships/oleObject" Target="../embeddings/oleObject140.bin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61.emf"/><Relationship Id="rId2" Type="http://schemas.openxmlformats.org/officeDocument/2006/relationships/image" Target="../media/image152.e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60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59.e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58.e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57.e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56.emf"/><Relationship Id="rId1" Type="http://schemas.openxmlformats.org/officeDocument/2006/relationships/oleObject" Target="../embeddings/oleObject139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3.emf"/><Relationship Id="rId2" Type="http://schemas.openxmlformats.org/officeDocument/2006/relationships/oleObject" Target="../embeddings/oleObject149.bin"/><Relationship Id="rId1" Type="http://schemas.openxmlformats.org/officeDocument/2006/relationships/image" Target="../media/image16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4.jpe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68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51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74.emf"/><Relationship Id="rId2" Type="http://schemas.openxmlformats.org/officeDocument/2006/relationships/image" Target="../media/image165.e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73.e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72.e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71.e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70.e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69.emf"/><Relationship Id="rId1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.jpe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78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77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6.e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75.e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80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79.emf"/><Relationship Id="rId1" Type="http://schemas.openxmlformats.org/officeDocument/2006/relationships/oleObject" Target="../embeddings/oleObject16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84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82.e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81.e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86.e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85.emf"/><Relationship Id="rId1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6.bin"/><Relationship Id="rId8" Type="http://schemas.openxmlformats.org/officeDocument/2006/relationships/image" Target="../media/image190.emf"/><Relationship Id="rId7" Type="http://schemas.openxmlformats.org/officeDocument/2006/relationships/oleObject" Target="../embeddings/oleObject175.bin"/><Relationship Id="rId6" Type="http://schemas.openxmlformats.org/officeDocument/2006/relationships/image" Target="../media/image189.e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88.emf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87.e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92.emf"/><Relationship Id="rId11" Type="http://schemas.openxmlformats.org/officeDocument/2006/relationships/oleObject" Target="../embeddings/oleObject177.bin"/><Relationship Id="rId10" Type="http://schemas.openxmlformats.org/officeDocument/2006/relationships/image" Target="../media/image191.emf"/><Relationship Id="rId1" Type="http://schemas.openxmlformats.org/officeDocument/2006/relationships/oleObject" Target="../embeddings/oleObject17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2.bin"/><Relationship Id="rId8" Type="http://schemas.openxmlformats.org/officeDocument/2006/relationships/image" Target="../media/image196.emf"/><Relationship Id="rId7" Type="http://schemas.openxmlformats.org/officeDocument/2006/relationships/oleObject" Target="../embeddings/oleObject181.bin"/><Relationship Id="rId6" Type="http://schemas.openxmlformats.org/officeDocument/2006/relationships/image" Target="../media/image195.e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94.emf"/><Relationship Id="rId3" Type="http://schemas.openxmlformats.org/officeDocument/2006/relationships/oleObject" Target="../embeddings/oleObject179.bin"/><Relationship Id="rId24" Type="http://schemas.openxmlformats.org/officeDocument/2006/relationships/vmlDrawing" Target="../drawings/vmlDrawing32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03.emf"/><Relationship Id="rId21" Type="http://schemas.openxmlformats.org/officeDocument/2006/relationships/oleObject" Target="../embeddings/oleObject188.bin"/><Relationship Id="rId20" Type="http://schemas.openxmlformats.org/officeDocument/2006/relationships/image" Target="../media/image202.emf"/><Relationship Id="rId2" Type="http://schemas.openxmlformats.org/officeDocument/2006/relationships/image" Target="../media/image193.emf"/><Relationship Id="rId19" Type="http://schemas.openxmlformats.org/officeDocument/2006/relationships/oleObject" Target="../embeddings/oleObject187.bin"/><Relationship Id="rId18" Type="http://schemas.openxmlformats.org/officeDocument/2006/relationships/image" Target="../media/image201.emf"/><Relationship Id="rId17" Type="http://schemas.openxmlformats.org/officeDocument/2006/relationships/oleObject" Target="../embeddings/oleObject186.bin"/><Relationship Id="rId16" Type="http://schemas.openxmlformats.org/officeDocument/2006/relationships/image" Target="../media/image200.emf"/><Relationship Id="rId15" Type="http://schemas.openxmlformats.org/officeDocument/2006/relationships/oleObject" Target="../embeddings/oleObject185.bin"/><Relationship Id="rId14" Type="http://schemas.openxmlformats.org/officeDocument/2006/relationships/image" Target="../media/image199.emf"/><Relationship Id="rId13" Type="http://schemas.openxmlformats.org/officeDocument/2006/relationships/oleObject" Target="../embeddings/oleObject184.bin"/><Relationship Id="rId12" Type="http://schemas.openxmlformats.org/officeDocument/2006/relationships/image" Target="../media/image198.emf"/><Relationship Id="rId11" Type="http://schemas.openxmlformats.org/officeDocument/2006/relationships/oleObject" Target="../embeddings/oleObject183.bin"/><Relationship Id="rId10" Type="http://schemas.openxmlformats.org/officeDocument/2006/relationships/image" Target="../media/image197.emf"/><Relationship Id="rId1" Type="http://schemas.openxmlformats.org/officeDocument/2006/relationships/oleObject" Target="../embeddings/oleObject17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207.e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205.emf"/><Relationship Id="rId3" Type="http://schemas.openxmlformats.org/officeDocument/2006/relationships/oleObject" Target="../embeddings/oleObject190.bin"/><Relationship Id="rId20" Type="http://schemas.openxmlformats.org/officeDocument/2006/relationships/vmlDrawing" Target="../drawings/vmlDrawing33.vml"/><Relationship Id="rId2" Type="http://schemas.openxmlformats.org/officeDocument/2006/relationships/image" Target="../media/image204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212.e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211.e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210.e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209.e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208.emf"/><Relationship Id="rId1" Type="http://schemas.openxmlformats.org/officeDocument/2006/relationships/oleObject" Target="../embeddings/oleObject18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216.e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215.e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214.emf"/><Relationship Id="rId3" Type="http://schemas.openxmlformats.org/officeDocument/2006/relationships/oleObject" Target="../embeddings/oleObject199.bin"/><Relationship Id="rId24" Type="http://schemas.openxmlformats.org/officeDocument/2006/relationships/vmlDrawing" Target="../drawings/vmlDrawing34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23.e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222.emf"/><Relationship Id="rId2" Type="http://schemas.openxmlformats.org/officeDocument/2006/relationships/image" Target="../media/image213.e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221.e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220.e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219.e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218.e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217.emf"/><Relationship Id="rId1" Type="http://schemas.openxmlformats.org/officeDocument/2006/relationships/oleObject" Target="../embeddings/oleObject198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emf"/><Relationship Id="rId8" Type="http://schemas.openxmlformats.org/officeDocument/2006/relationships/oleObject" Target="../embeddings/oleObject212.bin"/><Relationship Id="rId7" Type="http://schemas.openxmlformats.org/officeDocument/2006/relationships/image" Target="../media/image227.emf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26.emf"/><Relationship Id="rId4" Type="http://schemas.openxmlformats.org/officeDocument/2006/relationships/oleObject" Target="../embeddings/oleObject210.bin"/><Relationship Id="rId3" Type="http://schemas.openxmlformats.org/officeDocument/2006/relationships/image" Target="../media/image225.emf"/><Relationship Id="rId2" Type="http://schemas.openxmlformats.org/officeDocument/2006/relationships/oleObject" Target="../embeddings/oleObject209.bin"/><Relationship Id="rId19" Type="http://schemas.openxmlformats.org/officeDocument/2006/relationships/vmlDrawing" Target="../drawings/vmlDrawing35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232.emf"/><Relationship Id="rId16" Type="http://schemas.openxmlformats.org/officeDocument/2006/relationships/oleObject" Target="../embeddings/oleObject216.bin"/><Relationship Id="rId15" Type="http://schemas.openxmlformats.org/officeDocument/2006/relationships/image" Target="../media/image231.emf"/><Relationship Id="rId14" Type="http://schemas.openxmlformats.org/officeDocument/2006/relationships/oleObject" Target="../embeddings/oleObject215.bin"/><Relationship Id="rId13" Type="http://schemas.openxmlformats.org/officeDocument/2006/relationships/image" Target="../media/image230.emf"/><Relationship Id="rId12" Type="http://schemas.openxmlformats.org/officeDocument/2006/relationships/oleObject" Target="../embeddings/oleObject214.bin"/><Relationship Id="rId11" Type="http://schemas.openxmlformats.org/officeDocument/2006/relationships/image" Target="../media/image229.emf"/><Relationship Id="rId10" Type="http://schemas.openxmlformats.org/officeDocument/2006/relationships/oleObject" Target="../embeddings/oleObject213.bin"/><Relationship Id="rId1" Type="http://schemas.openxmlformats.org/officeDocument/2006/relationships/image" Target="../media/image224.jpe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36.e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34.emf"/><Relationship Id="rId3" Type="http://schemas.openxmlformats.org/officeDocument/2006/relationships/oleObject" Target="../embeddings/oleObject218.bin"/><Relationship Id="rId24" Type="http://schemas.openxmlformats.org/officeDocument/2006/relationships/vmlDrawing" Target="../drawings/vmlDrawing3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43.emf"/><Relationship Id="rId21" Type="http://schemas.openxmlformats.org/officeDocument/2006/relationships/oleObject" Target="../embeddings/oleObject227.bin"/><Relationship Id="rId20" Type="http://schemas.openxmlformats.org/officeDocument/2006/relationships/image" Target="../media/image242.emf"/><Relationship Id="rId2" Type="http://schemas.openxmlformats.org/officeDocument/2006/relationships/image" Target="../media/image233.e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241.e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40.e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39.e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38.e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37.emf"/><Relationship Id="rId1" Type="http://schemas.openxmlformats.org/officeDocument/2006/relationships/oleObject" Target="../embeddings/oleObject217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47.e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46.emf"/><Relationship Id="rId5" Type="http://schemas.openxmlformats.org/officeDocument/2006/relationships/oleObject" Target="../embeddings/oleObject230.bin"/><Relationship Id="rId40" Type="http://schemas.openxmlformats.org/officeDocument/2006/relationships/vmlDrawing" Target="../drawings/vmlDrawing37.vml"/><Relationship Id="rId4" Type="http://schemas.openxmlformats.org/officeDocument/2006/relationships/image" Target="../media/image245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62.emf"/><Relationship Id="rId37" Type="http://schemas.openxmlformats.org/officeDocument/2006/relationships/oleObject" Target="../embeddings/oleObject246.bin"/><Relationship Id="rId36" Type="http://schemas.openxmlformats.org/officeDocument/2006/relationships/image" Target="../media/image261.emf"/><Relationship Id="rId35" Type="http://schemas.openxmlformats.org/officeDocument/2006/relationships/oleObject" Target="../embeddings/oleObject245.bin"/><Relationship Id="rId34" Type="http://schemas.openxmlformats.org/officeDocument/2006/relationships/image" Target="../media/image260.emf"/><Relationship Id="rId33" Type="http://schemas.openxmlformats.org/officeDocument/2006/relationships/oleObject" Target="../embeddings/oleObject244.bin"/><Relationship Id="rId32" Type="http://schemas.openxmlformats.org/officeDocument/2006/relationships/image" Target="../media/image259.emf"/><Relationship Id="rId31" Type="http://schemas.openxmlformats.org/officeDocument/2006/relationships/oleObject" Target="../embeddings/oleObject243.bin"/><Relationship Id="rId30" Type="http://schemas.openxmlformats.org/officeDocument/2006/relationships/image" Target="../media/image258.emf"/><Relationship Id="rId3" Type="http://schemas.openxmlformats.org/officeDocument/2006/relationships/oleObject" Target="../embeddings/oleObject229.bin"/><Relationship Id="rId29" Type="http://schemas.openxmlformats.org/officeDocument/2006/relationships/oleObject" Target="../embeddings/oleObject242.bin"/><Relationship Id="rId28" Type="http://schemas.openxmlformats.org/officeDocument/2006/relationships/image" Target="../media/image257.emf"/><Relationship Id="rId27" Type="http://schemas.openxmlformats.org/officeDocument/2006/relationships/oleObject" Target="../embeddings/oleObject241.bin"/><Relationship Id="rId26" Type="http://schemas.openxmlformats.org/officeDocument/2006/relationships/image" Target="../media/image256.emf"/><Relationship Id="rId25" Type="http://schemas.openxmlformats.org/officeDocument/2006/relationships/oleObject" Target="../embeddings/oleObject240.bin"/><Relationship Id="rId24" Type="http://schemas.openxmlformats.org/officeDocument/2006/relationships/image" Target="../media/image255.emf"/><Relationship Id="rId23" Type="http://schemas.openxmlformats.org/officeDocument/2006/relationships/oleObject" Target="../embeddings/oleObject239.bin"/><Relationship Id="rId22" Type="http://schemas.openxmlformats.org/officeDocument/2006/relationships/image" Target="../media/image254.emf"/><Relationship Id="rId21" Type="http://schemas.openxmlformats.org/officeDocument/2006/relationships/oleObject" Target="../embeddings/oleObject238.bin"/><Relationship Id="rId20" Type="http://schemas.openxmlformats.org/officeDocument/2006/relationships/image" Target="../media/image253.emf"/><Relationship Id="rId2" Type="http://schemas.openxmlformats.org/officeDocument/2006/relationships/image" Target="../media/image244.e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252.e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251.e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250.e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249.e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248.emf"/><Relationship Id="rId1" Type="http://schemas.openxmlformats.org/officeDocument/2006/relationships/oleObject" Target="../embeddings/oleObject22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1.bin"/><Relationship Id="rId8" Type="http://schemas.openxmlformats.org/officeDocument/2006/relationships/image" Target="../media/image266.emf"/><Relationship Id="rId7" Type="http://schemas.openxmlformats.org/officeDocument/2006/relationships/oleObject" Target="../embeddings/oleObject250.bin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249.bin"/><Relationship Id="rId4" Type="http://schemas.openxmlformats.org/officeDocument/2006/relationships/image" Target="../media/image264.emf"/><Relationship Id="rId36" Type="http://schemas.openxmlformats.org/officeDocument/2006/relationships/vmlDrawing" Target="../drawings/vmlDrawing38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279.emf"/><Relationship Id="rId33" Type="http://schemas.openxmlformats.org/officeDocument/2006/relationships/oleObject" Target="../embeddings/oleObject263.bin"/><Relationship Id="rId32" Type="http://schemas.openxmlformats.org/officeDocument/2006/relationships/image" Target="../media/image278.emf"/><Relationship Id="rId31" Type="http://schemas.openxmlformats.org/officeDocument/2006/relationships/oleObject" Target="../embeddings/oleObject262.bin"/><Relationship Id="rId30" Type="http://schemas.openxmlformats.org/officeDocument/2006/relationships/image" Target="../media/image277.emf"/><Relationship Id="rId3" Type="http://schemas.openxmlformats.org/officeDocument/2006/relationships/oleObject" Target="../embeddings/oleObject248.bin"/><Relationship Id="rId29" Type="http://schemas.openxmlformats.org/officeDocument/2006/relationships/oleObject" Target="../embeddings/oleObject261.bin"/><Relationship Id="rId28" Type="http://schemas.openxmlformats.org/officeDocument/2006/relationships/image" Target="../media/image276.emf"/><Relationship Id="rId27" Type="http://schemas.openxmlformats.org/officeDocument/2006/relationships/oleObject" Target="../embeddings/oleObject260.bin"/><Relationship Id="rId26" Type="http://schemas.openxmlformats.org/officeDocument/2006/relationships/image" Target="../media/image275.emf"/><Relationship Id="rId25" Type="http://schemas.openxmlformats.org/officeDocument/2006/relationships/oleObject" Target="../embeddings/oleObject259.bin"/><Relationship Id="rId24" Type="http://schemas.openxmlformats.org/officeDocument/2006/relationships/image" Target="../media/image274.emf"/><Relationship Id="rId23" Type="http://schemas.openxmlformats.org/officeDocument/2006/relationships/oleObject" Target="../embeddings/oleObject258.bin"/><Relationship Id="rId22" Type="http://schemas.openxmlformats.org/officeDocument/2006/relationships/image" Target="../media/image273.emf"/><Relationship Id="rId21" Type="http://schemas.openxmlformats.org/officeDocument/2006/relationships/oleObject" Target="../embeddings/oleObject257.bin"/><Relationship Id="rId20" Type="http://schemas.openxmlformats.org/officeDocument/2006/relationships/image" Target="../media/image272.emf"/><Relationship Id="rId2" Type="http://schemas.openxmlformats.org/officeDocument/2006/relationships/image" Target="../media/image263.emf"/><Relationship Id="rId19" Type="http://schemas.openxmlformats.org/officeDocument/2006/relationships/oleObject" Target="../embeddings/oleObject256.bin"/><Relationship Id="rId18" Type="http://schemas.openxmlformats.org/officeDocument/2006/relationships/image" Target="../media/image271.emf"/><Relationship Id="rId17" Type="http://schemas.openxmlformats.org/officeDocument/2006/relationships/oleObject" Target="../embeddings/oleObject255.bin"/><Relationship Id="rId16" Type="http://schemas.openxmlformats.org/officeDocument/2006/relationships/image" Target="../media/image270.emf"/><Relationship Id="rId15" Type="http://schemas.openxmlformats.org/officeDocument/2006/relationships/oleObject" Target="../embeddings/oleObject254.bin"/><Relationship Id="rId14" Type="http://schemas.openxmlformats.org/officeDocument/2006/relationships/image" Target="../media/image269.emf"/><Relationship Id="rId13" Type="http://schemas.openxmlformats.org/officeDocument/2006/relationships/oleObject" Target="../embeddings/oleObject253.bin"/><Relationship Id="rId12" Type="http://schemas.openxmlformats.org/officeDocument/2006/relationships/image" Target="../media/image268.emf"/><Relationship Id="rId11" Type="http://schemas.openxmlformats.org/officeDocument/2006/relationships/oleObject" Target="../embeddings/oleObject252.bin"/><Relationship Id="rId10" Type="http://schemas.openxmlformats.org/officeDocument/2006/relationships/image" Target="../media/image267.emf"/><Relationship Id="rId1" Type="http://schemas.openxmlformats.org/officeDocument/2006/relationships/oleObject" Target="../embeddings/oleObject24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20" Type="http://schemas.openxmlformats.org/officeDocument/2006/relationships/notesSlide" Target="../notesSlides/notesSlide2.xml"/><Relationship Id="rId2" Type="http://schemas.openxmlformats.org/officeDocument/2006/relationships/image" Target="../media/image13.e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1.wav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1.wmf"/><Relationship Id="rId13" Type="http://schemas.openxmlformats.org/officeDocument/2006/relationships/notesSlide" Target="../notesSlides/notesSlide3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9.jpeg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5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.jpeg"/><Relationship Id="rId2" Type="http://schemas.openxmlformats.org/officeDocument/2006/relationships/image" Target="../media/image28.wmf"/><Relationship Id="rId19" Type="http://schemas.openxmlformats.org/officeDocument/2006/relationships/image" Target="../media/image8.jpeg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ChangeArrowheads="1"/>
          </p:cNvSpPr>
          <p:nvPr/>
        </p:nvSpPr>
        <p:spPr bwMode="auto">
          <a:xfrm>
            <a:off x="522288" y="1247775"/>
            <a:ext cx="8066087" cy="865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83486" tIns="41742" rIns="83486" bIns="41742" anchor="ctr"/>
          <a:lstStyle/>
          <a:p>
            <a:pPr algn="ctr">
              <a:defRPr/>
            </a:pPr>
            <a:r>
              <a:rPr kumimoji="0" lang="zh-CN" altLang="en-US" sz="44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0030101010101" pitchFamily="49" charset="-122"/>
              </a:rPr>
              <a:t>概率论与数理统计</a:t>
            </a:r>
            <a:endParaRPr kumimoji="0" lang="zh-CN" altLang="en-US" sz="4400" b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0030101010101" pitchFamily="49" charset="-122"/>
            </a:endParaRPr>
          </a:p>
        </p:txBody>
      </p:sp>
      <p:sp>
        <p:nvSpPr>
          <p:cNvPr id="74755" name="Text Box 4"/>
          <p:cNvSpPr txBox="1">
            <a:spLocks noChangeArrowheads="1"/>
          </p:cNvSpPr>
          <p:nvPr/>
        </p:nvSpPr>
        <p:spPr bwMode="auto">
          <a:xfrm>
            <a:off x="2487613" y="4500563"/>
            <a:ext cx="4227512" cy="951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zh-CN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陈莉</a:t>
            </a:r>
            <a:endParaRPr lang="en-US" altLang="zh-CN">
              <a:solidFill>
                <a:srgbClr val="000000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中国矿业大学 数学学院</a:t>
            </a:r>
            <a:endParaRPr lang="zh-CN" altLang="en-US">
              <a:solidFill>
                <a:srgbClr val="000000"/>
              </a:solidFill>
              <a:ea typeface="黑体" panose="02010600030101010101" pitchFamily="49" charset="-122"/>
            </a:endParaRP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212725" y="504825"/>
            <a:ext cx="6400800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3486" tIns="41742" rIns="83486" bIns="41742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None/>
            </a:pPr>
            <a:r>
              <a:rPr kumimoji="0" lang="zh-CN" altLang="en-US">
                <a:solidFill>
                  <a:srgbClr val="00003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普通高等教育课程电子教案</a:t>
            </a:r>
            <a:endParaRPr kumimoji="0" lang="zh-CN" altLang="en-US">
              <a:solidFill>
                <a:srgbClr val="00003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61" name="Rectangle 3"/>
          <p:cNvSpPr>
            <a:spLocks noChangeArrowheads="1"/>
          </p:cNvSpPr>
          <p:nvPr/>
        </p:nvSpPr>
        <p:spPr bwMode="auto">
          <a:xfrm>
            <a:off x="179388" y="381000"/>
            <a:ext cx="11160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60462" name="Text Box 4"/>
          <p:cNvSpPr txBox="1">
            <a:spLocks noChangeArrowheads="1"/>
          </p:cNvSpPr>
          <p:nvPr/>
        </p:nvSpPr>
        <p:spPr bwMode="auto">
          <a:xfrm>
            <a:off x="541338" y="381000"/>
            <a:ext cx="7343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2  </a:t>
            </a:r>
            <a:r>
              <a:rPr kumimoji="0" lang="zh-CN" altLang="en-US"/>
              <a:t>设 </a:t>
            </a:r>
            <a:r>
              <a:rPr kumimoji="0" lang="en-US" altLang="zh-CN" i="1"/>
              <a:t>X </a:t>
            </a:r>
            <a:r>
              <a:rPr kumimoji="0" lang="zh-CN" altLang="en-US"/>
              <a:t>是连续型随机变量，其概率密度为</a:t>
            </a:r>
            <a:endParaRPr kumimoji="0" lang="zh-CN" altLang="en-US"/>
          </a:p>
        </p:txBody>
      </p:sp>
      <p:graphicFrame>
        <p:nvGraphicFramePr>
          <p:cNvPr id="60455" name="Object 39"/>
          <p:cNvGraphicFramePr>
            <a:graphicFrameLocks noChangeAspect="1"/>
          </p:cNvGraphicFramePr>
          <p:nvPr/>
        </p:nvGraphicFramePr>
        <p:xfrm>
          <a:off x="1308100" y="930275"/>
          <a:ext cx="4346575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quation" r:id="rId1" imgW="5118100" imgH="1917700" progId="Equation.DSMT4">
                  <p:embed/>
                </p:oleObj>
              </mc:Choice>
              <mc:Fallback>
                <p:oleObj name="Equation" r:id="rId1" imgW="5118100" imgH="1917700" progId="Equation.DSMT4">
                  <p:embed/>
                  <p:pic>
                    <p:nvPicPr>
                      <p:cNvPr id="0" name="图片 481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8100" y="930275"/>
                        <a:ext cx="4346575" cy="1692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3" name="Text Box 6"/>
          <p:cNvSpPr txBox="1">
            <a:spLocks noChangeArrowheads="1"/>
          </p:cNvSpPr>
          <p:nvPr/>
        </p:nvSpPr>
        <p:spPr bwMode="auto">
          <a:xfrm>
            <a:off x="517525" y="2809875"/>
            <a:ext cx="29194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求⑴  常数 </a:t>
            </a:r>
            <a:r>
              <a:rPr lang="en-US" altLang="zh-CN" i="1"/>
              <a:t>A</a:t>
            </a:r>
            <a:r>
              <a:rPr lang="zh-CN" altLang="en-US"/>
              <a:t>；⑵ </a:t>
            </a:r>
            <a:endParaRPr lang="zh-CN" altLang="en-US" i="1"/>
          </a:p>
        </p:txBody>
      </p:sp>
      <p:graphicFrame>
        <p:nvGraphicFramePr>
          <p:cNvPr id="60456" name="Object 40"/>
          <p:cNvGraphicFramePr>
            <a:graphicFrameLocks noChangeAspect="1"/>
          </p:cNvGraphicFramePr>
          <p:nvPr/>
        </p:nvGraphicFramePr>
        <p:xfrm>
          <a:off x="3305175" y="2895600"/>
          <a:ext cx="2124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3" imgW="2438400" imgH="406400" progId="Equation.DSMT4">
                  <p:embed/>
                </p:oleObj>
              </mc:Choice>
              <mc:Fallback>
                <p:oleObj name="Equation" r:id="rId3" imgW="2438400" imgH="406400" progId="Equation.DSMT4">
                  <p:embed/>
                  <p:pic>
                    <p:nvPicPr>
                      <p:cNvPr id="0" name="图片 481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175" y="2895600"/>
                        <a:ext cx="2124075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64" name="Text Box 8"/>
          <p:cNvSpPr txBox="1">
            <a:spLocks noChangeArrowheads="1"/>
          </p:cNvSpPr>
          <p:nvPr/>
        </p:nvSpPr>
        <p:spPr bwMode="auto">
          <a:xfrm>
            <a:off x="5334000" y="2857500"/>
            <a:ext cx="33670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；⑶ </a:t>
            </a:r>
            <a:r>
              <a:rPr lang="en-US" altLang="zh-CN" i="1"/>
              <a:t>X</a:t>
            </a:r>
            <a:r>
              <a:rPr lang="zh-CN" altLang="en-US"/>
              <a:t>的分布函数．</a:t>
            </a:r>
            <a:endParaRPr lang="zh-CN" altLang="en-US"/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525463" y="3595688"/>
            <a:ext cx="16081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0000CC"/>
                </a:solidFill>
              </a:rPr>
              <a:t>解</a:t>
            </a:r>
            <a:r>
              <a:rPr kumimoji="0" lang="zh-CN" altLang="en-US">
                <a:solidFill>
                  <a:schemeClr val="tx2"/>
                </a:solidFill>
              </a:rPr>
              <a:t>  </a:t>
            </a:r>
            <a:r>
              <a:rPr kumimoji="0" lang="zh-CN" altLang="en-US"/>
              <a:t>⑴  由</a:t>
            </a:r>
            <a:endParaRPr kumimoji="0" lang="zh-CN" altLang="en-US"/>
          </a:p>
        </p:txBody>
      </p:sp>
      <p:graphicFrame>
        <p:nvGraphicFramePr>
          <p:cNvPr id="177162" name="Object 41"/>
          <p:cNvGraphicFramePr>
            <a:graphicFrameLocks noChangeAspect="1"/>
          </p:cNvGraphicFramePr>
          <p:nvPr/>
        </p:nvGraphicFramePr>
        <p:xfrm>
          <a:off x="2212975" y="3429000"/>
          <a:ext cx="25876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Equation" r:id="rId5" imgW="2997200" imgH="863600" progId="Equation.DSMT4">
                  <p:embed/>
                </p:oleObj>
              </mc:Choice>
              <mc:Fallback>
                <p:oleObj name="Equation" r:id="rId5" imgW="2997200" imgH="863600" progId="Equation.DSMT4">
                  <p:embed/>
                  <p:pic>
                    <p:nvPicPr>
                      <p:cNvPr id="0" name="图片 4813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2975" y="3429000"/>
                        <a:ext cx="2587625" cy="817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533400" y="458628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得</a:t>
            </a:r>
            <a:endParaRPr lang="zh-CN" altLang="en-US"/>
          </a:p>
        </p:txBody>
      </p:sp>
      <p:graphicFrame>
        <p:nvGraphicFramePr>
          <p:cNvPr id="177164" name="Object 42"/>
          <p:cNvGraphicFramePr>
            <a:graphicFrameLocks noChangeAspect="1"/>
          </p:cNvGraphicFramePr>
          <p:nvPr/>
        </p:nvGraphicFramePr>
        <p:xfrm>
          <a:off x="1219200" y="4381500"/>
          <a:ext cx="26304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7" imgW="3048000" imgH="1117600" progId="Equation.DSMT4">
                  <p:embed/>
                </p:oleObj>
              </mc:Choice>
              <mc:Fallback>
                <p:oleObj name="Equation" r:id="rId7" imgW="3048000" imgH="1117600" progId="Equation.DSMT4">
                  <p:embed/>
                  <p:pic>
                    <p:nvPicPr>
                      <p:cNvPr id="0" name="图片 4813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4381500"/>
                        <a:ext cx="2630488" cy="1028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533400" y="557688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77166" name="Object 43"/>
          <p:cNvGraphicFramePr>
            <a:graphicFrameLocks noChangeAspect="1"/>
          </p:cNvGraphicFramePr>
          <p:nvPr/>
        </p:nvGraphicFramePr>
        <p:xfrm>
          <a:off x="1116013" y="5667375"/>
          <a:ext cx="13223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3" name="Equation" r:id="rId9" imgW="1473200" imgH="304800" progId="Equation.DSMT4">
                  <p:embed/>
                </p:oleObj>
              </mc:Choice>
              <mc:Fallback>
                <p:oleObj name="Equation" r:id="rId9" imgW="1473200" imgH="304800" progId="Equation.DSMT4">
                  <p:embed/>
                  <p:pic>
                    <p:nvPicPr>
                      <p:cNvPr id="0" name="图片 4813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6013" y="5667375"/>
                        <a:ext cx="1322387" cy="352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44"/>
          <p:cNvGraphicFramePr>
            <a:graphicFrameLocks noChangeAspect="1"/>
          </p:cNvGraphicFramePr>
          <p:nvPr/>
        </p:nvGraphicFramePr>
        <p:xfrm>
          <a:off x="3895725" y="4610100"/>
          <a:ext cx="3419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11" imgW="4000500" imgH="508000" progId="Equation.DSMT4">
                  <p:embed/>
                </p:oleObj>
              </mc:Choice>
              <mc:Fallback>
                <p:oleObj name="Equation" r:id="rId11" imgW="4000500" imgH="508000" progId="Equation.DSMT4">
                  <p:embed/>
                  <p:pic>
                    <p:nvPicPr>
                      <p:cNvPr id="0" name="图片 4813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95725" y="4610100"/>
                        <a:ext cx="3419475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1" grpId="0" autoUpdateAnimBg="0" build="p"/>
      <p:bldP spid="177163" grpId="0" autoUpdateAnimBg="0" build="p"/>
      <p:bldP spid="177165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78"/>
          <p:cNvGraphicFramePr>
            <a:graphicFrameLocks noChangeAspect="1"/>
          </p:cNvGraphicFramePr>
          <p:nvPr/>
        </p:nvGraphicFramePr>
        <p:xfrm>
          <a:off x="1539875" y="2740025"/>
          <a:ext cx="3108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1" imgW="3632200" imgH="863600" progId="Equation.DSMT4">
                  <p:embed/>
                </p:oleObj>
              </mc:Choice>
              <mc:Fallback>
                <p:oleObj name="Equation" r:id="rId1" imgW="3632200" imgH="863600" progId="Equation.DSMT4">
                  <p:embed/>
                  <p:pic>
                    <p:nvPicPr>
                      <p:cNvPr id="0" name="图片 491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9875" y="2740025"/>
                        <a:ext cx="3108325" cy="817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9" name="Object 79"/>
          <p:cNvGraphicFramePr>
            <a:graphicFrameLocks noChangeAspect="1"/>
          </p:cNvGraphicFramePr>
          <p:nvPr/>
        </p:nvGraphicFramePr>
        <p:xfrm>
          <a:off x="1100138" y="292100"/>
          <a:ext cx="5205412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3" imgW="6146800" imgH="1257300" progId="Equation.DSMT4">
                  <p:embed/>
                </p:oleObj>
              </mc:Choice>
              <mc:Fallback>
                <p:oleObj name="Equation" r:id="rId3" imgW="6146800" imgH="1257300" progId="Equation.DSMT4">
                  <p:embed/>
                  <p:pic>
                    <p:nvPicPr>
                      <p:cNvPr id="0" name="图片 491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138" y="292100"/>
                        <a:ext cx="5205412" cy="1141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1" name="Text Box 4"/>
          <p:cNvSpPr txBox="1">
            <a:spLocks noChangeArrowheads="1"/>
          </p:cNvSpPr>
          <p:nvPr/>
        </p:nvSpPr>
        <p:spPr bwMode="auto">
          <a:xfrm>
            <a:off x="349250" y="571500"/>
            <a:ext cx="7175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⑵  </a:t>
            </a:r>
            <a:endParaRPr lang="en-US" altLang="zh-CN"/>
          </a:p>
        </p:txBody>
      </p:sp>
      <p:graphicFrame>
        <p:nvGraphicFramePr>
          <p:cNvPr id="178181" name="Object 80"/>
          <p:cNvGraphicFramePr>
            <a:graphicFrameLocks noChangeAspect="1"/>
          </p:cNvGraphicFramePr>
          <p:nvPr/>
        </p:nvGraphicFramePr>
        <p:xfrm>
          <a:off x="3248025" y="1670050"/>
          <a:ext cx="32908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Equation" r:id="rId5" imgW="3848100" imgH="1003300" progId="Equation.DSMT4">
                  <p:embed/>
                </p:oleObj>
              </mc:Choice>
              <mc:Fallback>
                <p:oleObj name="Equation" r:id="rId5" imgW="3848100" imgH="1003300" progId="Equation.DSMT4">
                  <p:embed/>
                  <p:pic>
                    <p:nvPicPr>
                      <p:cNvPr id="0" name="图片 491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8025" y="1670050"/>
                        <a:ext cx="3290888" cy="930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381000" y="2909888"/>
            <a:ext cx="71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⑶  </a:t>
            </a:r>
            <a:endParaRPr lang="en-US" altLang="zh-CN"/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441325" y="3860800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graphicFrame>
        <p:nvGraphicFramePr>
          <p:cNvPr id="178184" name="Object 81"/>
          <p:cNvGraphicFramePr>
            <a:graphicFrameLocks noChangeAspect="1"/>
          </p:cNvGraphicFramePr>
          <p:nvPr/>
        </p:nvGraphicFramePr>
        <p:xfrm>
          <a:off x="914400" y="3968750"/>
          <a:ext cx="10239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tion" r:id="rId7" imgW="1244600" imgH="330200" progId="Equation.DSMT4">
                  <p:embed/>
                </p:oleObj>
              </mc:Choice>
              <mc:Fallback>
                <p:oleObj name="Equation" r:id="rId7" imgW="1244600" imgH="330200" progId="Equation.DSMT4">
                  <p:embed/>
                  <p:pic>
                    <p:nvPicPr>
                      <p:cNvPr id="0" name="图片 4915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968750"/>
                        <a:ext cx="1023938" cy="333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1908175" y="387985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178186" name="Object 82"/>
          <p:cNvGraphicFramePr>
            <a:graphicFrameLocks noChangeAspect="1"/>
          </p:cNvGraphicFramePr>
          <p:nvPr/>
        </p:nvGraphicFramePr>
        <p:xfrm>
          <a:off x="2709863" y="3981450"/>
          <a:ext cx="13287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9" imgW="1651000" imgH="406400" progId="Equation.DSMT4">
                  <p:embed/>
                </p:oleObj>
              </mc:Choice>
              <mc:Fallback>
                <p:oleObj name="Equation" r:id="rId9" imgW="1651000" imgH="406400" progId="Equation.DSMT4">
                  <p:embed/>
                  <p:pic>
                    <p:nvPicPr>
                      <p:cNvPr id="0" name="图片 4915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9863" y="3981450"/>
                        <a:ext cx="1328737" cy="398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457200" y="4664075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graphicFrame>
        <p:nvGraphicFramePr>
          <p:cNvPr id="178188" name="Object 83"/>
          <p:cNvGraphicFramePr>
            <a:graphicFrameLocks noChangeAspect="1"/>
          </p:cNvGraphicFramePr>
          <p:nvPr/>
        </p:nvGraphicFramePr>
        <p:xfrm>
          <a:off x="903288" y="4759325"/>
          <a:ext cx="15367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11" imgW="1917700" imgH="355600" progId="Equation.DSMT4">
                  <p:embed/>
                </p:oleObj>
              </mc:Choice>
              <mc:Fallback>
                <p:oleObj name="Equation" r:id="rId11" imgW="1917700" imgH="355600" progId="Equation.DSMT4">
                  <p:embed/>
                  <p:pic>
                    <p:nvPicPr>
                      <p:cNvPr id="0" name="图片 4915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3288" y="4759325"/>
                        <a:ext cx="1536700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2381250" y="466407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178190" name="Object 84"/>
          <p:cNvGraphicFramePr>
            <a:graphicFrameLocks noChangeAspect="1"/>
          </p:cNvGraphicFramePr>
          <p:nvPr/>
        </p:nvGraphicFramePr>
        <p:xfrm>
          <a:off x="3048000" y="4786313"/>
          <a:ext cx="10731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9" name="Equation" r:id="rId13" imgW="1308100" imgH="406400" progId="Equation.DSMT4">
                  <p:embed/>
                </p:oleObj>
              </mc:Choice>
              <mc:Fallback>
                <p:oleObj name="Equation" r:id="rId13" imgW="1308100" imgH="406400" progId="Equation.DSMT4">
                  <p:embed/>
                  <p:pic>
                    <p:nvPicPr>
                      <p:cNvPr id="0" name="图片 4915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0" y="4786313"/>
                        <a:ext cx="1073150" cy="398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85"/>
          <p:cNvGraphicFramePr>
            <a:graphicFrameLocks noChangeAspect="1"/>
          </p:cNvGraphicFramePr>
          <p:nvPr/>
        </p:nvGraphicFramePr>
        <p:xfrm>
          <a:off x="5486400" y="4554538"/>
          <a:ext cx="25431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15" imgW="3251200" imgH="1117600" progId="Equation.DSMT4">
                  <p:embed/>
                </p:oleObj>
              </mc:Choice>
              <mc:Fallback>
                <p:oleObj name="Equation" r:id="rId15" imgW="3251200" imgH="1117600" progId="Equation.DSMT4">
                  <p:embed/>
                  <p:pic>
                    <p:nvPicPr>
                      <p:cNvPr id="0" name="图片 4915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6400" y="4554538"/>
                        <a:ext cx="2543175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2" name="Object 86"/>
          <p:cNvGraphicFramePr>
            <a:graphicFrameLocks noChangeAspect="1"/>
          </p:cNvGraphicFramePr>
          <p:nvPr/>
        </p:nvGraphicFramePr>
        <p:xfrm>
          <a:off x="4267200" y="4592638"/>
          <a:ext cx="118745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17" imgW="1460500" imgH="863600" progId="Equation.DSMT4">
                  <p:embed/>
                </p:oleObj>
              </mc:Choice>
              <mc:Fallback>
                <p:oleObj name="Equation" r:id="rId17" imgW="1460500" imgH="863600" progId="Equation.DSMT4">
                  <p:embed/>
                  <p:pic>
                    <p:nvPicPr>
                      <p:cNvPr id="0" name="图片 4916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7200" y="4592638"/>
                        <a:ext cx="1187450" cy="744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5292725" y="2708275"/>
            <a:ext cx="2895600" cy="688975"/>
            <a:chOff x="3648" y="1920"/>
            <a:chExt cx="1824" cy="434"/>
          </a:xfrm>
        </p:grpSpPr>
        <p:sp>
          <p:nvSpPr>
            <p:cNvPr id="61538" name="Line 18"/>
            <p:cNvSpPr>
              <a:spLocks noChangeShapeType="1"/>
            </p:cNvSpPr>
            <p:nvPr/>
          </p:nvSpPr>
          <p:spPr bwMode="auto">
            <a:xfrm>
              <a:off x="3648" y="2112"/>
              <a:ext cx="177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9" name="Line 19"/>
            <p:cNvSpPr>
              <a:spLocks noChangeShapeType="1"/>
            </p:cNvSpPr>
            <p:nvPr/>
          </p:nvSpPr>
          <p:spPr bwMode="auto">
            <a:xfrm>
              <a:off x="4224" y="2064"/>
              <a:ext cx="0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0" name="Line 20"/>
            <p:cNvSpPr>
              <a:spLocks noChangeShapeType="1"/>
            </p:cNvSpPr>
            <p:nvPr/>
          </p:nvSpPr>
          <p:spPr bwMode="auto">
            <a:xfrm>
              <a:off x="4704" y="2064"/>
              <a:ext cx="0" cy="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1" name="AutoShape 21"/>
            <p:cNvSpPr/>
            <p:nvPr/>
          </p:nvSpPr>
          <p:spPr bwMode="auto">
            <a:xfrm rot="5400000">
              <a:off x="4428" y="1680"/>
              <a:ext cx="60" cy="5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graphicFrame>
          <p:nvGraphicFramePr>
            <p:cNvPr id="61527" name="Object 87"/>
            <p:cNvGraphicFramePr>
              <a:graphicFrameLocks noChangeAspect="1"/>
            </p:cNvGraphicFramePr>
            <p:nvPr/>
          </p:nvGraphicFramePr>
          <p:xfrm>
            <a:off x="4080" y="2160"/>
            <a:ext cx="28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2" name="Equation" r:id="rId19" imgW="482600" imgH="292100" progId="Equation.DSMT4">
                    <p:embed/>
                  </p:oleObj>
                </mc:Choice>
                <mc:Fallback>
                  <p:oleObj name="Equation" r:id="rId19" imgW="482600" imgH="292100" progId="Equation.DSMT4">
                    <p:embed/>
                    <p:pic>
                      <p:nvPicPr>
                        <p:cNvPr id="0" name="图片 4916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080" y="2160"/>
                          <a:ext cx="282" cy="1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8" name="Object 88"/>
            <p:cNvGraphicFramePr>
              <a:graphicFrameLocks noChangeAspect="1"/>
            </p:cNvGraphicFramePr>
            <p:nvPr/>
          </p:nvGraphicFramePr>
          <p:xfrm>
            <a:off x="4687" y="2160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3" name="Equation" r:id="rId21" imgW="76200" imgH="292100" progId="Equation.DSMT4">
                    <p:embed/>
                  </p:oleObj>
                </mc:Choice>
                <mc:Fallback>
                  <p:oleObj name="Equation" r:id="rId21" imgW="76200" imgH="292100" progId="Equation.DSMT4">
                    <p:embed/>
                    <p:pic>
                      <p:nvPicPr>
                        <p:cNvPr id="0" name="图片 4916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87" y="2160"/>
                          <a:ext cx="88" cy="19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9" name="Object 89"/>
            <p:cNvGraphicFramePr>
              <a:graphicFrameLocks noChangeAspect="1"/>
            </p:cNvGraphicFramePr>
            <p:nvPr/>
          </p:nvGraphicFramePr>
          <p:xfrm>
            <a:off x="5335" y="2208"/>
            <a:ext cx="137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4" name="Equation" r:id="rId23" imgW="177800" imgH="190500" progId="Equation.DSMT4">
                    <p:embed/>
                  </p:oleObj>
                </mc:Choice>
                <mc:Fallback>
                  <p:oleObj name="Equation" r:id="rId23" imgW="177800" imgH="190500" progId="Equation.DSMT4">
                    <p:embed/>
                    <p:pic>
                      <p:nvPicPr>
                        <p:cNvPr id="0" name="图片 4916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335" y="2208"/>
                          <a:ext cx="137" cy="14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1" name="Object 90"/>
          <p:cNvGraphicFramePr>
            <a:graphicFrameLocks noChangeAspect="1"/>
          </p:cNvGraphicFramePr>
          <p:nvPr/>
        </p:nvGraphicFramePr>
        <p:xfrm>
          <a:off x="3851275" y="5511800"/>
          <a:ext cx="237648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25" imgW="3035300" imgH="990600" progId="Equation.DSMT4">
                  <p:embed/>
                </p:oleObj>
              </mc:Choice>
              <mc:Fallback>
                <p:oleObj name="Equation" r:id="rId25" imgW="3035300" imgH="990600" progId="Equation.DSMT4">
                  <p:embed/>
                  <p:pic>
                    <p:nvPicPr>
                      <p:cNvPr id="0" name="图片 49164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51275" y="5511800"/>
                        <a:ext cx="2376488" cy="836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autoUpdateAnimBg="0" build="p"/>
      <p:bldP spid="178183" grpId="0" autoUpdateAnimBg="0" build="p"/>
      <p:bldP spid="178185" grpId="0" autoUpdateAnimBg="0" build="p"/>
      <p:bldP spid="178187" grpId="0" autoUpdateAnimBg="0" build="p"/>
      <p:bldP spid="178189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2" name="Object 21"/>
          <p:cNvGraphicFramePr>
            <a:graphicFrameLocks noChangeAspect="1"/>
          </p:cNvGraphicFramePr>
          <p:nvPr/>
        </p:nvGraphicFramePr>
        <p:xfrm>
          <a:off x="1752600" y="2573338"/>
          <a:ext cx="5965825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Equation" r:id="rId1" imgW="7061200" imgH="2565400" progId="Equation.DSMT4">
                  <p:embed/>
                </p:oleObj>
              </mc:Choice>
              <mc:Fallback>
                <p:oleObj name="Equation" r:id="rId1" imgW="7061200" imgH="2565400" progId="Equation.DSMT4">
                  <p:embed/>
                  <p:pic>
                    <p:nvPicPr>
                      <p:cNvPr id="0" name="图片 5017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573338"/>
                        <a:ext cx="5965825" cy="222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457200" y="1462088"/>
            <a:ext cx="539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当</a:t>
            </a:r>
            <a:endParaRPr lang="zh-CN" altLang="en-US"/>
          </a:p>
        </p:txBody>
      </p:sp>
      <p:graphicFrame>
        <p:nvGraphicFramePr>
          <p:cNvPr id="179206" name="Object 22"/>
          <p:cNvGraphicFramePr>
            <a:graphicFrameLocks noChangeAspect="1"/>
          </p:cNvGraphicFramePr>
          <p:nvPr/>
        </p:nvGraphicFramePr>
        <p:xfrm>
          <a:off x="990600" y="1557338"/>
          <a:ext cx="730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Equation" r:id="rId3" imgW="850900" imgH="355600" progId="Equation.DSMT4">
                  <p:embed/>
                </p:oleObj>
              </mc:Choice>
              <mc:Fallback>
                <p:oleObj name="Equation" r:id="rId3" imgW="850900" imgH="355600" progId="Equation.DSMT4">
                  <p:embed/>
                  <p:pic>
                    <p:nvPicPr>
                      <p:cNvPr id="0" name="图片 5017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557338"/>
                        <a:ext cx="730250" cy="358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7" name="Text Box 7"/>
          <p:cNvSpPr txBox="1">
            <a:spLocks noChangeArrowheads="1"/>
          </p:cNvSpPr>
          <p:nvPr/>
        </p:nvSpPr>
        <p:spPr bwMode="auto">
          <a:xfrm>
            <a:off x="1695450" y="146208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179208" name="Object 23"/>
          <p:cNvGraphicFramePr>
            <a:graphicFrameLocks noChangeAspect="1"/>
          </p:cNvGraphicFramePr>
          <p:nvPr/>
        </p:nvGraphicFramePr>
        <p:xfrm>
          <a:off x="2514600" y="1268413"/>
          <a:ext cx="3924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9" name="Equation" r:id="rId5" imgW="5080000" imgH="1117600" progId="Equation.DSMT4">
                  <p:embed/>
                </p:oleObj>
              </mc:Choice>
              <mc:Fallback>
                <p:oleObj name="Equation" r:id="rId5" imgW="5080000" imgH="1117600" progId="Equation.DSMT4">
                  <p:embed/>
                  <p:pic>
                    <p:nvPicPr>
                      <p:cNvPr id="0" name="图片 5017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268413"/>
                        <a:ext cx="3924300" cy="938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539750" y="342900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所以</a:t>
            </a:r>
            <a:endParaRPr lang="zh-CN" altLang="en-US"/>
          </a:p>
        </p:txBody>
      </p:sp>
      <p:sp>
        <p:nvSpPr>
          <p:cNvPr id="179210" name="AutoShape 10"/>
          <p:cNvSpPr>
            <a:spLocks noChangeArrowheads="1"/>
          </p:cNvSpPr>
          <p:nvPr/>
        </p:nvSpPr>
        <p:spPr bwMode="auto">
          <a:xfrm>
            <a:off x="762000" y="5181600"/>
            <a:ext cx="3810000" cy="914400"/>
          </a:xfrm>
          <a:prstGeom prst="wedgeRectCallout">
            <a:avLst>
              <a:gd name="adj1" fmla="val -8708"/>
              <a:gd name="adj2" fmla="val -1800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zh-CN">
                <a:latin typeface="楷体_GB2312" panose="02010609030101010101" pitchFamily="49" charset="-122"/>
              </a:rPr>
              <a:t>由于</a:t>
            </a:r>
            <a:r>
              <a:rPr lang="en-US" altLang="zh-CN" i="1"/>
              <a:t>f</a:t>
            </a:r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 i="1"/>
              <a:t>x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zh-CN" altLang="zh-CN">
                <a:latin typeface="楷体_GB2312" panose="02010609030101010101" pitchFamily="49" charset="-122"/>
              </a:rPr>
              <a:t>是分段表达的，</a:t>
            </a:r>
            <a:endParaRPr lang="zh-CN" altLang="en-US">
              <a:latin typeface="楷体_GB2312" panose="02010609030101010101" pitchFamily="49" charset="-122"/>
            </a:endParaRPr>
          </a:p>
          <a:p>
            <a:r>
              <a:rPr lang="zh-CN" altLang="zh-CN">
                <a:latin typeface="楷体_GB2312" panose="02010609030101010101" pitchFamily="49" charset="-122"/>
              </a:rPr>
              <a:t>求</a:t>
            </a:r>
            <a:r>
              <a:rPr lang="en-US" altLang="zh-CN" i="1">
                <a:latin typeface="楷体_GB2312" panose="02010609030101010101" pitchFamily="49" charset="-122"/>
              </a:rPr>
              <a:t>F</a:t>
            </a:r>
            <a:r>
              <a:rPr lang="en-US" altLang="zh-CN">
                <a:latin typeface="楷体_GB2312" panose="02010609030101010101" pitchFamily="49" charset="-122"/>
              </a:rPr>
              <a:t>(</a:t>
            </a:r>
            <a:r>
              <a:rPr lang="en-US" altLang="zh-CN" i="1"/>
              <a:t>x</a:t>
            </a:r>
            <a:r>
              <a:rPr lang="en-US" altLang="zh-CN">
                <a:latin typeface="楷体_GB2312" panose="02010609030101010101" pitchFamily="49" charset="-122"/>
              </a:rPr>
              <a:t>)</a:t>
            </a:r>
            <a:r>
              <a:rPr lang="zh-CN" altLang="zh-CN">
                <a:latin typeface="楷体_GB2312" panose="02010609030101010101" pitchFamily="49" charset="-122"/>
              </a:rPr>
              <a:t>时注意分段求</a:t>
            </a:r>
            <a:r>
              <a:rPr lang="zh-CN" altLang="en-US">
                <a:latin typeface="楷体_GB2312" panose="02010609030101010101" pitchFamily="49" charset="-122"/>
              </a:rPr>
              <a:t>．</a:t>
            </a:r>
            <a:endParaRPr lang="zh-CN" altLang="en-US" sz="3200"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9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9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utoUpdateAnimBg="0" build="p"/>
      <p:bldP spid="179207" grpId="0" autoUpdateAnimBg="0" build="p"/>
      <p:bldP spid="179209" grpId="0" autoUpdateAnimBg="0" build="p"/>
      <p:bldP spid="1792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341313"/>
            <a:ext cx="1365250" cy="5873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练习</a:t>
            </a:r>
            <a:endParaRPr lang="zh-CN" altLang="en-US" sz="28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042988" y="317500"/>
            <a:ext cx="54689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设连续型随机变量 </a:t>
            </a:r>
            <a:r>
              <a:rPr lang="en-US" altLang="zh-CN" i="1"/>
              <a:t>X</a:t>
            </a:r>
            <a:r>
              <a:rPr lang="zh-CN" altLang="en-US"/>
              <a:t>的概率密度为</a:t>
            </a:r>
            <a:endParaRPr lang="zh-CN" altLang="en-US"/>
          </a:p>
        </p:txBody>
      </p:sp>
      <p:graphicFrame>
        <p:nvGraphicFramePr>
          <p:cNvPr id="113668" name="Object 68"/>
          <p:cNvGraphicFramePr>
            <a:graphicFrameLocks noChangeAspect="1"/>
          </p:cNvGraphicFramePr>
          <p:nvPr/>
        </p:nvGraphicFramePr>
        <p:xfrm>
          <a:off x="2459038" y="765175"/>
          <a:ext cx="3552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公式" r:id="rId1" imgW="31089600" imgH="11582400" progId="Equation.3">
                  <p:embed/>
                </p:oleObj>
              </mc:Choice>
              <mc:Fallback>
                <p:oleObj name="公式" r:id="rId1" imgW="31089600" imgH="11582400" progId="Equation.3">
                  <p:embed/>
                  <p:pic>
                    <p:nvPicPr>
                      <p:cNvPr id="0" name="图片 51200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59038" y="765175"/>
                        <a:ext cx="3552825" cy="1311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23850" y="2220913"/>
            <a:ext cx="19129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求 </a:t>
            </a:r>
            <a:r>
              <a:rPr lang="en-US" altLang="zh-CN" i="1"/>
              <a:t>A</a:t>
            </a:r>
            <a:r>
              <a:rPr lang="zh-CN" altLang="en-US"/>
              <a:t>的值，</a:t>
            </a:r>
            <a:endParaRPr lang="zh-CN" altLang="en-US"/>
          </a:p>
        </p:txBody>
      </p:sp>
      <p:graphicFrame>
        <p:nvGraphicFramePr>
          <p:cNvPr id="113670" name="Object 69"/>
          <p:cNvGraphicFramePr>
            <a:graphicFrameLocks noChangeAspect="1"/>
          </p:cNvGraphicFramePr>
          <p:nvPr/>
        </p:nvGraphicFramePr>
        <p:xfrm>
          <a:off x="1960563" y="1981200"/>
          <a:ext cx="27860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Equation" r:id="rId3" imgW="26822400" imgH="9448800" progId="Equation.3">
                  <p:embed/>
                </p:oleObj>
              </mc:Choice>
              <mc:Fallback>
                <p:oleObj name="Equation" r:id="rId3" imgW="26822400" imgH="9448800" progId="Equation.3">
                  <p:embed/>
                  <p:pic>
                    <p:nvPicPr>
                      <p:cNvPr id="0" name="图片 5120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60563" y="1981200"/>
                        <a:ext cx="2786062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23850" y="290988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13672" name="Object 70"/>
          <p:cNvGraphicFramePr>
            <a:graphicFrameLocks noChangeAspect="1"/>
          </p:cNvGraphicFramePr>
          <p:nvPr/>
        </p:nvGraphicFramePr>
        <p:xfrm>
          <a:off x="971550" y="2811463"/>
          <a:ext cx="1795463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公式" r:id="rId5" imgW="19202400" imgH="7924800" progId="Equation.3">
                  <p:embed/>
                </p:oleObj>
              </mc:Choice>
              <mc:Fallback>
                <p:oleObj name="公式" r:id="rId5" imgW="19202400" imgH="7924800" progId="Equation.3">
                  <p:embed/>
                  <p:pic>
                    <p:nvPicPr>
                      <p:cNvPr id="0" name="图片 5120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2811463"/>
                        <a:ext cx="1795463" cy="741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71"/>
          <p:cNvGraphicFramePr>
            <a:graphicFrameLocks noChangeAspect="1"/>
          </p:cNvGraphicFramePr>
          <p:nvPr/>
        </p:nvGraphicFramePr>
        <p:xfrm>
          <a:off x="2700338" y="2811463"/>
          <a:ext cx="19097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公式" r:id="rId7" imgW="20421600" imgH="7924800" progId="Equation.3">
                  <p:embed/>
                </p:oleObj>
              </mc:Choice>
              <mc:Fallback>
                <p:oleObj name="公式" r:id="rId7" imgW="20421600" imgH="7924800" progId="Equation.3">
                  <p:embed/>
                  <p:pic>
                    <p:nvPicPr>
                      <p:cNvPr id="0" name="图片 5120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338" y="2811463"/>
                        <a:ext cx="1909762" cy="7413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Object 72"/>
          <p:cNvGraphicFramePr>
            <a:graphicFrameLocks noChangeAspect="1"/>
          </p:cNvGraphicFramePr>
          <p:nvPr/>
        </p:nvGraphicFramePr>
        <p:xfrm>
          <a:off x="4649788" y="2760663"/>
          <a:ext cx="19383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5" name="公式" r:id="rId9" imgW="20726400" imgH="9448800" progId="Equation.3">
                  <p:embed/>
                </p:oleObj>
              </mc:Choice>
              <mc:Fallback>
                <p:oleObj name="公式" r:id="rId9" imgW="20726400" imgH="9448800" progId="Equation.3">
                  <p:embed/>
                  <p:pic>
                    <p:nvPicPr>
                      <p:cNvPr id="0" name="图片 5120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9788" y="2760663"/>
                        <a:ext cx="1938337" cy="884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73"/>
          <p:cNvGraphicFramePr>
            <a:graphicFrameLocks noChangeAspect="1"/>
          </p:cNvGraphicFramePr>
          <p:nvPr/>
        </p:nvGraphicFramePr>
        <p:xfrm>
          <a:off x="6588125" y="2741613"/>
          <a:ext cx="111283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公式" r:id="rId11" imgW="11887200" imgH="9448800" progId="Equation.3">
                  <p:embed/>
                </p:oleObj>
              </mc:Choice>
              <mc:Fallback>
                <p:oleObj name="公式" r:id="rId11" imgW="11887200" imgH="9448800" progId="Equation.3">
                  <p:embed/>
                  <p:pic>
                    <p:nvPicPr>
                      <p:cNvPr id="0" name="图片 5120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88125" y="2741613"/>
                        <a:ext cx="1112838" cy="884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6" name="Object 74"/>
          <p:cNvGraphicFramePr>
            <a:graphicFrameLocks noChangeAspect="1"/>
          </p:cNvGraphicFramePr>
          <p:nvPr/>
        </p:nvGraphicFramePr>
        <p:xfrm>
          <a:off x="971550" y="3644900"/>
          <a:ext cx="11699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公式" r:id="rId13" imgW="12496800" imgH="4267200" progId="Equation.3">
                  <p:embed/>
                </p:oleObj>
              </mc:Choice>
              <mc:Fallback>
                <p:oleObj name="公式" r:id="rId13" imgW="12496800" imgH="4267200" progId="Equation.3">
                  <p:embed/>
                  <p:pic>
                    <p:nvPicPr>
                      <p:cNvPr id="0" name="图片 5120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644900"/>
                        <a:ext cx="1169988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75"/>
          <p:cNvGraphicFramePr>
            <a:graphicFrameLocks noChangeAspect="1"/>
          </p:cNvGraphicFramePr>
          <p:nvPr/>
        </p:nvGraphicFramePr>
        <p:xfrm>
          <a:off x="900113" y="4076700"/>
          <a:ext cx="13906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8" name="公式" r:id="rId15" imgW="15240000" imgH="9448800" progId="Equation.3">
                  <p:embed/>
                </p:oleObj>
              </mc:Choice>
              <mc:Fallback>
                <p:oleObj name="公式" r:id="rId15" imgW="15240000" imgH="9448800" progId="Equation.3">
                  <p:embed/>
                  <p:pic>
                    <p:nvPicPr>
                      <p:cNvPr id="0" name="图片 51207"/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4076700"/>
                        <a:ext cx="1390650" cy="982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76"/>
          <p:cNvGraphicFramePr>
            <a:graphicFrameLocks noChangeAspect="1"/>
          </p:cNvGraphicFramePr>
          <p:nvPr/>
        </p:nvGraphicFramePr>
        <p:xfrm>
          <a:off x="2305050" y="4076700"/>
          <a:ext cx="20510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公式" r:id="rId17" imgW="21945600" imgH="9144000" progId="Equation.3">
                  <p:embed/>
                </p:oleObj>
              </mc:Choice>
              <mc:Fallback>
                <p:oleObj name="公式" r:id="rId17" imgW="21945600" imgH="9144000" progId="Equation.3">
                  <p:embed/>
                  <p:pic>
                    <p:nvPicPr>
                      <p:cNvPr id="0" name="图片 51208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05050" y="4076700"/>
                        <a:ext cx="2051050" cy="855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77"/>
          <p:cNvGraphicFramePr>
            <a:graphicFrameLocks noChangeAspect="1"/>
          </p:cNvGraphicFramePr>
          <p:nvPr/>
        </p:nvGraphicFramePr>
        <p:xfrm>
          <a:off x="4403725" y="4086225"/>
          <a:ext cx="16811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公式" r:id="rId19" imgW="17983200" imgH="9144000" progId="Equation.3">
                  <p:embed/>
                </p:oleObj>
              </mc:Choice>
              <mc:Fallback>
                <p:oleObj name="公式" r:id="rId19" imgW="17983200" imgH="9144000" progId="Equation.3">
                  <p:embed/>
                  <p:pic>
                    <p:nvPicPr>
                      <p:cNvPr id="0" name="图片 51209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3725" y="4086225"/>
                        <a:ext cx="1681163" cy="855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78"/>
          <p:cNvGraphicFramePr>
            <a:graphicFrameLocks noChangeAspect="1"/>
          </p:cNvGraphicFramePr>
          <p:nvPr/>
        </p:nvGraphicFramePr>
        <p:xfrm>
          <a:off x="6084888" y="4073525"/>
          <a:ext cx="11112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21" imgW="11887200" imgH="11582400" progId="Equation.3">
                  <p:embed/>
                </p:oleObj>
              </mc:Choice>
              <mc:Fallback>
                <p:oleObj name="公式" r:id="rId21" imgW="11887200" imgH="11582400" progId="Equation.3">
                  <p:embed/>
                  <p:pic>
                    <p:nvPicPr>
                      <p:cNvPr id="0" name="图片 51210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84888" y="4073525"/>
                        <a:ext cx="1111250" cy="1084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1" name="Object 79"/>
          <p:cNvGraphicFramePr>
            <a:graphicFrameLocks noChangeAspect="1"/>
          </p:cNvGraphicFramePr>
          <p:nvPr/>
        </p:nvGraphicFramePr>
        <p:xfrm>
          <a:off x="7307263" y="4341813"/>
          <a:ext cx="12255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公式" r:id="rId23" imgW="13106400" imgH="4876800" progId="Equation.3">
                  <p:embed/>
                </p:oleObj>
              </mc:Choice>
              <mc:Fallback>
                <p:oleObj name="公式" r:id="rId23" imgW="13106400" imgH="4876800" progId="Equation.3">
                  <p:embed/>
                  <p:pic>
                    <p:nvPicPr>
                      <p:cNvPr id="0" name="图片 51211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07263" y="4341813"/>
                        <a:ext cx="1225550" cy="455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72" name="Picture 1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73" name="Picture 1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  <p:bldP spid="113669" grpId="0" autoUpdateAnimBg="0"/>
      <p:bldP spid="1136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638800" y="2063750"/>
            <a:ext cx="1066800" cy="762000"/>
            <a:chOff x="3538" y="590"/>
            <a:chExt cx="672" cy="480"/>
          </a:xfrm>
        </p:grpSpPr>
        <p:sp>
          <p:nvSpPr>
            <p:cNvPr id="137235" name="Line 3"/>
            <p:cNvSpPr>
              <a:spLocks noChangeShapeType="1"/>
            </p:cNvSpPr>
            <p:nvPr/>
          </p:nvSpPr>
          <p:spPr bwMode="auto">
            <a:xfrm>
              <a:off x="3538" y="590"/>
              <a:ext cx="6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6" name="Line 4"/>
            <p:cNvSpPr>
              <a:spLocks noChangeShapeType="1"/>
            </p:cNvSpPr>
            <p:nvPr/>
          </p:nvSpPr>
          <p:spPr bwMode="auto">
            <a:xfrm>
              <a:off x="4210" y="590"/>
              <a:ext cx="0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3352800" y="1758950"/>
            <a:ext cx="2514600" cy="584200"/>
          </a:xfrm>
          <a:prstGeom prst="rect">
            <a:avLst/>
          </a:prstGeom>
          <a:solidFill>
            <a:srgbClr val="CCFF66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66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>
                <a:latin typeface="楷体_GB2312" panose="02010609030101010101" pitchFamily="49" charset="-122"/>
              </a:rPr>
              <a:t>分布函数</a:t>
            </a:r>
            <a:endParaRPr lang="zh-CN" altLang="en-US" sz="3200">
              <a:latin typeface="楷体_GB2312" panose="02010609030101010101" pitchFamily="49" charset="-122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898525" y="2901950"/>
            <a:ext cx="1889125" cy="1016000"/>
          </a:xfrm>
          <a:prstGeom prst="rect">
            <a:avLst/>
          </a:prstGeom>
          <a:solidFill>
            <a:srgbClr val="CCFFFF"/>
          </a:solidFill>
          <a:ln w="9525">
            <a:solidFill>
              <a:srgbClr val="808000"/>
            </a:solidFill>
            <a:miter lim="800000"/>
          </a:ln>
          <a:effectLst>
            <a:outerShdw dist="107763" dir="13500000" sx="75000" sy="75000" algn="tl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楷体_GB2312" panose="02010609030101010101" pitchFamily="49" charset="-122"/>
              </a:rPr>
              <a:t>离散型</a:t>
            </a:r>
            <a:r>
              <a:rPr lang="en-US" altLang="zh-CN" sz="2400">
                <a:latin typeface="楷体_GB2312" panose="02010609030101010101" pitchFamily="49" charset="-122"/>
              </a:rPr>
              <a:t>r.v</a:t>
            </a:r>
            <a:r>
              <a:rPr lang="zh-CN" altLang="en-US" sz="2400">
                <a:latin typeface="楷体_GB2312" panose="02010609030101010101" pitchFamily="49" charset="-122"/>
              </a:rPr>
              <a:t>的</a:t>
            </a:r>
            <a:endParaRPr lang="zh-CN" altLang="en-US" sz="2400">
              <a:latin typeface="楷体_GB2312" panose="02010609030101010101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楷体_GB2312" panose="02010609030101010101" pitchFamily="49" charset="-122"/>
              </a:rPr>
              <a:t>分布函数</a:t>
            </a:r>
            <a:endParaRPr lang="zh-CN" altLang="en-US" sz="2400">
              <a:latin typeface="楷体_GB2312" panose="02010609030101010101" pitchFamily="49" charset="-122"/>
            </a:endParaRP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5737225" y="2901950"/>
            <a:ext cx="1889125" cy="1016000"/>
          </a:xfrm>
          <a:prstGeom prst="rect">
            <a:avLst/>
          </a:prstGeom>
          <a:solidFill>
            <a:srgbClr val="CCFFFF"/>
          </a:soli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楷体_GB2312" panose="02010609030101010101" pitchFamily="49" charset="-122"/>
              </a:rPr>
              <a:t>连续型</a:t>
            </a:r>
            <a:r>
              <a:rPr lang="en-US" altLang="zh-CN" sz="2400">
                <a:latin typeface="楷体_GB2312" panose="02010609030101010101" pitchFamily="49" charset="-122"/>
              </a:rPr>
              <a:t>r.v</a:t>
            </a:r>
            <a:r>
              <a:rPr lang="zh-CN" altLang="en-US" sz="2400">
                <a:latin typeface="楷体_GB2312" panose="02010609030101010101" pitchFamily="49" charset="-122"/>
              </a:rPr>
              <a:t>的</a:t>
            </a:r>
            <a:endParaRPr lang="zh-CN" altLang="en-US" sz="2400">
              <a:latin typeface="楷体_GB2312" panose="0201060903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楷体_GB2312" panose="02010609030101010101" pitchFamily="49" charset="-122"/>
              </a:rPr>
              <a:t>分布函数</a:t>
            </a:r>
            <a:endParaRPr lang="zh-CN" altLang="en-US" sz="2400">
              <a:latin typeface="楷体_GB2312" panose="02010609030101010101" pitchFamily="49" charset="-122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2209800" y="2063750"/>
            <a:ext cx="1066800" cy="762000"/>
            <a:chOff x="1570" y="638"/>
            <a:chExt cx="672" cy="480"/>
          </a:xfrm>
        </p:grpSpPr>
        <p:sp>
          <p:nvSpPr>
            <p:cNvPr id="137233" name="Line 9"/>
            <p:cNvSpPr>
              <a:spLocks noChangeShapeType="1"/>
            </p:cNvSpPr>
            <p:nvPr/>
          </p:nvSpPr>
          <p:spPr bwMode="auto">
            <a:xfrm>
              <a:off x="1570" y="638"/>
              <a:ext cx="67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234" name="Line 10"/>
            <p:cNvSpPr>
              <a:spLocks noChangeShapeType="1"/>
            </p:cNvSpPr>
            <p:nvPr/>
          </p:nvSpPr>
          <p:spPr bwMode="auto">
            <a:xfrm>
              <a:off x="1570" y="638"/>
              <a:ext cx="0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71" name="Line 11"/>
          <p:cNvSpPr>
            <a:spLocks noChangeShapeType="1"/>
          </p:cNvSpPr>
          <p:nvPr/>
        </p:nvSpPr>
        <p:spPr bwMode="auto">
          <a:xfrm>
            <a:off x="4473575" y="2390775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810000" y="2854325"/>
            <a:ext cx="1676400" cy="1016000"/>
          </a:xfrm>
          <a:prstGeom prst="rect">
            <a:avLst/>
          </a:prstGeom>
          <a:solidFill>
            <a:srgbClr val="FFFFCC"/>
          </a:soli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FFCC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楷体_GB2312" panose="02010609030101010101" pitchFamily="49" charset="-122"/>
              </a:rPr>
              <a:t>分布函数</a:t>
            </a:r>
            <a:endParaRPr lang="zh-CN" altLang="en-US" sz="2400">
              <a:latin typeface="楷体_GB2312" panose="0201060903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>
                <a:latin typeface="楷体_GB2312" panose="02010609030101010101" pitchFamily="49" charset="-122"/>
              </a:rPr>
              <a:t>的性质</a:t>
            </a:r>
            <a:endParaRPr lang="zh-CN" altLang="en-US" sz="2400">
              <a:latin typeface="楷体_GB2312" panose="02010609030101010101" pitchFamily="49" charset="-122"/>
            </a:endParaRP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2209800" y="3990975"/>
            <a:ext cx="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6705600" y="3990975"/>
            <a:ext cx="0" cy="892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762000" y="4878388"/>
            <a:ext cx="2362200" cy="4619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</a:ln>
          <a:effectLst>
            <a:outerShdw dist="107763" dir="13500000" sx="75000" sy="75000" algn="tl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latin typeface="楷体_GB2312" panose="02010609030101010101" pitchFamily="49" charset="-122"/>
              </a:rPr>
              <a:t>概率分布律</a:t>
            </a:r>
            <a:endParaRPr lang="zh-CN" altLang="en-US" sz="2400">
              <a:latin typeface="楷体_GB2312" panose="02010609030101010101" pitchFamily="49" charset="-122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5851525" y="4957763"/>
            <a:ext cx="1422400" cy="461962"/>
          </a:xfrm>
          <a:prstGeom prst="rect">
            <a:avLst/>
          </a:prstGeom>
          <a:solidFill>
            <a:srgbClr val="CCFFFF"/>
          </a:solidFill>
          <a:ln w="9525">
            <a:miter lim="800000"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>
                <a:latin typeface="楷体_GB2312" panose="02010609030101010101" pitchFamily="49" charset="-122"/>
              </a:rPr>
              <a:t>概率密度</a:t>
            </a:r>
            <a:endParaRPr lang="zh-CN" altLang="en-US" sz="2400">
              <a:latin typeface="楷体_GB2312" panose="02010609030101010101" pitchFamily="49" charset="-122"/>
            </a:endParaRPr>
          </a:p>
        </p:txBody>
      </p:sp>
      <p:sp>
        <p:nvSpPr>
          <p:cNvPr id="137228" name="Text Box 17"/>
          <p:cNvSpPr txBox="1">
            <a:spLocks noChangeArrowheads="1"/>
          </p:cNvSpPr>
          <p:nvPr/>
        </p:nvSpPr>
        <p:spPr bwMode="auto">
          <a:xfrm>
            <a:off x="533400" y="381000"/>
            <a:ext cx="38560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/>
              <a:t>随机变量的统计规律</a:t>
            </a:r>
            <a:endParaRPr lang="zh-CN" altLang="en-US" sz="3200"/>
          </a:p>
        </p:txBody>
      </p:sp>
      <p:pic>
        <p:nvPicPr>
          <p:cNvPr id="137229" name="Picture 18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30" name="Picture 19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80" name="Line 20"/>
          <p:cNvSpPr>
            <a:spLocks noChangeShapeType="1"/>
          </p:cNvSpPr>
          <p:nvPr/>
        </p:nvSpPr>
        <p:spPr bwMode="auto">
          <a:xfrm flipV="1">
            <a:off x="6781800" y="40386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781" name="Line 21"/>
          <p:cNvSpPr>
            <a:spLocks noChangeShapeType="1"/>
          </p:cNvSpPr>
          <p:nvPr/>
        </p:nvSpPr>
        <p:spPr bwMode="auto">
          <a:xfrm flipV="1">
            <a:off x="2057400" y="4038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 autoUpdateAnimBg="0"/>
      <p:bldP spid="117766" grpId="0" animBg="1" autoUpdateAnimBg="0"/>
      <p:bldP spid="117767" grpId="0" animBg="1" autoUpdateAnimBg="0"/>
      <p:bldP spid="117771" grpId="0" animBg="1"/>
      <p:bldP spid="117772" grpId="0" animBg="1" autoUpdateAnimBg="0"/>
      <p:bldP spid="117773" grpId="0" animBg="1"/>
      <p:bldP spid="117774" grpId="0" animBg="1"/>
      <p:bldP spid="117775" grpId="0" animBg="1" autoUpdateAnimBg="0"/>
      <p:bldP spid="117776" grpId="0" animBg="1" autoUpdateAnimBg="0"/>
      <p:bldP spid="117780" grpId="0" animBg="1"/>
      <p:bldP spid="1177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ext Box 2"/>
          <p:cNvSpPr txBox="1">
            <a:spLocks noChangeArrowheads="1"/>
          </p:cNvSpPr>
          <p:nvPr/>
        </p:nvSpPr>
        <p:spPr bwMode="auto">
          <a:xfrm>
            <a:off x="2916238" y="2393950"/>
            <a:ext cx="3743325" cy="2043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一、均匀分布</a:t>
            </a:r>
            <a:endParaRPr lang="zh-CN" altLang="en-US" sz="3200"/>
          </a:p>
          <a:p>
            <a:pPr>
              <a:spcBef>
                <a:spcPct val="50000"/>
              </a:spcBef>
            </a:pPr>
            <a:r>
              <a:rPr lang="zh-CN" altLang="en-US" sz="3200"/>
              <a:t>二、指数分布</a:t>
            </a:r>
            <a:endParaRPr lang="zh-CN" altLang="en-US" sz="3200"/>
          </a:p>
          <a:p>
            <a:pPr>
              <a:spcBef>
                <a:spcPct val="50000"/>
              </a:spcBef>
            </a:pPr>
            <a:r>
              <a:rPr lang="zh-CN" altLang="en-US" sz="3200"/>
              <a:t>三、正态分布</a:t>
            </a:r>
            <a:endParaRPr lang="zh-CN" altLang="en-US" sz="3200"/>
          </a:p>
        </p:txBody>
      </p:sp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960438"/>
            <a:ext cx="7200900" cy="884237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kumimoji="1" lang="en-US" altLang="zh-CN" sz="3600" smtClean="0">
                <a:solidFill>
                  <a:schemeClr val="tx1"/>
                </a:solidFill>
                <a:ea typeface="黑体" panose="02010600030101010101" pitchFamily="49" charset="-122"/>
              </a:rPr>
              <a:t>§2.6  </a:t>
            </a:r>
            <a:r>
              <a:rPr kumimoji="1" lang="zh-CN" altLang="en-US" sz="3600" smtClean="0">
                <a:solidFill>
                  <a:schemeClr val="tx1"/>
                </a:solidFill>
                <a:ea typeface="黑体" panose="02010600030101010101" pitchFamily="49" charset="-122"/>
              </a:rPr>
              <a:t>常见连续型随机变量 </a:t>
            </a:r>
            <a:endParaRPr kumimoji="1" lang="zh-CN" altLang="en-US" sz="3600" smtClean="0">
              <a:solidFill>
                <a:schemeClr val="tx1"/>
              </a:solidFill>
              <a:ea typeface="黑体" panose="02010600030101010101" pitchFamily="49" charset="-122"/>
            </a:endParaRPr>
          </a:p>
        </p:txBody>
      </p:sp>
      <p:grpSp>
        <p:nvGrpSpPr>
          <p:cNvPr id="138243" name="Group 3"/>
          <p:cNvGrpSpPr/>
          <p:nvPr/>
        </p:nvGrpSpPr>
        <p:grpSpPr bwMode="auto">
          <a:xfrm>
            <a:off x="6464300" y="4773613"/>
            <a:ext cx="2514600" cy="1676400"/>
            <a:chOff x="2304" y="1296"/>
            <a:chExt cx="2496" cy="1776"/>
          </a:xfrm>
        </p:grpSpPr>
        <p:sp>
          <p:nvSpPr>
            <p:cNvPr id="138244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45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138287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8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8289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46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138285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6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8247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138282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3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84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8248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49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0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251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138252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138280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81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8253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138278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8279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8254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5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56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1 h 1244"/>
                  <a:gd name="T40" fmla="*/ 1 w 874"/>
                  <a:gd name="T41" fmla="*/ 1 h 1244"/>
                  <a:gd name="T42" fmla="*/ 1 w 874"/>
                  <a:gd name="T43" fmla="*/ 1 h 1244"/>
                  <a:gd name="T44" fmla="*/ 1 w 874"/>
                  <a:gd name="T45" fmla="*/ 1 h 1244"/>
                  <a:gd name="T46" fmla="*/ 1 w 874"/>
                  <a:gd name="T47" fmla="*/ 1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57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138275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76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77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258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138273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8274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8259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8260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138261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38268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69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70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71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272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8262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38266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8267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138263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3826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3826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19" name="Object 59"/>
          <p:cNvGraphicFramePr>
            <a:graphicFrameLocks noChangeAspect="1"/>
          </p:cNvGraphicFramePr>
          <p:nvPr/>
        </p:nvGraphicFramePr>
        <p:xfrm>
          <a:off x="4938713" y="3708400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公式" r:id="rId1" imgW="2743200" imgH="5181600" progId="Equation.3">
                  <p:embed/>
                </p:oleObj>
              </mc:Choice>
              <mc:Fallback>
                <p:oleObj name="公式" r:id="rId1" imgW="2743200" imgH="5181600" progId="Equation.3">
                  <p:embed/>
                  <p:pic>
                    <p:nvPicPr>
                      <p:cNvPr id="0" name="图片 522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8713" y="3708400"/>
                        <a:ext cx="112712" cy="214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0" name="Object 60"/>
          <p:cNvGraphicFramePr>
            <a:graphicFrameLocks noChangeAspect="1"/>
          </p:cNvGraphicFramePr>
          <p:nvPr/>
        </p:nvGraphicFramePr>
        <p:xfrm>
          <a:off x="4938713" y="3708400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公式" r:id="rId3" imgW="2743200" imgH="5181600" progId="Equation.3">
                  <p:embed/>
                </p:oleObj>
              </mc:Choice>
              <mc:Fallback>
                <p:oleObj name="公式" r:id="rId3" imgW="2743200" imgH="5181600" progId="Equation.3">
                  <p:embed/>
                  <p:pic>
                    <p:nvPicPr>
                      <p:cNvPr id="0" name="图片 5222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8713" y="3708400"/>
                        <a:ext cx="112712" cy="214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652463" y="930275"/>
            <a:ext cx="58689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定义</a:t>
            </a:r>
            <a:r>
              <a:rPr lang="zh-CN" altLang="en-US">
                <a:latin typeface="楷体_GB2312" panose="02010609030101010101" pitchFamily="49" charset="-122"/>
              </a:rPr>
              <a:t>  若随机变量</a:t>
            </a:r>
            <a:r>
              <a:rPr lang="en-US" altLang="zh-CN" i="1"/>
              <a:t>X </a:t>
            </a:r>
            <a:r>
              <a:rPr lang="zh-CN" altLang="zh-CN">
                <a:latin typeface="楷体_GB2312" panose="02010609030101010101" pitchFamily="49" charset="-122"/>
              </a:rPr>
              <a:t>的概率密度为：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728663" y="3368675"/>
            <a:ext cx="6497637" cy="9540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楷体_GB2312" panose="02010609030101010101" pitchFamily="49" charset="-122"/>
              </a:rPr>
              <a:t>则称 </a:t>
            </a:r>
            <a:r>
              <a:rPr lang="en-US" altLang="zh-CN" i="1" dirty="0" smtClean="0">
                <a:latin typeface="+mn-lt"/>
              </a:rPr>
              <a:t>X</a:t>
            </a:r>
            <a:r>
              <a:rPr lang="en-US" altLang="zh-CN" i="1" dirty="0" smtClean="0">
                <a:latin typeface="楷体_GB2312" panose="02010609030101010101" pitchFamily="49" charset="-122"/>
              </a:rPr>
              <a:t> </a:t>
            </a:r>
            <a:r>
              <a:rPr lang="zh-CN" altLang="en-US" dirty="0" smtClean="0">
                <a:latin typeface="楷体_GB2312" panose="02010609030101010101" pitchFamily="49" charset="-122"/>
              </a:rPr>
              <a:t>服从区间</a:t>
            </a:r>
            <a:r>
              <a:rPr lang="en-US" altLang="zh-CN" dirty="0" smtClean="0">
                <a:latin typeface="楷体_GB2312" panose="02010609030101010101" pitchFamily="49" charset="-122"/>
              </a:rPr>
              <a:t>[</a:t>
            </a:r>
            <a:r>
              <a:rPr lang="en-US" altLang="zh-CN" i="1" dirty="0" smtClean="0"/>
              <a:t>a</a:t>
            </a:r>
            <a:r>
              <a:rPr lang="en-US" altLang="zh-CN" i="1" dirty="0" smtClean="0">
                <a:latin typeface="楷体_GB2312" panose="02010609030101010101" pitchFamily="49" charset="-122"/>
              </a:rPr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>
                <a:latin typeface="楷体_GB2312" panose="02010609030101010101" pitchFamily="49" charset="-122"/>
              </a:rPr>
              <a:t>上的均匀分布，</a:t>
            </a:r>
            <a:endParaRPr lang="zh-CN" altLang="en-US" dirty="0" smtClean="0">
              <a:latin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楷体_GB2312" panose="02010609030101010101" pitchFamily="49" charset="-122"/>
              </a:rPr>
              <a:t>记作</a:t>
            </a:r>
            <a:endParaRPr lang="zh-CN" altLang="en-US" dirty="0" smtClean="0">
              <a:latin typeface="楷体_GB2312" panose="02010609030101010101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364163" y="3933825"/>
            <a:ext cx="3373437" cy="2374900"/>
            <a:chOff x="3624" y="1062"/>
            <a:chExt cx="1944" cy="1357"/>
          </a:xfrm>
        </p:grpSpPr>
        <p:graphicFrame>
          <p:nvGraphicFramePr>
            <p:cNvPr id="66621" name="Object 61"/>
            <p:cNvGraphicFramePr>
              <a:graphicFrameLocks noChangeAspect="1"/>
            </p:cNvGraphicFramePr>
            <p:nvPr/>
          </p:nvGraphicFramePr>
          <p:xfrm>
            <a:off x="3767" y="1274"/>
            <a:ext cx="409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7" name="Equation" r:id="rId4" imgW="965200" imgH="1003300" progId="Equation.DSMT4">
                    <p:embed/>
                  </p:oleObj>
                </mc:Choice>
                <mc:Fallback>
                  <p:oleObj name="Equation" r:id="rId4" imgW="965200" imgH="1003300" progId="Equation.DSMT4">
                    <p:embed/>
                    <p:pic>
                      <p:nvPicPr>
                        <p:cNvPr id="0" name="图片 522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67" y="1274"/>
                          <a:ext cx="409" cy="4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2" name="Object 62"/>
            <p:cNvGraphicFramePr>
              <a:graphicFrameLocks noChangeAspect="1"/>
            </p:cNvGraphicFramePr>
            <p:nvPr/>
          </p:nvGraphicFramePr>
          <p:xfrm>
            <a:off x="5369" y="2212"/>
            <a:ext cx="15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8" name="Equation" r:id="rId6" imgW="177800" imgH="190500" progId="Equation.DSMT4">
                    <p:embed/>
                  </p:oleObj>
                </mc:Choice>
                <mc:Fallback>
                  <p:oleObj name="Equation" r:id="rId6" imgW="177800" imgH="190500" progId="Equation.DSMT4">
                    <p:embed/>
                    <p:pic>
                      <p:nvPicPr>
                        <p:cNvPr id="0" name="图片 522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369" y="2212"/>
                          <a:ext cx="151" cy="1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32" name="Line 11"/>
            <p:cNvSpPr>
              <a:spLocks noChangeShapeType="1"/>
            </p:cNvSpPr>
            <p:nvPr/>
          </p:nvSpPr>
          <p:spPr bwMode="auto">
            <a:xfrm>
              <a:off x="3648" y="2118"/>
              <a:ext cx="1920" cy="0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3" name="Line 12"/>
            <p:cNvSpPr>
              <a:spLocks noChangeShapeType="1"/>
            </p:cNvSpPr>
            <p:nvPr/>
          </p:nvSpPr>
          <p:spPr bwMode="auto">
            <a:xfrm flipV="1">
              <a:off x="4176" y="1274"/>
              <a:ext cx="0" cy="1056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4" name="Line 13"/>
            <p:cNvSpPr>
              <a:spLocks noChangeShapeType="1"/>
            </p:cNvSpPr>
            <p:nvPr/>
          </p:nvSpPr>
          <p:spPr bwMode="auto">
            <a:xfrm>
              <a:off x="3984" y="1706"/>
              <a:ext cx="67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5" name="Line 14"/>
            <p:cNvSpPr>
              <a:spLocks noChangeShapeType="1"/>
            </p:cNvSpPr>
            <p:nvPr/>
          </p:nvSpPr>
          <p:spPr bwMode="auto">
            <a:xfrm>
              <a:off x="3624" y="2138"/>
              <a:ext cx="35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6" name="Line 15"/>
            <p:cNvSpPr>
              <a:spLocks noChangeShapeType="1"/>
            </p:cNvSpPr>
            <p:nvPr/>
          </p:nvSpPr>
          <p:spPr bwMode="auto">
            <a:xfrm>
              <a:off x="4704" y="2138"/>
              <a:ext cx="86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7" name="Line 16"/>
            <p:cNvSpPr>
              <a:spLocks noChangeShapeType="1"/>
            </p:cNvSpPr>
            <p:nvPr/>
          </p:nvSpPr>
          <p:spPr bwMode="auto">
            <a:xfrm>
              <a:off x="3936" y="2138"/>
              <a:ext cx="4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8" name="Line 17"/>
            <p:cNvSpPr>
              <a:spLocks noChangeShapeType="1"/>
            </p:cNvSpPr>
            <p:nvPr/>
          </p:nvSpPr>
          <p:spPr bwMode="auto">
            <a:xfrm>
              <a:off x="3984" y="1706"/>
              <a:ext cx="0" cy="43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dash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9" name="Line 18"/>
            <p:cNvSpPr>
              <a:spLocks noChangeShapeType="1"/>
            </p:cNvSpPr>
            <p:nvPr/>
          </p:nvSpPr>
          <p:spPr bwMode="auto">
            <a:xfrm>
              <a:off x="4656" y="1706"/>
              <a:ext cx="0" cy="43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dashDot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23" name="Object 63"/>
            <p:cNvGraphicFramePr>
              <a:graphicFrameLocks noChangeAspect="1"/>
            </p:cNvGraphicFramePr>
            <p:nvPr/>
          </p:nvGraphicFramePr>
          <p:xfrm>
            <a:off x="4187" y="1062"/>
            <a:ext cx="57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9" name="Equation" r:id="rId8" imgW="342900" imgH="152400" progId="Equation.DSMT4">
                    <p:embed/>
                  </p:oleObj>
                </mc:Choice>
                <mc:Fallback>
                  <p:oleObj name="Equation" r:id="rId8" imgW="342900" imgH="152400" progId="Equation.DSMT4">
                    <p:embed/>
                    <p:pic>
                      <p:nvPicPr>
                        <p:cNvPr id="0" name="图片 522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87" y="1062"/>
                          <a:ext cx="577" cy="34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4" name="Object 64"/>
            <p:cNvGraphicFramePr>
              <a:graphicFrameLocks noChangeAspect="1"/>
            </p:cNvGraphicFramePr>
            <p:nvPr/>
          </p:nvGraphicFramePr>
          <p:xfrm>
            <a:off x="3877" y="2138"/>
            <a:ext cx="22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0" name="Equation" r:id="rId10" imgW="50800" imgH="76200" progId="Equation.DSMT4">
                    <p:embed/>
                  </p:oleObj>
                </mc:Choice>
                <mc:Fallback>
                  <p:oleObj name="Equation" r:id="rId10" imgW="50800" imgH="76200" progId="Equation.DSMT4">
                    <p:embed/>
                    <p:pic>
                      <p:nvPicPr>
                        <p:cNvPr id="0" name="图片 522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77" y="2138"/>
                          <a:ext cx="222" cy="24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5" name="Object 65"/>
            <p:cNvGraphicFramePr>
              <a:graphicFrameLocks noChangeAspect="1"/>
            </p:cNvGraphicFramePr>
            <p:nvPr/>
          </p:nvGraphicFramePr>
          <p:xfrm>
            <a:off x="4542" y="2106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1" name="Equation" r:id="rId12" imgW="50800" imgH="127000" progId="Equation.DSMT4">
                    <p:embed/>
                  </p:oleObj>
                </mc:Choice>
                <mc:Fallback>
                  <p:oleObj name="Equation" r:id="rId12" imgW="50800" imgH="127000" progId="Equation.DSMT4">
                    <p:embed/>
                    <p:pic>
                      <p:nvPicPr>
                        <p:cNvPr id="0" name="图片 522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42" y="2106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274638"/>
            <a:ext cx="4608513" cy="633412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3200" smtClean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 均匀分布</a:t>
            </a:r>
            <a:endParaRPr lang="zh-CN" altLang="en-US" sz="3200" smtClean="0">
              <a:solidFill>
                <a:srgbClr val="0000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190466" name="Object 66"/>
          <p:cNvGraphicFramePr>
            <a:graphicFrameLocks noChangeAspect="1"/>
          </p:cNvGraphicFramePr>
          <p:nvPr/>
        </p:nvGraphicFramePr>
        <p:xfrm>
          <a:off x="2286000" y="1500188"/>
          <a:ext cx="36385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14" imgW="2247900" imgH="901700" progId="Equation.DSMT4">
                  <p:embed/>
                </p:oleObj>
              </mc:Choice>
              <mc:Fallback>
                <p:oleObj name="Equation" r:id="rId14" imgW="2247900" imgH="901700" progId="Equation.DSMT4">
                  <p:embed/>
                  <p:pic>
                    <p:nvPicPr>
                      <p:cNvPr id="0" name="图片 52231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6000" y="1500188"/>
                        <a:ext cx="3638550" cy="1571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7"/>
          <p:cNvGraphicFramePr>
            <a:graphicFrameLocks noChangeAspect="1"/>
          </p:cNvGraphicFramePr>
          <p:nvPr/>
        </p:nvGraphicFramePr>
        <p:xfrm>
          <a:off x="1643063" y="3905250"/>
          <a:ext cx="1754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16" imgW="1028700" imgH="190500" progId="Equation.DSMT4">
                  <p:embed/>
                </p:oleObj>
              </mc:Choice>
              <mc:Fallback>
                <p:oleObj name="Equation" r:id="rId16" imgW="1028700" imgH="190500" progId="Equation.DSMT4">
                  <p:embed/>
                  <p:pic>
                    <p:nvPicPr>
                      <p:cNvPr id="0" name="图片 52232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43063" y="3905250"/>
                        <a:ext cx="1754187" cy="452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2" grpId="0" autoUpdateAnimBg="0"/>
      <p:bldP spid="1884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143000" y="1014413"/>
          <a:ext cx="6583363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Equation" r:id="rId1" imgW="3365500" imgH="1079500" progId="Equation.DSMT4">
                  <p:embed/>
                </p:oleObj>
              </mc:Choice>
              <mc:Fallback>
                <p:oleObj name="Equation" r:id="rId1" imgW="3365500" imgH="1079500" progId="Equation.DSMT4">
                  <p:embed/>
                  <p:pic>
                    <p:nvPicPr>
                      <p:cNvPr id="0" name="图片 532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1014413"/>
                        <a:ext cx="6583363" cy="2262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2060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分布函数为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79450" y="3595688"/>
            <a:ext cx="1606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图形如下</a:t>
            </a:r>
            <a:endParaRPr lang="zh-CN" altLang="en-US"/>
          </a:p>
        </p:txBody>
      </p:sp>
      <p:pic>
        <p:nvPicPr>
          <p:cNvPr id="67599" name="Picture 2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600" name="Picture 21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3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27313" y="3856038"/>
            <a:ext cx="43624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 build="p"/>
      <p:bldP spid="40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15"/>
          <p:cNvGraphicFramePr>
            <a:graphicFrameLocks noChangeAspect="1"/>
          </p:cNvGraphicFramePr>
          <p:nvPr/>
        </p:nvGraphicFramePr>
        <p:xfrm>
          <a:off x="1692275" y="1103313"/>
          <a:ext cx="52943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Equation" r:id="rId1" imgW="2324100" imgH="330200" progId="Equation.3">
                  <p:embed/>
                </p:oleObj>
              </mc:Choice>
              <mc:Fallback>
                <p:oleObj name="Equation" r:id="rId1" imgW="2324100" imgH="330200" progId="Equation.3">
                  <p:embed/>
                  <p:pic>
                    <p:nvPicPr>
                      <p:cNvPr id="0" name="图片 542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103313"/>
                        <a:ext cx="5294313" cy="957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5" name="Object 16"/>
          <p:cNvGraphicFramePr>
            <a:graphicFrameLocks noChangeAspect="1"/>
          </p:cNvGraphicFramePr>
          <p:nvPr/>
        </p:nvGraphicFramePr>
        <p:xfrm>
          <a:off x="1944688" y="2230438"/>
          <a:ext cx="37068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Equation" r:id="rId3" imgW="1917700" imgH="495300" progId="Equation.DSMT4">
                  <p:embed/>
                </p:oleObj>
              </mc:Choice>
              <mc:Fallback>
                <p:oleObj name="Equation" r:id="rId3" imgW="1917700" imgH="495300" progId="Equation.DSMT4">
                  <p:embed/>
                  <p:pic>
                    <p:nvPicPr>
                      <p:cNvPr id="0" name="图片 542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688" y="2230438"/>
                        <a:ext cx="3706812" cy="1108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669925" y="1293813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因为</a:t>
            </a:r>
            <a:endParaRPr lang="zh-CN" altLang="en-US"/>
          </a:p>
        </p:txBody>
      </p:sp>
      <p:sp>
        <p:nvSpPr>
          <p:cNvPr id="686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333375"/>
            <a:ext cx="4743450" cy="5334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ea typeface="黑体" panose="02010600030101010101" pitchFamily="49" charset="-122"/>
              </a:rPr>
              <a:t>均匀分布的概率背景</a:t>
            </a:r>
            <a:endParaRPr lang="zh-CN" altLang="en-US" sz="3200" smtClean="0">
              <a:solidFill>
                <a:schemeClr val="tx1"/>
              </a:solidFill>
              <a:ea typeface="黑体" panose="02010600030101010101" pitchFamily="49" charset="-122"/>
            </a:endParaRPr>
          </a:p>
        </p:txBody>
      </p:sp>
      <p:sp>
        <p:nvSpPr>
          <p:cNvPr id="192518" name="Text Box 6"/>
          <p:cNvSpPr txBox="1">
            <a:spLocks noChangeArrowheads="1"/>
          </p:cNvSpPr>
          <p:nvPr/>
        </p:nvSpPr>
        <p:spPr bwMode="auto">
          <a:xfrm>
            <a:off x="684213" y="3500438"/>
            <a:ext cx="8064500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/>
              <a:t>说明：随机变量</a:t>
            </a:r>
            <a:r>
              <a:rPr kumimoji="0" lang="zh-CN" altLang="en-US" i="1"/>
              <a:t> </a:t>
            </a:r>
            <a:r>
              <a:rPr kumimoji="0" lang="en-US" altLang="zh-CN" i="1"/>
              <a:t>X </a:t>
            </a:r>
            <a:r>
              <a:rPr kumimoji="0" lang="zh-CN" altLang="en-US"/>
              <a:t>取值在（</a:t>
            </a:r>
            <a:r>
              <a:rPr kumimoji="0" lang="en-US" altLang="zh-CN" i="1"/>
              <a:t>a</a:t>
            </a:r>
            <a:r>
              <a:rPr kumimoji="0" lang="zh-CN" altLang="en-US" i="1"/>
              <a:t>，</a:t>
            </a:r>
            <a:r>
              <a:rPr kumimoji="0" lang="en-US" altLang="zh-CN" i="1"/>
              <a:t>b</a:t>
            </a:r>
            <a:r>
              <a:rPr kumimoji="0" lang="zh-CN" altLang="en-US"/>
              <a:t>）中任意小区间内的概率与这个小区间的长度成正比。与小区间的位置无关。</a:t>
            </a:r>
            <a:r>
              <a:rPr kumimoji="0" lang="zh-CN" altLang="en-US">
                <a:solidFill>
                  <a:srgbClr val="0000FF"/>
                </a:solidFill>
              </a:rPr>
              <a:t>这是一种等可能性质！</a:t>
            </a:r>
            <a:r>
              <a:rPr kumimoji="0" lang="zh-CN" altLang="en-US"/>
              <a:t>与几何概型的情形对应。</a:t>
            </a:r>
            <a:endParaRPr kumimoji="0"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 build="p"/>
      <p:bldP spid="1925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95288" y="2911475"/>
            <a:ext cx="541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1219200" y="3605213"/>
            <a:ext cx="3946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依题意，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～ </a:t>
            </a:r>
            <a:r>
              <a:rPr lang="en-US" altLang="zh-CN" i="1"/>
              <a:t>U</a:t>
            </a:r>
            <a:r>
              <a:rPr lang="en-US" altLang="zh-CN"/>
              <a:t> [ 0, 30 ]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4591050" y="34686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公式" r:id="rId1" imgW="2743200" imgH="5181600" progId="Equation.3">
                  <p:embed/>
                </p:oleObj>
              </mc:Choice>
              <mc:Fallback>
                <p:oleObj name="公式" r:id="rId1" imgW="2743200" imgH="5181600" progId="Equation.3">
                  <p:embed/>
                  <p:pic>
                    <p:nvPicPr>
                      <p:cNvPr id="0" name="图片 552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1050" y="3468688"/>
                        <a:ext cx="112713" cy="214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58" name="Picture 5" descr="双层车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11588"/>
            <a:ext cx="3192463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900113" y="2933700"/>
            <a:ext cx="45862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以</a:t>
            </a:r>
            <a:r>
              <a:rPr lang="en-US" altLang="zh-CN">
                <a:solidFill>
                  <a:srgbClr val="0000FF"/>
                </a:solidFill>
              </a:rPr>
              <a:t>7:00</a:t>
            </a:r>
            <a:r>
              <a:rPr lang="zh-CN" altLang="en-US"/>
              <a:t>为起点</a:t>
            </a:r>
            <a:r>
              <a:rPr lang="en-US" altLang="zh-CN"/>
              <a:t>0</a:t>
            </a:r>
            <a:r>
              <a:rPr lang="zh-CN" altLang="en-US"/>
              <a:t>，以分为单位</a:t>
            </a:r>
            <a:endParaRPr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193543" name="Object 23"/>
          <p:cNvGraphicFramePr>
            <a:graphicFrameLocks noChangeAspect="1"/>
          </p:cNvGraphicFramePr>
          <p:nvPr/>
        </p:nvGraphicFramePr>
        <p:xfrm>
          <a:off x="1219200" y="4295775"/>
          <a:ext cx="4146550" cy="172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4" imgW="2286000" imgH="889000" progId="Equation.DSMT4">
                  <p:embed/>
                </p:oleObj>
              </mc:Choice>
              <mc:Fallback>
                <p:oleObj name="Equation" r:id="rId4" imgW="2286000" imgH="889000" progId="Equation.DSMT4">
                  <p:embed/>
                  <p:pic>
                    <p:nvPicPr>
                      <p:cNvPr id="0" name="图片 552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295775"/>
                        <a:ext cx="4146550" cy="17256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0" name="Text Box 8"/>
          <p:cNvSpPr txBox="1">
            <a:spLocks noChangeArrowheads="1"/>
          </p:cNvSpPr>
          <p:nvPr/>
        </p:nvSpPr>
        <p:spPr bwMode="auto">
          <a:xfrm>
            <a:off x="381000" y="2363788"/>
            <a:ext cx="21034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随机变量，  </a:t>
            </a:r>
            <a:endParaRPr lang="zh-CN" altLang="en-US"/>
          </a:p>
        </p:txBody>
      </p:sp>
      <p:sp>
        <p:nvSpPr>
          <p:cNvPr id="69661" name="Text Box 9"/>
          <p:cNvSpPr txBox="1">
            <a:spLocks noChangeArrowheads="1"/>
          </p:cNvSpPr>
          <p:nvPr/>
        </p:nvSpPr>
        <p:spPr bwMode="auto">
          <a:xfrm>
            <a:off x="360363" y="557213"/>
            <a:ext cx="52720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/>
              <a:t>某公共汽车站从上午</a:t>
            </a:r>
            <a:r>
              <a:rPr lang="en-US" altLang="zh-CN"/>
              <a:t>7</a:t>
            </a:r>
            <a:r>
              <a:rPr lang="zh-CN" altLang="en-US"/>
              <a:t>时起，</a:t>
            </a:r>
            <a:endParaRPr lang="zh-CN" altLang="en-US"/>
          </a:p>
        </p:txBody>
      </p:sp>
      <p:sp>
        <p:nvSpPr>
          <p:cNvPr id="69662" name="Text Box 10"/>
          <p:cNvSpPr txBox="1">
            <a:spLocks noChangeArrowheads="1"/>
          </p:cNvSpPr>
          <p:nvPr/>
        </p:nvSpPr>
        <p:spPr bwMode="auto">
          <a:xfrm>
            <a:off x="5435600" y="557213"/>
            <a:ext cx="3397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每</a:t>
            </a:r>
            <a:r>
              <a:rPr lang="en-US" altLang="zh-CN"/>
              <a:t>15</a:t>
            </a:r>
            <a:r>
              <a:rPr lang="zh-CN" altLang="en-US"/>
              <a:t>分钟来一班车，</a:t>
            </a:r>
            <a:endParaRPr lang="zh-CN" altLang="en-US"/>
          </a:p>
        </p:txBody>
      </p:sp>
      <p:sp>
        <p:nvSpPr>
          <p:cNvPr id="69663" name="Text Box 11"/>
          <p:cNvSpPr txBox="1">
            <a:spLocks noChangeArrowheads="1"/>
          </p:cNvSpPr>
          <p:nvPr/>
        </p:nvSpPr>
        <p:spPr bwMode="auto">
          <a:xfrm>
            <a:off x="387350" y="1144588"/>
            <a:ext cx="82391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  <a:r>
              <a:rPr lang="zh-CN" altLang="en-US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7:00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7:15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  <a:r>
              <a:rPr lang="en-US" altLang="zh-CN">
                <a:solidFill>
                  <a:srgbClr val="0000FF"/>
                </a:solidFill>
              </a:rPr>
              <a:t>7:30,  7:45</a:t>
            </a:r>
            <a:r>
              <a:rPr lang="en-US" altLang="zh-CN">
                <a:solidFill>
                  <a:srgbClr val="99FF33"/>
                </a:solidFill>
              </a:rPr>
              <a:t> </a:t>
            </a:r>
            <a:r>
              <a:rPr lang="zh-CN" altLang="en-US"/>
              <a:t>等时刻有汽车到达此站，</a:t>
            </a:r>
            <a:endParaRPr lang="zh-CN" altLang="en-US"/>
          </a:p>
        </p:txBody>
      </p:sp>
      <p:sp>
        <p:nvSpPr>
          <p:cNvPr id="69664" name="Text Box 12"/>
          <p:cNvSpPr txBox="1">
            <a:spLocks noChangeArrowheads="1"/>
          </p:cNvSpPr>
          <p:nvPr/>
        </p:nvSpPr>
        <p:spPr bwMode="auto">
          <a:xfrm>
            <a:off x="347663" y="1768475"/>
            <a:ext cx="815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如果乘客到达此站时间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en-US" altLang="zh-CN"/>
              <a:t>7:00 </a:t>
            </a:r>
            <a:r>
              <a:rPr lang="zh-CN" altLang="en-US"/>
              <a:t>到 </a:t>
            </a:r>
            <a:r>
              <a:rPr lang="en-US" altLang="zh-CN"/>
              <a:t>7:30 </a:t>
            </a:r>
            <a:r>
              <a:rPr lang="zh-CN" altLang="en-US"/>
              <a:t>之间的均匀</a:t>
            </a:r>
            <a:endParaRPr lang="zh-CN" altLang="en-US"/>
          </a:p>
        </p:txBody>
      </p:sp>
      <p:sp>
        <p:nvSpPr>
          <p:cNvPr id="69665" name="Text Box 13"/>
          <p:cNvSpPr txBox="1">
            <a:spLocks noChangeArrowheads="1"/>
          </p:cNvSpPr>
          <p:nvPr/>
        </p:nvSpPr>
        <p:spPr bwMode="auto">
          <a:xfrm>
            <a:off x="2079625" y="2416175"/>
            <a:ext cx="54514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试求他候车时间少于</a:t>
            </a:r>
            <a:r>
              <a:rPr lang="en-US" altLang="zh-CN"/>
              <a:t>5</a:t>
            </a:r>
            <a:r>
              <a:rPr lang="zh-CN" altLang="en-US"/>
              <a:t>分钟的概率</a:t>
            </a:r>
            <a:r>
              <a:rPr lang="en-US" altLang="zh-CN"/>
              <a:t>.</a:t>
            </a:r>
            <a:endParaRPr kumimoji="0"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 build="p"/>
      <p:bldP spid="193539" grpId="0" autoUpdateAnimBg="0"/>
      <p:bldP spid="1935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Line 31"/>
          <p:cNvSpPr>
            <a:spLocks noChangeShapeType="1"/>
          </p:cNvSpPr>
          <p:nvPr/>
        </p:nvSpPr>
        <p:spPr bwMode="auto">
          <a:xfrm flipV="1">
            <a:off x="2051050" y="1557338"/>
            <a:ext cx="649288" cy="935037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6" name="Line 32"/>
          <p:cNvSpPr>
            <a:spLocks noChangeShapeType="1"/>
          </p:cNvSpPr>
          <p:nvPr/>
        </p:nvSpPr>
        <p:spPr bwMode="auto">
          <a:xfrm>
            <a:off x="2292350" y="4940300"/>
            <a:ext cx="457200" cy="3048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7" name="Line 33"/>
          <p:cNvSpPr>
            <a:spLocks noChangeShapeType="1"/>
          </p:cNvSpPr>
          <p:nvPr/>
        </p:nvSpPr>
        <p:spPr bwMode="auto">
          <a:xfrm>
            <a:off x="2749550" y="157003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8" name="Line 34"/>
          <p:cNvSpPr>
            <a:spLocks noChangeShapeType="1"/>
          </p:cNvSpPr>
          <p:nvPr/>
        </p:nvSpPr>
        <p:spPr bwMode="auto">
          <a:xfrm>
            <a:off x="2749550" y="52451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29" name="Line 35"/>
          <p:cNvSpPr>
            <a:spLocks noChangeShapeType="1"/>
          </p:cNvSpPr>
          <p:nvPr/>
        </p:nvSpPr>
        <p:spPr bwMode="auto">
          <a:xfrm flipV="1">
            <a:off x="2673350" y="3035300"/>
            <a:ext cx="6858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0" name="Line 36"/>
          <p:cNvSpPr>
            <a:spLocks noChangeShapeType="1"/>
          </p:cNvSpPr>
          <p:nvPr/>
        </p:nvSpPr>
        <p:spPr bwMode="auto">
          <a:xfrm>
            <a:off x="2749550" y="37973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1" name="Line 37"/>
          <p:cNvSpPr>
            <a:spLocks noChangeShapeType="1"/>
          </p:cNvSpPr>
          <p:nvPr/>
        </p:nvSpPr>
        <p:spPr bwMode="auto">
          <a:xfrm flipV="1">
            <a:off x="2771775" y="4483100"/>
            <a:ext cx="587375" cy="254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32" name="Rectangle 38"/>
          <p:cNvSpPr>
            <a:spLocks noChangeArrowheads="1"/>
          </p:cNvSpPr>
          <p:nvPr/>
        </p:nvSpPr>
        <p:spPr bwMode="auto">
          <a:xfrm>
            <a:off x="1609725" y="188913"/>
            <a:ext cx="5699125" cy="792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kumimoji="0" lang="zh-CN" altLang="en-US" sz="3200">
                <a:solidFill>
                  <a:srgbClr val="000000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第二章 </a:t>
            </a:r>
            <a:r>
              <a:rPr kumimoji="0" lang="zh-CN" altLang="en-US" sz="3200">
                <a:latin typeface="黑体" panose="02010600030101010101" pitchFamily="49" charset="-122"/>
                <a:ea typeface="黑体" panose="02010600030101010101" pitchFamily="49" charset="-122"/>
              </a:rPr>
              <a:t>随机变量及其分布</a:t>
            </a:r>
            <a:endParaRPr kumimoji="0" lang="zh-CN" altLang="en-US" sz="32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154633" name="Group 39"/>
          <p:cNvGrpSpPr/>
          <p:nvPr/>
        </p:nvGrpSpPr>
        <p:grpSpPr bwMode="auto">
          <a:xfrm>
            <a:off x="304800" y="2420938"/>
            <a:ext cx="2673350" cy="2671762"/>
            <a:chOff x="140" y="1419"/>
            <a:chExt cx="1684" cy="1683"/>
          </a:xfrm>
        </p:grpSpPr>
        <p:sp>
          <p:nvSpPr>
            <p:cNvPr id="154659" name="Oval 40"/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99CC00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wrap="none"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0" name="Oval 41"/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rgbClr val="536E00"/>
                </a:gs>
                <a:gs pos="50000">
                  <a:srgbClr val="99CC00"/>
                </a:gs>
                <a:gs pos="100000">
                  <a:srgbClr val="536E00"/>
                </a:gs>
              </a:gsLst>
              <a:lin ang="189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1" name="Oval 42"/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gradFill rotWithShape="1">
              <a:gsLst>
                <a:gs pos="0">
                  <a:srgbClr val="618200"/>
                </a:gs>
                <a:gs pos="100000">
                  <a:srgbClr val="99CC00">
                    <a:alpha val="0"/>
                  </a:srgbClr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2" name="Oval 43"/>
            <p:cNvSpPr>
              <a:spLocks noChangeArrowheads="1"/>
            </p:cNvSpPr>
            <p:nvPr/>
          </p:nvSpPr>
          <p:spPr bwMode="gray">
            <a:xfrm>
              <a:off x="323" y="1602"/>
              <a:ext cx="1317" cy="131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3" name="Oval 44"/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4" name="Oval 45"/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5" name="Oval 46"/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54666" name="Oval 47"/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vert="eaVert" wrap="none" anchor="ctr"/>
            <a:lstStyle/>
            <a:p>
              <a:endParaRPr kumimoji="0" lang="zh-CN" altLang="zh-CN">
                <a:latin typeface="Arial" panose="020B0604020202020204" pitchFamily="34" charset="0"/>
              </a:endParaRPr>
            </a:p>
          </p:txBody>
        </p:sp>
        <p:pic>
          <p:nvPicPr>
            <p:cNvPr id="154667" name="Picture 48" descr="mark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52" y="1773"/>
              <a:ext cx="1011" cy="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07" name="AutoShape 49"/>
          <p:cNvSpPr>
            <a:spLocks noChangeArrowheads="1"/>
          </p:cNvSpPr>
          <p:nvPr/>
        </p:nvSpPr>
        <p:spPr bwMode="gray">
          <a:xfrm>
            <a:off x="3352800" y="134143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35" name="Rectangle 50"/>
          <p:cNvSpPr>
            <a:spLocks noChangeArrowheads="1"/>
          </p:cNvSpPr>
          <p:nvPr/>
        </p:nvSpPr>
        <p:spPr bwMode="auto">
          <a:xfrm>
            <a:off x="3563938" y="1344613"/>
            <a:ext cx="4891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§1.1 </a:t>
            </a:r>
            <a:r>
              <a:rPr lang="zh-CN" altLang="en-US" sz="2400"/>
              <a:t>随机变量</a:t>
            </a:r>
            <a:endParaRPr lang="zh-CN" altLang="en-US" sz="2400"/>
          </a:p>
        </p:txBody>
      </p:sp>
      <p:sp>
        <p:nvSpPr>
          <p:cNvPr id="4109" name="AutoShape 51"/>
          <p:cNvSpPr>
            <a:spLocks noChangeArrowheads="1"/>
          </p:cNvSpPr>
          <p:nvPr/>
        </p:nvSpPr>
        <p:spPr bwMode="gray">
          <a:xfrm>
            <a:off x="3352800" y="27940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0" name="AutoShape 52"/>
          <p:cNvSpPr>
            <a:spLocks noChangeArrowheads="1"/>
          </p:cNvSpPr>
          <p:nvPr/>
        </p:nvSpPr>
        <p:spPr bwMode="gray">
          <a:xfrm>
            <a:off x="3349625" y="353695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1" name="Oval 53"/>
          <p:cNvSpPr>
            <a:spLocks noChangeArrowheads="1"/>
          </p:cNvSpPr>
          <p:nvPr/>
        </p:nvSpPr>
        <p:spPr bwMode="gray">
          <a:xfrm>
            <a:off x="3263900" y="1458913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2" name="Oval 54"/>
          <p:cNvSpPr>
            <a:spLocks noChangeArrowheads="1"/>
          </p:cNvSpPr>
          <p:nvPr/>
        </p:nvSpPr>
        <p:spPr bwMode="gray">
          <a:xfrm>
            <a:off x="3276600" y="29273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3" name="Oval 55"/>
          <p:cNvSpPr>
            <a:spLocks noChangeArrowheads="1"/>
          </p:cNvSpPr>
          <p:nvPr/>
        </p:nvSpPr>
        <p:spPr bwMode="gray">
          <a:xfrm>
            <a:off x="3276600" y="3683000"/>
            <a:ext cx="228600" cy="228600"/>
          </a:xfrm>
          <a:prstGeom prst="ellipse">
            <a:avLst/>
          </a:prstGeom>
          <a:solidFill>
            <a:srgbClr val="CC0099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4" name="AutoShape 56"/>
          <p:cNvSpPr>
            <a:spLocks noChangeArrowheads="1"/>
          </p:cNvSpPr>
          <p:nvPr/>
        </p:nvSpPr>
        <p:spPr bwMode="gray">
          <a:xfrm>
            <a:off x="3352800" y="42687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5" name="Oval 57"/>
          <p:cNvSpPr>
            <a:spLocks noChangeArrowheads="1"/>
          </p:cNvSpPr>
          <p:nvPr/>
        </p:nvSpPr>
        <p:spPr bwMode="gray">
          <a:xfrm>
            <a:off x="3263900" y="4406900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6" name="AutoShape 58"/>
          <p:cNvSpPr>
            <a:spLocks noChangeArrowheads="1"/>
          </p:cNvSpPr>
          <p:nvPr/>
        </p:nvSpPr>
        <p:spPr bwMode="gray">
          <a:xfrm>
            <a:off x="3352800" y="5057775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17" name="Oval 59"/>
          <p:cNvSpPr>
            <a:spLocks noChangeArrowheads="1"/>
          </p:cNvSpPr>
          <p:nvPr/>
        </p:nvSpPr>
        <p:spPr bwMode="gray">
          <a:xfrm>
            <a:off x="3276600" y="51911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45" name="Rectangle 60"/>
          <p:cNvSpPr>
            <a:spLocks noChangeArrowheads="1"/>
          </p:cNvSpPr>
          <p:nvPr/>
        </p:nvSpPr>
        <p:spPr bwMode="auto">
          <a:xfrm>
            <a:off x="3567113" y="2827338"/>
            <a:ext cx="48879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§1.3 </a:t>
            </a:r>
            <a:r>
              <a:rPr lang="zh-CN" altLang="en-US" sz="2400"/>
              <a:t>常见离散型随机变量</a:t>
            </a:r>
            <a:endParaRPr lang="zh-CN" altLang="en-US" sz="2400"/>
          </a:p>
        </p:txBody>
      </p:sp>
      <p:sp>
        <p:nvSpPr>
          <p:cNvPr id="154646" name="Rectangle 61"/>
          <p:cNvSpPr>
            <a:spLocks noChangeArrowheads="1"/>
          </p:cNvSpPr>
          <p:nvPr/>
        </p:nvSpPr>
        <p:spPr bwMode="auto">
          <a:xfrm>
            <a:off x="3567113" y="5132388"/>
            <a:ext cx="43894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§1.6 </a:t>
            </a:r>
            <a:r>
              <a:rPr lang="zh-CN" altLang="en-US" sz="2400"/>
              <a:t>常见连续型随机变量</a:t>
            </a:r>
            <a:endParaRPr kumimoji="0" lang="zh-CN" altLang="en-US" sz="2400" b="0"/>
          </a:p>
        </p:txBody>
      </p:sp>
      <p:sp>
        <p:nvSpPr>
          <p:cNvPr id="154647" name="Rectangle 62"/>
          <p:cNvSpPr>
            <a:spLocks noChangeArrowheads="1"/>
          </p:cNvSpPr>
          <p:nvPr/>
        </p:nvSpPr>
        <p:spPr bwMode="auto">
          <a:xfrm>
            <a:off x="3567113" y="4340225"/>
            <a:ext cx="46767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§1.5 </a:t>
            </a:r>
            <a:r>
              <a:rPr lang="zh-CN" altLang="en-US" sz="2400"/>
              <a:t>连续型随机变量及其分布</a:t>
            </a:r>
            <a:endParaRPr lang="zh-CN" altLang="en-US" sz="2400"/>
          </a:p>
        </p:txBody>
      </p:sp>
      <p:sp>
        <p:nvSpPr>
          <p:cNvPr id="154648" name="Rectangle 63"/>
          <p:cNvSpPr>
            <a:spLocks noChangeArrowheads="1"/>
          </p:cNvSpPr>
          <p:nvPr/>
        </p:nvSpPr>
        <p:spPr bwMode="auto">
          <a:xfrm>
            <a:off x="3567113" y="3619500"/>
            <a:ext cx="40290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§1.4 </a:t>
            </a:r>
            <a:r>
              <a:rPr lang="zh-CN" altLang="en-US" sz="2400"/>
              <a:t>随机变量的分布函数</a:t>
            </a:r>
            <a:endParaRPr kumimoji="0" lang="zh-CN" altLang="en-US" sz="2400" b="0"/>
          </a:p>
        </p:txBody>
      </p:sp>
      <p:sp>
        <p:nvSpPr>
          <p:cNvPr id="154649" name="Line 31"/>
          <p:cNvSpPr>
            <a:spLocks noChangeShapeType="1"/>
          </p:cNvSpPr>
          <p:nvPr/>
        </p:nvSpPr>
        <p:spPr bwMode="auto">
          <a:xfrm flipV="1">
            <a:off x="2370138" y="2286000"/>
            <a:ext cx="381000" cy="38100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4650" name="Line 33"/>
          <p:cNvSpPr>
            <a:spLocks noChangeShapeType="1"/>
          </p:cNvSpPr>
          <p:nvPr/>
        </p:nvSpPr>
        <p:spPr bwMode="auto">
          <a:xfrm>
            <a:off x="2751138" y="2286000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4" name="AutoShape 49"/>
          <p:cNvSpPr>
            <a:spLocks noChangeArrowheads="1"/>
          </p:cNvSpPr>
          <p:nvPr/>
        </p:nvSpPr>
        <p:spPr bwMode="gray">
          <a:xfrm>
            <a:off x="3354388" y="2057400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2" name="Rectangle 50"/>
          <p:cNvSpPr>
            <a:spLocks noChangeArrowheads="1"/>
          </p:cNvSpPr>
          <p:nvPr/>
        </p:nvSpPr>
        <p:spPr bwMode="auto">
          <a:xfrm>
            <a:off x="3565525" y="2060575"/>
            <a:ext cx="48910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§1.2</a:t>
            </a:r>
            <a:r>
              <a:rPr kumimoji="0" lang="en-US" altLang="zh-CN" sz="2400"/>
              <a:t> </a:t>
            </a:r>
            <a:r>
              <a:rPr kumimoji="0" lang="zh-CN" altLang="en-US" sz="2400"/>
              <a:t>离散型随机变量及其分布</a:t>
            </a:r>
            <a:endParaRPr kumimoji="0" lang="zh-CN" altLang="en-US" sz="2400"/>
          </a:p>
        </p:txBody>
      </p:sp>
      <p:sp>
        <p:nvSpPr>
          <p:cNvPr id="4126" name="Oval 53"/>
          <p:cNvSpPr>
            <a:spLocks noChangeArrowheads="1"/>
          </p:cNvSpPr>
          <p:nvPr/>
        </p:nvSpPr>
        <p:spPr bwMode="gray">
          <a:xfrm>
            <a:off x="3265488" y="2174875"/>
            <a:ext cx="228600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4" name="Line 32"/>
          <p:cNvSpPr>
            <a:spLocks noChangeShapeType="1"/>
          </p:cNvSpPr>
          <p:nvPr/>
        </p:nvSpPr>
        <p:spPr bwMode="auto">
          <a:xfrm>
            <a:off x="1979613" y="5013325"/>
            <a:ext cx="863600" cy="1008063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8" name="AutoShape 58"/>
          <p:cNvSpPr>
            <a:spLocks noChangeArrowheads="1"/>
          </p:cNvSpPr>
          <p:nvPr/>
        </p:nvSpPr>
        <p:spPr bwMode="gray">
          <a:xfrm>
            <a:off x="3419475" y="5805488"/>
            <a:ext cx="5105400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4129" name="Oval 59"/>
          <p:cNvSpPr>
            <a:spLocks noChangeArrowheads="1"/>
          </p:cNvSpPr>
          <p:nvPr/>
        </p:nvSpPr>
        <p:spPr bwMode="gray">
          <a:xfrm>
            <a:off x="3343275" y="5938838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楷体_GB2312" panose="02010609030101010101" pitchFamily="49" charset="-122"/>
              </a:defRPr>
            </a:lvl9pPr>
          </a:lstStyle>
          <a:p>
            <a:pPr eaLnBrk="1" hangingPunct="1">
              <a:defRPr/>
            </a:pPr>
            <a:endParaRPr kumimoji="0" lang="zh-CN" altLang="zh-CN"/>
          </a:p>
        </p:txBody>
      </p:sp>
      <p:sp>
        <p:nvSpPr>
          <p:cNvPr id="154657" name="Rectangle 61"/>
          <p:cNvSpPr>
            <a:spLocks noChangeArrowheads="1"/>
          </p:cNvSpPr>
          <p:nvPr/>
        </p:nvSpPr>
        <p:spPr bwMode="auto">
          <a:xfrm>
            <a:off x="3633788" y="5880100"/>
            <a:ext cx="43894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§1.7 </a:t>
            </a:r>
            <a:r>
              <a:rPr lang="zh-CN" altLang="en-US" sz="2400"/>
              <a:t>随机变量函数的分布</a:t>
            </a:r>
            <a:endParaRPr kumimoji="0" lang="zh-CN" altLang="en-US" sz="2400" b="0"/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2843213" y="6021388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2" name="Text Box 2"/>
          <p:cNvSpPr txBox="1">
            <a:spLocks noChangeArrowheads="1"/>
          </p:cNvSpPr>
          <p:nvPr/>
        </p:nvSpPr>
        <p:spPr bwMode="auto">
          <a:xfrm>
            <a:off x="501650" y="838200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anose="02010609030101010101" pitchFamily="49" charset="-122"/>
              </a:rPr>
              <a:t>所求概率为：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194563" name="Object 14"/>
          <p:cNvGraphicFramePr>
            <a:graphicFrameLocks noChangeAspect="1"/>
          </p:cNvGraphicFramePr>
          <p:nvPr/>
        </p:nvGraphicFramePr>
        <p:xfrm>
          <a:off x="1576388" y="1912938"/>
          <a:ext cx="54340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Equation" r:id="rId1" imgW="2667000" imgH="152400" progId="Equation.DSMT4">
                  <p:embed/>
                </p:oleObj>
              </mc:Choice>
              <mc:Fallback>
                <p:oleObj name="Equation" r:id="rId1" imgW="2667000" imgH="152400" progId="Equation.DSMT4">
                  <p:embed/>
                  <p:pic>
                    <p:nvPicPr>
                      <p:cNvPr id="0" name="图片 563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388" y="1912938"/>
                        <a:ext cx="5434012" cy="525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15"/>
          <p:cNvGraphicFramePr>
            <a:graphicFrameLocks noChangeAspect="1"/>
          </p:cNvGraphicFramePr>
          <p:nvPr/>
        </p:nvGraphicFramePr>
        <p:xfrm>
          <a:off x="1200150" y="2946400"/>
          <a:ext cx="4133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Equation" r:id="rId3" imgW="1866900" imgH="406400" progId="Equation.DSMT4">
                  <p:embed/>
                </p:oleObj>
              </mc:Choice>
              <mc:Fallback>
                <p:oleObj name="Equation" r:id="rId3" imgW="1866900" imgH="406400" progId="Equation.DSMT4">
                  <p:embed/>
                  <p:pic>
                    <p:nvPicPr>
                      <p:cNvPr id="0" name="图片 563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150" y="2946400"/>
                        <a:ext cx="4133850" cy="1092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25475" y="4572000"/>
            <a:ext cx="67103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anose="02010609030101010101" pitchFamily="49" charset="-122"/>
              </a:rPr>
              <a:t>即乘客候车时间少于</a:t>
            </a:r>
            <a:r>
              <a:rPr lang="en-US" altLang="zh-CN"/>
              <a:t>5</a:t>
            </a:r>
            <a:r>
              <a:rPr lang="zh-CN" altLang="en-US">
                <a:latin typeface="楷体_GB2312" panose="02010609030101010101" pitchFamily="49" charset="-122"/>
              </a:rPr>
              <a:t>分钟的概率是 </a:t>
            </a:r>
            <a:r>
              <a:rPr lang="en-US" altLang="zh-CN"/>
              <a:t>1/3</a:t>
            </a:r>
            <a:r>
              <a:rPr lang="zh-CN" altLang="en-US">
                <a:latin typeface="楷体_GB2312" panose="02010609030101010101" pitchFamily="49" charset="-122"/>
              </a:rPr>
              <a:t>．</a:t>
            </a:r>
            <a:endParaRPr lang="zh-CN" altLang="en-US">
              <a:solidFill>
                <a:srgbClr val="FFFF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37"/>
          <p:cNvGraphicFramePr>
            <a:graphicFrameLocks noChangeAspect="1"/>
          </p:cNvGraphicFramePr>
          <p:nvPr/>
        </p:nvGraphicFramePr>
        <p:xfrm>
          <a:off x="2152650" y="1790700"/>
          <a:ext cx="25320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1" imgW="2933700" imgH="444500" progId="Equation.DSMT4">
                  <p:embed/>
                </p:oleObj>
              </mc:Choice>
              <mc:Fallback>
                <p:oleObj name="Equation" r:id="rId1" imgW="2933700" imgH="444500" progId="Equation.DSMT4">
                  <p:embed/>
                  <p:pic>
                    <p:nvPicPr>
                      <p:cNvPr id="0" name="图片 573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52650" y="1790700"/>
                        <a:ext cx="2532063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22" name="Group 3"/>
          <p:cNvGrpSpPr/>
          <p:nvPr/>
        </p:nvGrpSpPr>
        <p:grpSpPr bwMode="auto">
          <a:xfrm>
            <a:off x="323850" y="395288"/>
            <a:ext cx="8315325" cy="1216025"/>
            <a:chOff x="236" y="249"/>
            <a:chExt cx="5238" cy="766"/>
          </a:xfrm>
        </p:grpSpPr>
        <p:graphicFrame>
          <p:nvGraphicFramePr>
            <p:cNvPr id="71718" name="Object 38"/>
            <p:cNvGraphicFramePr>
              <a:graphicFrameLocks noChangeAspect="1"/>
            </p:cNvGraphicFramePr>
            <p:nvPr/>
          </p:nvGraphicFramePr>
          <p:xfrm>
            <a:off x="1200" y="684"/>
            <a:ext cx="153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46" name="Equation" r:id="rId3" imgW="2819400" imgH="495300" progId="Equation.DSMT4">
                    <p:embed/>
                  </p:oleObj>
                </mc:Choice>
                <mc:Fallback>
                  <p:oleObj name="Equation" r:id="rId3" imgW="2819400" imgH="495300" progId="Equation.DSMT4">
                    <p:embed/>
                    <p:pic>
                      <p:nvPicPr>
                        <p:cNvPr id="0" name="图片 573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0" y="684"/>
                          <a:ext cx="1533" cy="3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9" name="Text Box 5"/>
            <p:cNvSpPr txBox="1">
              <a:spLocks noChangeArrowheads="1"/>
            </p:cNvSpPr>
            <p:nvPr/>
          </p:nvSpPr>
          <p:spPr bwMode="auto">
            <a:xfrm>
              <a:off x="336" y="249"/>
              <a:ext cx="513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例</a:t>
              </a:r>
              <a:r>
                <a:rPr lang="en-US" altLang="zh-CN">
                  <a:solidFill>
                    <a:srgbClr val="0000CC"/>
                  </a:solidFill>
                </a:rPr>
                <a:t>2 </a:t>
              </a:r>
              <a:r>
                <a:rPr lang="zh-CN" altLang="en-US"/>
                <a:t>设随机变量</a:t>
              </a:r>
              <a:r>
                <a:rPr lang="en-US" altLang="zh-CN" i="1"/>
                <a:t>X </a:t>
              </a:r>
              <a:r>
                <a:rPr lang="zh-CN" altLang="en-US"/>
                <a:t>服从</a:t>
              </a:r>
              <a:r>
                <a:rPr lang="en-US" altLang="zh-CN"/>
                <a:t>[1</a:t>
              </a:r>
              <a:r>
                <a:rPr lang="zh-CN" altLang="en-US"/>
                <a:t>，</a:t>
              </a:r>
              <a:r>
                <a:rPr lang="en-US" altLang="zh-CN"/>
                <a:t>6]</a:t>
              </a:r>
              <a:r>
                <a:rPr lang="zh-CN" altLang="en-US"/>
                <a:t>上的均匀分布，求一元</a:t>
              </a:r>
              <a:endParaRPr lang="zh-CN" altLang="en-US"/>
            </a:p>
          </p:txBody>
        </p:sp>
        <p:sp>
          <p:nvSpPr>
            <p:cNvPr id="71730" name="Text Box 6"/>
            <p:cNvSpPr txBox="1">
              <a:spLocks noChangeArrowheads="1"/>
            </p:cNvSpPr>
            <p:nvPr/>
          </p:nvSpPr>
          <p:spPr bwMode="auto">
            <a:xfrm>
              <a:off x="236" y="67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二次方程</a:t>
              </a:r>
              <a:endParaRPr lang="zh-CN" altLang="en-US"/>
            </a:p>
          </p:txBody>
        </p:sp>
        <p:sp>
          <p:nvSpPr>
            <p:cNvPr id="71731" name="Text Box 7"/>
            <p:cNvSpPr txBox="1">
              <a:spLocks noChangeArrowheads="1"/>
            </p:cNvSpPr>
            <p:nvPr/>
          </p:nvSpPr>
          <p:spPr bwMode="auto">
            <a:xfrm>
              <a:off x="2762" y="688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有实根的概率．</a:t>
              </a:r>
              <a:endParaRPr lang="zh-CN" altLang="en-US"/>
            </a:p>
          </p:txBody>
        </p:sp>
      </p:grp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23850" y="1752600"/>
            <a:ext cx="5413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06857" name="Text Box 9"/>
          <p:cNvSpPr txBox="1">
            <a:spLocks noChangeArrowheads="1"/>
          </p:cNvSpPr>
          <p:nvPr/>
        </p:nvSpPr>
        <p:spPr bwMode="auto">
          <a:xfrm>
            <a:off x="955675" y="175895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因为当</a:t>
            </a:r>
            <a:endParaRPr lang="zh-CN" alt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4667250" y="1778000"/>
            <a:ext cx="41132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时，方程有实根，故所求</a:t>
            </a:r>
            <a:endParaRPr lang="zh-CN" altLang="en-US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49250" y="248285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概率为</a:t>
            </a:r>
            <a:endParaRPr lang="zh-CN" altLang="en-US"/>
          </a:p>
        </p:txBody>
      </p:sp>
      <p:graphicFrame>
        <p:nvGraphicFramePr>
          <p:cNvPr id="206860" name="Object 39"/>
          <p:cNvGraphicFramePr>
            <a:graphicFrameLocks noChangeAspect="1"/>
          </p:cNvGraphicFramePr>
          <p:nvPr/>
        </p:nvGraphicFramePr>
        <p:xfrm>
          <a:off x="1517650" y="2532063"/>
          <a:ext cx="7245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5" imgW="8610600" imgH="495300" progId="Equation.DSMT4">
                  <p:embed/>
                </p:oleObj>
              </mc:Choice>
              <mc:Fallback>
                <p:oleObj name="Equation" r:id="rId5" imgW="8610600" imgH="495300" progId="Equation.DSMT4">
                  <p:embed/>
                  <p:pic>
                    <p:nvPicPr>
                      <p:cNvPr id="0" name="图片 573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650" y="2532063"/>
                        <a:ext cx="724535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385763" y="3200400"/>
            <a:ext cx="2921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而</a:t>
            </a:r>
            <a:r>
              <a:rPr lang="en-US" altLang="zh-CN" i="1"/>
              <a:t>X</a:t>
            </a:r>
            <a:r>
              <a:rPr lang="zh-CN" altLang="en-US"/>
              <a:t>的概率密度为</a:t>
            </a:r>
            <a:endParaRPr lang="zh-CN" altLang="en-US"/>
          </a:p>
        </p:txBody>
      </p:sp>
      <p:graphicFrame>
        <p:nvGraphicFramePr>
          <p:cNvPr id="206862" name="Object 40"/>
          <p:cNvGraphicFramePr>
            <a:graphicFrameLocks noChangeAspect="1"/>
          </p:cNvGraphicFramePr>
          <p:nvPr/>
        </p:nvGraphicFramePr>
        <p:xfrm>
          <a:off x="2362200" y="3673475"/>
          <a:ext cx="38830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Equation" r:id="rId7" imgW="4559300" imgH="1244600" progId="Equation.DSMT4">
                  <p:embed/>
                </p:oleObj>
              </mc:Choice>
              <mc:Fallback>
                <p:oleObj name="Equation" r:id="rId7" imgW="4559300" imgH="1244600" progId="Equation.DSMT4">
                  <p:embed/>
                  <p:pic>
                    <p:nvPicPr>
                      <p:cNvPr id="0" name="图片 573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3673475"/>
                        <a:ext cx="3883025" cy="1127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3" name="Text Box 15"/>
          <p:cNvSpPr txBox="1">
            <a:spLocks noChangeArrowheads="1"/>
          </p:cNvSpPr>
          <p:nvPr/>
        </p:nvSpPr>
        <p:spPr bwMode="auto">
          <a:xfrm>
            <a:off x="457200" y="520065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从而</a:t>
            </a:r>
            <a:endParaRPr lang="zh-CN" altLang="en-US"/>
          </a:p>
        </p:txBody>
      </p:sp>
      <p:graphicFrame>
        <p:nvGraphicFramePr>
          <p:cNvPr id="206864" name="Object 41"/>
          <p:cNvGraphicFramePr>
            <a:graphicFrameLocks noChangeAspect="1"/>
          </p:cNvGraphicFramePr>
          <p:nvPr/>
        </p:nvGraphicFramePr>
        <p:xfrm>
          <a:off x="1320800" y="4941888"/>
          <a:ext cx="48514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name="Equation" r:id="rId9" imgW="5727700" imgH="1066800" progId="Equation.DSMT4">
                  <p:embed/>
                </p:oleObj>
              </mc:Choice>
              <mc:Fallback>
                <p:oleObj name="Equation" r:id="rId9" imgW="5727700" imgH="1066800" progId="Equation.DSMT4">
                  <p:embed/>
                  <p:pic>
                    <p:nvPicPr>
                      <p:cNvPr id="0" name="图片 573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20800" y="4941888"/>
                        <a:ext cx="4851400" cy="985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 autoUpdateAnimBg="0" build="p"/>
      <p:bldP spid="206857" grpId="0" autoUpdateAnimBg="0" build="p"/>
      <p:bldP spid="206858" grpId="0" autoUpdateAnimBg="0" build="p"/>
      <p:bldP spid="206859" grpId="0" autoUpdateAnimBg="0" build="p"/>
      <p:bldP spid="206861" grpId="0" autoUpdateAnimBg="0" build="p"/>
      <p:bldP spid="206863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58" name="Rectangle 2"/>
          <p:cNvSpPr>
            <a:spLocks noChangeArrowheads="1"/>
          </p:cNvSpPr>
          <p:nvPr/>
        </p:nvSpPr>
        <p:spPr bwMode="auto">
          <a:xfrm>
            <a:off x="3203575" y="617538"/>
            <a:ext cx="26320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二、指数分布</a:t>
            </a:r>
            <a:endParaRPr lang="zh-CN" altLang="en-US" sz="3200">
              <a:solidFill>
                <a:srgbClr val="0000FF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47958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anose="02010609030101010101" pitchFamily="49" charset="-122"/>
              </a:rPr>
              <a:t>若随机变量</a:t>
            </a:r>
            <a:r>
              <a:rPr lang="en-US" altLang="zh-CN" i="1"/>
              <a:t>X </a:t>
            </a:r>
            <a:r>
              <a:rPr lang="zh-CN" altLang="zh-CN">
                <a:latin typeface="楷体_GB2312" panose="02010609030101010101" pitchFamily="49" charset="-122"/>
              </a:rPr>
              <a:t>的概率密度为：</a:t>
            </a:r>
            <a:endParaRPr lang="zh-CN" altLang="en-US">
              <a:solidFill>
                <a:srgbClr val="FFFF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90550" y="4335463"/>
            <a:ext cx="1785938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kumimoji="0" lang="zh-CN" altLang="en-US">
                <a:solidFill>
                  <a:srgbClr val="0000FF"/>
                </a:solidFill>
                <a:latin typeface="楷体_GB2312" panose="02010609030101010101" pitchFamily="49" charset="-122"/>
              </a:rPr>
              <a:t>指数分布</a:t>
            </a:r>
            <a:r>
              <a:rPr kumimoji="0" lang="zh-CN" altLang="en-US">
                <a:latin typeface="楷体_GB2312" panose="02010609030101010101" pitchFamily="49" charset="-122"/>
              </a:rPr>
              <a:t>。</a:t>
            </a:r>
            <a:endParaRPr kumimoji="0" lang="zh-CN" altLang="en-US">
              <a:latin typeface="楷体_GB2312" panose="02010609030101010101" pitchFamily="49" charset="-122"/>
            </a:endParaRP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2362200" y="3721100"/>
            <a:ext cx="614680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kumimoji="0" lang="zh-CN" altLang="en-US">
                <a:latin typeface="楷体_GB2312" panose="02010609030101010101" pitchFamily="49" charset="-122"/>
              </a:rPr>
              <a:t>为常数，则称随机变量</a:t>
            </a:r>
            <a:r>
              <a:rPr kumimoji="0" lang="en-US" altLang="zh-CN" i="1"/>
              <a:t>X</a:t>
            </a:r>
            <a:r>
              <a:rPr kumimoji="0" lang="zh-CN" altLang="en-US">
                <a:latin typeface="宋体" panose="02010600030101010101" pitchFamily="2" charset="-122"/>
              </a:rPr>
              <a:t>服从</a:t>
            </a:r>
            <a:r>
              <a:rPr kumimoji="0" lang="zh-CN" altLang="en-US">
                <a:latin typeface="楷体_GB2312" panose="02010609030101010101" pitchFamily="49" charset="-122"/>
              </a:rPr>
              <a:t>参数为</a:t>
            </a:r>
            <a:r>
              <a:rPr kumimoji="0" lang="en-US" altLang="zh-CN">
                <a:latin typeface="Symbol" panose="05050102010706020507" pitchFamily="18" charset="2"/>
              </a:rPr>
              <a:t>l</a:t>
            </a:r>
            <a:r>
              <a:rPr kumimoji="0" lang="zh-CN" altLang="en-US">
                <a:latin typeface="Symbol" panose="05050102010706020507" pitchFamily="18" charset="2"/>
              </a:rPr>
              <a:t>的</a:t>
            </a:r>
            <a:endParaRPr kumimoji="0" lang="zh-CN" altLang="en-US">
              <a:latin typeface="楷体_GB2312" panose="02010609030101010101" pitchFamily="49" charset="-122"/>
            </a:endParaRP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533400" y="3644900"/>
            <a:ext cx="711200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kumimoji="0" lang="zh-CN" altLang="en-US">
                <a:latin typeface="楷体_GB2312" panose="02010609030101010101" pitchFamily="49" charset="-122"/>
              </a:rPr>
              <a:t>其中</a:t>
            </a:r>
            <a:endParaRPr kumimoji="0"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195592" name="Object 47"/>
          <p:cNvGraphicFramePr>
            <a:graphicFrameLocks noChangeAspect="1"/>
          </p:cNvGraphicFramePr>
          <p:nvPr/>
        </p:nvGraphicFramePr>
        <p:xfrm>
          <a:off x="1295400" y="3721100"/>
          <a:ext cx="10128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69" name="Equation" r:id="rId1" imgW="508000" imgH="152400" progId="Equation.DSMT4">
                  <p:embed/>
                </p:oleObj>
              </mc:Choice>
              <mc:Fallback>
                <p:oleObj name="Equation" r:id="rId1" imgW="508000" imgH="152400" progId="Equation.DSMT4">
                  <p:embed/>
                  <p:pic>
                    <p:nvPicPr>
                      <p:cNvPr id="0" name="图片 583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3721100"/>
                        <a:ext cx="1012825" cy="439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6473825" y="1600200"/>
            <a:ext cx="2444750" cy="1752600"/>
            <a:chOff x="4078" y="1008"/>
            <a:chExt cx="1540" cy="1104"/>
          </a:xfrm>
        </p:grpSpPr>
        <p:graphicFrame>
          <p:nvGraphicFramePr>
            <p:cNvPr id="72752" name="Object 48"/>
            <p:cNvGraphicFramePr>
              <a:graphicFrameLocks noChangeAspect="1"/>
            </p:cNvGraphicFramePr>
            <p:nvPr/>
          </p:nvGraphicFramePr>
          <p:xfrm>
            <a:off x="4147" y="1200"/>
            <a:ext cx="12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0" name="Equation" r:id="rId3" imgW="190500" imgH="304800" progId="Equation.DSMT4">
                    <p:embed/>
                  </p:oleObj>
                </mc:Choice>
                <mc:Fallback>
                  <p:oleObj name="Equation" r:id="rId3" imgW="190500" imgH="304800" progId="Equation.DSMT4">
                    <p:embed/>
                    <p:pic>
                      <p:nvPicPr>
                        <p:cNvPr id="0" name="图片 583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147" y="1200"/>
                          <a:ext cx="125" cy="1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53" name="Object 49"/>
            <p:cNvGraphicFramePr>
              <a:graphicFrameLocks noChangeAspect="1"/>
            </p:cNvGraphicFramePr>
            <p:nvPr/>
          </p:nvGraphicFramePr>
          <p:xfrm>
            <a:off x="4320" y="1008"/>
            <a:ext cx="28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1" name="Equation" r:id="rId5" imgW="850900" imgH="406400" progId="Equation.DSMT4">
                    <p:embed/>
                  </p:oleObj>
                </mc:Choice>
                <mc:Fallback>
                  <p:oleObj name="Equation" r:id="rId5" imgW="850900" imgH="406400" progId="Equation.DSMT4">
                    <p:embed/>
                    <p:pic>
                      <p:nvPicPr>
                        <p:cNvPr id="0" name="图片 5837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20" y="1008"/>
                          <a:ext cx="284" cy="15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65" name="Line 13"/>
            <p:cNvSpPr>
              <a:spLocks noChangeShapeType="1"/>
            </p:cNvSpPr>
            <p:nvPr/>
          </p:nvSpPr>
          <p:spPr bwMode="auto">
            <a:xfrm>
              <a:off x="4078" y="1865"/>
              <a:ext cx="144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2754" name="Object 50"/>
            <p:cNvGraphicFramePr>
              <a:graphicFrameLocks noChangeAspect="1"/>
            </p:cNvGraphicFramePr>
            <p:nvPr/>
          </p:nvGraphicFramePr>
          <p:xfrm>
            <a:off x="5376" y="1927"/>
            <a:ext cx="24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2" name="Equation" r:id="rId7" imgW="50800" imgH="76200" progId="Equation.3">
                    <p:embed/>
                  </p:oleObj>
                </mc:Choice>
                <mc:Fallback>
                  <p:oleObj name="Equation" r:id="rId7" imgW="50800" imgH="76200" progId="Equation.3">
                    <p:embed/>
                    <p:pic>
                      <p:nvPicPr>
                        <p:cNvPr id="0" name="图片 583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76" y="1927"/>
                          <a:ext cx="242" cy="18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55" name="Object 51"/>
            <p:cNvGraphicFramePr>
              <a:graphicFrameLocks noChangeAspect="1"/>
            </p:cNvGraphicFramePr>
            <p:nvPr/>
          </p:nvGraphicFramePr>
          <p:xfrm>
            <a:off x="4114" y="1894"/>
            <a:ext cx="14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3" name="Equation" r:id="rId9" imgW="50800" imgH="139700" progId="Equation.DSMT4">
                    <p:embed/>
                  </p:oleObj>
                </mc:Choice>
                <mc:Fallback>
                  <p:oleObj name="Equation" r:id="rId9" imgW="50800" imgH="139700" progId="Equation.DSMT4">
                    <p:embed/>
                    <p:pic>
                      <p:nvPicPr>
                        <p:cNvPr id="0" name="图片 583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114" y="1894"/>
                          <a:ext cx="142" cy="2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66" name="Line 16"/>
            <p:cNvSpPr>
              <a:spLocks noChangeShapeType="1"/>
            </p:cNvSpPr>
            <p:nvPr/>
          </p:nvSpPr>
          <p:spPr bwMode="auto">
            <a:xfrm flipV="1">
              <a:off x="4272" y="105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7" name="Freeform 17"/>
            <p:cNvSpPr/>
            <p:nvPr/>
          </p:nvSpPr>
          <p:spPr bwMode="auto">
            <a:xfrm>
              <a:off x="4272" y="1248"/>
              <a:ext cx="1152" cy="528"/>
            </a:xfrm>
            <a:custGeom>
              <a:avLst/>
              <a:gdLst>
                <a:gd name="T0" fmla="*/ 0 w 1152"/>
                <a:gd name="T1" fmla="*/ 0 h 528"/>
                <a:gd name="T2" fmla="*/ 336 w 1152"/>
                <a:gd name="T3" fmla="*/ 384 h 528"/>
                <a:gd name="T4" fmla="*/ 1152 w 1152"/>
                <a:gd name="T5" fmla="*/ 528 h 528"/>
                <a:gd name="T6" fmla="*/ 0 60000 65536"/>
                <a:gd name="T7" fmla="*/ 0 60000 65536"/>
                <a:gd name="T8" fmla="*/ 0 60000 65536"/>
                <a:gd name="T9" fmla="*/ 0 w 1152"/>
                <a:gd name="T10" fmla="*/ 0 h 528"/>
                <a:gd name="T11" fmla="*/ 1152 w 115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528">
                  <a:moveTo>
                    <a:pt x="0" y="0"/>
                  </a:moveTo>
                  <a:cubicBezTo>
                    <a:pt x="72" y="148"/>
                    <a:pt x="144" y="296"/>
                    <a:pt x="336" y="384"/>
                  </a:cubicBezTo>
                  <a:cubicBezTo>
                    <a:pt x="528" y="472"/>
                    <a:pt x="840" y="500"/>
                    <a:pt x="1152" y="52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2209800" y="4305300"/>
            <a:ext cx="4495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/>
              <a:t>指数分布的分布函数为</a:t>
            </a:r>
            <a:endParaRPr lang="zh-CN" altLang="en-US"/>
          </a:p>
        </p:txBody>
      </p:sp>
      <p:graphicFrame>
        <p:nvGraphicFramePr>
          <p:cNvPr id="195605" name="Object 52"/>
          <p:cNvGraphicFramePr>
            <a:graphicFrameLocks noChangeAspect="1"/>
          </p:cNvGraphicFramePr>
          <p:nvPr/>
        </p:nvGraphicFramePr>
        <p:xfrm>
          <a:off x="1619250" y="5013325"/>
          <a:ext cx="3657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tion" r:id="rId11" imgW="1803400" imgH="495300" progId="Equation.3">
                  <p:embed/>
                </p:oleObj>
              </mc:Choice>
              <mc:Fallback>
                <p:oleObj name="Equation" r:id="rId11" imgW="1803400" imgH="495300" progId="Equation.3">
                  <p:embed/>
                  <p:pic>
                    <p:nvPicPr>
                      <p:cNvPr id="0" name="图片 5837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5013325"/>
                        <a:ext cx="3657600" cy="1166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3"/>
          <p:cNvGraphicFramePr>
            <a:graphicFrameLocks noChangeAspect="1"/>
          </p:cNvGraphicFramePr>
          <p:nvPr/>
        </p:nvGraphicFramePr>
        <p:xfrm>
          <a:off x="1928813" y="2357438"/>
          <a:ext cx="36734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13" imgW="1816100" imgH="546100" progId="Equation.DSMT4">
                  <p:embed/>
                </p:oleObj>
              </mc:Choice>
              <mc:Fallback>
                <p:oleObj name="Equation" r:id="rId13" imgW="1816100" imgH="546100" progId="Equation.DSMT4">
                  <p:embed/>
                  <p:pic>
                    <p:nvPicPr>
                      <p:cNvPr id="0" name="图片 5837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28813" y="2357438"/>
                        <a:ext cx="3673475" cy="1257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autoUpdateAnimBg="0"/>
      <p:bldP spid="195589" grpId="0" autoUpdateAnimBg="0" build="p"/>
      <p:bldP spid="195590" grpId="0" autoUpdateAnimBg="0" build="p"/>
      <p:bldP spid="195591" grpId="0" autoUpdateAnimBg="0" build="p"/>
      <p:bldP spid="195604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3"/>
          <p:cNvSpPr>
            <a:spLocks noChangeArrowheads="1"/>
          </p:cNvSpPr>
          <p:nvPr/>
        </p:nvSpPr>
        <p:spPr bwMode="black">
          <a:xfrm>
            <a:off x="2484438" y="587375"/>
            <a:ext cx="4495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kumimoji="0" lang="zh-CN" altLang="en-US" sz="3200">
                <a:ea typeface="黑体" panose="02010600030101010101" pitchFamily="49" charset="-122"/>
              </a:rPr>
              <a:t>密度函数图像</a:t>
            </a:r>
            <a:endParaRPr kumimoji="0" lang="zh-CN" altLang="en-US" sz="3200">
              <a:ea typeface="黑体" panose="02010600030101010101" pitchFamily="49" charset="-122"/>
            </a:endParaRPr>
          </a:p>
        </p:txBody>
      </p:sp>
      <p:pic>
        <p:nvPicPr>
          <p:cNvPr id="15053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71625" y="1500188"/>
            <a:ext cx="58674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3"/>
          <p:cNvSpPr>
            <a:spLocks noChangeArrowheads="1"/>
          </p:cNvSpPr>
          <p:nvPr/>
        </p:nvSpPr>
        <p:spPr bwMode="black">
          <a:xfrm>
            <a:off x="2627313" y="333375"/>
            <a:ext cx="4495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kumimoji="0" lang="zh-CN" altLang="en-US" sz="3200">
                <a:ea typeface="黑体" panose="02010600030101010101" pitchFamily="49" charset="-122"/>
              </a:rPr>
              <a:t>分布函数图像</a:t>
            </a:r>
            <a:endParaRPr kumimoji="0" lang="zh-CN" altLang="en-US" sz="3200">
              <a:ea typeface="黑体" panose="02010600030101010101" pitchFamily="49" charset="-122"/>
            </a:endParaRPr>
          </a:p>
        </p:txBody>
      </p:sp>
      <p:pic>
        <p:nvPicPr>
          <p:cNvPr id="151554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7813" y="1412875"/>
            <a:ext cx="59340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79388" y="476250"/>
            <a:ext cx="8064500" cy="52816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marL="993775" indent="-993775">
              <a:lnSpc>
                <a:spcPct val="135000"/>
              </a:lnSpc>
            </a:pPr>
            <a:r>
              <a:rPr lang="zh-CN" altLang="en-US" sz="3200">
                <a:solidFill>
                  <a:srgbClr val="0000FF"/>
                </a:solidFill>
              </a:rPr>
              <a:t>指数分布应用范围有：</a:t>
            </a:r>
            <a:endParaRPr lang="zh-CN" altLang="en-US" sz="3200">
              <a:solidFill>
                <a:srgbClr val="0000FF"/>
              </a:solidFill>
            </a:endParaRPr>
          </a:p>
          <a:p>
            <a:pPr marL="993775" indent="-993775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）独立随机事件</a:t>
            </a:r>
            <a:r>
              <a:rPr lang="zh-CN" altLang="en-US">
                <a:solidFill>
                  <a:srgbClr val="0000FF"/>
                </a:solidFill>
              </a:rPr>
              <a:t>持续的时间</a:t>
            </a:r>
            <a:r>
              <a:rPr lang="zh-CN" altLang="en-US"/>
              <a:t>，比如随机服务系统中的服务时间、电话问题中的通话时间等；</a:t>
            </a:r>
            <a:endParaRPr lang="en-US" altLang="zh-CN"/>
          </a:p>
          <a:p>
            <a:pPr marL="993775" indent="-993775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）独立随机事件</a:t>
            </a:r>
            <a:r>
              <a:rPr lang="zh-CN" altLang="en-US">
                <a:solidFill>
                  <a:srgbClr val="0000FF"/>
                </a:solidFill>
              </a:rPr>
              <a:t>发生的时间间隔</a:t>
            </a:r>
            <a:r>
              <a:rPr lang="zh-CN" altLang="en-US"/>
              <a:t>，比如旅客进机场的时间间隔、中文维基百科新条目出现的时间间隔等；</a:t>
            </a:r>
            <a:endParaRPr lang="zh-CN" altLang="en-US"/>
          </a:p>
          <a:p>
            <a:pPr marL="993775" indent="-993775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）各种</a:t>
            </a:r>
            <a:r>
              <a:rPr lang="zh-CN" altLang="en-US">
                <a:solidFill>
                  <a:srgbClr val="0000FF"/>
                </a:solidFill>
              </a:rPr>
              <a:t>“寿命”</a:t>
            </a:r>
            <a:r>
              <a:rPr lang="zh-CN" altLang="en-US"/>
              <a:t>分布的近似，比如无线电元件的寿命、动物的寿命等。</a:t>
            </a:r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395288" y="3425825"/>
            <a:ext cx="1152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 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199694" name="Object 45"/>
          <p:cNvGraphicFramePr>
            <a:graphicFrameLocks noChangeAspect="1"/>
          </p:cNvGraphicFramePr>
          <p:nvPr/>
        </p:nvGraphicFramePr>
        <p:xfrm>
          <a:off x="2819400" y="4098925"/>
          <a:ext cx="334327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3" name="Equation" r:id="rId1" imgW="1676400" imgH="533400" progId="Equation.DSMT4">
                  <p:embed/>
                </p:oleObj>
              </mc:Choice>
              <mc:Fallback>
                <p:oleObj name="Equation" r:id="rId1" imgW="1676400" imgH="533400" progId="Equation.DSMT4">
                  <p:embed/>
                  <p:pic>
                    <p:nvPicPr>
                      <p:cNvPr id="0" name="图片 593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4098925"/>
                        <a:ext cx="3343275" cy="1204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5" name="Object 46"/>
          <p:cNvGraphicFramePr>
            <a:graphicFrameLocks noChangeAspect="1"/>
          </p:cNvGraphicFramePr>
          <p:nvPr/>
        </p:nvGraphicFramePr>
        <p:xfrm>
          <a:off x="652463" y="5381625"/>
          <a:ext cx="55959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Equation" r:id="rId3" imgW="2832100" imgH="381000" progId="Equation.DSMT4">
                  <p:embed/>
                </p:oleObj>
              </mc:Choice>
              <mc:Fallback>
                <p:oleObj name="Equation" r:id="rId3" imgW="2832100" imgH="381000" progId="Equation.DSMT4">
                  <p:embed/>
                  <p:pic>
                    <p:nvPicPr>
                      <p:cNvPr id="0" name="图片 593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463" y="5381625"/>
                        <a:ext cx="5595937" cy="927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609600" y="1901825"/>
            <a:ext cx="85344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(2)</a:t>
            </a:r>
            <a:r>
              <a:rPr lang="zh-CN" altLang="en-US"/>
              <a:t>已知该电子元件已使用了</a:t>
            </a:r>
            <a:r>
              <a:rPr lang="en-US" altLang="zh-CN"/>
              <a:t>1.5</a:t>
            </a:r>
            <a:r>
              <a:rPr lang="zh-CN" altLang="en-US"/>
              <a:t>年，求它还能使用两</a:t>
            </a:r>
            <a:endParaRPr lang="zh-CN" altLang="en-US"/>
          </a:p>
        </p:txBody>
      </p:sp>
      <p:sp>
        <p:nvSpPr>
          <p:cNvPr id="199697" name="Text Box 17"/>
          <p:cNvSpPr txBox="1">
            <a:spLocks noChangeArrowheads="1"/>
          </p:cNvSpPr>
          <p:nvPr/>
        </p:nvSpPr>
        <p:spPr bwMode="auto">
          <a:xfrm>
            <a:off x="1066800" y="530225"/>
            <a:ext cx="8077200" cy="592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电子元件的寿命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zh-CN" altLang="zh-CN"/>
              <a:t>年）</a:t>
            </a:r>
            <a:r>
              <a:rPr lang="zh-CN" altLang="en-US"/>
              <a:t>服从</a:t>
            </a:r>
            <a:r>
              <a:rPr lang="en-US" altLang="zh-CN" i="1"/>
              <a:t>λ</a:t>
            </a:r>
            <a:r>
              <a:rPr lang="zh-CN" altLang="en-US"/>
              <a:t>＝</a:t>
            </a:r>
            <a:r>
              <a:rPr lang="en-US" altLang="zh-CN"/>
              <a:t>3</a:t>
            </a:r>
            <a:r>
              <a:rPr lang="zh-CN" altLang="en-US"/>
              <a:t>的指数分布</a:t>
            </a:r>
            <a:endParaRPr kumimoji="0" lang="zh-CN" altLang="en-US"/>
          </a:p>
        </p:txBody>
      </p:sp>
      <p:sp>
        <p:nvSpPr>
          <p:cNvPr id="199698" name="Rectangle 18"/>
          <p:cNvSpPr>
            <a:spLocks noChangeArrowheads="1"/>
          </p:cNvSpPr>
          <p:nvPr/>
        </p:nvSpPr>
        <p:spPr bwMode="auto">
          <a:xfrm>
            <a:off x="250825" y="606425"/>
            <a:ext cx="112077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3 </a:t>
            </a:r>
            <a:endParaRPr lang="en-US" altLang="zh-CN" sz="440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609600" y="1244600"/>
            <a:ext cx="58674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/>
              <a:t>(1)</a:t>
            </a:r>
            <a:r>
              <a:rPr lang="zh-CN" altLang="en-US"/>
              <a:t>求该电子元件寿命超过</a:t>
            </a:r>
            <a:r>
              <a:rPr lang="en-US" altLang="zh-CN"/>
              <a:t>2</a:t>
            </a:r>
            <a:r>
              <a:rPr lang="zh-CN" altLang="en-US"/>
              <a:t>年的概率</a:t>
            </a:r>
            <a:r>
              <a:rPr lang="en-US" altLang="zh-CN"/>
              <a:t>.</a:t>
            </a:r>
            <a:endParaRPr kumimoji="0" lang="en-US" altLang="zh-CN"/>
          </a:p>
        </p:txBody>
      </p:sp>
      <p:sp>
        <p:nvSpPr>
          <p:cNvPr id="199700" name="Text Box 20"/>
          <p:cNvSpPr txBox="1">
            <a:spLocks noChangeArrowheads="1"/>
          </p:cNvSpPr>
          <p:nvPr/>
        </p:nvSpPr>
        <p:spPr bwMode="auto">
          <a:xfrm>
            <a:off x="457200" y="2613025"/>
            <a:ext cx="304165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/>
              <a:t>年的概率为多少？</a:t>
            </a:r>
            <a:endParaRPr kumimoji="0" lang="zh-CN" altLang="en-US"/>
          </a:p>
        </p:txBody>
      </p:sp>
      <p:sp>
        <p:nvSpPr>
          <p:cNvPr id="199701" name="Text Box 21"/>
          <p:cNvSpPr txBox="1">
            <a:spLocks noChangeArrowheads="1"/>
          </p:cNvSpPr>
          <p:nvPr/>
        </p:nvSpPr>
        <p:spPr bwMode="auto">
          <a:xfrm>
            <a:off x="1116013" y="3500438"/>
            <a:ext cx="41703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由已知得 </a:t>
            </a:r>
            <a:r>
              <a:rPr lang="en-US" altLang="zh-CN" i="1"/>
              <a:t>X </a:t>
            </a:r>
            <a:r>
              <a:rPr lang="zh-CN" altLang="en-US"/>
              <a:t>的概率密度为</a:t>
            </a:r>
            <a:endParaRPr lang="zh-CN" altLang="en-US"/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0" y="4149725"/>
            <a:ext cx="9144000" cy="23034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99708" name="Object 47"/>
          <p:cNvGraphicFramePr>
            <a:graphicFrameLocks noChangeAspect="1"/>
          </p:cNvGraphicFramePr>
          <p:nvPr/>
        </p:nvGraphicFramePr>
        <p:xfrm>
          <a:off x="933450" y="5033963"/>
          <a:ext cx="433546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5" name="Equation" r:id="rId5" imgW="2184400" imgH="533400" progId="Equation.DSMT4">
                  <p:embed/>
                </p:oleObj>
              </mc:Choice>
              <mc:Fallback>
                <p:oleObj name="Equation" r:id="rId5" imgW="2184400" imgH="533400" progId="Equation.DSMT4">
                  <p:embed/>
                  <p:pic>
                    <p:nvPicPr>
                      <p:cNvPr id="0" name="图片 593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450" y="5033963"/>
                        <a:ext cx="4335463" cy="1208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9" name="Object 48"/>
          <p:cNvGraphicFramePr>
            <a:graphicFrameLocks noChangeAspect="1"/>
          </p:cNvGraphicFramePr>
          <p:nvPr/>
        </p:nvGraphicFramePr>
        <p:xfrm>
          <a:off x="492125" y="4224338"/>
          <a:ext cx="3721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6" name="Equation" r:id="rId7" imgW="1866900" imgH="228600" progId="Equation.DSMT4">
                  <p:embed/>
                </p:oleObj>
              </mc:Choice>
              <mc:Fallback>
                <p:oleObj name="Equation" r:id="rId7" imgW="1866900" imgH="228600" progId="Equation.DSMT4">
                  <p:embed/>
                  <p:pic>
                    <p:nvPicPr>
                      <p:cNvPr id="0" name="图片 593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4224338"/>
                        <a:ext cx="3721100" cy="635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0" name="Object 49"/>
          <p:cNvGraphicFramePr>
            <a:graphicFrameLocks noChangeAspect="1"/>
          </p:cNvGraphicFramePr>
          <p:nvPr/>
        </p:nvGraphicFramePr>
        <p:xfrm>
          <a:off x="5330825" y="4652963"/>
          <a:ext cx="19081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9" imgW="901700" imgH="381000" progId="Equation.DSMT4">
                  <p:embed/>
                </p:oleObj>
              </mc:Choice>
              <mc:Fallback>
                <p:oleObj name="Equation" r:id="rId9" imgW="901700" imgH="381000" progId="Equation.DSMT4">
                  <p:embed/>
                  <p:pic>
                    <p:nvPicPr>
                      <p:cNvPr id="0" name="图片 593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0825" y="4652963"/>
                        <a:ext cx="1908175" cy="925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1" name="Object 50"/>
          <p:cNvGraphicFramePr>
            <a:graphicFrameLocks noChangeAspect="1"/>
          </p:cNvGraphicFramePr>
          <p:nvPr/>
        </p:nvGraphicFramePr>
        <p:xfrm>
          <a:off x="5292725" y="5053013"/>
          <a:ext cx="19685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11" imgW="939800" imgH="685800" progId="Equation.DSMT4">
                  <p:embed/>
                </p:oleObj>
              </mc:Choice>
              <mc:Fallback>
                <p:oleObj name="Equation" r:id="rId11" imgW="939800" imgH="685800" progId="Equation.DSMT4">
                  <p:embed/>
                  <p:pic>
                    <p:nvPicPr>
                      <p:cNvPr id="0" name="图片 5939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2725" y="5053013"/>
                        <a:ext cx="1968500" cy="1495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2" name="Object 51"/>
          <p:cNvGraphicFramePr>
            <a:graphicFrameLocks noChangeAspect="1"/>
          </p:cNvGraphicFramePr>
          <p:nvPr/>
        </p:nvGraphicFramePr>
        <p:xfrm>
          <a:off x="7186613" y="5286375"/>
          <a:ext cx="1103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13" imgW="939800" imgH="393700" progId="Equation.DSMT4">
                  <p:embed/>
                </p:oleObj>
              </mc:Choice>
              <mc:Fallback>
                <p:oleObj name="Equation" r:id="rId13" imgW="939800" imgH="393700" progId="Equation.DSMT4">
                  <p:embed/>
                  <p:pic>
                    <p:nvPicPr>
                      <p:cNvPr id="0" name="图片 5939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86613" y="5286375"/>
                        <a:ext cx="1103312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3" grpId="0" autoUpdateAnimBg="0"/>
      <p:bldP spid="199696" grpId="0"/>
      <p:bldP spid="199697" grpId="0"/>
      <p:bldP spid="199698" grpId="0"/>
      <p:bldP spid="199699" grpId="0"/>
      <p:bldP spid="199700" grpId="0"/>
      <p:bldP spid="199701" grpId="0" autoUpdateAnimBg="0" build="p"/>
      <p:bldP spid="19970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1666875" y="1009650"/>
            <a:ext cx="26082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  <a:r>
              <a:rPr lang="zh-CN" altLang="en-US" b="0"/>
              <a:t> </a:t>
            </a:r>
            <a:r>
              <a:rPr lang="en-US" altLang="zh-CN" sz="3200" b="0" i="1"/>
              <a:t>X</a:t>
            </a:r>
            <a:r>
              <a:rPr lang="en-US" altLang="zh-CN" sz="3200" b="0"/>
              <a:t> ~</a:t>
            </a:r>
            <a:r>
              <a:rPr lang="zh-CN" altLang="en-US" sz="3200" b="0" i="1"/>
              <a:t>Ｅ</a:t>
            </a:r>
            <a:r>
              <a:rPr lang="en-US" altLang="zh-CN" sz="3200" b="0"/>
              <a:t>(</a:t>
            </a:r>
            <a:r>
              <a:rPr lang="en-US" altLang="zh-CN" sz="3200" b="0">
                <a:sym typeface="Symbol" panose="05050102010706020507" pitchFamily="18" charset="2"/>
              </a:rPr>
              <a:t></a:t>
            </a:r>
            <a:r>
              <a:rPr lang="en-US" altLang="zh-CN" sz="3200" b="0"/>
              <a:t>),</a:t>
            </a:r>
            <a:r>
              <a:rPr lang="zh-CN" altLang="en-US" sz="3200" b="0"/>
              <a:t>则</a:t>
            </a:r>
            <a:endParaRPr lang="zh-CN" altLang="en-US" sz="3200" b="0"/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39750" y="5013325"/>
            <a:ext cx="8208963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/>
              <a:t>如果某生物</a:t>
            </a:r>
            <a:r>
              <a:rPr lang="zh-CN" altLang="en-US">
                <a:solidFill>
                  <a:srgbClr val="0000FF"/>
                </a:solidFill>
              </a:rPr>
              <a:t>已经活了</a:t>
            </a:r>
            <a:r>
              <a:rPr lang="en-US" altLang="zh-CN" i="1">
                <a:solidFill>
                  <a:srgbClr val="0000FF"/>
                </a:solidFill>
              </a:rPr>
              <a:t>s</a:t>
            </a:r>
            <a:r>
              <a:rPr lang="zh-CN" altLang="en-US">
                <a:solidFill>
                  <a:srgbClr val="0000FF"/>
                </a:solidFill>
              </a:rPr>
              <a:t>岁，它再活</a:t>
            </a:r>
            <a:r>
              <a:rPr lang="en-US" altLang="zh-CN" i="1">
                <a:solidFill>
                  <a:srgbClr val="0000FF"/>
                </a:solidFill>
              </a:rPr>
              <a:t>t</a:t>
            </a:r>
            <a:r>
              <a:rPr lang="zh-CN" altLang="en-US">
                <a:solidFill>
                  <a:srgbClr val="0000FF"/>
                </a:solidFill>
              </a:rPr>
              <a:t>岁</a:t>
            </a:r>
            <a:r>
              <a:rPr lang="zh-CN" altLang="en-US"/>
              <a:t>的条件概率，与它已经活</a:t>
            </a:r>
            <a:r>
              <a:rPr lang="en-US" altLang="zh-CN" i="1"/>
              <a:t>s</a:t>
            </a:r>
            <a:r>
              <a:rPr lang="zh-CN" altLang="en-US"/>
              <a:t>岁无关！就好像它从</a:t>
            </a:r>
            <a:r>
              <a:rPr lang="en-US" altLang="zh-CN"/>
              <a:t>0</a:t>
            </a:r>
            <a:r>
              <a:rPr lang="zh-CN" altLang="en-US"/>
              <a:t>岁又活到</a:t>
            </a:r>
            <a:r>
              <a:rPr lang="en-US" altLang="zh-CN" i="1"/>
              <a:t>t</a:t>
            </a:r>
            <a:r>
              <a:rPr lang="zh-CN" altLang="en-US"/>
              <a:t>岁一样！故又把指数分布称为</a:t>
            </a:r>
            <a:r>
              <a:rPr lang="zh-CN" altLang="en-US">
                <a:solidFill>
                  <a:srgbClr val="0000FF"/>
                </a:solidFill>
              </a:rPr>
              <a:t>“永远年轻”的分布</a:t>
            </a:r>
            <a:r>
              <a:rPr lang="en-US" altLang="zh-CN">
                <a:solidFill>
                  <a:srgbClr val="0000FF"/>
                </a:solidFill>
              </a:rPr>
              <a:t>.</a:t>
            </a:r>
            <a:endParaRPr lang="en-US" altLang="zh-CN">
              <a:solidFill>
                <a:srgbClr val="0000FF"/>
              </a:solidFill>
            </a:endParaRPr>
          </a:p>
        </p:txBody>
      </p:sp>
      <p:graphicFrame>
        <p:nvGraphicFramePr>
          <p:cNvPr id="201732" name="Object 22"/>
          <p:cNvGraphicFramePr>
            <a:graphicFrameLocks noChangeAspect="1"/>
          </p:cNvGraphicFramePr>
          <p:nvPr/>
        </p:nvGraphicFramePr>
        <p:xfrm>
          <a:off x="1676400" y="1714500"/>
          <a:ext cx="50561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7" name="Equation" r:id="rId1" imgW="2362200" imgH="228600" progId="Equation.3">
                  <p:embed/>
                </p:oleObj>
              </mc:Choice>
              <mc:Fallback>
                <p:oleObj name="Equation" r:id="rId1" imgW="2362200" imgH="228600" progId="Equation.3">
                  <p:embed/>
                  <p:pic>
                    <p:nvPicPr>
                      <p:cNvPr id="0" name="图片 604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714500"/>
                        <a:ext cx="5056188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1" name="Text Box 5"/>
          <p:cNvSpPr txBox="1">
            <a:spLocks noChangeArrowheads="1"/>
          </p:cNvSpPr>
          <p:nvPr/>
        </p:nvSpPr>
        <p:spPr bwMode="auto">
          <a:xfrm>
            <a:off x="2439988" y="333375"/>
            <a:ext cx="42624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黑体" panose="02010600030101010101" pitchFamily="49" charset="-122"/>
              </a:rPr>
              <a:t>指数分布的“无记忆性”</a:t>
            </a:r>
            <a:endParaRPr lang="zh-CN" altLang="en-US" sz="3200">
              <a:ea typeface="黑体" panose="02010600030101010101" pitchFamily="49" charset="-122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533400" y="225425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事实上</a:t>
            </a:r>
            <a:endParaRPr lang="zh-CN" altLang="en-US"/>
          </a:p>
        </p:txBody>
      </p:sp>
      <p:graphicFrame>
        <p:nvGraphicFramePr>
          <p:cNvPr id="201735" name="Object 23"/>
          <p:cNvGraphicFramePr>
            <a:graphicFrameLocks noChangeAspect="1"/>
          </p:cNvGraphicFramePr>
          <p:nvPr/>
        </p:nvGraphicFramePr>
        <p:xfrm>
          <a:off x="609600" y="2643188"/>
          <a:ext cx="73469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Equation" r:id="rId3" imgW="4470400" imgH="444500" progId="Equation.3">
                  <p:embed/>
                </p:oleObj>
              </mc:Choice>
              <mc:Fallback>
                <p:oleObj name="Equation" r:id="rId3" imgW="4470400" imgH="444500" progId="Equation.3">
                  <p:embed/>
                  <p:pic>
                    <p:nvPicPr>
                      <p:cNvPr id="0" name="图片 604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643188"/>
                        <a:ext cx="7346950" cy="1038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6" name="Object 24"/>
          <p:cNvGraphicFramePr>
            <a:graphicFrameLocks noChangeAspect="1"/>
          </p:cNvGraphicFramePr>
          <p:nvPr/>
        </p:nvGraphicFramePr>
        <p:xfrm>
          <a:off x="539750" y="3714750"/>
          <a:ext cx="8135938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Equation" r:id="rId5" imgW="4673600" imgH="482600" progId="Equation.3">
                  <p:embed/>
                </p:oleObj>
              </mc:Choice>
              <mc:Fallback>
                <p:oleObj name="Equation" r:id="rId5" imgW="4673600" imgH="482600" progId="Equation.3">
                  <p:embed/>
                  <p:pic>
                    <p:nvPicPr>
                      <p:cNvPr id="0" name="图片 604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714750"/>
                        <a:ext cx="8135938" cy="1195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609600" y="10636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黑体" panose="02010600030101010101" pitchFamily="49" charset="-122"/>
              </a:rPr>
              <a:t>命题</a:t>
            </a:r>
            <a:endParaRPr lang="zh-CN" altLang="en-US">
              <a:solidFill>
                <a:srgbClr val="0000FF"/>
              </a:solidFill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autoUpdateAnimBg="0"/>
      <p:bldP spid="2017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322263" y="3357563"/>
            <a:ext cx="8556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楷体_GB2312" panose="02010609030101010101" pitchFamily="49" charset="-122"/>
              </a:rPr>
              <a:t>解</a:t>
            </a:r>
            <a:endParaRPr lang="zh-CN" altLang="en-US">
              <a:solidFill>
                <a:srgbClr val="0000CC"/>
              </a:solidFill>
              <a:latin typeface="楷体_GB2312" panose="02010609030101010101" pitchFamily="49" charset="-122"/>
            </a:endParaRPr>
          </a:p>
        </p:txBody>
      </p:sp>
      <p:sp>
        <p:nvSpPr>
          <p:cNvPr id="204803" name="Text Box 3"/>
          <p:cNvSpPr txBox="1">
            <a:spLocks noChangeArrowheads="1"/>
          </p:cNvSpPr>
          <p:nvPr/>
        </p:nvSpPr>
        <p:spPr bwMode="auto">
          <a:xfrm>
            <a:off x="1144588" y="3357563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由题意知</a:t>
            </a:r>
            <a:endParaRPr lang="zh-CN" altLang="en-US"/>
          </a:p>
        </p:txBody>
      </p:sp>
      <p:graphicFrame>
        <p:nvGraphicFramePr>
          <p:cNvPr id="204804" name="Object 37"/>
          <p:cNvGraphicFramePr>
            <a:graphicFrameLocks noGrp="1" noChangeAspect="1"/>
          </p:cNvGraphicFramePr>
          <p:nvPr>
            <p:ph idx="1"/>
          </p:nvPr>
        </p:nvGraphicFramePr>
        <p:xfrm>
          <a:off x="2846388" y="3476625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1" name="Equation" r:id="rId1" imgW="1955800" imgH="406400" progId="Equation.DSMT4">
                  <p:embed/>
                </p:oleObj>
              </mc:Choice>
              <mc:Fallback>
                <p:oleObj name="Equation" r:id="rId1" imgW="1955800" imgH="406400" progId="Equation.DSMT4">
                  <p:embed/>
                  <p:pic>
                    <p:nvPicPr>
                      <p:cNvPr id="0" name="图片 6144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6388" y="3476625"/>
                        <a:ext cx="15494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498975" y="3398838"/>
            <a:ext cx="12557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，其中</a:t>
            </a:r>
            <a:endParaRPr lang="zh-CN" altLang="en-US"/>
          </a:p>
        </p:txBody>
      </p:sp>
      <p:graphicFrame>
        <p:nvGraphicFramePr>
          <p:cNvPr id="204806" name="Object 38"/>
          <p:cNvGraphicFramePr>
            <a:graphicFrameLocks noChangeAspect="1"/>
          </p:cNvGraphicFramePr>
          <p:nvPr/>
        </p:nvGraphicFramePr>
        <p:xfrm>
          <a:off x="5722938" y="3479800"/>
          <a:ext cx="2433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Equation" r:id="rId3" imgW="2819400" imgH="406400" progId="Equation.DSMT4">
                  <p:embed/>
                </p:oleObj>
              </mc:Choice>
              <mc:Fallback>
                <p:oleObj name="Equation" r:id="rId3" imgW="2819400" imgH="406400" progId="Equation.DSMT4">
                  <p:embed/>
                  <p:pic>
                    <p:nvPicPr>
                      <p:cNvPr id="0" name="图片 614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2938" y="3479800"/>
                        <a:ext cx="2433637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323850" y="4043363"/>
            <a:ext cx="34559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现在 </a:t>
            </a:r>
            <a:r>
              <a:rPr lang="en-US" altLang="zh-CN" i="1"/>
              <a:t>X </a:t>
            </a:r>
            <a:r>
              <a:rPr lang="zh-CN" altLang="en-US"/>
              <a:t>的概率密度为</a:t>
            </a:r>
            <a:endParaRPr lang="zh-CN" altLang="en-US"/>
          </a:p>
        </p:txBody>
      </p:sp>
      <p:graphicFrame>
        <p:nvGraphicFramePr>
          <p:cNvPr id="204808" name="Object 39"/>
          <p:cNvGraphicFramePr>
            <a:graphicFrameLocks noChangeAspect="1"/>
          </p:cNvGraphicFramePr>
          <p:nvPr/>
        </p:nvGraphicFramePr>
        <p:xfrm>
          <a:off x="2009775" y="4625975"/>
          <a:ext cx="4208463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3" name="Equation" r:id="rId5" imgW="2235200" imgH="609600" progId="Equation.DSMT4">
                  <p:embed/>
                </p:oleObj>
              </mc:Choice>
              <mc:Fallback>
                <p:oleObj name="Equation" r:id="rId5" imgW="2235200" imgH="609600" progId="Equation.DSMT4">
                  <p:embed/>
                  <p:pic>
                    <p:nvPicPr>
                      <p:cNvPr id="0" name="图片 6144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9775" y="4625975"/>
                        <a:ext cx="4208463" cy="1308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4" name="Text Box 9"/>
          <p:cNvSpPr txBox="1">
            <a:spLocks noChangeArrowheads="1"/>
          </p:cNvSpPr>
          <p:nvPr/>
        </p:nvSpPr>
        <p:spPr bwMode="auto">
          <a:xfrm>
            <a:off x="250825" y="395288"/>
            <a:ext cx="84248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4 </a:t>
            </a:r>
            <a:r>
              <a:rPr lang="en-US" altLang="zh-CN"/>
              <a:t>  </a:t>
            </a:r>
            <a:r>
              <a:rPr lang="zh-CN" altLang="en-US"/>
              <a:t>假设顾客在某银行窗口等待服务的时间</a:t>
            </a:r>
            <a:r>
              <a:rPr lang="en-US" altLang="zh-CN"/>
              <a:t>(</a:t>
            </a:r>
            <a:r>
              <a:rPr lang="zh-CN" altLang="en-US"/>
              <a:t>分钟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78895" name="Text Box 10"/>
          <p:cNvSpPr txBox="1">
            <a:spLocks noChangeArrowheads="1"/>
          </p:cNvSpPr>
          <p:nvPr/>
        </p:nvSpPr>
        <p:spPr bwMode="auto">
          <a:xfrm>
            <a:off x="369888" y="981075"/>
            <a:ext cx="2295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/>
              <a:t>X </a:t>
            </a:r>
            <a:r>
              <a:rPr lang="zh-CN" altLang="en-US"/>
              <a:t>服从指数为</a:t>
            </a:r>
            <a:endParaRPr lang="zh-CN" altLang="en-US"/>
          </a:p>
        </p:txBody>
      </p:sp>
      <p:sp>
        <p:nvSpPr>
          <p:cNvPr id="78896" name="Text Box 11"/>
          <p:cNvSpPr txBox="1">
            <a:spLocks noChangeArrowheads="1"/>
          </p:cNvSpPr>
          <p:nvPr/>
        </p:nvSpPr>
        <p:spPr bwMode="auto">
          <a:xfrm>
            <a:off x="3781425" y="990600"/>
            <a:ext cx="50927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的指数分布</a:t>
            </a:r>
            <a:r>
              <a:rPr lang="en-US" altLang="zh-CN"/>
              <a:t>.  </a:t>
            </a:r>
            <a:r>
              <a:rPr lang="zh-CN" altLang="en-US"/>
              <a:t>若等待时间超过</a:t>
            </a:r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78897" name="Text Box 12"/>
          <p:cNvSpPr txBox="1">
            <a:spLocks noChangeArrowheads="1"/>
          </p:cNvSpPr>
          <p:nvPr/>
        </p:nvSpPr>
        <p:spPr bwMode="auto">
          <a:xfrm>
            <a:off x="292100" y="1589088"/>
            <a:ext cx="87217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分钟，则他离开，假设他一个月内要来银行</a:t>
            </a:r>
            <a:r>
              <a:rPr lang="en-US" altLang="zh-CN"/>
              <a:t>5</a:t>
            </a:r>
            <a:r>
              <a:rPr lang="zh-CN" altLang="en-US"/>
              <a:t>次</a:t>
            </a:r>
            <a:r>
              <a:rPr lang="en-US" altLang="zh-CN"/>
              <a:t>.  </a:t>
            </a:r>
            <a:r>
              <a:rPr lang="zh-CN" altLang="en-US"/>
              <a:t>以 </a:t>
            </a:r>
            <a:r>
              <a:rPr lang="en-US" altLang="zh-CN" i="1"/>
              <a:t>Y</a:t>
            </a:r>
            <a:endParaRPr lang="en-US" altLang="zh-CN"/>
          </a:p>
        </p:txBody>
      </p:sp>
      <p:sp>
        <p:nvSpPr>
          <p:cNvPr id="78898" name="Text Box 13"/>
          <p:cNvSpPr txBox="1">
            <a:spLocks noChangeArrowheads="1"/>
          </p:cNvSpPr>
          <p:nvPr/>
        </p:nvSpPr>
        <p:spPr bwMode="auto">
          <a:xfrm>
            <a:off x="327025" y="2205038"/>
            <a:ext cx="8616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表示一个月内他没有等到服务而离开窗口的次数，求</a:t>
            </a:r>
            <a:r>
              <a:rPr lang="en-US" altLang="zh-CN" i="1"/>
              <a:t>Y</a:t>
            </a:r>
            <a:endParaRPr lang="en-US" altLang="zh-CN" i="1"/>
          </a:p>
        </p:txBody>
      </p:sp>
      <p:sp>
        <p:nvSpPr>
          <p:cNvPr id="78899" name="Text Box 14"/>
          <p:cNvSpPr txBox="1">
            <a:spLocks noChangeArrowheads="1"/>
          </p:cNvSpPr>
          <p:nvPr/>
        </p:nvSpPr>
        <p:spPr bwMode="auto">
          <a:xfrm>
            <a:off x="347663" y="2757488"/>
            <a:ext cx="69707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的分布律及至少有一次没有等到服务的概率</a:t>
            </a:r>
            <a:endParaRPr lang="zh-CN" altLang="en-US"/>
          </a:p>
        </p:txBody>
      </p:sp>
      <p:graphicFrame>
        <p:nvGraphicFramePr>
          <p:cNvPr id="78888" name="Object 40"/>
          <p:cNvGraphicFramePr>
            <a:graphicFrameLocks noChangeAspect="1"/>
          </p:cNvGraphicFramePr>
          <p:nvPr/>
        </p:nvGraphicFramePr>
        <p:xfrm>
          <a:off x="2562225" y="1057275"/>
          <a:ext cx="1298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Equation" r:id="rId7" imgW="546100" imgH="127000" progId="Equation.DSMT4">
                  <p:embed/>
                </p:oleObj>
              </mc:Choice>
              <mc:Fallback>
                <p:oleObj name="Equation" r:id="rId7" imgW="546100" imgH="127000" progId="Equation.DSMT4">
                  <p:embed/>
                  <p:pic>
                    <p:nvPicPr>
                      <p:cNvPr id="0" name="图片 6144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62225" y="1057275"/>
                        <a:ext cx="1298575" cy="411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9" name="Object 41"/>
          <p:cNvGraphicFramePr>
            <a:graphicFrameLocks noChangeAspect="1"/>
          </p:cNvGraphicFramePr>
          <p:nvPr/>
        </p:nvGraphicFramePr>
        <p:xfrm>
          <a:off x="7219950" y="2814638"/>
          <a:ext cx="1533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9" imgW="660400" imgH="152400" progId="Equation.DSMT4">
                  <p:embed/>
                </p:oleObj>
              </mc:Choice>
              <mc:Fallback>
                <p:oleObj name="Equation" r:id="rId9" imgW="660400" imgH="152400" progId="Equation.DSMT4">
                  <p:embed/>
                  <p:pic>
                    <p:nvPicPr>
                      <p:cNvPr id="0" name="图片 6144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9950" y="2814638"/>
                        <a:ext cx="1533525" cy="469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2" grpId="0" autoUpdateAnimBg="0"/>
      <p:bldP spid="204803" grpId="0" autoUpdateAnimBg="0" build="p"/>
      <p:bldP spid="204805" grpId="0" autoUpdateAnimBg="0" build="p"/>
      <p:bldP spid="204807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6" name="Object 25"/>
          <p:cNvGraphicFramePr>
            <a:graphicFrameLocks noChangeAspect="1"/>
          </p:cNvGraphicFramePr>
          <p:nvPr/>
        </p:nvGraphicFramePr>
        <p:xfrm>
          <a:off x="1143000" y="2887663"/>
          <a:ext cx="47259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Equation" r:id="rId1" imgW="5575300" imgH="508000" progId="Equation.DSMT4">
                  <p:embed/>
                </p:oleObj>
              </mc:Choice>
              <mc:Fallback>
                <p:oleObj name="Equation" r:id="rId1" imgW="5575300" imgH="508000" progId="Equation.DSMT4">
                  <p:embed/>
                  <p:pic>
                    <p:nvPicPr>
                      <p:cNvPr id="0" name="图片 624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2887663"/>
                        <a:ext cx="4725988" cy="520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7" name="Object 26"/>
          <p:cNvGraphicFramePr>
            <a:graphicFrameLocks noChangeAspect="1"/>
          </p:cNvGraphicFramePr>
          <p:nvPr/>
        </p:nvGraphicFramePr>
        <p:xfrm>
          <a:off x="1295400" y="1143000"/>
          <a:ext cx="62753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Equation" r:id="rId3" imgW="7442200" imgH="863600" progId="Equation.DSMT4">
                  <p:embed/>
                </p:oleObj>
              </mc:Choice>
              <mc:Fallback>
                <p:oleObj name="Equation" r:id="rId3" imgW="7442200" imgH="863600" progId="Equation.DSMT4">
                  <p:embed/>
                  <p:pic>
                    <p:nvPicPr>
                      <p:cNvPr id="0" name="图片 6246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143000"/>
                        <a:ext cx="6275388" cy="817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1" name="Text Box 4"/>
          <p:cNvSpPr txBox="1">
            <a:spLocks noChangeArrowheads="1"/>
          </p:cNvSpPr>
          <p:nvPr/>
        </p:nvSpPr>
        <p:spPr bwMode="auto">
          <a:xfrm>
            <a:off x="533400" y="54768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因此</a:t>
            </a:r>
            <a:endParaRPr lang="zh-CN" altLang="en-US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517525" y="2133600"/>
            <a:ext cx="307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所以 </a:t>
            </a:r>
            <a:r>
              <a:rPr lang="en-US" altLang="zh-CN" i="1"/>
              <a:t>Y </a:t>
            </a:r>
            <a:r>
              <a:rPr lang="zh-CN" altLang="en-US"/>
              <a:t>的分布律为</a:t>
            </a:r>
            <a:endParaRPr lang="zh-CN" altLang="en-US"/>
          </a:p>
        </p:txBody>
      </p:sp>
      <p:graphicFrame>
        <p:nvGraphicFramePr>
          <p:cNvPr id="205830" name="Object 27"/>
          <p:cNvGraphicFramePr>
            <a:graphicFrameLocks noChangeAspect="1"/>
          </p:cNvGraphicFramePr>
          <p:nvPr/>
        </p:nvGraphicFramePr>
        <p:xfrm>
          <a:off x="6056313" y="2957513"/>
          <a:ext cx="20970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Equation" r:id="rId5" imgW="2413000" imgH="406400" progId="Equation.DSMT4">
                  <p:embed/>
                </p:oleObj>
              </mc:Choice>
              <mc:Fallback>
                <p:oleObj name="Equation" r:id="rId5" imgW="2413000" imgH="406400" progId="Equation.DSMT4">
                  <p:embed/>
                  <p:pic>
                    <p:nvPicPr>
                      <p:cNvPr id="0" name="图片 6246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6313" y="2957513"/>
                        <a:ext cx="209708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457200" y="362585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于是</a:t>
            </a:r>
            <a:endParaRPr lang="zh-CN" altLang="en-US"/>
          </a:p>
        </p:txBody>
      </p:sp>
      <p:graphicFrame>
        <p:nvGraphicFramePr>
          <p:cNvPr id="205832" name="Object 28"/>
          <p:cNvGraphicFramePr>
            <a:graphicFrameLocks noChangeAspect="1"/>
          </p:cNvGraphicFramePr>
          <p:nvPr/>
        </p:nvGraphicFramePr>
        <p:xfrm>
          <a:off x="1377950" y="4572000"/>
          <a:ext cx="63261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7" imgW="2641600" imgH="215900" progId="Equation.DSMT4">
                  <p:embed/>
                </p:oleObj>
              </mc:Choice>
              <mc:Fallback>
                <p:oleObj name="Equation" r:id="rId7" imgW="2641600" imgH="215900" progId="Equation.DSMT4">
                  <p:embed/>
                  <p:pic>
                    <p:nvPicPr>
                      <p:cNvPr id="0" name="图片 6246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7950" y="4572000"/>
                        <a:ext cx="6326188" cy="641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utoUpdateAnimBg="0" build="p"/>
      <p:bldP spid="205831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ext Box 4"/>
          <p:cNvSpPr txBox="1">
            <a:spLocks noChangeArrowheads="1"/>
          </p:cNvSpPr>
          <p:nvPr/>
        </p:nvSpPr>
        <p:spPr bwMode="auto">
          <a:xfrm>
            <a:off x="1835150" y="2705100"/>
            <a:ext cx="5562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楷体_GB2312" panose="02010609030101010101" pitchFamily="49" charset="-122"/>
              </a:rPr>
              <a:t>一、连续型随机变量的定义</a:t>
            </a:r>
            <a:endParaRPr lang="zh-CN" altLang="en-US" sz="3200">
              <a:latin typeface="楷体_GB2312" panose="02010609030101010101" pitchFamily="49" charset="-122"/>
            </a:endParaRPr>
          </a:p>
        </p:txBody>
      </p:sp>
      <p:sp>
        <p:nvSpPr>
          <p:cNvPr id="209922" name="Text Box 5"/>
          <p:cNvSpPr txBox="1">
            <a:spLocks noChangeArrowheads="1"/>
          </p:cNvSpPr>
          <p:nvPr/>
        </p:nvSpPr>
        <p:spPr bwMode="auto">
          <a:xfrm>
            <a:off x="1911350" y="3713163"/>
            <a:ext cx="57150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楷体_GB2312" panose="02010609030101010101" pitchFamily="49" charset="-122"/>
              </a:rPr>
              <a:t>二、常用的连续型随机变量</a:t>
            </a:r>
            <a:endParaRPr lang="zh-CN" altLang="en-US" sz="3200">
              <a:latin typeface="楷体_GB2312" panose="02010609030101010101" pitchFamily="49" charset="-122"/>
            </a:endParaRPr>
          </a:p>
        </p:txBody>
      </p:sp>
      <p:sp>
        <p:nvSpPr>
          <p:cNvPr id="20992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54063" y="1227138"/>
            <a:ext cx="6986587" cy="762000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kumimoji="1" lang="en-US" altLang="zh-CN" sz="3600" smtClean="0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§</a:t>
            </a:r>
            <a:r>
              <a:rPr kumimoji="1" lang="en-US" altLang="zh-CN" sz="3600" smtClean="0">
                <a:solidFill>
                  <a:schemeClr val="tx1"/>
                </a:solidFill>
                <a:ea typeface="黑体" panose="02010600030101010101" pitchFamily="49" charset="-122"/>
              </a:rPr>
              <a:t>2.5  </a:t>
            </a:r>
            <a:r>
              <a:rPr kumimoji="1" lang="zh-CN" altLang="en-US" sz="3600" smtClean="0">
                <a:solidFill>
                  <a:schemeClr val="tx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连续型随机变量及其分布 </a:t>
            </a:r>
            <a:endParaRPr kumimoji="1" lang="zh-CN" altLang="en-US" sz="3600" smtClean="0">
              <a:solidFill>
                <a:schemeClr val="tx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pSp>
        <p:nvGrpSpPr>
          <p:cNvPr id="209924" name="Group 3"/>
          <p:cNvGrpSpPr/>
          <p:nvPr/>
        </p:nvGrpSpPr>
        <p:grpSpPr bwMode="auto">
          <a:xfrm>
            <a:off x="6464300" y="4773613"/>
            <a:ext cx="2514600" cy="1676400"/>
            <a:chOff x="2304" y="1296"/>
            <a:chExt cx="2496" cy="1776"/>
          </a:xfrm>
        </p:grpSpPr>
        <p:sp>
          <p:nvSpPr>
            <p:cNvPr id="209925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9926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209968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9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endParaRPr lang="zh-CN" altLang="zh-CN">
                  <a:solidFill>
                    <a:schemeClr val="tx2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9970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9927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209966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7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9928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209963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4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65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9929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0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31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9932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209933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209961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9962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09934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209959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9960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zh-CN">
                    <a:solidFill>
                      <a:schemeClr val="tx2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9935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36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937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1 h 1244"/>
                  <a:gd name="T40" fmla="*/ 1 w 874"/>
                  <a:gd name="T41" fmla="*/ 1 h 1244"/>
                  <a:gd name="T42" fmla="*/ 1 w 874"/>
                  <a:gd name="T43" fmla="*/ 1 h 1244"/>
                  <a:gd name="T44" fmla="*/ 1 w 874"/>
                  <a:gd name="T45" fmla="*/ 1 h 1244"/>
                  <a:gd name="T46" fmla="*/ 1 w 874"/>
                  <a:gd name="T47" fmla="*/ 1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9938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209956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957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958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9939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209954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955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9940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9941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209942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209949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950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951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952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953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9943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209947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994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09944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209945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09946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zh-CN">
                      <a:solidFill>
                        <a:schemeClr val="tx2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48" name="Text Box 2"/>
          <p:cNvSpPr txBox="1">
            <a:spLocks noChangeArrowheads="1"/>
          </p:cNvSpPr>
          <p:nvPr/>
        </p:nvSpPr>
        <p:spPr bwMode="auto">
          <a:xfrm>
            <a:off x="2627313" y="330200"/>
            <a:ext cx="30416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三、正态分布</a:t>
            </a:r>
            <a:endParaRPr lang="zh-CN" altLang="en-US" sz="3200">
              <a:solidFill>
                <a:srgbClr val="0000FF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80949" name="Text Box 3"/>
          <p:cNvSpPr txBox="1">
            <a:spLocks noChangeArrowheads="1"/>
          </p:cNvSpPr>
          <p:nvPr/>
        </p:nvSpPr>
        <p:spPr bwMode="auto">
          <a:xfrm>
            <a:off x="533400" y="1057275"/>
            <a:ext cx="66119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  <a:ea typeface="黑体" panose="02010600030101010101" pitchFamily="49" charset="-122"/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如果连续型随机变量的概率密度为</a:t>
            </a:r>
            <a:endParaRPr lang="zh-CN" altLang="en-US"/>
          </a:p>
        </p:txBody>
      </p:sp>
      <p:graphicFrame>
        <p:nvGraphicFramePr>
          <p:cNvPr id="210948" name="Object 45"/>
          <p:cNvGraphicFramePr>
            <a:graphicFrameLocks noChangeAspect="1"/>
          </p:cNvGraphicFramePr>
          <p:nvPr/>
        </p:nvGraphicFramePr>
        <p:xfrm>
          <a:off x="1576388" y="1628775"/>
          <a:ext cx="59896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9" name="Equation" r:id="rId1" imgW="7556500" imgH="1219200" progId="Equation.DSMT4">
                  <p:embed/>
                </p:oleObj>
              </mc:Choice>
              <mc:Fallback>
                <p:oleObj name="Equation" r:id="rId1" imgW="7556500" imgH="1219200" progId="Equation.DSMT4">
                  <p:embed/>
                  <p:pic>
                    <p:nvPicPr>
                      <p:cNvPr id="0" name="图片 634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388" y="1628775"/>
                        <a:ext cx="5989637" cy="1046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533400" y="2852738"/>
            <a:ext cx="898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其中</a:t>
            </a:r>
            <a:endParaRPr lang="zh-CN" altLang="en-US"/>
          </a:p>
        </p:txBody>
      </p:sp>
      <p:graphicFrame>
        <p:nvGraphicFramePr>
          <p:cNvPr id="210950" name="Object 46"/>
          <p:cNvGraphicFramePr>
            <a:graphicFrameLocks noChangeAspect="1"/>
          </p:cNvGraphicFramePr>
          <p:nvPr/>
        </p:nvGraphicFramePr>
        <p:xfrm>
          <a:off x="1363663" y="2903538"/>
          <a:ext cx="1912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Equation" r:id="rId3" imgW="2184400" imgH="406400" progId="Equation.DSMT4">
                  <p:embed/>
                </p:oleObj>
              </mc:Choice>
              <mc:Fallback>
                <p:oleObj name="Equation" r:id="rId3" imgW="2184400" imgH="406400" progId="Equation.DSMT4">
                  <p:embed/>
                  <p:pic>
                    <p:nvPicPr>
                      <p:cNvPr id="0" name="图片 634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663" y="2903538"/>
                        <a:ext cx="191293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3222625" y="2855913"/>
            <a:ext cx="4527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为常数，则称 </a:t>
            </a:r>
            <a:r>
              <a:rPr lang="en-US" altLang="zh-CN" i="1"/>
              <a:t>X </a:t>
            </a:r>
            <a:r>
              <a:rPr lang="zh-CN" altLang="en-US"/>
              <a:t>服从参数为</a:t>
            </a:r>
            <a:endParaRPr lang="zh-CN" altLang="en-US"/>
          </a:p>
        </p:txBody>
      </p:sp>
      <p:graphicFrame>
        <p:nvGraphicFramePr>
          <p:cNvPr id="210952" name="Object 47"/>
          <p:cNvGraphicFramePr>
            <a:graphicFrameLocks noChangeAspect="1"/>
          </p:cNvGraphicFramePr>
          <p:nvPr/>
        </p:nvGraphicFramePr>
        <p:xfrm>
          <a:off x="7654925" y="3024188"/>
          <a:ext cx="7461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Equation" r:id="rId5" imgW="787400" imgH="292100" progId="Equation.DSMT4">
                  <p:embed/>
                </p:oleObj>
              </mc:Choice>
              <mc:Fallback>
                <p:oleObj name="Equation" r:id="rId5" imgW="787400" imgH="292100" progId="Equation.DSMT4">
                  <p:embed/>
                  <p:pic>
                    <p:nvPicPr>
                      <p:cNvPr id="0" name="图片 634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54925" y="3024188"/>
                        <a:ext cx="746125" cy="338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533400" y="3513138"/>
            <a:ext cx="5994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正态分布或高斯</a:t>
            </a:r>
            <a:r>
              <a:rPr lang="en-US" altLang="zh-CN">
                <a:solidFill>
                  <a:srgbClr val="0000FF"/>
                </a:solidFill>
              </a:rPr>
              <a:t>(Gauss)</a:t>
            </a:r>
            <a:r>
              <a:rPr lang="zh-CN" altLang="en-US">
                <a:solidFill>
                  <a:srgbClr val="0000FF"/>
                </a:solidFill>
              </a:rPr>
              <a:t>分布</a:t>
            </a:r>
            <a:r>
              <a:rPr lang="zh-CN" altLang="en-US"/>
              <a:t>，记为</a:t>
            </a:r>
            <a:endParaRPr lang="zh-CN" altLang="en-US"/>
          </a:p>
        </p:txBody>
      </p:sp>
      <p:graphicFrame>
        <p:nvGraphicFramePr>
          <p:cNvPr id="210954" name="Object 48"/>
          <p:cNvGraphicFramePr>
            <a:graphicFrameLocks noChangeAspect="1"/>
          </p:cNvGraphicFramePr>
          <p:nvPr/>
        </p:nvGraphicFramePr>
        <p:xfrm>
          <a:off x="6450013" y="3557588"/>
          <a:ext cx="21796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Equation" r:id="rId7" imgW="2514600" imgH="495300" progId="Equation.DSMT4">
                  <p:embed/>
                </p:oleObj>
              </mc:Choice>
              <mc:Fallback>
                <p:oleObj name="Equation" r:id="rId7" imgW="2514600" imgH="495300" progId="Equation.DSMT4">
                  <p:embed/>
                  <p:pic>
                    <p:nvPicPr>
                      <p:cNvPr id="0" name="图片 63491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450013" y="3557588"/>
                        <a:ext cx="2179637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533400" y="4221163"/>
            <a:ext cx="17891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2</a:t>
            </a:r>
            <a:r>
              <a:rPr lang="en-US" altLang="zh-CN"/>
              <a:t>    </a:t>
            </a:r>
            <a:r>
              <a:rPr lang="zh-CN" altLang="en-US"/>
              <a:t>当</a:t>
            </a:r>
            <a:endParaRPr lang="zh-CN" altLang="en-US"/>
          </a:p>
        </p:txBody>
      </p:sp>
      <p:graphicFrame>
        <p:nvGraphicFramePr>
          <p:cNvPr id="210956" name="Object 49"/>
          <p:cNvGraphicFramePr>
            <a:graphicFrameLocks noChangeAspect="1"/>
          </p:cNvGraphicFramePr>
          <p:nvPr/>
        </p:nvGraphicFramePr>
        <p:xfrm>
          <a:off x="2363788" y="4283075"/>
          <a:ext cx="19970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9" imgW="2286000" imgH="406400" progId="Equation.DSMT4">
                  <p:embed/>
                </p:oleObj>
              </mc:Choice>
              <mc:Fallback>
                <p:oleObj name="Equation" r:id="rId9" imgW="2286000" imgH="406400" progId="Equation.DSMT4">
                  <p:embed/>
                  <p:pic>
                    <p:nvPicPr>
                      <p:cNvPr id="0" name="图片 6349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63788" y="4283075"/>
                        <a:ext cx="1997075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4437063" y="4221163"/>
            <a:ext cx="33670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r>
              <a:rPr lang="en-US" altLang="zh-CN" i="1"/>
              <a:t>X </a:t>
            </a:r>
            <a:r>
              <a:rPr lang="zh-CN" altLang="en-US"/>
              <a:t>的概率密度为</a:t>
            </a:r>
            <a:endParaRPr lang="zh-CN" altLang="en-US"/>
          </a:p>
        </p:txBody>
      </p:sp>
      <p:graphicFrame>
        <p:nvGraphicFramePr>
          <p:cNvPr id="210958" name="Object 50"/>
          <p:cNvGraphicFramePr>
            <a:graphicFrameLocks noChangeAspect="1"/>
          </p:cNvGraphicFramePr>
          <p:nvPr/>
        </p:nvGraphicFramePr>
        <p:xfrm>
          <a:off x="1692275" y="4941888"/>
          <a:ext cx="50704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1" imgW="8153400" imgH="1206500" progId="Equation.DSMT4">
                  <p:embed/>
                </p:oleObj>
              </mc:Choice>
              <mc:Fallback>
                <p:oleObj name="Equation" r:id="rId11" imgW="8153400" imgH="1206500" progId="Equation.DSMT4">
                  <p:embed/>
                  <p:pic>
                    <p:nvPicPr>
                      <p:cNvPr id="0" name="图片 6349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4941888"/>
                        <a:ext cx="5070475" cy="950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539750" y="5926138"/>
            <a:ext cx="5241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则称 </a:t>
            </a:r>
            <a:r>
              <a:rPr lang="en-US" altLang="zh-CN" i="1"/>
              <a:t>X </a:t>
            </a:r>
            <a:r>
              <a:rPr lang="zh-CN" altLang="en-US"/>
              <a:t>服从</a:t>
            </a:r>
            <a:r>
              <a:rPr lang="zh-CN" altLang="en-US">
                <a:solidFill>
                  <a:srgbClr val="0000FF"/>
                </a:solidFill>
              </a:rPr>
              <a:t>标准正态分布</a:t>
            </a:r>
            <a:r>
              <a:rPr lang="zh-CN" altLang="en-US"/>
              <a:t>，记为</a:t>
            </a:r>
            <a:endParaRPr lang="zh-CN" altLang="en-US"/>
          </a:p>
        </p:txBody>
      </p:sp>
      <p:graphicFrame>
        <p:nvGraphicFramePr>
          <p:cNvPr id="210960" name="Object 51"/>
          <p:cNvGraphicFramePr>
            <a:graphicFrameLocks noChangeAspect="1"/>
          </p:cNvGraphicFramePr>
          <p:nvPr/>
        </p:nvGraphicFramePr>
        <p:xfrm>
          <a:off x="5651500" y="6021388"/>
          <a:ext cx="18557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3" imgW="2120900" imgH="406400" progId="Equation.DSMT4">
                  <p:embed/>
                </p:oleObj>
              </mc:Choice>
              <mc:Fallback>
                <p:oleObj name="Equation" r:id="rId13" imgW="2120900" imgH="406400" progId="Equation.DSMT4">
                  <p:embed/>
                  <p:pic>
                    <p:nvPicPr>
                      <p:cNvPr id="0" name="图片 63494"/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6021388"/>
                        <a:ext cx="1855788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0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  <p:bldP spid="210951" grpId="0"/>
      <p:bldP spid="210953" grpId="0"/>
      <p:bldP spid="210955" grpId="0" autoUpdateAnimBg="0" build="p"/>
      <p:bldP spid="210957" grpId="0" autoUpdateAnimBg="0" build="p"/>
      <p:bldP spid="2109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4" name="Object 51"/>
          <p:cNvGraphicFramePr>
            <a:graphicFrameLocks noChangeAspect="1"/>
          </p:cNvGraphicFramePr>
          <p:nvPr/>
        </p:nvGraphicFramePr>
        <p:xfrm>
          <a:off x="492125" y="1960563"/>
          <a:ext cx="6508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3" name="Equation" r:id="rId1" imgW="1143000" imgH="1054100" progId="Equation.DSMT4">
                  <p:embed/>
                </p:oleObj>
              </mc:Choice>
              <mc:Fallback>
                <p:oleObj name="Equation" r:id="rId1" imgW="1143000" imgH="1054100" progId="Equation.DSMT4">
                  <p:embed/>
                  <p:pic>
                    <p:nvPicPr>
                      <p:cNvPr id="0" name="图片 645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125" y="1960563"/>
                        <a:ext cx="650875" cy="60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1190625" y="2284413"/>
            <a:ext cx="714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1976" name="Object 52"/>
          <p:cNvGraphicFramePr>
            <a:graphicFrameLocks noChangeAspect="1"/>
          </p:cNvGraphicFramePr>
          <p:nvPr/>
        </p:nvGraphicFramePr>
        <p:xfrm>
          <a:off x="1238250" y="1370013"/>
          <a:ext cx="6175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Equation" r:id="rId3" imgW="342900" imgH="152400" progId="Equation.3">
                  <p:embed/>
                </p:oleObj>
              </mc:Choice>
              <mc:Fallback>
                <p:oleObj name="Equation" r:id="rId3" imgW="342900" imgH="152400" progId="Equation.3">
                  <p:embed/>
                  <p:pic>
                    <p:nvPicPr>
                      <p:cNvPr id="0" name="图片 645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250" y="1370013"/>
                        <a:ext cx="617538" cy="433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7" name="Object 53"/>
          <p:cNvGraphicFramePr>
            <a:graphicFrameLocks noChangeAspect="1"/>
          </p:cNvGraphicFramePr>
          <p:nvPr/>
        </p:nvGraphicFramePr>
        <p:xfrm>
          <a:off x="2179638" y="3860800"/>
          <a:ext cx="2524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5" imgW="228600" imgH="292100" progId="Equation.DSMT4">
                  <p:embed/>
                </p:oleObj>
              </mc:Choice>
              <mc:Fallback>
                <p:oleObj name="Equation" r:id="rId5" imgW="228600" imgH="292100" progId="Equation.DSMT4">
                  <p:embed/>
                  <p:pic>
                    <p:nvPicPr>
                      <p:cNvPr id="0" name="图片 645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9638" y="3860800"/>
                        <a:ext cx="252412" cy="303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54"/>
          <p:cNvGraphicFramePr>
            <a:graphicFrameLocks noChangeAspect="1"/>
          </p:cNvGraphicFramePr>
          <p:nvPr/>
        </p:nvGraphicFramePr>
        <p:xfrm>
          <a:off x="3840163" y="3743325"/>
          <a:ext cx="2508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7" imgW="76200" imgH="88900" progId="Equation.DSMT4">
                  <p:embed/>
                </p:oleObj>
              </mc:Choice>
              <mc:Fallback>
                <p:oleObj name="Equation" r:id="rId7" imgW="76200" imgH="88900" progId="Equation.DSMT4">
                  <p:embed/>
                  <p:pic>
                    <p:nvPicPr>
                      <p:cNvPr id="0" name="图片 645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0163" y="3743325"/>
                        <a:ext cx="250825" cy="325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55"/>
          <p:cNvGraphicFramePr>
            <a:graphicFrameLocks noChangeAspect="1"/>
          </p:cNvGraphicFramePr>
          <p:nvPr/>
        </p:nvGraphicFramePr>
        <p:xfrm>
          <a:off x="5561013" y="1700213"/>
          <a:ext cx="5191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889000" imgH="1054100" progId="Equation.DSMT4">
                  <p:embed/>
                </p:oleObj>
              </mc:Choice>
              <mc:Fallback>
                <p:oleObj name="Equation" r:id="rId9" imgW="889000" imgH="1054100" progId="Equation.DSMT4">
                  <p:embed/>
                  <p:pic>
                    <p:nvPicPr>
                      <p:cNvPr id="0" name="图片 6451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1013" y="1700213"/>
                        <a:ext cx="519112" cy="60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80" name="Object 56"/>
          <p:cNvGraphicFramePr>
            <a:graphicFrameLocks noChangeAspect="1"/>
          </p:cNvGraphicFramePr>
          <p:nvPr/>
        </p:nvGraphicFramePr>
        <p:xfrm>
          <a:off x="6078538" y="4387850"/>
          <a:ext cx="8334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1003300" imgH="406400" progId="Equation.DSMT4">
                  <p:embed/>
                </p:oleObj>
              </mc:Choice>
              <mc:Fallback>
                <p:oleObj name="Equation" r:id="rId11" imgW="1003300" imgH="406400" progId="Equation.DSMT4">
                  <p:embed/>
                  <p:pic>
                    <p:nvPicPr>
                      <p:cNvPr id="0" name="图片 6451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78538" y="4387850"/>
                        <a:ext cx="833437" cy="392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1" name="Text Box 13"/>
          <p:cNvSpPr txBox="1">
            <a:spLocks noChangeArrowheads="1"/>
          </p:cNvSpPr>
          <p:nvPr/>
        </p:nvSpPr>
        <p:spPr bwMode="auto">
          <a:xfrm>
            <a:off x="1841500" y="5157788"/>
            <a:ext cx="5899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正态分布密度函数曲线是钟形曲线！</a:t>
            </a:r>
            <a:endParaRPr lang="zh-CN" altLang="en-US"/>
          </a:p>
        </p:txBody>
      </p:sp>
      <p:sp>
        <p:nvSpPr>
          <p:cNvPr id="211982" name="Text Box 14"/>
          <p:cNvSpPr txBox="1">
            <a:spLocks noChangeArrowheads="1"/>
          </p:cNvSpPr>
          <p:nvPr/>
        </p:nvSpPr>
        <p:spPr bwMode="black">
          <a:xfrm>
            <a:off x="8426450" y="3508375"/>
            <a:ext cx="6096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rgbClr val="000000"/>
                </a:solidFill>
                <a:ea typeface="宋体" panose="02010600030101010101" pitchFamily="2" charset="-122"/>
              </a:rPr>
              <a:t>x</a:t>
            </a:r>
            <a:endParaRPr lang="en-US" altLang="zh-CN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508000" y="1427163"/>
            <a:ext cx="3810000" cy="3289300"/>
            <a:chOff x="320" y="1200"/>
            <a:chExt cx="2400" cy="2072"/>
          </a:xfrm>
        </p:grpSpPr>
        <p:sp>
          <p:nvSpPr>
            <p:cNvPr id="81988" name="Line 16"/>
            <p:cNvSpPr>
              <a:spLocks noChangeShapeType="1"/>
            </p:cNvSpPr>
            <p:nvPr/>
          </p:nvSpPr>
          <p:spPr bwMode="auto">
            <a:xfrm flipV="1">
              <a:off x="733" y="1200"/>
              <a:ext cx="0" cy="207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9" name="Line 17"/>
            <p:cNvSpPr>
              <a:spLocks noChangeShapeType="1"/>
            </p:cNvSpPr>
            <p:nvPr/>
          </p:nvSpPr>
          <p:spPr bwMode="auto">
            <a:xfrm flipH="1" flipV="1">
              <a:off x="1429" y="1616"/>
              <a:ext cx="19" cy="10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90" name="Line 18"/>
            <p:cNvSpPr>
              <a:spLocks noChangeShapeType="1"/>
            </p:cNvSpPr>
            <p:nvPr/>
          </p:nvSpPr>
          <p:spPr bwMode="auto">
            <a:xfrm>
              <a:off x="328" y="2614"/>
              <a:ext cx="22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91" name="Freeform 19"/>
            <p:cNvSpPr/>
            <p:nvPr/>
          </p:nvSpPr>
          <p:spPr bwMode="black">
            <a:xfrm>
              <a:off x="320" y="1661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1988" name="Object 57"/>
          <p:cNvGraphicFramePr>
            <a:graphicFrameLocks noChangeAspect="1"/>
          </p:cNvGraphicFramePr>
          <p:nvPr/>
        </p:nvGraphicFramePr>
        <p:xfrm>
          <a:off x="6657975" y="1557338"/>
          <a:ext cx="7747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公式" r:id="rId13" imgW="330200" imgH="152400" progId="Equation.3">
                  <p:embed/>
                </p:oleObj>
              </mc:Choice>
              <mc:Fallback>
                <p:oleObj name="公式" r:id="rId13" imgW="330200" imgH="152400" progId="Equation.3">
                  <p:embed/>
                  <p:pic>
                    <p:nvPicPr>
                      <p:cNvPr id="0" name="图片 64518"/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657975" y="1557338"/>
                        <a:ext cx="774700" cy="473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 bwMode="auto">
          <a:xfrm>
            <a:off x="4540250" y="1755775"/>
            <a:ext cx="4191000" cy="2678113"/>
            <a:chOff x="2736" y="1242"/>
            <a:chExt cx="2640" cy="1687"/>
          </a:xfrm>
        </p:grpSpPr>
        <p:sp>
          <p:nvSpPr>
            <p:cNvPr id="81984" name="Line 22"/>
            <p:cNvSpPr>
              <a:spLocks noChangeShapeType="1"/>
            </p:cNvSpPr>
            <p:nvPr/>
          </p:nvSpPr>
          <p:spPr bwMode="black">
            <a:xfrm flipV="1">
              <a:off x="3995" y="1242"/>
              <a:ext cx="0" cy="1687"/>
            </a:xfrm>
            <a:prstGeom prst="line">
              <a:avLst/>
            </a:prstGeom>
            <a:noFill/>
            <a:ln w="19050" cap="sq">
              <a:solidFill>
                <a:srgbClr val="000000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5" name="Text Box 23"/>
            <p:cNvSpPr txBox="1">
              <a:spLocks noChangeArrowheads="1"/>
            </p:cNvSpPr>
            <p:nvPr/>
          </p:nvSpPr>
          <p:spPr bwMode="black">
            <a:xfrm>
              <a:off x="3792" y="234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endParaRPr lang="en-US" altLang="zh-CN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86" name="Line 24"/>
            <p:cNvSpPr>
              <a:spLocks noChangeShapeType="1"/>
            </p:cNvSpPr>
            <p:nvPr/>
          </p:nvSpPr>
          <p:spPr bwMode="black">
            <a:xfrm>
              <a:off x="2736" y="2415"/>
              <a:ext cx="2640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87" name="Freeform 25"/>
            <p:cNvSpPr/>
            <p:nvPr/>
          </p:nvSpPr>
          <p:spPr bwMode="black">
            <a:xfrm>
              <a:off x="2890" y="1444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83" name="Text Box 26"/>
          <p:cNvSpPr txBox="1">
            <a:spLocks noChangeArrowheads="1"/>
          </p:cNvSpPr>
          <p:nvPr/>
        </p:nvSpPr>
        <p:spPr bwMode="auto">
          <a:xfrm>
            <a:off x="2560638" y="330200"/>
            <a:ext cx="38560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ea typeface="黑体" panose="02010600030101010101" pitchFamily="49" charset="-122"/>
              </a:rPr>
              <a:t>正态分布的密度函数</a:t>
            </a:r>
            <a:endParaRPr lang="zh-CN" altLang="en-US" sz="3200"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1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5" grpId="0" animBg="1"/>
      <p:bldP spid="211981" grpId="0"/>
      <p:bldP spid="2119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81" name="Text Box 2"/>
          <p:cNvSpPr txBox="1">
            <a:spLocks noChangeArrowheads="1"/>
          </p:cNvSpPr>
          <p:nvPr/>
        </p:nvSpPr>
        <p:spPr bwMode="auto">
          <a:xfrm>
            <a:off x="2560638" y="330200"/>
            <a:ext cx="38560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>
                <a:ea typeface="黑体" panose="02010600030101010101" pitchFamily="49" charset="-122"/>
              </a:rPr>
              <a:t>正态分布的分布函数</a:t>
            </a:r>
            <a:endParaRPr lang="zh-CN" altLang="en-US" sz="3200">
              <a:ea typeface="黑体" panose="02010600030101010101" pitchFamily="49" charset="-122"/>
            </a:endParaRPr>
          </a:p>
        </p:txBody>
      </p:sp>
      <p:graphicFrame>
        <p:nvGraphicFramePr>
          <p:cNvPr id="314371" name="Object 32"/>
          <p:cNvGraphicFramePr>
            <a:graphicFrameLocks noChangeAspect="1"/>
          </p:cNvGraphicFramePr>
          <p:nvPr/>
        </p:nvGraphicFramePr>
        <p:xfrm>
          <a:off x="1187450" y="1196975"/>
          <a:ext cx="2133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" name="Equation" r:id="rId1" imgW="1092200" imgH="190500" progId="Equation.DSMT4">
                  <p:embed/>
                </p:oleObj>
              </mc:Choice>
              <mc:Fallback>
                <p:oleObj name="Equation" r:id="rId1" imgW="1092200" imgH="190500" progId="Equation.DSMT4">
                  <p:embed/>
                  <p:pic>
                    <p:nvPicPr>
                      <p:cNvPr id="0" name="图片 655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196975"/>
                        <a:ext cx="2133600" cy="541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2" name="Object 33"/>
          <p:cNvGraphicFramePr>
            <a:graphicFrameLocks noChangeAspect="1"/>
          </p:cNvGraphicFramePr>
          <p:nvPr/>
        </p:nvGraphicFramePr>
        <p:xfrm>
          <a:off x="447675" y="1916113"/>
          <a:ext cx="41243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Equation" r:id="rId3" imgW="2235200" imgH="533400" progId="Equation.DSMT4">
                  <p:embed/>
                </p:oleObj>
              </mc:Choice>
              <mc:Fallback>
                <p:oleObj name="Equation" r:id="rId3" imgW="2235200" imgH="533400" progId="Equation.DSMT4">
                  <p:embed/>
                  <p:pic>
                    <p:nvPicPr>
                      <p:cNvPr id="0" name="图片 655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916113"/>
                        <a:ext cx="4124325" cy="13128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373" name="Picture 5" descr="正态图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3716338"/>
            <a:ext cx="38877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4956175" y="1200150"/>
            <a:ext cx="838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而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78855" name="Object 34"/>
          <p:cNvGraphicFramePr>
            <a:graphicFrameLocks noChangeAspect="1"/>
          </p:cNvGraphicFramePr>
          <p:nvPr/>
        </p:nvGraphicFramePr>
        <p:xfrm>
          <a:off x="5651500" y="1258888"/>
          <a:ext cx="2087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Equation" r:id="rId6" imgW="1117600" imgH="190500" progId="Equation.DSMT4">
                  <p:embed/>
                </p:oleObj>
              </mc:Choice>
              <mc:Fallback>
                <p:oleObj name="Equation" r:id="rId6" imgW="1117600" imgH="190500" progId="Equation.DSMT4">
                  <p:embed/>
                  <p:pic>
                    <p:nvPicPr>
                      <p:cNvPr id="0" name="图片 6553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0" y="1258888"/>
                        <a:ext cx="2087563" cy="514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76" name="Object 35"/>
          <p:cNvGraphicFramePr>
            <a:graphicFrameLocks noChangeAspect="1"/>
          </p:cNvGraphicFramePr>
          <p:nvPr/>
        </p:nvGraphicFramePr>
        <p:xfrm>
          <a:off x="4670425" y="2049463"/>
          <a:ext cx="42338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Equation" r:id="rId8" imgW="3098800" imgH="647700" progId="Equation.DSMT4">
                  <p:embed/>
                </p:oleObj>
              </mc:Choice>
              <mc:Fallback>
                <p:oleObj name="Equation" r:id="rId8" imgW="3098800" imgH="647700" progId="Equation.DSMT4">
                  <p:embed/>
                  <p:pic>
                    <p:nvPicPr>
                      <p:cNvPr id="0" name="图片 6553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0425" y="2049463"/>
                        <a:ext cx="4233863" cy="11207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5219700" y="3716338"/>
            <a:ext cx="3200400" cy="2667000"/>
            <a:chOff x="3648" y="2112"/>
            <a:chExt cx="1824" cy="1494"/>
          </a:xfrm>
        </p:grpSpPr>
        <p:pic>
          <p:nvPicPr>
            <p:cNvPr id="82985" name="Picture 10" descr="N(0,1)分布函数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648" y="2112"/>
              <a:ext cx="1824" cy="1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2980" name="Object 36"/>
            <p:cNvGraphicFramePr>
              <a:graphicFrameLocks noChangeAspect="1"/>
            </p:cNvGraphicFramePr>
            <p:nvPr/>
          </p:nvGraphicFramePr>
          <p:xfrm>
            <a:off x="4568" y="2112"/>
            <a:ext cx="32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1" name="公式" r:id="rId11" imgW="8839200" imgH="4876800" progId="Equation.3">
                    <p:embed/>
                  </p:oleObj>
                </mc:Choice>
                <mc:Fallback>
                  <p:oleObj name="公式" r:id="rId11" imgW="8839200" imgH="4876800" progId="Equation.3">
                    <p:embed/>
                    <p:pic>
                      <p:nvPicPr>
                        <p:cNvPr id="0" name="图片 655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68" y="2112"/>
                          <a:ext cx="328" cy="18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27313" y="366713"/>
            <a:ext cx="3505200" cy="6858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3200" smtClean="0">
                <a:solidFill>
                  <a:schemeClr val="tx1"/>
                </a:solidFill>
                <a:ea typeface="黑体" panose="02010600030101010101" pitchFamily="49" charset="-122"/>
              </a:rPr>
              <a:t>正态分布的重要性</a:t>
            </a:r>
            <a:endParaRPr lang="zh-CN" altLang="en-US" sz="3200" smtClean="0">
              <a:solidFill>
                <a:schemeClr val="tx1"/>
              </a:solidFill>
              <a:ea typeface="黑体" panose="02010600030101010101" pitchFamily="49" charset="-122"/>
            </a:endParaRP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323850" y="1916113"/>
            <a:ext cx="5761038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30000"/>
              </a:lnSpc>
            </a:pPr>
            <a:endParaRPr lang="zh-CN" altLang="zh-CN"/>
          </a:p>
        </p:txBody>
      </p: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5761037" cy="5219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）大量的随机现象都是服从或近似服从正态分布．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）正态分布有许多良好的性质．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）正态分布可以作为许多分布的近似分布．</a:t>
            </a:r>
            <a:endParaRPr lang="zh-CN" altLang="en-US">
              <a:solidFill>
                <a:srgbClr val="0000FF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zh-CN" altLang="en-US">
                <a:solidFill>
                  <a:srgbClr val="0000FF"/>
                </a:solidFill>
              </a:rPr>
              <a:t>德莫佛</a:t>
            </a:r>
            <a:r>
              <a:rPr lang="zh-CN" altLang="en-US"/>
              <a:t>最早发现了二项分布概率的一个近似公式，这一公式被认为是正态分布在十九世纪前叶首次露面。由高斯加以推广和应用，所以通常称为</a:t>
            </a:r>
            <a:r>
              <a:rPr lang="zh-CN" altLang="en-US">
                <a:solidFill>
                  <a:srgbClr val="0000FF"/>
                </a:solidFill>
              </a:rPr>
              <a:t>高斯分布</a:t>
            </a:r>
            <a:r>
              <a:rPr lang="zh-CN" altLang="en-US"/>
              <a:t>．</a:t>
            </a:r>
            <a:endParaRPr lang="zh-CN" altLang="en-US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6659563" y="1052513"/>
            <a:ext cx="1676400" cy="2781300"/>
            <a:chOff x="4320" y="48"/>
            <a:chExt cx="1056" cy="1752"/>
          </a:xfrm>
        </p:grpSpPr>
        <p:pic>
          <p:nvPicPr>
            <p:cNvPr id="164872" name="Picture 13" descr="德莫佛1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320" y="48"/>
              <a:ext cx="1056" cy="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3" name="Rectangle 14"/>
            <p:cNvSpPr>
              <a:spLocks noChangeArrowheads="1"/>
            </p:cNvSpPr>
            <p:nvPr/>
          </p:nvSpPr>
          <p:spPr bwMode="auto">
            <a:xfrm>
              <a:off x="4464" y="1473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德莫佛</a:t>
              </a:r>
              <a:endParaRPr lang="zh-CN" altLang="en-US"/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6732588" y="3860800"/>
            <a:ext cx="1608137" cy="2652713"/>
            <a:chOff x="4603" y="2400"/>
            <a:chExt cx="1013" cy="1671"/>
          </a:xfrm>
        </p:grpSpPr>
        <p:pic>
          <p:nvPicPr>
            <p:cNvPr id="164870" name="Picture 16" descr="高斯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03" y="2400"/>
              <a:ext cx="1013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871" name="Rectangle 17"/>
            <p:cNvSpPr>
              <a:spLocks noChangeArrowheads="1"/>
            </p:cNvSpPr>
            <p:nvPr/>
          </p:nvSpPr>
          <p:spPr bwMode="auto">
            <a:xfrm>
              <a:off x="4860" y="3744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高斯</a:t>
              </a:r>
              <a:endParaRPr lang="zh-CN" altLang="en-US"/>
            </a:p>
          </p:txBody>
        </p:sp>
      </p:grp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utoUpdateAnimBg="0" build="p"/>
      <p:bldP spid="3194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4" name="Picture 2" descr="b_large_7xbW_54630000b7cd5c7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8163" y="3355975"/>
            <a:ext cx="38163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2916238" y="2549525"/>
            <a:ext cx="30368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kumimoji="0" lang="zh-CN" altLang="en-US"/>
              <a:t>德国</a:t>
            </a:r>
            <a:r>
              <a:rPr kumimoji="0" lang="en-US" altLang="zh-CN"/>
              <a:t>1993</a:t>
            </a:r>
            <a:r>
              <a:rPr kumimoji="0" lang="zh-CN" altLang="en-US"/>
              <a:t>年</a:t>
            </a:r>
            <a:r>
              <a:rPr kumimoji="0" lang="en-US" altLang="zh-CN"/>
              <a:t>10</a:t>
            </a:r>
            <a:r>
              <a:rPr kumimoji="0" lang="zh-CN" altLang="en-US"/>
              <a:t>马克</a:t>
            </a:r>
            <a:endParaRPr kumimoji="0" lang="zh-CN" altLang="en-US"/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395288" y="631825"/>
            <a:ext cx="8280400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 </a:t>
            </a:r>
            <a:r>
              <a:rPr kumimoji="0" lang="zh-CN" altLang="en-US"/>
              <a:t>高斯在他于</a:t>
            </a:r>
            <a:r>
              <a:rPr kumimoji="0" lang="en-US" altLang="zh-CN"/>
              <a:t>1809</a:t>
            </a:r>
            <a:r>
              <a:rPr kumimoji="0" lang="zh-CN" altLang="en-US"/>
              <a:t>年发表的“最小二乘法”的基础上建立的正态分布方程，是概率统计中一个非常重要的工具，广泛应用于数学、物理学等领域．</a:t>
            </a:r>
            <a:endParaRPr kumimoji="0" lang="zh-CN" altLang="en-US"/>
          </a:p>
        </p:txBody>
      </p:sp>
      <p:pic>
        <p:nvPicPr>
          <p:cNvPr id="320517" name="Picture 5" descr="b_large_9hvR_3c3a0000ba095c7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8975" y="3355975"/>
            <a:ext cx="3889375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/>
      <p:bldP spid="3205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43"/>
          <p:cNvGraphicFramePr>
            <a:graphicFrameLocks noChangeAspect="1"/>
          </p:cNvGraphicFramePr>
          <p:nvPr/>
        </p:nvGraphicFramePr>
        <p:xfrm>
          <a:off x="1773238" y="3440113"/>
          <a:ext cx="1323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1" name="Equation" r:id="rId1" imgW="1358900" imgH="558800" progId="Equation.DSMT4">
                  <p:embed/>
                </p:oleObj>
              </mc:Choice>
              <mc:Fallback>
                <p:oleObj name="Equation" r:id="rId1" imgW="1358900" imgH="558800" progId="Equation.DSMT4">
                  <p:embed/>
                  <p:pic>
                    <p:nvPicPr>
                      <p:cNvPr id="0" name="图片 665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3238" y="3440113"/>
                        <a:ext cx="1323975" cy="609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44"/>
          <p:cNvGraphicFramePr>
            <a:graphicFrameLocks noChangeAspect="1"/>
          </p:cNvGraphicFramePr>
          <p:nvPr/>
        </p:nvGraphicFramePr>
        <p:xfrm>
          <a:off x="1562100" y="1135063"/>
          <a:ext cx="4305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3" imgW="5067300" imgH="863600" progId="Equation.DSMT4">
                  <p:embed/>
                </p:oleObj>
              </mc:Choice>
              <mc:Fallback>
                <p:oleObj name="Equation" r:id="rId3" imgW="5067300" imgH="863600" progId="Equation.DSMT4">
                  <p:embed/>
                  <p:pic>
                    <p:nvPicPr>
                      <p:cNvPr id="0" name="图片 665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2100" y="1135063"/>
                        <a:ext cx="4305300" cy="819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6" name="Text Box 4"/>
          <p:cNvSpPr txBox="1">
            <a:spLocks noChangeArrowheads="1"/>
          </p:cNvSpPr>
          <p:nvPr/>
        </p:nvSpPr>
        <p:spPr bwMode="auto">
          <a:xfrm>
            <a:off x="3163888" y="401638"/>
            <a:ext cx="26320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200">
                <a:ea typeface="黑体" panose="02010600030101010101" pitchFamily="49" charset="-122"/>
              </a:rPr>
              <a:t>正态分布性质</a:t>
            </a:r>
            <a:endParaRPr lang="zh-CN" altLang="en-US" sz="3200">
              <a:ea typeface="黑体" panose="02010600030101010101" pitchFamily="49" charset="-122"/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68313" y="1323975"/>
            <a:ext cx="10763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684213" y="2492375"/>
            <a:ext cx="541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CC"/>
                </a:solidFill>
              </a:rPr>
              <a:t>证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212999" name="Object 45"/>
          <p:cNvGraphicFramePr>
            <a:graphicFrameLocks noChangeAspect="1"/>
          </p:cNvGraphicFramePr>
          <p:nvPr/>
        </p:nvGraphicFramePr>
        <p:xfrm>
          <a:off x="1763713" y="2195513"/>
          <a:ext cx="3390900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Equation" r:id="rId5" imgW="3962400" imgH="1219200" progId="Equation.DSMT4">
                  <p:embed/>
                </p:oleObj>
              </mc:Choice>
              <mc:Fallback>
                <p:oleObj name="Equation" r:id="rId5" imgW="3962400" imgH="1219200" progId="Equation.DSMT4">
                  <p:embed/>
                  <p:pic>
                    <p:nvPicPr>
                      <p:cNvPr id="0" name="图片 665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2195513"/>
                        <a:ext cx="3390900" cy="11128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1881188" y="4060825"/>
            <a:ext cx="1122362" cy="95250"/>
            <a:chOff x="518" y="2419"/>
            <a:chExt cx="707" cy="60"/>
          </a:xfrm>
        </p:grpSpPr>
        <p:sp>
          <p:nvSpPr>
            <p:cNvPr id="86070" name="Line 9"/>
            <p:cNvSpPr>
              <a:spLocks noChangeShapeType="1"/>
            </p:cNvSpPr>
            <p:nvPr/>
          </p:nvSpPr>
          <p:spPr bwMode="auto">
            <a:xfrm>
              <a:off x="518" y="2419"/>
              <a:ext cx="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71" name="Line 10"/>
            <p:cNvSpPr>
              <a:spLocks noChangeShapeType="1"/>
            </p:cNvSpPr>
            <p:nvPr/>
          </p:nvSpPr>
          <p:spPr bwMode="auto">
            <a:xfrm>
              <a:off x="518" y="2479"/>
              <a:ext cx="7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3003" name="Object 46"/>
          <p:cNvGraphicFramePr>
            <a:graphicFrameLocks noChangeAspect="1"/>
          </p:cNvGraphicFramePr>
          <p:nvPr/>
        </p:nvGraphicFramePr>
        <p:xfrm>
          <a:off x="1763713" y="4289425"/>
          <a:ext cx="1355725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Equation" r:id="rId7" imgW="1397000" imgH="190500" progId="Equation.DSMT4">
                  <p:embed/>
                </p:oleObj>
              </mc:Choice>
              <mc:Fallback>
                <p:oleObj name="Equation" r:id="rId7" imgW="1397000" imgH="190500" progId="Equation.DSMT4">
                  <p:embed/>
                  <p:pic>
                    <p:nvPicPr>
                      <p:cNvPr id="0" name="图片 665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713" y="4289425"/>
                        <a:ext cx="1355725" cy="274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4" name="Object 47"/>
          <p:cNvGraphicFramePr>
            <a:graphicFrameLocks noChangeAspect="1"/>
          </p:cNvGraphicFramePr>
          <p:nvPr/>
        </p:nvGraphicFramePr>
        <p:xfrm>
          <a:off x="3211513" y="3421063"/>
          <a:ext cx="33623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Equation" r:id="rId9" imgW="3937000" imgH="1206500" progId="Equation.DSMT4">
                  <p:embed/>
                </p:oleObj>
              </mc:Choice>
              <mc:Fallback>
                <p:oleObj name="Equation" r:id="rId9" imgW="3937000" imgH="1206500" progId="Equation.DSMT4">
                  <p:embed/>
                  <p:pic>
                    <p:nvPicPr>
                      <p:cNvPr id="0" name="图片 6656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11513" y="3421063"/>
                        <a:ext cx="3362325" cy="1100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5" name="Object 48"/>
          <p:cNvGraphicFramePr>
            <a:graphicFrameLocks noChangeAspect="1"/>
          </p:cNvGraphicFramePr>
          <p:nvPr/>
        </p:nvGraphicFramePr>
        <p:xfrm>
          <a:off x="1763713" y="4759325"/>
          <a:ext cx="30797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11" imgW="3594100" imgH="1206500" progId="Equation.DSMT4">
                  <p:embed/>
                </p:oleObj>
              </mc:Choice>
              <mc:Fallback>
                <p:oleObj name="Equation" r:id="rId11" imgW="3594100" imgH="1206500" progId="Equation.DSMT4">
                  <p:embed/>
                  <p:pic>
                    <p:nvPicPr>
                      <p:cNvPr id="0" name="图片 6656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713" y="4759325"/>
                        <a:ext cx="3079750" cy="1100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8" name="Object 49"/>
          <p:cNvGraphicFramePr>
            <a:graphicFrameLocks noChangeAspect="1"/>
          </p:cNvGraphicFramePr>
          <p:nvPr/>
        </p:nvGraphicFramePr>
        <p:xfrm>
          <a:off x="4859338" y="4903788"/>
          <a:ext cx="27051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Equation" r:id="rId13" imgW="3136900" imgH="1054100" progId="Equation.DSMT4">
                  <p:embed/>
                </p:oleObj>
              </mc:Choice>
              <mc:Fallback>
                <p:oleObj name="Equation" r:id="rId13" imgW="3136900" imgH="1054100" progId="Equation.DSMT4">
                  <p:embed/>
                  <p:pic>
                    <p:nvPicPr>
                      <p:cNvPr id="0" name="图片 66566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9338" y="4903788"/>
                        <a:ext cx="2705100" cy="973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utoUpdateAnimBg="0" build="p"/>
      <p:bldP spid="212998" grpId="0" autoUpdateAnimBg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111" name="Object 71"/>
          <p:cNvGraphicFramePr>
            <a:graphicFrameLocks noChangeAspect="1"/>
          </p:cNvGraphicFramePr>
          <p:nvPr/>
        </p:nvGraphicFramePr>
        <p:xfrm>
          <a:off x="2887663" y="571500"/>
          <a:ext cx="942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5" name="Equation" r:id="rId1" imgW="1016000" imgH="292100" progId="Equation.DSMT4">
                  <p:embed/>
                </p:oleObj>
              </mc:Choice>
              <mc:Fallback>
                <p:oleObj name="Equation" r:id="rId1" imgW="1016000" imgH="292100" progId="Equation.DSMT4">
                  <p:embed/>
                  <p:pic>
                    <p:nvPicPr>
                      <p:cNvPr id="0" name="图片 675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7663" y="571500"/>
                        <a:ext cx="942975" cy="338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21" name="Text Box 4"/>
          <p:cNvSpPr txBox="1">
            <a:spLocks noChangeArrowheads="1"/>
          </p:cNvSpPr>
          <p:nvPr/>
        </p:nvSpPr>
        <p:spPr bwMode="auto">
          <a:xfrm>
            <a:off x="323850" y="403225"/>
            <a:ext cx="26828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olidFill>
                  <a:schemeClr val="tx2"/>
                </a:solidFill>
              </a:rPr>
              <a:t>  </a:t>
            </a:r>
            <a:r>
              <a:rPr lang="zh-CN" altLang="en-US"/>
              <a:t>曲线关于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87122" name="Text Box 5"/>
          <p:cNvSpPr txBox="1">
            <a:spLocks noChangeArrowheads="1"/>
          </p:cNvSpPr>
          <p:nvPr/>
        </p:nvSpPr>
        <p:spPr bwMode="auto">
          <a:xfrm>
            <a:off x="3808413" y="387350"/>
            <a:ext cx="12557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对称，</a:t>
            </a:r>
            <a:endParaRPr lang="zh-CN" altLang="en-US"/>
          </a:p>
        </p:txBody>
      </p:sp>
      <p:graphicFrame>
        <p:nvGraphicFramePr>
          <p:cNvPr id="87112" name="Object 72"/>
          <p:cNvGraphicFramePr>
            <a:graphicFrameLocks noChangeAspect="1"/>
          </p:cNvGraphicFramePr>
          <p:nvPr/>
        </p:nvGraphicFramePr>
        <p:xfrm>
          <a:off x="4843463" y="457200"/>
          <a:ext cx="3308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Equation" r:id="rId3" imgW="3860800" imgH="406400" progId="Equation.DSMT4">
                  <p:embed/>
                </p:oleObj>
              </mc:Choice>
              <mc:Fallback>
                <p:oleObj name="Equation" r:id="rId3" imgW="3860800" imgH="406400" progId="Equation.DSMT4">
                  <p:embed/>
                  <p:pic>
                    <p:nvPicPr>
                      <p:cNvPr id="0" name="图片 675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3463" y="457200"/>
                        <a:ext cx="33083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/>
          <p:nvPr/>
        </p:nvGrpSpPr>
        <p:grpSpPr bwMode="auto">
          <a:xfrm>
            <a:off x="5219700" y="3178175"/>
            <a:ext cx="3622675" cy="3346450"/>
            <a:chOff x="3408" y="1732"/>
            <a:chExt cx="2282" cy="2108"/>
          </a:xfrm>
        </p:grpSpPr>
        <p:graphicFrame>
          <p:nvGraphicFramePr>
            <p:cNvPr id="87113" name="Object 73"/>
            <p:cNvGraphicFramePr>
              <a:graphicFrameLocks noChangeAspect="1"/>
            </p:cNvGraphicFramePr>
            <p:nvPr/>
          </p:nvGraphicFramePr>
          <p:xfrm>
            <a:off x="3408" y="2104"/>
            <a:ext cx="41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7" name="Equation" r:id="rId5" imgW="1143000" imgH="1054100" progId="Equation.DSMT4">
                    <p:embed/>
                  </p:oleObj>
                </mc:Choice>
                <mc:Fallback>
                  <p:oleObj name="Equation" r:id="rId5" imgW="1143000" imgH="1054100" progId="Equation.DSMT4">
                    <p:embed/>
                    <p:pic>
                      <p:nvPicPr>
                        <p:cNvPr id="0" name="图片 6758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08" y="2104"/>
                          <a:ext cx="410" cy="3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27" name="Line 12"/>
            <p:cNvSpPr>
              <a:spLocks noChangeShapeType="1"/>
            </p:cNvSpPr>
            <p:nvPr/>
          </p:nvSpPr>
          <p:spPr bwMode="auto">
            <a:xfrm flipV="1">
              <a:off x="3831" y="1768"/>
              <a:ext cx="0" cy="207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28" name="Line 13"/>
            <p:cNvSpPr>
              <a:spLocks noChangeShapeType="1"/>
            </p:cNvSpPr>
            <p:nvPr/>
          </p:nvSpPr>
          <p:spPr bwMode="auto">
            <a:xfrm>
              <a:off x="3848" y="2308"/>
              <a:ext cx="4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29" name="Line 14"/>
            <p:cNvSpPr>
              <a:spLocks noChangeShapeType="1"/>
            </p:cNvSpPr>
            <p:nvPr/>
          </p:nvSpPr>
          <p:spPr bwMode="auto">
            <a:xfrm>
              <a:off x="3426" y="3419"/>
              <a:ext cx="22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114" name="Object 74"/>
            <p:cNvGraphicFramePr>
              <a:graphicFrameLocks noChangeAspect="1"/>
            </p:cNvGraphicFramePr>
            <p:nvPr/>
          </p:nvGraphicFramePr>
          <p:xfrm>
            <a:off x="3878" y="1732"/>
            <a:ext cx="38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8" name="Equation" r:id="rId7" imgW="342900" imgH="152400" progId="Equation.3">
                    <p:embed/>
                  </p:oleObj>
                </mc:Choice>
                <mc:Fallback>
                  <p:oleObj name="Equation" r:id="rId7" imgW="342900" imgH="152400" progId="Equation.3">
                    <p:embed/>
                    <p:pic>
                      <p:nvPicPr>
                        <p:cNvPr id="0" name="图片 6758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78" y="1732"/>
                          <a:ext cx="389" cy="27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15" name="Object 75"/>
            <p:cNvGraphicFramePr>
              <a:graphicFrameLocks noChangeAspect="1"/>
            </p:cNvGraphicFramePr>
            <p:nvPr/>
          </p:nvGraphicFramePr>
          <p:xfrm>
            <a:off x="4471" y="3497"/>
            <a:ext cx="15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89" name="Equation" r:id="rId9" imgW="228600" imgH="292100" progId="Equation.DSMT4">
                    <p:embed/>
                  </p:oleObj>
                </mc:Choice>
                <mc:Fallback>
                  <p:oleObj name="Equation" r:id="rId9" imgW="228600" imgH="292100" progId="Equation.DSMT4">
                    <p:embed/>
                    <p:pic>
                      <p:nvPicPr>
                        <p:cNvPr id="0" name="图片 6758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71" y="3497"/>
                          <a:ext cx="159" cy="1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16" name="Object 76"/>
            <p:cNvGraphicFramePr>
              <a:graphicFrameLocks noChangeAspect="1"/>
            </p:cNvGraphicFramePr>
            <p:nvPr/>
          </p:nvGraphicFramePr>
          <p:xfrm>
            <a:off x="5517" y="3472"/>
            <a:ext cx="15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0" name="Equation" r:id="rId11" imgW="76200" imgH="88900" progId="Equation.DSMT4">
                    <p:embed/>
                  </p:oleObj>
                </mc:Choice>
                <mc:Fallback>
                  <p:oleObj name="Equation" r:id="rId11" imgW="76200" imgH="88900" progId="Equation.DSMT4">
                    <p:embed/>
                    <p:pic>
                      <p:nvPicPr>
                        <p:cNvPr id="0" name="图片 6758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17" y="3472"/>
                          <a:ext cx="158" cy="2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30" name="Freeform 18"/>
            <p:cNvSpPr/>
            <p:nvPr/>
          </p:nvSpPr>
          <p:spPr bwMode="auto">
            <a:xfrm>
              <a:off x="3629" y="2248"/>
              <a:ext cx="2021" cy="960"/>
            </a:xfrm>
            <a:custGeom>
              <a:avLst/>
              <a:gdLst>
                <a:gd name="T0" fmla="*/ 0 w 1392"/>
                <a:gd name="T1" fmla="*/ 945917 h 640"/>
                <a:gd name="T2" fmla="*/ 236506 w 1392"/>
                <a:gd name="T3" fmla="*/ 804078 h 640"/>
                <a:gd name="T4" fmla="*/ 473483 w 1392"/>
                <a:gd name="T5" fmla="*/ 94635 h 640"/>
                <a:gd name="T6" fmla="*/ 631134 w 1392"/>
                <a:gd name="T7" fmla="*/ 236642 h 640"/>
                <a:gd name="T8" fmla="*/ 828010 w 1392"/>
                <a:gd name="T9" fmla="*/ 733102 h 640"/>
                <a:gd name="T10" fmla="*/ 1143722 w 1392"/>
                <a:gd name="T11" fmla="*/ 945917 h 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2"/>
                <a:gd name="T19" fmla="*/ 0 h 640"/>
                <a:gd name="T20" fmla="*/ 1392 w 1392"/>
                <a:gd name="T21" fmla="*/ 640 h 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2" h="640">
                  <a:moveTo>
                    <a:pt x="0" y="640"/>
                  </a:moveTo>
                  <a:cubicBezTo>
                    <a:pt x="96" y="640"/>
                    <a:pt x="192" y="640"/>
                    <a:pt x="288" y="544"/>
                  </a:cubicBezTo>
                  <a:cubicBezTo>
                    <a:pt x="384" y="448"/>
                    <a:pt x="496" y="128"/>
                    <a:pt x="576" y="64"/>
                  </a:cubicBezTo>
                  <a:cubicBezTo>
                    <a:pt x="656" y="0"/>
                    <a:pt x="696" y="88"/>
                    <a:pt x="768" y="160"/>
                  </a:cubicBezTo>
                  <a:cubicBezTo>
                    <a:pt x="840" y="232"/>
                    <a:pt x="904" y="416"/>
                    <a:pt x="1008" y="496"/>
                  </a:cubicBezTo>
                  <a:cubicBezTo>
                    <a:pt x="1112" y="576"/>
                    <a:pt x="1328" y="616"/>
                    <a:pt x="1392" y="640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1" name="Line 19"/>
            <p:cNvSpPr>
              <a:spLocks noChangeShapeType="1"/>
            </p:cNvSpPr>
            <p:nvPr/>
          </p:nvSpPr>
          <p:spPr bwMode="auto">
            <a:xfrm flipH="1" flipV="1">
              <a:off x="4546" y="2308"/>
              <a:ext cx="0" cy="1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2" name="Line 20"/>
            <p:cNvSpPr>
              <a:spLocks noChangeShapeType="1"/>
            </p:cNvSpPr>
            <p:nvPr/>
          </p:nvSpPr>
          <p:spPr bwMode="auto">
            <a:xfrm flipV="1">
              <a:off x="4176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3" name="Line 21"/>
            <p:cNvSpPr>
              <a:spLocks noChangeShapeType="1"/>
            </p:cNvSpPr>
            <p:nvPr/>
          </p:nvSpPr>
          <p:spPr bwMode="auto">
            <a:xfrm flipV="1">
              <a:off x="4980" y="28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117" name="Object 77"/>
            <p:cNvGraphicFramePr>
              <a:graphicFrameLocks noChangeAspect="1"/>
            </p:cNvGraphicFramePr>
            <p:nvPr/>
          </p:nvGraphicFramePr>
          <p:xfrm>
            <a:off x="4740" y="3456"/>
            <a:ext cx="50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1" name="Equation" r:id="rId13" imgW="965200" imgH="406400" progId="Equation.DSMT4">
                    <p:embed/>
                  </p:oleObj>
                </mc:Choice>
                <mc:Fallback>
                  <p:oleObj name="Equation" r:id="rId13" imgW="965200" imgH="406400" progId="Equation.DSMT4">
                    <p:embed/>
                    <p:pic>
                      <p:nvPicPr>
                        <p:cNvPr id="0" name="图片 6759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40" y="3456"/>
                          <a:ext cx="509" cy="24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18" name="Object 78"/>
            <p:cNvGraphicFramePr>
              <a:graphicFrameLocks noChangeAspect="1"/>
            </p:cNvGraphicFramePr>
            <p:nvPr/>
          </p:nvGraphicFramePr>
          <p:xfrm>
            <a:off x="3936" y="3461"/>
            <a:ext cx="49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592" name="Equation" r:id="rId15" imgW="939800" imgH="406400" progId="Equation.DSMT4">
                    <p:embed/>
                  </p:oleObj>
                </mc:Choice>
                <mc:Fallback>
                  <p:oleObj name="Equation" r:id="rId15" imgW="939800" imgH="406400" progId="Equation.DSMT4">
                    <p:embed/>
                    <p:pic>
                      <p:nvPicPr>
                        <p:cNvPr id="0" name="图片 6759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36" y="3461"/>
                          <a:ext cx="493" cy="24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34" name="Line 24"/>
            <p:cNvSpPr>
              <a:spLocks noChangeShapeType="1"/>
            </p:cNvSpPr>
            <p:nvPr/>
          </p:nvSpPr>
          <p:spPr bwMode="auto">
            <a:xfrm flipV="1">
              <a:off x="4200" y="3060"/>
              <a:ext cx="338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5" name="Line 25"/>
            <p:cNvSpPr>
              <a:spLocks noChangeShapeType="1"/>
            </p:cNvSpPr>
            <p:nvPr/>
          </p:nvSpPr>
          <p:spPr bwMode="auto">
            <a:xfrm flipV="1">
              <a:off x="4176" y="2784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6" name="Line 26"/>
            <p:cNvSpPr>
              <a:spLocks noChangeShapeType="1"/>
            </p:cNvSpPr>
            <p:nvPr/>
          </p:nvSpPr>
          <p:spPr bwMode="auto">
            <a:xfrm flipV="1">
              <a:off x="4176" y="2496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7" name="Line 27"/>
            <p:cNvSpPr>
              <a:spLocks noChangeShapeType="1"/>
            </p:cNvSpPr>
            <p:nvPr/>
          </p:nvSpPr>
          <p:spPr bwMode="auto">
            <a:xfrm>
              <a:off x="4560" y="3072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8" name="Line 28"/>
            <p:cNvSpPr>
              <a:spLocks noChangeShapeType="1"/>
            </p:cNvSpPr>
            <p:nvPr/>
          </p:nvSpPr>
          <p:spPr bwMode="auto">
            <a:xfrm>
              <a:off x="4560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39" name="Line 29"/>
            <p:cNvSpPr>
              <a:spLocks noChangeShapeType="1"/>
            </p:cNvSpPr>
            <p:nvPr/>
          </p:nvSpPr>
          <p:spPr bwMode="auto">
            <a:xfrm>
              <a:off x="4560" y="2544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070" name="Object 79"/>
          <p:cNvGraphicFramePr>
            <a:graphicFrameLocks noChangeAspect="1"/>
          </p:cNvGraphicFramePr>
          <p:nvPr/>
        </p:nvGraphicFramePr>
        <p:xfrm>
          <a:off x="1660525" y="1743075"/>
          <a:ext cx="28638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Equation" r:id="rId17" imgW="1549400" imgH="584200" progId="Equation.DSMT4">
                  <p:embed/>
                </p:oleObj>
              </mc:Choice>
              <mc:Fallback>
                <p:oleObj name="Equation" r:id="rId17" imgW="1549400" imgH="584200" progId="Equation.DSMT4">
                  <p:embed/>
                  <p:pic>
                    <p:nvPicPr>
                      <p:cNvPr id="0" name="图片 6759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60525" y="1743075"/>
                        <a:ext cx="2863850" cy="1198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1" name="Object 80"/>
          <p:cNvGraphicFramePr>
            <a:graphicFrameLocks noChangeAspect="1"/>
          </p:cNvGraphicFramePr>
          <p:nvPr/>
        </p:nvGraphicFramePr>
        <p:xfrm>
          <a:off x="1789113" y="1235075"/>
          <a:ext cx="9429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4" name="Equation" r:id="rId19" imgW="1016000" imgH="292100" progId="Equation.DSMT4">
                  <p:embed/>
                </p:oleObj>
              </mc:Choice>
              <mc:Fallback>
                <p:oleObj name="Equation" r:id="rId19" imgW="1016000" imgH="292100" progId="Equation.DSMT4">
                  <p:embed/>
                  <p:pic>
                    <p:nvPicPr>
                      <p:cNvPr id="0" name="图片 6759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89113" y="1235075"/>
                        <a:ext cx="942975" cy="338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612775" y="1071563"/>
            <a:ext cx="9064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且当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215073" name="Text Box 33"/>
          <p:cNvSpPr txBox="1">
            <a:spLocks noChangeArrowheads="1"/>
          </p:cNvSpPr>
          <p:nvPr/>
        </p:nvSpPr>
        <p:spPr bwMode="auto">
          <a:xfrm>
            <a:off x="2674938" y="1095375"/>
            <a:ext cx="3397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时，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取得最大值</a:t>
            </a:r>
            <a:endParaRPr lang="zh-CN" altLang="en-US"/>
          </a:p>
        </p:txBody>
      </p:sp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974725" y="3257550"/>
            <a:ext cx="5003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i="1"/>
              <a:t>x</a:t>
            </a:r>
            <a:r>
              <a:rPr lang="zh-CN" altLang="en-US"/>
              <a:t>离</a:t>
            </a:r>
            <a:r>
              <a:rPr lang="en-US" altLang="zh-CN" i="1"/>
              <a:t>μ</a:t>
            </a:r>
            <a:r>
              <a:rPr lang="zh-CN" altLang="en-US"/>
              <a:t>越远，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的值就越小．</a:t>
            </a:r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2" grpId="0" autoUpdateAnimBg="0" build="p"/>
      <p:bldP spid="215073" grpId="0" autoUpdateAnimBg="0" build="p"/>
      <p:bldP spid="215074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77" name="Picture 13" descr="正态图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0688" y="2895600"/>
            <a:ext cx="3200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323850" y="558800"/>
            <a:ext cx="51768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）若</a:t>
            </a:r>
            <a:r>
              <a:rPr lang="en-US" altLang="zh-CN" i="1"/>
              <a:t>σ </a:t>
            </a:r>
            <a:r>
              <a:rPr lang="zh-CN" altLang="en-US"/>
              <a:t>固定，而改变</a:t>
            </a:r>
            <a:r>
              <a:rPr lang="en-US" altLang="zh-CN" i="1"/>
              <a:t>μ</a:t>
            </a:r>
            <a:r>
              <a:rPr lang="zh-CN" altLang="en-US"/>
              <a:t>的值，</a:t>
            </a:r>
            <a:endParaRPr lang="zh-CN" altLang="en-US" i="1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471488" y="1244600"/>
            <a:ext cx="52705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的图形沿 </a:t>
            </a:r>
            <a:r>
              <a:rPr lang="en-US" altLang="zh-CN" i="1"/>
              <a:t>x </a:t>
            </a:r>
            <a:r>
              <a:rPr lang="zh-CN" altLang="en-US"/>
              <a:t>轴平行移动，</a:t>
            </a:r>
            <a:endParaRPr lang="zh-CN" altLang="en-US"/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393700" y="1974850"/>
            <a:ext cx="3756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但不改变其形状，因此</a:t>
            </a:r>
            <a:endParaRPr lang="zh-CN" altLang="en-US"/>
          </a:p>
        </p:txBody>
      </p:sp>
      <p:graphicFrame>
        <p:nvGraphicFramePr>
          <p:cNvPr id="216081" name="Object 13"/>
          <p:cNvGraphicFramePr>
            <a:graphicFrameLocks noChangeAspect="1"/>
          </p:cNvGraphicFramePr>
          <p:nvPr/>
        </p:nvGraphicFramePr>
        <p:xfrm>
          <a:off x="4041775" y="2046288"/>
          <a:ext cx="14763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2" imgW="1663700" imgH="406400" progId="Equation.DSMT4">
                  <p:embed/>
                </p:oleObj>
              </mc:Choice>
              <mc:Fallback>
                <p:oleObj name="Equation" r:id="rId2" imgW="1663700" imgH="406400" progId="Equation.DSMT4">
                  <p:embed/>
                  <p:pic>
                    <p:nvPicPr>
                      <p:cNvPr id="0" name="图片 6860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1775" y="2046288"/>
                        <a:ext cx="1476375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412750" y="3579813"/>
            <a:ext cx="33988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所决定．（如右图）</a:t>
            </a:r>
            <a:endParaRPr lang="zh-CN" altLang="en-US"/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320675" y="2813050"/>
            <a:ext cx="51847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的图形的位置完全由位置参数</a:t>
            </a:r>
            <a:r>
              <a:rPr lang="en-US" altLang="zh-CN" i="1"/>
              <a:t>μ</a:t>
            </a:r>
            <a:endParaRPr lang="en-US" altLang="zh-CN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8" grpId="0" autoUpdateAnimBg="0" build="p"/>
      <p:bldP spid="216079" grpId="0" autoUpdateAnimBg="0" build="p"/>
      <p:bldP spid="216080" grpId="0" autoUpdateAnimBg="0" build="p"/>
      <p:bldP spid="216082" grpId="0" autoUpdateAnimBg="0" build="p"/>
      <p:bldP spid="216083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091" name="Picture 3" descr="正态图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313" y="2420938"/>
            <a:ext cx="387985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68313" y="1628775"/>
            <a:ext cx="7899400" cy="604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zh-CN" altLang="en-US">
                <a:latin typeface="楷体_GB2312" panose="02010609030101010101" pitchFamily="49" charset="-122"/>
              </a:rPr>
              <a:t>决定了图形中峰的陡峭程度，</a:t>
            </a:r>
            <a:r>
              <a:rPr kumimoji="0" lang="zh-CN" altLang="en-US"/>
              <a:t>称</a:t>
            </a:r>
            <a:r>
              <a:rPr kumimoji="0" lang="en-US" altLang="zh-CN" i="1">
                <a:solidFill>
                  <a:srgbClr val="0000FF"/>
                </a:solidFill>
              </a:rPr>
              <a:t>σ</a:t>
            </a:r>
            <a:r>
              <a:rPr kumimoji="0" lang="zh-CN" altLang="en-US">
                <a:solidFill>
                  <a:srgbClr val="0000FF"/>
                </a:solidFill>
              </a:rPr>
              <a:t>为形状参数</a:t>
            </a:r>
            <a:r>
              <a:rPr kumimoji="0" lang="zh-CN" altLang="en-US"/>
              <a:t>．</a:t>
            </a:r>
            <a:endParaRPr kumimoji="0" lang="zh-CN" alt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4859338" y="2708275"/>
            <a:ext cx="345757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>
                <a:latin typeface="楷体_GB2312" panose="02010609030101010101" pitchFamily="49" charset="-122"/>
              </a:rPr>
              <a:t>正态分布由它的两个参数</a:t>
            </a:r>
            <a:r>
              <a:rPr lang="en-US" altLang="zh-CN" i="1"/>
              <a:t>μ</a:t>
            </a:r>
            <a:r>
              <a:rPr lang="zh-CN" altLang="en-US">
                <a:latin typeface="楷体_GB2312" panose="02010609030101010101" pitchFamily="49" charset="-122"/>
              </a:rPr>
              <a:t>和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zh-CN" altLang="en-US">
                <a:latin typeface="楷体_GB2312" panose="02010609030101010101" pitchFamily="49" charset="-122"/>
                <a:sym typeface="Symbol" panose="05050102010706020507" pitchFamily="18" charset="2"/>
              </a:rPr>
              <a:t>唯一确定，</a:t>
            </a:r>
            <a:r>
              <a:rPr lang="zh-CN" altLang="en-US">
                <a:solidFill>
                  <a:srgbClr val="0000FF"/>
                </a:solidFill>
                <a:latin typeface="楷体_GB2312" panose="0201060903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i="1">
                <a:solidFill>
                  <a:srgbClr val="0000FF"/>
                </a:solidFill>
                <a:latin typeface="楷体_GB2312" panose="02010609030101010101" pitchFamily="49" charset="-122"/>
              </a:rPr>
              <a:t>μ</a:t>
            </a:r>
            <a:r>
              <a:rPr lang="zh-CN" altLang="en-US">
                <a:solidFill>
                  <a:srgbClr val="0000FF"/>
                </a:solidFill>
                <a:latin typeface="楷体_GB2312" panose="02010609030101010101" pitchFamily="49" charset="-122"/>
              </a:rPr>
              <a:t>和</a:t>
            </a:r>
            <a:r>
              <a:rPr lang="en-US" altLang="zh-CN" i="1">
                <a:solidFill>
                  <a:srgbClr val="0000FF"/>
                </a:solidFill>
                <a:latin typeface="楷体_GB2312" panose="02010609030101010101" pitchFamily="49" charset="-122"/>
                <a:sym typeface="Symbol" panose="05050102010706020507" pitchFamily="18" charset="2"/>
              </a:rPr>
              <a:t>σ</a:t>
            </a:r>
            <a:r>
              <a:rPr lang="zh-CN" altLang="en-US">
                <a:solidFill>
                  <a:srgbClr val="0000FF"/>
                </a:solidFill>
                <a:latin typeface="楷体_GB2312" panose="02010609030101010101" pitchFamily="49" charset="-122"/>
                <a:sym typeface="Symbol" panose="05050102010706020507" pitchFamily="18" charset="2"/>
              </a:rPr>
              <a:t>不同时，是不同的正态分布．</a:t>
            </a:r>
            <a:endParaRPr lang="zh-CN" altLang="en-US">
              <a:solidFill>
                <a:srgbClr val="0000FF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71012" name="Text Box 8"/>
          <p:cNvSpPr txBox="1">
            <a:spLocks noChangeArrowheads="1"/>
          </p:cNvSpPr>
          <p:nvPr/>
        </p:nvSpPr>
        <p:spPr bwMode="auto">
          <a:xfrm>
            <a:off x="395288" y="682625"/>
            <a:ext cx="813752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 若</a:t>
            </a:r>
            <a:r>
              <a:rPr lang="en-US" altLang="zh-CN" i="1">
                <a:latin typeface="Symbol" panose="05050102010706020507" pitchFamily="18" charset="2"/>
              </a:rPr>
              <a:t>m</a:t>
            </a:r>
            <a:r>
              <a:rPr lang="zh-CN" altLang="en-US">
                <a:latin typeface="Symbol" panose="05050102010706020507" pitchFamily="18" charset="2"/>
              </a:rPr>
              <a:t>固定而</a:t>
            </a:r>
            <a:r>
              <a:rPr lang="en-US" altLang="zh-CN" i="1">
                <a:latin typeface="Symbol" panose="05050102010706020507" pitchFamily="18" charset="2"/>
              </a:rPr>
              <a:t>s </a:t>
            </a:r>
            <a:r>
              <a:rPr lang="zh-CN" altLang="en-US">
                <a:latin typeface="Symbol" panose="05050102010706020507" pitchFamily="18" charset="2"/>
              </a:rPr>
              <a:t>变动，可知当</a:t>
            </a:r>
            <a:r>
              <a:rPr lang="en-US" altLang="zh-CN" i="1">
                <a:latin typeface="Symbol" panose="05050102010706020507" pitchFamily="18" charset="2"/>
              </a:rPr>
              <a:t>s </a:t>
            </a:r>
            <a:r>
              <a:rPr lang="zh-CN" altLang="en-US">
                <a:latin typeface="Symbol" panose="05050102010706020507" pitchFamily="18" charset="2"/>
              </a:rPr>
              <a:t>越小时概率密度图形越陡，当</a:t>
            </a:r>
            <a:r>
              <a:rPr lang="en-US" altLang="zh-CN" i="1">
                <a:latin typeface="Symbol" panose="05050102010706020507" pitchFamily="18" charset="2"/>
              </a:rPr>
              <a:t>s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zh-CN" altLang="en-US">
                <a:latin typeface="Symbol" panose="05050102010706020507" pitchFamily="18" charset="2"/>
              </a:rPr>
              <a:t>越大图形越平坦．</a:t>
            </a:r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utoUpdateAnimBg="0" build="p"/>
      <p:bldP spid="217094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468313" y="476250"/>
            <a:ext cx="312896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   若随机变量</a:t>
            </a:r>
            <a:endParaRPr lang="zh-CN" altLang="en-US"/>
          </a:p>
        </p:txBody>
      </p:sp>
      <p:graphicFrame>
        <p:nvGraphicFramePr>
          <p:cNvPr id="223240" name="Object 55"/>
          <p:cNvGraphicFramePr>
            <a:graphicFrameLocks noChangeAspect="1"/>
          </p:cNvGraphicFramePr>
          <p:nvPr/>
        </p:nvGraphicFramePr>
        <p:xfrm>
          <a:off x="3924300" y="476250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3" name="公式" r:id="rId1" imgW="1092200" imgH="190500" progId="Equation.3">
                  <p:embed/>
                </p:oleObj>
              </mc:Choice>
              <mc:Fallback>
                <p:oleObj name="公式" r:id="rId1" imgW="1092200" imgH="190500" progId="Equation.3">
                  <p:embed/>
                  <p:pic>
                    <p:nvPicPr>
                      <p:cNvPr id="0" name="图片 696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4300" y="476250"/>
                        <a:ext cx="22098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6084888" y="476250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，则</a:t>
            </a:r>
            <a:endParaRPr lang="zh-CN" altLang="en-US"/>
          </a:p>
        </p:txBody>
      </p:sp>
      <p:graphicFrame>
        <p:nvGraphicFramePr>
          <p:cNvPr id="223242" name="Object 56"/>
          <p:cNvGraphicFramePr>
            <a:graphicFrameLocks noChangeAspect="1"/>
          </p:cNvGraphicFramePr>
          <p:nvPr/>
        </p:nvGraphicFramePr>
        <p:xfrm>
          <a:off x="3081338" y="960438"/>
          <a:ext cx="32194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Equation" r:id="rId3" imgW="1651000" imgH="406400" progId="Equation.DSMT4">
                  <p:embed/>
                </p:oleObj>
              </mc:Choice>
              <mc:Fallback>
                <p:oleObj name="Equation" r:id="rId3" imgW="1651000" imgH="406400" progId="Equation.DSMT4">
                  <p:embed/>
                  <p:pic>
                    <p:nvPicPr>
                      <p:cNvPr id="0" name="图片 696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1338" y="960438"/>
                        <a:ext cx="3219450" cy="955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57"/>
          <p:cNvGraphicFramePr>
            <a:graphicFrameLocks noChangeAspect="1"/>
          </p:cNvGraphicFramePr>
          <p:nvPr/>
        </p:nvGraphicFramePr>
        <p:xfrm>
          <a:off x="1295400" y="3038475"/>
          <a:ext cx="11318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0" name="图片 696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038475"/>
                        <a:ext cx="1131888" cy="665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684213" y="1989138"/>
            <a:ext cx="7991475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证  只需验证</a:t>
            </a:r>
            <a:r>
              <a:rPr lang="en-US" altLang="zh-CN" i="1"/>
              <a:t>Y </a:t>
            </a:r>
            <a:r>
              <a:rPr lang="zh-CN" altLang="en-US"/>
              <a:t>的分布函数恰为标准正态分布的分布函数即可！</a:t>
            </a:r>
            <a:endParaRPr lang="zh-CN" altLang="en-US"/>
          </a:p>
        </p:txBody>
      </p:sp>
      <p:graphicFrame>
        <p:nvGraphicFramePr>
          <p:cNvPr id="223248" name="Object 58"/>
          <p:cNvGraphicFramePr>
            <a:graphicFrameLocks noChangeAspect="1"/>
          </p:cNvGraphicFramePr>
          <p:nvPr/>
        </p:nvGraphicFramePr>
        <p:xfrm>
          <a:off x="2490788" y="3052763"/>
          <a:ext cx="19288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7" imgW="863600" imgH="228600" progId="Equation.DSMT4">
                  <p:embed/>
                </p:oleObj>
              </mc:Choice>
              <mc:Fallback>
                <p:oleObj name="Equation" r:id="rId7" imgW="863600" imgH="228600" progId="Equation.DSMT4">
                  <p:embed/>
                  <p:pic>
                    <p:nvPicPr>
                      <p:cNvPr id="0" name="图片 6963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0788" y="3052763"/>
                        <a:ext cx="1928812" cy="665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9" name="Object 59"/>
          <p:cNvGraphicFramePr>
            <a:graphicFrameLocks noChangeAspect="1"/>
          </p:cNvGraphicFramePr>
          <p:nvPr/>
        </p:nvGraphicFramePr>
        <p:xfrm>
          <a:off x="4394200" y="2852738"/>
          <a:ext cx="26622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9" imgW="1244600" imgH="406400" progId="Equation.DSMT4">
                  <p:embed/>
                </p:oleObj>
              </mc:Choice>
              <mc:Fallback>
                <p:oleObj name="Equation" r:id="rId9" imgW="1244600" imgH="406400" progId="Equation.DSMT4">
                  <p:embed/>
                  <p:pic>
                    <p:nvPicPr>
                      <p:cNvPr id="0" name="图片 6963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94200" y="2852738"/>
                        <a:ext cx="2662238" cy="1031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0" name="Object 60"/>
          <p:cNvGraphicFramePr>
            <a:graphicFrameLocks noChangeAspect="1"/>
          </p:cNvGraphicFramePr>
          <p:nvPr/>
        </p:nvGraphicFramePr>
        <p:xfrm>
          <a:off x="4324350" y="3787775"/>
          <a:ext cx="3271838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公式" r:id="rId11" imgW="1549400" imgH="546100" progId="Equation.3">
                  <p:embed/>
                </p:oleObj>
              </mc:Choice>
              <mc:Fallback>
                <p:oleObj name="公式" r:id="rId11" imgW="1549400" imgH="546100" progId="Equation.3">
                  <p:embed/>
                  <p:pic>
                    <p:nvPicPr>
                      <p:cNvPr id="0" name="图片 6963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24350" y="3787775"/>
                        <a:ext cx="3271838" cy="12969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1" name="Object 61"/>
          <p:cNvGraphicFramePr>
            <a:graphicFrameLocks noChangeAspect="1"/>
          </p:cNvGraphicFramePr>
          <p:nvPr/>
        </p:nvGraphicFramePr>
        <p:xfrm>
          <a:off x="1347788" y="4175125"/>
          <a:ext cx="2962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9" name="Equation" r:id="rId13" imgW="1397000" imgH="152400" progId="Equation.DSMT4">
                  <p:embed/>
                </p:oleObj>
              </mc:Choice>
              <mc:Fallback>
                <p:oleObj name="Equation" r:id="rId13" imgW="1397000" imgH="152400" progId="Equation.DSMT4">
                  <p:embed/>
                  <p:pic>
                    <p:nvPicPr>
                      <p:cNvPr id="0" name="图片 6963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47788" y="4175125"/>
                        <a:ext cx="296227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2" name="Object 62"/>
          <p:cNvGraphicFramePr>
            <a:graphicFrameLocks noChangeAspect="1"/>
          </p:cNvGraphicFramePr>
          <p:nvPr/>
        </p:nvGraphicFramePr>
        <p:xfrm>
          <a:off x="1233488" y="5157788"/>
          <a:ext cx="2185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15" imgW="1168400" imgH="406400" progId="Equation.DSMT4">
                  <p:embed/>
                </p:oleObj>
              </mc:Choice>
              <mc:Fallback>
                <p:oleObj name="Equation" r:id="rId15" imgW="1168400" imgH="406400" progId="Equation.DSMT4">
                  <p:embed/>
                  <p:pic>
                    <p:nvPicPr>
                      <p:cNvPr id="0" name="图片 6963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33488" y="5157788"/>
                        <a:ext cx="2185987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53" name="Object 63"/>
          <p:cNvGraphicFramePr>
            <a:graphicFrameLocks noChangeAspect="1"/>
          </p:cNvGraphicFramePr>
          <p:nvPr/>
        </p:nvGraphicFramePr>
        <p:xfrm>
          <a:off x="4346575" y="5013325"/>
          <a:ext cx="2744788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1" name="Equation" r:id="rId17" imgW="1346200" imgH="508000" progId="Equation.DSMT4">
                  <p:embed/>
                </p:oleObj>
              </mc:Choice>
              <mc:Fallback>
                <p:oleObj name="Equation" r:id="rId17" imgW="1346200" imgH="508000" progId="Equation.DSMT4">
                  <p:embed/>
                  <p:pic>
                    <p:nvPicPr>
                      <p:cNvPr id="0" name="图片 6964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6575" y="5013325"/>
                        <a:ext cx="2744788" cy="1176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4"/>
          <p:cNvGraphicFramePr>
            <a:graphicFrameLocks noChangeAspect="1"/>
          </p:cNvGraphicFramePr>
          <p:nvPr/>
        </p:nvGraphicFramePr>
        <p:xfrm>
          <a:off x="7143750" y="5357813"/>
          <a:ext cx="12144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Equation" r:id="rId19" imgW="622300" imgH="215900" progId="Equation.DSMT4">
                  <p:embed/>
                </p:oleObj>
              </mc:Choice>
              <mc:Fallback>
                <p:oleObj name="Equation" r:id="rId19" imgW="622300" imgH="215900" progId="Equation.DSMT4">
                  <p:embed/>
                  <p:pic>
                    <p:nvPicPr>
                      <p:cNvPr id="0" name="图片 6964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43750" y="5357813"/>
                        <a:ext cx="1214438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9" grpId="0" autoUpdateAnimBg="0" build="p"/>
      <p:bldP spid="223241" grpId="0" autoUpdateAnimBg="0" build="p"/>
      <p:bldP spid="223247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62113" y="285750"/>
            <a:ext cx="5410200" cy="5334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3200" smtClean="0">
                <a:solidFill>
                  <a:srgbClr val="0000FF"/>
                </a:solidFill>
                <a:ea typeface="楷体_GB2312" panose="02010609030101010101" pitchFamily="49" charset="-122"/>
              </a:rPr>
              <a:t>一、连续型随机变量的定义</a:t>
            </a:r>
            <a:endParaRPr lang="zh-CN" altLang="en-US" sz="32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106499" name="Object 33"/>
          <p:cNvGraphicFramePr>
            <a:graphicFrameLocks noChangeAspect="1"/>
          </p:cNvGraphicFramePr>
          <p:nvPr/>
        </p:nvGraphicFramePr>
        <p:xfrm>
          <a:off x="5073650" y="3362325"/>
          <a:ext cx="685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quation" r:id="rId1" imgW="863600" imgH="419100" progId="Equation.DSMT4">
                  <p:embed/>
                </p:oleObj>
              </mc:Choice>
              <mc:Fallback>
                <p:oleObj name="Equation" r:id="rId1" imgW="863600" imgH="419100" progId="Equation.DSMT4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0" y="3362325"/>
                        <a:ext cx="685800" cy="373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7350" y="1214438"/>
            <a:ext cx="86106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定义</a:t>
            </a:r>
            <a:r>
              <a:rPr lang="en-US" altLang="zh-CN">
                <a:solidFill>
                  <a:srgbClr val="0000FF"/>
                </a:solidFill>
              </a:rPr>
              <a:t>1.</a:t>
            </a:r>
            <a:r>
              <a:rPr lang="en-US" altLang="zh-CN">
                <a:solidFill>
                  <a:schemeClr val="tx2"/>
                </a:solidFill>
              </a:rPr>
              <a:t>  </a:t>
            </a:r>
            <a:r>
              <a:rPr lang="zh-CN" altLang="en-US">
                <a:latin typeface="Arial" panose="020B0604020202020204" pitchFamily="34" charset="0"/>
              </a:rPr>
              <a:t>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是</a:t>
            </a:r>
            <a:r>
              <a:rPr lang="zh-CN" altLang="zh-CN">
                <a:latin typeface="Arial" panose="020B0604020202020204" pitchFamily="34" charset="0"/>
              </a:rPr>
              <a:t>随机变量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 i="1"/>
              <a:t>X</a:t>
            </a:r>
            <a:r>
              <a:rPr lang="zh-CN" altLang="en-US"/>
              <a:t>的分布函数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zh-CN" altLang="zh-CN">
                <a:latin typeface="Arial" panose="020B0604020202020204" pitchFamily="34" charset="0"/>
              </a:rPr>
              <a:t>若存在非负</a:t>
            </a: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095750" y="1803400"/>
            <a:ext cx="2673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</a:rPr>
              <a:t>，使对任意实数</a:t>
            </a:r>
            <a:endParaRPr lang="zh-CN" altLang="en-US"/>
          </a:p>
        </p:txBody>
      </p:sp>
      <p:graphicFrame>
        <p:nvGraphicFramePr>
          <p:cNvPr id="106502" name="Object 34"/>
          <p:cNvGraphicFramePr>
            <a:graphicFrameLocks noChangeAspect="1"/>
          </p:cNvGraphicFramePr>
          <p:nvPr/>
        </p:nvGraphicFramePr>
        <p:xfrm>
          <a:off x="1187450" y="1824038"/>
          <a:ext cx="2971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Equation" r:id="rId3" imgW="1536700" imgH="190500" progId="Equation.DSMT4">
                  <p:embed/>
                </p:oleObj>
              </mc:Choice>
              <mc:Fallback>
                <p:oleObj name="Equation" r:id="rId3" imgW="1536700" imgH="190500" progId="Equation.DSMT4">
                  <p:embed/>
                  <p:pic>
                    <p:nvPicPr>
                      <p:cNvPr id="0" name="图片 4198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1824038"/>
                        <a:ext cx="2971800" cy="522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395288" y="3259138"/>
            <a:ext cx="4781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</a:rPr>
              <a:t>则称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 i="1"/>
              <a:t>X</a:t>
            </a:r>
            <a:r>
              <a:rPr lang="zh-CN" altLang="zh-CN">
                <a:latin typeface="Arial" panose="020B0604020202020204" pitchFamily="34" charset="0"/>
              </a:rPr>
              <a:t>为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连续型随机变量</a:t>
            </a:r>
            <a:r>
              <a:rPr lang="zh-CN" altLang="zh-CN">
                <a:latin typeface="Arial" panose="020B0604020202020204" pitchFamily="34" charset="0"/>
              </a:rPr>
              <a:t>，称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5645150" y="3249613"/>
            <a:ext cx="30861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Arial" panose="020B0604020202020204" pitchFamily="34" charset="0"/>
              </a:rPr>
              <a:t>为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 i="1"/>
              <a:t>X </a:t>
            </a:r>
            <a:r>
              <a:rPr lang="zh-CN" altLang="zh-CN">
                <a:latin typeface="Arial" panose="020B0604020202020204" pitchFamily="34" charset="0"/>
              </a:rPr>
              <a:t>的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概率密度函</a:t>
            </a:r>
            <a:endParaRPr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00050" y="3849688"/>
            <a:ext cx="51800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数</a:t>
            </a:r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</a:rPr>
              <a:t>，</a:t>
            </a:r>
            <a:r>
              <a:rPr lang="zh-CN" altLang="zh-CN">
                <a:latin typeface="Arial" panose="020B0604020202020204" pitchFamily="34" charset="0"/>
              </a:rPr>
              <a:t>简称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概率密度</a:t>
            </a:r>
            <a:r>
              <a:rPr lang="zh-CN" altLang="zh-CN">
                <a:latin typeface="Arial" panose="020B0604020202020204" pitchFamily="34" charset="0"/>
              </a:rPr>
              <a:t>或</a:t>
            </a:r>
            <a:r>
              <a:rPr lang="zh-CN" altLang="zh-CN">
                <a:solidFill>
                  <a:srgbClr val="0000FF"/>
                </a:solidFill>
                <a:latin typeface="Arial" panose="020B0604020202020204" pitchFamily="34" charset="0"/>
              </a:rPr>
              <a:t>密度函数</a:t>
            </a:r>
            <a:r>
              <a:rPr lang="zh-CN" altLang="zh-CN">
                <a:solidFill>
                  <a:schemeClr val="tx2"/>
                </a:solidFill>
                <a:latin typeface="Arial" panose="020B0604020202020204" pitchFamily="34" charset="0"/>
              </a:rPr>
              <a:t>。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06506" name="Object 35"/>
          <p:cNvGraphicFramePr>
            <a:graphicFrameLocks noChangeAspect="1"/>
          </p:cNvGraphicFramePr>
          <p:nvPr/>
        </p:nvGraphicFramePr>
        <p:xfrm>
          <a:off x="6699250" y="1898650"/>
          <a:ext cx="584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7" name="Equation" r:id="rId5" imgW="749300" imgH="495300" progId="Equation.DSMT4">
                  <p:embed/>
                </p:oleObj>
              </mc:Choice>
              <mc:Fallback>
                <p:oleObj name="Equation" r:id="rId5" imgW="749300" imgH="495300" progId="Equation.DSMT4">
                  <p:embed/>
                  <p:pic>
                    <p:nvPicPr>
                      <p:cNvPr id="0" name="图片 4198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9250" y="1898650"/>
                        <a:ext cx="584200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74650" y="1800225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函数</a:t>
            </a:r>
            <a:endParaRPr lang="zh-CN" altLang="en-US"/>
          </a:p>
        </p:txBody>
      </p:sp>
      <p:graphicFrame>
        <p:nvGraphicFramePr>
          <p:cNvPr id="106509" name="Object 36"/>
          <p:cNvGraphicFramePr>
            <a:graphicFrameLocks noChangeAspect="1"/>
          </p:cNvGraphicFramePr>
          <p:nvPr/>
        </p:nvGraphicFramePr>
        <p:xfrm>
          <a:off x="2244725" y="2352675"/>
          <a:ext cx="29035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公式" r:id="rId7" imgW="26822400" imgH="7924800" progId="Equation.3">
                  <p:embed/>
                </p:oleObj>
              </mc:Choice>
              <mc:Fallback>
                <p:oleObj name="公式" r:id="rId7" imgW="26822400" imgH="7924800" progId="Equation.3">
                  <p:embed/>
                  <p:pic>
                    <p:nvPicPr>
                      <p:cNvPr id="0" name="图片 41987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1999"/>
                      </a:blip>
                      <a:stretch>
                        <a:fillRect/>
                      </a:stretch>
                    </p:blipFill>
                    <p:spPr>
                      <a:xfrm>
                        <a:off x="2244725" y="2352675"/>
                        <a:ext cx="2903538" cy="825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533400" y="4835525"/>
            <a:ext cx="2189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i="1">
                <a:solidFill>
                  <a:srgbClr val="FF0000"/>
                </a:solidFill>
              </a:rPr>
              <a:t>f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>
                <a:solidFill>
                  <a:srgbClr val="FF0000"/>
                </a:solidFill>
              </a:rPr>
              <a:t>的意义：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2405063" y="4835525"/>
            <a:ext cx="5359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随机变量 </a:t>
            </a:r>
            <a:r>
              <a:rPr lang="en-US" altLang="zh-CN" i="1"/>
              <a:t>X</a:t>
            </a:r>
            <a:r>
              <a:rPr lang="zh-CN" altLang="en-US"/>
              <a:t>在点</a:t>
            </a:r>
            <a:r>
              <a:rPr lang="en-US" altLang="zh-CN" i="1"/>
              <a:t>x </a:t>
            </a:r>
            <a:r>
              <a:rPr lang="zh-CN" altLang="en-US"/>
              <a:t>处的密集程度。</a:t>
            </a:r>
            <a:endParaRPr lang="zh-CN" altLang="en-US"/>
          </a:p>
        </p:txBody>
      </p:sp>
      <p:pic>
        <p:nvPicPr>
          <p:cNvPr id="54318" name="Picture 16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319" name="Picture 17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 build="p"/>
      <p:bldP spid="106500" grpId="0" autoUpdateAnimBg="0" build="p"/>
      <p:bldP spid="106501" grpId="0" autoUpdateAnimBg="0" build="p"/>
      <p:bldP spid="106503" grpId="0" autoUpdateAnimBg="0" build="p"/>
      <p:bldP spid="106504" grpId="0" autoUpdateAnimBg="0" build="p"/>
      <p:bldP spid="106505" grpId="0" autoUpdateAnimBg="0" build="p"/>
      <p:bldP spid="106507" grpId="0" autoUpdateAnimBg="0" build="p"/>
      <p:bldP spid="106510" grpId="0" autoUpdateAnimBg="0"/>
      <p:bldP spid="10651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35"/>
          <p:cNvGraphicFramePr>
            <a:graphicFrameLocks noChangeAspect="1"/>
          </p:cNvGraphicFramePr>
          <p:nvPr/>
        </p:nvGraphicFramePr>
        <p:xfrm>
          <a:off x="1066800" y="1844675"/>
          <a:ext cx="31416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1" imgW="1562100" imgH="190500" progId="Equation.DSMT4">
                  <p:embed/>
                </p:oleObj>
              </mc:Choice>
              <mc:Fallback>
                <p:oleObj name="Equation" r:id="rId1" imgW="1562100" imgH="190500" progId="Equation.DSMT4">
                  <p:embed/>
                  <p:pic>
                    <p:nvPicPr>
                      <p:cNvPr id="0" name="图片 706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844675"/>
                        <a:ext cx="3141663" cy="573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3" name="Object 36"/>
          <p:cNvGraphicFramePr>
            <a:graphicFrameLocks noChangeAspect="1"/>
          </p:cNvGraphicFramePr>
          <p:nvPr/>
        </p:nvGraphicFramePr>
        <p:xfrm>
          <a:off x="4238625" y="1704975"/>
          <a:ext cx="4005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3" imgW="2425700" imgH="406400" progId="Equation.DSMT4">
                  <p:embed/>
                </p:oleObj>
              </mc:Choice>
              <mc:Fallback>
                <p:oleObj name="Equation" r:id="rId3" imgW="2425700" imgH="406400" progId="Equation.DSMT4">
                  <p:embed/>
                  <p:pic>
                    <p:nvPicPr>
                      <p:cNvPr id="0" name="图片 706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8625" y="1704975"/>
                        <a:ext cx="4005263" cy="828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974725" y="1055688"/>
            <a:ext cx="70278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① </a:t>
            </a:r>
            <a:r>
              <a:rPr lang="en-US" altLang="zh-CN" i="1"/>
              <a:t>X </a:t>
            </a:r>
            <a:r>
              <a:rPr lang="zh-CN" altLang="en-US"/>
              <a:t>的分布函数可以用标准正态分布表示：</a:t>
            </a:r>
            <a:endParaRPr lang="zh-CN" altLang="en-US"/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914400" y="2565400"/>
            <a:ext cx="76866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楷体_GB2312" panose="02010609030101010101" pitchFamily="49" charset="-122"/>
              </a:rPr>
              <a:t>② X</a:t>
            </a:r>
            <a:r>
              <a:rPr lang="zh-CN" altLang="en-US">
                <a:latin typeface="楷体_GB2312" panose="02010609030101010101" pitchFamily="49" charset="-122"/>
              </a:rPr>
              <a:t>落入区间内概率可以用标准正态分布计算：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225290" name="Object 37"/>
          <p:cNvGraphicFramePr>
            <a:graphicFrameLocks noChangeAspect="1"/>
          </p:cNvGraphicFramePr>
          <p:nvPr/>
        </p:nvGraphicFramePr>
        <p:xfrm>
          <a:off x="3324225" y="3068638"/>
          <a:ext cx="36099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5" imgW="1828800" imgH="406400" progId="Equation.DSMT4">
                  <p:embed/>
                </p:oleObj>
              </mc:Choice>
              <mc:Fallback>
                <p:oleObj name="Equation" r:id="rId5" imgW="1828800" imgH="406400" progId="Equation.DSMT4">
                  <p:embed/>
                  <p:pic>
                    <p:nvPicPr>
                      <p:cNvPr id="0" name="图片 706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225" y="3068638"/>
                        <a:ext cx="3609975" cy="966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38"/>
          <p:cNvGraphicFramePr>
            <a:graphicFrameLocks noChangeAspect="1"/>
          </p:cNvGraphicFramePr>
          <p:nvPr/>
        </p:nvGraphicFramePr>
        <p:xfrm>
          <a:off x="969963" y="3143250"/>
          <a:ext cx="23209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Equation" r:id="rId7" imgW="1016000" imgH="254000" progId="Equation.DSMT4">
                  <p:embed/>
                </p:oleObj>
              </mc:Choice>
              <mc:Fallback>
                <p:oleObj name="Equation" r:id="rId7" imgW="1016000" imgH="254000" progId="Equation.DSMT4">
                  <p:embed/>
                  <p:pic>
                    <p:nvPicPr>
                      <p:cNvPr id="0" name="图片 706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963" y="3143250"/>
                        <a:ext cx="2320925" cy="739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2" name="Object 39"/>
          <p:cNvGraphicFramePr>
            <a:graphicFrameLocks noChangeAspect="1"/>
          </p:cNvGraphicFramePr>
          <p:nvPr/>
        </p:nvGraphicFramePr>
        <p:xfrm>
          <a:off x="3278188" y="4106863"/>
          <a:ext cx="37068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Equation" r:id="rId9" imgW="1803400" imgH="406400" progId="Equation.3">
                  <p:embed/>
                </p:oleObj>
              </mc:Choice>
              <mc:Fallback>
                <p:oleObj name="Equation" r:id="rId9" imgW="1803400" imgH="406400" progId="Equation.3">
                  <p:embed/>
                  <p:pic>
                    <p:nvPicPr>
                      <p:cNvPr id="0" name="图片 7066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188" y="4106863"/>
                        <a:ext cx="3706812" cy="1014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828675" y="476250"/>
            <a:ext cx="2951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 设随机变量</a:t>
            </a:r>
            <a:endParaRPr lang="zh-CN" altLang="en-US"/>
          </a:p>
        </p:txBody>
      </p:sp>
      <p:graphicFrame>
        <p:nvGraphicFramePr>
          <p:cNvPr id="225295" name="Object 40"/>
          <p:cNvGraphicFramePr>
            <a:graphicFrameLocks noChangeAspect="1"/>
          </p:cNvGraphicFramePr>
          <p:nvPr/>
        </p:nvGraphicFramePr>
        <p:xfrm>
          <a:off x="3730625" y="476250"/>
          <a:ext cx="2209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公式" r:id="rId11" imgW="1092200" imgH="190500" progId="Equation.3">
                  <p:embed/>
                </p:oleObj>
              </mc:Choice>
              <mc:Fallback>
                <p:oleObj name="公式" r:id="rId11" imgW="1092200" imgH="190500" progId="Equation.3">
                  <p:embed/>
                  <p:pic>
                    <p:nvPicPr>
                      <p:cNvPr id="0" name="图片 7066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0625" y="476250"/>
                        <a:ext cx="22098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utoUpdateAnimBg="0" build="p"/>
      <p:bldP spid="225289" grpId="0" autoUpdateAnimBg="0"/>
      <p:bldP spid="225294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800600" y="1598613"/>
            <a:ext cx="4191000" cy="2982912"/>
            <a:chOff x="3024" y="624"/>
            <a:chExt cx="2640" cy="1879"/>
          </a:xfrm>
        </p:grpSpPr>
        <p:sp>
          <p:nvSpPr>
            <p:cNvPr id="92226" name="Line 3"/>
            <p:cNvSpPr>
              <a:spLocks noChangeShapeType="1"/>
            </p:cNvSpPr>
            <p:nvPr/>
          </p:nvSpPr>
          <p:spPr bwMode="auto">
            <a:xfrm flipV="1">
              <a:off x="4283" y="816"/>
              <a:ext cx="0" cy="168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7" name="Text Box 4"/>
            <p:cNvSpPr txBox="1">
              <a:spLocks noChangeArrowheads="1"/>
            </p:cNvSpPr>
            <p:nvPr/>
          </p:nvSpPr>
          <p:spPr bwMode="auto">
            <a:xfrm>
              <a:off x="5280" y="2112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ea typeface="宋体" panose="02010600030101010101" pitchFamily="2" charset="-122"/>
                </a:rPr>
                <a:t>x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2228" name="Text Box 5"/>
            <p:cNvSpPr txBox="1">
              <a:spLocks noChangeArrowheads="1"/>
            </p:cNvSpPr>
            <p:nvPr/>
          </p:nvSpPr>
          <p:spPr bwMode="auto">
            <a:xfrm>
              <a:off x="4080" y="192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2229" name="Freeform 6"/>
            <p:cNvSpPr/>
            <p:nvPr/>
          </p:nvSpPr>
          <p:spPr bwMode="auto">
            <a:xfrm>
              <a:off x="3168" y="1008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0" name="Line 7"/>
            <p:cNvSpPr>
              <a:spLocks noChangeShapeType="1"/>
            </p:cNvSpPr>
            <p:nvPr/>
          </p:nvSpPr>
          <p:spPr bwMode="auto">
            <a:xfrm>
              <a:off x="3024" y="1989"/>
              <a:ext cx="26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15" name="Object 55"/>
            <p:cNvGraphicFramePr>
              <a:graphicFrameLocks noChangeAspect="1"/>
            </p:cNvGraphicFramePr>
            <p:nvPr/>
          </p:nvGraphicFramePr>
          <p:xfrm>
            <a:off x="4320" y="624"/>
            <a:ext cx="48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1" name="公式" r:id="rId1" imgW="330200" imgH="152400" progId="Equation.3">
                    <p:embed/>
                  </p:oleObj>
                </mc:Choice>
                <mc:Fallback>
                  <p:oleObj name="公式" r:id="rId1" imgW="330200" imgH="152400" progId="Equation.3">
                    <p:embed/>
                    <p:pic>
                      <p:nvPicPr>
                        <p:cNvPr id="0" name="图片 716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20" y="624"/>
                          <a:ext cx="488" cy="29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1" name="Line 9"/>
            <p:cNvSpPr>
              <a:spLocks noChangeShapeType="1"/>
            </p:cNvSpPr>
            <p:nvPr/>
          </p:nvSpPr>
          <p:spPr bwMode="auto">
            <a:xfrm flipV="1">
              <a:off x="3840" y="1632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2" name="Line 10"/>
            <p:cNvSpPr>
              <a:spLocks noChangeShapeType="1"/>
            </p:cNvSpPr>
            <p:nvPr/>
          </p:nvSpPr>
          <p:spPr bwMode="auto">
            <a:xfrm flipV="1">
              <a:off x="3312" y="1872"/>
              <a:ext cx="0" cy="9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3" name="Line 11"/>
            <p:cNvSpPr>
              <a:spLocks noChangeShapeType="1"/>
            </p:cNvSpPr>
            <p:nvPr/>
          </p:nvSpPr>
          <p:spPr bwMode="auto">
            <a:xfrm flipV="1">
              <a:off x="3411" y="182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4" name="Line 12"/>
            <p:cNvSpPr>
              <a:spLocks noChangeShapeType="1"/>
            </p:cNvSpPr>
            <p:nvPr/>
          </p:nvSpPr>
          <p:spPr bwMode="auto">
            <a:xfrm flipV="1">
              <a:off x="5136" y="182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5" name="Line 13"/>
            <p:cNvSpPr>
              <a:spLocks noChangeShapeType="1"/>
            </p:cNvSpPr>
            <p:nvPr/>
          </p:nvSpPr>
          <p:spPr bwMode="auto">
            <a:xfrm flipV="1">
              <a:off x="3552" y="182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6" name="Line 14"/>
            <p:cNvSpPr>
              <a:spLocks noChangeShapeType="1"/>
            </p:cNvSpPr>
            <p:nvPr/>
          </p:nvSpPr>
          <p:spPr bwMode="auto">
            <a:xfrm flipV="1">
              <a:off x="3744" y="172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7" name="Line 15"/>
            <p:cNvSpPr>
              <a:spLocks noChangeShapeType="1"/>
            </p:cNvSpPr>
            <p:nvPr/>
          </p:nvSpPr>
          <p:spPr bwMode="auto">
            <a:xfrm flipV="1">
              <a:off x="4752" y="1632"/>
              <a:ext cx="0" cy="3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8" name="Line 16"/>
            <p:cNvSpPr>
              <a:spLocks noChangeShapeType="1"/>
            </p:cNvSpPr>
            <p:nvPr/>
          </p:nvSpPr>
          <p:spPr bwMode="auto">
            <a:xfrm flipV="1">
              <a:off x="4848" y="1728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9" name="Line 17"/>
            <p:cNvSpPr>
              <a:spLocks noChangeShapeType="1"/>
            </p:cNvSpPr>
            <p:nvPr/>
          </p:nvSpPr>
          <p:spPr bwMode="auto">
            <a:xfrm flipV="1">
              <a:off x="4944" y="177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0" name="Line 18"/>
            <p:cNvSpPr>
              <a:spLocks noChangeShapeType="1"/>
            </p:cNvSpPr>
            <p:nvPr/>
          </p:nvSpPr>
          <p:spPr bwMode="auto">
            <a:xfrm flipV="1">
              <a:off x="5040" y="1824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1" name="Line 19"/>
            <p:cNvSpPr>
              <a:spLocks noChangeShapeType="1"/>
            </p:cNvSpPr>
            <p:nvPr/>
          </p:nvSpPr>
          <p:spPr bwMode="auto">
            <a:xfrm flipV="1">
              <a:off x="3648" y="1776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42" name="Text Box 20"/>
            <p:cNvSpPr txBox="1">
              <a:spLocks noChangeArrowheads="1"/>
            </p:cNvSpPr>
            <p:nvPr/>
          </p:nvSpPr>
          <p:spPr bwMode="auto">
            <a:xfrm>
              <a:off x="4656" y="192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ea typeface="宋体" panose="02010600030101010101" pitchFamily="2" charset="-122"/>
                </a:rPr>
                <a:t>x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2243" name="Text Box 21"/>
            <p:cNvSpPr txBox="1">
              <a:spLocks noChangeArrowheads="1"/>
            </p:cNvSpPr>
            <p:nvPr/>
          </p:nvSpPr>
          <p:spPr bwMode="auto">
            <a:xfrm>
              <a:off x="3696" y="192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ea typeface="宋体" panose="02010600030101010101" pitchFamily="2" charset="-122"/>
                </a:rPr>
                <a:t>-x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317462" name="Line 22"/>
          <p:cNvSpPr>
            <a:spLocks noChangeShapeType="1"/>
          </p:cNvSpPr>
          <p:nvPr/>
        </p:nvSpPr>
        <p:spPr bwMode="auto">
          <a:xfrm>
            <a:off x="5651500" y="2803525"/>
            <a:ext cx="215900" cy="6350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3" name="Line 23"/>
          <p:cNvSpPr>
            <a:spLocks noChangeShapeType="1"/>
          </p:cNvSpPr>
          <p:nvPr/>
        </p:nvSpPr>
        <p:spPr bwMode="auto">
          <a:xfrm flipH="1">
            <a:off x="7848600" y="2752725"/>
            <a:ext cx="228600" cy="838200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611188" y="1989138"/>
            <a:ext cx="3744912" cy="1373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/>
              <a:t>利用此性质可以计算当</a:t>
            </a:r>
            <a:r>
              <a:rPr lang="en-US" altLang="zh-CN" i="1"/>
              <a:t>x</a:t>
            </a:r>
            <a:r>
              <a:rPr lang="en-US" altLang="zh-CN"/>
              <a:t> &lt;</a:t>
            </a:r>
            <a:r>
              <a:rPr lang="zh-CN" altLang="en-US"/>
              <a:t>０时，分布函数</a:t>
            </a:r>
            <a:r>
              <a:rPr lang="en-US" altLang="zh-CN">
                <a:latin typeface="Symbol" panose="05050102010706020507" pitchFamily="18" charset="2"/>
              </a:rPr>
              <a:t>F(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的值</a:t>
            </a:r>
            <a:r>
              <a:rPr lang="en-US" altLang="zh-CN"/>
              <a:t>!</a:t>
            </a:r>
            <a:endParaRPr lang="en-US" altLang="zh-CN"/>
          </a:p>
        </p:txBody>
      </p:sp>
      <p:graphicFrame>
        <p:nvGraphicFramePr>
          <p:cNvPr id="317468" name="Object 56"/>
          <p:cNvGraphicFramePr>
            <a:graphicFrameLocks noChangeAspect="1"/>
          </p:cNvGraphicFramePr>
          <p:nvPr/>
        </p:nvGraphicFramePr>
        <p:xfrm>
          <a:off x="2268538" y="1268413"/>
          <a:ext cx="3352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Equation" r:id="rId3" imgW="3200400" imgH="406400" progId="Equation.DSMT4">
                  <p:embed/>
                </p:oleObj>
              </mc:Choice>
              <mc:Fallback>
                <p:oleObj name="Equation" r:id="rId3" imgW="3200400" imgH="406400" progId="Equation.DSMT4">
                  <p:embed/>
                  <p:pic>
                    <p:nvPicPr>
                      <p:cNvPr id="0" name="图片 7168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268413"/>
                        <a:ext cx="3352800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1" name="Object 57"/>
          <p:cNvGraphicFramePr>
            <a:graphicFrameLocks noChangeAspect="1"/>
          </p:cNvGraphicFramePr>
          <p:nvPr/>
        </p:nvGraphicFramePr>
        <p:xfrm>
          <a:off x="7735888" y="2343150"/>
          <a:ext cx="9398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Equation" r:id="rId5" imgW="1447800" imgH="406400" progId="Equation.DSMT4">
                  <p:embed/>
                </p:oleObj>
              </mc:Choice>
              <mc:Fallback>
                <p:oleObj name="Equation" r:id="rId5" imgW="1447800" imgH="406400" progId="Equation.DSMT4">
                  <p:embed/>
                  <p:pic>
                    <p:nvPicPr>
                      <p:cNvPr id="0" name="图片 7168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5888" y="2343150"/>
                        <a:ext cx="939800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2" name="Object 58"/>
          <p:cNvGraphicFramePr>
            <a:graphicFrameLocks noChangeAspect="1"/>
          </p:cNvGraphicFramePr>
          <p:nvPr/>
        </p:nvGraphicFramePr>
        <p:xfrm>
          <a:off x="5262563" y="2455863"/>
          <a:ext cx="7651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7" imgW="1155700" imgH="406400" progId="Equation.DSMT4">
                  <p:embed/>
                </p:oleObj>
              </mc:Choice>
              <mc:Fallback>
                <p:oleObj name="Equation" r:id="rId7" imgW="1155700" imgH="406400" progId="Equation.DSMT4">
                  <p:embed/>
                  <p:pic>
                    <p:nvPicPr>
                      <p:cNvPr id="0" name="图片 7168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2563" y="2455863"/>
                        <a:ext cx="765175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3" name="Object 59"/>
          <p:cNvGraphicFramePr>
            <a:graphicFrameLocks noChangeAspect="1"/>
          </p:cNvGraphicFramePr>
          <p:nvPr/>
        </p:nvGraphicFramePr>
        <p:xfrm>
          <a:off x="6156325" y="4797425"/>
          <a:ext cx="158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9" imgW="2006600" imgH="406400" progId="Equation.DSMT4">
                  <p:embed/>
                </p:oleObj>
              </mc:Choice>
              <mc:Fallback>
                <p:oleObj name="Equation" r:id="rId9" imgW="2006600" imgH="406400" progId="Equation.DSMT4">
                  <p:embed/>
                  <p:pic>
                    <p:nvPicPr>
                      <p:cNvPr id="0" name="图片 7168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56325" y="4797425"/>
                        <a:ext cx="15875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4" name="Text Box 34"/>
          <p:cNvSpPr txBox="1">
            <a:spLocks noChangeArrowheads="1"/>
          </p:cNvSpPr>
          <p:nvPr/>
        </p:nvSpPr>
        <p:spPr bwMode="auto">
          <a:xfrm>
            <a:off x="179388" y="620713"/>
            <a:ext cx="74152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 设随机变量服从标准正态分布，则成立</a:t>
            </a:r>
            <a:endParaRPr lang="zh-CN" altLang="en-US"/>
          </a:p>
        </p:txBody>
      </p:sp>
      <p:graphicFrame>
        <p:nvGraphicFramePr>
          <p:cNvPr id="317476" name="Object 60"/>
          <p:cNvGraphicFramePr>
            <a:graphicFrameLocks noChangeAspect="1"/>
          </p:cNvGraphicFramePr>
          <p:nvPr/>
        </p:nvGraphicFramePr>
        <p:xfrm>
          <a:off x="755650" y="3573463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11" imgW="2273300" imgH="406400" progId="Equation.DSMT4">
                  <p:embed/>
                </p:oleObj>
              </mc:Choice>
              <mc:Fallback>
                <p:oleObj name="Equation" r:id="rId11" imgW="2273300" imgH="406400" progId="Equation.DSMT4">
                  <p:embed/>
                  <p:pic>
                    <p:nvPicPr>
                      <p:cNvPr id="0" name="图片 7168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3573463"/>
                        <a:ext cx="1790700" cy="393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2" grpId="0" animBg="1"/>
      <p:bldP spid="317463" grpId="0" animBg="1"/>
      <p:bldP spid="317466" grpId="0"/>
      <p:bldP spid="317474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1" name="Rectangle 2"/>
          <p:cNvSpPr>
            <a:spLocks noChangeArrowheads="1"/>
          </p:cNvSpPr>
          <p:nvPr/>
        </p:nvSpPr>
        <p:spPr bwMode="auto">
          <a:xfrm>
            <a:off x="285750" y="428625"/>
            <a:ext cx="24939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0030101010101" pitchFamily="49" charset="-122"/>
                <a:ea typeface="黑体" panose="02010600030101010101" pitchFamily="49" charset="-122"/>
              </a:rPr>
              <a:t>（</a:t>
            </a:r>
            <a:r>
              <a:rPr lang="en-US" altLang="zh-CN" sz="3200">
                <a:latin typeface="黑体" panose="02010600030101010101" pitchFamily="49" charset="-122"/>
                <a:ea typeface="黑体" panose="02010600030101010101" pitchFamily="49" charset="-122"/>
              </a:rPr>
              <a:t>8</a:t>
            </a:r>
            <a:r>
              <a:rPr lang="zh-CN" altLang="en-US" sz="3200">
                <a:latin typeface="黑体" panose="02010600030101010101" pitchFamily="49" charset="-122"/>
                <a:ea typeface="黑体" panose="02010600030101010101" pitchFamily="49" charset="-122"/>
              </a:rPr>
              <a:t>）</a:t>
            </a:r>
            <a:r>
              <a:rPr lang="en-US" altLang="zh-CN" sz="3200">
                <a:latin typeface="黑体" panose="02010600030101010101" pitchFamily="49" charset="-122"/>
                <a:ea typeface="黑体" panose="02010600030101010101" pitchFamily="49" charset="-122"/>
              </a:rPr>
              <a:t>3</a:t>
            </a:r>
            <a:r>
              <a:rPr lang="en-US" altLang="zh-CN" sz="3200" i="1">
                <a:latin typeface="Symbol" panose="05050102010706020507" pitchFamily="18" charset="2"/>
                <a:ea typeface="黑体" panose="02010600030101010101" pitchFamily="49" charset="-122"/>
              </a:rPr>
              <a:t>s</a:t>
            </a:r>
            <a:r>
              <a:rPr lang="zh-CN" altLang="en-US" sz="3200">
                <a:latin typeface="Symbol" panose="05050102010706020507" pitchFamily="18" charset="2"/>
                <a:ea typeface="黑体" panose="02010600030101010101" pitchFamily="49" charset="-122"/>
              </a:rPr>
              <a:t>准则</a:t>
            </a:r>
            <a:endParaRPr lang="zh-CN" altLang="en-US" sz="3200"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graphicFrame>
        <p:nvGraphicFramePr>
          <p:cNvPr id="318467" name="Object 41"/>
          <p:cNvGraphicFramePr>
            <a:graphicFrameLocks noChangeAspect="1"/>
          </p:cNvGraphicFramePr>
          <p:nvPr/>
        </p:nvGraphicFramePr>
        <p:xfrm>
          <a:off x="933450" y="1177925"/>
          <a:ext cx="22844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5" name="Equation" r:id="rId1" imgW="1054100" imgH="241300" progId="Equation.DSMT4">
                  <p:embed/>
                </p:oleObj>
              </mc:Choice>
              <mc:Fallback>
                <p:oleObj name="Equation" r:id="rId1" imgW="1054100" imgH="241300" progId="Equation.DSMT4">
                  <p:embed/>
                  <p:pic>
                    <p:nvPicPr>
                      <p:cNvPr id="0" name="图片 7270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3450" y="1177925"/>
                        <a:ext cx="2284413" cy="6080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3208338" y="1206500"/>
            <a:ext cx="23272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anose="02010609030101010101" pitchFamily="49" charset="-122"/>
              </a:rPr>
              <a:t>时容易计算：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graphicFrame>
        <p:nvGraphicFramePr>
          <p:cNvPr id="318469" name="Object 42"/>
          <p:cNvGraphicFramePr>
            <a:graphicFrameLocks noChangeAspect="1"/>
          </p:cNvGraphicFramePr>
          <p:nvPr/>
        </p:nvGraphicFramePr>
        <p:xfrm>
          <a:off x="1966913" y="1857375"/>
          <a:ext cx="37671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Equation" r:id="rId3" imgW="1841500" imgH="254000" progId="Equation.DSMT4">
                  <p:embed/>
                </p:oleObj>
              </mc:Choice>
              <mc:Fallback>
                <p:oleObj name="Equation" r:id="rId3" imgW="1841500" imgH="254000" progId="Equation.DSMT4">
                  <p:embed/>
                  <p:pic>
                    <p:nvPicPr>
                      <p:cNvPr id="0" name="图片 7270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1857375"/>
                        <a:ext cx="3767137" cy="560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0" name="Object 43"/>
          <p:cNvGraphicFramePr>
            <a:graphicFrameLocks noChangeAspect="1"/>
          </p:cNvGraphicFramePr>
          <p:nvPr/>
        </p:nvGraphicFramePr>
        <p:xfrm>
          <a:off x="2001838" y="2522538"/>
          <a:ext cx="3921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1943100" imgH="254000" progId="Equation.DSMT4">
                  <p:embed/>
                </p:oleObj>
              </mc:Choice>
              <mc:Fallback>
                <p:oleObj name="Equation" r:id="rId5" imgW="1943100" imgH="254000" progId="Equation.DSMT4">
                  <p:embed/>
                  <p:pic>
                    <p:nvPicPr>
                      <p:cNvPr id="0" name="图片 7270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1838" y="2522538"/>
                        <a:ext cx="3921125" cy="549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1" name="Object 44"/>
          <p:cNvGraphicFramePr>
            <a:graphicFrameLocks noChangeAspect="1"/>
          </p:cNvGraphicFramePr>
          <p:nvPr/>
        </p:nvGraphicFramePr>
        <p:xfrm>
          <a:off x="2005013" y="3232150"/>
          <a:ext cx="38385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7" imgW="1930400" imgH="254000" progId="Equation.DSMT4">
                  <p:embed/>
                </p:oleObj>
              </mc:Choice>
              <mc:Fallback>
                <p:oleObj name="Equation" r:id="rId7" imgW="1930400" imgH="254000" progId="Equation.DSMT4">
                  <p:embed/>
                  <p:pic>
                    <p:nvPicPr>
                      <p:cNvPr id="0" name="图片 7270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5013" y="3232150"/>
                        <a:ext cx="3838575" cy="625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2" name="Object 45"/>
          <p:cNvGraphicFramePr>
            <a:graphicFrameLocks noChangeAspect="1"/>
          </p:cNvGraphicFramePr>
          <p:nvPr/>
        </p:nvGraphicFramePr>
        <p:xfrm>
          <a:off x="6202363" y="3946525"/>
          <a:ext cx="2438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Equation" r:id="rId9" imgW="1244600" imgH="152400" progId="Equation.3">
                  <p:embed/>
                </p:oleObj>
              </mc:Choice>
              <mc:Fallback>
                <p:oleObj name="Equation" r:id="rId9" imgW="1244600" imgH="152400" progId="Equation.3">
                  <p:embed/>
                  <p:pic>
                    <p:nvPicPr>
                      <p:cNvPr id="0" name="图片 7270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02363" y="3946525"/>
                        <a:ext cx="2438400" cy="487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395288" y="3916363"/>
            <a:ext cx="19700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/>
              <a:t>可以认为，</a:t>
            </a:r>
            <a:endParaRPr kumimoji="0" lang="zh-CN" altLang="en-US"/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2163763" y="3919538"/>
            <a:ext cx="403066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en-US" altLang="zh-CN" i="1"/>
              <a:t>X</a:t>
            </a:r>
            <a:r>
              <a:rPr kumimoji="0" lang="zh-CN" altLang="en-US">
                <a:latin typeface="楷体_GB2312" panose="02010609030101010101" pitchFamily="49" charset="-122"/>
              </a:rPr>
              <a:t>的取值几乎全部集中在</a:t>
            </a:r>
            <a:endParaRPr kumimoji="0" lang="zh-CN" altLang="en-US">
              <a:latin typeface="楷体_GB2312" panose="02010609030101010101" pitchFamily="49" charset="-122"/>
            </a:endParaRP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395288" y="4441825"/>
            <a:ext cx="19700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/>
              <a:t>的区间内。</a:t>
            </a:r>
            <a:endParaRPr kumimoji="0" lang="zh-CN" altLang="en-US"/>
          </a:p>
        </p:txBody>
      </p:sp>
      <p:sp>
        <p:nvSpPr>
          <p:cNvPr id="318476" name="Text Box 12"/>
          <p:cNvSpPr txBox="1">
            <a:spLocks noChangeArrowheads="1"/>
          </p:cNvSpPr>
          <p:nvPr/>
        </p:nvSpPr>
        <p:spPr bwMode="auto">
          <a:xfrm>
            <a:off x="2087563" y="4465638"/>
            <a:ext cx="48609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zh-CN" altLang="en-US"/>
              <a:t>这在统计学上称为“</a:t>
            </a:r>
            <a:r>
              <a:rPr kumimoji="0" lang="en-US" altLang="zh-CN"/>
              <a:t>3</a:t>
            </a:r>
            <a:r>
              <a:rPr kumimoji="0" lang="en-US" altLang="zh-CN" i="1">
                <a:latin typeface="Symbol" panose="05050102010706020507" pitchFamily="18" charset="2"/>
              </a:rPr>
              <a:t>s</a:t>
            </a:r>
            <a:r>
              <a:rPr kumimoji="0" lang="zh-CN" altLang="en-US">
                <a:latin typeface="Symbol" panose="05050102010706020507" pitchFamily="18" charset="2"/>
              </a:rPr>
              <a:t>准则</a:t>
            </a:r>
            <a:r>
              <a:rPr kumimoji="0" lang="zh-CN" altLang="en-US"/>
              <a:t>”。</a:t>
            </a:r>
            <a:endParaRPr kumimoji="0" lang="zh-CN" altLang="en-US"/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468313" y="1187450"/>
            <a:ext cx="5413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endParaRPr lang="zh-CN" altLang="en-US"/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373063" y="5041900"/>
            <a:ext cx="2543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anose="02010609030101010101" pitchFamily="49" charset="-122"/>
              </a:rPr>
              <a:t>由</a:t>
            </a:r>
            <a:r>
              <a:rPr lang="en-US" altLang="zh-CN">
                <a:latin typeface="楷体_GB2312" panose="02010609030101010101" pitchFamily="49" charset="-122"/>
              </a:rPr>
              <a:t>3</a:t>
            </a:r>
            <a:r>
              <a:rPr lang="en-US" altLang="zh-CN" i="1">
                <a:latin typeface="楷体_GB2312" panose="02010609030101010101" pitchFamily="49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latin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latin typeface="楷体_GB2312" panose="02010609030101010101" pitchFamily="49" charset="-122"/>
                <a:sym typeface="Symbol" panose="05050102010706020507" pitchFamily="18" charset="2"/>
              </a:rPr>
              <a:t>准则知</a:t>
            </a:r>
            <a:r>
              <a:rPr lang="zh-CN" altLang="en-US">
                <a:latin typeface="楷体_GB2312" panose="02010609030101010101" pitchFamily="49" charset="-122"/>
              </a:rPr>
              <a:t>，</a:t>
            </a:r>
            <a:endParaRPr lang="zh-CN" altLang="en-US" i="1">
              <a:latin typeface="楷体_GB2312" panose="02010609030101010101" pitchFamily="49" charset="-122"/>
            </a:endParaRPr>
          </a:p>
        </p:txBody>
      </p:sp>
      <p:graphicFrame>
        <p:nvGraphicFramePr>
          <p:cNvPr id="318479" name="Object 46"/>
          <p:cNvGraphicFramePr>
            <a:graphicFrameLocks noChangeAspect="1"/>
          </p:cNvGraphicFramePr>
          <p:nvPr/>
        </p:nvGraphicFramePr>
        <p:xfrm>
          <a:off x="857250" y="5678488"/>
          <a:ext cx="5943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Equation" r:id="rId11" imgW="2946400" imgH="177800" progId="Equation.DSMT4">
                  <p:embed/>
                </p:oleObj>
              </mc:Choice>
              <mc:Fallback>
                <p:oleObj name="Equation" r:id="rId11" imgW="2946400" imgH="177800" progId="Equation.DSMT4">
                  <p:embed/>
                  <p:pic>
                    <p:nvPicPr>
                      <p:cNvPr id="0" name="图片 7270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250" y="5678488"/>
                        <a:ext cx="594360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0" name="Text Box 16"/>
          <p:cNvSpPr txBox="1">
            <a:spLocks noChangeArrowheads="1"/>
          </p:cNvSpPr>
          <p:nvPr/>
        </p:nvSpPr>
        <p:spPr bwMode="auto">
          <a:xfrm>
            <a:off x="323850" y="5619750"/>
            <a:ext cx="5905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200"/>
              <a:t>当</a:t>
            </a:r>
            <a:endParaRPr lang="zh-CN" altLang="en-US" sz="3200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8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8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8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8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utoUpdateAnimBg="0" build="p"/>
      <p:bldP spid="318473" grpId="0" autoUpdateAnimBg="0" build="p"/>
      <p:bldP spid="318474" grpId="0" autoUpdateAnimBg="0" build="p"/>
      <p:bldP spid="318475" grpId="0" autoUpdateAnimBg="0" build="p"/>
      <p:bldP spid="318476" grpId="0" autoUpdateAnimBg="0" build="p"/>
      <p:bldP spid="318477" grpId="0" autoUpdateAnimBg="0" build="p"/>
      <p:bldP spid="318478" grpId="0" autoUpdateAnimBg="0"/>
      <p:bldP spid="3184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64"/>
          <p:cNvGraphicFramePr>
            <a:graphicFrameLocks noChangeAspect="1"/>
          </p:cNvGraphicFramePr>
          <p:nvPr/>
        </p:nvGraphicFramePr>
        <p:xfrm>
          <a:off x="914400" y="4114800"/>
          <a:ext cx="3429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Equation" r:id="rId1" imgW="1460500" imgH="330200" progId="Equation.DSMT4">
                  <p:embed/>
                </p:oleObj>
              </mc:Choice>
              <mc:Fallback>
                <p:oleObj name="Equation" r:id="rId1" imgW="1460500" imgH="330200" progId="Equation.DSMT4">
                  <p:embed/>
                  <p:pic>
                    <p:nvPicPr>
                      <p:cNvPr id="0" name="图片 7372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114800"/>
                        <a:ext cx="3429000" cy="958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65"/>
          <p:cNvGraphicFramePr>
            <a:graphicFrameLocks noChangeAspect="1"/>
          </p:cNvGraphicFramePr>
          <p:nvPr/>
        </p:nvGraphicFramePr>
        <p:xfrm>
          <a:off x="4357688" y="4100513"/>
          <a:ext cx="25908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Equation" r:id="rId3" imgW="1257300" imgH="457200" progId="Equation.DSMT4">
                  <p:embed/>
                </p:oleObj>
              </mc:Choice>
              <mc:Fallback>
                <p:oleObj name="Equation" r:id="rId3" imgW="1257300" imgH="457200" progId="Equation.DSMT4">
                  <p:embed/>
                  <p:pic>
                    <p:nvPicPr>
                      <p:cNvPr id="0" name="图片 7372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7688" y="4100513"/>
                        <a:ext cx="2590800" cy="1081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66"/>
          <p:cNvGraphicFramePr>
            <a:graphicFrameLocks noChangeAspect="1"/>
          </p:cNvGraphicFramePr>
          <p:nvPr/>
        </p:nvGraphicFramePr>
        <p:xfrm>
          <a:off x="914400" y="5092700"/>
          <a:ext cx="2746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Equation" r:id="rId5" imgW="1346200" imgH="457200" progId="Equation.DSMT4">
                  <p:embed/>
                </p:oleObj>
              </mc:Choice>
              <mc:Fallback>
                <p:oleObj name="Equation" r:id="rId5" imgW="1346200" imgH="457200" progId="Equation.DSMT4">
                  <p:embed/>
                  <p:pic>
                    <p:nvPicPr>
                      <p:cNvPr id="0" name="图片 7373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5092700"/>
                        <a:ext cx="2746375" cy="1079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19100" y="1676400"/>
            <a:ext cx="9128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CC"/>
                </a:solidFill>
              </a:rPr>
              <a:t>解</a:t>
            </a:r>
            <a:endParaRPr kumimoji="0" lang="zh-CN" altLang="en-US">
              <a:solidFill>
                <a:srgbClr val="0000CC"/>
              </a:solidFill>
            </a:endParaRPr>
          </a:p>
        </p:txBody>
      </p:sp>
      <p:sp>
        <p:nvSpPr>
          <p:cNvPr id="9428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990600" cy="5334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1</a:t>
            </a:r>
            <a:endParaRPr lang="en-US" altLang="zh-CN" sz="2800" smtClean="0">
              <a:solidFill>
                <a:srgbClr val="0000CC"/>
              </a:solidFill>
            </a:endParaRPr>
          </a:p>
        </p:txBody>
      </p:sp>
      <p:graphicFrame>
        <p:nvGraphicFramePr>
          <p:cNvPr id="226311" name="Object 67"/>
          <p:cNvGraphicFramePr>
            <a:graphicFrameLocks noChangeAspect="1"/>
          </p:cNvGraphicFramePr>
          <p:nvPr/>
        </p:nvGraphicFramePr>
        <p:xfrm>
          <a:off x="909638" y="3124200"/>
          <a:ext cx="38401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7" imgW="2120900" imgH="457200" progId="Equation.DSMT4">
                  <p:embed/>
                </p:oleObj>
              </mc:Choice>
              <mc:Fallback>
                <p:oleObj name="Equation" r:id="rId7" imgW="2120900" imgH="457200" progId="Equation.DSMT4">
                  <p:embed/>
                  <p:pic>
                    <p:nvPicPr>
                      <p:cNvPr id="0" name="图片 7373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9638" y="3124200"/>
                        <a:ext cx="3840162" cy="9921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68"/>
          <p:cNvGraphicFramePr>
            <a:graphicFrameLocks noChangeAspect="1"/>
          </p:cNvGraphicFramePr>
          <p:nvPr/>
        </p:nvGraphicFramePr>
        <p:xfrm>
          <a:off x="1219200" y="1646238"/>
          <a:ext cx="47244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Equation" r:id="rId9" imgW="2362200" imgH="190500" progId="Equation.DSMT4">
                  <p:embed/>
                </p:oleObj>
              </mc:Choice>
              <mc:Fallback>
                <p:oleObj name="Equation" r:id="rId9" imgW="2362200" imgH="190500" progId="Equation.DSMT4">
                  <p:embed/>
                  <p:pic>
                    <p:nvPicPr>
                      <p:cNvPr id="0" name="图片 7373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1646238"/>
                        <a:ext cx="4724400" cy="582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85" name="Text Box 9"/>
          <p:cNvSpPr txBox="1">
            <a:spLocks noChangeArrowheads="1"/>
          </p:cNvSpPr>
          <p:nvPr/>
        </p:nvSpPr>
        <p:spPr bwMode="auto">
          <a:xfrm>
            <a:off x="1219200" y="242888"/>
            <a:ext cx="19700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设随机变量</a:t>
            </a:r>
            <a:endParaRPr lang="zh-CN" altLang="en-US"/>
          </a:p>
        </p:txBody>
      </p:sp>
      <p:graphicFrame>
        <p:nvGraphicFramePr>
          <p:cNvPr id="94277" name="Object 69"/>
          <p:cNvGraphicFramePr>
            <a:graphicFrameLocks noChangeAspect="1"/>
          </p:cNvGraphicFramePr>
          <p:nvPr/>
        </p:nvGraphicFramePr>
        <p:xfrm>
          <a:off x="3105150" y="342900"/>
          <a:ext cx="189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Equation" r:id="rId11" imgW="2171700" imgH="406400" progId="Equation.DSMT4">
                  <p:embed/>
                </p:oleObj>
              </mc:Choice>
              <mc:Fallback>
                <p:oleObj name="Equation" r:id="rId11" imgW="2171700" imgH="406400" progId="Equation.DSMT4">
                  <p:embed/>
                  <p:pic>
                    <p:nvPicPr>
                      <p:cNvPr id="0" name="图片 7373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05150" y="342900"/>
                        <a:ext cx="18986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86" name="Text Box 11"/>
          <p:cNvSpPr txBox="1">
            <a:spLocks noChangeArrowheads="1"/>
          </p:cNvSpPr>
          <p:nvPr/>
        </p:nvSpPr>
        <p:spPr bwMode="auto">
          <a:xfrm>
            <a:off x="4876800" y="26193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，试求：</a:t>
            </a:r>
            <a:endParaRPr lang="zh-CN" altLang="en-US"/>
          </a:p>
        </p:txBody>
      </p:sp>
      <p:graphicFrame>
        <p:nvGraphicFramePr>
          <p:cNvPr id="94278" name="Object 70"/>
          <p:cNvGraphicFramePr>
            <a:graphicFrameLocks noChangeAspect="1"/>
          </p:cNvGraphicFramePr>
          <p:nvPr/>
        </p:nvGraphicFramePr>
        <p:xfrm>
          <a:off x="1744663" y="1063625"/>
          <a:ext cx="21097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3" imgW="2425700" imgH="406400" progId="Equation.DSMT4">
                  <p:embed/>
                </p:oleObj>
              </mc:Choice>
              <mc:Fallback>
                <p:oleObj name="Equation" r:id="rId13" imgW="2425700" imgH="406400" progId="Equation.DSMT4">
                  <p:embed/>
                  <p:pic>
                    <p:nvPicPr>
                      <p:cNvPr id="0" name="图片 7373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44663" y="1063625"/>
                        <a:ext cx="2109787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87" name="Text Box 13"/>
          <p:cNvSpPr txBox="1">
            <a:spLocks noChangeArrowheads="1"/>
          </p:cNvSpPr>
          <p:nvPr/>
        </p:nvSpPr>
        <p:spPr bwMode="auto">
          <a:xfrm>
            <a:off x="1187450" y="990600"/>
            <a:ext cx="628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/>
              <a:t>⑴ </a:t>
            </a:r>
            <a:endParaRPr lang="en-US" altLang="zh-CN" b="0"/>
          </a:p>
        </p:txBody>
      </p:sp>
      <p:sp>
        <p:nvSpPr>
          <p:cNvPr id="94288" name="Text Box 14"/>
          <p:cNvSpPr txBox="1">
            <a:spLocks noChangeArrowheads="1"/>
          </p:cNvSpPr>
          <p:nvPr/>
        </p:nvSpPr>
        <p:spPr bwMode="auto">
          <a:xfrm>
            <a:off x="3854450" y="98583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0"/>
              <a:t>，⑵</a:t>
            </a:r>
            <a:endParaRPr lang="zh-CN" altLang="en-US" b="0"/>
          </a:p>
        </p:txBody>
      </p:sp>
      <p:graphicFrame>
        <p:nvGraphicFramePr>
          <p:cNvPr id="94279" name="Object 71"/>
          <p:cNvGraphicFramePr>
            <a:graphicFrameLocks noChangeAspect="1"/>
          </p:cNvGraphicFramePr>
          <p:nvPr/>
        </p:nvGraphicFramePr>
        <p:xfrm>
          <a:off x="4767263" y="1068388"/>
          <a:ext cx="2363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15" imgW="2730500" imgH="406400" progId="Equation.DSMT4">
                  <p:embed/>
                </p:oleObj>
              </mc:Choice>
              <mc:Fallback>
                <p:oleObj name="Equation" r:id="rId15" imgW="2730500" imgH="406400" progId="Equation.DSMT4">
                  <p:embed/>
                  <p:pic>
                    <p:nvPicPr>
                      <p:cNvPr id="0" name="图片 7373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7263" y="1068388"/>
                        <a:ext cx="236378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72"/>
          <p:cNvGraphicFramePr>
            <a:graphicFrameLocks noChangeAspect="1"/>
          </p:cNvGraphicFramePr>
          <p:nvPr/>
        </p:nvGraphicFramePr>
        <p:xfrm>
          <a:off x="1243013" y="2449513"/>
          <a:ext cx="2109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17" imgW="2425700" imgH="406400" progId="Equation.DSMT4">
                  <p:embed/>
                </p:oleObj>
              </mc:Choice>
              <mc:Fallback>
                <p:oleObj name="Equation" r:id="rId17" imgW="2425700" imgH="406400" progId="Equation.DSMT4">
                  <p:embed/>
                  <p:pic>
                    <p:nvPicPr>
                      <p:cNvPr id="0" name="图片 7373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3013" y="2449513"/>
                        <a:ext cx="210978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457200" y="2376488"/>
            <a:ext cx="628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/>
              <a:t>⑴ </a:t>
            </a:r>
            <a:endParaRPr lang="en-US" altLang="zh-CN" b="0"/>
          </a:p>
        </p:txBody>
      </p:sp>
      <p:graphicFrame>
        <p:nvGraphicFramePr>
          <p:cNvPr id="226322" name="Object 73"/>
          <p:cNvGraphicFramePr>
            <a:graphicFrameLocks noChangeAspect="1"/>
          </p:cNvGraphicFramePr>
          <p:nvPr/>
        </p:nvGraphicFramePr>
        <p:xfrm>
          <a:off x="3789363" y="5410200"/>
          <a:ext cx="33162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8" name="Equation" r:id="rId19" imgW="1625600" imgH="127000" progId="Equation.DSMT4">
                  <p:embed/>
                </p:oleObj>
              </mc:Choice>
              <mc:Fallback>
                <p:oleObj name="Equation" r:id="rId19" imgW="1625600" imgH="127000" progId="Equation.DSMT4">
                  <p:embed/>
                  <p:pic>
                    <p:nvPicPr>
                      <p:cNvPr id="0" name="图片 7373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89363" y="5410200"/>
                        <a:ext cx="331628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3" name="Object 74"/>
          <p:cNvGraphicFramePr>
            <a:graphicFrameLocks noChangeAspect="1"/>
          </p:cNvGraphicFramePr>
          <p:nvPr/>
        </p:nvGraphicFramePr>
        <p:xfrm>
          <a:off x="7188200" y="5410200"/>
          <a:ext cx="1484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Equation" r:id="rId21" imgW="660400" imgH="127000" progId="Equation.DSMT4">
                  <p:embed/>
                </p:oleObj>
              </mc:Choice>
              <mc:Fallback>
                <p:oleObj name="Equation" r:id="rId21" imgW="660400" imgH="127000" progId="Equation.DSMT4">
                  <p:embed/>
                  <p:pic>
                    <p:nvPicPr>
                      <p:cNvPr id="0" name="图片 7373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88200" y="5410200"/>
                        <a:ext cx="14843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utoUpdateAnimBg="0"/>
      <p:bldP spid="226321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54"/>
          <p:cNvGraphicFramePr>
            <a:graphicFrameLocks noChangeAspect="1"/>
          </p:cNvGraphicFramePr>
          <p:nvPr/>
        </p:nvGraphicFramePr>
        <p:xfrm>
          <a:off x="928688" y="4273550"/>
          <a:ext cx="25590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3" name="Equation" r:id="rId1" imgW="1409700" imgH="203200" progId="Equation.DSMT4">
                  <p:embed/>
                </p:oleObj>
              </mc:Choice>
              <mc:Fallback>
                <p:oleObj name="Equation" r:id="rId1" imgW="1409700" imgH="203200" progId="Equation.DSMT4">
                  <p:embed/>
                  <p:pic>
                    <p:nvPicPr>
                      <p:cNvPr id="0" name="图片 7475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4273550"/>
                        <a:ext cx="2559050" cy="496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55"/>
          <p:cNvGraphicFramePr>
            <a:graphicFrameLocks noChangeAspect="1"/>
          </p:cNvGraphicFramePr>
          <p:nvPr/>
        </p:nvGraphicFramePr>
        <p:xfrm>
          <a:off x="3500438" y="4214813"/>
          <a:ext cx="16430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Equation" r:id="rId3" imgW="876300" imgH="254000" progId="Equation.DSMT4">
                  <p:embed/>
                </p:oleObj>
              </mc:Choice>
              <mc:Fallback>
                <p:oleObj name="Equation" r:id="rId3" imgW="876300" imgH="254000" progId="Equation.DSMT4">
                  <p:embed/>
                  <p:pic>
                    <p:nvPicPr>
                      <p:cNvPr id="0" name="图片 7475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0438" y="4214813"/>
                        <a:ext cx="1643062" cy="576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95" name="Text Box 5"/>
          <p:cNvSpPr txBox="1">
            <a:spLocks noChangeArrowheads="1"/>
          </p:cNvSpPr>
          <p:nvPr/>
        </p:nvSpPr>
        <p:spPr bwMode="auto">
          <a:xfrm>
            <a:off x="419100" y="1676400"/>
            <a:ext cx="9128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CC"/>
                </a:solidFill>
              </a:rPr>
              <a:t>解</a:t>
            </a:r>
            <a:endParaRPr kumimoji="0" lang="zh-CN" altLang="en-US">
              <a:solidFill>
                <a:srgbClr val="0000CC"/>
              </a:solidFill>
            </a:endParaRPr>
          </a:p>
        </p:txBody>
      </p:sp>
      <p:sp>
        <p:nvSpPr>
          <p:cNvPr id="9529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990600" cy="5334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1</a:t>
            </a:r>
            <a:endParaRPr lang="en-US" altLang="zh-CN" sz="2800" smtClean="0">
              <a:solidFill>
                <a:srgbClr val="0000CC"/>
              </a:solidFill>
            </a:endParaRPr>
          </a:p>
        </p:txBody>
      </p:sp>
      <p:graphicFrame>
        <p:nvGraphicFramePr>
          <p:cNvPr id="226311" name="Object 56"/>
          <p:cNvGraphicFramePr>
            <a:graphicFrameLocks noChangeAspect="1"/>
          </p:cNvGraphicFramePr>
          <p:nvPr/>
        </p:nvGraphicFramePr>
        <p:xfrm>
          <a:off x="944563" y="3071813"/>
          <a:ext cx="34131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Equation" r:id="rId5" imgW="1879600" imgH="495300" progId="Equation.DSMT4">
                  <p:embed/>
                </p:oleObj>
              </mc:Choice>
              <mc:Fallback>
                <p:oleObj name="Equation" r:id="rId5" imgW="1879600" imgH="495300" progId="Equation.DSMT4">
                  <p:embed/>
                  <p:pic>
                    <p:nvPicPr>
                      <p:cNvPr id="0" name="图片 7475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563" y="3071813"/>
                        <a:ext cx="3413125" cy="1058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97" name="Text Box 9"/>
          <p:cNvSpPr txBox="1">
            <a:spLocks noChangeArrowheads="1"/>
          </p:cNvSpPr>
          <p:nvPr/>
        </p:nvSpPr>
        <p:spPr bwMode="auto">
          <a:xfrm>
            <a:off x="1219200" y="242888"/>
            <a:ext cx="19700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设随机变量</a:t>
            </a:r>
            <a:endParaRPr lang="zh-CN" altLang="en-US"/>
          </a:p>
        </p:txBody>
      </p:sp>
      <p:graphicFrame>
        <p:nvGraphicFramePr>
          <p:cNvPr id="95289" name="Object 57"/>
          <p:cNvGraphicFramePr>
            <a:graphicFrameLocks noChangeAspect="1"/>
          </p:cNvGraphicFramePr>
          <p:nvPr/>
        </p:nvGraphicFramePr>
        <p:xfrm>
          <a:off x="3105150" y="342900"/>
          <a:ext cx="189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Equation" r:id="rId7" imgW="2171700" imgH="406400" progId="Equation.DSMT4">
                  <p:embed/>
                </p:oleObj>
              </mc:Choice>
              <mc:Fallback>
                <p:oleObj name="Equation" r:id="rId7" imgW="2171700" imgH="406400" progId="Equation.DSMT4">
                  <p:embed/>
                  <p:pic>
                    <p:nvPicPr>
                      <p:cNvPr id="0" name="图片 7475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5150" y="342900"/>
                        <a:ext cx="18986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98" name="Text Box 11"/>
          <p:cNvSpPr txBox="1">
            <a:spLocks noChangeArrowheads="1"/>
          </p:cNvSpPr>
          <p:nvPr/>
        </p:nvSpPr>
        <p:spPr bwMode="auto">
          <a:xfrm>
            <a:off x="4876800" y="26193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，试求：</a:t>
            </a:r>
            <a:endParaRPr lang="zh-CN" altLang="en-US"/>
          </a:p>
        </p:txBody>
      </p:sp>
      <p:graphicFrame>
        <p:nvGraphicFramePr>
          <p:cNvPr id="95290" name="Object 58"/>
          <p:cNvGraphicFramePr>
            <a:graphicFrameLocks noChangeAspect="1"/>
          </p:cNvGraphicFramePr>
          <p:nvPr/>
        </p:nvGraphicFramePr>
        <p:xfrm>
          <a:off x="1744663" y="1063625"/>
          <a:ext cx="21097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Equation" r:id="rId9" imgW="2425700" imgH="406400" progId="Equation.DSMT4">
                  <p:embed/>
                </p:oleObj>
              </mc:Choice>
              <mc:Fallback>
                <p:oleObj name="Equation" r:id="rId9" imgW="2425700" imgH="406400" progId="Equation.DSMT4">
                  <p:embed/>
                  <p:pic>
                    <p:nvPicPr>
                      <p:cNvPr id="0" name="图片 7475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4663" y="1063625"/>
                        <a:ext cx="2109787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99" name="Text Box 13"/>
          <p:cNvSpPr txBox="1">
            <a:spLocks noChangeArrowheads="1"/>
          </p:cNvSpPr>
          <p:nvPr/>
        </p:nvSpPr>
        <p:spPr bwMode="auto">
          <a:xfrm>
            <a:off x="1187450" y="990600"/>
            <a:ext cx="6286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/>
              <a:t>⑴ </a:t>
            </a:r>
            <a:endParaRPr lang="en-US" altLang="zh-CN" b="0"/>
          </a:p>
        </p:txBody>
      </p:sp>
      <p:sp>
        <p:nvSpPr>
          <p:cNvPr id="95300" name="Text Box 14"/>
          <p:cNvSpPr txBox="1">
            <a:spLocks noChangeArrowheads="1"/>
          </p:cNvSpPr>
          <p:nvPr/>
        </p:nvSpPr>
        <p:spPr bwMode="auto">
          <a:xfrm>
            <a:off x="3854450" y="985838"/>
            <a:ext cx="8953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0"/>
              <a:t>，⑵</a:t>
            </a:r>
            <a:endParaRPr lang="zh-CN" altLang="en-US" b="0"/>
          </a:p>
        </p:txBody>
      </p:sp>
      <p:graphicFrame>
        <p:nvGraphicFramePr>
          <p:cNvPr id="95291" name="Object 59"/>
          <p:cNvGraphicFramePr>
            <a:graphicFrameLocks noChangeAspect="1"/>
          </p:cNvGraphicFramePr>
          <p:nvPr/>
        </p:nvGraphicFramePr>
        <p:xfrm>
          <a:off x="4767263" y="1068388"/>
          <a:ext cx="23637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Equation" r:id="rId11" imgW="2730500" imgH="406400" progId="Equation.DSMT4">
                  <p:embed/>
                </p:oleObj>
              </mc:Choice>
              <mc:Fallback>
                <p:oleObj name="Equation" r:id="rId11" imgW="2730500" imgH="406400" progId="Equation.DSMT4">
                  <p:embed/>
                  <p:pic>
                    <p:nvPicPr>
                      <p:cNvPr id="0" name="图片 7475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67263" y="1068388"/>
                        <a:ext cx="2363787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60"/>
          <p:cNvGraphicFramePr>
            <a:graphicFrameLocks noChangeAspect="1"/>
          </p:cNvGraphicFramePr>
          <p:nvPr/>
        </p:nvGraphicFramePr>
        <p:xfrm>
          <a:off x="1285875" y="2393950"/>
          <a:ext cx="19288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Equation" r:id="rId13" imgW="2387600" imgH="469900" progId="Equation.DSMT4">
                  <p:embed/>
                </p:oleObj>
              </mc:Choice>
              <mc:Fallback>
                <p:oleObj name="Equation" r:id="rId13" imgW="2387600" imgH="469900" progId="Equation.DSMT4">
                  <p:embed/>
                  <p:pic>
                    <p:nvPicPr>
                      <p:cNvPr id="0" name="图片 7475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5875" y="2393950"/>
                        <a:ext cx="1928813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449263" y="2333625"/>
            <a:ext cx="6937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/>
              <a:t>(2) </a:t>
            </a:r>
            <a:endParaRPr lang="en-US" altLang="zh-CN" b="0"/>
          </a:p>
        </p:txBody>
      </p:sp>
      <p:graphicFrame>
        <p:nvGraphicFramePr>
          <p:cNvPr id="226322" name="Object 61"/>
          <p:cNvGraphicFramePr>
            <a:graphicFrameLocks noChangeAspect="1"/>
          </p:cNvGraphicFramePr>
          <p:nvPr/>
        </p:nvGraphicFramePr>
        <p:xfrm>
          <a:off x="1071563" y="5000625"/>
          <a:ext cx="12858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Equation" r:id="rId15" imgW="723900" imgH="190500" progId="Equation.DSMT4">
                  <p:embed/>
                </p:oleObj>
              </mc:Choice>
              <mc:Fallback>
                <p:oleObj name="Equation" r:id="rId15" imgW="723900" imgH="190500" progId="Equation.DSMT4">
                  <p:embed/>
                  <p:pic>
                    <p:nvPicPr>
                      <p:cNvPr id="0" name="图片 7475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1563" y="5000625"/>
                        <a:ext cx="1285875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2"/>
          <p:cNvGraphicFramePr>
            <a:graphicFrameLocks noChangeAspect="1"/>
          </p:cNvGraphicFramePr>
          <p:nvPr/>
        </p:nvGraphicFramePr>
        <p:xfrm>
          <a:off x="3303588" y="2428875"/>
          <a:ext cx="2840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17" imgW="3543300" imgH="469900" progId="Equation.DSMT4">
                  <p:embed/>
                </p:oleObj>
              </mc:Choice>
              <mc:Fallback>
                <p:oleObj name="Equation" r:id="rId17" imgW="3543300" imgH="469900" progId="Equation.DSMT4">
                  <p:embed/>
                  <p:pic>
                    <p:nvPicPr>
                      <p:cNvPr id="0" name="图片 7476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03588" y="2428875"/>
                        <a:ext cx="2840037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1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31" name="Group 2"/>
          <p:cNvGrpSpPr/>
          <p:nvPr/>
        </p:nvGrpSpPr>
        <p:grpSpPr bwMode="auto">
          <a:xfrm>
            <a:off x="457200" y="428625"/>
            <a:ext cx="6602413" cy="1285875"/>
            <a:chOff x="374" y="149"/>
            <a:chExt cx="4159" cy="855"/>
          </a:xfrm>
        </p:grpSpPr>
        <p:sp>
          <p:nvSpPr>
            <p:cNvPr id="96336" name="Text Box 3"/>
            <p:cNvSpPr txBox="1">
              <a:spLocks noChangeArrowheads="1"/>
            </p:cNvSpPr>
            <p:nvPr/>
          </p:nvSpPr>
          <p:spPr bwMode="auto">
            <a:xfrm>
              <a:off x="768" y="168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/>
                <a:t>已知</a:t>
              </a:r>
              <a:endParaRPr kumimoji="0" lang="zh-CN" altLang="en-US"/>
            </a:p>
          </p:txBody>
        </p:sp>
        <p:graphicFrame>
          <p:nvGraphicFramePr>
            <p:cNvPr id="96320" name="Object 64"/>
            <p:cNvGraphicFramePr>
              <a:graphicFrameLocks noChangeAspect="1"/>
            </p:cNvGraphicFramePr>
            <p:nvPr/>
          </p:nvGraphicFramePr>
          <p:xfrm>
            <a:off x="1316" y="149"/>
            <a:ext cx="3217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7" name="Equation" r:id="rId1" imgW="2603500" imgH="304800" progId="Equation.DSMT4">
                    <p:embed/>
                  </p:oleObj>
                </mc:Choice>
                <mc:Fallback>
                  <p:oleObj name="Equation" r:id="rId1" imgW="2603500" imgH="304800" progId="Equation.DSMT4">
                    <p:embed/>
                    <p:pic>
                      <p:nvPicPr>
                        <p:cNvPr id="0" name="图片 7577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16" y="149"/>
                          <a:ext cx="3217" cy="46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21" name="Object 65"/>
            <p:cNvGraphicFramePr>
              <a:graphicFrameLocks noChangeAspect="1"/>
            </p:cNvGraphicFramePr>
            <p:nvPr/>
          </p:nvGraphicFramePr>
          <p:xfrm>
            <a:off x="374" y="509"/>
            <a:ext cx="2228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8" name="Equation" r:id="rId3" imgW="1778000" imgH="317500" progId="Equation.DSMT4">
                    <p:embed/>
                  </p:oleObj>
                </mc:Choice>
                <mc:Fallback>
                  <p:oleObj name="Equation" r:id="rId3" imgW="1778000" imgH="317500" progId="Equation.DSMT4">
                    <p:embed/>
                    <p:pic>
                      <p:nvPicPr>
                        <p:cNvPr id="0" name="图片 757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4" y="509"/>
                          <a:ext cx="2228" cy="49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37" name="Text Box 6"/>
            <p:cNvSpPr txBox="1">
              <a:spLocks noChangeArrowheads="1"/>
            </p:cNvSpPr>
            <p:nvPr/>
          </p:nvSpPr>
          <p:spPr bwMode="auto">
            <a:xfrm>
              <a:off x="2520" y="576"/>
              <a:ext cx="56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0" lang="zh-CN" altLang="en-US"/>
                <a:t>，求</a:t>
              </a:r>
              <a:endParaRPr kumimoji="0" lang="zh-CN" altLang="en-US"/>
            </a:p>
          </p:txBody>
        </p:sp>
        <p:graphicFrame>
          <p:nvGraphicFramePr>
            <p:cNvPr id="96322" name="Object 66"/>
            <p:cNvGraphicFramePr>
              <a:graphicFrameLocks noChangeAspect="1"/>
            </p:cNvGraphicFramePr>
            <p:nvPr/>
          </p:nvGraphicFramePr>
          <p:xfrm>
            <a:off x="3072" y="600"/>
            <a:ext cx="72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79" name="Equation" r:id="rId5" imgW="457200" imgH="152400" progId="Equation.DSMT4">
                    <p:embed/>
                  </p:oleObj>
                </mc:Choice>
                <mc:Fallback>
                  <p:oleObj name="Equation" r:id="rId5" imgW="457200" imgH="152400" progId="Equation.DSMT4">
                    <p:embed/>
                    <p:pic>
                      <p:nvPicPr>
                        <p:cNvPr id="0" name="图片 7577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72" y="600"/>
                          <a:ext cx="720" cy="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95288" y="1892300"/>
            <a:ext cx="10810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>
                <a:solidFill>
                  <a:srgbClr val="0000CC"/>
                </a:solidFill>
              </a:rPr>
              <a:t>解</a:t>
            </a:r>
            <a:endParaRPr kumimoji="0"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228361" name="Object 67"/>
          <p:cNvGraphicFramePr>
            <a:graphicFrameLocks noChangeAspect="1"/>
          </p:cNvGraphicFramePr>
          <p:nvPr/>
        </p:nvGraphicFramePr>
        <p:xfrm>
          <a:off x="1285875" y="1717675"/>
          <a:ext cx="43719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7" imgW="2374900" imgH="495300" progId="Equation.DSMT4">
                  <p:embed/>
                </p:oleObj>
              </mc:Choice>
              <mc:Fallback>
                <p:oleObj name="Equation" r:id="rId7" imgW="2374900" imgH="495300" progId="Equation.DSMT4">
                  <p:embed/>
                  <p:pic>
                    <p:nvPicPr>
                      <p:cNvPr id="0" name="图片 7577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5875" y="1717675"/>
                        <a:ext cx="4371975" cy="996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2" name="Object 68"/>
          <p:cNvGraphicFramePr>
            <a:graphicFrameLocks noChangeAspect="1"/>
          </p:cNvGraphicFramePr>
          <p:nvPr/>
        </p:nvGraphicFramePr>
        <p:xfrm>
          <a:off x="1809750" y="2820988"/>
          <a:ext cx="21621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Equation" r:id="rId9" imgW="1143000" imgH="406400" progId="Equation.DSMT4">
                  <p:embed/>
                </p:oleObj>
              </mc:Choice>
              <mc:Fallback>
                <p:oleObj name="Equation" r:id="rId9" imgW="1143000" imgH="406400" progId="Equation.DSMT4">
                  <p:embed/>
                  <p:pic>
                    <p:nvPicPr>
                      <p:cNvPr id="0" name="图片 7578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9750" y="2820988"/>
                        <a:ext cx="2162175" cy="9064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3" name="Object 69"/>
          <p:cNvGraphicFramePr>
            <a:graphicFrameLocks noChangeAspect="1"/>
          </p:cNvGraphicFramePr>
          <p:nvPr/>
        </p:nvGraphicFramePr>
        <p:xfrm>
          <a:off x="4111625" y="3057525"/>
          <a:ext cx="18351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Equation" r:id="rId11" imgW="952500" imgH="190500" progId="Equation.DSMT4">
                  <p:embed/>
                </p:oleObj>
              </mc:Choice>
              <mc:Fallback>
                <p:oleObj name="Equation" r:id="rId11" imgW="952500" imgH="190500" progId="Equation.DSMT4">
                  <p:embed/>
                  <p:pic>
                    <p:nvPicPr>
                      <p:cNvPr id="0" name="图片 7578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11625" y="3057525"/>
                        <a:ext cx="1835150" cy="522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4" name="Object 70"/>
          <p:cNvGraphicFramePr>
            <a:graphicFrameLocks noChangeAspect="1"/>
          </p:cNvGraphicFramePr>
          <p:nvPr/>
        </p:nvGraphicFramePr>
        <p:xfrm>
          <a:off x="827088" y="3857625"/>
          <a:ext cx="2851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Equation" r:id="rId13" imgW="1612900" imgH="342900" progId="Equation.DSMT4">
                  <p:embed/>
                </p:oleObj>
              </mc:Choice>
              <mc:Fallback>
                <p:oleObj name="Equation" r:id="rId13" imgW="1612900" imgH="342900" progId="Equation.DSMT4">
                  <p:embed/>
                  <p:pic>
                    <p:nvPicPr>
                      <p:cNvPr id="0" name="图片 75782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7088" y="3857625"/>
                        <a:ext cx="2851150" cy="71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5" name="Object 71"/>
          <p:cNvGraphicFramePr>
            <a:graphicFrameLocks noChangeAspect="1"/>
          </p:cNvGraphicFramePr>
          <p:nvPr/>
        </p:nvGraphicFramePr>
        <p:xfrm>
          <a:off x="3663950" y="3727450"/>
          <a:ext cx="49720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3048000" imgH="546100" progId="Equation.DSMT4">
                  <p:embed/>
                </p:oleObj>
              </mc:Choice>
              <mc:Fallback>
                <p:oleObj name="Equation" r:id="rId15" imgW="3048000" imgH="546100" progId="Equation.DSMT4">
                  <p:embed/>
                  <p:pic>
                    <p:nvPicPr>
                      <p:cNvPr id="0" name="图片 75783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63950" y="3727450"/>
                        <a:ext cx="4972050" cy="1036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6" name="Object 72"/>
          <p:cNvGraphicFramePr>
            <a:graphicFrameLocks noChangeAspect="1"/>
          </p:cNvGraphicFramePr>
          <p:nvPr/>
        </p:nvGraphicFramePr>
        <p:xfrm>
          <a:off x="914400" y="4687888"/>
          <a:ext cx="27432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5" name="Equation" r:id="rId17" imgW="1498600" imgH="457200" progId="Equation.DSMT4">
                  <p:embed/>
                </p:oleObj>
              </mc:Choice>
              <mc:Fallback>
                <p:oleObj name="Equation" r:id="rId17" imgW="1498600" imgH="457200" progId="Equation.DSMT4">
                  <p:embed/>
                  <p:pic>
                    <p:nvPicPr>
                      <p:cNvPr id="0" name="图片 75784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4400" y="4687888"/>
                        <a:ext cx="2743200" cy="982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7" name="Object 73"/>
          <p:cNvGraphicFramePr>
            <a:graphicFrameLocks noChangeAspect="1"/>
          </p:cNvGraphicFramePr>
          <p:nvPr/>
        </p:nvGraphicFramePr>
        <p:xfrm>
          <a:off x="3817938" y="4679950"/>
          <a:ext cx="26590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Equation" r:id="rId19" imgW="1574800" imgH="546100" progId="Equation.DSMT4">
                  <p:embed/>
                </p:oleObj>
              </mc:Choice>
              <mc:Fallback>
                <p:oleObj name="Equation" r:id="rId19" imgW="1574800" imgH="546100" progId="Equation.DSMT4">
                  <p:embed/>
                  <p:pic>
                    <p:nvPicPr>
                      <p:cNvPr id="0" name="图片 75785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7938" y="4679950"/>
                        <a:ext cx="2659062" cy="1036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8" name="Object 74"/>
          <p:cNvGraphicFramePr>
            <a:graphicFrameLocks noChangeAspect="1"/>
          </p:cNvGraphicFramePr>
          <p:nvPr/>
        </p:nvGraphicFramePr>
        <p:xfrm>
          <a:off x="1816100" y="5621338"/>
          <a:ext cx="29003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Equation" r:id="rId21" imgW="1651000" imgH="482600" progId="Equation.DSMT4">
                  <p:embed/>
                </p:oleObj>
              </mc:Choice>
              <mc:Fallback>
                <p:oleObj name="Equation" r:id="rId21" imgW="1651000" imgH="482600" progId="Equation.DSMT4">
                  <p:embed/>
                  <p:pic>
                    <p:nvPicPr>
                      <p:cNvPr id="0" name="图片 75786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16100" y="5621338"/>
                        <a:ext cx="2900363" cy="976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3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476250"/>
            <a:ext cx="990600" cy="4572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2</a:t>
            </a:r>
            <a:endParaRPr lang="en-US" altLang="zh-CN" sz="2800" smtClean="0">
              <a:solidFill>
                <a:srgbClr val="0000CC"/>
              </a:solidFill>
            </a:endParaRPr>
          </a:p>
        </p:txBody>
      </p:sp>
      <p:sp>
        <p:nvSpPr>
          <p:cNvPr id="228370" name="Text Box 18"/>
          <p:cNvSpPr txBox="1">
            <a:spLocks noChangeArrowheads="1"/>
          </p:cNvSpPr>
          <p:nvPr/>
        </p:nvSpPr>
        <p:spPr bwMode="auto">
          <a:xfrm>
            <a:off x="577850" y="2979738"/>
            <a:ext cx="15525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查表得</a:t>
            </a:r>
            <a:endParaRPr lang="zh-CN" altLang="en-US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577850" y="5830888"/>
            <a:ext cx="15462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查表得</a:t>
            </a:r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0" grpId="0" autoUpdateAnimBg="0" build="p"/>
      <p:bldP spid="228370" grpId="0" autoUpdateAnimBg="0" build="p"/>
      <p:bldP spid="228371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9" name="Rectangle 2"/>
          <p:cNvSpPr>
            <a:spLocks noChangeArrowheads="1"/>
          </p:cNvSpPr>
          <p:nvPr/>
        </p:nvSpPr>
        <p:spPr bwMode="auto">
          <a:xfrm>
            <a:off x="323850" y="609600"/>
            <a:ext cx="8763000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0000CC"/>
                </a:solidFill>
              </a:rPr>
              <a:t>例</a:t>
            </a:r>
            <a:r>
              <a:rPr kumimoji="0" lang="en-US" altLang="zh-CN">
                <a:solidFill>
                  <a:srgbClr val="0000CC"/>
                </a:solidFill>
              </a:rPr>
              <a:t>3  </a:t>
            </a:r>
            <a:r>
              <a:rPr lang="zh-CN" altLang="en-US"/>
              <a:t>公共汽车车门的高度是按男子与车门顶头碰头机会在</a:t>
            </a:r>
            <a:r>
              <a:rPr lang="en-US" altLang="zh-CN"/>
              <a:t>0.01</a:t>
            </a:r>
            <a:r>
              <a:rPr lang="zh-CN" altLang="en-US"/>
              <a:t>以下来设计的</a:t>
            </a:r>
            <a:r>
              <a:rPr lang="en-US" altLang="zh-CN"/>
              <a:t>.</a:t>
            </a:r>
            <a:r>
              <a:rPr lang="zh-CN" altLang="en-US"/>
              <a:t>设男子身高</a:t>
            </a:r>
            <a:r>
              <a:rPr lang="en-US" altLang="zh-CN" i="1"/>
              <a:t>X</a:t>
            </a:r>
            <a:r>
              <a:rPr lang="zh-CN" altLang="en-US"/>
              <a:t>～</a:t>
            </a:r>
            <a:r>
              <a:rPr lang="en-US" altLang="zh-CN" i="1"/>
              <a:t>N </a:t>
            </a:r>
            <a:r>
              <a:rPr lang="en-US" altLang="zh-CN"/>
              <a:t>(170,6</a:t>
            </a:r>
            <a:r>
              <a:rPr lang="en-US" altLang="zh-CN" baseline="30000"/>
              <a:t>2</a:t>
            </a:r>
            <a:r>
              <a:rPr lang="en-US" altLang="zh-CN"/>
              <a:t>),</a:t>
            </a:r>
            <a:r>
              <a:rPr lang="zh-CN" altLang="en-US"/>
              <a:t>问车门高度应如何确定</a:t>
            </a:r>
            <a:r>
              <a:rPr lang="en-US" altLang="zh-CN"/>
              <a:t>?     </a:t>
            </a:r>
            <a:endParaRPr lang="en-US" altLang="zh-CN"/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284163" y="2265363"/>
            <a:ext cx="55086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</a:t>
            </a:r>
            <a:r>
              <a:rPr lang="en-US" altLang="zh-CN">
                <a:solidFill>
                  <a:srgbClr val="0000CC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设车门高度为</a:t>
            </a:r>
            <a:r>
              <a:rPr lang="en-US" altLang="zh-CN" i="1"/>
              <a:t>h</a:t>
            </a:r>
            <a:r>
              <a:rPr lang="en-US" altLang="zh-CN"/>
              <a:t> cm,</a:t>
            </a:r>
            <a:r>
              <a:rPr lang="zh-CN" altLang="en-US"/>
              <a:t>按设计要求</a:t>
            </a:r>
            <a:endParaRPr lang="zh-CN" altLang="en-US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770188" y="2924175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  <a:endParaRPr lang="zh-CN" altLang="en-US"/>
          </a:p>
        </p:txBody>
      </p:sp>
      <p:pic>
        <p:nvPicPr>
          <p:cNvPr id="97342" name="Picture 5" descr="公交车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99188" y="2057400"/>
            <a:ext cx="26162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9382" name="Object 51"/>
          <p:cNvGraphicFramePr>
            <a:graphicFrameLocks noChangeAspect="1"/>
          </p:cNvGraphicFramePr>
          <p:nvPr/>
        </p:nvGraphicFramePr>
        <p:xfrm>
          <a:off x="239713" y="2909888"/>
          <a:ext cx="2547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1" name="Equation" r:id="rId2" imgW="1231900" imgH="254000" progId="Equation.DSMT4">
                  <p:embed/>
                </p:oleObj>
              </mc:Choice>
              <mc:Fallback>
                <p:oleObj name="Equation" r:id="rId2" imgW="1231900" imgH="254000" progId="Equation.DSMT4">
                  <p:embed/>
                  <p:pic>
                    <p:nvPicPr>
                      <p:cNvPr id="0" name="图片 7680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9713" y="2909888"/>
                        <a:ext cx="2547937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52"/>
          <p:cNvGraphicFramePr>
            <a:graphicFrameLocks noChangeAspect="1"/>
          </p:cNvGraphicFramePr>
          <p:nvPr/>
        </p:nvGraphicFramePr>
        <p:xfrm>
          <a:off x="3295650" y="2857500"/>
          <a:ext cx="26066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Equation" r:id="rId4" imgW="1257300" imgH="254000" progId="Equation.DSMT4">
                  <p:embed/>
                </p:oleObj>
              </mc:Choice>
              <mc:Fallback>
                <p:oleObj name="Equation" r:id="rId4" imgW="1257300" imgH="254000" progId="Equation.DSMT4">
                  <p:embed/>
                  <p:pic>
                    <p:nvPicPr>
                      <p:cNvPr id="0" name="图片 7680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50" y="2857500"/>
                        <a:ext cx="2606675" cy="642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53"/>
          <p:cNvGraphicFramePr>
            <a:graphicFrameLocks noChangeAspect="1"/>
          </p:cNvGraphicFramePr>
          <p:nvPr/>
        </p:nvGraphicFramePr>
        <p:xfrm>
          <a:off x="2389188" y="3489325"/>
          <a:ext cx="1908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Equation" r:id="rId6" imgW="1003300" imgH="406400" progId="Equation.DSMT4">
                  <p:embed/>
                </p:oleObj>
              </mc:Choice>
              <mc:Fallback>
                <p:oleObj name="Equation" r:id="rId6" imgW="1003300" imgH="406400" progId="Equation.DSMT4">
                  <p:embed/>
                  <p:pic>
                    <p:nvPicPr>
                      <p:cNvPr id="0" name="图片 7680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89188" y="3489325"/>
                        <a:ext cx="1908175" cy="892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6" name="Object 54"/>
          <p:cNvGraphicFramePr>
            <a:graphicFrameLocks noChangeAspect="1"/>
          </p:cNvGraphicFramePr>
          <p:nvPr/>
        </p:nvGraphicFramePr>
        <p:xfrm>
          <a:off x="4433888" y="3756025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8" imgW="50800" imgH="88900" progId="Equation.DSMT4">
                  <p:embed/>
                </p:oleObj>
              </mc:Choice>
              <mc:Fallback>
                <p:oleObj name="Equation" r:id="rId8" imgW="50800" imgH="88900" progId="Equation.DSMT4">
                  <p:embed/>
                  <p:pic>
                    <p:nvPicPr>
                      <p:cNvPr id="0" name="图片 76803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3888" y="3756025"/>
                        <a:ext cx="31750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2389188" y="3733800"/>
            <a:ext cx="838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4903788" y="3657600"/>
            <a:ext cx="8064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0"/>
              <a:t>0.99</a:t>
            </a:r>
            <a:endParaRPr lang="en-US" altLang="zh-CN" b="0"/>
          </a:p>
        </p:txBody>
      </p:sp>
      <p:graphicFrame>
        <p:nvGraphicFramePr>
          <p:cNvPr id="229389" name="Object 55"/>
          <p:cNvGraphicFramePr>
            <a:graphicFrameLocks noChangeAspect="1"/>
          </p:cNvGraphicFramePr>
          <p:nvPr/>
        </p:nvGraphicFramePr>
        <p:xfrm>
          <a:off x="785813" y="3643313"/>
          <a:ext cx="16462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Equation" r:id="rId10" imgW="749300" imgH="254000" progId="Equation.DSMT4">
                  <p:embed/>
                </p:oleObj>
              </mc:Choice>
              <mc:Fallback>
                <p:oleObj name="Equation" r:id="rId10" imgW="749300" imgH="254000" progId="Equation.DSMT4">
                  <p:embed/>
                  <p:pic>
                    <p:nvPicPr>
                      <p:cNvPr id="0" name="图片 76804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5813" y="3643313"/>
                        <a:ext cx="1646237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0" name="Object 56"/>
          <p:cNvGraphicFramePr>
            <a:graphicFrameLocks noChangeAspect="1"/>
          </p:cNvGraphicFramePr>
          <p:nvPr/>
        </p:nvGraphicFramePr>
        <p:xfrm>
          <a:off x="1438275" y="4459288"/>
          <a:ext cx="40433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Equation" r:id="rId12" imgW="2209800" imgH="190500" progId="Equation.DSMT4">
                  <p:embed/>
                </p:oleObj>
              </mc:Choice>
              <mc:Fallback>
                <p:oleObj name="Equation" r:id="rId12" imgW="2209800" imgH="190500" progId="Equation.DSMT4">
                  <p:embed/>
                  <p:pic>
                    <p:nvPicPr>
                      <p:cNvPr id="0" name="图片 76805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38275" y="4459288"/>
                        <a:ext cx="4043363" cy="5127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1" name="Object 57"/>
          <p:cNvGraphicFramePr>
            <a:graphicFrameLocks noChangeAspect="1"/>
          </p:cNvGraphicFramePr>
          <p:nvPr/>
        </p:nvGraphicFramePr>
        <p:xfrm>
          <a:off x="5741988" y="421005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4" imgW="1409700" imgH="406400" progId="Equation.DSMT4">
                  <p:embed/>
                </p:oleObj>
              </mc:Choice>
              <mc:Fallback>
                <p:oleObj name="Equation" r:id="rId14" imgW="1409700" imgH="406400" progId="Equation.DSMT4">
                  <p:embed/>
                  <p:pic>
                    <p:nvPicPr>
                      <p:cNvPr id="0" name="图片 76806"/>
                      <p:cNvPicPr>
                        <a:picLocks noChangeAspect="1"/>
                      </p:cNvPicPr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41988" y="4210050"/>
                        <a:ext cx="2667000" cy="914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239713" y="4376738"/>
            <a:ext cx="12557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查表得</a:t>
            </a:r>
            <a:endParaRPr lang="zh-CN" altLang="en-US"/>
          </a:p>
        </p:txBody>
      </p:sp>
      <p:graphicFrame>
        <p:nvGraphicFramePr>
          <p:cNvPr id="229395" name="Object 58"/>
          <p:cNvGraphicFramePr>
            <a:graphicFrameLocks noChangeAspect="1"/>
          </p:cNvGraphicFramePr>
          <p:nvPr/>
        </p:nvGraphicFramePr>
        <p:xfrm>
          <a:off x="400050" y="4995863"/>
          <a:ext cx="3352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6" imgW="1625600" imgH="127000" progId="Equation.DSMT4">
                  <p:embed/>
                </p:oleObj>
              </mc:Choice>
              <mc:Fallback>
                <p:oleObj name="Equation" r:id="rId16" imgW="1625600" imgH="127000" progId="Equation.DSMT4">
                  <p:embed/>
                  <p:pic>
                    <p:nvPicPr>
                      <p:cNvPr id="0" name="图片 76807"/>
                      <p:cNvPicPr>
                        <a:picLocks noChangeAspect="1"/>
                      </p:cNvPicPr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0050" y="4995863"/>
                        <a:ext cx="3352800" cy="455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3848100" y="4999038"/>
            <a:ext cx="50927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即 设计车门高度为</a:t>
            </a:r>
            <a:r>
              <a:rPr lang="en-US" altLang="zh-CN"/>
              <a:t>184</a:t>
            </a:r>
            <a:r>
              <a:rPr lang="zh-CN" altLang="en-US"/>
              <a:t>厘米时，</a:t>
            </a:r>
            <a:endParaRPr lang="zh-CN" altLang="en-US"/>
          </a:p>
        </p:txBody>
      </p:sp>
      <p:sp>
        <p:nvSpPr>
          <p:cNvPr id="229397" name="Text Box 21"/>
          <p:cNvSpPr txBox="1">
            <a:spLocks noChangeArrowheads="1"/>
          </p:cNvSpPr>
          <p:nvPr/>
        </p:nvSpPr>
        <p:spPr bwMode="auto">
          <a:xfrm>
            <a:off x="323850" y="5646738"/>
            <a:ext cx="58959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/>
              <a:t>可使男子与车门碰头机会不超过</a:t>
            </a:r>
            <a:r>
              <a:rPr lang="en-US" altLang="zh-CN"/>
              <a:t>0.01.</a:t>
            </a:r>
            <a:endParaRPr kumimoji="0" lang="en-US" altLang="zh-CN" sz="32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/>
      <p:bldP spid="229380" grpId="0" autoUpdateAnimBg="0"/>
      <p:bldP spid="229387" grpId="0" autoUpdateAnimBg="0"/>
      <p:bldP spid="229388" grpId="0" autoUpdateAnimBg="0"/>
      <p:bldP spid="229393" grpId="0" autoUpdateAnimBg="0"/>
      <p:bldP spid="229396" grpId="0" autoUpdateAnimBg="0"/>
      <p:bldP spid="22939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"/>
            <a:ext cx="1676400" cy="457200"/>
          </a:xfr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algn="l" eaLnBrk="1" hangingPunct="1"/>
            <a:r>
              <a:rPr lang="zh-CN" altLang="en-US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CC"/>
                </a:solidFill>
                <a:ea typeface="楷体_GB2312" panose="02010609030101010101" pitchFamily="49" charset="-122"/>
              </a:rPr>
              <a:t>4</a:t>
            </a:r>
            <a:r>
              <a:rPr lang="en-US" altLang="zh-CN" sz="2800" smtClean="0">
                <a:ea typeface="楷体_GB2312" panose="02010609030101010101" pitchFamily="49" charset="-122"/>
              </a:rPr>
              <a:t> </a:t>
            </a:r>
            <a:r>
              <a:rPr lang="en-US" altLang="zh-CN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   </a:t>
            </a:r>
            <a:r>
              <a:rPr lang="zh-CN" altLang="en-US" sz="2800" smtClean="0">
                <a:solidFill>
                  <a:schemeClr val="tx1"/>
                </a:solidFill>
                <a:ea typeface="楷体_GB2312" panose="02010609030101010101" pitchFamily="49" charset="-122"/>
              </a:rPr>
              <a:t>设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graphicFrame>
        <p:nvGraphicFramePr>
          <p:cNvPr id="98384" name="Object 80"/>
          <p:cNvGraphicFramePr>
            <a:graphicFrameLocks noChangeAspect="1"/>
          </p:cNvGraphicFramePr>
          <p:nvPr/>
        </p:nvGraphicFramePr>
        <p:xfrm>
          <a:off x="1631950" y="522288"/>
          <a:ext cx="59642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5" name="Equation" r:id="rId1" imgW="7061200" imgH="495300" progId="Equation.DSMT4">
                  <p:embed/>
                </p:oleObj>
              </mc:Choice>
              <mc:Fallback>
                <p:oleObj name="Equation" r:id="rId1" imgW="7061200" imgH="495300" progId="Equation.DSMT4">
                  <p:embed/>
                  <p:pic>
                    <p:nvPicPr>
                      <p:cNvPr id="0" name="图片 778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1950" y="522288"/>
                        <a:ext cx="5964238" cy="5064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4500563" y="2209800"/>
            <a:ext cx="4191000" cy="2819400"/>
            <a:chOff x="3024" y="816"/>
            <a:chExt cx="2640" cy="1776"/>
          </a:xfrm>
        </p:grpSpPr>
        <p:sp>
          <p:nvSpPr>
            <p:cNvPr id="98399" name="Line 5"/>
            <p:cNvSpPr>
              <a:spLocks noChangeShapeType="1"/>
            </p:cNvSpPr>
            <p:nvPr/>
          </p:nvSpPr>
          <p:spPr bwMode="auto">
            <a:xfrm flipV="1">
              <a:off x="3264" y="816"/>
              <a:ext cx="0" cy="1687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0" name="Freeform 6"/>
            <p:cNvSpPr/>
            <p:nvPr/>
          </p:nvSpPr>
          <p:spPr bwMode="auto">
            <a:xfrm>
              <a:off x="3168" y="1241"/>
              <a:ext cx="2400" cy="905"/>
            </a:xfrm>
            <a:custGeom>
              <a:avLst/>
              <a:gdLst>
                <a:gd name="T0" fmla="*/ 0 w 2400"/>
                <a:gd name="T1" fmla="*/ 905 h 905"/>
                <a:gd name="T2" fmla="*/ 532 w 2400"/>
                <a:gd name="T3" fmla="*/ 728 h 905"/>
                <a:gd name="T4" fmla="*/ 984 w 2400"/>
                <a:gd name="T5" fmla="*/ 106 h 905"/>
                <a:gd name="T6" fmla="*/ 1251 w 2400"/>
                <a:gd name="T7" fmla="*/ 106 h 905"/>
                <a:gd name="T8" fmla="*/ 1710 w 2400"/>
                <a:gd name="T9" fmla="*/ 739 h 905"/>
                <a:gd name="T10" fmla="*/ 2400 w 2400"/>
                <a:gd name="T11" fmla="*/ 905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00"/>
                <a:gd name="T19" fmla="*/ 0 h 905"/>
                <a:gd name="T20" fmla="*/ 2400 w 2400"/>
                <a:gd name="T21" fmla="*/ 905 h 9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00" h="905">
                  <a:moveTo>
                    <a:pt x="0" y="905"/>
                  </a:moveTo>
                  <a:cubicBezTo>
                    <a:pt x="89" y="876"/>
                    <a:pt x="368" y="861"/>
                    <a:pt x="532" y="728"/>
                  </a:cubicBezTo>
                  <a:cubicBezTo>
                    <a:pt x="696" y="595"/>
                    <a:pt x="864" y="210"/>
                    <a:pt x="984" y="106"/>
                  </a:cubicBezTo>
                  <a:cubicBezTo>
                    <a:pt x="1104" y="2"/>
                    <a:pt x="1130" y="0"/>
                    <a:pt x="1251" y="106"/>
                  </a:cubicBezTo>
                  <a:cubicBezTo>
                    <a:pt x="1372" y="212"/>
                    <a:pt x="1518" y="606"/>
                    <a:pt x="1710" y="739"/>
                  </a:cubicBezTo>
                  <a:cubicBezTo>
                    <a:pt x="1902" y="872"/>
                    <a:pt x="2256" y="870"/>
                    <a:pt x="2400" y="905"/>
                  </a:cubicBezTo>
                </a:path>
              </a:pathLst>
            </a:custGeom>
            <a:noFill/>
            <a:ln w="1905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1" name="Line 7"/>
            <p:cNvSpPr>
              <a:spLocks noChangeShapeType="1"/>
            </p:cNvSpPr>
            <p:nvPr/>
          </p:nvSpPr>
          <p:spPr bwMode="auto">
            <a:xfrm>
              <a:off x="3024" y="2222"/>
              <a:ext cx="26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85" name="Object 81"/>
            <p:cNvGraphicFramePr>
              <a:graphicFrameLocks noChangeAspect="1"/>
            </p:cNvGraphicFramePr>
            <p:nvPr/>
          </p:nvGraphicFramePr>
          <p:xfrm>
            <a:off x="3360" y="816"/>
            <a:ext cx="47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6" name="Equation" r:id="rId3" imgW="406400" imgH="190500" progId="Equation.DSMT4">
                    <p:embed/>
                  </p:oleObj>
                </mc:Choice>
                <mc:Fallback>
                  <p:oleObj name="Equation" r:id="rId3" imgW="406400" imgH="190500" progId="Equation.DSMT4">
                    <p:embed/>
                    <p:pic>
                      <p:nvPicPr>
                        <p:cNvPr id="0" name="图片 778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60" y="816"/>
                          <a:ext cx="479" cy="2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402" name="Line 9"/>
            <p:cNvSpPr>
              <a:spLocks noChangeShapeType="1"/>
            </p:cNvSpPr>
            <p:nvPr/>
          </p:nvSpPr>
          <p:spPr bwMode="auto">
            <a:xfrm flipV="1">
              <a:off x="3840" y="186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3" name="Line 10"/>
            <p:cNvSpPr>
              <a:spLocks noChangeShapeType="1"/>
            </p:cNvSpPr>
            <p:nvPr/>
          </p:nvSpPr>
          <p:spPr bwMode="auto">
            <a:xfrm flipV="1">
              <a:off x="5136" y="2057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4" name="Line 11"/>
            <p:cNvSpPr>
              <a:spLocks noChangeShapeType="1"/>
            </p:cNvSpPr>
            <p:nvPr/>
          </p:nvSpPr>
          <p:spPr bwMode="auto">
            <a:xfrm flipV="1">
              <a:off x="4752" y="1853"/>
              <a:ext cx="0" cy="3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5" name="Line 12"/>
            <p:cNvSpPr>
              <a:spLocks noChangeShapeType="1"/>
            </p:cNvSpPr>
            <p:nvPr/>
          </p:nvSpPr>
          <p:spPr bwMode="auto">
            <a:xfrm flipV="1">
              <a:off x="4848" y="1961"/>
              <a:ext cx="0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6" name="Line 13"/>
            <p:cNvSpPr>
              <a:spLocks noChangeShapeType="1"/>
            </p:cNvSpPr>
            <p:nvPr/>
          </p:nvSpPr>
          <p:spPr bwMode="auto">
            <a:xfrm flipV="1">
              <a:off x="4944" y="2009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7" name="Line 14"/>
            <p:cNvSpPr>
              <a:spLocks noChangeShapeType="1"/>
            </p:cNvSpPr>
            <p:nvPr/>
          </p:nvSpPr>
          <p:spPr bwMode="auto">
            <a:xfrm flipV="1">
              <a:off x="5040" y="2057"/>
              <a:ext cx="0" cy="14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408" name="Line 15"/>
            <p:cNvSpPr>
              <a:spLocks noChangeShapeType="1"/>
            </p:cNvSpPr>
            <p:nvPr/>
          </p:nvSpPr>
          <p:spPr bwMode="auto">
            <a:xfrm flipV="1">
              <a:off x="4284" y="100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8386" name="Object 82"/>
            <p:cNvGraphicFramePr>
              <a:graphicFrameLocks noChangeAspect="1"/>
            </p:cNvGraphicFramePr>
            <p:nvPr/>
          </p:nvGraphicFramePr>
          <p:xfrm>
            <a:off x="4309" y="2254"/>
            <a:ext cx="15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7" name="Equation" r:id="rId5" imgW="50800" imgH="139700" progId="Equation.DSMT4">
                    <p:embed/>
                  </p:oleObj>
                </mc:Choice>
                <mc:Fallback>
                  <p:oleObj name="Equation" r:id="rId5" imgW="50800" imgH="139700" progId="Equation.DSMT4">
                    <p:embed/>
                    <p:pic>
                      <p:nvPicPr>
                        <p:cNvPr id="0" name="图片 778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09" y="2254"/>
                          <a:ext cx="155" cy="2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87" name="Object 83"/>
            <p:cNvGraphicFramePr>
              <a:graphicFrameLocks noChangeAspect="1"/>
            </p:cNvGraphicFramePr>
            <p:nvPr/>
          </p:nvGraphicFramePr>
          <p:xfrm>
            <a:off x="4693" y="2268"/>
            <a:ext cx="15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8" name="Equation" r:id="rId7" imgW="50800" imgH="139700" progId="Equation.DSMT4">
                    <p:embed/>
                  </p:oleObj>
                </mc:Choice>
                <mc:Fallback>
                  <p:oleObj name="Equation" r:id="rId7" imgW="50800" imgH="139700" progId="Equation.DSMT4">
                    <p:embed/>
                    <p:pic>
                      <p:nvPicPr>
                        <p:cNvPr id="0" name="图片 778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93" y="2268"/>
                          <a:ext cx="155" cy="2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88" name="Object 84"/>
            <p:cNvGraphicFramePr>
              <a:graphicFrameLocks noChangeAspect="1"/>
            </p:cNvGraphicFramePr>
            <p:nvPr/>
          </p:nvGraphicFramePr>
          <p:xfrm>
            <a:off x="3804" y="2252"/>
            <a:ext cx="1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29" name="Equation" r:id="rId9" imgW="25400" imgH="127000" progId="Equation.DSMT4">
                    <p:embed/>
                  </p:oleObj>
                </mc:Choice>
                <mc:Fallback>
                  <p:oleObj name="Equation" r:id="rId9" imgW="25400" imgH="127000" progId="Equation.DSMT4">
                    <p:embed/>
                    <p:pic>
                      <p:nvPicPr>
                        <p:cNvPr id="0" name="图片 778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04" y="2252"/>
                          <a:ext cx="124" cy="21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89" name="Object 85"/>
            <p:cNvGraphicFramePr>
              <a:graphicFrameLocks noChangeAspect="1"/>
            </p:cNvGraphicFramePr>
            <p:nvPr/>
          </p:nvGraphicFramePr>
          <p:xfrm>
            <a:off x="5494" y="2280"/>
            <a:ext cx="17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0" name="Equation" r:id="rId11" imgW="76200" imgH="88900" progId="Equation.DSMT4">
                    <p:embed/>
                  </p:oleObj>
                </mc:Choice>
                <mc:Fallback>
                  <p:oleObj name="Equation" r:id="rId11" imgW="76200" imgH="88900" progId="Equation.DSMT4">
                    <p:embed/>
                    <p:pic>
                      <p:nvPicPr>
                        <p:cNvPr id="0" name="图片 778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494" y="2280"/>
                          <a:ext cx="170" cy="18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90" name="Object 86"/>
            <p:cNvGraphicFramePr>
              <a:graphicFrameLocks noChangeAspect="1"/>
            </p:cNvGraphicFramePr>
            <p:nvPr/>
          </p:nvGraphicFramePr>
          <p:xfrm>
            <a:off x="3300" y="2256"/>
            <a:ext cx="15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1" name="Equation" r:id="rId13" imgW="50800" imgH="139700" progId="Equation.DSMT4">
                    <p:embed/>
                  </p:oleObj>
                </mc:Choice>
                <mc:Fallback>
                  <p:oleObj name="Equation" r:id="rId13" imgW="50800" imgH="139700" progId="Equation.DSMT4">
                    <p:embed/>
                    <p:pic>
                      <p:nvPicPr>
                        <p:cNvPr id="0" name="图片 7783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00" y="2256"/>
                          <a:ext cx="155" cy="23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409" name="Line 21"/>
            <p:cNvSpPr>
              <a:spLocks noChangeShapeType="1"/>
            </p:cNvSpPr>
            <p:nvPr/>
          </p:nvSpPr>
          <p:spPr bwMode="auto">
            <a:xfrm>
              <a:off x="4128" y="1392"/>
              <a:ext cx="14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0" name="Line 22"/>
            <p:cNvSpPr>
              <a:spLocks noChangeShapeType="1"/>
            </p:cNvSpPr>
            <p:nvPr/>
          </p:nvSpPr>
          <p:spPr bwMode="auto">
            <a:xfrm>
              <a:off x="4068" y="1488"/>
              <a:ext cx="19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1" name="Line 23"/>
            <p:cNvSpPr>
              <a:spLocks noChangeShapeType="1"/>
            </p:cNvSpPr>
            <p:nvPr/>
          </p:nvSpPr>
          <p:spPr bwMode="auto">
            <a:xfrm>
              <a:off x="3984" y="1584"/>
              <a:ext cx="28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2" name="Line 24"/>
            <p:cNvSpPr>
              <a:spLocks noChangeShapeType="1"/>
            </p:cNvSpPr>
            <p:nvPr/>
          </p:nvSpPr>
          <p:spPr bwMode="auto">
            <a:xfrm>
              <a:off x="3936" y="1680"/>
              <a:ext cx="33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3" name="Line 25"/>
            <p:cNvSpPr>
              <a:spLocks noChangeShapeType="1"/>
            </p:cNvSpPr>
            <p:nvPr/>
          </p:nvSpPr>
          <p:spPr bwMode="auto">
            <a:xfrm>
              <a:off x="3888" y="1776"/>
              <a:ext cx="3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4" name="Line 26"/>
            <p:cNvSpPr>
              <a:spLocks noChangeShapeType="1"/>
            </p:cNvSpPr>
            <p:nvPr/>
          </p:nvSpPr>
          <p:spPr bwMode="auto">
            <a:xfrm>
              <a:off x="3804" y="1872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5" name="Line 27"/>
            <p:cNvSpPr>
              <a:spLocks noChangeShapeType="1"/>
            </p:cNvSpPr>
            <p:nvPr/>
          </p:nvSpPr>
          <p:spPr bwMode="auto">
            <a:xfrm>
              <a:off x="3828" y="1968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6" name="Line 28"/>
            <p:cNvSpPr>
              <a:spLocks noChangeShapeType="1"/>
            </p:cNvSpPr>
            <p:nvPr/>
          </p:nvSpPr>
          <p:spPr bwMode="auto">
            <a:xfrm>
              <a:off x="3828" y="2064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417" name="Line 29"/>
            <p:cNvSpPr>
              <a:spLocks noChangeShapeType="1"/>
            </p:cNvSpPr>
            <p:nvPr/>
          </p:nvSpPr>
          <p:spPr bwMode="auto">
            <a:xfrm>
              <a:off x="3828" y="2148"/>
              <a:ext cx="48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1454" name="Text Box 30"/>
          <p:cNvSpPr txBox="1">
            <a:spLocks noChangeArrowheads="1"/>
          </p:cNvSpPr>
          <p:nvPr/>
        </p:nvSpPr>
        <p:spPr bwMode="auto">
          <a:xfrm>
            <a:off x="304800" y="2133600"/>
            <a:ext cx="25939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</a:t>
            </a:r>
            <a:r>
              <a:rPr lang="zh-CN" altLang="en-US">
                <a:solidFill>
                  <a:schemeClr val="tx2"/>
                </a:solidFill>
              </a:rPr>
              <a:t>   </a:t>
            </a:r>
            <a:r>
              <a:rPr lang="zh-CN" altLang="en-US"/>
              <a:t>由图形可得</a:t>
            </a:r>
            <a:endParaRPr lang="zh-CN" altLang="en-US"/>
          </a:p>
        </p:txBody>
      </p:sp>
      <p:graphicFrame>
        <p:nvGraphicFramePr>
          <p:cNvPr id="231455" name="Object 87"/>
          <p:cNvGraphicFramePr>
            <a:graphicFrameLocks noChangeAspect="1"/>
          </p:cNvGraphicFramePr>
          <p:nvPr/>
        </p:nvGraphicFramePr>
        <p:xfrm>
          <a:off x="1512888" y="2971800"/>
          <a:ext cx="1528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5" imgW="1752600" imgH="406400" progId="Equation.DSMT4">
                  <p:embed/>
                </p:oleObj>
              </mc:Choice>
              <mc:Fallback>
                <p:oleObj name="Equation" r:id="rId15" imgW="1752600" imgH="406400" progId="Equation.DSMT4">
                  <p:embed/>
                  <p:pic>
                    <p:nvPicPr>
                      <p:cNvPr id="0" name="图片 7783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12888" y="2971800"/>
                        <a:ext cx="1528762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6" name="Object 88"/>
          <p:cNvGraphicFramePr>
            <a:graphicFrameLocks noChangeAspect="1"/>
          </p:cNvGraphicFramePr>
          <p:nvPr/>
        </p:nvGraphicFramePr>
        <p:xfrm>
          <a:off x="1185863" y="3630613"/>
          <a:ext cx="15144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17" imgW="1727200" imgH="990600" progId="Equation.DSMT4">
                  <p:embed/>
                </p:oleObj>
              </mc:Choice>
              <mc:Fallback>
                <p:oleObj name="Equation" r:id="rId17" imgW="1727200" imgH="990600" progId="Equation.DSMT4">
                  <p:embed/>
                  <p:pic>
                    <p:nvPicPr>
                      <p:cNvPr id="0" name="图片 7783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85863" y="3630613"/>
                        <a:ext cx="1514475" cy="903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57" name="Object 89"/>
          <p:cNvGraphicFramePr>
            <a:graphicFrameLocks noChangeAspect="1"/>
          </p:cNvGraphicFramePr>
          <p:nvPr/>
        </p:nvGraphicFramePr>
        <p:xfrm>
          <a:off x="2771775" y="3860800"/>
          <a:ext cx="892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Equation" r:id="rId19" imgW="965200" imgH="304800" progId="Equation.DSMT4">
                  <p:embed/>
                </p:oleObj>
              </mc:Choice>
              <mc:Fallback>
                <p:oleObj name="Equation" r:id="rId19" imgW="965200" imgH="304800" progId="Equation.DSMT4">
                  <p:embed/>
                  <p:pic>
                    <p:nvPicPr>
                      <p:cNvPr id="0" name="图片 77833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1775" y="3860800"/>
                        <a:ext cx="892175" cy="349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94" name="Object 90"/>
          <p:cNvGraphicFramePr>
            <a:graphicFrameLocks noChangeAspect="1"/>
          </p:cNvGraphicFramePr>
          <p:nvPr/>
        </p:nvGraphicFramePr>
        <p:xfrm>
          <a:off x="457200" y="1314450"/>
          <a:ext cx="2109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21" imgW="2425700" imgH="482600" progId="Equation.DSMT4">
                  <p:embed/>
                </p:oleObj>
              </mc:Choice>
              <mc:Fallback>
                <p:oleObj name="Equation" r:id="rId21" imgW="2425700" imgH="482600" progId="Equation.DSMT4">
                  <p:embed/>
                  <p:pic>
                    <p:nvPicPr>
                      <p:cNvPr id="0" name="图片 7783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200" y="1314450"/>
                        <a:ext cx="2109788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59" name="Text Box 35"/>
          <p:cNvSpPr txBox="1">
            <a:spLocks noChangeArrowheads="1"/>
          </p:cNvSpPr>
          <p:nvPr/>
        </p:nvSpPr>
        <p:spPr bwMode="auto">
          <a:xfrm>
            <a:off x="1763713" y="5300663"/>
            <a:ext cx="6413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利用了对称 性不必求</a:t>
            </a:r>
            <a:r>
              <a:rPr lang="en-US" altLang="zh-CN" i="1">
                <a:solidFill>
                  <a:srgbClr val="0000CC"/>
                </a:solidFill>
                <a:latin typeface="Symbol" panose="05050102010706020507" pitchFamily="18" charset="2"/>
              </a:rPr>
              <a:t>s </a:t>
            </a:r>
            <a:r>
              <a:rPr lang="en-US" altLang="zh-CN" baseline="30000">
                <a:solidFill>
                  <a:srgbClr val="0000CC"/>
                </a:solidFill>
                <a:latin typeface="楷体_GB2312" panose="02010609030101010101" pitchFamily="49" charset="-122"/>
              </a:rPr>
              <a:t>2</a:t>
            </a:r>
            <a:r>
              <a:rPr lang="zh-CN" altLang="en-US">
                <a:solidFill>
                  <a:srgbClr val="0000CC"/>
                </a:solidFill>
                <a:latin typeface="楷体_GB2312" panose="02010609030101010101" pitchFamily="49" charset="-122"/>
              </a:rPr>
              <a:t>也能求出概率！</a:t>
            </a:r>
            <a:endParaRPr lang="zh-CN" altLang="en-US"/>
          </a:p>
        </p:txBody>
      </p:sp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54" grpId="0" autoUpdateAnimBg="0" build="p"/>
      <p:bldP spid="231459" grpId="0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5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8600" y="114300"/>
            <a:ext cx="1219200" cy="609600"/>
          </a:xfrm>
          <a:prstGeom prst="rect">
            <a:avLst/>
          </a:prstGeom>
          <a:noFill/>
          <a:ln>
            <a:miter lim="800000"/>
          </a:ln>
        </p:spPr>
        <p:txBody>
          <a:bodyPr anchor="ctr"/>
          <a:lstStyle/>
          <a:p>
            <a:pPr algn="l"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例</a:t>
            </a:r>
            <a:r>
              <a:rPr lang="en-US" altLang="zh-CN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5</a:t>
            </a:r>
            <a:endParaRPr lang="en-US" altLang="zh-CN" sz="28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96259" name="Object 110"/>
          <p:cNvGraphicFramePr>
            <a:graphicFrameLocks noChangeAspect="1"/>
          </p:cNvGraphicFramePr>
          <p:nvPr/>
        </p:nvGraphicFramePr>
        <p:xfrm>
          <a:off x="3419475" y="1179513"/>
          <a:ext cx="28051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49" name="Equation" r:id="rId1" imgW="1320800" imgH="190500" progId="Equation.3">
                  <p:embed/>
                </p:oleObj>
              </mc:Choice>
              <mc:Fallback>
                <p:oleObj name="Equation" r:id="rId1" imgW="1320800" imgH="190500" progId="Equation.3">
                  <p:embed/>
                  <p:pic>
                    <p:nvPicPr>
                      <p:cNvPr id="0" name="图片 788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1179513"/>
                        <a:ext cx="2805113" cy="593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58" name="Text Box 4"/>
          <p:cNvSpPr txBox="1">
            <a:spLocks noChangeArrowheads="1"/>
          </p:cNvSpPr>
          <p:nvPr/>
        </p:nvSpPr>
        <p:spPr bwMode="auto">
          <a:xfrm>
            <a:off x="1257300" y="133350"/>
            <a:ext cx="65452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在电压不超过</a:t>
            </a:r>
            <a:r>
              <a:rPr lang="en-US" altLang="zh-CN"/>
              <a:t>200</a:t>
            </a:r>
            <a:r>
              <a:rPr lang="zh-CN" altLang="en-US"/>
              <a:t>伏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200 - 240</a:t>
            </a:r>
            <a:r>
              <a:rPr lang="zh-CN" altLang="en-US"/>
              <a:t>伏和超过</a:t>
            </a:r>
            <a:endParaRPr lang="zh-CN" altLang="en-US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52400" y="666750"/>
            <a:ext cx="79470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240</a:t>
            </a:r>
            <a:r>
              <a:rPr lang="zh-CN" altLang="en-US"/>
              <a:t>伏三种情况下</a:t>
            </a:r>
            <a:r>
              <a:rPr lang="en-US" altLang="zh-CN"/>
              <a:t>, </a:t>
            </a:r>
            <a:r>
              <a:rPr lang="zh-CN" altLang="en-US"/>
              <a:t>某种元件损坏的概率分别为</a:t>
            </a:r>
            <a:r>
              <a:rPr lang="en-US" altLang="zh-CN"/>
              <a:t>0.1, </a:t>
            </a:r>
            <a:endParaRPr lang="en-US" altLang="zh-CN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136525" y="1212850"/>
            <a:ext cx="33924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0.001</a:t>
            </a:r>
            <a:r>
              <a:rPr lang="zh-CN" altLang="en-US"/>
              <a:t>和</a:t>
            </a:r>
            <a:r>
              <a:rPr lang="en-US" altLang="zh-CN"/>
              <a:t>0.2. </a:t>
            </a:r>
            <a:r>
              <a:rPr lang="zh-CN" altLang="en-US"/>
              <a:t>假设电压</a:t>
            </a:r>
            <a:endParaRPr lang="zh-CN" altLang="en-US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250825" y="1773238"/>
            <a:ext cx="4857750" cy="558800"/>
            <a:chOff x="317" y="1116"/>
            <a:chExt cx="3060" cy="352"/>
          </a:xfrm>
        </p:grpSpPr>
        <p:graphicFrame>
          <p:nvGraphicFramePr>
            <p:cNvPr id="99439" name="Object 111"/>
            <p:cNvGraphicFramePr>
              <a:graphicFrameLocks noChangeAspect="1"/>
            </p:cNvGraphicFramePr>
            <p:nvPr/>
          </p:nvGraphicFramePr>
          <p:xfrm>
            <a:off x="3190" y="1177"/>
            <a:ext cx="1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0" name="Equation" r:id="rId3" imgW="38100" imgH="127000" progId="Equation.DSMT4">
                    <p:embed/>
                  </p:oleObj>
                </mc:Choice>
                <mc:Fallback>
                  <p:oleObj name="Equation" r:id="rId3" imgW="38100" imgH="127000" progId="Equation.DSMT4">
                    <p:embed/>
                    <p:pic>
                      <p:nvPicPr>
                        <p:cNvPr id="0" name="图片 7884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0" y="1177"/>
                          <a:ext cx="187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69" name="Text Box 9"/>
            <p:cNvSpPr txBox="1">
              <a:spLocks noChangeArrowheads="1"/>
            </p:cNvSpPr>
            <p:nvPr/>
          </p:nvSpPr>
          <p:spPr bwMode="auto">
            <a:xfrm>
              <a:off x="317" y="1116"/>
              <a:ext cx="257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求</a:t>
              </a:r>
              <a:r>
                <a:rPr lang="en-US" altLang="zh-CN"/>
                <a:t>:  1) </a:t>
              </a:r>
              <a:r>
                <a:rPr lang="zh-CN" altLang="en-US"/>
                <a:t>该元件损坏的概率</a:t>
              </a:r>
              <a:endParaRPr lang="zh-CN" altLang="en-US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838200" y="2343150"/>
            <a:ext cx="7959725" cy="525463"/>
            <a:chOff x="528" y="1476"/>
            <a:chExt cx="5014" cy="331"/>
          </a:xfrm>
        </p:grpSpPr>
        <p:graphicFrame>
          <p:nvGraphicFramePr>
            <p:cNvPr id="99440" name="Object 112"/>
            <p:cNvGraphicFramePr>
              <a:graphicFrameLocks noChangeAspect="1"/>
            </p:cNvGraphicFramePr>
            <p:nvPr/>
          </p:nvGraphicFramePr>
          <p:xfrm>
            <a:off x="5354" y="1516"/>
            <a:ext cx="18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1" name="Equation" r:id="rId5" imgW="38100" imgH="127000" progId="Equation.DSMT4">
                    <p:embed/>
                  </p:oleObj>
                </mc:Choice>
                <mc:Fallback>
                  <p:oleObj name="Equation" r:id="rId5" imgW="38100" imgH="127000" progId="Equation.DSMT4">
                    <p:embed/>
                    <p:pic>
                      <p:nvPicPr>
                        <p:cNvPr id="0" name="图片 788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54" y="1516"/>
                          <a:ext cx="188" cy="29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68" name="Text Box 12"/>
            <p:cNvSpPr txBox="1">
              <a:spLocks noChangeArrowheads="1"/>
            </p:cNvSpPr>
            <p:nvPr/>
          </p:nvSpPr>
          <p:spPr bwMode="auto">
            <a:xfrm>
              <a:off x="528" y="1476"/>
              <a:ext cx="425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2) </a:t>
              </a:r>
              <a:r>
                <a:rPr lang="zh-CN" altLang="en-US"/>
                <a:t>该元件损坏时</a:t>
              </a:r>
              <a:r>
                <a:rPr lang="en-US" altLang="zh-CN"/>
                <a:t>, </a:t>
              </a:r>
              <a:r>
                <a:rPr lang="zh-CN" altLang="en-US"/>
                <a:t>电压在 </a:t>
              </a:r>
              <a:r>
                <a:rPr lang="en-US" altLang="zh-CN"/>
                <a:t>200-240 </a:t>
              </a:r>
              <a:r>
                <a:rPr lang="zh-CN" altLang="en-US"/>
                <a:t>伏的概率</a:t>
              </a:r>
              <a:endParaRPr lang="zh-CN" altLang="en-US"/>
            </a:p>
          </p:txBody>
        </p:sp>
      </p:grpSp>
      <p:graphicFrame>
        <p:nvGraphicFramePr>
          <p:cNvPr id="96269" name="Object 113"/>
          <p:cNvGraphicFramePr>
            <a:graphicFrameLocks noChangeAspect="1"/>
          </p:cNvGraphicFramePr>
          <p:nvPr/>
        </p:nvGraphicFramePr>
        <p:xfrm>
          <a:off x="1308100" y="2921000"/>
          <a:ext cx="4302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Equation" r:id="rId7" imgW="101600" imgH="190500" progId="Equation.3">
                  <p:embed/>
                </p:oleObj>
              </mc:Choice>
              <mc:Fallback>
                <p:oleObj name="Equation" r:id="rId7" imgW="101600" imgH="190500" progId="Equation.3">
                  <p:embed/>
                  <p:pic>
                    <p:nvPicPr>
                      <p:cNvPr id="0" name="图片 788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8100" y="2921000"/>
                        <a:ext cx="430213" cy="593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28600" y="2895600"/>
            <a:ext cx="11652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solidFill>
                  <a:srgbClr val="0000FF"/>
                </a:solidFill>
              </a:rPr>
              <a:t>解   </a:t>
            </a:r>
            <a:r>
              <a:rPr lang="zh-CN" altLang="en-US"/>
              <a:t>设</a:t>
            </a:r>
            <a:endParaRPr lang="zh-CN" altLang="en-US"/>
          </a:p>
        </p:txBody>
      </p:sp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1635125" y="2901950"/>
            <a:ext cx="64563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分别表示电压不超过</a:t>
            </a:r>
            <a:r>
              <a:rPr lang="en-US" altLang="zh-CN"/>
              <a:t>200</a:t>
            </a:r>
            <a:r>
              <a:rPr lang="zh-CN" altLang="en-US"/>
              <a:t>伏</a:t>
            </a:r>
            <a:r>
              <a:rPr lang="en-US" altLang="zh-CN"/>
              <a:t>, </a:t>
            </a:r>
            <a:r>
              <a:rPr lang="zh-CN" altLang="en-US"/>
              <a:t>在</a:t>
            </a:r>
            <a:r>
              <a:rPr lang="en-US" altLang="zh-CN"/>
              <a:t>200-240</a:t>
            </a:r>
            <a:r>
              <a:rPr lang="zh-CN" altLang="en-US"/>
              <a:t>伏</a:t>
            </a:r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609600" y="3459163"/>
            <a:ext cx="178911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超过</a:t>
            </a:r>
            <a:r>
              <a:rPr lang="en-US" altLang="zh-CN"/>
              <a:t>240</a:t>
            </a:r>
            <a:r>
              <a:rPr lang="zh-CN" altLang="en-US"/>
              <a:t>伏</a:t>
            </a:r>
            <a:endParaRPr lang="zh-CN" altLang="en-US"/>
          </a:p>
        </p:txBody>
      </p:sp>
      <p:grpSp>
        <p:nvGrpSpPr>
          <p:cNvPr id="4" name="Group 17"/>
          <p:cNvGrpSpPr/>
          <p:nvPr/>
        </p:nvGrpSpPr>
        <p:grpSpPr bwMode="auto">
          <a:xfrm>
            <a:off x="2555875" y="3414713"/>
            <a:ext cx="2566988" cy="519112"/>
            <a:chOff x="1880" y="2195"/>
            <a:chExt cx="1617" cy="327"/>
          </a:xfrm>
        </p:grpSpPr>
        <p:graphicFrame>
          <p:nvGraphicFramePr>
            <p:cNvPr id="99442" name="Object 114"/>
            <p:cNvGraphicFramePr>
              <a:graphicFrameLocks noChangeAspect="1"/>
            </p:cNvGraphicFramePr>
            <p:nvPr/>
          </p:nvGraphicFramePr>
          <p:xfrm>
            <a:off x="1880" y="2224"/>
            <a:ext cx="24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53" name="Equation" r:id="rId9" imgW="88900" imgH="101600" progId="Equation.3">
                    <p:embed/>
                  </p:oleObj>
                </mc:Choice>
                <mc:Fallback>
                  <p:oleObj name="Equation" r:id="rId9" imgW="88900" imgH="101600" progId="Equation.3">
                    <p:embed/>
                    <p:pic>
                      <p:nvPicPr>
                        <p:cNvPr id="0" name="图片 788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0" y="2224"/>
                          <a:ext cx="249" cy="2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67" name="Text Box 19"/>
            <p:cNvSpPr txBox="1">
              <a:spLocks noChangeArrowheads="1"/>
            </p:cNvSpPr>
            <p:nvPr/>
          </p:nvSpPr>
          <p:spPr bwMode="auto">
            <a:xfrm>
              <a:off x="2032" y="2195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/>
                <a:t>＝“元件损坏”</a:t>
              </a:r>
              <a:endParaRPr lang="zh-CN" altLang="en-US"/>
            </a:p>
          </p:txBody>
        </p:sp>
      </p:grpSp>
      <p:graphicFrame>
        <p:nvGraphicFramePr>
          <p:cNvPr id="96276" name="Object 115"/>
          <p:cNvGraphicFramePr>
            <a:graphicFrameLocks noChangeAspect="1"/>
          </p:cNvGraphicFramePr>
          <p:nvPr/>
        </p:nvGraphicFramePr>
        <p:xfrm>
          <a:off x="5219700" y="3406775"/>
          <a:ext cx="18446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11" imgW="838200" imgH="152400" progId="Equation.3">
                  <p:embed/>
                </p:oleObj>
              </mc:Choice>
              <mc:Fallback>
                <p:oleObj name="Equation" r:id="rId11" imgW="838200" imgH="152400" progId="Equation.3">
                  <p:embed/>
                  <p:pic>
                    <p:nvPicPr>
                      <p:cNvPr id="0" name="图片 7885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9700" y="3406775"/>
                        <a:ext cx="1844675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116"/>
          <p:cNvGraphicFramePr>
            <a:graphicFrameLocks noChangeAspect="1"/>
          </p:cNvGraphicFramePr>
          <p:nvPr/>
        </p:nvGraphicFramePr>
        <p:xfrm>
          <a:off x="839788" y="4271963"/>
          <a:ext cx="1352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13" imgW="584200" imgH="177800" progId="Equation.3">
                  <p:embed/>
                </p:oleObj>
              </mc:Choice>
              <mc:Fallback>
                <p:oleObj name="Equation" r:id="rId13" imgW="584200" imgH="177800" progId="Equation.3">
                  <p:embed/>
                  <p:pic>
                    <p:nvPicPr>
                      <p:cNvPr id="0" name="图片 7885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9788" y="4271963"/>
                        <a:ext cx="1352550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117"/>
          <p:cNvGraphicFramePr>
            <a:graphicFrameLocks noChangeAspect="1"/>
          </p:cNvGraphicFramePr>
          <p:nvPr/>
        </p:nvGraphicFramePr>
        <p:xfrm>
          <a:off x="2120900" y="5033963"/>
          <a:ext cx="30035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15" imgW="1422400" imgH="152400" progId="Equation.3">
                  <p:embed/>
                </p:oleObj>
              </mc:Choice>
              <mc:Fallback>
                <p:oleObj name="Equation" r:id="rId15" imgW="1422400" imgH="152400" progId="Equation.3">
                  <p:embed/>
                  <p:pic>
                    <p:nvPicPr>
                      <p:cNvPr id="0" name="图片 7885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0900" y="5033963"/>
                        <a:ext cx="3003550" cy="528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118"/>
          <p:cNvGraphicFramePr>
            <a:graphicFrameLocks noChangeAspect="1"/>
          </p:cNvGraphicFramePr>
          <p:nvPr/>
        </p:nvGraphicFramePr>
        <p:xfrm>
          <a:off x="6464300" y="5981700"/>
          <a:ext cx="13192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17" imgW="558800" imgH="127000" progId="Equation.3">
                  <p:embed/>
                </p:oleObj>
              </mc:Choice>
              <mc:Fallback>
                <p:oleObj name="Equation" r:id="rId17" imgW="558800" imgH="127000" progId="Equation.3">
                  <p:embed/>
                  <p:pic>
                    <p:nvPicPr>
                      <p:cNvPr id="0" name="图片 7885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64300" y="5981700"/>
                        <a:ext cx="1319213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119"/>
          <p:cNvGraphicFramePr>
            <a:graphicFrameLocks noChangeAspect="1"/>
          </p:cNvGraphicFramePr>
          <p:nvPr/>
        </p:nvGraphicFramePr>
        <p:xfrm>
          <a:off x="4143375" y="4322763"/>
          <a:ext cx="28051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9" imgW="1320800" imgH="152400" progId="Equation.3">
                  <p:embed/>
                </p:oleObj>
              </mc:Choice>
              <mc:Fallback>
                <p:oleObj name="Equation" r:id="rId19" imgW="1320800" imgH="152400" progId="Equation.3">
                  <p:embed/>
                  <p:pic>
                    <p:nvPicPr>
                      <p:cNvPr id="0" name="图片 7885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43375" y="4322763"/>
                        <a:ext cx="2805113" cy="528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120"/>
          <p:cNvGraphicFramePr>
            <a:graphicFrameLocks noChangeAspect="1"/>
          </p:cNvGraphicFramePr>
          <p:nvPr/>
        </p:nvGraphicFramePr>
        <p:xfrm>
          <a:off x="2135188" y="4322763"/>
          <a:ext cx="20129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21" imgW="914400" imgH="152400" progId="Equation.3">
                  <p:embed/>
                </p:oleObj>
              </mc:Choice>
              <mc:Fallback>
                <p:oleObj name="Equation" r:id="rId21" imgW="914400" imgH="152400" progId="Equation.3">
                  <p:embed/>
                  <p:pic>
                    <p:nvPicPr>
                      <p:cNvPr id="0" name="图片 78858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35188" y="4322763"/>
                        <a:ext cx="2012950" cy="528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121"/>
          <p:cNvGraphicFramePr>
            <a:graphicFrameLocks noChangeAspect="1"/>
          </p:cNvGraphicFramePr>
          <p:nvPr/>
        </p:nvGraphicFramePr>
        <p:xfrm>
          <a:off x="5364163" y="4221163"/>
          <a:ext cx="8905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23" imgW="342900" imgH="127000" progId="Equation.3">
                  <p:embed/>
                </p:oleObj>
              </mc:Choice>
              <mc:Fallback>
                <p:oleObj name="Equation" r:id="rId23" imgW="342900" imgH="127000" progId="Equation.3">
                  <p:embed/>
                  <p:pic>
                    <p:nvPicPr>
                      <p:cNvPr id="0" name="图片 78859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64163" y="4221163"/>
                        <a:ext cx="890587" cy="461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122"/>
          <p:cNvGraphicFramePr>
            <a:graphicFrameLocks noChangeAspect="1"/>
          </p:cNvGraphicFramePr>
          <p:nvPr/>
        </p:nvGraphicFramePr>
        <p:xfrm>
          <a:off x="4979988" y="4043363"/>
          <a:ext cx="17160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25" imgW="762000" imgH="406400" progId="Equation.3">
                  <p:embed/>
                </p:oleObj>
              </mc:Choice>
              <mc:Fallback>
                <p:oleObj name="Equation" r:id="rId25" imgW="762000" imgH="406400" progId="Equation.3">
                  <p:embed/>
                  <p:pic>
                    <p:nvPicPr>
                      <p:cNvPr id="0" name="图片 78860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79988" y="4043363"/>
                        <a:ext cx="1716087" cy="1023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4" name="Object 123"/>
          <p:cNvGraphicFramePr>
            <a:graphicFrameLocks noChangeAspect="1"/>
          </p:cNvGraphicFramePr>
          <p:nvPr/>
        </p:nvGraphicFramePr>
        <p:xfrm>
          <a:off x="6910388" y="4322763"/>
          <a:ext cx="13192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27" imgW="558800" imgH="127000" progId="Equation.3">
                  <p:embed/>
                </p:oleObj>
              </mc:Choice>
              <mc:Fallback>
                <p:oleObj name="Equation" r:id="rId27" imgW="558800" imgH="127000" progId="Equation.3">
                  <p:embed/>
                  <p:pic>
                    <p:nvPicPr>
                      <p:cNvPr id="0" name="图片 78861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10388" y="4322763"/>
                        <a:ext cx="1319212" cy="461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5" name="Object 124"/>
          <p:cNvGraphicFramePr>
            <a:graphicFrameLocks noChangeAspect="1"/>
          </p:cNvGraphicFramePr>
          <p:nvPr/>
        </p:nvGraphicFramePr>
        <p:xfrm>
          <a:off x="792163" y="4978400"/>
          <a:ext cx="13874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29" imgW="596900" imgH="177800" progId="Equation.3">
                  <p:embed/>
                </p:oleObj>
              </mc:Choice>
              <mc:Fallback>
                <p:oleObj name="Equation" r:id="rId29" imgW="596900" imgH="177800" progId="Equation.3">
                  <p:embed/>
                  <p:pic>
                    <p:nvPicPr>
                      <p:cNvPr id="0" name="图片 78862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92163" y="4978400"/>
                        <a:ext cx="1387475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6" name="Object 125"/>
          <p:cNvGraphicFramePr>
            <a:graphicFrameLocks noChangeAspect="1"/>
          </p:cNvGraphicFramePr>
          <p:nvPr/>
        </p:nvGraphicFramePr>
        <p:xfrm>
          <a:off x="1295400" y="5689600"/>
          <a:ext cx="26066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31" imgW="1219200" imgH="406400" progId="Equation.3">
                  <p:embed/>
                </p:oleObj>
              </mc:Choice>
              <mc:Fallback>
                <p:oleObj name="Equation" r:id="rId31" imgW="1219200" imgH="406400" progId="Equation.3">
                  <p:embed/>
                  <p:pic>
                    <p:nvPicPr>
                      <p:cNvPr id="0" name="图片 78863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95400" y="5689600"/>
                        <a:ext cx="2606675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126"/>
          <p:cNvGraphicFramePr>
            <a:graphicFrameLocks noChangeAspect="1"/>
          </p:cNvGraphicFramePr>
          <p:nvPr/>
        </p:nvGraphicFramePr>
        <p:xfrm>
          <a:off x="3895725" y="5702300"/>
          <a:ext cx="26066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33" imgW="1219200" imgH="406400" progId="Equation.3">
                  <p:embed/>
                </p:oleObj>
              </mc:Choice>
              <mc:Fallback>
                <p:oleObj name="Equation" r:id="rId33" imgW="1219200" imgH="406400" progId="Equation.3">
                  <p:embed/>
                  <p:pic>
                    <p:nvPicPr>
                      <p:cNvPr id="0" name="图片 78864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95725" y="5702300"/>
                        <a:ext cx="2606675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127"/>
          <p:cNvGraphicFramePr>
            <a:graphicFrameLocks noChangeAspect="1"/>
          </p:cNvGraphicFramePr>
          <p:nvPr/>
        </p:nvGraphicFramePr>
        <p:xfrm>
          <a:off x="5003800" y="5949950"/>
          <a:ext cx="8905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6" name="Equation" r:id="rId35" imgW="342900" imgH="127000" progId="Equation.3">
                  <p:embed/>
                </p:oleObj>
              </mc:Choice>
              <mc:Fallback>
                <p:oleObj name="Equation" r:id="rId35" imgW="342900" imgH="127000" progId="Equation.3">
                  <p:embed/>
                  <p:pic>
                    <p:nvPicPr>
                      <p:cNvPr id="0" name="图片 78865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003800" y="5949950"/>
                        <a:ext cx="890588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128"/>
          <p:cNvGraphicFramePr>
            <a:graphicFrameLocks noChangeAspect="1"/>
          </p:cNvGraphicFramePr>
          <p:nvPr/>
        </p:nvGraphicFramePr>
        <p:xfrm>
          <a:off x="2484438" y="5876925"/>
          <a:ext cx="5937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37" imgW="190500" imgH="127000" progId="Equation.3">
                  <p:embed/>
                </p:oleObj>
              </mc:Choice>
              <mc:Fallback>
                <p:oleObj name="Equation" r:id="rId37" imgW="190500" imgH="127000" progId="Equation.3">
                  <p:embed/>
                  <p:pic>
                    <p:nvPicPr>
                      <p:cNvPr id="0" name="图片 78866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84438" y="5876925"/>
                        <a:ext cx="593725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 build="p"/>
      <p:bldP spid="96262" grpId="0" autoUpdateAnimBg="0" build="p"/>
      <p:bldP spid="96270" grpId="0" autoUpdateAnimBg="0" build="p"/>
      <p:bldP spid="96271" grpId="0" autoUpdateAnimBg="0" build="p"/>
      <p:bldP spid="96272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95" name="Object 92"/>
          <p:cNvGraphicFramePr>
            <a:graphicFrameLocks noChangeAspect="1"/>
          </p:cNvGraphicFramePr>
          <p:nvPr/>
        </p:nvGraphicFramePr>
        <p:xfrm>
          <a:off x="1316038" y="438150"/>
          <a:ext cx="1385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3" name="Equation" r:id="rId1" imgW="596900" imgH="190500" progId="Equation.3">
                  <p:embed/>
                </p:oleObj>
              </mc:Choice>
              <mc:Fallback>
                <p:oleObj name="Equation" r:id="rId1" imgW="596900" imgH="190500" progId="Equation.3">
                  <p:embed/>
                  <p:pic>
                    <p:nvPicPr>
                      <p:cNvPr id="0" name="图片 798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438150"/>
                        <a:ext cx="1385887" cy="593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93"/>
          <p:cNvGraphicFramePr>
            <a:graphicFrameLocks noChangeAspect="1"/>
          </p:cNvGraphicFramePr>
          <p:nvPr/>
        </p:nvGraphicFramePr>
        <p:xfrm>
          <a:off x="2346325" y="1022350"/>
          <a:ext cx="31019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1473200" imgH="406400" progId="Equation.3">
                  <p:embed/>
                </p:oleObj>
              </mc:Choice>
              <mc:Fallback>
                <p:oleObj name="Equation" r:id="rId3" imgW="1473200" imgH="406400" progId="Equation.3">
                  <p:embed/>
                  <p:pic>
                    <p:nvPicPr>
                      <p:cNvPr id="0" name="图片 798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6325" y="1022350"/>
                        <a:ext cx="3101975" cy="10239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94"/>
          <p:cNvGraphicFramePr>
            <a:graphicFrameLocks noChangeAspect="1"/>
          </p:cNvGraphicFramePr>
          <p:nvPr/>
        </p:nvGraphicFramePr>
        <p:xfrm>
          <a:off x="2700338" y="476250"/>
          <a:ext cx="2014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914400" imgH="152400" progId="Equation.3">
                  <p:embed/>
                </p:oleObj>
              </mc:Choice>
              <mc:Fallback>
                <p:oleObj name="Equation" r:id="rId5" imgW="914400" imgH="152400" progId="Equation.3">
                  <p:embed/>
                  <p:pic>
                    <p:nvPicPr>
                      <p:cNvPr id="0" name="图片 798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76250"/>
                        <a:ext cx="2014537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95"/>
          <p:cNvGraphicFramePr>
            <a:graphicFrameLocks noChangeAspect="1"/>
          </p:cNvGraphicFramePr>
          <p:nvPr/>
        </p:nvGraphicFramePr>
        <p:xfrm>
          <a:off x="4681538" y="501650"/>
          <a:ext cx="27733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1308100" imgH="152400" progId="Equation.3">
                  <p:embed/>
                </p:oleObj>
              </mc:Choice>
              <mc:Fallback>
                <p:oleObj name="Equation" r:id="rId7" imgW="1308100" imgH="152400" progId="Equation.3">
                  <p:embed/>
                  <p:pic>
                    <p:nvPicPr>
                      <p:cNvPr id="0" name="图片 798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1538" y="501650"/>
                        <a:ext cx="2773362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96"/>
          <p:cNvGraphicFramePr>
            <a:graphicFrameLocks noChangeAspect="1"/>
          </p:cNvGraphicFramePr>
          <p:nvPr/>
        </p:nvGraphicFramePr>
        <p:xfrm>
          <a:off x="5411788" y="1301750"/>
          <a:ext cx="1981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901700" imgH="152400" progId="Equation.3">
                  <p:embed/>
                </p:oleObj>
              </mc:Choice>
              <mc:Fallback>
                <p:oleObj name="Equation" r:id="rId9" imgW="901700" imgH="152400" progId="Equation.3">
                  <p:embed/>
                  <p:pic>
                    <p:nvPicPr>
                      <p:cNvPr id="0" name="图片 798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1788" y="1301750"/>
                        <a:ext cx="1981200" cy="528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97"/>
          <p:cNvGraphicFramePr>
            <a:graphicFrameLocks noChangeAspect="1"/>
          </p:cNvGraphicFramePr>
          <p:nvPr/>
        </p:nvGraphicFramePr>
        <p:xfrm>
          <a:off x="7354888" y="1301750"/>
          <a:ext cx="1320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1" imgW="558800" imgH="127000" progId="Equation.3">
                  <p:embed/>
                </p:oleObj>
              </mc:Choice>
              <mc:Fallback>
                <p:oleObj name="Equation" r:id="rId11" imgW="558800" imgH="127000" progId="Equation.3">
                  <p:embed/>
                  <p:pic>
                    <p:nvPicPr>
                      <p:cNvPr id="0" name="图片 798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4888" y="1301750"/>
                        <a:ext cx="1320800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98"/>
          <p:cNvGraphicFramePr>
            <a:graphicFrameLocks noChangeAspect="1"/>
          </p:cNvGraphicFramePr>
          <p:nvPr/>
        </p:nvGraphicFramePr>
        <p:xfrm>
          <a:off x="2344738" y="2051050"/>
          <a:ext cx="23764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name="" r:id="rId13" imgW="1104900" imgH="228600" progId="Equation.3">
                  <p:embed/>
                </p:oleObj>
              </mc:Choice>
              <mc:Fallback>
                <p:oleObj name="" r:id="rId13" imgW="1104900" imgH="228600" progId="Equation.3">
                  <p:embed/>
                  <p:pic>
                    <p:nvPicPr>
                      <p:cNvPr id="0" name="图片 7987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4738" y="2051050"/>
                        <a:ext cx="2376487" cy="658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99"/>
          <p:cNvGraphicFramePr>
            <a:graphicFrameLocks noChangeAspect="1"/>
          </p:cNvGraphicFramePr>
          <p:nvPr/>
        </p:nvGraphicFramePr>
        <p:xfrm>
          <a:off x="4935538" y="2063750"/>
          <a:ext cx="28051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" r:id="rId15" imgW="1320800" imgH="228600" progId="Equation.3">
                  <p:embed/>
                </p:oleObj>
              </mc:Choice>
              <mc:Fallback>
                <p:oleObj name="" r:id="rId15" imgW="1320800" imgH="228600" progId="Equation.3">
                  <p:embed/>
                  <p:pic>
                    <p:nvPicPr>
                      <p:cNvPr id="0" name="图片 7987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35538" y="2063750"/>
                        <a:ext cx="2805112" cy="658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100"/>
          <p:cNvGraphicFramePr>
            <a:graphicFrameLocks noChangeAspect="1"/>
          </p:cNvGraphicFramePr>
          <p:nvPr/>
        </p:nvGraphicFramePr>
        <p:xfrm>
          <a:off x="2339975" y="2686050"/>
          <a:ext cx="24415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" r:id="rId17" imgW="1143000" imgH="228600" progId="Equation.3">
                  <p:embed/>
                </p:oleObj>
              </mc:Choice>
              <mc:Fallback>
                <p:oleObj name="" r:id="rId17" imgW="1143000" imgH="228600" progId="Equation.3">
                  <p:embed/>
                  <p:pic>
                    <p:nvPicPr>
                      <p:cNvPr id="0" name="图片 7988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39975" y="2686050"/>
                        <a:ext cx="2441575" cy="658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538163" y="2051050"/>
            <a:ext cx="1255712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由题意</a:t>
            </a:r>
            <a:endParaRPr lang="zh-CN" altLang="en-US"/>
          </a:p>
        </p:txBody>
      </p:sp>
      <p:graphicFrame>
        <p:nvGraphicFramePr>
          <p:cNvPr id="97305" name="Object 101"/>
          <p:cNvGraphicFramePr>
            <a:graphicFrameLocks noChangeAspect="1"/>
          </p:cNvGraphicFramePr>
          <p:nvPr/>
        </p:nvGraphicFramePr>
        <p:xfrm>
          <a:off x="3271838" y="3670300"/>
          <a:ext cx="32115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19" imgW="1511300" imgH="457200" progId="Equation.3">
                  <p:embed/>
                </p:oleObj>
              </mc:Choice>
              <mc:Fallback>
                <p:oleObj name="Equation" r:id="rId19" imgW="1511300" imgH="457200" progId="Equation.3">
                  <p:embed/>
                  <p:pic>
                    <p:nvPicPr>
                      <p:cNvPr id="0" name="图片 79881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1838" y="3670300"/>
                        <a:ext cx="3211512" cy="1127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6" name="Text Box 26"/>
          <p:cNvSpPr txBox="1">
            <a:spLocks noChangeArrowheads="1"/>
          </p:cNvSpPr>
          <p:nvPr/>
        </p:nvSpPr>
        <p:spPr bwMode="auto">
          <a:xfrm>
            <a:off x="560388" y="3357563"/>
            <a:ext cx="23558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1) </a:t>
            </a:r>
            <a:r>
              <a:rPr lang="zh-CN" altLang="en-US"/>
              <a:t>由全概公式</a:t>
            </a:r>
            <a:endParaRPr lang="zh-CN" altLang="en-US"/>
          </a:p>
        </p:txBody>
      </p:sp>
      <p:graphicFrame>
        <p:nvGraphicFramePr>
          <p:cNvPr id="97308" name="Object 102"/>
          <p:cNvGraphicFramePr>
            <a:graphicFrameLocks noChangeAspect="1"/>
          </p:cNvGraphicFramePr>
          <p:nvPr/>
        </p:nvGraphicFramePr>
        <p:xfrm>
          <a:off x="2339975" y="4051300"/>
          <a:ext cx="9350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21" imgW="355600" imgH="152400" progId="Equation.DSMT4">
                  <p:embed/>
                </p:oleObj>
              </mc:Choice>
              <mc:Fallback>
                <p:oleObj name="Equation" r:id="rId21" imgW="355600" imgH="152400" progId="Equation.DSMT4">
                  <p:embed/>
                  <p:pic>
                    <p:nvPicPr>
                      <p:cNvPr id="0" name="图片 79882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39975" y="4051300"/>
                        <a:ext cx="935038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9" name="Object 103"/>
          <p:cNvGraphicFramePr>
            <a:graphicFrameLocks noChangeAspect="1"/>
          </p:cNvGraphicFramePr>
          <p:nvPr/>
        </p:nvGraphicFramePr>
        <p:xfrm>
          <a:off x="6399213" y="4003675"/>
          <a:ext cx="15382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23" imgW="660400" imgH="127000" progId="Equation.3">
                  <p:embed/>
                </p:oleObj>
              </mc:Choice>
              <mc:Fallback>
                <p:oleObj name="Equation" r:id="rId23" imgW="660400" imgH="127000" progId="Equation.3">
                  <p:embed/>
                  <p:pic>
                    <p:nvPicPr>
                      <p:cNvPr id="0" name="图片 7988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99213" y="4003675"/>
                        <a:ext cx="1538287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 bwMode="auto">
          <a:xfrm>
            <a:off x="579438" y="4797425"/>
            <a:ext cx="2624137" cy="533400"/>
            <a:chOff x="432" y="2583"/>
            <a:chExt cx="1653" cy="336"/>
          </a:xfrm>
        </p:grpSpPr>
        <p:sp>
          <p:nvSpPr>
            <p:cNvPr id="100464" name="Text Box 18"/>
            <p:cNvSpPr txBox="1">
              <a:spLocks noChangeArrowheads="1"/>
            </p:cNvSpPr>
            <p:nvPr/>
          </p:nvSpPr>
          <p:spPr bwMode="auto">
            <a:xfrm>
              <a:off x="432" y="2592"/>
              <a:ext cx="1653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/>
                <a:t>2)</a:t>
              </a:r>
              <a:r>
                <a:rPr lang="zh-CN" altLang="en-US"/>
                <a:t>由贝叶斯公式</a:t>
              </a:r>
              <a:endParaRPr lang="zh-CN" altLang="en-US"/>
            </a:p>
          </p:txBody>
        </p:sp>
        <p:sp>
          <p:nvSpPr>
            <p:cNvPr id="100465" name="Text Box 19"/>
            <p:cNvSpPr txBox="1">
              <a:spLocks noChangeArrowheads="1"/>
            </p:cNvSpPr>
            <p:nvPr/>
          </p:nvSpPr>
          <p:spPr bwMode="auto">
            <a:xfrm>
              <a:off x="806" y="2583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endParaRPr lang="zh-CN" altLang="zh-CN"/>
            </a:p>
          </p:txBody>
        </p:sp>
      </p:grpSp>
      <p:graphicFrame>
        <p:nvGraphicFramePr>
          <p:cNvPr id="98324" name="Object 104"/>
          <p:cNvGraphicFramePr>
            <a:graphicFrameLocks noChangeAspect="1"/>
          </p:cNvGraphicFramePr>
          <p:nvPr/>
        </p:nvGraphicFramePr>
        <p:xfrm>
          <a:off x="2339975" y="5670550"/>
          <a:ext cx="15160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Equation" r:id="rId25" imgW="660400" imgH="228600" progId="Equation.3">
                  <p:embed/>
                </p:oleObj>
              </mc:Choice>
              <mc:Fallback>
                <p:oleObj name="Equation" r:id="rId25" imgW="660400" imgH="228600" progId="Equation.3">
                  <p:embed/>
                  <p:pic>
                    <p:nvPicPr>
                      <p:cNvPr id="0" name="图片 79884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39975" y="5670550"/>
                        <a:ext cx="1516063" cy="66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105"/>
          <p:cNvGraphicFramePr>
            <a:graphicFrameLocks noChangeAspect="1"/>
          </p:cNvGraphicFramePr>
          <p:nvPr/>
        </p:nvGraphicFramePr>
        <p:xfrm>
          <a:off x="3894138" y="5445125"/>
          <a:ext cx="2903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Equation" r:id="rId27" imgW="1371600" imgH="457200" progId="Equation.3">
                  <p:embed/>
                </p:oleObj>
              </mc:Choice>
              <mc:Fallback>
                <p:oleObj name="Equation" r:id="rId27" imgW="1371600" imgH="457200" progId="Equation.3">
                  <p:embed/>
                  <p:pic>
                    <p:nvPicPr>
                      <p:cNvPr id="0" name="图片 79885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94138" y="5445125"/>
                        <a:ext cx="2903537" cy="1123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106"/>
          <p:cNvGraphicFramePr>
            <a:graphicFrameLocks noChangeAspect="1"/>
          </p:cNvGraphicFramePr>
          <p:nvPr/>
        </p:nvGraphicFramePr>
        <p:xfrm>
          <a:off x="6732588" y="5661025"/>
          <a:ext cx="13192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Equation" r:id="rId29" imgW="558800" imgH="127000" progId="Equation.3">
                  <p:embed/>
                </p:oleObj>
              </mc:Choice>
              <mc:Fallback>
                <p:oleObj name="Equation" r:id="rId29" imgW="558800" imgH="127000" progId="Equation.3">
                  <p:embed/>
                  <p:pic>
                    <p:nvPicPr>
                      <p:cNvPr id="0" name="图片 79886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32588" y="5661025"/>
                        <a:ext cx="1319212" cy="46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107"/>
          <p:cNvGraphicFramePr>
            <a:graphicFrameLocks noChangeAspect="1"/>
          </p:cNvGraphicFramePr>
          <p:nvPr/>
        </p:nvGraphicFramePr>
        <p:xfrm>
          <a:off x="4270375" y="5446713"/>
          <a:ext cx="2473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Equation" r:id="rId31" imgW="1155700" imgH="228600" progId="Equation.3">
                  <p:embed/>
                </p:oleObj>
              </mc:Choice>
              <mc:Fallback>
                <p:oleObj name="Equation" r:id="rId31" imgW="1155700" imgH="228600" progId="Equation.3">
                  <p:embed/>
                  <p:pic>
                    <p:nvPicPr>
                      <p:cNvPr id="0" name="图片 79887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70375" y="5446713"/>
                        <a:ext cx="2473325" cy="660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108"/>
          <p:cNvGraphicFramePr>
            <a:graphicFrameLocks noChangeAspect="1"/>
          </p:cNvGraphicFramePr>
          <p:nvPr/>
        </p:nvGraphicFramePr>
        <p:xfrm>
          <a:off x="4981575" y="6119813"/>
          <a:ext cx="9223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Equation" r:id="rId33" imgW="355600" imgH="152400" progId="Equation.3">
                  <p:embed/>
                </p:oleObj>
              </mc:Choice>
              <mc:Fallback>
                <p:oleObj name="Equation" r:id="rId33" imgW="355600" imgH="152400" progId="Equation.3">
                  <p:embed/>
                  <p:pic>
                    <p:nvPicPr>
                      <p:cNvPr id="0" name="图片 7988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981575" y="6119813"/>
                        <a:ext cx="922338" cy="527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4" grpId="0" autoUpdateAnimBg="0" build="p"/>
      <p:bldP spid="97306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743200" y="4119563"/>
            <a:ext cx="2514600" cy="838200"/>
            <a:chOff x="2160" y="2160"/>
            <a:chExt cx="1584" cy="528"/>
          </a:xfrm>
        </p:grpSpPr>
        <p:sp>
          <p:nvSpPr>
            <p:cNvPr id="55370" name="AutoShape 3"/>
            <p:cNvSpPr>
              <a:spLocks noChangeArrowheads="1"/>
            </p:cNvSpPr>
            <p:nvPr/>
          </p:nvSpPr>
          <p:spPr bwMode="auto">
            <a:xfrm rot="-1240256">
              <a:off x="2160" y="2544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rgbClr val="FFFF99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55371" name="Rectangle 4"/>
            <p:cNvSpPr>
              <a:spLocks noChangeArrowheads="1"/>
            </p:cNvSpPr>
            <p:nvPr/>
          </p:nvSpPr>
          <p:spPr bwMode="auto">
            <a:xfrm>
              <a:off x="2688" y="2160"/>
              <a:ext cx="105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zh-CN">
                  <a:latin typeface="楷体_GB2312" panose="02010609030101010101" pitchFamily="49" charset="-122"/>
                </a:rPr>
                <a:t>面积为1</a:t>
              </a:r>
              <a:endParaRPr lang="en-US" altLang="zh-CN">
                <a:solidFill>
                  <a:srgbClr val="FFFF66"/>
                </a:solidFill>
                <a:latin typeface="楷体_GB2312" panose="02010609030101010101" pitchFamily="49" charset="-122"/>
              </a:endParaRPr>
            </a:p>
          </p:txBody>
        </p:sp>
      </p:grp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381000" y="2824163"/>
            <a:ext cx="451167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mtClean="0">
                <a:latin typeface="+mn-lt"/>
              </a:rPr>
              <a:t>这两条性质是判定一个函数</a:t>
            </a:r>
            <a:endParaRPr lang="zh-CN" altLang="en-US" smtClean="0">
              <a:latin typeface="+mn-lt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578475" y="2855913"/>
            <a:ext cx="3028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latin typeface="楷体_GB2312" panose="02010609030101010101" pitchFamily="49" charset="-122"/>
              </a:rPr>
              <a:t>是否为某随机变量</a:t>
            </a:r>
            <a:endParaRPr lang="zh-CN" altLang="en-US">
              <a:latin typeface="楷体_GB2312" panose="02010609030101010101" pitchFamily="49" charset="-122"/>
            </a:endParaRP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68313" y="3433763"/>
            <a:ext cx="4389437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i="1" dirty="0" smtClean="0">
                <a:latin typeface="+mn-lt"/>
              </a:rPr>
              <a:t>X</a:t>
            </a:r>
            <a:r>
              <a:rPr lang="zh-CN" altLang="en-US" dirty="0" smtClean="0">
                <a:latin typeface="+mn-lt"/>
              </a:rPr>
              <a:t>的概率密度的充要条件。</a:t>
            </a:r>
            <a:endParaRPr lang="zh-CN" altLang="en-US" dirty="0" smtClean="0">
              <a:latin typeface="+mn-lt"/>
            </a:endParaRPr>
          </a:p>
        </p:txBody>
      </p:sp>
      <p:graphicFrame>
        <p:nvGraphicFramePr>
          <p:cNvPr id="188425" name="Object 45"/>
          <p:cNvGraphicFramePr>
            <a:graphicFrameLocks noChangeAspect="1"/>
          </p:cNvGraphicFramePr>
          <p:nvPr/>
        </p:nvGraphicFramePr>
        <p:xfrm>
          <a:off x="3028950" y="1360488"/>
          <a:ext cx="24796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Equation" r:id="rId1" imgW="1079500" imgH="342900" progId="Equation.DSMT4">
                  <p:embed/>
                </p:oleObj>
              </mc:Choice>
              <mc:Fallback>
                <p:oleObj name="Equation" r:id="rId1" imgW="1079500" imgH="342900" progId="Equation.DSMT4">
                  <p:embed/>
                  <p:pic>
                    <p:nvPicPr>
                      <p:cNvPr id="0" name="图片 4300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360488"/>
                        <a:ext cx="2479675" cy="787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6" name="Rectangle 10"/>
          <p:cNvSpPr>
            <a:spLocks noChangeArrowheads="1"/>
          </p:cNvSpPr>
          <p:nvPr/>
        </p:nvSpPr>
        <p:spPr bwMode="auto">
          <a:xfrm>
            <a:off x="381000" y="2062163"/>
            <a:ext cx="6781800" cy="6048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zh-CN" dirty="0" smtClean="0">
                <a:latin typeface="+mn-lt"/>
              </a:rPr>
              <a:t>性质</a:t>
            </a:r>
            <a:r>
              <a:rPr lang="en-US" altLang="zh-CN" dirty="0" smtClean="0">
                <a:latin typeface="+mn-lt"/>
              </a:rPr>
              <a:t>(1)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altLang="zh-CN" dirty="0" smtClean="0">
                <a:latin typeface="+mn-lt"/>
              </a:rPr>
              <a:t>(2)</a:t>
            </a:r>
            <a:r>
              <a:rPr lang="zh-CN" altLang="zh-CN" dirty="0" smtClean="0">
                <a:latin typeface="+mn-lt"/>
              </a:rPr>
              <a:t>是</a:t>
            </a:r>
            <a:r>
              <a:rPr lang="zh-CN" altLang="en-US" dirty="0" smtClean="0">
                <a:latin typeface="+mn-lt"/>
              </a:rPr>
              <a:t>概率</a:t>
            </a:r>
            <a:r>
              <a:rPr lang="zh-CN" altLang="zh-CN" dirty="0" smtClean="0">
                <a:latin typeface="+mn-lt"/>
              </a:rPr>
              <a:t>密度的充要性质；     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533400" y="1452563"/>
            <a:ext cx="1987550" cy="668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>
              <a:lnSpc>
                <a:spcPct val="135000"/>
              </a:lnSpc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0000FF"/>
                </a:solidFill>
                <a:latin typeface="+mn-lt"/>
              </a:rPr>
              <a:t>(2)   </a:t>
            </a:r>
            <a:r>
              <a:rPr lang="zh-CN" altLang="en-US" smtClean="0">
                <a:solidFill>
                  <a:srgbClr val="0000FF"/>
                </a:solidFill>
                <a:latin typeface="+mn-lt"/>
              </a:rPr>
              <a:t>归一性</a:t>
            </a:r>
            <a:endParaRPr lang="zh-CN" altLang="en-US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541338" y="766763"/>
            <a:ext cx="2085975" cy="6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(1)   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非负性</a:t>
            </a:r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304800" y="3967163"/>
            <a:ext cx="3581400" cy="2819400"/>
            <a:chOff x="720" y="2544"/>
            <a:chExt cx="2256" cy="1776"/>
          </a:xfrm>
        </p:grpSpPr>
        <p:sp>
          <p:nvSpPr>
            <p:cNvPr id="55353" name="Line 15"/>
            <p:cNvSpPr>
              <a:spLocks noChangeShapeType="1"/>
            </p:cNvSpPr>
            <p:nvPr/>
          </p:nvSpPr>
          <p:spPr bwMode="auto">
            <a:xfrm>
              <a:off x="720" y="3792"/>
              <a:ext cx="22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4" name="Line 16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158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5" name="Freeform 17"/>
            <p:cNvSpPr/>
            <p:nvPr/>
          </p:nvSpPr>
          <p:spPr bwMode="auto">
            <a:xfrm>
              <a:off x="864" y="3072"/>
              <a:ext cx="1920" cy="576"/>
            </a:xfrm>
            <a:custGeom>
              <a:avLst/>
              <a:gdLst>
                <a:gd name="T0" fmla="*/ 0 w 3168"/>
                <a:gd name="T1" fmla="*/ 32 h 720"/>
                <a:gd name="T2" fmla="*/ 1 w 3168"/>
                <a:gd name="T3" fmla="*/ 30 h 720"/>
                <a:gd name="T4" fmla="*/ 1 w 3168"/>
                <a:gd name="T5" fmla="*/ 22 h 720"/>
                <a:gd name="T6" fmla="*/ 1 w 3168"/>
                <a:gd name="T7" fmla="*/ 9 h 720"/>
                <a:gd name="T8" fmla="*/ 1 w 3168"/>
                <a:gd name="T9" fmla="*/ 11 h 720"/>
                <a:gd name="T10" fmla="*/ 1 w 3168"/>
                <a:gd name="T11" fmla="*/ 23 h 720"/>
                <a:gd name="T12" fmla="*/ 2 w 3168"/>
                <a:gd name="T13" fmla="*/ 0 h 720"/>
                <a:gd name="T14" fmla="*/ 2 w 3168"/>
                <a:gd name="T15" fmla="*/ 23 h 720"/>
                <a:gd name="T16" fmla="*/ 3 w 3168"/>
                <a:gd name="T17" fmla="*/ 3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68"/>
                <a:gd name="T28" fmla="*/ 0 h 720"/>
                <a:gd name="T29" fmla="*/ 3168 w 316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68" h="720">
                  <a:moveTo>
                    <a:pt x="0" y="720"/>
                  </a:moveTo>
                  <a:cubicBezTo>
                    <a:pt x="124" y="716"/>
                    <a:pt x="248" y="712"/>
                    <a:pt x="336" y="672"/>
                  </a:cubicBezTo>
                  <a:cubicBezTo>
                    <a:pt x="424" y="632"/>
                    <a:pt x="464" y="560"/>
                    <a:pt x="528" y="480"/>
                  </a:cubicBezTo>
                  <a:cubicBezTo>
                    <a:pt x="592" y="400"/>
                    <a:pt x="640" y="232"/>
                    <a:pt x="720" y="192"/>
                  </a:cubicBezTo>
                  <a:cubicBezTo>
                    <a:pt x="800" y="152"/>
                    <a:pt x="904" y="184"/>
                    <a:pt x="1008" y="240"/>
                  </a:cubicBezTo>
                  <a:cubicBezTo>
                    <a:pt x="1112" y="296"/>
                    <a:pt x="1192" y="568"/>
                    <a:pt x="1344" y="528"/>
                  </a:cubicBezTo>
                  <a:cubicBezTo>
                    <a:pt x="1496" y="488"/>
                    <a:pt x="1720" y="0"/>
                    <a:pt x="1920" y="0"/>
                  </a:cubicBezTo>
                  <a:cubicBezTo>
                    <a:pt x="2120" y="0"/>
                    <a:pt x="2336" y="416"/>
                    <a:pt x="2544" y="528"/>
                  </a:cubicBezTo>
                  <a:cubicBezTo>
                    <a:pt x="2752" y="640"/>
                    <a:pt x="3064" y="648"/>
                    <a:pt x="3168" y="67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6" name="Line 18"/>
            <p:cNvSpPr>
              <a:spLocks noChangeShapeType="1"/>
            </p:cNvSpPr>
            <p:nvPr/>
          </p:nvSpPr>
          <p:spPr bwMode="auto">
            <a:xfrm flipH="1">
              <a:off x="816" y="3648"/>
              <a:ext cx="96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7" name="Line 19"/>
            <p:cNvSpPr>
              <a:spLocks noChangeShapeType="1"/>
            </p:cNvSpPr>
            <p:nvPr/>
          </p:nvSpPr>
          <p:spPr bwMode="auto">
            <a:xfrm flipH="1">
              <a:off x="960" y="3600"/>
              <a:ext cx="14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8" name="Line 20"/>
            <p:cNvSpPr>
              <a:spLocks noChangeShapeType="1"/>
            </p:cNvSpPr>
            <p:nvPr/>
          </p:nvSpPr>
          <p:spPr bwMode="auto">
            <a:xfrm flipH="1">
              <a:off x="1104" y="3264"/>
              <a:ext cx="288" cy="52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59" name="Line 21"/>
            <p:cNvSpPr>
              <a:spLocks noChangeShapeType="1"/>
            </p:cNvSpPr>
            <p:nvPr/>
          </p:nvSpPr>
          <p:spPr bwMode="auto">
            <a:xfrm flipV="1">
              <a:off x="1296" y="3312"/>
              <a:ext cx="240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0" name="Line 22"/>
            <p:cNvSpPr>
              <a:spLocks noChangeShapeType="1"/>
            </p:cNvSpPr>
            <p:nvPr/>
          </p:nvSpPr>
          <p:spPr bwMode="auto">
            <a:xfrm flipV="1">
              <a:off x="1488" y="3456"/>
              <a:ext cx="144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1" name="Line 23"/>
            <p:cNvSpPr>
              <a:spLocks noChangeShapeType="1"/>
            </p:cNvSpPr>
            <p:nvPr/>
          </p:nvSpPr>
          <p:spPr bwMode="auto">
            <a:xfrm flipV="1">
              <a:off x="1632" y="3072"/>
              <a:ext cx="384" cy="72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2" name="Line 24"/>
            <p:cNvSpPr>
              <a:spLocks noChangeShapeType="1"/>
            </p:cNvSpPr>
            <p:nvPr/>
          </p:nvSpPr>
          <p:spPr bwMode="auto">
            <a:xfrm flipV="1">
              <a:off x="1824" y="3120"/>
              <a:ext cx="288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3" name="Line 25"/>
            <p:cNvSpPr>
              <a:spLocks noChangeShapeType="1"/>
            </p:cNvSpPr>
            <p:nvPr/>
          </p:nvSpPr>
          <p:spPr bwMode="auto">
            <a:xfrm flipV="1">
              <a:off x="2016" y="3312"/>
              <a:ext cx="240" cy="48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4" name="Line 26"/>
            <p:cNvSpPr>
              <a:spLocks noChangeShapeType="1"/>
            </p:cNvSpPr>
            <p:nvPr/>
          </p:nvSpPr>
          <p:spPr bwMode="auto">
            <a:xfrm flipV="1">
              <a:off x="2208" y="3456"/>
              <a:ext cx="144" cy="336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Line 27"/>
            <p:cNvSpPr>
              <a:spLocks noChangeShapeType="1"/>
            </p:cNvSpPr>
            <p:nvPr/>
          </p:nvSpPr>
          <p:spPr bwMode="auto">
            <a:xfrm flipV="1">
              <a:off x="2400" y="3552"/>
              <a:ext cx="96" cy="24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6" name="Text Box 28"/>
            <p:cNvSpPr txBox="1">
              <a:spLocks noChangeArrowheads="1"/>
            </p:cNvSpPr>
            <p:nvPr/>
          </p:nvSpPr>
          <p:spPr bwMode="auto">
            <a:xfrm>
              <a:off x="1632" y="2544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altLang="zh-CN" i="1">
                  <a:ea typeface="宋体" panose="02010600030101010101" pitchFamily="2" charset="-122"/>
                </a:rPr>
                <a:t>f</a:t>
              </a:r>
              <a:r>
                <a:rPr lang="en-US" altLang="zh-CN" i="1">
                  <a:ea typeface="宋体" panose="02010600030101010101" pitchFamily="2" charset="-122"/>
                </a:rPr>
                <a:t> </a:t>
              </a:r>
              <a:r>
                <a:rPr lang="en-US" altLang="zh-CN"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ea typeface="宋体" panose="02010600030101010101" pitchFamily="2" charset="-122"/>
                </a:rPr>
                <a:t>x</a:t>
              </a:r>
              <a:r>
                <a:rPr lang="en-US" altLang="zh-CN">
                  <a:ea typeface="宋体" panose="02010600030101010101" pitchFamily="2" charset="-122"/>
                </a:rPr>
                <a:t>)</a:t>
              </a:r>
              <a:endParaRPr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55367" name="Text Box 29"/>
            <p:cNvSpPr txBox="1">
              <a:spLocks noChangeArrowheads="1"/>
            </p:cNvSpPr>
            <p:nvPr/>
          </p:nvSpPr>
          <p:spPr bwMode="auto">
            <a:xfrm>
              <a:off x="1392" y="3792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a typeface="宋体" panose="02010600030101010101" pitchFamily="2" charset="-122"/>
                </a:rPr>
                <a:t>0</a:t>
              </a:r>
              <a:endParaRPr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55368" name="Text Box 30"/>
            <p:cNvSpPr txBox="1">
              <a:spLocks noChangeArrowheads="1"/>
            </p:cNvSpPr>
            <p:nvPr/>
          </p:nvSpPr>
          <p:spPr bwMode="auto">
            <a:xfrm>
              <a:off x="2688" y="3753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ea typeface="宋体" panose="02010600030101010101" pitchFamily="2" charset="-122"/>
                </a:rPr>
                <a:t>x</a:t>
              </a:r>
              <a:endParaRPr lang="en-US" altLang="zh-CN" i="1">
                <a:ea typeface="宋体" panose="02010600030101010101" pitchFamily="2" charset="-122"/>
              </a:endParaRPr>
            </a:p>
          </p:txBody>
        </p:sp>
        <p:sp>
          <p:nvSpPr>
            <p:cNvPr id="55369" name="Text Box 31"/>
            <p:cNvSpPr txBox="1">
              <a:spLocks noChangeArrowheads="1"/>
            </p:cNvSpPr>
            <p:nvPr/>
          </p:nvSpPr>
          <p:spPr bwMode="auto">
            <a:xfrm>
              <a:off x="1200" y="3408"/>
              <a:ext cx="240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3200">
                <a:ea typeface="宋体" panose="02010600030101010101" pitchFamily="2" charset="-122"/>
              </a:endParaRPr>
            </a:p>
          </p:txBody>
        </p:sp>
      </p:grpSp>
      <p:sp>
        <p:nvSpPr>
          <p:cNvPr id="55352" name="Rectangle 3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357438" y="214313"/>
            <a:ext cx="4114800" cy="5334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00FF"/>
                </a:solidFill>
                <a:ea typeface="楷体_GB2312" panose="02010609030101010101" pitchFamily="49" charset="-122"/>
              </a:rPr>
              <a:t>二、  密度函数的性质</a:t>
            </a:r>
            <a:endParaRPr lang="zh-CN" altLang="en-US" sz="3200" smtClean="0">
              <a:solidFill>
                <a:srgbClr val="0000FF"/>
              </a:solidFill>
            </a:endParaRPr>
          </a:p>
        </p:txBody>
      </p:sp>
      <p:graphicFrame>
        <p:nvGraphicFramePr>
          <p:cNvPr id="4" name="Object 46"/>
          <p:cNvGraphicFramePr>
            <a:graphicFrameLocks noChangeAspect="1"/>
          </p:cNvGraphicFramePr>
          <p:nvPr/>
        </p:nvGraphicFramePr>
        <p:xfrm>
          <a:off x="3013075" y="836613"/>
          <a:ext cx="36464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Equation" r:id="rId3" imgW="36576000" imgH="6096000" progId="Equation.DSMT4">
                  <p:embed/>
                </p:oleObj>
              </mc:Choice>
              <mc:Fallback>
                <p:oleObj name="Equation" r:id="rId3" imgW="36576000" imgH="6096000" progId="Equation.DSMT4">
                  <p:embed/>
                  <p:pic>
                    <p:nvPicPr>
                      <p:cNvPr id="0" name="图片 4300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3075" y="836613"/>
                        <a:ext cx="3646488" cy="6080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7"/>
          <p:cNvGraphicFramePr>
            <a:graphicFrameLocks noChangeAspect="1"/>
          </p:cNvGraphicFramePr>
          <p:nvPr/>
        </p:nvGraphicFramePr>
        <p:xfrm>
          <a:off x="4821238" y="2855913"/>
          <a:ext cx="8302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5" imgW="8839200" imgH="6096000" progId="Equation.DSMT4">
                  <p:embed/>
                </p:oleObj>
              </mc:Choice>
              <mc:Fallback>
                <p:oleObj name="Equation" r:id="rId5" imgW="8839200" imgH="6096000" progId="Equation.DSMT4">
                  <p:embed/>
                  <p:pic>
                    <p:nvPicPr>
                      <p:cNvPr id="0" name="图片 4301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1238" y="2855913"/>
                        <a:ext cx="830262" cy="5730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8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utoUpdateAnimBg="0" build="p"/>
      <p:bldP spid="188423" grpId="0" autoUpdateAnimBg="0" build="p"/>
      <p:bldP spid="188424" grpId="0" autoUpdateAnimBg="0" build="p"/>
      <p:bldP spid="188426" grpId="0" autoUpdateAnimBg="0"/>
      <p:bldP spid="188428" grpId="0" autoUpdateAnimBg="0" build="p"/>
      <p:bldP spid="188429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Object 63"/>
          <p:cNvGraphicFramePr>
            <a:graphicFrameLocks noChangeAspect="1"/>
          </p:cNvGraphicFramePr>
          <p:nvPr/>
        </p:nvGraphicFramePr>
        <p:xfrm>
          <a:off x="609600" y="995363"/>
          <a:ext cx="3454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1" imgW="1612900" imgH="190500" progId="Equation.3">
                  <p:embed/>
                </p:oleObj>
              </mc:Choice>
              <mc:Fallback>
                <p:oleObj name="Equation" r:id="rId1" imgW="1612900" imgH="190500" progId="Equation.3">
                  <p:embed/>
                  <p:pic>
                    <p:nvPicPr>
                      <p:cNvPr id="0" name="图片 4403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995363"/>
                        <a:ext cx="3454400" cy="5540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64"/>
          <p:cNvGraphicFramePr>
            <a:graphicFrameLocks noChangeAspect="1"/>
          </p:cNvGraphicFramePr>
          <p:nvPr/>
        </p:nvGraphicFramePr>
        <p:xfrm>
          <a:off x="3902075" y="842963"/>
          <a:ext cx="26352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3" imgW="1003300" imgH="368300" progId="Equation.DSMT4">
                  <p:embed/>
                </p:oleObj>
              </mc:Choice>
              <mc:Fallback>
                <p:oleObj name="Equation" r:id="rId3" imgW="1003300" imgH="368300" progId="Equation.DSMT4">
                  <p:embed/>
                  <p:pic>
                    <p:nvPicPr>
                      <p:cNvPr id="0" name="图片 4403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2075" y="842963"/>
                        <a:ext cx="2635250" cy="941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9" name="Text Box 5"/>
          <p:cNvSpPr txBox="1">
            <a:spLocks noChangeArrowheads="1"/>
          </p:cNvSpPr>
          <p:nvPr/>
        </p:nvSpPr>
        <p:spPr bwMode="blackWhite">
          <a:xfrm>
            <a:off x="365125" y="2357438"/>
            <a:ext cx="14684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即</a:t>
            </a:r>
            <a:r>
              <a:rPr lang="en-US" altLang="zh-CN" i="1"/>
              <a:t>X</a:t>
            </a:r>
            <a:r>
              <a:rPr lang="zh-CN" altLang="en-US"/>
              <a:t>落在</a:t>
            </a:r>
            <a:endParaRPr lang="zh-CN" altLang="en-US"/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blackWhite">
          <a:xfrm>
            <a:off x="2514600" y="2290763"/>
            <a:ext cx="16065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上的概率</a:t>
            </a:r>
            <a:endParaRPr lang="zh-CN" altLang="en-US"/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blackWhite">
          <a:xfrm>
            <a:off x="457200" y="2900363"/>
            <a:ext cx="12509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上曲线</a:t>
            </a:r>
            <a:endParaRPr lang="zh-CN" altLang="en-US"/>
          </a:p>
        </p:txBody>
      </p:sp>
      <p:graphicFrame>
        <p:nvGraphicFramePr>
          <p:cNvPr id="190472" name="Object 65"/>
          <p:cNvGraphicFramePr>
            <a:graphicFrameLocks noChangeAspect="1"/>
          </p:cNvGraphicFramePr>
          <p:nvPr/>
        </p:nvGraphicFramePr>
        <p:xfrm>
          <a:off x="1544638" y="2857500"/>
          <a:ext cx="13604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5" imgW="711200" imgH="241300" progId="Equation.DSMT4">
                  <p:embed/>
                </p:oleObj>
              </mc:Choice>
              <mc:Fallback>
                <p:oleObj name="Equation" r:id="rId5" imgW="711200" imgH="241300" progId="Equation.DSMT4">
                  <p:embed/>
                  <p:pic>
                    <p:nvPicPr>
                      <p:cNvPr id="0" name="图片 4403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638" y="2857500"/>
                        <a:ext cx="1360487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blackWhite">
          <a:xfrm>
            <a:off x="2895600" y="2900363"/>
            <a:ext cx="1962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之下的曲边</a:t>
            </a:r>
            <a:endParaRPr lang="zh-CN" altLang="en-US"/>
          </a:p>
        </p:txBody>
      </p:sp>
      <p:sp>
        <p:nvSpPr>
          <p:cNvPr id="190474" name="Text Box 10"/>
          <p:cNvSpPr txBox="1">
            <a:spLocks noChangeArrowheads="1"/>
          </p:cNvSpPr>
          <p:nvPr/>
        </p:nvSpPr>
        <p:spPr bwMode="blackWhite">
          <a:xfrm>
            <a:off x="457200" y="3433763"/>
            <a:ext cx="23177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梯形的面积。</a:t>
            </a:r>
            <a:endParaRPr lang="zh-CN" altLang="en-US"/>
          </a:p>
        </p:txBody>
      </p:sp>
      <p:grpSp>
        <p:nvGrpSpPr>
          <p:cNvPr id="56396" name="Group 22"/>
          <p:cNvGrpSpPr/>
          <p:nvPr/>
        </p:nvGrpSpPr>
        <p:grpSpPr bwMode="auto">
          <a:xfrm>
            <a:off x="5364163" y="2133600"/>
            <a:ext cx="3581400" cy="2819400"/>
            <a:chOff x="3216" y="720"/>
            <a:chExt cx="2256" cy="1776"/>
          </a:xfrm>
        </p:grpSpPr>
        <p:sp>
          <p:nvSpPr>
            <p:cNvPr id="56398" name="Line 23"/>
            <p:cNvSpPr>
              <a:spLocks noChangeShapeType="1"/>
            </p:cNvSpPr>
            <p:nvPr/>
          </p:nvSpPr>
          <p:spPr bwMode="blackWhite">
            <a:xfrm flipV="1">
              <a:off x="4080" y="912"/>
              <a:ext cx="0" cy="158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99" name="Line 24"/>
            <p:cNvSpPr>
              <a:spLocks noChangeShapeType="1"/>
            </p:cNvSpPr>
            <p:nvPr/>
          </p:nvSpPr>
          <p:spPr bwMode="blackWhite">
            <a:xfrm>
              <a:off x="3216" y="1968"/>
              <a:ext cx="22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0" name="Freeform 25"/>
            <p:cNvSpPr/>
            <p:nvPr/>
          </p:nvSpPr>
          <p:spPr bwMode="blackWhite">
            <a:xfrm>
              <a:off x="3360" y="1248"/>
              <a:ext cx="1920" cy="576"/>
            </a:xfrm>
            <a:custGeom>
              <a:avLst/>
              <a:gdLst>
                <a:gd name="T0" fmla="*/ 0 w 3168"/>
                <a:gd name="T1" fmla="*/ 32 h 720"/>
                <a:gd name="T2" fmla="*/ 1 w 3168"/>
                <a:gd name="T3" fmla="*/ 30 h 720"/>
                <a:gd name="T4" fmla="*/ 1 w 3168"/>
                <a:gd name="T5" fmla="*/ 22 h 720"/>
                <a:gd name="T6" fmla="*/ 1 w 3168"/>
                <a:gd name="T7" fmla="*/ 9 h 720"/>
                <a:gd name="T8" fmla="*/ 1 w 3168"/>
                <a:gd name="T9" fmla="*/ 11 h 720"/>
                <a:gd name="T10" fmla="*/ 1 w 3168"/>
                <a:gd name="T11" fmla="*/ 23 h 720"/>
                <a:gd name="T12" fmla="*/ 2 w 3168"/>
                <a:gd name="T13" fmla="*/ 0 h 720"/>
                <a:gd name="T14" fmla="*/ 2 w 3168"/>
                <a:gd name="T15" fmla="*/ 23 h 720"/>
                <a:gd name="T16" fmla="*/ 3 w 3168"/>
                <a:gd name="T17" fmla="*/ 30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68"/>
                <a:gd name="T28" fmla="*/ 0 h 720"/>
                <a:gd name="T29" fmla="*/ 3168 w 3168"/>
                <a:gd name="T30" fmla="*/ 720 h 7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68" h="720">
                  <a:moveTo>
                    <a:pt x="0" y="720"/>
                  </a:moveTo>
                  <a:cubicBezTo>
                    <a:pt x="124" y="716"/>
                    <a:pt x="248" y="712"/>
                    <a:pt x="336" y="672"/>
                  </a:cubicBezTo>
                  <a:cubicBezTo>
                    <a:pt x="424" y="632"/>
                    <a:pt x="464" y="560"/>
                    <a:pt x="528" y="480"/>
                  </a:cubicBezTo>
                  <a:cubicBezTo>
                    <a:pt x="592" y="400"/>
                    <a:pt x="640" y="232"/>
                    <a:pt x="720" y="192"/>
                  </a:cubicBezTo>
                  <a:cubicBezTo>
                    <a:pt x="800" y="152"/>
                    <a:pt x="904" y="184"/>
                    <a:pt x="1008" y="240"/>
                  </a:cubicBezTo>
                  <a:cubicBezTo>
                    <a:pt x="1112" y="296"/>
                    <a:pt x="1192" y="568"/>
                    <a:pt x="1344" y="528"/>
                  </a:cubicBezTo>
                  <a:cubicBezTo>
                    <a:pt x="1496" y="488"/>
                    <a:pt x="1720" y="0"/>
                    <a:pt x="1920" y="0"/>
                  </a:cubicBezTo>
                  <a:cubicBezTo>
                    <a:pt x="2120" y="0"/>
                    <a:pt x="2336" y="416"/>
                    <a:pt x="2544" y="528"/>
                  </a:cubicBezTo>
                  <a:cubicBezTo>
                    <a:pt x="2752" y="640"/>
                    <a:pt x="3064" y="648"/>
                    <a:pt x="3168" y="67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1" name="Line 26"/>
            <p:cNvSpPr>
              <a:spLocks noChangeShapeType="1"/>
            </p:cNvSpPr>
            <p:nvPr/>
          </p:nvSpPr>
          <p:spPr bwMode="blackWhite">
            <a:xfrm flipV="1">
              <a:off x="4320" y="1488"/>
              <a:ext cx="0" cy="48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2" name="Line 27"/>
            <p:cNvSpPr>
              <a:spLocks noChangeShapeType="1"/>
            </p:cNvSpPr>
            <p:nvPr/>
          </p:nvSpPr>
          <p:spPr bwMode="blackWhite">
            <a:xfrm flipV="1">
              <a:off x="4752" y="1488"/>
              <a:ext cx="0" cy="48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3" name="Text Box 28"/>
            <p:cNvSpPr txBox="1">
              <a:spLocks noChangeArrowheads="1"/>
            </p:cNvSpPr>
            <p:nvPr/>
          </p:nvSpPr>
          <p:spPr bwMode="blackWhite">
            <a:xfrm>
              <a:off x="4128" y="72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f 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x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)</a:t>
              </a:r>
              <a:endParaRPr lang="en-US" altLang="zh-CN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404" name="Text Box 29"/>
            <p:cNvSpPr txBox="1">
              <a:spLocks noChangeArrowheads="1"/>
            </p:cNvSpPr>
            <p:nvPr/>
          </p:nvSpPr>
          <p:spPr bwMode="blackWhite">
            <a:xfrm>
              <a:off x="5184" y="1929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x</a:t>
              </a:r>
              <a:endParaRPr lang="en-US" altLang="zh-CN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405" name="Text Box 30"/>
            <p:cNvSpPr txBox="1">
              <a:spLocks noChangeArrowheads="1"/>
            </p:cNvSpPr>
            <p:nvPr/>
          </p:nvSpPr>
          <p:spPr bwMode="blackWhite">
            <a:xfrm>
              <a:off x="3888" y="196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0</a:t>
              </a:r>
              <a:endParaRPr lang="en-US" altLang="zh-CN" i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6406" name="Line 31"/>
            <p:cNvSpPr>
              <a:spLocks noChangeShapeType="1"/>
            </p:cNvSpPr>
            <p:nvPr/>
          </p:nvSpPr>
          <p:spPr bwMode="blackWhite">
            <a:xfrm flipH="1">
              <a:off x="4320" y="1248"/>
              <a:ext cx="24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7" name="Line 32"/>
            <p:cNvSpPr>
              <a:spLocks noChangeShapeType="1"/>
            </p:cNvSpPr>
            <p:nvPr/>
          </p:nvSpPr>
          <p:spPr bwMode="blackWhite">
            <a:xfrm flipH="1">
              <a:off x="4320" y="1296"/>
              <a:ext cx="288" cy="43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8" name="Line 33"/>
            <p:cNvSpPr>
              <a:spLocks noChangeShapeType="1"/>
            </p:cNvSpPr>
            <p:nvPr/>
          </p:nvSpPr>
          <p:spPr bwMode="blackWhite">
            <a:xfrm flipH="1">
              <a:off x="4320" y="1392"/>
              <a:ext cx="336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09" name="Line 34"/>
            <p:cNvSpPr>
              <a:spLocks noChangeShapeType="1"/>
            </p:cNvSpPr>
            <p:nvPr/>
          </p:nvSpPr>
          <p:spPr bwMode="blackWhite">
            <a:xfrm flipH="1">
              <a:off x="4320" y="1488"/>
              <a:ext cx="384" cy="52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0" name="Line 35"/>
            <p:cNvSpPr>
              <a:spLocks noChangeShapeType="1"/>
            </p:cNvSpPr>
            <p:nvPr/>
          </p:nvSpPr>
          <p:spPr bwMode="blackWhite">
            <a:xfrm flipV="1">
              <a:off x="4464" y="1632"/>
              <a:ext cx="240" cy="33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1" name="Line 36"/>
            <p:cNvSpPr>
              <a:spLocks noChangeShapeType="1"/>
            </p:cNvSpPr>
            <p:nvPr/>
          </p:nvSpPr>
          <p:spPr bwMode="blackWhite">
            <a:xfrm flipV="1">
              <a:off x="4560" y="1728"/>
              <a:ext cx="192" cy="24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386" name="Object 66"/>
            <p:cNvGraphicFramePr>
              <a:graphicFrameLocks noChangeAspect="1"/>
            </p:cNvGraphicFramePr>
            <p:nvPr/>
          </p:nvGraphicFramePr>
          <p:xfrm>
            <a:off x="4176" y="1872"/>
            <a:ext cx="327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6" name="公式" r:id="rId7" imgW="101600" imgH="190500" progId="Equation.3">
                    <p:embed/>
                  </p:oleObj>
                </mc:Choice>
                <mc:Fallback>
                  <p:oleObj name="公式" r:id="rId7" imgW="101600" imgH="190500" progId="Equation.3">
                    <p:embed/>
                    <p:pic>
                      <p:nvPicPr>
                        <p:cNvPr id="0" name="图片 440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76" y="1872"/>
                          <a:ext cx="327" cy="4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87" name="Object 67"/>
            <p:cNvGraphicFramePr>
              <a:graphicFrameLocks noChangeAspect="1"/>
            </p:cNvGraphicFramePr>
            <p:nvPr/>
          </p:nvGraphicFramePr>
          <p:xfrm>
            <a:off x="4686" y="1852"/>
            <a:ext cx="354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37" name="公式" r:id="rId9" imgW="114300" imgH="190500" progId="Equation.3">
                    <p:embed/>
                  </p:oleObj>
                </mc:Choice>
                <mc:Fallback>
                  <p:oleObj name="公式" r:id="rId9" imgW="114300" imgH="190500" progId="Equation.3">
                    <p:embed/>
                    <p:pic>
                      <p:nvPicPr>
                        <p:cNvPr id="0" name="图片 4403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686" y="1852"/>
                          <a:ext cx="354" cy="45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503" name="Rectangle 39"/>
          <p:cNvSpPr>
            <a:spLocks noGrp="1" noChangeArrowheads="1"/>
          </p:cNvSpPr>
          <p:nvPr>
            <p:ph type="title" idx="4294967295"/>
          </p:nvPr>
        </p:nvSpPr>
        <p:spPr bwMode="blackWhite">
          <a:xfrm>
            <a:off x="685800" y="1757363"/>
            <a:ext cx="4648200" cy="4572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 eaLnBrk="1" hangingPunct="1"/>
            <a:r>
              <a:rPr lang="zh-CN" altLang="en-US" sz="2800" smtClean="0">
                <a:ea typeface="楷体_GB2312" panose="02010609030101010101" pitchFamily="49" charset="-122"/>
              </a:rPr>
              <a:t>概率</a:t>
            </a:r>
            <a:r>
              <a:rPr lang="zh-CN" altLang="zh-CN" sz="2800" smtClean="0">
                <a:ea typeface="楷体_GB2312" panose="02010609030101010101" pitchFamily="49" charset="-122"/>
              </a:rPr>
              <a:t>密度的几何意义</a:t>
            </a:r>
            <a:endParaRPr lang="zh-CN" altLang="en-US" smtClean="0"/>
          </a:p>
        </p:txBody>
      </p:sp>
      <p:graphicFrame>
        <p:nvGraphicFramePr>
          <p:cNvPr id="190504" name="Object 68"/>
          <p:cNvGraphicFramePr>
            <a:graphicFrameLocks noChangeAspect="1"/>
          </p:cNvGraphicFramePr>
          <p:nvPr/>
        </p:nvGraphicFramePr>
        <p:xfrm>
          <a:off x="1676400" y="2366963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tion" r:id="rId11" imgW="495300" imgH="190500" progId="Equation.3">
                  <p:embed/>
                </p:oleObj>
              </mc:Choice>
              <mc:Fallback>
                <p:oleObj name="Equation" r:id="rId11" imgW="495300" imgH="190500" progId="Equation.3">
                  <p:embed/>
                  <p:pic>
                    <p:nvPicPr>
                      <p:cNvPr id="0" name="图片 4403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76400" y="2366963"/>
                        <a:ext cx="990600" cy="47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505" name="Object 69"/>
          <p:cNvGraphicFramePr>
            <a:graphicFrameLocks noChangeAspect="1"/>
          </p:cNvGraphicFramePr>
          <p:nvPr/>
        </p:nvGraphicFramePr>
        <p:xfrm>
          <a:off x="4038600" y="2366963"/>
          <a:ext cx="1296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tion" r:id="rId13" imgW="660400" imgH="190500" progId="Equation.3">
                  <p:embed/>
                </p:oleObj>
              </mc:Choice>
              <mc:Fallback>
                <p:oleObj name="Equation" r:id="rId13" imgW="660400" imgH="190500" progId="Equation.3">
                  <p:embed/>
                  <p:pic>
                    <p:nvPicPr>
                      <p:cNvPr id="0" name="图片 4403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2366963"/>
                        <a:ext cx="1296988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0"/>
          <p:cNvGraphicFramePr>
            <a:graphicFrameLocks noChangeAspect="1"/>
          </p:cNvGraphicFramePr>
          <p:nvPr/>
        </p:nvGraphicFramePr>
        <p:xfrm>
          <a:off x="6872288" y="981075"/>
          <a:ext cx="14033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5" imgW="495300" imgH="228600" progId="Equation.DSMT4">
                  <p:embed/>
                </p:oleObj>
              </mc:Choice>
              <mc:Fallback>
                <p:oleObj name="Equation" r:id="rId15" imgW="495300" imgH="228600" progId="Equation.DSMT4">
                  <p:embed/>
                  <p:pic>
                    <p:nvPicPr>
                      <p:cNvPr id="0" name="图片 4403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72288" y="981075"/>
                        <a:ext cx="1403350" cy="646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17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0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0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0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utoUpdateAnimBg="0" build="p"/>
      <p:bldP spid="190470" grpId="0" autoUpdateAnimBg="0" build="p"/>
      <p:bldP spid="190471" grpId="0" autoUpdateAnimBg="0" build="p"/>
      <p:bldP spid="190473" grpId="0" autoUpdateAnimBg="0" build="p"/>
      <p:bldP spid="190474" grpId="0" autoUpdateAnimBg="0" build="p"/>
      <p:bldP spid="190503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11188" y="990600"/>
            <a:ext cx="411797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(4)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在点</a:t>
            </a:r>
            <a:r>
              <a:rPr lang="en-US" altLang="zh-CN" i="1"/>
              <a:t>x </a:t>
            </a:r>
            <a:r>
              <a:rPr lang="zh-CN" altLang="en-US"/>
              <a:t>处连续，则</a:t>
            </a:r>
            <a:endParaRPr lang="zh-CN" altLang="en-US"/>
          </a:p>
        </p:txBody>
      </p:sp>
      <p:graphicFrame>
        <p:nvGraphicFramePr>
          <p:cNvPr id="109571" name="Object 27"/>
          <p:cNvGraphicFramePr>
            <a:graphicFrameLocks noChangeAspect="1"/>
          </p:cNvGraphicFramePr>
          <p:nvPr/>
        </p:nvGraphicFramePr>
        <p:xfrm>
          <a:off x="4552950" y="992188"/>
          <a:ext cx="23764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公式" r:id="rId1" imgW="19812000" imgH="4876800" progId="Equation.3">
                  <p:embed/>
                </p:oleObj>
              </mc:Choice>
              <mc:Fallback>
                <p:oleObj name="公式" r:id="rId1" imgW="19812000" imgH="4876800" progId="Equation.3">
                  <p:embed/>
                  <p:pic>
                    <p:nvPicPr>
                      <p:cNvPr id="0" name="图片 4505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0" y="992188"/>
                        <a:ext cx="2376488" cy="5762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28"/>
          <p:cNvGraphicFramePr>
            <a:graphicFrameLocks noChangeAspect="1"/>
          </p:cNvGraphicFramePr>
          <p:nvPr/>
        </p:nvGraphicFramePr>
        <p:xfrm>
          <a:off x="1905000" y="1905000"/>
          <a:ext cx="47371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Equation" r:id="rId3" imgW="44500800" imgH="9448800" progId="Equation.3">
                  <p:embed/>
                </p:oleObj>
              </mc:Choice>
              <mc:Fallback>
                <p:oleObj name="Equation" r:id="rId3" imgW="44500800" imgH="9448800" progId="Equation.3">
                  <p:embed/>
                  <p:pic>
                    <p:nvPicPr>
                      <p:cNvPr id="0" name="图片 4505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4737100" cy="1004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127125" y="2101850"/>
            <a:ext cx="5397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故</a:t>
            </a:r>
            <a:endParaRPr lang="zh-CN" altLang="en-US"/>
          </a:p>
        </p:txBody>
      </p:sp>
      <p:graphicFrame>
        <p:nvGraphicFramePr>
          <p:cNvPr id="109574" name="Object 29"/>
          <p:cNvGraphicFramePr>
            <a:graphicFrameLocks noChangeAspect="1"/>
          </p:cNvGraphicFramePr>
          <p:nvPr/>
        </p:nvGraphicFramePr>
        <p:xfrm>
          <a:off x="2846388" y="3048000"/>
          <a:ext cx="393541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5" imgW="38404800" imgH="9448800" progId="Equation.3">
                  <p:embed/>
                </p:oleObj>
              </mc:Choice>
              <mc:Fallback>
                <p:oleObj name="Equation" r:id="rId5" imgW="38404800" imgH="9448800" progId="Equation.3">
                  <p:embed/>
                  <p:pic>
                    <p:nvPicPr>
                      <p:cNvPr id="0" name="图片 4505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6388" y="3048000"/>
                        <a:ext cx="3935412" cy="966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1203325" y="4387850"/>
            <a:ext cx="8953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进而</a:t>
            </a:r>
            <a:endParaRPr lang="zh-CN" altLang="en-US"/>
          </a:p>
        </p:txBody>
      </p:sp>
      <p:graphicFrame>
        <p:nvGraphicFramePr>
          <p:cNvPr id="109576" name="Object 30"/>
          <p:cNvGraphicFramePr>
            <a:graphicFrameLocks noChangeAspect="1"/>
          </p:cNvGraphicFramePr>
          <p:nvPr/>
        </p:nvGraphicFramePr>
        <p:xfrm>
          <a:off x="2362200" y="4419600"/>
          <a:ext cx="44767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Equation" r:id="rId7" imgW="42062400" imgH="4876800" progId="Equation.3">
                  <p:embed/>
                </p:oleObj>
              </mc:Choice>
              <mc:Fallback>
                <p:oleObj name="Equation" r:id="rId7" imgW="42062400" imgH="4876800" progId="Equation.3">
                  <p:embed/>
                  <p:pic>
                    <p:nvPicPr>
                      <p:cNvPr id="0" name="图片 4505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4419600"/>
                        <a:ext cx="4476750" cy="5191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78" name="Picture 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79" name="Picture 1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3" grpId="0" autoUpdateAnimBg="0" build="p"/>
      <p:bldP spid="109575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4678363" cy="65881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800" smtClean="0">
                <a:solidFill>
                  <a:srgbClr val="0000FF"/>
                </a:solidFill>
                <a:ea typeface="楷体_GB2312" panose="02010609030101010101" pitchFamily="49" charset="-122"/>
              </a:rPr>
              <a:t>连续性随机变量的特点</a:t>
            </a:r>
            <a:endParaRPr lang="zh-CN" altLang="en-US" sz="2800" smtClean="0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28625" y="1000125"/>
            <a:ext cx="600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rgbClr val="002060"/>
                </a:solidFill>
              </a:rPr>
              <a:t>(1)</a:t>
            </a:r>
            <a:endParaRPr lang="en-US" altLang="zh-CN">
              <a:solidFill>
                <a:srgbClr val="002060"/>
              </a:solidFill>
            </a:endParaRPr>
          </a:p>
        </p:txBody>
      </p:sp>
      <p:graphicFrame>
        <p:nvGraphicFramePr>
          <p:cNvPr id="111620" name="Object 23"/>
          <p:cNvGraphicFramePr>
            <a:graphicFrameLocks noChangeAspect="1"/>
          </p:cNvGraphicFramePr>
          <p:nvPr/>
        </p:nvGraphicFramePr>
        <p:xfrm>
          <a:off x="1095375" y="981075"/>
          <a:ext cx="2540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公式" r:id="rId1" imgW="22555200" imgH="5486400" progId="Equation.3">
                  <p:embed/>
                </p:oleObj>
              </mc:Choice>
              <mc:Fallback>
                <p:oleObj name="公式" r:id="rId1" imgW="22555200" imgH="5486400" progId="Equation.3">
                  <p:embed/>
                  <p:pic>
                    <p:nvPicPr>
                      <p:cNvPr id="0" name="图片 46080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4001"/>
                      </a:blip>
                      <a:stretch>
                        <a:fillRect/>
                      </a:stretch>
                    </p:blipFill>
                    <p:spPr>
                      <a:xfrm>
                        <a:off x="1095375" y="981075"/>
                        <a:ext cx="2540000" cy="647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81000" y="1917700"/>
            <a:ext cx="6000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rgbClr val="002060"/>
                </a:solidFill>
              </a:rPr>
              <a:t>(2)</a:t>
            </a:r>
            <a:endParaRPr lang="en-US" altLang="zh-CN">
              <a:solidFill>
                <a:srgbClr val="002060"/>
              </a:solidFill>
            </a:endParaRPr>
          </a:p>
        </p:txBody>
      </p:sp>
      <p:graphicFrame>
        <p:nvGraphicFramePr>
          <p:cNvPr id="111622" name="Object 24"/>
          <p:cNvGraphicFramePr>
            <a:graphicFrameLocks noChangeAspect="1"/>
          </p:cNvGraphicFramePr>
          <p:nvPr/>
        </p:nvGraphicFramePr>
        <p:xfrm>
          <a:off x="990600" y="1944688"/>
          <a:ext cx="7315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公式" r:id="rId3" imgW="66751200" imgH="4876800" progId="Equation.3">
                  <p:embed/>
                </p:oleObj>
              </mc:Choice>
              <mc:Fallback>
                <p:oleObj name="公式" r:id="rId3" imgW="66751200" imgH="4876800" progId="Equation.3">
                  <p:embed/>
                  <p:pic>
                    <p:nvPicPr>
                      <p:cNvPr id="0" name="图片 46081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4001"/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1944688"/>
                        <a:ext cx="7315200" cy="56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25"/>
          <p:cNvGraphicFramePr>
            <a:graphicFrameLocks noChangeAspect="1"/>
          </p:cNvGraphicFramePr>
          <p:nvPr/>
        </p:nvGraphicFramePr>
        <p:xfrm>
          <a:off x="3200400" y="2703513"/>
          <a:ext cx="2387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3" name="公式" r:id="rId5" imgW="18288000" imgH="7924800" progId="Equation.3">
                  <p:embed/>
                </p:oleObj>
              </mc:Choice>
              <mc:Fallback>
                <p:oleObj name="公式" r:id="rId5" imgW="18288000" imgH="7924800" progId="Equation.3">
                  <p:embed/>
                  <p:pic>
                    <p:nvPicPr>
                      <p:cNvPr id="0" name="图片 46082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-4001"/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703513"/>
                        <a:ext cx="2387600" cy="8778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Text Box 8"/>
          <p:cNvSpPr txBox="1">
            <a:spLocks noChangeArrowheads="1"/>
          </p:cNvSpPr>
          <p:nvPr/>
        </p:nvSpPr>
        <p:spPr bwMode="auto">
          <a:xfrm>
            <a:off x="395288" y="4052888"/>
            <a:ext cx="2614612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solidFill>
                  <a:srgbClr val="002060"/>
                </a:solidFill>
              </a:rPr>
              <a:t>(3)   </a:t>
            </a:r>
            <a:r>
              <a:rPr lang="en-US" altLang="zh-CN" i="1">
                <a:solidFill>
                  <a:srgbClr val="002060"/>
                </a:solidFill>
              </a:rPr>
              <a:t>F</a:t>
            </a:r>
            <a:r>
              <a:rPr lang="en-US" altLang="zh-CN">
                <a:solidFill>
                  <a:srgbClr val="002060"/>
                </a:solidFill>
              </a:rPr>
              <a:t>(</a:t>
            </a:r>
            <a:r>
              <a:rPr lang="en-US" altLang="zh-CN" i="1">
                <a:solidFill>
                  <a:srgbClr val="002060"/>
                </a:solidFill>
              </a:rPr>
              <a:t>x</a:t>
            </a:r>
            <a:r>
              <a:rPr lang="en-US" altLang="zh-CN">
                <a:solidFill>
                  <a:srgbClr val="002060"/>
                </a:solidFill>
              </a:rPr>
              <a:t>)</a:t>
            </a:r>
            <a:r>
              <a:rPr lang="zh-CN" altLang="en-US">
                <a:solidFill>
                  <a:srgbClr val="002060"/>
                </a:solidFill>
              </a:rPr>
              <a:t>连续。</a:t>
            </a:r>
            <a:endParaRPr lang="zh-CN" altLang="en-US">
              <a:solidFill>
                <a:srgbClr val="002060"/>
              </a:solidFill>
            </a:endParaRPr>
          </a:p>
        </p:txBody>
      </p:sp>
      <p:pic>
        <p:nvPicPr>
          <p:cNvPr id="58398" name="Picture 9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99" name="Picture 10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utoUpdateAnimBg="0"/>
      <p:bldP spid="111621" grpId="0" autoUpdateAnimBg="0"/>
      <p:bldP spid="1116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10858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115715" name="Object 53"/>
          <p:cNvGraphicFramePr>
            <a:graphicFrameLocks noChangeAspect="1"/>
          </p:cNvGraphicFramePr>
          <p:nvPr/>
        </p:nvGraphicFramePr>
        <p:xfrm>
          <a:off x="1052513" y="349250"/>
          <a:ext cx="5938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Equation" r:id="rId1" imgW="56997600" imgH="5181600" progId="Equation.3">
                  <p:embed/>
                </p:oleObj>
              </mc:Choice>
              <mc:Fallback>
                <p:oleObj name="Equation" r:id="rId1" imgW="56997600" imgH="5181600" progId="Equation.3">
                  <p:embed/>
                  <p:pic>
                    <p:nvPicPr>
                      <p:cNvPr id="0" name="图片 4710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052513" y="349250"/>
                        <a:ext cx="5938837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804025" y="349250"/>
            <a:ext cx="18732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求常数 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682625" y="925513"/>
            <a:ext cx="30686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/>
              <a:t>及概率密度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323850" y="1660525"/>
            <a:ext cx="89852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解：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115719" name="Object 54"/>
          <p:cNvGraphicFramePr>
            <a:graphicFrameLocks noChangeAspect="1"/>
          </p:cNvGraphicFramePr>
          <p:nvPr/>
        </p:nvGraphicFramePr>
        <p:xfrm>
          <a:off x="971550" y="1728788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公式" r:id="rId3" imgW="14020800" imgH="4876800" progId="Equation.3">
                  <p:embed/>
                </p:oleObj>
              </mc:Choice>
              <mc:Fallback>
                <p:oleObj name="公式" r:id="rId3" imgW="14020800" imgH="4876800" progId="Equation.3">
                  <p:embed/>
                  <p:pic>
                    <p:nvPicPr>
                      <p:cNvPr id="0" name="图片 47105"/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1728788"/>
                        <a:ext cx="14605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55"/>
          <p:cNvGraphicFramePr>
            <a:graphicFrameLocks noChangeAspect="1"/>
          </p:cNvGraphicFramePr>
          <p:nvPr/>
        </p:nvGraphicFramePr>
        <p:xfrm>
          <a:off x="2411413" y="1444625"/>
          <a:ext cx="2254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公式" r:id="rId5" imgW="21640800" imgH="9448800" progId="Equation.3">
                  <p:embed/>
                </p:oleObj>
              </mc:Choice>
              <mc:Fallback>
                <p:oleObj name="公式" r:id="rId5" imgW="21640800" imgH="9448800" progId="Equation.3">
                  <p:embed/>
                  <p:pic>
                    <p:nvPicPr>
                      <p:cNvPr id="0" name="图片 47106"/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1444625"/>
                        <a:ext cx="2254250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56"/>
          <p:cNvGraphicFramePr>
            <a:graphicFrameLocks noChangeAspect="1"/>
          </p:cNvGraphicFramePr>
          <p:nvPr/>
        </p:nvGraphicFramePr>
        <p:xfrm>
          <a:off x="950913" y="2597150"/>
          <a:ext cx="146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公式" r:id="rId7" imgW="14020800" imgH="4876800" progId="Equation.3">
                  <p:embed/>
                </p:oleObj>
              </mc:Choice>
              <mc:Fallback>
                <p:oleObj name="公式" r:id="rId7" imgW="14020800" imgH="4876800" progId="Equation.3">
                  <p:embed/>
                  <p:pic>
                    <p:nvPicPr>
                      <p:cNvPr id="0" name="图片 47107"/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50913" y="2597150"/>
                        <a:ext cx="14605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57"/>
          <p:cNvGraphicFramePr>
            <a:graphicFrameLocks noChangeAspect="1"/>
          </p:cNvGraphicFramePr>
          <p:nvPr/>
        </p:nvGraphicFramePr>
        <p:xfrm>
          <a:off x="2411413" y="2336800"/>
          <a:ext cx="1905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9" name="公式" r:id="rId9" imgW="18288000" imgH="9448800" progId="Equation.3">
                  <p:embed/>
                </p:oleObj>
              </mc:Choice>
              <mc:Fallback>
                <p:oleObj name="公式" r:id="rId9" imgW="18288000" imgH="9448800" progId="Equation.3">
                  <p:embed/>
                  <p:pic>
                    <p:nvPicPr>
                      <p:cNvPr id="0" name="图片 47108"/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2336800"/>
                        <a:ext cx="1905000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58"/>
          <p:cNvGraphicFramePr>
            <a:graphicFrameLocks noChangeAspect="1"/>
          </p:cNvGraphicFramePr>
          <p:nvPr/>
        </p:nvGraphicFramePr>
        <p:xfrm>
          <a:off x="900113" y="3128963"/>
          <a:ext cx="2413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公式" r:id="rId11" imgW="23164800" imgH="9448800" progId="Equation.3">
                  <p:embed/>
                </p:oleObj>
              </mc:Choice>
              <mc:Fallback>
                <p:oleObj name="公式" r:id="rId11" imgW="23164800" imgH="9448800" progId="Equation.3">
                  <p:embed/>
                  <p:pic>
                    <p:nvPicPr>
                      <p:cNvPr id="0" name="图片 47109"/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128963"/>
                        <a:ext cx="2413000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4" name="Object 59"/>
          <p:cNvGraphicFramePr>
            <a:graphicFrameLocks noChangeAspect="1"/>
          </p:cNvGraphicFramePr>
          <p:nvPr/>
        </p:nvGraphicFramePr>
        <p:xfrm>
          <a:off x="884238" y="4221163"/>
          <a:ext cx="2032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1" name="公式" r:id="rId13" imgW="19507200" imgH="5181600" progId="Equation.3">
                  <p:embed/>
                </p:oleObj>
              </mc:Choice>
              <mc:Fallback>
                <p:oleObj name="公式" r:id="rId13" imgW="19507200" imgH="5181600" progId="Equation.3">
                  <p:embed/>
                  <p:pic>
                    <p:nvPicPr>
                      <p:cNvPr id="0" name="图片 47110"/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884238" y="4221163"/>
                        <a:ext cx="2032000" cy="539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60"/>
          <p:cNvGraphicFramePr>
            <a:graphicFrameLocks noChangeAspect="1"/>
          </p:cNvGraphicFramePr>
          <p:nvPr/>
        </p:nvGraphicFramePr>
        <p:xfrm>
          <a:off x="2843213" y="4252913"/>
          <a:ext cx="234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公式" r:id="rId15" imgW="22555200" imgH="4876800" progId="Equation.3">
                  <p:embed/>
                </p:oleObj>
              </mc:Choice>
              <mc:Fallback>
                <p:oleObj name="公式" r:id="rId15" imgW="22555200" imgH="4876800" progId="Equation.3">
                  <p:embed/>
                  <p:pic>
                    <p:nvPicPr>
                      <p:cNvPr id="0" name="图片 47111"/>
                      <p:cNvPicPr>
                        <a:picLocks noChangeAspect="1"/>
                      </p:cNvPicPr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843213" y="4252913"/>
                        <a:ext cx="2349500" cy="50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61"/>
          <p:cNvGraphicFramePr>
            <a:graphicFrameLocks noChangeAspect="1"/>
          </p:cNvGraphicFramePr>
          <p:nvPr/>
        </p:nvGraphicFramePr>
        <p:xfrm>
          <a:off x="5219700" y="3968750"/>
          <a:ext cx="158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公式" r:id="rId17" imgW="15240000" imgH="9448800" progId="Equation.3">
                  <p:embed/>
                </p:oleObj>
              </mc:Choice>
              <mc:Fallback>
                <p:oleObj name="公式" r:id="rId17" imgW="15240000" imgH="9448800" progId="Equation.3">
                  <p:embed/>
                  <p:pic>
                    <p:nvPicPr>
                      <p:cNvPr id="0" name="图片 47112"/>
                      <p:cNvPicPr>
                        <a:picLocks noChangeAspect="1"/>
                      </p:cNvPicPr>
                      <p:nvPr/>
                    </p:nvPicPr>
                    <p:blipFill>
                      <a:blip r:embed="rId1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3968750"/>
                        <a:ext cx="1587500" cy="984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58" name="Picture 15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2042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459" name="Picture 16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8636000" y="6477000"/>
            <a:ext cx="35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5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6" grpId="0" autoUpdateAnimBg="0"/>
      <p:bldP spid="115717" grpId="0" autoUpdateAnimBg="0"/>
      <p:bldP spid="115718" grpId="0" autoUpdateAnimBg="0"/>
    </p:bldLst>
  </p:timing>
</p:sld>
</file>

<file path=ppt/theme/theme1.xml><?xml version="1.0" encoding="utf-8"?>
<a:theme xmlns:a="http://schemas.openxmlformats.org/drawingml/2006/main" name="1_课件">
  <a:themeElements>
    <a:clrScheme name="1_课件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1_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1_课件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课件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课件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课件">
  <a:themeElements>
    <a:clrScheme name="2_课件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2_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2_课件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课件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课件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WPS 演示</Application>
  <PresentationFormat>On-screen Show (4:3)</PresentationFormat>
  <Paragraphs>506</Paragraphs>
  <Slides>49</Slides>
  <Notes>9</Notes>
  <HiddenSlides>6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263</vt:i4>
      </vt:variant>
      <vt:variant>
        <vt:lpstr>幻灯片标题</vt:lpstr>
      </vt:variant>
      <vt:variant>
        <vt:i4>49</vt:i4>
      </vt:variant>
      <vt:variant>
        <vt:lpstr>自定义放映</vt:lpstr>
      </vt:variant>
      <vt:variant>
        <vt:i4>3</vt:i4>
      </vt:variant>
    </vt:vector>
  </HeadingPairs>
  <TitlesOfParts>
    <vt:vector size="326" baseType="lpstr">
      <vt:lpstr>Arial</vt:lpstr>
      <vt:lpstr>宋体</vt:lpstr>
      <vt:lpstr>Wingdings</vt:lpstr>
      <vt:lpstr>Times New Roman</vt:lpstr>
      <vt:lpstr>楷体_GB2312</vt:lpstr>
      <vt:lpstr>Symbol</vt:lpstr>
      <vt:lpstr>黑体</vt:lpstr>
      <vt:lpstr>微软雅黑</vt:lpstr>
      <vt:lpstr>Arial Unicode MS</vt:lpstr>
      <vt:lpstr>1_课件</vt:lpstr>
      <vt:lpstr>2_课件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§2.5  连续型随机变量及其分布 </vt:lpstr>
      <vt:lpstr>一、连续型随机变量的定义</vt:lpstr>
      <vt:lpstr>二、  密度函数的性质</vt:lpstr>
      <vt:lpstr>概率密度的几何意义</vt:lpstr>
      <vt:lpstr>PowerPoint 演示文稿</vt:lpstr>
      <vt:lpstr>连续性随机变量的特点</vt:lpstr>
      <vt:lpstr>PowerPoint 演示文稿</vt:lpstr>
      <vt:lpstr>PowerPoint 演示文稿</vt:lpstr>
      <vt:lpstr>PowerPoint 演示文稿</vt:lpstr>
      <vt:lpstr>PowerPoint 演示文稿</vt:lpstr>
      <vt:lpstr>练习</vt:lpstr>
      <vt:lpstr>PowerPoint 演示文稿</vt:lpstr>
      <vt:lpstr>§2.6  常见连续型随机变量 </vt:lpstr>
      <vt:lpstr>一、 均匀分布</vt:lpstr>
      <vt:lpstr>PowerPoint 演示文稿</vt:lpstr>
      <vt:lpstr>均匀分布的概率背景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正态分布的重要性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</vt:lpstr>
      <vt:lpstr>例1</vt:lpstr>
      <vt:lpstr>例2</vt:lpstr>
      <vt:lpstr>PowerPoint 演示文稿</vt:lpstr>
      <vt:lpstr>例4    设</vt:lpstr>
      <vt:lpstr>例5</vt:lpstr>
      <vt:lpstr>PowerPoint 演示文稿</vt:lpstr>
      <vt:lpstr>伯努利</vt:lpstr>
      <vt:lpstr>泊松</vt:lpstr>
      <vt:lpstr>正态分布</vt:lpstr>
    </vt:vector>
  </TitlesOfParts>
  <Company>cumt-abc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hm</dc:creator>
  <cp:lastModifiedBy>Administrator</cp:lastModifiedBy>
  <cp:revision>177</cp:revision>
  <dcterms:created xsi:type="dcterms:W3CDTF">2006-03-26T09:08:00Z</dcterms:created>
  <dcterms:modified xsi:type="dcterms:W3CDTF">2021-05-25T02:53:09Z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