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9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1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9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1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6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8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DA74-E753-4EF0-B904-00E46CDB5618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C8EE-7F25-4ADA-9F06-1A1AE6FB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72FB-181D-4310-996F-33CDE79D776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8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D1DBF-DECC-48FF-A969-4719C47B41B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3251200" y="5589589"/>
            <a:ext cx="6210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自下向上逐步调整为最小堆</a:t>
            </a:r>
            <a:endParaRPr kumimoji="1" lang="zh-CN" altLang="en-US" sz="2100">
              <a:latin typeface="Times New Roman" panose="02020603050405020304" pitchFamily="18" charset="0"/>
            </a:endParaRP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2673351" y="4876801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currentPos = i = 3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6596" name="Text Box 52"/>
          <p:cNvSpPr txBox="1">
            <a:spLocks noChangeArrowheads="1"/>
          </p:cNvSpPr>
          <p:nvPr/>
        </p:nvSpPr>
        <p:spPr bwMode="auto">
          <a:xfrm>
            <a:off x="6483351" y="4876801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currentPos = i = 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36604" name="Group 60"/>
          <p:cNvGrpSpPr>
            <a:grpSpLocks/>
          </p:cNvGrpSpPr>
          <p:nvPr/>
        </p:nvGrpSpPr>
        <p:grpSpPr bwMode="auto">
          <a:xfrm>
            <a:off x="2322513" y="1620839"/>
            <a:ext cx="7086600" cy="3284537"/>
            <a:chOff x="480" y="1003"/>
            <a:chExt cx="4464" cy="2069"/>
          </a:xfrm>
        </p:grpSpPr>
        <p:sp>
          <p:nvSpPr>
            <p:cNvPr id="236546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7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8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9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0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1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4" name="Oval 10"/>
            <p:cNvSpPr>
              <a:spLocks noChangeArrowheads="1"/>
            </p:cNvSpPr>
            <p:nvPr/>
          </p:nvSpPr>
          <p:spPr bwMode="auto">
            <a:xfrm>
              <a:off x="1587" y="100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5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6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7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8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9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0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1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7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8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9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0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1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2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3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4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5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76" name="Text Box 32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77" name="Text Box 33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78" name="Text Box 34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79" name="Text Box 35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0" name="Text Box 36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1" name="Text Box 3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2" name="Text Box 38"/>
            <p:cNvSpPr txBox="1">
              <a:spLocks noChangeArrowheads="1"/>
            </p:cNvSpPr>
            <p:nvPr/>
          </p:nvSpPr>
          <p:spPr bwMode="auto">
            <a:xfrm>
              <a:off x="544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3" name="Text Box 39"/>
            <p:cNvSpPr txBox="1">
              <a:spLocks noChangeArrowheads="1"/>
            </p:cNvSpPr>
            <p:nvPr/>
          </p:nvSpPr>
          <p:spPr bwMode="auto">
            <a:xfrm>
              <a:off x="86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4" name="Text Box 40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5" name="Text Box 41"/>
            <p:cNvSpPr txBox="1">
              <a:spLocks noChangeArrowheads="1"/>
            </p:cNvSpPr>
            <p:nvPr/>
          </p:nvSpPr>
          <p:spPr bwMode="auto">
            <a:xfrm>
              <a:off x="179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6" name="Text Box 42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816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88" name="Text Box 44"/>
            <p:cNvSpPr txBox="1">
              <a:spLocks noChangeArrowheads="1"/>
            </p:cNvSpPr>
            <p:nvPr/>
          </p:nvSpPr>
          <p:spPr bwMode="auto">
            <a:xfrm>
              <a:off x="6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89" name="Rectangle 45"/>
            <p:cNvSpPr>
              <a:spLocks noChangeArrowheads="1"/>
            </p:cNvSpPr>
            <p:nvPr/>
          </p:nvSpPr>
          <p:spPr bwMode="auto">
            <a:xfrm>
              <a:off x="480" y="2016"/>
              <a:ext cx="768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90" name="Text Box 46"/>
            <p:cNvSpPr txBox="1">
              <a:spLocks noChangeArrowheads="1"/>
            </p:cNvSpPr>
            <p:nvPr/>
          </p:nvSpPr>
          <p:spPr bwMode="auto">
            <a:xfrm>
              <a:off x="318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91" name="Text Box 47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92" name="Text Box 48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93" name="Text Box 49"/>
            <p:cNvSpPr txBox="1">
              <a:spLocks noChangeArrowheads="1"/>
            </p:cNvSpPr>
            <p:nvPr/>
          </p:nvSpPr>
          <p:spPr bwMode="auto">
            <a:xfrm>
              <a:off x="409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94" name="Text Box 50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97" name="Line 53"/>
            <p:cNvSpPr>
              <a:spLocks noChangeShapeType="1"/>
            </p:cNvSpPr>
            <p:nvPr/>
          </p:nvSpPr>
          <p:spPr bwMode="auto">
            <a:xfrm flipH="1">
              <a:off x="4485" y="1296"/>
              <a:ext cx="171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98" name="Text Box 54"/>
            <p:cNvSpPr txBox="1">
              <a:spLocks noChangeArrowheads="1"/>
            </p:cNvSpPr>
            <p:nvPr/>
          </p:nvSpPr>
          <p:spPr bwMode="auto">
            <a:xfrm>
              <a:off x="4604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6599" name="Rectangle 55"/>
            <p:cNvSpPr>
              <a:spLocks noChangeArrowheads="1"/>
            </p:cNvSpPr>
            <p:nvPr/>
          </p:nvSpPr>
          <p:spPr bwMode="auto">
            <a:xfrm>
              <a:off x="4032" y="1488"/>
              <a:ext cx="912" cy="1008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00" name="Line 56"/>
            <p:cNvSpPr>
              <a:spLocks noChangeShapeType="1"/>
            </p:cNvSpPr>
            <p:nvPr/>
          </p:nvSpPr>
          <p:spPr bwMode="auto">
            <a:xfrm flipH="1">
              <a:off x="672" y="235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601" name="Line 57"/>
            <p:cNvSpPr>
              <a:spLocks noChangeShapeType="1"/>
            </p:cNvSpPr>
            <p:nvPr/>
          </p:nvSpPr>
          <p:spPr bwMode="auto">
            <a:xfrm flipH="1">
              <a:off x="4176" y="1824"/>
              <a:ext cx="96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602" name="Rectangle 58"/>
          <p:cNvSpPr>
            <a:spLocks noGrp="1" noChangeArrowheads="1"/>
          </p:cNvSpPr>
          <p:nvPr>
            <p:ph type="title"/>
          </p:nvPr>
        </p:nvSpPr>
        <p:spPr>
          <a:xfrm>
            <a:off x="2114550" y="476251"/>
            <a:ext cx="8229600" cy="1008063"/>
          </a:xfrm>
        </p:spPr>
        <p:txBody>
          <a:bodyPr/>
          <a:lstStyle/>
          <a:p>
            <a:r>
              <a:rPr kumimoji="1" lang="zh-CN" altLang="en-US" sz="3600" b="1">
                <a:solidFill>
                  <a:srgbClr val="006600"/>
                </a:solidFill>
                <a:ea typeface="华文新魏" panose="02010800040101010101" pitchFamily="2" charset="-122"/>
              </a:rPr>
              <a:t>将一组用数组存放的任意数据调整成堆</a:t>
            </a:r>
          </a:p>
        </p:txBody>
      </p:sp>
    </p:spTree>
    <p:extLst>
      <p:ext uri="{BB962C8B-B14F-4D97-AF65-F5344CB8AC3E}">
        <p14:creationId xmlns:p14="http://schemas.microsoft.com/office/powerpoint/2010/main" val="22175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CC54C-047E-47F3-8AA9-7FF771AF32A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7617" name="Text Box 49"/>
          <p:cNvSpPr txBox="1">
            <a:spLocks noChangeArrowheads="1"/>
          </p:cNvSpPr>
          <p:nvPr/>
        </p:nvSpPr>
        <p:spPr bwMode="auto">
          <a:xfrm>
            <a:off x="2673351" y="4876801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currentPos = i = 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37622" name="Group 54"/>
          <p:cNvGrpSpPr>
            <a:grpSpLocks/>
          </p:cNvGrpSpPr>
          <p:nvPr/>
        </p:nvGrpSpPr>
        <p:grpSpPr bwMode="auto">
          <a:xfrm>
            <a:off x="2362200" y="1600200"/>
            <a:ext cx="6934200" cy="3276600"/>
            <a:chOff x="528" y="1008"/>
            <a:chExt cx="4368" cy="2064"/>
          </a:xfrm>
        </p:grpSpPr>
        <p:sp>
          <p:nvSpPr>
            <p:cNvPr id="237570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1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2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5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6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7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8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9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0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2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3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4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5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6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0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1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2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3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4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5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6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7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8" name="Text Box 30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599" name="Text Box 31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0" name="Text Box 32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318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3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4" name="Text Box 36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5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6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7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8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09" name="Line 41"/>
            <p:cNvSpPr>
              <a:spLocks noChangeShapeType="1"/>
            </p:cNvSpPr>
            <p:nvPr/>
          </p:nvSpPr>
          <p:spPr bwMode="auto">
            <a:xfrm>
              <a:off x="1152" y="1296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0" name="Text Box 42"/>
            <p:cNvSpPr txBox="1">
              <a:spLocks noChangeArrowheads="1"/>
            </p:cNvSpPr>
            <p:nvPr/>
          </p:nvSpPr>
          <p:spPr bwMode="auto">
            <a:xfrm>
              <a:off x="1075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816" y="1488"/>
              <a:ext cx="912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2" name="Text Box 4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13" name="Text Box 45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14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15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16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>
              <a:off x="3120" y="1872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9" name="Text Box 51"/>
            <p:cNvSpPr txBox="1">
              <a:spLocks noChangeArrowheads="1"/>
            </p:cNvSpPr>
            <p:nvPr/>
          </p:nvSpPr>
          <p:spPr bwMode="auto">
            <a:xfrm>
              <a:off x="2990" y="159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7620" name="Rectangle 52"/>
            <p:cNvSpPr>
              <a:spLocks noChangeArrowheads="1"/>
            </p:cNvSpPr>
            <p:nvPr/>
          </p:nvSpPr>
          <p:spPr bwMode="auto">
            <a:xfrm>
              <a:off x="2688" y="2064"/>
              <a:ext cx="912" cy="1008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21" name="Line 53"/>
            <p:cNvSpPr>
              <a:spLocks noChangeShapeType="1"/>
            </p:cNvSpPr>
            <p:nvPr/>
          </p:nvSpPr>
          <p:spPr bwMode="auto">
            <a:xfrm flipH="1">
              <a:off x="1008" y="17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CFBA3-3576-42EC-8B5D-AE1ECACA9A5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8641" name="Text Box 49"/>
          <p:cNvSpPr txBox="1">
            <a:spLocks noChangeArrowheads="1"/>
          </p:cNvSpPr>
          <p:nvPr/>
        </p:nvSpPr>
        <p:spPr bwMode="auto">
          <a:xfrm>
            <a:off x="2673351" y="4876801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currentPos = i = 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38648" name="Group 56"/>
          <p:cNvGrpSpPr>
            <a:grpSpLocks/>
          </p:cNvGrpSpPr>
          <p:nvPr/>
        </p:nvGrpSpPr>
        <p:grpSpPr bwMode="auto">
          <a:xfrm>
            <a:off x="2362200" y="762000"/>
            <a:ext cx="6934200" cy="4038600"/>
            <a:chOff x="528" y="480"/>
            <a:chExt cx="4368" cy="2544"/>
          </a:xfrm>
        </p:grpSpPr>
        <p:sp>
          <p:nvSpPr>
            <p:cNvPr id="238594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95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96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97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98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0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1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2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3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4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5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6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7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8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09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4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5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6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7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8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9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20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21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22" name="Text Box 30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23" name="Text Box 31"/>
            <p:cNvSpPr txBox="1">
              <a:spLocks noChangeArrowheads="1"/>
            </p:cNvSpPr>
            <p:nvPr/>
          </p:nvSpPr>
          <p:spPr bwMode="auto">
            <a:xfrm>
              <a:off x="3312" y="1440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24" name="Text Box 32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25" name="Text Box 33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26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27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28" name="Text Box 36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29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0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1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2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>
              <a:off x="1584" y="768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34" name="Text Box 42"/>
            <p:cNvSpPr txBox="1">
              <a:spLocks noChangeArrowheads="1"/>
            </p:cNvSpPr>
            <p:nvPr/>
          </p:nvSpPr>
          <p:spPr bwMode="auto">
            <a:xfrm>
              <a:off x="1507" y="48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1104" y="912"/>
              <a:ext cx="1296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36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7" name="Text Box 45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8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39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40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42" name="Line 5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3353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44" name="Rectangle 52"/>
            <p:cNvSpPr>
              <a:spLocks noChangeArrowheads="1"/>
            </p:cNvSpPr>
            <p:nvPr/>
          </p:nvSpPr>
          <p:spPr bwMode="auto">
            <a:xfrm>
              <a:off x="3120" y="1440"/>
              <a:ext cx="912" cy="110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 flipH="1">
              <a:off x="1392" y="1200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46" name="Text Box 5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8647" name="Line 55"/>
            <p:cNvSpPr>
              <a:spLocks noChangeShapeType="1"/>
            </p:cNvSpPr>
            <p:nvPr/>
          </p:nvSpPr>
          <p:spPr bwMode="auto">
            <a:xfrm flipH="1">
              <a:off x="3312" y="17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83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48E08-7EA0-4E60-95FA-1C18F2E5D1DE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239669" name="Group 53"/>
          <p:cNvGrpSpPr>
            <a:grpSpLocks/>
          </p:cNvGrpSpPr>
          <p:nvPr/>
        </p:nvGrpSpPr>
        <p:grpSpPr bwMode="auto">
          <a:xfrm>
            <a:off x="2209800" y="1600200"/>
            <a:ext cx="7086600" cy="3352800"/>
            <a:chOff x="432" y="1008"/>
            <a:chExt cx="4464" cy="2112"/>
          </a:xfrm>
        </p:grpSpPr>
        <p:sp>
          <p:nvSpPr>
            <p:cNvPr id="239618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19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0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1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3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4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5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6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7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8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29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0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1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8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39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0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1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2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3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4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5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672" y="1977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1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2" name="Text Box 36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4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5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6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7" name="Line 41"/>
            <p:cNvSpPr>
              <a:spLocks noChangeShapeType="1"/>
            </p:cNvSpPr>
            <p:nvPr/>
          </p:nvSpPr>
          <p:spPr bwMode="auto">
            <a:xfrm>
              <a:off x="845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58" name="Text Box 42"/>
            <p:cNvSpPr txBox="1">
              <a:spLocks noChangeArrowheads="1"/>
            </p:cNvSpPr>
            <p:nvPr/>
          </p:nvSpPr>
          <p:spPr bwMode="auto">
            <a:xfrm>
              <a:off x="7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32" y="2016"/>
              <a:ext cx="864" cy="110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60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61" name="Text Box 45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62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63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64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2818" y="2448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66" name="Text Box 50"/>
            <p:cNvSpPr txBox="1">
              <a:spLocks noChangeArrowheads="1"/>
            </p:cNvSpPr>
            <p:nvPr/>
          </p:nvSpPr>
          <p:spPr bwMode="auto">
            <a:xfrm>
              <a:off x="2688" y="216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 flipH="1">
              <a:off x="672" y="235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668" name="Text Box 52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7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D5B4DD-A39D-46B9-B1AF-A6AD3842366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884238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最小堆的下滑调整算法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43113" y="1233489"/>
            <a:ext cx="8374062" cy="4967287"/>
          </a:xfrm>
        </p:spPr>
        <p:txBody>
          <a:bodyPr/>
          <a:lstStyle/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MinHeap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siftDown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start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从结点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start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开始到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为止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自上向下比较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如果子女的值小于父结点的值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则关键码小的上浮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继续向下层比较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将一个集合局部调整为最小堆。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= start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j = 2*i+1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//j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的左子女位置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 temp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heap[i]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			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while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(j &lt;= m)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检查是否到最后位置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j &lt; m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heap[j]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heap[j+1] ) j++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			 	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让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指向两子女中的小者</a:t>
            </a:r>
            <a:endParaRPr lang="zh-CN" altLang="en-US" sz="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3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1A82B4-C843-4424-803C-AD1091C922D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550" y="728664"/>
            <a:ext cx="8229600" cy="56530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		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temp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heap[j] 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break;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小则不做调整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else {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heap[i] = heap[j]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= j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j = 2*j+1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			    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否则小者上移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i, j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heap[i] = temp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回放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中暂存的元素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endParaRPr lang="en-US" altLang="zh-CN" sz="2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endParaRPr lang="en-US" altLang="zh-CN" sz="2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每次插入都加在堆的最后，再自下向上执行调整，使之重新形成堆，时间复杂性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968750"/>
            <a:ext cx="8229600" cy="884238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最小堆的插入</a:t>
            </a:r>
          </a:p>
        </p:txBody>
      </p:sp>
    </p:spTree>
    <p:extLst>
      <p:ext uri="{BB962C8B-B14F-4D97-AF65-F5344CB8AC3E}">
        <p14:creationId xmlns:p14="http://schemas.microsoft.com/office/powerpoint/2010/main" val="25105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C494F-65DB-4B8A-9EEF-0C969B2179F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1063" y="765176"/>
            <a:ext cx="8229600" cy="5616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endParaRPr lang="fr-FR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fr-FR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fr-FR" altLang="zh-CN">
                <a:latin typeface="Times New Roman" panose="02020603050405020304" pitchFamily="18" charset="0"/>
                <a:ea typeface="隶书" panose="02010509060101010101" pitchFamily="49" charset="-122"/>
              </a:rPr>
              <a:t>MinHeap</a:t>
            </a:r>
            <a:r>
              <a:rPr lang="fr-FR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fr-FR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fr-FR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fr-FR" altLang="zh-CN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fr-FR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fr-FR" altLang="zh-CN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fr-FR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fr-FR" altLang="zh-CN">
                <a:latin typeface="Times New Roman" panose="02020603050405020304" pitchFamily="18" charset="0"/>
                <a:ea typeface="隶书" panose="02010509060101010101" pitchFamily="49" charset="-122"/>
              </a:rPr>
              <a:t>x ) </a:t>
            </a:r>
            <a:r>
              <a:rPr lang="fr-FR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公共函数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插入到最小堆中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currentSize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maxHeapSize )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堆满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cerr &lt;&lt;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"Heap Full"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&lt;&lt; endl;  return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heap[currentSize]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siftUp (currentSize)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向上调整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currentSize++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堆计数加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return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3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0A912-774F-431B-B608-F5E4513914E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1063" y="692151"/>
            <a:ext cx="8229600" cy="56165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MinHeap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FilterUp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start)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从结点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start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开始到结点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为止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自下向上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比较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如果子女的值小于父结点的值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则相互交换</a:t>
            </a: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这样将集合重新调整为最小堆。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关键码比较符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中定义。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j = start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= (j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1)/2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 temp = heap[j]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 while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(j &gt; 0)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沿父结点路径向上直达根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(heap[i] &lt;= temp)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break;				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父结点值小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不调整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nb-NO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else { </a:t>
            </a:r>
            <a:r>
              <a:rPr lang="nb-NO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heap[j] = heap[i]</a:t>
            </a:r>
            <a:r>
              <a:rPr lang="nb-NO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nb-NO" altLang="zh-CN">
                <a:latin typeface="Times New Roman" panose="02020603050405020304" pitchFamily="18" charset="0"/>
                <a:ea typeface="隶书" panose="02010509060101010101" pitchFamily="49" charset="-122"/>
              </a:rPr>
              <a:t>j = i</a:t>
            </a:r>
            <a:r>
              <a:rPr lang="nb-NO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nb-NO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= (i</a:t>
            </a:r>
            <a:r>
              <a:rPr lang="nb-NO" altLang="zh-CN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nb-NO" altLang="zh-CN">
                <a:latin typeface="Times New Roman" panose="02020603050405020304" pitchFamily="18" charset="0"/>
                <a:ea typeface="隶书" panose="02010509060101010101" pitchFamily="49" charset="-122"/>
              </a:rPr>
              <a:t>1)/2</a:t>
            </a:r>
            <a:r>
              <a:rPr lang="nb-NO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nb-NO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父结点结点值大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调整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	</a:t>
            </a:r>
            <a:endParaRPr lang="en-US" altLang="zh-CN" sz="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1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F5609-2BF6-4542-B194-230CC0BD0B1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2355850" y="5681664"/>
            <a:ext cx="3613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在堆中插入新元素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11</a:t>
            </a:r>
          </a:p>
        </p:txBody>
      </p:sp>
      <p:grpSp>
        <p:nvGrpSpPr>
          <p:cNvPr id="244801" name="Group 65"/>
          <p:cNvGrpSpPr>
            <a:grpSpLocks/>
          </p:cNvGrpSpPr>
          <p:nvPr/>
        </p:nvGrpSpPr>
        <p:grpSpPr bwMode="auto">
          <a:xfrm>
            <a:off x="2362200" y="2352675"/>
            <a:ext cx="6934200" cy="3200400"/>
            <a:chOff x="528" y="1008"/>
            <a:chExt cx="4368" cy="2016"/>
          </a:xfrm>
        </p:grpSpPr>
        <p:sp>
          <p:nvSpPr>
            <p:cNvPr id="244738" name="Line 2"/>
            <p:cNvSpPr>
              <a:spLocks noChangeShapeType="1"/>
            </p:cNvSpPr>
            <p:nvPr/>
          </p:nvSpPr>
          <p:spPr bwMode="auto">
            <a:xfrm>
              <a:off x="3360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39" name="Line 3"/>
            <p:cNvSpPr>
              <a:spLocks noChangeShapeType="1"/>
            </p:cNvSpPr>
            <p:nvPr/>
          </p:nvSpPr>
          <p:spPr bwMode="auto">
            <a:xfrm>
              <a:off x="1104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2" name="Line 6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5" name="Line 9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6" name="Oval 10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7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8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49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0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1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2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3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8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0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1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2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3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4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5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6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7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8" name="Text Box 32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4769" name="Text Box 33"/>
            <p:cNvSpPr txBox="1">
              <a:spLocks noChangeArrowheads="1"/>
            </p:cNvSpPr>
            <p:nvPr/>
          </p:nvSpPr>
          <p:spPr bwMode="auto">
            <a:xfrm>
              <a:off x="1202" y="153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0" name="Text Box 3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1" name="Text Box 35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2" name="Text Box 36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3" name="Text Box 37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4" name="Text Box 38"/>
            <p:cNvSpPr txBox="1">
              <a:spLocks noChangeArrowheads="1"/>
            </p:cNvSpPr>
            <p:nvPr/>
          </p:nvSpPr>
          <p:spPr bwMode="auto">
            <a:xfrm>
              <a:off x="880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5" name="Text Box 39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6" name="Text Box 40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7" name="Text Box 41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845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7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1" name="Text Box 45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2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3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4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5" name="Text Box 49"/>
            <p:cNvSpPr txBox="1">
              <a:spLocks noChangeArrowheads="1"/>
            </p:cNvSpPr>
            <p:nvPr/>
          </p:nvSpPr>
          <p:spPr bwMode="auto">
            <a:xfrm>
              <a:off x="2976" y="159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6" name="Oval 50"/>
            <p:cNvSpPr>
              <a:spLocks noChangeArrowheads="1"/>
            </p:cNvSpPr>
            <p:nvPr/>
          </p:nvSpPr>
          <p:spPr bwMode="auto">
            <a:xfrm>
              <a:off x="1056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87" name="Text Box 51"/>
            <p:cNvSpPr txBox="1">
              <a:spLocks noChangeArrowheads="1"/>
            </p:cNvSpPr>
            <p:nvPr/>
          </p:nvSpPr>
          <p:spPr bwMode="auto">
            <a:xfrm>
              <a:off x="1072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89" name="Line 53"/>
            <p:cNvSpPr>
              <a:spLocks noChangeShapeType="1"/>
            </p:cNvSpPr>
            <p:nvPr/>
          </p:nvSpPr>
          <p:spPr bwMode="auto">
            <a:xfrm>
              <a:off x="1200" y="2400"/>
              <a:ext cx="117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90" name="Text Box 54"/>
            <p:cNvSpPr txBox="1">
              <a:spLocks noChangeArrowheads="1"/>
            </p:cNvSpPr>
            <p:nvPr/>
          </p:nvSpPr>
          <p:spPr bwMode="auto">
            <a:xfrm>
              <a:off x="528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 flipH="1">
              <a:off x="1365" y="2592"/>
              <a:ext cx="219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92" name="Text Box 56"/>
            <p:cNvSpPr txBox="1">
              <a:spLocks noChangeArrowheads="1"/>
            </p:cNvSpPr>
            <p:nvPr/>
          </p:nvSpPr>
          <p:spPr bwMode="auto">
            <a:xfrm>
              <a:off x="1585" y="240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93" name="Oval 57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94" name="Text Box 58"/>
            <p:cNvSpPr txBox="1">
              <a:spLocks noChangeArrowheads="1"/>
            </p:cNvSpPr>
            <p:nvPr/>
          </p:nvSpPr>
          <p:spPr bwMode="auto">
            <a:xfrm>
              <a:off x="2944" y="2016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11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4795" name="Text Box 59"/>
            <p:cNvSpPr txBox="1">
              <a:spLocks noChangeArrowheads="1"/>
            </p:cNvSpPr>
            <p:nvPr/>
          </p:nvSpPr>
          <p:spPr bwMode="auto">
            <a:xfrm>
              <a:off x="3328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96" name="Line 6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97" name="Text Box 61"/>
            <p:cNvSpPr txBox="1">
              <a:spLocks noChangeArrowheads="1"/>
            </p:cNvSpPr>
            <p:nvPr/>
          </p:nvSpPr>
          <p:spPr bwMode="auto">
            <a:xfrm>
              <a:off x="3353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4798" name="Line 62"/>
            <p:cNvSpPr>
              <a:spLocks noChangeShapeType="1"/>
            </p:cNvSpPr>
            <p:nvPr/>
          </p:nvSpPr>
          <p:spPr bwMode="auto">
            <a:xfrm>
              <a:off x="3147" y="1872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H="1">
              <a:off x="3312" y="1824"/>
              <a:ext cx="144" cy="240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4800" name="Text Box 64"/>
          <p:cNvSpPr txBox="1">
            <a:spLocks noChangeArrowheads="1"/>
          </p:cNvSpPr>
          <p:nvPr/>
        </p:nvSpPr>
        <p:spPr bwMode="auto">
          <a:xfrm>
            <a:off x="4151313" y="1673226"/>
            <a:ext cx="42672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最小堆的向上调整</a:t>
            </a:r>
            <a:endParaRPr kumimoji="1" lang="zh-CN" altLang="en-US" sz="2000">
              <a:solidFill>
                <a:srgbClr val="00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44802" name="Rectangle 66"/>
          <p:cNvSpPr>
            <a:spLocks noChangeArrowheads="1"/>
          </p:cNvSpPr>
          <p:nvPr/>
        </p:nvSpPr>
        <p:spPr bwMode="auto">
          <a:xfrm>
            <a:off x="2151063" y="692151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heap[j]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回送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614FE-4169-4A3B-B2BE-A7E2CFD70EE4}" type="slidenum">
              <a:rPr lang="en-US" altLang="zh-CN"/>
              <a:pPr/>
              <a:t>19</a:t>
            </a:fld>
            <a:endParaRPr lang="en-US" altLang="zh-CN"/>
          </a:p>
        </p:txBody>
      </p:sp>
      <p:grpSp>
        <p:nvGrpSpPr>
          <p:cNvPr id="245821" name="Group 61"/>
          <p:cNvGrpSpPr>
            <a:grpSpLocks/>
          </p:cNvGrpSpPr>
          <p:nvPr/>
        </p:nvGrpSpPr>
        <p:grpSpPr bwMode="auto">
          <a:xfrm>
            <a:off x="2362200" y="762000"/>
            <a:ext cx="6934200" cy="4038600"/>
            <a:chOff x="528" y="480"/>
            <a:chExt cx="4368" cy="2544"/>
          </a:xfrm>
        </p:grpSpPr>
        <p:sp>
          <p:nvSpPr>
            <p:cNvPr id="245762" name="Line 2"/>
            <p:cNvSpPr>
              <a:spLocks noChangeShapeType="1"/>
            </p:cNvSpPr>
            <p:nvPr/>
          </p:nvSpPr>
          <p:spPr bwMode="auto">
            <a:xfrm>
              <a:off x="3360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3" name="Line 3"/>
            <p:cNvSpPr>
              <a:spLocks noChangeShapeType="1"/>
            </p:cNvSpPr>
            <p:nvPr/>
          </p:nvSpPr>
          <p:spPr bwMode="auto">
            <a:xfrm>
              <a:off x="1104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4" name="Line 4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5" name="Line 5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6" name="Line 6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7" name="Line 7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0" name="Oval 10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1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2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3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4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5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6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7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8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9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3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4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5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6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7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8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9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90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91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92" name="Text Box 32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793" name="Text Box 33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794" name="Text Box 3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795" name="Text Box 35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796" name="Text Box 36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797" name="Text Box 37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798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799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0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1" name="Text Box 41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2" name="Text Box 42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3" name="Text Box 43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4" name="Text Box 44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5" name="Text Box 45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6" name="Text Box 46"/>
            <p:cNvSpPr txBox="1">
              <a:spLocks noChangeArrowheads="1"/>
            </p:cNvSpPr>
            <p:nvPr/>
          </p:nvSpPr>
          <p:spPr bwMode="auto">
            <a:xfrm>
              <a:off x="1008" y="101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07" name="Oval 47"/>
            <p:cNvSpPr>
              <a:spLocks noChangeArrowheads="1"/>
            </p:cNvSpPr>
            <p:nvPr/>
          </p:nvSpPr>
          <p:spPr bwMode="auto">
            <a:xfrm>
              <a:off x="1056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08" name="Text Box 48"/>
            <p:cNvSpPr txBox="1">
              <a:spLocks noChangeArrowheads="1"/>
            </p:cNvSpPr>
            <p:nvPr/>
          </p:nvSpPr>
          <p:spPr bwMode="auto">
            <a:xfrm>
              <a:off x="976" y="1440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  <a:latin typeface="Arial Narrow" panose="020B0606020202030204" pitchFamily="34" charset="0"/>
                </a:rPr>
                <a:t>11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09" name="Text Box 49"/>
            <p:cNvSpPr txBox="1">
              <a:spLocks noChangeArrowheads="1"/>
            </p:cNvSpPr>
            <p:nvPr/>
          </p:nvSpPr>
          <p:spPr bwMode="auto">
            <a:xfrm>
              <a:off x="528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10" name="Oval 50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11" name="Text Box 51"/>
            <p:cNvSpPr txBox="1">
              <a:spLocks noChangeArrowheads="1"/>
            </p:cNvSpPr>
            <p:nvPr/>
          </p:nvSpPr>
          <p:spPr bwMode="auto">
            <a:xfrm>
              <a:off x="3328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12" name="Line 52"/>
            <p:cNvSpPr>
              <a:spLocks noChangeShapeType="1"/>
            </p:cNvSpPr>
            <p:nvPr/>
          </p:nvSpPr>
          <p:spPr bwMode="auto">
            <a:xfrm>
              <a:off x="1563" y="768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13" name="Text Box 53"/>
            <p:cNvSpPr txBox="1">
              <a:spLocks noChangeArrowheads="1"/>
            </p:cNvSpPr>
            <p:nvPr/>
          </p:nvSpPr>
          <p:spPr bwMode="auto">
            <a:xfrm>
              <a:off x="1454" y="48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14" name="Line 54"/>
            <p:cNvSpPr>
              <a:spLocks noChangeShapeType="1"/>
            </p:cNvSpPr>
            <p:nvPr/>
          </p:nvSpPr>
          <p:spPr bwMode="auto">
            <a:xfrm>
              <a:off x="1179" y="1296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15" name="Text Box 55"/>
            <p:cNvSpPr txBox="1">
              <a:spLocks noChangeArrowheads="1"/>
            </p:cNvSpPr>
            <p:nvPr/>
          </p:nvSpPr>
          <p:spPr bwMode="auto">
            <a:xfrm>
              <a:off x="1072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16" name="Text Box 56"/>
            <p:cNvSpPr txBox="1">
              <a:spLocks noChangeArrowheads="1"/>
            </p:cNvSpPr>
            <p:nvPr/>
          </p:nvSpPr>
          <p:spPr bwMode="auto">
            <a:xfrm>
              <a:off x="86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CC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17" name="Text Box 57"/>
            <p:cNvSpPr txBox="1">
              <a:spLocks noChangeArrowheads="1"/>
            </p:cNvSpPr>
            <p:nvPr/>
          </p:nvSpPr>
          <p:spPr bwMode="auto">
            <a:xfrm>
              <a:off x="3312" y="100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18" name="Line 58"/>
            <p:cNvSpPr>
              <a:spLocks noChangeShapeType="1"/>
            </p:cNvSpPr>
            <p:nvPr/>
          </p:nvSpPr>
          <p:spPr bwMode="auto">
            <a:xfrm>
              <a:off x="3867" y="759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19" name="Text Box 59"/>
            <p:cNvSpPr txBox="1">
              <a:spLocks noChangeArrowheads="1"/>
            </p:cNvSpPr>
            <p:nvPr/>
          </p:nvSpPr>
          <p:spPr bwMode="auto">
            <a:xfrm>
              <a:off x="3758" y="48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5820" name="Line 6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6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49D5A9-91C3-4823-92FF-670B0C203DE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476251"/>
            <a:ext cx="2971800" cy="950913"/>
          </a:xfrm>
        </p:spPr>
        <p:txBody>
          <a:bodyPr/>
          <a:lstStyle/>
          <a:p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 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Heap )</a:t>
            </a:r>
            <a:endParaRPr lang="en-US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2208213" y="3251201"/>
            <a:ext cx="8077200" cy="287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class </a:t>
            </a:r>
            <a:r>
              <a:rPr kumimoji="1" lang="en-US" altLang="zh-CN" sz="2800">
                <a:latin typeface="Times New Roman" panose="02020603050405020304" pitchFamily="18" charset="0"/>
              </a:rPr>
              <a:t>MinPQ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{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最小优先级队列类的定义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public: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Virtual bool</a:t>
            </a:r>
            <a:r>
              <a:rPr kumimoji="1" lang="en-US" altLang="zh-CN" sz="2800">
                <a:latin typeface="Times New Roman" panose="02020603050405020304" pitchFamily="18" charset="0"/>
              </a:rPr>
              <a:t> Insert (E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&amp;</a:t>
            </a:r>
            <a:r>
              <a:rPr kumimoji="1" lang="en-US" altLang="zh-CN" sz="2800">
                <a:latin typeface="Times New Roman" panose="02020603050405020304" pitchFamily="18" charset="0"/>
              </a:rPr>
              <a:t> d) = 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Virtual bool </a:t>
            </a:r>
            <a:r>
              <a:rPr kumimoji="1" lang="en-US" altLang="zh-CN" sz="2800">
                <a:latin typeface="Times New Roman" panose="02020603050405020304" pitchFamily="18" charset="0"/>
              </a:rPr>
              <a:t>Remove (E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&amp;</a:t>
            </a:r>
            <a:r>
              <a:rPr kumimoji="1" lang="en-US" altLang="zh-CN" sz="2800">
                <a:latin typeface="Times New Roman" panose="02020603050405020304" pitchFamily="18" charset="0"/>
              </a:rPr>
              <a:t> d) = 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};</a:t>
            </a:r>
            <a:r>
              <a:rPr kumimoji="1" lang="en-US" altLang="zh-CN" sz="320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243138" y="1436688"/>
            <a:ext cx="752475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600" b="1" dirty="0">
                <a:solidFill>
                  <a:schemeClr val="tx2"/>
                </a:solidFill>
                <a:ea typeface="华文新魏" panose="02010800040101010101" pitchFamily="2" charset="-122"/>
              </a:rPr>
              <a:t>优先级队列</a:t>
            </a:r>
          </a:p>
          <a:p>
            <a:pPr algn="ctr"/>
            <a:endParaRPr kumimoji="1" lang="zh-CN" altLang="en-US" sz="800" b="1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000" b="1" dirty="0">
                <a:ea typeface="仿宋_GB2312" pitchFamily="49" charset="-122"/>
              </a:rPr>
              <a:t>每次出队列的是优先权最高的元素。</a:t>
            </a:r>
          </a:p>
          <a:p>
            <a:pPr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000" b="1" dirty="0">
                <a:ea typeface="仿宋_GB2312" pitchFamily="49" charset="-122"/>
              </a:rPr>
              <a:t>用堆实现其存储表示，能够高效运作。</a:t>
            </a:r>
            <a:endParaRPr kumimoji="1" lang="zh-CN" altLang="en-US" sz="3000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8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789C14-87C9-420F-A37C-B42FC77E4D4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67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753600" y="6248400"/>
            <a:ext cx="533400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9556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最小堆的删除算法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87575" y="1304926"/>
            <a:ext cx="8229600" cy="5076825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MinHeap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Remove (E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	if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( !currentSize )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堆空</a:t>
            </a:r>
            <a:r>
              <a:rPr lang="en-US" altLang="zh-CN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r>
              <a:rPr lang="en-US" altLang="zh-CN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	     cout &lt;&lt;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"Heap empty"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 &lt;&lt; endl;  return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x = heap[0]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heap[0] = heap[currentSize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siftDown(0, currentSize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1)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;    	</a:t>
            </a:r>
            <a:r>
              <a:rPr lang="en-US" altLang="zh-CN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自上向下调整为堆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6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6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返回最小元素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07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21883-F556-4404-BF17-CCBDEB7A501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100263" y="4292600"/>
            <a:ext cx="38924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仿宋_GB2312" pitchFamily="49" charset="-122"/>
              </a:rPr>
              <a:t>完全二叉树顺序表示</a:t>
            </a:r>
            <a:endParaRPr kumimoji="1" lang="zh-CN" altLang="en-US" sz="3600" b="1">
              <a:ea typeface="黑体" panose="02010609060101010101" pitchFamily="49" charset="-122"/>
            </a:endParaRPr>
          </a:p>
          <a:p>
            <a:r>
              <a:rPr kumimoji="1" lang="zh-CN" altLang="en-US" sz="3200" b="1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200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&amp;&amp;</a:t>
            </a:r>
          </a:p>
          <a:p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1">
                <a:solidFill>
                  <a:schemeClr val="tx2"/>
                </a:solidFill>
                <a:sym typeface="Symbol" panose="05050102010706020507" pitchFamily="18" charset="2"/>
              </a:rPr>
              <a:t>≤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+2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6097588" y="4292600"/>
            <a:ext cx="38924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仿宋_GB2312" pitchFamily="49" charset="-122"/>
              </a:rPr>
              <a:t>完全二叉树顺序表示</a:t>
            </a:r>
            <a:endParaRPr kumimoji="1" lang="zh-CN" altLang="en-US" sz="3600" b="1">
              <a:ea typeface="黑体" panose="02010609060101010101" pitchFamily="49" charset="-122"/>
            </a:endParaRPr>
          </a:p>
          <a:p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3200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+1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&amp;&amp;</a:t>
            </a:r>
          </a:p>
          <a:p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1">
                <a:solidFill>
                  <a:schemeClr val="tx2"/>
                </a:solidFill>
                <a:sym typeface="Symbol" panose="05050102010706020507" pitchFamily="18" charset="2"/>
              </a:rPr>
              <a:t>≥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+2</a:t>
            </a:r>
          </a:p>
        </p:txBody>
      </p:sp>
      <p:grpSp>
        <p:nvGrpSpPr>
          <p:cNvPr id="229431" name="Group 55"/>
          <p:cNvGrpSpPr>
            <a:grpSpLocks/>
          </p:cNvGrpSpPr>
          <p:nvPr/>
        </p:nvGrpSpPr>
        <p:grpSpPr bwMode="auto">
          <a:xfrm>
            <a:off x="2590800" y="1449388"/>
            <a:ext cx="6705600" cy="2590800"/>
            <a:chOff x="672" y="768"/>
            <a:chExt cx="4224" cy="1632"/>
          </a:xfrm>
        </p:grpSpPr>
        <p:sp>
          <p:nvSpPr>
            <p:cNvPr id="229378" name="Line 2"/>
            <p:cNvSpPr>
              <a:spLocks noChangeShapeType="1"/>
            </p:cNvSpPr>
            <p:nvPr/>
          </p:nvSpPr>
          <p:spPr bwMode="auto">
            <a:xfrm flipH="1">
              <a:off x="2976" y="1344"/>
              <a:ext cx="48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79" name="Line 3"/>
            <p:cNvSpPr>
              <a:spLocks noChangeShapeType="1"/>
            </p:cNvSpPr>
            <p:nvPr/>
          </p:nvSpPr>
          <p:spPr bwMode="auto">
            <a:xfrm flipH="1">
              <a:off x="2064" y="1440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0" name="Line 4"/>
            <p:cNvSpPr>
              <a:spLocks noChangeShapeType="1"/>
            </p:cNvSpPr>
            <p:nvPr/>
          </p:nvSpPr>
          <p:spPr bwMode="auto">
            <a:xfrm>
              <a:off x="2352" y="1392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>
              <a:off x="1104" y="1920"/>
              <a:ext cx="19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 flipH="1">
              <a:off x="816" y="1344"/>
              <a:ext cx="48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1872" y="1008"/>
              <a:ext cx="43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 flipH="1">
              <a:off x="1296" y="960"/>
              <a:ext cx="528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9" name="Oval 13"/>
            <p:cNvSpPr>
              <a:spLocks noChangeArrowheads="1"/>
            </p:cNvSpPr>
            <p:nvPr/>
          </p:nvSpPr>
          <p:spPr bwMode="auto">
            <a:xfrm>
              <a:off x="1680" y="768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0" name="Oval 14"/>
            <p:cNvSpPr>
              <a:spLocks noChangeArrowheads="1"/>
            </p:cNvSpPr>
            <p:nvPr/>
          </p:nvSpPr>
          <p:spPr bwMode="auto">
            <a:xfrm>
              <a:off x="1152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1" name="Oval 15"/>
            <p:cNvSpPr>
              <a:spLocks noChangeArrowheads="1"/>
            </p:cNvSpPr>
            <p:nvPr/>
          </p:nvSpPr>
          <p:spPr bwMode="auto">
            <a:xfrm>
              <a:off x="2160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192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3" name="Oval 17"/>
            <p:cNvSpPr>
              <a:spLocks noChangeArrowheads="1"/>
            </p:cNvSpPr>
            <p:nvPr/>
          </p:nvSpPr>
          <p:spPr bwMode="auto">
            <a:xfrm>
              <a:off x="240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4" name="Oval 18"/>
            <p:cNvSpPr>
              <a:spLocks noChangeArrowheads="1"/>
            </p:cNvSpPr>
            <p:nvPr/>
          </p:nvSpPr>
          <p:spPr bwMode="auto">
            <a:xfrm>
              <a:off x="139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5" name="Oval 19"/>
            <p:cNvSpPr>
              <a:spLocks noChangeArrowheads="1"/>
            </p:cNvSpPr>
            <p:nvPr/>
          </p:nvSpPr>
          <p:spPr bwMode="auto">
            <a:xfrm>
              <a:off x="91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6" name="Oval 20"/>
            <p:cNvSpPr>
              <a:spLocks noChangeArrowheads="1"/>
            </p:cNvSpPr>
            <p:nvPr/>
          </p:nvSpPr>
          <p:spPr bwMode="auto">
            <a:xfrm>
              <a:off x="1104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7" name="Oval 21"/>
            <p:cNvSpPr>
              <a:spLocks noChangeArrowheads="1"/>
            </p:cNvSpPr>
            <p:nvPr/>
          </p:nvSpPr>
          <p:spPr bwMode="auto">
            <a:xfrm>
              <a:off x="672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8" name="Line 22"/>
            <p:cNvSpPr>
              <a:spLocks noChangeShapeType="1"/>
            </p:cNvSpPr>
            <p:nvPr/>
          </p:nvSpPr>
          <p:spPr bwMode="auto">
            <a:xfrm flipH="1">
              <a:off x="4224" y="1440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99" name="Line 23"/>
            <p:cNvSpPr>
              <a:spLocks noChangeShapeType="1"/>
            </p:cNvSpPr>
            <p:nvPr/>
          </p:nvSpPr>
          <p:spPr bwMode="auto">
            <a:xfrm>
              <a:off x="4512" y="1392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0" name="Line 24"/>
            <p:cNvSpPr>
              <a:spLocks noChangeShapeType="1"/>
            </p:cNvSpPr>
            <p:nvPr/>
          </p:nvSpPr>
          <p:spPr bwMode="auto">
            <a:xfrm>
              <a:off x="3504" y="1440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1" name="Line 25"/>
            <p:cNvSpPr>
              <a:spLocks noChangeShapeType="1"/>
            </p:cNvSpPr>
            <p:nvPr/>
          </p:nvSpPr>
          <p:spPr bwMode="auto">
            <a:xfrm>
              <a:off x="3264" y="1920"/>
              <a:ext cx="19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2" name="Line 26"/>
            <p:cNvSpPr>
              <a:spLocks noChangeShapeType="1"/>
            </p:cNvSpPr>
            <p:nvPr/>
          </p:nvSpPr>
          <p:spPr bwMode="auto">
            <a:xfrm>
              <a:off x="4032" y="1008"/>
              <a:ext cx="43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3" name="Line 27"/>
            <p:cNvSpPr>
              <a:spLocks noChangeShapeType="1"/>
            </p:cNvSpPr>
            <p:nvPr/>
          </p:nvSpPr>
          <p:spPr bwMode="auto">
            <a:xfrm flipH="1">
              <a:off x="3456" y="960"/>
              <a:ext cx="528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4" name="Oval 28"/>
            <p:cNvSpPr>
              <a:spLocks noChangeArrowheads="1"/>
            </p:cNvSpPr>
            <p:nvPr/>
          </p:nvSpPr>
          <p:spPr bwMode="auto">
            <a:xfrm>
              <a:off x="3840" y="768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5" name="Oval 29"/>
            <p:cNvSpPr>
              <a:spLocks noChangeArrowheads="1"/>
            </p:cNvSpPr>
            <p:nvPr/>
          </p:nvSpPr>
          <p:spPr bwMode="auto">
            <a:xfrm>
              <a:off x="3312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6" name="Oval 30"/>
            <p:cNvSpPr>
              <a:spLocks noChangeArrowheads="1"/>
            </p:cNvSpPr>
            <p:nvPr/>
          </p:nvSpPr>
          <p:spPr bwMode="auto">
            <a:xfrm>
              <a:off x="4320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7" name="Oval 31"/>
            <p:cNvSpPr>
              <a:spLocks noChangeArrowheads="1"/>
            </p:cNvSpPr>
            <p:nvPr/>
          </p:nvSpPr>
          <p:spPr bwMode="auto">
            <a:xfrm>
              <a:off x="408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8" name="Oval 32"/>
            <p:cNvSpPr>
              <a:spLocks noChangeArrowheads="1"/>
            </p:cNvSpPr>
            <p:nvPr/>
          </p:nvSpPr>
          <p:spPr bwMode="auto">
            <a:xfrm>
              <a:off x="456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09" name="Oval 33"/>
            <p:cNvSpPr>
              <a:spLocks noChangeArrowheads="1"/>
            </p:cNvSpPr>
            <p:nvPr/>
          </p:nvSpPr>
          <p:spPr bwMode="auto">
            <a:xfrm>
              <a:off x="355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0" name="Oval 34"/>
            <p:cNvSpPr>
              <a:spLocks noChangeArrowheads="1"/>
            </p:cNvSpPr>
            <p:nvPr/>
          </p:nvSpPr>
          <p:spPr bwMode="auto">
            <a:xfrm>
              <a:off x="307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1" name="Oval 35"/>
            <p:cNvSpPr>
              <a:spLocks noChangeArrowheads="1"/>
            </p:cNvSpPr>
            <p:nvPr/>
          </p:nvSpPr>
          <p:spPr bwMode="auto">
            <a:xfrm>
              <a:off x="3264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2" name="Oval 36"/>
            <p:cNvSpPr>
              <a:spLocks noChangeArrowheads="1"/>
            </p:cNvSpPr>
            <p:nvPr/>
          </p:nvSpPr>
          <p:spPr bwMode="auto">
            <a:xfrm>
              <a:off x="2832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3" name="Text Box 37"/>
            <p:cNvSpPr txBox="1">
              <a:spLocks noChangeArrowheads="1"/>
            </p:cNvSpPr>
            <p:nvPr/>
          </p:nvSpPr>
          <p:spPr bwMode="auto">
            <a:xfrm>
              <a:off x="1686" y="777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14" name="Text Box 38"/>
            <p:cNvSpPr txBox="1">
              <a:spLocks noChangeArrowheads="1"/>
            </p:cNvSpPr>
            <p:nvPr/>
          </p:nvSpPr>
          <p:spPr bwMode="auto">
            <a:xfrm>
              <a:off x="4080" y="158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15" name="Text Box 39"/>
            <p:cNvSpPr txBox="1">
              <a:spLocks noChangeArrowheads="1"/>
            </p:cNvSpPr>
            <p:nvPr/>
          </p:nvSpPr>
          <p:spPr bwMode="auto">
            <a:xfrm>
              <a:off x="3856" y="76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16" name="Text Box 40"/>
            <p:cNvSpPr txBox="1">
              <a:spLocks noChangeArrowheads="1"/>
            </p:cNvSpPr>
            <p:nvPr/>
          </p:nvSpPr>
          <p:spPr bwMode="auto">
            <a:xfrm>
              <a:off x="2416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17" name="Text Box 41"/>
            <p:cNvSpPr txBox="1">
              <a:spLocks noChangeArrowheads="1"/>
            </p:cNvSpPr>
            <p:nvPr/>
          </p:nvSpPr>
          <p:spPr bwMode="auto">
            <a:xfrm>
              <a:off x="3328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18" name="Text Box 42"/>
            <p:cNvSpPr txBox="1">
              <a:spLocks noChangeArrowheads="1"/>
            </p:cNvSpPr>
            <p:nvPr/>
          </p:nvSpPr>
          <p:spPr bwMode="auto">
            <a:xfrm>
              <a:off x="1926" y="159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19" name="Text Box 43"/>
            <p:cNvSpPr txBox="1">
              <a:spLocks noChangeArrowheads="1"/>
            </p:cNvSpPr>
            <p:nvPr/>
          </p:nvSpPr>
          <p:spPr bwMode="auto">
            <a:xfrm>
              <a:off x="1398" y="159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0" name="Text Box 44"/>
            <p:cNvSpPr txBox="1">
              <a:spLocks noChangeArrowheads="1"/>
            </p:cNvSpPr>
            <p:nvPr/>
          </p:nvSpPr>
          <p:spPr bwMode="auto">
            <a:xfrm>
              <a:off x="308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1" name="Text Box 45"/>
            <p:cNvSpPr txBox="1">
              <a:spLocks noChangeArrowheads="1"/>
            </p:cNvSpPr>
            <p:nvPr/>
          </p:nvSpPr>
          <p:spPr bwMode="auto">
            <a:xfrm>
              <a:off x="2166" y="116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2" name="Text Box 46"/>
            <p:cNvSpPr txBox="1">
              <a:spLocks noChangeArrowheads="1"/>
            </p:cNvSpPr>
            <p:nvPr/>
          </p:nvSpPr>
          <p:spPr bwMode="auto">
            <a:xfrm>
              <a:off x="356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3" name="Text Box 47"/>
            <p:cNvSpPr txBox="1">
              <a:spLocks noChangeArrowheads="1"/>
            </p:cNvSpPr>
            <p:nvPr/>
          </p:nvSpPr>
          <p:spPr bwMode="auto">
            <a:xfrm>
              <a:off x="4576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4" name="Text Box 48"/>
            <p:cNvSpPr txBox="1">
              <a:spLocks noChangeArrowheads="1"/>
            </p:cNvSpPr>
            <p:nvPr/>
          </p:nvSpPr>
          <p:spPr bwMode="auto">
            <a:xfrm>
              <a:off x="1120" y="206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31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5" name="Text Box 49"/>
            <p:cNvSpPr txBox="1">
              <a:spLocks noChangeArrowheads="1"/>
            </p:cNvSpPr>
            <p:nvPr/>
          </p:nvSpPr>
          <p:spPr bwMode="auto">
            <a:xfrm>
              <a:off x="688" y="206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6" name="Text Box 50"/>
            <p:cNvSpPr txBox="1">
              <a:spLocks noChangeArrowheads="1"/>
            </p:cNvSpPr>
            <p:nvPr/>
          </p:nvSpPr>
          <p:spPr bwMode="auto">
            <a:xfrm>
              <a:off x="3280" y="207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7" name="Text Box 51"/>
            <p:cNvSpPr txBox="1">
              <a:spLocks noChangeArrowheads="1"/>
            </p:cNvSpPr>
            <p:nvPr/>
          </p:nvSpPr>
          <p:spPr bwMode="auto">
            <a:xfrm>
              <a:off x="92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8" name="Text Box 52"/>
            <p:cNvSpPr txBox="1">
              <a:spLocks noChangeArrowheads="1"/>
            </p:cNvSpPr>
            <p:nvPr/>
          </p:nvSpPr>
          <p:spPr bwMode="auto">
            <a:xfrm>
              <a:off x="4336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29" name="Text Box 53"/>
            <p:cNvSpPr txBox="1">
              <a:spLocks noChangeArrowheads="1"/>
            </p:cNvSpPr>
            <p:nvPr/>
          </p:nvSpPr>
          <p:spPr bwMode="auto">
            <a:xfrm>
              <a:off x="2848" y="207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9430" name="Text Box 54"/>
            <p:cNvSpPr txBox="1">
              <a:spLocks noChangeArrowheads="1"/>
            </p:cNvSpPr>
            <p:nvPr/>
          </p:nvSpPr>
          <p:spPr bwMode="auto">
            <a:xfrm>
              <a:off x="1168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29432" name="Rectangle 56"/>
          <p:cNvSpPr>
            <a:spLocks noGrp="1" noChangeArrowheads="1"/>
          </p:cNvSpPr>
          <p:nvPr>
            <p:ph type="title"/>
          </p:nvPr>
        </p:nvSpPr>
        <p:spPr>
          <a:xfrm>
            <a:off x="1955800" y="530226"/>
            <a:ext cx="8229600" cy="91916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堆的定义</a:t>
            </a:r>
          </a:p>
        </p:txBody>
      </p:sp>
    </p:spTree>
    <p:extLst>
      <p:ext uri="{BB962C8B-B14F-4D97-AF65-F5344CB8AC3E}">
        <p14:creationId xmlns:p14="http://schemas.microsoft.com/office/powerpoint/2010/main" val="18165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8E2121-656F-4616-9330-B68945CDCE8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3713"/>
            <a:ext cx="8229600" cy="919162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堆的元素下标计算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7576" y="1487488"/>
            <a:ext cx="7904163" cy="4857750"/>
          </a:xfrm>
        </p:spPr>
        <p:txBody>
          <a:bodyPr/>
          <a:lstStyle/>
          <a:p>
            <a:pPr marL="533400" indent="-533400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由于堆存储在下标从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开始计数的一维数组中，因此在堆中给定下标为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的结点时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AutoNum type="alphaLcParenR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是根结点，无双亲；否则结点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父结点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为结点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(i</a:t>
            </a:r>
            <a:r>
              <a:rPr lang="en-US" altLang="zh-CN" sz="3000" b="1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1)/2)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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；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AutoNum type="alphaLcParenR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无左子女；否则结点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左子女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为结点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；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AutoNum type="alphaLcParenR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+2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无右子女；否则结点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右子女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为结点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01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DACAD-33A7-489E-9235-86A2F4CFDAC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919163"/>
          </a:xfrm>
        </p:spPr>
        <p:txBody>
          <a:bodyPr/>
          <a:lstStyle/>
          <a:p>
            <a:pPr algn="ctr"/>
            <a:r>
              <a:rPr kumimoji="1"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最小堆的类定义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1063" y="1377950"/>
            <a:ext cx="8229600" cy="5003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template &lt;class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, class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class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MinHeap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: public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MinPQ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&gt;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最小堆继承了（最小）优先级队列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public: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 MinHeap (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sz = DefaultSize)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MinHeap (E arr[]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, int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n)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zh-CN" altLang="en-US" b="1">
                <a:latin typeface="宋体" panose="02010600030101010101" pitchFamily="2" charset="-122"/>
              </a:rPr>
              <a:t>～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MinHeap()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{ delete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[ ] heap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 }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Insert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(E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d)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Remove (E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d)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9035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ED2F93-8F0D-436D-A5BA-6E9E8BE2620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7575" y="765175"/>
            <a:ext cx="8229600" cy="5437188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    bool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IsEmpty ()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const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判堆空否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{ return 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 0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 }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    bool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IsFull ()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const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判堆满否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	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{ return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 maxHeapSize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 }	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	 void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MakeEmpty ()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{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currentSize = 0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 }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置空堆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private: 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*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heap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最小堆元素存储数组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currentSize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最小堆当前元素个数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 maxHeapSize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最小堆最大容量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void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siftDown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start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, int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);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调整算法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 siftUp (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仿宋_GB2312" pitchFamily="49" charset="-122"/>
              </a:rPr>
              <a:t>start)</a:t>
            </a: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;		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调整算法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仿宋_GB2312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41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052B7-FF1C-4364-A933-4B35C0F9605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4772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anose="02010800040101010101" pitchFamily="2" charset="-122"/>
              </a:rPr>
              <a:t>堆的建立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1063" y="1343026"/>
            <a:ext cx="8229600" cy="4894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endParaRPr lang="fr-FR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MinHeap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MinHeap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sz)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maxHeapSize = (DefaultSize &lt; sz)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?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DefaultSize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heap =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E[maxHeapSize]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创建堆空间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(heap == NULL)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cerr &lt;&lt;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堆存储分配失败！”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 endl;  exit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currentSize = 0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建立当前大小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19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5880A7-CB81-421B-B9B4-F599EF22BB0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7575" y="692150"/>
            <a:ext cx="8229600" cy="54737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MinHeap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MinHeap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(E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arr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[]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n)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maxHeapSize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DefaultSize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 n)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?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DefaultSize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heap =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maxHeapSize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if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(heap == NULL)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堆存储分配失败！”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exit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for (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 n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++)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heap[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]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arr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n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复制堆数组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建立当前大小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currentPos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(currentSize</a:t>
            </a:r>
            <a:r>
              <a:rPr lang="en-US" altLang="zh-CN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2)/2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找最初调整位置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最后分支结点</a:t>
            </a:r>
            <a:endParaRPr lang="zh-CN" altLang="en-US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63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01316-3E0A-48B9-9CCE-C96D561948F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87575" y="692150"/>
            <a:ext cx="8229600" cy="54737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while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(currentPos &gt;= 0)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	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逐步向上扩大堆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siftDown (currentPos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1)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局部自上向下下滑调整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currentPos</a:t>
            </a:r>
            <a:r>
              <a:rPr lang="en-US" altLang="zh-CN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}					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83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760</Words>
  <Application>Microsoft Office PowerPoint</Application>
  <PresentationFormat>自定义</PresentationFormat>
  <Paragraphs>298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堆heap</vt:lpstr>
      <vt:lpstr>堆 ( Heap )</vt:lpstr>
      <vt:lpstr>堆的定义</vt:lpstr>
      <vt:lpstr>堆的元素下标计算</vt:lpstr>
      <vt:lpstr>最小堆的类定义</vt:lpstr>
      <vt:lpstr>PowerPoint 演示文稿</vt:lpstr>
      <vt:lpstr>堆的建立</vt:lpstr>
      <vt:lpstr>PowerPoint 演示文稿</vt:lpstr>
      <vt:lpstr>PowerPoint 演示文稿</vt:lpstr>
      <vt:lpstr>将一组用数组存放的任意数据调整成堆</vt:lpstr>
      <vt:lpstr>PowerPoint 演示文稿</vt:lpstr>
      <vt:lpstr>PowerPoint 演示文稿</vt:lpstr>
      <vt:lpstr>PowerPoint 演示文稿</vt:lpstr>
      <vt:lpstr>最小堆的下滑调整算法</vt:lpstr>
      <vt:lpstr>最小堆的插入</vt:lpstr>
      <vt:lpstr>PowerPoint 演示文稿</vt:lpstr>
      <vt:lpstr>PowerPoint 演示文稿</vt:lpstr>
      <vt:lpstr>PowerPoint 演示文稿</vt:lpstr>
      <vt:lpstr>PowerPoint 演示文稿</vt:lpstr>
      <vt:lpstr>最小堆的删除算法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 yu</dc:creator>
  <cp:lastModifiedBy>Administrator</cp:lastModifiedBy>
  <cp:revision>2</cp:revision>
  <dcterms:created xsi:type="dcterms:W3CDTF">2019-06-03T03:16:13Z</dcterms:created>
  <dcterms:modified xsi:type="dcterms:W3CDTF">2019-06-12T22:41:32Z</dcterms:modified>
</cp:coreProperties>
</file>