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5" r:id="rId3"/>
    <p:sldId id="459" r:id="rId4"/>
    <p:sldId id="460" r:id="rId5"/>
    <p:sldId id="359" r:id="rId6"/>
    <p:sldId id="360" r:id="rId7"/>
    <p:sldId id="361" r:id="rId8"/>
    <p:sldId id="365" r:id="rId9"/>
    <p:sldId id="461" r:id="rId10"/>
    <p:sldId id="366" r:id="rId11"/>
    <p:sldId id="456" r:id="rId12"/>
    <p:sldId id="367" r:id="rId13"/>
    <p:sldId id="463" r:id="rId14"/>
    <p:sldId id="464" r:id="rId15"/>
    <p:sldId id="368" r:id="rId16"/>
    <p:sldId id="369" r:id="rId17"/>
    <p:sldId id="370" r:id="rId18"/>
    <p:sldId id="4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9" autoAdjust="0"/>
    <p:restoredTop sz="91873" autoAdjust="0"/>
  </p:normalViewPr>
  <p:slideViewPr>
    <p:cSldViewPr snapToGrid="0" snapToObjects="1">
      <p:cViewPr varScale="1">
        <p:scale>
          <a:sx n="84" d="100"/>
          <a:sy n="84" d="100"/>
        </p:scale>
        <p:origin x="78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86AA9-D4E4-F441-8ED6-801DC949386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57827-C24D-3440-8D1C-0E043CEB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2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1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1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84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5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6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1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1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7827-C24D-3440-8D1C-0E043CEBE9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199" y="170389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EF3C174A-2A09-4E61-B013-BAC1C8769640}"/>
              </a:ext>
            </a:extLst>
          </p:cNvPr>
          <p:cNvSpPr/>
          <p:nvPr userDrawn="1"/>
        </p:nvSpPr>
        <p:spPr>
          <a:xfrm rot="5400000">
            <a:off x="-250032" y="250032"/>
            <a:ext cx="3700463" cy="3200400"/>
          </a:xfrm>
          <a:prstGeom prst="rtTriangle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02BADFB-A860-4672-AE6C-C4EA9915E581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1599" y="486411"/>
            <a:ext cx="2994025" cy="3384550"/>
          </a:xfrm>
          <a:prstGeom prst="line">
            <a:avLst/>
          </a:prstGeom>
          <a:ln>
            <a:solidFill>
              <a:srgbClr val="32A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83460232-5D8D-4600-A07A-3DA73AE2DD36}"/>
              </a:ext>
            </a:extLst>
          </p:cNvPr>
          <p:cNvSpPr/>
          <p:nvPr userDrawn="1"/>
        </p:nvSpPr>
        <p:spPr>
          <a:xfrm rot="5400000" flipH="1" flipV="1">
            <a:off x="9800379" y="4466379"/>
            <a:ext cx="2564927" cy="2218316"/>
          </a:xfrm>
          <a:prstGeom prst="rtTriangle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26CC8EE-8F21-4A8C-963D-78423E28207D}"/>
              </a:ext>
            </a:extLst>
          </p:cNvPr>
          <p:cNvCxnSpPr/>
          <p:nvPr userDrawn="1"/>
        </p:nvCxnSpPr>
        <p:spPr>
          <a:xfrm flipH="1">
            <a:off x="9882561" y="4214243"/>
            <a:ext cx="2309440" cy="2643758"/>
          </a:xfrm>
          <a:prstGeom prst="line">
            <a:avLst/>
          </a:prstGeom>
          <a:ln>
            <a:solidFill>
              <a:srgbClr val="32A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3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FEE8CA-678A-4593-AF03-847D62779B1F}"/>
              </a:ext>
            </a:extLst>
          </p:cNvPr>
          <p:cNvSpPr/>
          <p:nvPr userDrawn="1"/>
        </p:nvSpPr>
        <p:spPr>
          <a:xfrm>
            <a:off x="0" y="1221377"/>
            <a:ext cx="12192000" cy="4415246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350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123FA4E3-5F58-4BC5-8C8F-BA82D0D6633E}"/>
              </a:ext>
            </a:extLst>
          </p:cNvPr>
          <p:cNvSpPr/>
          <p:nvPr userDrawn="1"/>
        </p:nvSpPr>
        <p:spPr>
          <a:xfrm>
            <a:off x="0" y="1310966"/>
            <a:ext cx="12240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F02E4D1A-AB97-46CA-9638-FA3671E19FEE}"/>
              </a:ext>
            </a:extLst>
          </p:cNvPr>
          <p:cNvSpPr/>
          <p:nvPr userDrawn="1"/>
        </p:nvSpPr>
        <p:spPr>
          <a:xfrm>
            <a:off x="-48000" y="5466685"/>
            <a:ext cx="12240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43" y="2591864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6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8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5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0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AB936F-3049-4B5F-8DDC-77E5772C751A}"/>
              </a:ext>
            </a:extLst>
          </p:cNvPr>
          <p:cNvSpPr/>
          <p:nvPr userDrawn="1"/>
        </p:nvSpPr>
        <p:spPr>
          <a:xfrm>
            <a:off x="0" y="6520999"/>
            <a:ext cx="12240000" cy="337001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350"/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90063060-8B08-4EB2-B3D8-54B4C8D20B90}"/>
              </a:ext>
            </a:extLst>
          </p:cNvPr>
          <p:cNvSpPr/>
          <p:nvPr userDrawn="1"/>
        </p:nvSpPr>
        <p:spPr>
          <a:xfrm>
            <a:off x="0" y="6601657"/>
            <a:ext cx="12240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CF6D8E-3694-44B2-B295-0099AF925DD3}"/>
              </a:ext>
            </a:extLst>
          </p:cNvPr>
          <p:cNvSpPr/>
          <p:nvPr userDrawn="1"/>
        </p:nvSpPr>
        <p:spPr>
          <a:xfrm>
            <a:off x="0" y="0"/>
            <a:ext cx="12240000" cy="914400"/>
          </a:xfrm>
          <a:prstGeom prst="rect">
            <a:avLst/>
          </a:prstGeom>
          <a:gradFill flip="none" rotWithShape="1">
            <a:gsLst>
              <a:gs pos="0">
                <a:srgbClr val="008A3E">
                  <a:shade val="67500"/>
                  <a:satMod val="115000"/>
                </a:srgbClr>
              </a:gs>
              <a:gs pos="100000">
                <a:srgbClr val="008A3E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35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6B0B7D-DED9-4E5F-A9A9-D4E0FA02B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5100" y="-65375"/>
            <a:ext cx="1198684" cy="120087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E41C401-B692-4564-9323-86A08418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00" y="-16082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258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AB936F-3049-4B5F-8DDC-77E5772C751A}"/>
              </a:ext>
            </a:extLst>
          </p:cNvPr>
          <p:cNvSpPr/>
          <p:nvPr userDrawn="1"/>
        </p:nvSpPr>
        <p:spPr>
          <a:xfrm>
            <a:off x="0" y="6721475"/>
            <a:ext cx="12240000" cy="136525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350"/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90063060-8B08-4EB2-B3D8-54B4C8D20B90}"/>
              </a:ext>
            </a:extLst>
          </p:cNvPr>
          <p:cNvSpPr/>
          <p:nvPr userDrawn="1"/>
        </p:nvSpPr>
        <p:spPr>
          <a:xfrm>
            <a:off x="0" y="6736171"/>
            <a:ext cx="12240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CF6D8E-3694-44B2-B295-0099AF925DD3}"/>
              </a:ext>
            </a:extLst>
          </p:cNvPr>
          <p:cNvSpPr/>
          <p:nvPr userDrawn="1"/>
        </p:nvSpPr>
        <p:spPr>
          <a:xfrm>
            <a:off x="0" y="0"/>
            <a:ext cx="12240000" cy="914400"/>
          </a:xfrm>
          <a:prstGeom prst="rect">
            <a:avLst/>
          </a:prstGeom>
          <a:gradFill flip="none" rotWithShape="1">
            <a:gsLst>
              <a:gs pos="0">
                <a:srgbClr val="008A3E">
                  <a:shade val="67500"/>
                  <a:satMod val="115000"/>
                </a:srgbClr>
              </a:gs>
              <a:gs pos="100000">
                <a:srgbClr val="008A3E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00" y="-16082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A52593-6B3C-46A0-8F7F-F8785F2DC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5100" y="-65375"/>
            <a:ext cx="1198684" cy="12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0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AB936F-3049-4B5F-8DDC-77E5772C751A}"/>
              </a:ext>
            </a:extLst>
          </p:cNvPr>
          <p:cNvSpPr/>
          <p:nvPr userDrawn="1"/>
        </p:nvSpPr>
        <p:spPr>
          <a:xfrm>
            <a:off x="0" y="6721475"/>
            <a:ext cx="12240000" cy="136525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350"/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90063060-8B08-4EB2-B3D8-54B4C8D20B90}"/>
              </a:ext>
            </a:extLst>
          </p:cNvPr>
          <p:cNvSpPr/>
          <p:nvPr userDrawn="1"/>
        </p:nvSpPr>
        <p:spPr>
          <a:xfrm>
            <a:off x="0" y="6736171"/>
            <a:ext cx="12240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-203048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07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-203048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1EDC1-824E-4221-AA68-107B40F51081}"/>
              </a:ext>
            </a:extLst>
          </p:cNvPr>
          <p:cNvSpPr/>
          <p:nvPr userDrawn="1"/>
        </p:nvSpPr>
        <p:spPr>
          <a:xfrm>
            <a:off x="0" y="6520999"/>
            <a:ext cx="12240000" cy="337001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350"/>
          </a:p>
        </p:txBody>
      </p:sp>
      <p:sp>
        <p:nvSpPr>
          <p:cNvPr id="12" name="矩形 1">
            <a:extLst>
              <a:ext uri="{FF2B5EF4-FFF2-40B4-BE49-F238E27FC236}">
                <a16:creationId xmlns:a16="http://schemas.microsoft.com/office/drawing/2014/main" id="{4B8FF340-13FD-4312-B258-83C98C304413}"/>
              </a:ext>
            </a:extLst>
          </p:cNvPr>
          <p:cNvSpPr/>
          <p:nvPr userDrawn="1"/>
        </p:nvSpPr>
        <p:spPr>
          <a:xfrm>
            <a:off x="0" y="6601657"/>
            <a:ext cx="12240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81087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199" y="170389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EF3C174A-2A09-4E61-B013-BAC1C8769640}"/>
              </a:ext>
            </a:extLst>
          </p:cNvPr>
          <p:cNvSpPr/>
          <p:nvPr userDrawn="1"/>
        </p:nvSpPr>
        <p:spPr>
          <a:xfrm rot="5400000">
            <a:off x="-250032" y="250032"/>
            <a:ext cx="3700463" cy="3200400"/>
          </a:xfrm>
          <a:prstGeom prst="rtTriangle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02BADFB-A860-4672-AE6C-C4EA9915E581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1599" y="486411"/>
            <a:ext cx="2994025" cy="3384550"/>
          </a:xfrm>
          <a:prstGeom prst="line">
            <a:avLst/>
          </a:prstGeom>
          <a:ln>
            <a:solidFill>
              <a:srgbClr val="32A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83460232-5D8D-4600-A07A-3DA73AE2DD36}"/>
              </a:ext>
            </a:extLst>
          </p:cNvPr>
          <p:cNvSpPr/>
          <p:nvPr userDrawn="1"/>
        </p:nvSpPr>
        <p:spPr>
          <a:xfrm rot="5400000" flipH="1" flipV="1">
            <a:off x="10321080" y="5327408"/>
            <a:ext cx="2564927" cy="2218316"/>
          </a:xfrm>
          <a:prstGeom prst="rtTriangle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26CC8EE-8F21-4A8C-963D-78423E28207D}"/>
              </a:ext>
            </a:extLst>
          </p:cNvPr>
          <p:cNvCxnSpPr/>
          <p:nvPr userDrawn="1"/>
        </p:nvCxnSpPr>
        <p:spPr>
          <a:xfrm flipH="1">
            <a:off x="10403262" y="5075272"/>
            <a:ext cx="2309440" cy="2643758"/>
          </a:xfrm>
          <a:prstGeom prst="line">
            <a:avLst/>
          </a:prstGeom>
          <a:ln>
            <a:solidFill>
              <a:srgbClr val="32A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4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355-A8CC-764D-85D3-9776D88FCCC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C00F-8AC2-E94F-8A61-1E57E97B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2" r:id="rId4"/>
    <p:sldLayoutId id="2147483661" r:id="rId5"/>
    <p:sldLayoutId id="2147483663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76">
            <a:extLst>
              <a:ext uri="{FF2B5EF4-FFF2-40B4-BE49-F238E27FC236}">
                <a16:creationId xmlns:a16="http://schemas.microsoft.com/office/drawing/2014/main" id="{7715BEF2-1DC4-42F1-817A-322FF5678075}"/>
              </a:ext>
            </a:extLst>
          </p:cNvPr>
          <p:cNvSpPr/>
          <p:nvPr/>
        </p:nvSpPr>
        <p:spPr>
          <a:xfrm>
            <a:off x="4114800" y="4560487"/>
            <a:ext cx="4585063" cy="763761"/>
          </a:xfrm>
          <a:prstGeom prst="roundRect">
            <a:avLst/>
          </a:prstGeom>
          <a:solidFill>
            <a:srgbClr val="008A3E"/>
          </a:solidFill>
          <a:ln w="25400" cap="flat" cmpd="sng" algn="ctr">
            <a:solidFill>
              <a:srgbClr val="7CB554">
                <a:lumMod val="75000"/>
              </a:srgbClr>
            </a:solidFill>
            <a:prstDash val="solid"/>
          </a:ln>
          <a:effectLst>
            <a:glow rad="139700">
              <a:srgbClr val="7CB554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0518" y="4568992"/>
            <a:ext cx="4539345" cy="76376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GEO</a:t>
            </a:r>
            <a:r>
              <a:rPr lang="zh-CN" altLang="en-US" sz="40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数据挖掘实战</a:t>
            </a:r>
            <a:endParaRPr lang="en-US" sz="4000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C22A618-8F54-46AB-A640-11ACE5F06716}"/>
              </a:ext>
            </a:extLst>
          </p:cNvPr>
          <p:cNvSpPr/>
          <p:nvPr/>
        </p:nvSpPr>
        <p:spPr>
          <a:xfrm flipH="1">
            <a:off x="11190925" y="1398574"/>
            <a:ext cx="270354" cy="270355"/>
          </a:xfrm>
          <a:prstGeom prst="ellipse">
            <a:avLst/>
          </a:prstGeom>
          <a:gradFill flip="none" rotWithShape="1">
            <a:gsLst>
              <a:gs pos="0">
                <a:srgbClr val="008A3E">
                  <a:shade val="30000"/>
                  <a:satMod val="115000"/>
                </a:srgbClr>
              </a:gs>
              <a:gs pos="50000">
                <a:srgbClr val="008A3E">
                  <a:shade val="67500"/>
                  <a:satMod val="115000"/>
                </a:srgbClr>
              </a:gs>
              <a:gs pos="100000">
                <a:srgbClr val="008A3E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 cap="flat">
            <a:solidFill>
              <a:srgbClr val="008A3E"/>
            </a:soli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4DC01DB-D59E-4B2E-95BC-73F79BCA3EDF}"/>
              </a:ext>
            </a:extLst>
          </p:cNvPr>
          <p:cNvSpPr/>
          <p:nvPr/>
        </p:nvSpPr>
        <p:spPr>
          <a:xfrm flipH="1">
            <a:off x="11561075" y="478250"/>
            <a:ext cx="128359" cy="128359"/>
          </a:xfrm>
          <a:prstGeom prst="ellipse">
            <a:avLst/>
          </a:prstGeom>
          <a:gradFill flip="none" rotWithShape="1">
            <a:gsLst>
              <a:gs pos="0">
                <a:srgbClr val="008A3E">
                  <a:shade val="30000"/>
                  <a:satMod val="115000"/>
                </a:srgbClr>
              </a:gs>
              <a:gs pos="50000">
                <a:srgbClr val="008A3E">
                  <a:shade val="67500"/>
                  <a:satMod val="115000"/>
                </a:srgbClr>
              </a:gs>
              <a:gs pos="100000">
                <a:srgbClr val="008A3E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 cap="flat">
            <a:solidFill>
              <a:srgbClr val="008A3E"/>
            </a:soli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3D060A-F293-4506-8E83-CFC6FC8E6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713" y="3659257"/>
            <a:ext cx="2916913" cy="29222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E04AD0A-020E-4499-8BDC-4BC57CF382E4}"/>
              </a:ext>
            </a:extLst>
          </p:cNvPr>
          <p:cNvSpPr/>
          <p:nvPr/>
        </p:nvSpPr>
        <p:spPr>
          <a:xfrm>
            <a:off x="4104876" y="2445856"/>
            <a:ext cx="46506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GBM</a:t>
            </a:r>
            <a:r>
              <a:rPr lang="en-US" altLang="zh-CN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-GSE90598</a:t>
            </a:r>
            <a:endParaRPr lang="en-US" altLang="zh-CN" sz="54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数据分析</a:t>
            </a:r>
            <a:endParaRPr lang="zh-CN" altLang="en-US" sz="5400" b="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90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>
            <a:extLst>
              <a:ext uri="{FF2B5EF4-FFF2-40B4-BE49-F238E27FC236}">
                <a16:creationId xmlns:a16="http://schemas.microsoft.com/office/drawing/2014/main" id="{19562088-8984-4201-8BF6-18522F15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差异基因分析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71E56C-B3F0-43A1-9097-CDD7D4AFE0CC}"/>
              </a:ext>
            </a:extLst>
          </p:cNvPr>
          <p:cNvSpPr txBox="1"/>
          <p:nvPr/>
        </p:nvSpPr>
        <p:spPr>
          <a:xfrm>
            <a:off x="181637" y="1574419"/>
            <a:ext cx="62029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####</a:t>
            </a:r>
            <a:r>
              <a:rPr lang="zh-CN" altLang="en-US" dirty="0"/>
              <a:t>绘制</a:t>
            </a:r>
            <a:r>
              <a:rPr lang="en-US" altLang="zh-CN" dirty="0"/>
              <a:t>MA</a:t>
            </a:r>
            <a:r>
              <a:rPr lang="zh-CN" altLang="en-US" dirty="0"/>
              <a:t>图</a:t>
            </a:r>
            <a:r>
              <a:rPr lang="en-US" altLang="zh-CN" dirty="0"/>
              <a:t>####</a:t>
            </a:r>
          </a:p>
          <a:p>
            <a:r>
              <a:rPr lang="en-US" altLang="zh-CN" dirty="0"/>
              <a:t>  #---</a:t>
            </a:r>
            <a:r>
              <a:rPr lang="zh-CN" altLang="en-US" dirty="0"/>
              <a:t>根据基因表达和</a:t>
            </a:r>
            <a:r>
              <a:rPr lang="en-US" altLang="zh-CN" dirty="0" err="1"/>
              <a:t>logFC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ggscatter</a:t>
            </a:r>
            <a:r>
              <a:rPr lang="en-US" altLang="zh-CN" dirty="0"/>
              <a:t>(df, x = "</a:t>
            </a:r>
            <a:r>
              <a:rPr lang="en-US" altLang="zh-CN" dirty="0" err="1"/>
              <a:t>AveExpr</a:t>
            </a:r>
            <a:r>
              <a:rPr lang="en-US" altLang="zh-CN" dirty="0"/>
              <a:t>", y = "</a:t>
            </a:r>
            <a:r>
              <a:rPr lang="en-US" altLang="zh-CN" dirty="0" err="1"/>
              <a:t>logFC</a:t>
            </a:r>
            <a:r>
              <a:rPr lang="en-US" altLang="zh-CN" dirty="0"/>
              <a:t>",size = 0.2)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df$p_c</a:t>
            </a:r>
            <a:r>
              <a:rPr lang="en-US" altLang="zh-CN" dirty="0"/>
              <a:t> = </a:t>
            </a:r>
            <a:r>
              <a:rPr lang="en-US" altLang="zh-CN" dirty="0" err="1"/>
              <a:t>ifelse</a:t>
            </a:r>
            <a:r>
              <a:rPr lang="en-US" altLang="zh-CN" dirty="0"/>
              <a:t>(</a:t>
            </a:r>
            <a:r>
              <a:rPr lang="en-US" altLang="zh-CN" dirty="0" err="1"/>
              <a:t>df$P.Value</a:t>
            </a:r>
            <a:r>
              <a:rPr lang="en-US" altLang="zh-CN" dirty="0"/>
              <a:t>&lt;0.001,'p&lt;0.001',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ifelse</a:t>
            </a:r>
            <a:r>
              <a:rPr lang="en-US" altLang="zh-CN" dirty="0"/>
              <a:t>(</a:t>
            </a:r>
            <a:r>
              <a:rPr lang="en-US" altLang="zh-CN" dirty="0" err="1"/>
              <a:t>df$P.Value</a:t>
            </a:r>
            <a:r>
              <a:rPr lang="en-US" altLang="zh-CN" dirty="0"/>
              <a:t>&lt;0.01,'0.001&lt;p&lt;0.01','p&gt;0.01'))</a:t>
            </a:r>
          </a:p>
          <a:p>
            <a:r>
              <a:rPr lang="en-US" altLang="zh-CN" dirty="0"/>
              <a:t>  table(</a:t>
            </a:r>
            <a:r>
              <a:rPr lang="en-US" altLang="zh-CN" dirty="0" err="1"/>
              <a:t>df$p_c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根据</a:t>
            </a:r>
            <a:r>
              <a:rPr lang="en-US" altLang="zh-CN" dirty="0"/>
              <a:t>p</a:t>
            </a:r>
            <a:r>
              <a:rPr lang="zh-CN" altLang="en-US" dirty="0"/>
              <a:t>值</a:t>
            </a:r>
            <a:r>
              <a:rPr lang="en-US" altLang="zh-CN" dirty="0"/>
              <a:t>(0.01</a:t>
            </a:r>
            <a:r>
              <a:rPr lang="zh-CN" altLang="en-US" dirty="0"/>
              <a:t>，</a:t>
            </a:r>
            <a:r>
              <a:rPr lang="en-US" altLang="zh-CN" dirty="0"/>
              <a:t>0.001)</a:t>
            </a:r>
            <a:r>
              <a:rPr lang="zh-CN" altLang="en-US" dirty="0"/>
              <a:t>大小区分开来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ggscatter</a:t>
            </a:r>
            <a:r>
              <a:rPr lang="en-US" altLang="zh-CN" dirty="0"/>
              <a:t>(</a:t>
            </a:r>
            <a:r>
              <a:rPr lang="en-US" altLang="zh-CN" dirty="0" err="1"/>
              <a:t>df,x</a:t>
            </a:r>
            <a:r>
              <a:rPr lang="en-US" altLang="zh-CN" dirty="0"/>
              <a:t> = "</a:t>
            </a:r>
            <a:r>
              <a:rPr lang="en-US" altLang="zh-CN" dirty="0" err="1"/>
              <a:t>AveExpr</a:t>
            </a:r>
            <a:r>
              <a:rPr lang="en-US" altLang="zh-CN" dirty="0"/>
              <a:t>", y = "</a:t>
            </a:r>
            <a:r>
              <a:rPr lang="en-US" altLang="zh-CN" dirty="0" err="1"/>
              <a:t>logFC</a:t>
            </a:r>
            <a:r>
              <a:rPr lang="en-US" altLang="zh-CN" dirty="0"/>
              <a:t>", color = "</a:t>
            </a:r>
            <a:r>
              <a:rPr lang="en-US" altLang="zh-CN" dirty="0" err="1"/>
              <a:t>p_c",size</a:t>
            </a:r>
            <a:r>
              <a:rPr lang="en-US" altLang="zh-CN" dirty="0"/>
              <a:t>=0.2, </a:t>
            </a:r>
          </a:p>
          <a:p>
            <a:r>
              <a:rPr lang="en-US" altLang="zh-CN" dirty="0"/>
              <a:t>            palette = c("green", "red", "black") 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ggsave</a:t>
            </a:r>
            <a:r>
              <a:rPr lang="en-US" altLang="zh-CN" dirty="0"/>
              <a:t>('MA.png')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694C54-39DE-4F60-9675-2B07EB46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896112"/>
            <a:ext cx="6096000" cy="55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6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>
            <a:extLst>
              <a:ext uri="{FF2B5EF4-FFF2-40B4-BE49-F238E27FC236}">
                <a16:creationId xmlns:a16="http://schemas.microsoft.com/office/drawing/2014/main" id="{19562088-8984-4201-8BF6-18522F15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差异基因分析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276E43-2127-4A75-86DE-BD987C34B3CA}"/>
              </a:ext>
            </a:extLst>
          </p:cNvPr>
          <p:cNvSpPr txBox="1"/>
          <p:nvPr/>
        </p:nvSpPr>
        <p:spPr>
          <a:xfrm>
            <a:off x="-62310" y="1108696"/>
            <a:ext cx="681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根据差异基因</a:t>
            </a:r>
            <a:r>
              <a:rPr lang="en-US" altLang="zh-CN" dirty="0" err="1"/>
              <a:t>logFC</a:t>
            </a:r>
            <a:r>
              <a:rPr lang="zh-CN" altLang="en-US" dirty="0"/>
              <a:t>值，挑取上下调值最大各</a:t>
            </a:r>
            <a:r>
              <a:rPr lang="en-US" altLang="zh-CN" dirty="0"/>
              <a:t>100</a:t>
            </a:r>
            <a:r>
              <a:rPr lang="zh-CN" altLang="en-US" dirty="0"/>
              <a:t>差异基因画热图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71E56C-B3F0-43A1-9097-CDD7D4AFE0CC}"/>
              </a:ext>
            </a:extLst>
          </p:cNvPr>
          <p:cNvSpPr txBox="1"/>
          <p:nvPr/>
        </p:nvSpPr>
        <p:spPr>
          <a:xfrm>
            <a:off x="181637" y="1574419"/>
            <a:ext cx="62029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load(file = 'step1-output.Rdata’)</a:t>
            </a:r>
          </a:p>
          <a:p>
            <a:r>
              <a:rPr lang="en-US" altLang="zh-CN" dirty="0" err="1"/>
              <a:t>dat</a:t>
            </a:r>
            <a:r>
              <a:rPr lang="en-US" altLang="zh-CN" dirty="0"/>
              <a:t>[1:4,1:4]</a:t>
            </a:r>
          </a:p>
          <a:p>
            <a:r>
              <a:rPr lang="en-US" altLang="zh-CN" dirty="0"/>
              <a:t>  table(</a:t>
            </a:r>
            <a:r>
              <a:rPr lang="en-US" altLang="zh-CN" dirty="0" err="1"/>
              <a:t>group_list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x=</a:t>
            </a:r>
            <a:r>
              <a:rPr lang="en-US" altLang="zh-CN" dirty="0" err="1"/>
              <a:t>deg$logFC</a:t>
            </a:r>
            <a:r>
              <a:rPr lang="en-US" altLang="zh-CN" dirty="0"/>
              <a:t> #deg</a:t>
            </a:r>
            <a:r>
              <a:rPr lang="zh-CN" altLang="en-US" dirty="0"/>
              <a:t>取</a:t>
            </a:r>
            <a:r>
              <a:rPr lang="en-US" altLang="zh-CN" dirty="0" err="1"/>
              <a:t>logFC</a:t>
            </a:r>
            <a:r>
              <a:rPr lang="zh-CN" altLang="en-US" dirty="0"/>
              <a:t>这列并将其重新赋值给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  names(x)=</a:t>
            </a:r>
            <a:r>
              <a:rPr lang="en-US" altLang="zh-CN" dirty="0" err="1"/>
              <a:t>rownames</a:t>
            </a:r>
            <a:r>
              <a:rPr lang="en-US" altLang="zh-CN" dirty="0"/>
              <a:t>(deg)</a:t>
            </a:r>
          </a:p>
          <a:p>
            <a:r>
              <a:rPr lang="en-US" altLang="zh-CN" dirty="0"/>
              <a:t>  cg=c(names(head(sort(x),100)),names(tail(sort(x),100))) #</a:t>
            </a:r>
            <a:r>
              <a:rPr lang="zh-CN" altLang="en-US" dirty="0"/>
              <a:t>获取上下调各</a:t>
            </a:r>
            <a:r>
              <a:rPr lang="en-US" altLang="zh-CN" dirty="0"/>
              <a:t>100</a:t>
            </a:r>
            <a:r>
              <a:rPr lang="zh-CN" altLang="en-US" dirty="0"/>
              <a:t>基因名字</a:t>
            </a:r>
            <a:endParaRPr lang="en-US" altLang="zh-CN" dirty="0"/>
          </a:p>
          <a:p>
            <a:r>
              <a:rPr lang="en-US" altLang="zh-CN" dirty="0"/>
              <a:t>  library(</a:t>
            </a:r>
            <a:r>
              <a:rPr lang="en-US" altLang="zh-CN" dirty="0" err="1"/>
              <a:t>pheatmap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n=t(scale(t(</a:t>
            </a:r>
            <a:r>
              <a:rPr lang="en-US" altLang="zh-CN" dirty="0" err="1"/>
              <a:t>dat</a:t>
            </a:r>
            <a:r>
              <a:rPr lang="en-US" altLang="zh-CN" dirty="0"/>
              <a:t>[cg,])))   #</a:t>
            </a:r>
            <a:r>
              <a:rPr lang="zh-CN" altLang="en-US" dirty="0"/>
              <a:t>热图极值处理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en-US" altLang="zh-CN" dirty="0"/>
              <a:t>n[n&gt;2]=2</a:t>
            </a:r>
          </a:p>
          <a:p>
            <a:r>
              <a:rPr lang="en-US" altLang="zh-CN" dirty="0"/>
              <a:t>  n[n&lt; -2]= -2</a:t>
            </a:r>
          </a:p>
          <a:p>
            <a:r>
              <a:rPr lang="en-US" altLang="zh-CN" dirty="0"/>
              <a:t>  n[1:4,1:4]</a:t>
            </a:r>
          </a:p>
          <a:p>
            <a:r>
              <a:rPr lang="en-US" altLang="zh-CN" dirty="0" err="1"/>
              <a:t>pheatmap</a:t>
            </a:r>
            <a:r>
              <a:rPr lang="en-US" altLang="zh-CN" dirty="0"/>
              <a:t>(</a:t>
            </a:r>
            <a:r>
              <a:rPr lang="en-US" altLang="zh-CN" dirty="0" err="1"/>
              <a:t>n,show_colnames</a:t>
            </a:r>
            <a:r>
              <a:rPr lang="en-US" altLang="zh-CN" dirty="0"/>
              <a:t> =F,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show_rownames</a:t>
            </a:r>
            <a:r>
              <a:rPr lang="en-US" altLang="zh-CN" dirty="0"/>
              <a:t> = F,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cluster_cols</a:t>
            </a:r>
            <a:r>
              <a:rPr lang="en-US" altLang="zh-CN" dirty="0"/>
              <a:t> = T, 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annotation_col</a:t>
            </a:r>
            <a:r>
              <a:rPr lang="en-US" altLang="zh-CN" dirty="0"/>
              <a:t>=</a:t>
            </a:r>
            <a:r>
              <a:rPr lang="en-US" altLang="zh-CN" dirty="0" err="1"/>
              <a:t>ac,filename</a:t>
            </a:r>
            <a:r>
              <a:rPr lang="en-US" altLang="zh-CN" dirty="0"/>
              <a:t> = 'heatmap_top200_DEG.png') #</a:t>
            </a:r>
            <a:r>
              <a:rPr lang="zh-CN" altLang="en-US" dirty="0"/>
              <a:t>列名注释信息为</a:t>
            </a:r>
            <a:r>
              <a:rPr lang="en-US" altLang="zh-CN" dirty="0"/>
              <a:t>ac</a:t>
            </a:r>
            <a:r>
              <a:rPr lang="zh-CN" altLang="en-US" dirty="0"/>
              <a:t>即分组信息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28AADC-C863-44B9-B96D-93CB66118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185" y="934960"/>
            <a:ext cx="5521815" cy="551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>
            <a:extLst>
              <a:ext uri="{FF2B5EF4-FFF2-40B4-BE49-F238E27FC236}">
                <a16:creationId xmlns:a16="http://schemas.microsoft.com/office/drawing/2014/main" id="{19562088-8984-4201-8BF6-18522F15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差异基因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富集分析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C59201-F823-486E-907A-DDD4A62FAFBD}"/>
              </a:ext>
            </a:extLst>
          </p:cNvPr>
          <p:cNvSpPr txBox="1"/>
          <p:nvPr/>
        </p:nvSpPr>
        <p:spPr>
          <a:xfrm>
            <a:off x="694944" y="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0696EB-4C0D-45DD-82E1-F086139FAEAB}"/>
              </a:ext>
            </a:extLst>
          </p:cNvPr>
          <p:cNvSpPr txBox="1"/>
          <p:nvPr/>
        </p:nvSpPr>
        <p:spPr>
          <a:xfrm>
            <a:off x="557784" y="995700"/>
            <a:ext cx="7799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####y</a:t>
            </a:r>
            <a:r>
              <a:rPr lang="zh-CN" altLang="en-US" dirty="0"/>
              <a:t>叔的包</a:t>
            </a:r>
            <a:r>
              <a:rPr lang="en-US" altLang="zh-CN" dirty="0" err="1"/>
              <a:t>clusterprofile</a:t>
            </a:r>
            <a:r>
              <a:rPr lang="zh-CN" altLang="en-US" dirty="0"/>
              <a:t>基因功能富集分析</a:t>
            </a:r>
            <a:r>
              <a:rPr lang="en-US" altLang="zh-CN" dirty="0"/>
              <a:t>####</a:t>
            </a:r>
          </a:p>
          <a:p>
            <a:r>
              <a:rPr lang="en-US" altLang="zh-CN" dirty="0"/>
              <a:t>library(ggplot2)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clusterProfiler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library(DOSE)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org.Hs.eg.db</a:t>
            </a:r>
            <a:r>
              <a:rPr lang="en-US" altLang="zh-CN" dirty="0"/>
              <a:t>)   #---org.Hs.eg.db</a:t>
            </a:r>
            <a:r>
              <a:rPr lang="zh-CN" altLang="en-US" dirty="0"/>
              <a:t>：人类基因组注释</a:t>
            </a:r>
          </a:p>
          <a:p>
            <a:r>
              <a:rPr lang="en-US" altLang="zh-CN" dirty="0"/>
              <a:t>df &lt;- </a:t>
            </a:r>
            <a:r>
              <a:rPr lang="en-US" altLang="zh-CN" dirty="0" err="1"/>
              <a:t>bitr</a:t>
            </a:r>
            <a:r>
              <a:rPr lang="en-US" altLang="zh-CN" dirty="0"/>
              <a:t>(unique(</a:t>
            </a:r>
            <a:r>
              <a:rPr lang="en-US" altLang="zh-CN" dirty="0" err="1"/>
              <a:t>deg$symbol</a:t>
            </a:r>
            <a:r>
              <a:rPr lang="en-US" altLang="zh-CN" dirty="0"/>
              <a:t>),    #---bitr</a:t>
            </a:r>
            <a:r>
              <a:rPr lang="zh-CN" altLang="en-US" dirty="0"/>
              <a:t>函数进行</a:t>
            </a:r>
            <a:r>
              <a:rPr lang="en-US" altLang="zh-CN" dirty="0"/>
              <a:t>id</a:t>
            </a:r>
            <a:r>
              <a:rPr lang="zh-CN" altLang="en-US" dirty="0"/>
              <a:t>转换</a:t>
            </a:r>
          </a:p>
          <a:p>
            <a:r>
              <a:rPr lang="zh-CN" altLang="en-US" dirty="0"/>
              <a:t>           </a:t>
            </a:r>
            <a:r>
              <a:rPr lang="en-US" altLang="zh-CN" dirty="0" err="1"/>
              <a:t>fromType</a:t>
            </a:r>
            <a:r>
              <a:rPr lang="en-US" altLang="zh-CN" dirty="0"/>
              <a:t> = "SYMBOL",   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toType</a:t>
            </a:r>
            <a:r>
              <a:rPr lang="en-US" altLang="zh-CN" dirty="0"/>
              <a:t> = c( "ENTREZID"),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OrgDb</a:t>
            </a:r>
            <a:r>
              <a:rPr lang="en-US" altLang="zh-CN" dirty="0"/>
              <a:t> = </a:t>
            </a:r>
            <a:r>
              <a:rPr lang="en-US" altLang="zh-CN" dirty="0" err="1"/>
              <a:t>org.Hs.eg.db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DEG=merge(</a:t>
            </a:r>
            <a:r>
              <a:rPr lang="en-US" altLang="zh-CN" dirty="0" err="1"/>
              <a:t>DEG,df,by.y</a:t>
            </a:r>
            <a:r>
              <a:rPr lang="en-US" altLang="zh-CN" dirty="0"/>
              <a:t>='SYMBOL',</a:t>
            </a:r>
            <a:r>
              <a:rPr lang="en-US" altLang="zh-CN" dirty="0" err="1"/>
              <a:t>by.x</a:t>
            </a:r>
            <a:r>
              <a:rPr lang="en-US" altLang="zh-CN" dirty="0"/>
              <a:t>='symbol’)</a:t>
            </a:r>
          </a:p>
          <a:p>
            <a:r>
              <a:rPr lang="en-US" altLang="zh-CN" dirty="0"/>
              <a:t>save(</a:t>
            </a:r>
            <a:r>
              <a:rPr lang="en-US" altLang="zh-CN" dirty="0" err="1"/>
              <a:t>DEG,file</a:t>
            </a:r>
            <a:r>
              <a:rPr lang="en-US" altLang="zh-CN" dirty="0"/>
              <a:t> = '</a:t>
            </a:r>
            <a:r>
              <a:rPr lang="en-US" altLang="zh-CN" dirty="0" err="1"/>
              <a:t>anno_DEG.Rdata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r>
              <a:rPr lang="en-US" altLang="zh-CN" dirty="0" err="1"/>
              <a:t>gene_up</a:t>
            </a:r>
            <a:r>
              <a:rPr lang="en-US" altLang="zh-CN" dirty="0"/>
              <a:t>= DEG[</a:t>
            </a:r>
            <a:r>
              <a:rPr lang="en-US" altLang="zh-CN" dirty="0" err="1"/>
              <a:t>DEG$g</a:t>
            </a:r>
            <a:r>
              <a:rPr lang="en-US" altLang="zh-CN" dirty="0"/>
              <a:t> == 'UP','ENTREZID'] </a:t>
            </a:r>
          </a:p>
          <a:p>
            <a:r>
              <a:rPr lang="en-US" altLang="zh-CN" dirty="0" err="1"/>
              <a:t>gene_down</a:t>
            </a:r>
            <a:r>
              <a:rPr lang="en-US" altLang="zh-CN" dirty="0"/>
              <a:t>=DEG[</a:t>
            </a:r>
            <a:r>
              <a:rPr lang="en-US" altLang="zh-CN" dirty="0" err="1"/>
              <a:t>DEG$g</a:t>
            </a:r>
            <a:r>
              <a:rPr lang="en-US" altLang="zh-CN" dirty="0"/>
              <a:t> == 'DOWN','ENTREZID'] </a:t>
            </a:r>
          </a:p>
          <a:p>
            <a:r>
              <a:rPr lang="en-US" altLang="zh-CN" dirty="0" err="1"/>
              <a:t>gene_diff</a:t>
            </a:r>
            <a:r>
              <a:rPr lang="en-US" altLang="zh-CN" dirty="0"/>
              <a:t>=c(</a:t>
            </a:r>
            <a:r>
              <a:rPr lang="en-US" altLang="zh-CN" dirty="0" err="1"/>
              <a:t>gene_up,gene_down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gene_all</a:t>
            </a:r>
            <a:r>
              <a:rPr lang="en-US" altLang="zh-CN" dirty="0"/>
              <a:t>=</a:t>
            </a:r>
            <a:r>
              <a:rPr lang="en-US" altLang="zh-CN" dirty="0" err="1"/>
              <a:t>as.character</a:t>
            </a:r>
            <a:r>
              <a:rPr lang="en-US" altLang="zh-CN" dirty="0"/>
              <a:t>(DEG[ ,'ENTREZID'] )   #---</a:t>
            </a:r>
            <a:r>
              <a:rPr lang="zh-CN" altLang="en-US" dirty="0"/>
              <a:t>转换为字符串代表基因</a:t>
            </a:r>
          </a:p>
          <a:p>
            <a:r>
              <a:rPr lang="en-US" altLang="zh-CN" dirty="0"/>
              <a:t>data(</a:t>
            </a:r>
            <a:r>
              <a:rPr lang="en-US" altLang="zh-CN" dirty="0" err="1"/>
              <a:t>geneList</a:t>
            </a:r>
            <a:r>
              <a:rPr lang="en-US" altLang="zh-CN" dirty="0"/>
              <a:t>, package="DOSE")   #---</a:t>
            </a:r>
            <a:r>
              <a:rPr lang="zh-CN" altLang="en-US" dirty="0"/>
              <a:t>富集分析的背景基因集</a:t>
            </a:r>
          </a:p>
          <a:p>
            <a:r>
              <a:rPr lang="en-US" altLang="zh-CN" dirty="0"/>
              <a:t>head(</a:t>
            </a:r>
            <a:r>
              <a:rPr lang="en-US" altLang="zh-CN" dirty="0" err="1"/>
              <a:t>geneList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boxplot(</a:t>
            </a:r>
            <a:r>
              <a:rPr lang="en-US" altLang="zh-CN" dirty="0" err="1"/>
              <a:t>geneList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boxplot(</a:t>
            </a:r>
            <a:r>
              <a:rPr lang="en-US" altLang="zh-CN" dirty="0" err="1"/>
              <a:t>DEG$logFC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66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>
            <a:extLst>
              <a:ext uri="{FF2B5EF4-FFF2-40B4-BE49-F238E27FC236}">
                <a16:creationId xmlns:a16="http://schemas.microsoft.com/office/drawing/2014/main" id="{19562088-8984-4201-8BF6-18522F15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差异基因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富集分析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C59201-F823-486E-907A-DDD4A62FAFBD}"/>
              </a:ext>
            </a:extLst>
          </p:cNvPr>
          <p:cNvSpPr txBox="1"/>
          <p:nvPr/>
        </p:nvSpPr>
        <p:spPr>
          <a:xfrm>
            <a:off x="694944" y="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1C5A3D-6931-4BC4-B4FB-6E9F79004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10" y="167727"/>
            <a:ext cx="4637753" cy="32455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A6062DB-4A68-4253-B808-5056E87FB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816" y="3204437"/>
            <a:ext cx="4781665" cy="33462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B69D910-4AB5-41F8-8434-D895A9E8256C}"/>
              </a:ext>
            </a:extLst>
          </p:cNvPr>
          <p:cNvSpPr txBox="1"/>
          <p:nvPr/>
        </p:nvSpPr>
        <p:spPr>
          <a:xfrm>
            <a:off x="629178" y="904082"/>
            <a:ext cx="648132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#---</a:t>
            </a:r>
            <a:r>
              <a:rPr lang="zh-CN" altLang="en-US" dirty="0"/>
              <a:t>上调基因</a:t>
            </a:r>
            <a:r>
              <a:rPr lang="en-US" altLang="zh-CN" dirty="0"/>
              <a:t>GO</a:t>
            </a:r>
            <a:r>
              <a:rPr lang="zh-CN" altLang="en-US" dirty="0"/>
              <a:t>富集</a:t>
            </a:r>
            <a:endParaRPr lang="en-US" altLang="zh-CN" dirty="0"/>
          </a:p>
          <a:p>
            <a:r>
              <a:rPr lang="en-US" altLang="zh-CN" dirty="0"/>
              <a:t>go &lt;- </a:t>
            </a:r>
            <a:r>
              <a:rPr lang="en-US" altLang="zh-CN" dirty="0" err="1"/>
              <a:t>enrichGO</a:t>
            </a:r>
            <a:r>
              <a:rPr lang="en-US" altLang="zh-CN" dirty="0"/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gene_up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OrgDb</a:t>
            </a:r>
            <a:r>
              <a:rPr lang="en-US" altLang="zh-CN" dirty="0"/>
              <a:t> = "</a:t>
            </a:r>
            <a:r>
              <a:rPr lang="en-US" altLang="zh-CN" dirty="0" err="1"/>
              <a:t>org.Hs.eg.db</a:t>
            </a:r>
            <a:r>
              <a:rPr lang="en-US" altLang="zh-CN" dirty="0"/>
              <a:t>", </a:t>
            </a:r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ont</a:t>
            </a:r>
            <a:r>
              <a:rPr lang="en-US" altLang="zh-CN" dirty="0"/>
              <a:t>="all",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               </a:t>
            </a:r>
            <a:r>
              <a:rPr lang="en-US" altLang="zh-CN" dirty="0" err="1">
                <a:highlight>
                  <a:srgbClr val="FFFF00"/>
                </a:highlight>
              </a:rPr>
              <a:t>pvalueCutoff</a:t>
            </a:r>
            <a:r>
              <a:rPr lang="en-US" altLang="zh-CN" dirty="0">
                <a:highlight>
                  <a:srgbClr val="FFFF00"/>
                </a:highlight>
              </a:rPr>
              <a:t>  = 0.99,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               </a:t>
            </a:r>
            <a:r>
              <a:rPr lang="en-US" altLang="zh-CN" dirty="0" err="1">
                <a:highlight>
                  <a:srgbClr val="FFFF00"/>
                </a:highlight>
              </a:rPr>
              <a:t>qvalueCutoff</a:t>
            </a:r>
            <a:r>
              <a:rPr lang="en-US" altLang="zh-CN" dirty="0">
                <a:highlight>
                  <a:srgbClr val="FFFF00"/>
                </a:highlight>
              </a:rPr>
              <a:t>  = 0.99,</a:t>
            </a:r>
          </a:p>
          <a:p>
            <a:r>
              <a:rPr lang="en-US" altLang="zh-CN" dirty="0"/>
              <a:t>               readable      = TRUE</a:t>
            </a:r>
          </a:p>
          <a:p>
            <a:r>
              <a:rPr lang="en-US" altLang="zh-CN" dirty="0"/>
              <a:t>               )  </a:t>
            </a:r>
          </a:p>
          <a:p>
            <a:r>
              <a:rPr lang="en-US" altLang="zh-CN" dirty="0"/>
              <a:t>#---ont</a:t>
            </a:r>
            <a:r>
              <a:rPr lang="zh-CN" altLang="en-US" dirty="0"/>
              <a:t>代表</a:t>
            </a:r>
            <a:r>
              <a:rPr lang="en-US" altLang="zh-CN" dirty="0"/>
              <a:t>GO</a:t>
            </a:r>
            <a:r>
              <a:rPr lang="zh-CN" altLang="en-US" dirty="0"/>
              <a:t>的三大类别：</a:t>
            </a:r>
            <a:r>
              <a:rPr lang="en-US" altLang="zh-CN" dirty="0"/>
              <a:t>BP,CC,MF</a:t>
            </a:r>
            <a:r>
              <a:rPr lang="zh-CN" altLang="en-US" dirty="0"/>
              <a:t>，也可以是全部</a:t>
            </a:r>
            <a:r>
              <a:rPr lang="en-US" altLang="zh-CN" dirty="0"/>
              <a:t>ALL</a:t>
            </a:r>
          </a:p>
          <a:p>
            <a:r>
              <a:rPr lang="en-US" altLang="zh-CN" dirty="0"/>
              <a:t>#---barplot</a:t>
            </a:r>
            <a:r>
              <a:rPr lang="zh-CN" altLang="en-US" dirty="0"/>
              <a:t>富集柱形图</a:t>
            </a:r>
          </a:p>
          <a:p>
            <a:r>
              <a:rPr lang="en-US" altLang="zh-CN" dirty="0" err="1"/>
              <a:t>barplot</a:t>
            </a:r>
            <a:r>
              <a:rPr lang="en-US" altLang="zh-CN" dirty="0"/>
              <a:t>(go, split="ONTOLOGY",</a:t>
            </a:r>
            <a:r>
              <a:rPr lang="en-US" altLang="zh-CN" dirty="0" err="1"/>
              <a:t>font.size</a:t>
            </a:r>
            <a:r>
              <a:rPr lang="en-US" altLang="zh-CN" dirty="0"/>
              <a:t> =10)+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facet_grid</a:t>
            </a:r>
            <a:r>
              <a:rPr lang="en-US" altLang="zh-CN" dirty="0"/>
              <a:t>(ONTOLOGY~., scale="free")  </a:t>
            </a:r>
          </a:p>
          <a:p>
            <a:r>
              <a:rPr lang="en-US" altLang="zh-CN" dirty="0"/>
              <a:t>        + </a:t>
            </a:r>
            <a:r>
              <a:rPr lang="en-US" altLang="zh-CN" dirty="0" err="1"/>
              <a:t>scale_x_discrete</a:t>
            </a:r>
            <a:r>
              <a:rPr lang="en-US" altLang="zh-CN" dirty="0"/>
              <a:t>(labels=function(x) </a:t>
            </a:r>
            <a:r>
              <a:rPr lang="en-US" altLang="zh-CN" dirty="0" err="1"/>
              <a:t>str_wrap</a:t>
            </a:r>
            <a:r>
              <a:rPr lang="en-US" altLang="zh-CN" dirty="0"/>
              <a:t>(x, width=50))</a:t>
            </a:r>
          </a:p>
          <a:p>
            <a:r>
              <a:rPr lang="en-US" altLang="zh-CN" dirty="0"/>
              <a:t>        +</a:t>
            </a:r>
            <a:r>
              <a:rPr lang="en-US" altLang="zh-CN" dirty="0" err="1"/>
              <a:t>ggsave</a:t>
            </a:r>
            <a:r>
              <a:rPr lang="en-US" altLang="zh-CN" dirty="0"/>
              <a:t>('gene_up_GO_all_barplot.png') </a:t>
            </a:r>
          </a:p>
          <a:p>
            <a:r>
              <a:rPr lang="en-US" altLang="zh-CN" dirty="0"/>
              <a:t>#---dotplot</a:t>
            </a:r>
            <a:r>
              <a:rPr lang="zh-CN" altLang="en-US" dirty="0"/>
              <a:t>富集柱形图</a:t>
            </a:r>
          </a:p>
          <a:p>
            <a:r>
              <a:rPr lang="en-US" altLang="zh-CN" dirty="0" err="1"/>
              <a:t>dotplot</a:t>
            </a:r>
            <a:r>
              <a:rPr lang="en-US" altLang="zh-CN" dirty="0"/>
              <a:t>(go, split = "ONTOLOGY",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font.size</a:t>
            </a:r>
            <a:r>
              <a:rPr lang="en-US" altLang="zh-CN" dirty="0"/>
              <a:t> = 10,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showCategory</a:t>
            </a:r>
            <a:r>
              <a:rPr lang="en-US" altLang="zh-CN" dirty="0"/>
              <a:t> = 5) +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facet_grid</a:t>
            </a:r>
            <a:r>
              <a:rPr lang="en-US" altLang="zh-CN" dirty="0"/>
              <a:t>(ONTOLOGY ~ ., scale = "free") +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scale_y_discrete</a:t>
            </a:r>
            <a:r>
              <a:rPr lang="en-US" altLang="zh-CN" dirty="0"/>
              <a:t>(labels = function(x) </a:t>
            </a:r>
            <a:r>
              <a:rPr lang="en-US" altLang="zh-CN" dirty="0" err="1"/>
              <a:t>str_wrap</a:t>
            </a:r>
            <a:r>
              <a:rPr lang="en-US" altLang="zh-CN" dirty="0"/>
              <a:t>(x, width = 45)) +</a:t>
            </a:r>
          </a:p>
          <a:p>
            <a:r>
              <a:rPr lang="en-US" altLang="zh-CN" dirty="0" err="1"/>
              <a:t>ggsave</a:t>
            </a:r>
            <a:r>
              <a:rPr lang="en-US" altLang="zh-CN" dirty="0"/>
              <a:t>('gene_up_GO_all_botplot.png') </a:t>
            </a:r>
          </a:p>
        </p:txBody>
      </p:sp>
    </p:spTree>
    <p:extLst>
      <p:ext uri="{BB962C8B-B14F-4D97-AF65-F5344CB8AC3E}">
        <p14:creationId xmlns:p14="http://schemas.microsoft.com/office/powerpoint/2010/main" val="240355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>
            <a:extLst>
              <a:ext uri="{FF2B5EF4-FFF2-40B4-BE49-F238E27FC236}">
                <a16:creationId xmlns:a16="http://schemas.microsoft.com/office/drawing/2014/main" id="{19562088-8984-4201-8BF6-18522F15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差异基因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富集分析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C59201-F823-486E-907A-DDD4A62FAFBD}"/>
              </a:ext>
            </a:extLst>
          </p:cNvPr>
          <p:cNvSpPr txBox="1"/>
          <p:nvPr/>
        </p:nvSpPr>
        <p:spPr>
          <a:xfrm>
            <a:off x="694944" y="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69D910-4AB5-41F8-8434-D895A9E8256C}"/>
              </a:ext>
            </a:extLst>
          </p:cNvPr>
          <p:cNvSpPr txBox="1"/>
          <p:nvPr/>
        </p:nvSpPr>
        <p:spPr>
          <a:xfrm>
            <a:off x="396519" y="918385"/>
            <a:ext cx="642842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#---</a:t>
            </a:r>
            <a:r>
              <a:rPr lang="zh-CN" altLang="en-US" dirty="0"/>
              <a:t>下调基因</a:t>
            </a:r>
            <a:r>
              <a:rPr lang="en-US" altLang="zh-CN" dirty="0"/>
              <a:t>GO</a:t>
            </a:r>
            <a:r>
              <a:rPr lang="zh-CN" altLang="en-US" dirty="0"/>
              <a:t>富集</a:t>
            </a:r>
          </a:p>
          <a:p>
            <a:r>
              <a:rPr lang="en-US" altLang="zh-CN" dirty="0"/>
              <a:t>go &lt;- </a:t>
            </a:r>
            <a:r>
              <a:rPr lang="en-US" altLang="zh-CN" dirty="0" err="1"/>
              <a:t>enrichGO</a:t>
            </a:r>
            <a:r>
              <a:rPr lang="en-US" altLang="zh-CN" dirty="0"/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gene_down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OrgDb</a:t>
            </a:r>
            <a:r>
              <a:rPr lang="en-US" altLang="zh-CN" dirty="0"/>
              <a:t> = "</a:t>
            </a:r>
            <a:r>
              <a:rPr lang="en-US" altLang="zh-CN" dirty="0" err="1"/>
              <a:t>org.Hs.eg.db</a:t>
            </a:r>
            <a:r>
              <a:rPr lang="en-US" altLang="zh-CN" dirty="0"/>
              <a:t>", </a:t>
            </a:r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ont</a:t>
            </a:r>
            <a:r>
              <a:rPr lang="en-US" altLang="zh-CN" dirty="0"/>
              <a:t>="all"</a:t>
            </a:r>
          </a:p>
          <a:p>
            <a:r>
              <a:rPr lang="en-US" altLang="zh-CN" dirty="0"/>
              <a:t>               ) </a:t>
            </a:r>
          </a:p>
          <a:p>
            <a:r>
              <a:rPr lang="en-US" altLang="zh-CN" dirty="0"/>
              <a:t>#---barplot</a:t>
            </a:r>
            <a:r>
              <a:rPr lang="zh-CN" altLang="en-US" dirty="0"/>
              <a:t>富集柱形图</a:t>
            </a:r>
          </a:p>
          <a:p>
            <a:r>
              <a:rPr lang="en-US" altLang="zh-CN" dirty="0" err="1"/>
              <a:t>barplot</a:t>
            </a:r>
            <a:r>
              <a:rPr lang="en-US" altLang="zh-CN" dirty="0"/>
              <a:t>(go, split="ONTOLOGY",</a:t>
            </a:r>
            <a:r>
              <a:rPr lang="en-US" altLang="zh-CN" dirty="0" err="1"/>
              <a:t>font.size</a:t>
            </a:r>
            <a:r>
              <a:rPr lang="en-US" altLang="zh-CN" dirty="0"/>
              <a:t> =10)+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facet_grid</a:t>
            </a:r>
            <a:r>
              <a:rPr lang="en-US" altLang="zh-CN" dirty="0"/>
              <a:t>(ONTOLOGY~., scale="free") +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scale_x_discrete</a:t>
            </a:r>
            <a:r>
              <a:rPr lang="en-US" altLang="zh-CN" dirty="0"/>
              <a:t>(labels=function(x) </a:t>
            </a:r>
            <a:r>
              <a:rPr lang="en-US" altLang="zh-CN" dirty="0" err="1"/>
              <a:t>str_wrap</a:t>
            </a:r>
            <a:r>
              <a:rPr lang="en-US" altLang="zh-CN" dirty="0"/>
              <a:t>(x, width=50))+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ggsave</a:t>
            </a:r>
            <a:r>
              <a:rPr lang="en-US" altLang="zh-CN" dirty="0"/>
              <a:t>('gene_down_GO_all_barplot.png')</a:t>
            </a:r>
          </a:p>
          <a:p>
            <a:r>
              <a:rPr lang="en-US" altLang="zh-CN" dirty="0"/>
              <a:t>#---dotplot</a:t>
            </a:r>
            <a:r>
              <a:rPr lang="zh-CN" altLang="en-US" dirty="0"/>
              <a:t>富集柱形图</a:t>
            </a:r>
          </a:p>
          <a:p>
            <a:r>
              <a:rPr lang="en-US" altLang="zh-CN" dirty="0" err="1"/>
              <a:t>dotplot</a:t>
            </a:r>
            <a:r>
              <a:rPr lang="en-US" altLang="zh-CN" dirty="0"/>
              <a:t>(go, split = "ONTOLOGY",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font.size</a:t>
            </a:r>
            <a:r>
              <a:rPr lang="en-US" altLang="zh-CN" dirty="0"/>
              <a:t> = 10,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showCategory</a:t>
            </a:r>
            <a:r>
              <a:rPr lang="en-US" altLang="zh-CN" dirty="0"/>
              <a:t> = 5) +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facet_grid</a:t>
            </a:r>
            <a:r>
              <a:rPr lang="en-US" altLang="zh-CN" dirty="0"/>
              <a:t>(ONTOLOGY ~ ., scale = "free") +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scale_y_discrete</a:t>
            </a:r>
            <a:r>
              <a:rPr lang="en-US" altLang="zh-CN" dirty="0"/>
              <a:t>(labels = function(x) </a:t>
            </a:r>
            <a:r>
              <a:rPr lang="en-US" altLang="zh-CN" dirty="0" err="1"/>
              <a:t>str_wrap</a:t>
            </a:r>
            <a:r>
              <a:rPr lang="en-US" altLang="zh-CN" dirty="0"/>
              <a:t>(x, width = 45))+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ggsave</a:t>
            </a:r>
            <a:r>
              <a:rPr lang="en-US" altLang="zh-CN" dirty="0"/>
              <a:t>('gene_down_GO_all_botplot.png')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84D8B-89D3-4E4B-9E59-E4AD3092F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072" y="45381"/>
            <a:ext cx="4463409" cy="31235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505F54-313A-41AB-A98C-C9BEF24B9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72" y="3149668"/>
            <a:ext cx="4859928" cy="34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8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>
            <a:extLst>
              <a:ext uri="{FF2B5EF4-FFF2-40B4-BE49-F238E27FC236}">
                <a16:creationId xmlns:a16="http://schemas.microsoft.com/office/drawing/2014/main" id="{DD587434-3BE3-4CD2-9DCE-B576C5E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差异基因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KEGG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富集分析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3989D1-7929-4801-A255-8C87E3D6C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41" y="985684"/>
            <a:ext cx="6458712" cy="4519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8FF0C5-E10A-4552-9325-A581DE0546B5}"/>
              </a:ext>
            </a:extLst>
          </p:cNvPr>
          <p:cNvSpPr txBox="1"/>
          <p:nvPr/>
        </p:nvSpPr>
        <p:spPr>
          <a:xfrm>
            <a:off x="102864" y="912532"/>
            <a:ext cx="695630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gene_up</a:t>
            </a:r>
            <a:r>
              <a:rPr lang="en-US" altLang="zh-CN" dirty="0"/>
              <a:t>=unique(</a:t>
            </a:r>
            <a:r>
              <a:rPr lang="en-US" altLang="zh-CN" dirty="0" err="1"/>
              <a:t>gene_up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gene_down</a:t>
            </a:r>
            <a:r>
              <a:rPr lang="en-US" altLang="zh-CN" dirty="0"/>
              <a:t>=unique(</a:t>
            </a:r>
            <a:r>
              <a:rPr lang="en-US" altLang="zh-CN" dirty="0" err="1"/>
              <a:t>gene_down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gene_diff</a:t>
            </a:r>
            <a:r>
              <a:rPr lang="en-US" altLang="zh-CN" dirty="0"/>
              <a:t>=unique(c(</a:t>
            </a:r>
            <a:r>
              <a:rPr lang="en-US" altLang="zh-CN" dirty="0" err="1"/>
              <a:t>gene_up,gene_down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# </a:t>
            </a:r>
            <a:r>
              <a:rPr lang="zh-CN" altLang="en-US" dirty="0"/>
              <a:t>上调基因集超几何分布检验</a:t>
            </a:r>
            <a:r>
              <a:rPr lang="en-US" altLang="zh-CN" dirty="0"/>
              <a:t>(</a:t>
            </a:r>
            <a:r>
              <a:rPr lang="zh-CN" altLang="en-US" dirty="0"/>
              <a:t>下调，总共在此省略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kk.up</a:t>
            </a:r>
            <a:r>
              <a:rPr lang="en-US" altLang="zh-CN" dirty="0"/>
              <a:t> &lt;- </a:t>
            </a:r>
            <a:r>
              <a:rPr lang="en-US" altLang="zh-CN" dirty="0" err="1"/>
              <a:t>enrichKEGG</a:t>
            </a:r>
            <a:r>
              <a:rPr lang="en-US" altLang="zh-CN" dirty="0"/>
              <a:t>(gene         = </a:t>
            </a:r>
            <a:r>
              <a:rPr lang="en-US" altLang="zh-CN" dirty="0" err="1"/>
              <a:t>gene_up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      organism     = '</a:t>
            </a:r>
            <a:r>
              <a:rPr lang="en-US" altLang="zh-CN" dirty="0" err="1"/>
              <a:t>hsa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              #universe     = </a:t>
            </a:r>
            <a:r>
              <a:rPr lang="en-US" altLang="zh-CN" dirty="0" err="1"/>
              <a:t>gene_all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      </a:t>
            </a:r>
            <a:r>
              <a:rPr lang="en-US" altLang="zh-CN" dirty="0" err="1"/>
              <a:t>pvalueCutoff</a:t>
            </a:r>
            <a:r>
              <a:rPr lang="en-US" altLang="zh-CN" dirty="0"/>
              <a:t> = 0.9,</a:t>
            </a:r>
          </a:p>
          <a:p>
            <a:r>
              <a:rPr lang="en-US" altLang="zh-CN" dirty="0"/>
              <a:t>                      </a:t>
            </a:r>
            <a:r>
              <a:rPr lang="en-US" altLang="zh-CN" dirty="0" err="1"/>
              <a:t>qvalueCutoff</a:t>
            </a:r>
            <a:r>
              <a:rPr lang="en-US" altLang="zh-CN" dirty="0"/>
              <a:t> =0.9)</a:t>
            </a:r>
          </a:p>
          <a:p>
            <a:endParaRPr lang="en-US" altLang="zh-CN" dirty="0"/>
          </a:p>
          <a:p>
            <a:r>
              <a:rPr lang="zh-CN" altLang="en-US" dirty="0"/>
              <a:t>kegg_diff_dt &lt;- as.data.frame(kk.diff)</a:t>
            </a:r>
          </a:p>
          <a:p>
            <a:r>
              <a:rPr lang="zh-CN" altLang="en-US" dirty="0"/>
              <a:t>  kegg_down_dt &lt;- as.data.frame(kk.down)</a:t>
            </a:r>
          </a:p>
          <a:p>
            <a:r>
              <a:rPr lang="zh-CN" altLang="en-US" dirty="0"/>
              <a:t>  kegg_up_dt &lt;- as.data.frame(kk.up)</a:t>
            </a:r>
          </a:p>
          <a:p>
            <a:r>
              <a:rPr lang="zh-CN" altLang="en-US" dirty="0"/>
              <a:t>  #---利用group定义正负上下调</a:t>
            </a:r>
          </a:p>
          <a:p>
            <a:r>
              <a:rPr lang="zh-CN" altLang="en-US" dirty="0"/>
              <a:t>  down_kegg&lt;-kegg_down_dt[kegg_down_dt$pvalue&lt;0.0001,];down_kegg$group=-1</a:t>
            </a:r>
          </a:p>
          <a:p>
            <a:r>
              <a:rPr lang="zh-CN" altLang="en-US" dirty="0"/>
              <a:t>  up_kegg&lt;-</a:t>
            </a:r>
            <a:endParaRPr lang="en-US" altLang="zh-CN" dirty="0"/>
          </a:p>
          <a:p>
            <a:r>
              <a:rPr lang="zh-CN" altLang="en-US" dirty="0"/>
              <a:t>kegg_up_dt[kegg_up_dt$pvalue&lt;0.01,];up_kegg$group=1</a:t>
            </a:r>
          </a:p>
          <a:p>
            <a:r>
              <a:rPr lang="zh-CN" altLang="en-US" dirty="0"/>
              <a:t>  #</a:t>
            </a:r>
            <a:r>
              <a:rPr lang="en-US" altLang="zh-CN" dirty="0" err="1"/>
              <a:t>kegg_plot</a:t>
            </a:r>
            <a:r>
              <a:rPr lang="zh-CN" altLang="en-US" dirty="0"/>
              <a:t>自定义画图函数  </a:t>
            </a:r>
            <a:endParaRPr lang="en-US" altLang="zh-CN" dirty="0"/>
          </a:p>
          <a:p>
            <a:r>
              <a:rPr lang="zh-CN" altLang="en-US" dirty="0"/>
              <a:t>g_kegg=kegg_plot(up_kegg,down_kegg)</a:t>
            </a:r>
          </a:p>
        </p:txBody>
      </p:sp>
    </p:spTree>
    <p:extLst>
      <p:ext uri="{BB962C8B-B14F-4D97-AF65-F5344CB8AC3E}">
        <p14:creationId xmlns:p14="http://schemas.microsoft.com/office/powerpoint/2010/main" val="347703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>
            <a:extLst>
              <a:ext uri="{FF2B5EF4-FFF2-40B4-BE49-F238E27FC236}">
                <a16:creationId xmlns:a16="http://schemas.microsoft.com/office/drawing/2014/main" id="{CD2A08C4-69E0-4D2C-93D2-F6BF0F60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差异基因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GSEA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富集分析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28635B-651C-4F26-9D93-951B83993BC0}"/>
              </a:ext>
            </a:extLst>
          </p:cNvPr>
          <p:cNvSpPr txBox="1"/>
          <p:nvPr/>
        </p:nvSpPr>
        <p:spPr>
          <a:xfrm>
            <a:off x="253029" y="1082835"/>
            <a:ext cx="61998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####</a:t>
            </a:r>
            <a:r>
              <a:rPr lang="zh-CN" altLang="en-US" dirty="0"/>
              <a:t>自定义</a:t>
            </a:r>
            <a:r>
              <a:rPr lang="en-US" altLang="zh-CN" dirty="0" err="1"/>
              <a:t>kegg_plot</a:t>
            </a:r>
            <a:r>
              <a:rPr lang="zh-CN" altLang="en-US" dirty="0"/>
              <a:t>画图函数</a:t>
            </a:r>
            <a:r>
              <a:rPr lang="en-US" altLang="zh-CN" dirty="0"/>
              <a:t>####</a:t>
            </a:r>
          </a:p>
          <a:p>
            <a:r>
              <a:rPr lang="en-US" altLang="zh-CN" dirty="0" err="1"/>
              <a:t>kegg_plot</a:t>
            </a:r>
            <a:r>
              <a:rPr lang="en-US" altLang="zh-CN" dirty="0"/>
              <a:t> &lt;- function(</a:t>
            </a:r>
            <a:r>
              <a:rPr lang="en-US" altLang="zh-CN" dirty="0" err="1"/>
              <a:t>up_kegg,down_kegg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dat</a:t>
            </a:r>
            <a:r>
              <a:rPr lang="en-US" altLang="zh-CN" dirty="0"/>
              <a:t>=</a:t>
            </a:r>
            <a:r>
              <a:rPr lang="en-US" altLang="zh-CN" dirty="0" err="1"/>
              <a:t>rbind</a:t>
            </a:r>
            <a:r>
              <a:rPr lang="en-US" altLang="zh-CN" dirty="0"/>
              <a:t>(</a:t>
            </a:r>
            <a:r>
              <a:rPr lang="en-US" altLang="zh-CN" dirty="0" err="1"/>
              <a:t>up_kegg,down_kegg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colnames</a:t>
            </a:r>
            <a:r>
              <a:rPr lang="en-US" altLang="zh-CN" dirty="0"/>
              <a:t>(</a:t>
            </a:r>
            <a:r>
              <a:rPr lang="en-US" altLang="zh-CN" dirty="0" err="1"/>
              <a:t>dat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dat$pvalue</a:t>
            </a:r>
            <a:r>
              <a:rPr lang="en-US" altLang="zh-CN" dirty="0"/>
              <a:t> = -log10(</a:t>
            </a:r>
            <a:r>
              <a:rPr lang="en-US" altLang="zh-CN" dirty="0" err="1"/>
              <a:t>dat$pvalue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dat$pvalue</a:t>
            </a:r>
            <a:r>
              <a:rPr lang="en-US" altLang="zh-CN" dirty="0"/>
              <a:t>=</a:t>
            </a:r>
            <a:r>
              <a:rPr lang="en-US" altLang="zh-CN" dirty="0" err="1"/>
              <a:t>dat$pvalue</a:t>
            </a:r>
            <a:r>
              <a:rPr lang="en-US" altLang="zh-CN" dirty="0"/>
              <a:t>*</a:t>
            </a:r>
            <a:r>
              <a:rPr lang="en-US" altLang="zh-CN" dirty="0" err="1"/>
              <a:t>dat$group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dat</a:t>
            </a:r>
            <a:r>
              <a:rPr lang="en-US" altLang="zh-CN" dirty="0"/>
              <a:t>=</a:t>
            </a:r>
            <a:r>
              <a:rPr lang="en-US" altLang="zh-CN" dirty="0" err="1"/>
              <a:t>dat</a:t>
            </a:r>
            <a:r>
              <a:rPr lang="en-US" altLang="zh-CN" dirty="0"/>
              <a:t>[order(</a:t>
            </a:r>
            <a:r>
              <a:rPr lang="en-US" altLang="zh-CN" dirty="0" err="1"/>
              <a:t>dat$pvalue,decreasing</a:t>
            </a:r>
            <a:r>
              <a:rPr lang="en-US" altLang="zh-CN" dirty="0"/>
              <a:t> = F),]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g_kegg</a:t>
            </a:r>
            <a:r>
              <a:rPr lang="en-US" altLang="zh-CN" dirty="0"/>
              <a:t>&lt;- </a:t>
            </a:r>
            <a:r>
              <a:rPr lang="en-US" altLang="zh-CN" dirty="0" err="1"/>
              <a:t>ggplot</a:t>
            </a:r>
            <a:r>
              <a:rPr lang="en-US" altLang="zh-CN" dirty="0"/>
              <a:t>(</a:t>
            </a:r>
            <a:r>
              <a:rPr lang="en-US" altLang="zh-CN" dirty="0" err="1"/>
              <a:t>dat</a:t>
            </a:r>
            <a:r>
              <a:rPr lang="en-US" altLang="zh-CN" dirty="0"/>
              <a:t>, </a:t>
            </a:r>
            <a:r>
              <a:rPr lang="en-US" altLang="zh-CN" dirty="0" err="1"/>
              <a:t>aes</a:t>
            </a:r>
            <a:r>
              <a:rPr lang="en-US" altLang="zh-CN" dirty="0"/>
              <a:t>(x=reorder(</a:t>
            </a:r>
            <a:r>
              <a:rPr lang="en-US" altLang="zh-CN" dirty="0" err="1"/>
              <a:t>Description,order</a:t>
            </a:r>
            <a:r>
              <a:rPr lang="en-US" altLang="zh-CN" dirty="0"/>
              <a:t>(</a:t>
            </a:r>
            <a:r>
              <a:rPr lang="en-US" altLang="zh-CN" dirty="0" err="1"/>
              <a:t>pvalue</a:t>
            </a:r>
            <a:r>
              <a:rPr lang="en-US" altLang="zh-CN" dirty="0"/>
              <a:t>, decreasing = F)), y=</a:t>
            </a:r>
            <a:r>
              <a:rPr lang="en-US" altLang="zh-CN" dirty="0" err="1"/>
              <a:t>pvalue</a:t>
            </a:r>
            <a:r>
              <a:rPr lang="en-US" altLang="zh-CN" dirty="0"/>
              <a:t>, fill=group)) +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geom_bar</a:t>
            </a:r>
            <a:r>
              <a:rPr lang="en-US" altLang="zh-CN" dirty="0"/>
              <a:t>(stat="identity") +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scale_fill_gradient</a:t>
            </a:r>
            <a:r>
              <a:rPr lang="en-US" altLang="zh-CN" dirty="0"/>
              <a:t>(low="</a:t>
            </a:r>
            <a:r>
              <a:rPr lang="en-US" altLang="zh-CN" dirty="0" err="1"/>
              <a:t>blue",high</a:t>
            </a:r>
            <a:r>
              <a:rPr lang="en-US" altLang="zh-CN" dirty="0"/>
              <a:t>="</a:t>
            </a:r>
            <a:r>
              <a:rPr lang="en-US" altLang="zh-CN" dirty="0" err="1"/>
              <a:t>red",guide</a:t>
            </a:r>
            <a:r>
              <a:rPr lang="en-US" altLang="zh-CN" dirty="0"/>
              <a:t> = FALSE) +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scale_x_discrete</a:t>
            </a:r>
            <a:r>
              <a:rPr lang="en-US" altLang="zh-CN" dirty="0"/>
              <a:t>(name ="Pathway names") +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scale_y_continuous</a:t>
            </a:r>
            <a:r>
              <a:rPr lang="en-US" altLang="zh-CN" dirty="0"/>
              <a:t>(name ="log10P-value") +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coord_flip</a:t>
            </a:r>
            <a:r>
              <a:rPr lang="en-US" altLang="zh-CN" dirty="0"/>
              <a:t>() +   #---</a:t>
            </a:r>
            <a:r>
              <a:rPr lang="zh-CN" altLang="en-US" dirty="0"/>
              <a:t>翻转坐标轴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theme_bw</a:t>
            </a:r>
            <a:r>
              <a:rPr lang="en-US" altLang="zh-CN" dirty="0"/>
              <a:t>()+theme(</a:t>
            </a:r>
            <a:r>
              <a:rPr lang="en-US" altLang="zh-CN" dirty="0" err="1"/>
              <a:t>plot.title</a:t>
            </a:r>
            <a:r>
              <a:rPr lang="en-US" altLang="zh-CN" dirty="0"/>
              <a:t> = </a:t>
            </a:r>
            <a:r>
              <a:rPr lang="en-US" altLang="zh-CN" dirty="0" err="1"/>
              <a:t>element_text</a:t>
            </a:r>
            <a:r>
              <a:rPr lang="en-US" altLang="zh-CN" dirty="0"/>
              <a:t>(</a:t>
            </a:r>
            <a:r>
              <a:rPr lang="en-US" altLang="zh-CN" dirty="0" err="1"/>
              <a:t>hjust</a:t>
            </a:r>
            <a:r>
              <a:rPr lang="en-US" altLang="zh-CN" dirty="0"/>
              <a:t> = 0.5))+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ggtitle</a:t>
            </a:r>
            <a:r>
              <a:rPr lang="en-US" altLang="zh-CN" dirty="0"/>
              <a:t>("Pathway Enrichment")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DB31DC-8B58-4E93-AF9A-52283B03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861" y="1453492"/>
            <a:ext cx="5719996" cy="40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57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B358E480-0942-456A-B9B8-017B02AB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差异基因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GSEA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富集分析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BBACA2-AFCF-40F9-9502-8DD5680FEF8C}"/>
              </a:ext>
            </a:extLst>
          </p:cNvPr>
          <p:cNvSpPr txBox="1"/>
          <p:nvPr/>
        </p:nvSpPr>
        <p:spPr>
          <a:xfrm>
            <a:off x="842834" y="918004"/>
            <a:ext cx="713917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####</a:t>
            </a:r>
            <a:r>
              <a:rPr lang="zh-CN" altLang="en-US" dirty="0"/>
              <a:t>构建</a:t>
            </a:r>
            <a:r>
              <a:rPr lang="en-US" altLang="zh-CN" dirty="0" err="1"/>
              <a:t>genelist</a:t>
            </a:r>
            <a:r>
              <a:rPr lang="en-US" altLang="zh-CN" dirty="0"/>
              <a:t>####</a:t>
            </a:r>
          </a:p>
          <a:p>
            <a:r>
              <a:rPr lang="en-US" altLang="zh-CN" dirty="0" err="1"/>
              <a:t>geneList</a:t>
            </a:r>
            <a:r>
              <a:rPr lang="en-US" altLang="zh-CN" dirty="0"/>
              <a:t>=</a:t>
            </a:r>
            <a:r>
              <a:rPr lang="en-US" altLang="zh-CN" dirty="0" err="1"/>
              <a:t>DEG$logFC</a:t>
            </a:r>
            <a:endParaRPr lang="en-US" altLang="zh-CN" dirty="0"/>
          </a:p>
          <a:p>
            <a:r>
              <a:rPr lang="en-US" altLang="zh-CN" dirty="0"/>
              <a:t>names(</a:t>
            </a:r>
            <a:r>
              <a:rPr lang="en-US" altLang="zh-CN" dirty="0" err="1"/>
              <a:t>geneList</a:t>
            </a:r>
            <a:r>
              <a:rPr lang="en-US" altLang="zh-CN" dirty="0"/>
              <a:t>)=DEG$ENTREZID</a:t>
            </a:r>
          </a:p>
          <a:p>
            <a:r>
              <a:rPr lang="en-US" altLang="zh-CN" dirty="0" err="1"/>
              <a:t>geneList</a:t>
            </a:r>
            <a:r>
              <a:rPr lang="en-US" altLang="zh-CN" dirty="0"/>
              <a:t>=sort(</a:t>
            </a:r>
            <a:r>
              <a:rPr lang="en-US" altLang="zh-CN" dirty="0" err="1"/>
              <a:t>geneList,decreasing</a:t>
            </a:r>
            <a:r>
              <a:rPr lang="en-US" altLang="zh-CN" dirty="0"/>
              <a:t> = T)</a:t>
            </a:r>
          </a:p>
          <a:p>
            <a:r>
              <a:rPr lang="en-US" altLang="zh-CN" dirty="0"/>
              <a:t>head(</a:t>
            </a:r>
            <a:r>
              <a:rPr lang="en-US" altLang="zh-CN" dirty="0" err="1"/>
              <a:t>geneList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####</a:t>
            </a:r>
            <a:r>
              <a:rPr lang="zh-CN" altLang="en-US" dirty="0"/>
              <a:t>利用</a:t>
            </a:r>
            <a:r>
              <a:rPr lang="en-US" altLang="zh-CN" dirty="0" err="1"/>
              <a:t>genelist</a:t>
            </a:r>
            <a:r>
              <a:rPr lang="zh-CN" altLang="en-US" dirty="0"/>
              <a:t>差异表达数据进行</a:t>
            </a:r>
            <a:r>
              <a:rPr lang="en-US" altLang="zh-CN" dirty="0"/>
              <a:t>GSEA</a:t>
            </a:r>
            <a:r>
              <a:rPr lang="zh-CN" altLang="en-US" dirty="0"/>
              <a:t>分析</a:t>
            </a:r>
            <a:r>
              <a:rPr lang="en-US" altLang="zh-CN" dirty="0"/>
              <a:t>####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clusterProfiler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kk_gse</a:t>
            </a:r>
            <a:r>
              <a:rPr lang="en-US" altLang="zh-CN" dirty="0"/>
              <a:t> &lt;- </a:t>
            </a:r>
            <a:r>
              <a:rPr lang="en-US" altLang="zh-CN" dirty="0" err="1"/>
              <a:t>gseKEGG</a:t>
            </a:r>
            <a:r>
              <a:rPr lang="en-US" altLang="zh-CN" dirty="0"/>
              <a:t>(</a:t>
            </a:r>
            <a:r>
              <a:rPr lang="en-US" altLang="zh-CN" dirty="0" err="1"/>
              <a:t>geneList</a:t>
            </a:r>
            <a:r>
              <a:rPr lang="en-US" altLang="zh-CN" dirty="0"/>
              <a:t>     = </a:t>
            </a:r>
            <a:r>
              <a:rPr lang="en-US" altLang="zh-CN" dirty="0" err="1"/>
              <a:t>geneList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  organism     = '</a:t>
            </a:r>
            <a:r>
              <a:rPr lang="en-US" altLang="zh-CN" dirty="0" err="1"/>
              <a:t>hsa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nPerm</a:t>
            </a:r>
            <a:r>
              <a:rPr lang="en-US" altLang="zh-CN" dirty="0"/>
              <a:t>        = 1000,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minGSSize</a:t>
            </a:r>
            <a:r>
              <a:rPr lang="en-US" altLang="zh-CN" dirty="0"/>
              <a:t>    = 10,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pvalueCutoff</a:t>
            </a:r>
            <a:r>
              <a:rPr lang="en-US" altLang="zh-CN" dirty="0"/>
              <a:t> = 0.9,</a:t>
            </a:r>
          </a:p>
          <a:p>
            <a:r>
              <a:rPr lang="en-US" altLang="zh-CN" dirty="0"/>
              <a:t>                  verbose      = FALSE)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=</a:t>
            </a:r>
            <a:r>
              <a:rPr lang="en-US" altLang="zh-CN" dirty="0" err="1"/>
              <a:t>kk_gse@result</a:t>
            </a:r>
            <a:endParaRPr lang="en-US" altLang="zh-CN" dirty="0"/>
          </a:p>
          <a:p>
            <a:r>
              <a:rPr lang="en-US" altLang="zh-CN" dirty="0"/>
              <a:t>kk=DOSE::</a:t>
            </a:r>
            <a:r>
              <a:rPr lang="en-US" altLang="zh-CN" dirty="0" err="1"/>
              <a:t>setReadable</a:t>
            </a:r>
            <a:r>
              <a:rPr lang="en-US" altLang="zh-CN" dirty="0"/>
              <a:t>(</a:t>
            </a:r>
            <a:r>
              <a:rPr lang="en-US" altLang="zh-CN" dirty="0" err="1"/>
              <a:t>kk_gse</a:t>
            </a:r>
            <a:r>
              <a:rPr lang="en-US" altLang="zh-CN" dirty="0"/>
              <a:t>, </a:t>
            </a:r>
            <a:r>
              <a:rPr lang="en-US" altLang="zh-CN" dirty="0" err="1"/>
              <a:t>OrgDb</a:t>
            </a:r>
            <a:r>
              <a:rPr lang="en-US" altLang="zh-CN" dirty="0"/>
              <a:t>='org.Hs.eg.</a:t>
            </a:r>
            <a:r>
              <a:rPr lang="en-US" altLang="zh-CN" dirty="0" err="1"/>
              <a:t>db</a:t>
            </a:r>
            <a:r>
              <a:rPr lang="en-US" altLang="zh-CN" dirty="0"/>
              <a:t>',</a:t>
            </a:r>
            <a:r>
              <a:rPr lang="en-US" altLang="zh-CN" dirty="0" err="1"/>
              <a:t>keyType</a:t>
            </a:r>
            <a:r>
              <a:rPr lang="en-US" altLang="zh-CN" dirty="0"/>
              <a:t>='ENTREZID')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=</a:t>
            </a:r>
            <a:r>
              <a:rPr lang="en-US" altLang="zh-CN" dirty="0" err="1"/>
              <a:t>kk@result</a:t>
            </a:r>
            <a:endParaRPr lang="en-US" altLang="zh-CN" dirty="0"/>
          </a:p>
          <a:p>
            <a:r>
              <a:rPr lang="en-US" altLang="zh-CN" dirty="0"/>
              <a:t>pro='comp1'</a:t>
            </a:r>
          </a:p>
          <a:p>
            <a:r>
              <a:rPr lang="en-US" altLang="zh-CN" dirty="0"/>
              <a:t>write.csv(kk@result,paste0(pro,'_kegg.gsea.csv'))</a:t>
            </a:r>
          </a:p>
          <a:p>
            <a:r>
              <a:rPr lang="en-US" altLang="zh-CN" dirty="0"/>
              <a:t>save(</a:t>
            </a:r>
            <a:r>
              <a:rPr lang="en-US" altLang="zh-CN" dirty="0" err="1"/>
              <a:t>kk,file</a:t>
            </a:r>
            <a:r>
              <a:rPr lang="en-US" altLang="zh-CN" dirty="0"/>
              <a:t> = '</a:t>
            </a:r>
            <a:r>
              <a:rPr lang="en-US" altLang="zh-CN" dirty="0" err="1"/>
              <a:t>gsea_kk.Rdata</a:t>
            </a:r>
            <a:r>
              <a:rPr lang="en-US" altLang="zh-CN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02301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B358E480-0942-456A-B9B8-017B02AB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差异基因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GSEA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富集分析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F3E23-64CD-4FDB-9879-4404DA7544AB}"/>
              </a:ext>
            </a:extLst>
          </p:cNvPr>
          <p:cNvSpPr txBox="1"/>
          <p:nvPr/>
        </p:nvSpPr>
        <p:spPr>
          <a:xfrm>
            <a:off x="0" y="967085"/>
            <a:ext cx="7093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#---GSEA合并绘图</a:t>
            </a:r>
            <a:endParaRPr lang="en-US" altLang="zh-CN" dirty="0"/>
          </a:p>
          <a:p>
            <a:r>
              <a:rPr lang="en-US" altLang="zh-CN" dirty="0"/>
              <a:t>library(</a:t>
            </a:r>
            <a:r>
              <a:rPr lang="en-US" altLang="zh-CN" dirty="0" err="1"/>
              <a:t>enrichplot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#---下调通路gsea</a:t>
            </a:r>
          </a:p>
          <a:p>
            <a:r>
              <a:rPr lang="zh-CN" altLang="en-US" dirty="0"/>
              <a:t>gseaplot2(kk, geneSetID = down_kegg$ID[1:5])</a:t>
            </a:r>
          </a:p>
          <a:p>
            <a:r>
              <a:rPr lang="zh-CN" altLang="en-US" dirty="0"/>
              <a:t>ggsave("down_kegg.pdf")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C5EE79-119A-4A23-A1D9-3BB7C938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370" y="2617459"/>
            <a:ext cx="5613139" cy="38515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DC109D-34E7-462A-B81E-BBD26D6A5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0" y="2617459"/>
            <a:ext cx="5630102" cy="38803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12B34E-B930-4316-A04C-56690AAB77C3}"/>
              </a:ext>
            </a:extLst>
          </p:cNvPr>
          <p:cNvSpPr txBox="1"/>
          <p:nvPr/>
        </p:nvSpPr>
        <p:spPr>
          <a:xfrm>
            <a:off x="6352203" y="1140131"/>
            <a:ext cx="45730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#---上调通路gsea</a:t>
            </a:r>
          </a:p>
          <a:p>
            <a:r>
              <a:rPr lang="zh-CN" altLang="en-US" dirty="0"/>
              <a:t>gseaplot2(kk, geneSetID = up_kegg$ID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[(nrow(up_kegg)-4):nrow(up_kegg)])</a:t>
            </a:r>
          </a:p>
          <a:p>
            <a:r>
              <a:rPr lang="zh-CN" altLang="en-US" dirty="0"/>
              <a:t>ggsave("up_kegg.pdf")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2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EACD2D8-1654-4F6A-ACB8-3B410C25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8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5400" b="1" dirty="0">
                <a:latin typeface="Arial Unicode MS" panose="020B0604020202020204" pitchFamily="34" charset="-128"/>
              </a:rPr>
              <a:t>作业：</a:t>
            </a:r>
            <a:r>
              <a:rPr kumimoji="1" lang="en-US" altLang="zh-CN" sz="5400" b="1" dirty="0">
                <a:latin typeface="Arial Unicode MS" panose="020B0604020202020204" pitchFamily="34" charset="-128"/>
              </a:rPr>
              <a:t>GSE90598</a:t>
            </a:r>
            <a:r>
              <a:rPr kumimoji="1" lang="zh-CN" altLang="en-US" sz="5400" b="1" dirty="0">
                <a:latin typeface="Arial Unicode MS" panose="020B0604020202020204" pitchFamily="34" charset="-128"/>
              </a:rPr>
              <a:t>数据分析</a:t>
            </a:r>
          </a:p>
        </p:txBody>
      </p:sp>
    </p:spTree>
    <p:extLst>
      <p:ext uri="{BB962C8B-B14F-4D97-AF65-F5344CB8AC3E}">
        <p14:creationId xmlns:p14="http://schemas.microsoft.com/office/powerpoint/2010/main" val="199232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2">
            <a:extLst>
              <a:ext uri="{FF2B5EF4-FFF2-40B4-BE49-F238E27FC236}">
                <a16:creationId xmlns:a16="http://schemas.microsoft.com/office/drawing/2014/main" id="{91B63F0C-FD16-445D-9D12-ED54625F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导入并检查数据及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转换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698740-FA8D-4FE6-B0F9-EFC0D844F087}"/>
              </a:ext>
            </a:extLst>
          </p:cNvPr>
          <p:cNvSpPr txBox="1"/>
          <p:nvPr/>
        </p:nvSpPr>
        <p:spPr>
          <a:xfrm>
            <a:off x="365614" y="1389361"/>
            <a:ext cx="525780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####jimmy</a:t>
            </a:r>
            <a:r>
              <a:rPr lang="zh-CN" altLang="en-US" dirty="0"/>
              <a:t>老师原创获取</a:t>
            </a:r>
            <a:r>
              <a:rPr lang="en-US" altLang="zh-CN" dirty="0"/>
              <a:t>GEO</a:t>
            </a:r>
            <a:r>
              <a:rPr lang="zh-CN" altLang="en-US" dirty="0"/>
              <a:t>数据</a:t>
            </a:r>
            <a:r>
              <a:rPr lang="en-US" altLang="zh-CN" dirty="0" err="1"/>
              <a:t>annoprobe</a:t>
            </a:r>
            <a:r>
              <a:rPr lang="en-US" altLang="zh-CN" dirty="0"/>
              <a:t>####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AnnoProbe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GEOquery</a:t>
            </a:r>
            <a:r>
              <a:rPr lang="en-US" altLang="zh-CN" dirty="0"/>
              <a:t>) </a:t>
            </a:r>
          </a:p>
          <a:p>
            <a:r>
              <a:rPr lang="en-US" altLang="zh-CN" dirty="0" err="1"/>
              <a:t>gset</a:t>
            </a:r>
            <a:r>
              <a:rPr lang="en-US" altLang="zh-CN" dirty="0"/>
              <a:t> &lt;- </a:t>
            </a:r>
            <a:r>
              <a:rPr lang="en-US" altLang="zh-CN" dirty="0" err="1"/>
              <a:t>geoChina</a:t>
            </a:r>
            <a:r>
              <a:rPr lang="en-US" altLang="zh-CN" dirty="0"/>
              <a:t>("GSE90598")</a:t>
            </a:r>
          </a:p>
          <a:p>
            <a:endParaRPr lang="en-US" altLang="zh-CN" dirty="0"/>
          </a:p>
          <a:p>
            <a:r>
              <a:rPr lang="en-US" altLang="zh-CN" dirty="0"/>
              <a:t>####</a:t>
            </a:r>
            <a:r>
              <a:rPr lang="zh-CN" altLang="en-US" dirty="0"/>
              <a:t>清洗</a:t>
            </a:r>
            <a:r>
              <a:rPr lang="en-US" altLang="zh-CN" dirty="0"/>
              <a:t>GEO</a:t>
            </a:r>
            <a:r>
              <a:rPr lang="zh-CN" altLang="en-US" dirty="0"/>
              <a:t>数据</a:t>
            </a:r>
            <a:r>
              <a:rPr lang="en-US" altLang="zh-CN" dirty="0"/>
              <a:t>####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获取表达矩阵</a:t>
            </a:r>
            <a:endParaRPr lang="en-US" altLang="zh-CN" dirty="0"/>
          </a:p>
          <a:p>
            <a:r>
              <a:rPr lang="en-US" altLang="zh-CN" dirty="0"/>
              <a:t>a=</a:t>
            </a:r>
            <a:r>
              <a:rPr lang="en-US" altLang="zh-CN" dirty="0" err="1"/>
              <a:t>gset</a:t>
            </a:r>
            <a:r>
              <a:rPr lang="en-US" altLang="zh-CN" dirty="0"/>
              <a:t>[[1]] </a:t>
            </a:r>
          </a:p>
          <a:p>
            <a:r>
              <a:rPr lang="en-US" altLang="zh-CN" dirty="0" err="1"/>
              <a:t>dat</a:t>
            </a:r>
            <a:r>
              <a:rPr lang="en-US" altLang="zh-CN" dirty="0"/>
              <a:t>=</a:t>
            </a:r>
            <a:r>
              <a:rPr lang="en-US" altLang="zh-CN" dirty="0" err="1"/>
              <a:t>exprs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#----</a:t>
            </a:r>
            <a:r>
              <a:rPr lang="zh-CN" altLang="en-US" dirty="0"/>
              <a:t>芯片间数据标准化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limma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dat</a:t>
            </a:r>
            <a:r>
              <a:rPr lang="en-US" altLang="zh-CN" dirty="0"/>
              <a:t>=</a:t>
            </a:r>
            <a:r>
              <a:rPr lang="en-US" altLang="zh-CN" dirty="0" err="1"/>
              <a:t>normalizeBetweenArrays</a:t>
            </a:r>
            <a:r>
              <a:rPr lang="en-US" altLang="zh-CN" dirty="0"/>
              <a:t>(</a:t>
            </a:r>
            <a:r>
              <a:rPr lang="en-US" altLang="zh-CN" dirty="0" err="1"/>
              <a:t>dat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获取临床分组信息</a:t>
            </a:r>
            <a:endParaRPr lang="en-US" altLang="zh-CN" dirty="0"/>
          </a:p>
          <a:p>
            <a:r>
              <a:rPr lang="en-US" altLang="zh-CN" dirty="0"/>
              <a:t>pd=</a:t>
            </a:r>
            <a:r>
              <a:rPr lang="en-US" altLang="zh-CN" dirty="0" err="1"/>
              <a:t>pData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stringr</a:t>
            </a:r>
            <a:r>
              <a:rPr lang="en-US" altLang="zh-CN" dirty="0"/>
              <a:t>) </a:t>
            </a:r>
          </a:p>
          <a:p>
            <a:r>
              <a:rPr lang="en-US" altLang="zh-CN" dirty="0" err="1"/>
              <a:t>group_list</a:t>
            </a:r>
            <a:r>
              <a:rPr lang="en-US" altLang="zh-CN" dirty="0"/>
              <a:t>=</a:t>
            </a:r>
            <a:r>
              <a:rPr lang="en-US" altLang="zh-CN" dirty="0" err="1"/>
              <a:t>ifelse</a:t>
            </a:r>
            <a:r>
              <a:rPr lang="en-US" altLang="zh-CN" dirty="0"/>
              <a:t>(!</a:t>
            </a:r>
            <a:r>
              <a:rPr lang="en-US" altLang="zh-CN" dirty="0" err="1"/>
              <a:t>grepl</a:t>
            </a:r>
            <a:r>
              <a:rPr lang="en-US" altLang="zh-CN" dirty="0"/>
              <a:t>('Multiforme',</a:t>
            </a:r>
            <a:r>
              <a:rPr lang="en-US" altLang="zh-CN" dirty="0" err="1"/>
              <a:t>pd$title</a:t>
            </a:r>
            <a:r>
              <a:rPr lang="en-US" altLang="zh-CN" dirty="0"/>
              <a:t>),'</a:t>
            </a:r>
            <a:r>
              <a:rPr lang="en-US" altLang="zh-CN" dirty="0" err="1"/>
              <a:t>healthy','patient</a:t>
            </a:r>
            <a:r>
              <a:rPr lang="en-US" altLang="zh-CN" dirty="0"/>
              <a:t>’) </a:t>
            </a:r>
          </a:p>
          <a:p>
            <a:r>
              <a:rPr lang="en-US" altLang="zh-CN" dirty="0"/>
              <a:t>table(</a:t>
            </a:r>
            <a:r>
              <a:rPr lang="en-US" altLang="zh-CN" dirty="0" err="1"/>
              <a:t>group_list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9DBA7A-1A95-4A10-BD1F-50041CFB716D}"/>
              </a:ext>
            </a:extLst>
          </p:cNvPr>
          <p:cNvSpPr txBox="1"/>
          <p:nvPr/>
        </p:nvSpPr>
        <p:spPr>
          <a:xfrm>
            <a:off x="5868790" y="1453492"/>
            <a:ext cx="160742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####jimmy</a:t>
            </a:r>
            <a:r>
              <a:rPr lang="zh-CN" altLang="en-US" dirty="0"/>
              <a:t>原创</a:t>
            </a:r>
            <a:r>
              <a:rPr lang="en-US" altLang="zh-CN" dirty="0" err="1"/>
              <a:t>IDz</a:t>
            </a:r>
            <a:r>
              <a:rPr lang="zh-CN" altLang="en-US" dirty="0"/>
              <a:t>转换函数</a:t>
            </a:r>
            <a:r>
              <a:rPr lang="en-US" altLang="zh-CN" dirty="0" err="1"/>
              <a:t>idmap</a:t>
            </a:r>
            <a:r>
              <a:rPr lang="en-US" altLang="zh-CN" dirty="0"/>
              <a:t>####</a:t>
            </a:r>
          </a:p>
          <a:p>
            <a:r>
              <a:rPr lang="en-US" altLang="zh-CN" dirty="0"/>
              <a:t>cg=</a:t>
            </a:r>
            <a:r>
              <a:rPr lang="en-US" altLang="zh-CN" dirty="0" err="1"/>
              <a:t>idmap</a:t>
            </a:r>
            <a:r>
              <a:rPr lang="en-US" altLang="zh-CN" dirty="0"/>
              <a:t>('GPL17692','soft')</a:t>
            </a:r>
          </a:p>
          <a:p>
            <a:r>
              <a:rPr lang="en-US" altLang="zh-CN" dirty="0"/>
              <a:t>ids=cg</a:t>
            </a:r>
          </a:p>
          <a:p>
            <a:r>
              <a:rPr lang="en-US" altLang="zh-CN" dirty="0" err="1"/>
              <a:t>colnames</a:t>
            </a:r>
            <a:r>
              <a:rPr lang="en-US" altLang="zh-CN" dirty="0"/>
              <a:t>(ids)=c('</a:t>
            </a:r>
            <a:r>
              <a:rPr lang="en-US" altLang="zh-CN" dirty="0" err="1"/>
              <a:t>probe_id','symbol</a:t>
            </a:r>
            <a:r>
              <a:rPr lang="en-US" altLang="zh-CN" dirty="0"/>
              <a:t>')  #----</a:t>
            </a:r>
            <a:r>
              <a:rPr lang="zh-CN" altLang="en-US" dirty="0"/>
              <a:t>与</a:t>
            </a:r>
            <a:r>
              <a:rPr lang="en-US" altLang="zh-CN" dirty="0"/>
              <a:t>GEO</a:t>
            </a:r>
            <a:r>
              <a:rPr lang="zh-CN" altLang="en-US" dirty="0"/>
              <a:t>数据对应</a:t>
            </a:r>
          </a:p>
          <a:p>
            <a:r>
              <a:rPr lang="en-US" altLang="zh-CN" dirty="0" err="1"/>
              <a:t>ids$probe_id</a:t>
            </a:r>
            <a:r>
              <a:rPr lang="en-US" altLang="zh-CN" dirty="0"/>
              <a:t>=</a:t>
            </a:r>
            <a:r>
              <a:rPr lang="en-US" altLang="zh-CN" dirty="0" err="1"/>
              <a:t>as.character</a:t>
            </a:r>
            <a:r>
              <a:rPr lang="en-US" altLang="zh-CN" dirty="0"/>
              <a:t>(</a:t>
            </a:r>
            <a:r>
              <a:rPr lang="en-US" altLang="zh-CN" dirty="0" err="1"/>
              <a:t>ids$probe_id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ids=ids[</a:t>
            </a:r>
            <a:r>
              <a:rPr lang="en-US" altLang="zh-CN" dirty="0" err="1"/>
              <a:t>ids$symbol</a:t>
            </a:r>
            <a:r>
              <a:rPr lang="en-US" altLang="zh-CN" dirty="0"/>
              <a:t> != '',]</a:t>
            </a:r>
          </a:p>
          <a:p>
            <a:r>
              <a:rPr lang="en-US" altLang="zh-CN" dirty="0"/>
              <a:t>ids=ids[</a:t>
            </a:r>
            <a:r>
              <a:rPr lang="en-US" altLang="zh-CN" dirty="0" err="1"/>
              <a:t>ids$probe_id</a:t>
            </a:r>
            <a:r>
              <a:rPr lang="en-US" altLang="zh-CN" dirty="0"/>
              <a:t> %in%  </a:t>
            </a:r>
            <a:r>
              <a:rPr lang="en-US" altLang="zh-CN" dirty="0" err="1"/>
              <a:t>rownames</a:t>
            </a:r>
            <a:r>
              <a:rPr lang="en-US" altLang="zh-CN" dirty="0"/>
              <a:t>(</a:t>
            </a:r>
            <a:r>
              <a:rPr lang="en-US" altLang="zh-CN" dirty="0" err="1"/>
              <a:t>dat</a:t>
            </a:r>
            <a:r>
              <a:rPr lang="en-US" altLang="zh-CN" dirty="0"/>
              <a:t>),]  </a:t>
            </a:r>
          </a:p>
          <a:p>
            <a:r>
              <a:rPr lang="en-US" altLang="zh-CN" dirty="0"/>
              <a:t> #---%in%</a:t>
            </a:r>
            <a:r>
              <a:rPr lang="zh-CN" altLang="en-US" dirty="0"/>
              <a:t>判断前一个向量值是否在后一个向量中，返回布尔值</a:t>
            </a:r>
          </a:p>
          <a:p>
            <a:r>
              <a:rPr lang="en-US" altLang="zh-CN" dirty="0" err="1"/>
              <a:t>dat</a:t>
            </a:r>
            <a:r>
              <a:rPr lang="en-US" altLang="zh-CN" dirty="0"/>
              <a:t>=</a:t>
            </a:r>
            <a:r>
              <a:rPr lang="en-US" altLang="zh-CN" dirty="0" err="1"/>
              <a:t>dat</a:t>
            </a:r>
            <a:r>
              <a:rPr lang="en-US" altLang="zh-CN" dirty="0"/>
              <a:t>[</a:t>
            </a:r>
            <a:r>
              <a:rPr lang="en-US" altLang="zh-CN" dirty="0" err="1"/>
              <a:t>ids$probe_id</a:t>
            </a:r>
            <a:r>
              <a:rPr lang="en-US" altLang="zh-CN" dirty="0"/>
              <a:t>,]   #---</a:t>
            </a:r>
            <a:r>
              <a:rPr lang="zh-CN" altLang="en-US" dirty="0"/>
              <a:t>只选取可以</a:t>
            </a:r>
            <a:r>
              <a:rPr lang="en-US" altLang="zh-CN" dirty="0"/>
              <a:t>ID</a:t>
            </a:r>
            <a:r>
              <a:rPr lang="zh-CN" altLang="en-US" dirty="0"/>
              <a:t>转换的基因探针</a:t>
            </a:r>
          </a:p>
          <a:p>
            <a:endParaRPr lang="en-US" altLang="zh-CN" dirty="0"/>
          </a:p>
          <a:p>
            <a:r>
              <a:rPr lang="en-US" altLang="zh-CN" dirty="0"/>
              <a:t>#---</a:t>
            </a:r>
            <a:r>
              <a:rPr lang="zh-CN" altLang="en-US" dirty="0"/>
              <a:t>排序并去重</a:t>
            </a:r>
          </a:p>
          <a:p>
            <a:r>
              <a:rPr lang="en-US" altLang="zh-CN" dirty="0" err="1"/>
              <a:t>ids$median</a:t>
            </a:r>
            <a:r>
              <a:rPr lang="en-US" altLang="zh-CN" dirty="0"/>
              <a:t>=apply(dat,1,median) #ids</a:t>
            </a:r>
            <a:r>
              <a:rPr lang="zh-CN" altLang="en-US" dirty="0"/>
              <a:t>新建</a:t>
            </a:r>
            <a:r>
              <a:rPr lang="en-US" altLang="zh-CN" dirty="0"/>
              <a:t>median</a:t>
            </a:r>
            <a:r>
              <a:rPr lang="zh-CN" altLang="en-US" dirty="0"/>
              <a:t>这一列，列名为</a:t>
            </a:r>
            <a:r>
              <a:rPr lang="en-US" altLang="zh-CN" dirty="0"/>
              <a:t>median</a:t>
            </a:r>
            <a:r>
              <a:rPr lang="zh-CN" altLang="en-US" dirty="0"/>
              <a:t>，同时对</a:t>
            </a:r>
            <a:r>
              <a:rPr lang="en-US" altLang="zh-CN" dirty="0" err="1"/>
              <a:t>dat</a:t>
            </a:r>
            <a:r>
              <a:rPr lang="zh-CN" altLang="en-US" dirty="0"/>
              <a:t>这个矩阵按行操作，取每一行的中位数，将结果给到</a:t>
            </a:r>
            <a:r>
              <a:rPr lang="en-US" altLang="zh-CN" dirty="0"/>
              <a:t>median</a:t>
            </a:r>
            <a:r>
              <a:rPr lang="zh-CN" altLang="en-US" dirty="0"/>
              <a:t>这一列的每一行</a:t>
            </a:r>
          </a:p>
          <a:p>
            <a:r>
              <a:rPr lang="en-US" altLang="zh-CN" dirty="0"/>
              <a:t>ids=ids[order(</a:t>
            </a:r>
            <a:r>
              <a:rPr lang="en-US" altLang="zh-CN" dirty="0" err="1"/>
              <a:t>ids$symbol,ids$median,decreasing</a:t>
            </a:r>
            <a:r>
              <a:rPr lang="en-US" altLang="zh-CN" dirty="0"/>
              <a:t> = T),]#</a:t>
            </a:r>
            <a:r>
              <a:rPr lang="zh-CN" altLang="en-US" dirty="0"/>
              <a:t>对</a:t>
            </a:r>
            <a:r>
              <a:rPr lang="en-US" altLang="zh-CN" dirty="0" err="1"/>
              <a:t>ids$symbol</a:t>
            </a:r>
            <a:r>
              <a:rPr lang="zh-CN" altLang="en-US" dirty="0"/>
              <a:t>按照</a:t>
            </a:r>
            <a:r>
              <a:rPr lang="en-US" altLang="zh-CN" dirty="0" err="1"/>
              <a:t>ids$median</a:t>
            </a:r>
            <a:r>
              <a:rPr lang="zh-CN" altLang="en-US" dirty="0"/>
              <a:t>中位数从大到小排列的顺序排序，将对应的行赋值为一个新的</a:t>
            </a:r>
            <a:r>
              <a:rPr lang="en-US" altLang="zh-CN" dirty="0"/>
              <a:t>ids</a:t>
            </a:r>
          </a:p>
          <a:p>
            <a:r>
              <a:rPr lang="en-US" altLang="zh-CN" dirty="0"/>
              <a:t>ids=ids[!duplicated(</a:t>
            </a:r>
            <a:r>
              <a:rPr lang="en-US" altLang="zh-CN" dirty="0" err="1"/>
              <a:t>ids$symbol</a:t>
            </a:r>
            <a:r>
              <a:rPr lang="en-US" altLang="zh-CN" dirty="0"/>
              <a:t>),]#</a:t>
            </a:r>
            <a:r>
              <a:rPr lang="zh-CN" altLang="en-US" dirty="0"/>
              <a:t>将</a:t>
            </a:r>
            <a:r>
              <a:rPr lang="en-US" altLang="zh-CN" dirty="0"/>
              <a:t>symbol</a:t>
            </a:r>
            <a:r>
              <a:rPr lang="zh-CN" altLang="en-US" dirty="0"/>
              <a:t>这一列取取出重复项，</a:t>
            </a:r>
            <a:r>
              <a:rPr lang="en-US" altLang="zh-CN" dirty="0"/>
              <a:t>'!'</a:t>
            </a:r>
            <a:r>
              <a:rPr lang="zh-CN" altLang="en-US" dirty="0"/>
              <a:t>为否，即取出不重复的项，去除重复的</a:t>
            </a:r>
            <a:r>
              <a:rPr lang="en-US" altLang="zh-CN" dirty="0"/>
              <a:t>gene </a:t>
            </a:r>
            <a:r>
              <a:rPr lang="zh-CN" altLang="en-US" dirty="0"/>
              <a:t>，保留每个基因最大表达量结果</a:t>
            </a:r>
            <a:r>
              <a:rPr lang="en-US" altLang="zh-CN" dirty="0"/>
              <a:t>s</a:t>
            </a:r>
          </a:p>
          <a:p>
            <a:r>
              <a:rPr lang="en-US" altLang="zh-CN" dirty="0" err="1"/>
              <a:t>dat</a:t>
            </a:r>
            <a:r>
              <a:rPr lang="en-US" altLang="zh-CN" dirty="0"/>
              <a:t>=</a:t>
            </a:r>
            <a:r>
              <a:rPr lang="en-US" altLang="zh-CN" dirty="0" err="1"/>
              <a:t>dat</a:t>
            </a:r>
            <a:r>
              <a:rPr lang="en-US" altLang="zh-CN" dirty="0"/>
              <a:t>[</a:t>
            </a:r>
            <a:r>
              <a:rPr lang="en-US" altLang="zh-CN" dirty="0" err="1"/>
              <a:t>ids$probe_id</a:t>
            </a:r>
            <a:r>
              <a:rPr lang="en-US" altLang="zh-CN" dirty="0"/>
              <a:t>,] #</a:t>
            </a:r>
            <a:r>
              <a:rPr lang="zh-CN" altLang="en-US" dirty="0"/>
              <a:t>新的</a:t>
            </a:r>
            <a:r>
              <a:rPr lang="en-US" altLang="zh-CN" dirty="0"/>
              <a:t>ids</a:t>
            </a:r>
            <a:r>
              <a:rPr lang="zh-CN" altLang="en-US" dirty="0"/>
              <a:t>取出</a:t>
            </a:r>
            <a:r>
              <a:rPr lang="en-US" altLang="zh-CN" dirty="0" err="1"/>
              <a:t>probe_id</a:t>
            </a:r>
            <a:r>
              <a:rPr lang="zh-CN" altLang="en-US" dirty="0"/>
              <a:t>这一列，将</a:t>
            </a:r>
            <a:r>
              <a:rPr lang="en-US" altLang="zh-CN" dirty="0" err="1"/>
              <a:t>dat</a:t>
            </a:r>
            <a:r>
              <a:rPr lang="zh-CN" altLang="en-US" dirty="0"/>
              <a:t>按照取出的这一列中的每一行组成一个新的</a:t>
            </a:r>
            <a:r>
              <a:rPr lang="en-US" altLang="zh-CN" dirty="0" err="1"/>
              <a:t>dat</a:t>
            </a:r>
            <a:endParaRPr lang="en-US" altLang="zh-CN" dirty="0"/>
          </a:p>
          <a:p>
            <a:r>
              <a:rPr lang="en-US" altLang="zh-CN" dirty="0" err="1"/>
              <a:t>rownames</a:t>
            </a:r>
            <a:r>
              <a:rPr lang="en-US" altLang="zh-CN" dirty="0"/>
              <a:t>(</a:t>
            </a:r>
            <a:r>
              <a:rPr lang="en-US" altLang="zh-CN" dirty="0" err="1"/>
              <a:t>dat</a:t>
            </a:r>
            <a:r>
              <a:rPr lang="en-US" altLang="zh-CN" dirty="0"/>
              <a:t>)=</a:t>
            </a:r>
            <a:r>
              <a:rPr lang="en-US" altLang="zh-CN" dirty="0" err="1"/>
              <a:t>ids$symbol</a:t>
            </a:r>
            <a:r>
              <a:rPr lang="en-US" altLang="zh-CN" dirty="0"/>
              <a:t>#</a:t>
            </a:r>
            <a:r>
              <a:rPr lang="zh-CN" altLang="en-US" dirty="0"/>
              <a:t>把</a:t>
            </a:r>
            <a:r>
              <a:rPr lang="en-US" altLang="zh-CN" dirty="0"/>
              <a:t>ids</a:t>
            </a:r>
            <a:r>
              <a:rPr lang="zh-CN" altLang="en-US" dirty="0"/>
              <a:t>的</a:t>
            </a:r>
            <a:r>
              <a:rPr lang="en-US" altLang="zh-CN" dirty="0"/>
              <a:t>symbol</a:t>
            </a:r>
            <a:r>
              <a:rPr lang="zh-CN" altLang="en-US" dirty="0"/>
              <a:t>这一列中的每一行给</a:t>
            </a:r>
            <a:r>
              <a:rPr lang="en-US" altLang="zh-CN" dirty="0" err="1"/>
              <a:t>dat</a:t>
            </a:r>
            <a:r>
              <a:rPr lang="zh-CN" altLang="en-US" dirty="0"/>
              <a:t>作为</a:t>
            </a:r>
            <a:r>
              <a:rPr lang="en-US" altLang="zh-CN" dirty="0" err="1"/>
              <a:t>dat</a:t>
            </a:r>
            <a:r>
              <a:rPr lang="zh-CN" altLang="en-US" dirty="0"/>
              <a:t>的行名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50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2">
            <a:extLst>
              <a:ext uri="{FF2B5EF4-FFF2-40B4-BE49-F238E27FC236}">
                <a16:creationId xmlns:a16="http://schemas.microsoft.com/office/drawing/2014/main" id="{91B63F0C-FD16-445D-9D12-ED54625F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PCA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主成分分析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698740-FA8D-4FE6-B0F9-EFC0D844F087}"/>
              </a:ext>
            </a:extLst>
          </p:cNvPr>
          <p:cNvSpPr txBox="1"/>
          <p:nvPr/>
        </p:nvSpPr>
        <p:spPr>
          <a:xfrm>
            <a:off x="365614" y="1389361"/>
            <a:ext cx="62029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####PCA</a:t>
            </a:r>
            <a:r>
              <a:rPr lang="zh-CN" altLang="en-US" dirty="0"/>
              <a:t>主成分分析</a:t>
            </a:r>
            <a:r>
              <a:rPr lang="en-US" altLang="zh-CN" dirty="0"/>
              <a:t>####</a:t>
            </a:r>
          </a:p>
          <a:p>
            <a:r>
              <a:rPr lang="en-US" altLang="zh-CN" dirty="0" err="1"/>
              <a:t>dat</a:t>
            </a:r>
            <a:r>
              <a:rPr lang="en-US" altLang="zh-CN" dirty="0"/>
              <a:t>=</a:t>
            </a:r>
            <a:r>
              <a:rPr lang="en-US" altLang="zh-CN" dirty="0" err="1"/>
              <a:t>as.data.frame</a:t>
            </a:r>
            <a:r>
              <a:rPr lang="en-US" altLang="zh-CN" dirty="0"/>
              <a:t>(t(</a:t>
            </a:r>
            <a:r>
              <a:rPr lang="en-US" altLang="zh-CN" dirty="0" err="1"/>
              <a:t>dat</a:t>
            </a:r>
            <a:endParaRPr lang="en-US" altLang="zh-CN" dirty="0"/>
          </a:p>
          <a:p>
            <a:r>
              <a:rPr lang="en-US" altLang="zh-CN" dirty="0"/>
              <a:t>library("</a:t>
            </a:r>
            <a:r>
              <a:rPr lang="en-US" altLang="zh-CN" dirty="0" err="1"/>
              <a:t>FactoMineR</a:t>
            </a:r>
            <a:r>
              <a:rPr lang="en-US" altLang="zh-CN" dirty="0"/>
              <a:t>")#</a:t>
            </a:r>
            <a:r>
              <a:rPr lang="zh-CN" altLang="en-US" dirty="0"/>
              <a:t>画主成分分析图需要加载这两个包</a:t>
            </a:r>
          </a:p>
          <a:p>
            <a:r>
              <a:rPr lang="en-US" altLang="zh-CN" dirty="0"/>
              <a:t>library("</a:t>
            </a:r>
            <a:r>
              <a:rPr lang="en-US" altLang="zh-CN" dirty="0" err="1"/>
              <a:t>factoextra</a:t>
            </a:r>
            <a:r>
              <a:rPr lang="en-US" altLang="zh-CN" dirty="0"/>
              <a:t>")  </a:t>
            </a:r>
          </a:p>
          <a:p>
            <a:r>
              <a:rPr lang="en-US" altLang="zh-CN" dirty="0"/>
              <a:t>#----mineR</a:t>
            </a:r>
            <a:r>
              <a:rPr lang="zh-CN" altLang="en-US" dirty="0"/>
              <a:t>负责分析，</a:t>
            </a:r>
            <a:r>
              <a:rPr lang="en-US" altLang="zh-CN" dirty="0"/>
              <a:t>extra</a:t>
            </a:r>
            <a:r>
              <a:rPr lang="zh-CN" altLang="en-US" dirty="0"/>
              <a:t>负责可视化</a:t>
            </a:r>
          </a:p>
          <a:p>
            <a:r>
              <a:rPr lang="en-US" altLang="zh-CN" dirty="0"/>
              <a:t>#----</a:t>
            </a:r>
            <a:r>
              <a:rPr lang="zh-CN" altLang="en-US" dirty="0"/>
              <a:t>为什么不需要</a:t>
            </a:r>
            <a:r>
              <a:rPr lang="en-US" altLang="zh-CN" dirty="0"/>
              <a:t>scale</a:t>
            </a:r>
            <a:r>
              <a:rPr lang="zh-CN" altLang="en-US" dirty="0"/>
              <a:t>标准化</a:t>
            </a:r>
          </a:p>
          <a:p>
            <a:r>
              <a:rPr lang="en-US" altLang="zh-CN" dirty="0"/>
              <a:t>?PCA</a:t>
            </a:r>
          </a:p>
          <a:p>
            <a:r>
              <a:rPr lang="en-US" altLang="zh-CN" dirty="0" err="1"/>
              <a:t>dat.pca</a:t>
            </a:r>
            <a:r>
              <a:rPr lang="en-US" altLang="zh-CN" dirty="0"/>
              <a:t> &lt;- PCA(</a:t>
            </a:r>
            <a:r>
              <a:rPr lang="en-US" altLang="zh-CN" dirty="0" err="1"/>
              <a:t>dat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graph = FALSE</a:t>
            </a:r>
          </a:p>
          <a:p>
            <a:r>
              <a:rPr lang="en-US" altLang="zh-CN" dirty="0"/>
              <a:t>               )</a:t>
            </a:r>
            <a:endParaRPr lang="zh-CN" altLang="en-US" dirty="0"/>
          </a:p>
          <a:p>
            <a:r>
              <a:rPr lang="en-US" altLang="zh-CN" dirty="0" err="1"/>
              <a:t>fviz_pca_ind</a:t>
            </a:r>
            <a:r>
              <a:rPr lang="en-US" altLang="zh-CN" dirty="0"/>
              <a:t>(</a:t>
            </a:r>
            <a:r>
              <a:rPr lang="en-US" altLang="zh-CN" dirty="0" err="1"/>
              <a:t>dat.pca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geom.ind</a:t>
            </a:r>
            <a:r>
              <a:rPr lang="en-US" altLang="zh-CN" dirty="0"/>
              <a:t> = "point", # show points only (</a:t>
            </a:r>
            <a:r>
              <a:rPr lang="en-US" altLang="zh-CN" dirty="0" err="1"/>
              <a:t>nbut</a:t>
            </a:r>
            <a:r>
              <a:rPr lang="en-US" altLang="zh-CN" dirty="0"/>
              <a:t> not "text")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col.ind</a:t>
            </a:r>
            <a:r>
              <a:rPr lang="en-US" altLang="zh-CN" dirty="0"/>
              <a:t> =  </a:t>
            </a:r>
            <a:r>
              <a:rPr lang="en-US" altLang="zh-CN" dirty="0" err="1"/>
              <a:t>group_list</a:t>
            </a:r>
            <a:r>
              <a:rPr lang="en-US" altLang="zh-CN" dirty="0"/>
              <a:t>, # color by groups 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addEllipses</a:t>
            </a:r>
            <a:r>
              <a:rPr lang="en-US" altLang="zh-CN" dirty="0"/>
              <a:t> = T, #</a:t>
            </a:r>
            <a:r>
              <a:rPr lang="zh-CN" altLang="en-US" dirty="0"/>
              <a:t>置信区间椭圆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legend.title</a:t>
            </a:r>
            <a:r>
              <a:rPr lang="en-US" altLang="zh-CN" dirty="0"/>
              <a:t> = "Groups"</a:t>
            </a:r>
          </a:p>
          <a:p>
            <a:r>
              <a:rPr lang="en-US" altLang="zh-CN" dirty="0"/>
              <a:t>)</a:t>
            </a:r>
          </a:p>
          <a:p>
            <a:r>
              <a:rPr lang="en-US" altLang="zh-CN" dirty="0" err="1"/>
              <a:t>ggsave</a:t>
            </a:r>
            <a:r>
              <a:rPr lang="en-US" altLang="zh-CN" dirty="0"/>
              <a:t>('all_samples_PCA.</a:t>
            </a:r>
            <a:r>
              <a:rPr lang="en-US" altLang="zh-CN" dirty="0" err="1"/>
              <a:t>png</a:t>
            </a:r>
            <a:r>
              <a:rPr lang="en-US" altLang="zh-CN" dirty="0"/>
              <a:t>',height = 5,width = 5)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AB09B2-1013-49EC-94EE-3927C5B8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379" y="1280155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5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2">
            <a:extLst>
              <a:ext uri="{FF2B5EF4-FFF2-40B4-BE49-F238E27FC236}">
                <a16:creationId xmlns:a16="http://schemas.microsoft.com/office/drawing/2014/main" id="{91B63F0C-FD16-445D-9D12-ED54625F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/>
              <a:t>取</a:t>
            </a:r>
            <a:r>
              <a:rPr lang="en-US" altLang="zh-CN" dirty="0"/>
              <a:t>1000sd</a:t>
            </a:r>
            <a:r>
              <a:rPr lang="zh-CN" altLang="en-US" dirty="0"/>
              <a:t>差异基因做热图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5050BC-EE47-44FC-BBE2-2CF4D94E72F7}"/>
              </a:ext>
            </a:extLst>
          </p:cNvPr>
          <p:cNvSpPr txBox="1"/>
          <p:nvPr/>
        </p:nvSpPr>
        <p:spPr>
          <a:xfrm>
            <a:off x="495100" y="1087067"/>
            <a:ext cx="56009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每一行计算方差，从小到大排序取前</a:t>
            </a:r>
            <a:r>
              <a:rPr lang="en-US" altLang="zh-CN" dirty="0"/>
              <a:t>1000</a:t>
            </a:r>
            <a:r>
              <a:rPr lang="zh-CN" altLang="en-US" dirty="0"/>
              <a:t>个，形成新的矩阵，对</a:t>
            </a:r>
            <a:r>
              <a:rPr lang="en-US" altLang="zh-CN" dirty="0"/>
              <a:t>log-ratio</a:t>
            </a:r>
            <a:r>
              <a:rPr lang="zh-CN" altLang="en-US" dirty="0"/>
              <a:t>数值进行归一化之后画热图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####</a:t>
            </a:r>
            <a:r>
              <a:rPr lang="zh-CN" altLang="en-US" dirty="0"/>
              <a:t>取</a:t>
            </a:r>
            <a:r>
              <a:rPr lang="en-US" altLang="zh-CN" dirty="0"/>
              <a:t>1000sd</a:t>
            </a:r>
            <a:r>
              <a:rPr lang="zh-CN" altLang="en-US" dirty="0"/>
              <a:t>差异基因做热图</a:t>
            </a:r>
            <a:r>
              <a:rPr lang="en-US" altLang="zh-CN" dirty="0"/>
              <a:t>####</a:t>
            </a:r>
          </a:p>
          <a:p>
            <a:r>
              <a:rPr lang="en-US" altLang="zh-CN" dirty="0"/>
              <a:t>cg=names(tail(sort(apply(dat,1,sd)),1000))  #1000sd library(</a:t>
            </a:r>
            <a:r>
              <a:rPr lang="en-US" altLang="zh-CN" dirty="0" err="1"/>
              <a:t>pheatmap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pheatmap</a:t>
            </a:r>
            <a:r>
              <a:rPr lang="en-US" altLang="zh-CN" dirty="0"/>
              <a:t>(</a:t>
            </a:r>
            <a:r>
              <a:rPr lang="en-US" altLang="zh-CN" dirty="0" err="1"/>
              <a:t>dat</a:t>
            </a:r>
            <a:r>
              <a:rPr lang="en-US" altLang="zh-CN" dirty="0"/>
              <a:t>[cg,],</a:t>
            </a:r>
          </a:p>
          <a:p>
            <a:r>
              <a:rPr lang="en-US" altLang="zh-CN" dirty="0" err="1"/>
              <a:t>show_colnames</a:t>
            </a:r>
            <a:r>
              <a:rPr lang="en-US" altLang="zh-CN" dirty="0"/>
              <a:t> =</a:t>
            </a:r>
            <a:r>
              <a:rPr lang="en-US" altLang="zh-CN" dirty="0" err="1"/>
              <a:t>F,show_rownames</a:t>
            </a:r>
            <a:r>
              <a:rPr lang="en-US" altLang="zh-CN" dirty="0"/>
              <a:t> = F) n=t(scale(t(</a:t>
            </a:r>
            <a:r>
              <a:rPr lang="en-US" altLang="zh-CN" dirty="0" err="1"/>
              <a:t>dat</a:t>
            </a:r>
            <a:r>
              <a:rPr lang="en-US" altLang="zh-CN" dirty="0"/>
              <a:t>[cg,]))) # 'scale'</a:t>
            </a:r>
            <a:r>
              <a:rPr lang="zh-CN" altLang="en-US" dirty="0"/>
              <a:t>归一化</a:t>
            </a:r>
          </a:p>
          <a:p>
            <a:r>
              <a:rPr lang="en-US" altLang="zh-CN" dirty="0"/>
              <a:t>n[n&gt;2]=2 </a:t>
            </a:r>
          </a:p>
          <a:p>
            <a:r>
              <a:rPr lang="en-US" altLang="zh-CN" dirty="0"/>
              <a:t>n[n&lt; -2]= -2</a:t>
            </a:r>
          </a:p>
          <a:p>
            <a:r>
              <a:rPr lang="en-US" altLang="zh-CN" dirty="0"/>
              <a:t>n[1:4,1:4]</a:t>
            </a:r>
          </a:p>
          <a:p>
            <a:r>
              <a:rPr lang="en-US" altLang="zh-CN" dirty="0" err="1"/>
              <a:t>pheatmap</a:t>
            </a:r>
            <a:r>
              <a:rPr lang="en-US" altLang="zh-CN" dirty="0"/>
              <a:t>(</a:t>
            </a:r>
            <a:r>
              <a:rPr lang="en-US" altLang="zh-CN" dirty="0" err="1"/>
              <a:t>n,show_colnames</a:t>
            </a:r>
            <a:r>
              <a:rPr lang="en-US" altLang="zh-CN" dirty="0"/>
              <a:t> =</a:t>
            </a:r>
            <a:r>
              <a:rPr lang="en-US" altLang="zh-CN" dirty="0" err="1"/>
              <a:t>F,show_rownames</a:t>
            </a:r>
            <a:r>
              <a:rPr lang="en-US" altLang="zh-CN" dirty="0"/>
              <a:t> = F)</a:t>
            </a:r>
          </a:p>
          <a:p>
            <a:r>
              <a:rPr lang="en-US" altLang="zh-CN" dirty="0"/>
              <a:t>#----</a:t>
            </a:r>
            <a:r>
              <a:rPr lang="zh-CN" altLang="en-US" dirty="0"/>
              <a:t>制作注释信息</a:t>
            </a:r>
          </a:p>
          <a:p>
            <a:r>
              <a:rPr lang="en-US" altLang="zh-CN" dirty="0"/>
              <a:t>ac=</a:t>
            </a:r>
            <a:r>
              <a:rPr lang="en-US" altLang="zh-CN" dirty="0" err="1"/>
              <a:t>data.frame</a:t>
            </a:r>
            <a:r>
              <a:rPr lang="en-US" altLang="zh-CN" dirty="0"/>
              <a:t>(group=</a:t>
            </a:r>
            <a:r>
              <a:rPr lang="en-US" altLang="zh-CN" dirty="0" err="1"/>
              <a:t>group_list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rownames</a:t>
            </a:r>
            <a:r>
              <a:rPr lang="en-US" altLang="zh-CN" dirty="0"/>
              <a:t>(ac)=</a:t>
            </a:r>
            <a:r>
              <a:rPr lang="en-US" altLang="zh-CN" dirty="0" err="1"/>
              <a:t>colnames</a:t>
            </a:r>
            <a:r>
              <a:rPr lang="en-US" altLang="zh-CN" dirty="0"/>
              <a:t>(n)</a:t>
            </a:r>
          </a:p>
          <a:p>
            <a:r>
              <a:rPr lang="en-US" altLang="zh-CN" dirty="0" err="1"/>
              <a:t>pheatmap</a:t>
            </a:r>
            <a:r>
              <a:rPr lang="en-US" altLang="zh-CN" dirty="0"/>
              <a:t>(</a:t>
            </a:r>
            <a:r>
              <a:rPr lang="en-US" altLang="zh-CN" dirty="0" err="1"/>
              <a:t>n,show_colnames</a:t>
            </a:r>
            <a:r>
              <a:rPr lang="en-US" altLang="zh-CN" dirty="0"/>
              <a:t> =</a:t>
            </a:r>
            <a:r>
              <a:rPr lang="en-US" altLang="zh-CN" dirty="0" err="1"/>
              <a:t>F,show_rownames</a:t>
            </a:r>
            <a:r>
              <a:rPr lang="en-US" altLang="zh-CN" dirty="0"/>
              <a:t> = F, </a:t>
            </a:r>
            <a:r>
              <a:rPr lang="en-US" altLang="zh-CN" dirty="0" err="1"/>
              <a:t>annotation_col</a:t>
            </a:r>
            <a:r>
              <a:rPr lang="en-US" altLang="zh-CN" dirty="0"/>
              <a:t>=</a:t>
            </a:r>
            <a:r>
              <a:rPr lang="en-US" altLang="zh-CN" dirty="0" err="1"/>
              <a:t>ac,filename</a:t>
            </a:r>
            <a:r>
              <a:rPr lang="en-US" altLang="zh-CN" dirty="0"/>
              <a:t> ='heatmap_top1000_sd.png')</a:t>
            </a:r>
          </a:p>
          <a:p>
            <a:r>
              <a:rPr lang="en-US" altLang="zh-CN" dirty="0" err="1"/>
              <a:t>dev.off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057E24-300E-43E4-9521-AF93BFC8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100" y="844146"/>
            <a:ext cx="5600900" cy="55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2">
            <a:extLst>
              <a:ext uri="{FF2B5EF4-FFF2-40B4-BE49-F238E27FC236}">
                <a16:creationId xmlns:a16="http://schemas.microsoft.com/office/drawing/2014/main" id="{91B63F0C-FD16-445D-9D12-ED54625F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导入并检查数据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34EE11-0EE0-4D28-86ED-F73DC124EBCA}"/>
              </a:ext>
            </a:extLst>
          </p:cNvPr>
          <p:cNvSpPr txBox="1"/>
          <p:nvPr/>
        </p:nvSpPr>
        <p:spPr>
          <a:xfrm>
            <a:off x="556591" y="1099791"/>
            <a:ext cx="5731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对样本画相关性热图，组内的相关性是要高于组间的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054624-D131-4379-8369-2AF6A4A9EF8E}"/>
              </a:ext>
            </a:extLst>
          </p:cNvPr>
          <p:cNvSpPr txBox="1"/>
          <p:nvPr/>
        </p:nvSpPr>
        <p:spPr>
          <a:xfrm>
            <a:off x="543988" y="1688037"/>
            <a:ext cx="62029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####</a:t>
            </a:r>
            <a:r>
              <a:rPr lang="zh-CN" altLang="en-US" dirty="0"/>
              <a:t>制作样本相关性热图</a:t>
            </a:r>
            <a:r>
              <a:rPr lang="en-US" altLang="zh-CN" dirty="0"/>
              <a:t>####</a:t>
            </a:r>
          </a:p>
          <a:p>
            <a:r>
              <a:rPr lang="en-US" altLang="zh-CN" dirty="0"/>
              <a:t>rm(list = ls()) </a:t>
            </a:r>
          </a:p>
          <a:p>
            <a:r>
              <a:rPr lang="en-US" altLang="zh-CN" dirty="0"/>
              <a:t>load(file = 'step1-output.Rdata') </a:t>
            </a:r>
          </a:p>
          <a:p>
            <a:r>
              <a:rPr lang="en-US" altLang="zh-CN" dirty="0" err="1"/>
              <a:t>dat</a:t>
            </a:r>
            <a:r>
              <a:rPr lang="en-US" altLang="zh-CN" dirty="0"/>
              <a:t>[1:4,1:4] </a:t>
            </a:r>
          </a:p>
          <a:p>
            <a:r>
              <a:rPr lang="en-US" altLang="zh-CN" dirty="0" err="1"/>
              <a:t>exprSet</a:t>
            </a:r>
            <a:r>
              <a:rPr lang="en-US" altLang="zh-CN" dirty="0"/>
              <a:t>=</a:t>
            </a:r>
            <a:r>
              <a:rPr lang="en-US" altLang="zh-CN" dirty="0" err="1"/>
              <a:t>dat</a:t>
            </a:r>
            <a:endParaRPr lang="en-US" altLang="zh-CN" dirty="0"/>
          </a:p>
          <a:p>
            <a:r>
              <a:rPr lang="en-US" altLang="zh-CN" dirty="0" err="1"/>
              <a:t>pheatmap</a:t>
            </a:r>
            <a:r>
              <a:rPr lang="en-US" altLang="zh-CN" dirty="0"/>
              <a:t>::</a:t>
            </a:r>
            <a:r>
              <a:rPr lang="en-US" altLang="zh-CN" dirty="0" err="1"/>
              <a:t>pheatmap</a:t>
            </a:r>
            <a:r>
              <a:rPr lang="en-US" altLang="zh-CN" dirty="0"/>
              <a:t>(</a:t>
            </a:r>
            <a:r>
              <a:rPr lang="en-US" altLang="zh-CN" dirty="0" err="1"/>
              <a:t>cor</a:t>
            </a:r>
            <a:r>
              <a:rPr lang="en-US" altLang="zh-CN" dirty="0"/>
              <a:t>(</a:t>
            </a:r>
            <a:r>
              <a:rPr lang="en-US" altLang="zh-CN" dirty="0" err="1"/>
              <a:t>exprSet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组内的样本的相似性应该是要高于组间的！</a:t>
            </a:r>
          </a:p>
          <a:p>
            <a:r>
              <a:rPr lang="en-US" altLang="zh-CN" dirty="0" err="1"/>
              <a:t>colD</a:t>
            </a:r>
            <a:r>
              <a:rPr lang="en-US" altLang="zh-CN" dirty="0"/>
              <a:t>=</a:t>
            </a:r>
            <a:r>
              <a:rPr lang="en-US" altLang="zh-CN" dirty="0" err="1"/>
              <a:t>data.frame</a:t>
            </a:r>
            <a:r>
              <a:rPr lang="en-US" altLang="zh-CN" dirty="0"/>
              <a:t>(group=</a:t>
            </a:r>
            <a:r>
              <a:rPr lang="en-US" altLang="zh-CN" dirty="0" err="1"/>
              <a:t>group_list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rownames</a:t>
            </a:r>
            <a:r>
              <a:rPr lang="en-US" altLang="zh-CN" dirty="0"/>
              <a:t>(</a:t>
            </a:r>
            <a:r>
              <a:rPr lang="en-US" altLang="zh-CN" dirty="0" err="1"/>
              <a:t>colD</a:t>
            </a:r>
            <a:r>
              <a:rPr lang="en-US" altLang="zh-CN" dirty="0"/>
              <a:t>)=</a:t>
            </a:r>
            <a:r>
              <a:rPr lang="en-US" altLang="zh-CN" dirty="0" err="1"/>
              <a:t>colnames</a:t>
            </a:r>
            <a:r>
              <a:rPr lang="en-US" altLang="zh-CN" dirty="0"/>
              <a:t>(</a:t>
            </a:r>
            <a:r>
              <a:rPr lang="en-US" altLang="zh-CN" dirty="0" err="1"/>
              <a:t>exprSet</a:t>
            </a:r>
            <a:r>
              <a:rPr lang="en-US" altLang="zh-CN" dirty="0"/>
              <a:t>)  #---</a:t>
            </a:r>
            <a:r>
              <a:rPr lang="zh-CN" altLang="en-US" dirty="0"/>
              <a:t>制作注释</a:t>
            </a:r>
          </a:p>
          <a:p>
            <a:r>
              <a:rPr lang="en-US" altLang="zh-CN" dirty="0" err="1"/>
              <a:t>pheatmap</a:t>
            </a:r>
            <a:r>
              <a:rPr lang="en-US" altLang="zh-CN" dirty="0"/>
              <a:t>::</a:t>
            </a:r>
            <a:r>
              <a:rPr lang="en-US" altLang="zh-CN" dirty="0" err="1"/>
              <a:t>pheatmap</a:t>
            </a:r>
            <a:r>
              <a:rPr lang="en-US" altLang="zh-CN" dirty="0"/>
              <a:t>(</a:t>
            </a:r>
            <a:r>
              <a:rPr lang="en-US" altLang="zh-CN" dirty="0" err="1"/>
              <a:t>cor</a:t>
            </a:r>
            <a:r>
              <a:rPr lang="en-US" altLang="zh-CN" dirty="0"/>
              <a:t>(</a:t>
            </a:r>
            <a:r>
              <a:rPr lang="en-US" altLang="zh-CN" dirty="0" err="1"/>
              <a:t>exprSet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   </a:t>
            </a:r>
            <a:r>
              <a:rPr lang="en-US" altLang="zh-CN" dirty="0" err="1"/>
              <a:t>annotation_col</a:t>
            </a:r>
            <a:r>
              <a:rPr lang="en-US" altLang="zh-CN" dirty="0"/>
              <a:t> = </a:t>
            </a:r>
            <a:r>
              <a:rPr lang="en-US" altLang="zh-CN" dirty="0" err="1"/>
              <a:t>colD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   </a:t>
            </a:r>
            <a:r>
              <a:rPr lang="en-US" altLang="zh-CN" dirty="0" err="1"/>
              <a:t>show_rownames</a:t>
            </a:r>
            <a:r>
              <a:rPr lang="en-US" altLang="zh-CN" dirty="0"/>
              <a:t> = F,</a:t>
            </a:r>
          </a:p>
          <a:p>
            <a:r>
              <a:rPr lang="en-US" altLang="zh-CN" dirty="0"/>
              <a:t>                   filename = 'cor_all.png')</a:t>
            </a:r>
          </a:p>
          <a:p>
            <a:r>
              <a:rPr lang="en-US" altLang="zh-CN" dirty="0" err="1"/>
              <a:t>dev.off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48E87C-6A3B-4576-A2BB-826F576C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748" y="941832"/>
            <a:ext cx="5486487" cy="54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0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2">
            <a:extLst>
              <a:ext uri="{FF2B5EF4-FFF2-40B4-BE49-F238E27FC236}">
                <a16:creationId xmlns:a16="http://schemas.microsoft.com/office/drawing/2014/main" id="{91B63F0C-FD16-445D-9D12-ED54625F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导入并检查数据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6D9066-4588-4346-91B7-4E071046BAD3}"/>
              </a:ext>
            </a:extLst>
          </p:cNvPr>
          <p:cNvSpPr txBox="1"/>
          <p:nvPr/>
        </p:nvSpPr>
        <p:spPr>
          <a:xfrm>
            <a:off x="255965" y="1753252"/>
            <a:ext cx="53752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取绝对中位数</a:t>
            </a:r>
            <a:r>
              <a:rPr lang="en-US" altLang="zh-CN" dirty="0"/>
              <a:t>mad</a:t>
            </a:r>
            <a:r>
              <a:rPr lang="zh-CN" altLang="en-US" dirty="0"/>
              <a:t>的前</a:t>
            </a:r>
            <a:r>
              <a:rPr lang="en-US" altLang="zh-CN" dirty="0"/>
              <a:t>500</a:t>
            </a:r>
            <a:r>
              <a:rPr lang="zh-CN" altLang="en-US" dirty="0"/>
              <a:t>个基因，来做样本相关性</a:t>
            </a:r>
            <a:endParaRPr lang="en-US" altLang="zh-CN" dirty="0"/>
          </a:p>
          <a:p>
            <a:r>
              <a:rPr lang="en-US" altLang="zh-CN" dirty="0" err="1"/>
              <a:t>exprSet</a:t>
            </a:r>
            <a:r>
              <a:rPr lang="en-US" altLang="zh-CN" dirty="0"/>
              <a:t>=</a:t>
            </a:r>
            <a:r>
              <a:rPr lang="en-US" altLang="zh-CN" dirty="0" err="1"/>
              <a:t>exprSet</a:t>
            </a:r>
            <a:r>
              <a:rPr lang="en-US" altLang="zh-CN" dirty="0"/>
              <a:t>[names(sort(apply(</a:t>
            </a:r>
            <a:r>
              <a:rPr lang="en-US" altLang="zh-CN" dirty="0" err="1"/>
              <a:t>exprSet</a:t>
            </a:r>
            <a:r>
              <a:rPr lang="en-US" altLang="zh-CN" dirty="0"/>
              <a:t>, 1,mad),decreasing = T)[1:500]),]</a:t>
            </a:r>
          </a:p>
          <a:p>
            <a:r>
              <a:rPr lang="en-US" altLang="zh-CN" dirty="0"/>
              <a:t>dim(</a:t>
            </a:r>
            <a:r>
              <a:rPr lang="en-US" altLang="zh-CN" dirty="0" err="1"/>
              <a:t>exprSet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M=</a:t>
            </a:r>
            <a:r>
              <a:rPr lang="en-US" altLang="zh-CN" dirty="0" err="1"/>
              <a:t>cor</a:t>
            </a:r>
            <a:r>
              <a:rPr lang="en-US" altLang="zh-CN" dirty="0"/>
              <a:t>(</a:t>
            </a:r>
            <a:r>
              <a:rPr lang="en-US" altLang="zh-CN" dirty="0" err="1"/>
              <a:t>exprSet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pheatmap</a:t>
            </a:r>
            <a:r>
              <a:rPr lang="en-US" altLang="zh-CN" dirty="0"/>
              <a:t>::</a:t>
            </a:r>
            <a:r>
              <a:rPr lang="en-US" altLang="zh-CN" dirty="0" err="1"/>
              <a:t>pheatmap</a:t>
            </a:r>
            <a:r>
              <a:rPr lang="en-US" altLang="zh-CN" dirty="0"/>
              <a:t>(M,</a:t>
            </a:r>
          </a:p>
          <a:p>
            <a:r>
              <a:rPr lang="en-US" altLang="zh-CN" dirty="0"/>
              <a:t>                   </a:t>
            </a:r>
            <a:r>
              <a:rPr lang="en-US" altLang="zh-CN" dirty="0" err="1"/>
              <a:t>show_rownames</a:t>
            </a:r>
            <a:r>
              <a:rPr lang="en-US" altLang="zh-CN" dirty="0"/>
              <a:t> = F,</a:t>
            </a:r>
          </a:p>
          <a:p>
            <a:r>
              <a:rPr lang="en-US" altLang="zh-CN" dirty="0"/>
              <a:t>                   </a:t>
            </a:r>
            <a:r>
              <a:rPr lang="en-US" altLang="zh-CN" dirty="0" err="1"/>
              <a:t>annotation_col</a:t>
            </a:r>
            <a:r>
              <a:rPr lang="en-US" altLang="zh-CN" dirty="0"/>
              <a:t> = </a:t>
            </a:r>
            <a:r>
              <a:rPr lang="en-US" altLang="zh-CN" dirty="0" err="1"/>
              <a:t>colD</a:t>
            </a:r>
            <a:r>
              <a:rPr lang="en-US" altLang="zh-CN" dirty="0"/>
              <a:t>,    #</a:t>
            </a:r>
            <a:r>
              <a:rPr lang="zh-CN" altLang="en-US" dirty="0"/>
              <a:t>热图注释</a:t>
            </a:r>
            <a:endParaRPr lang="en-US" altLang="zh-CN" dirty="0"/>
          </a:p>
          <a:p>
            <a:r>
              <a:rPr lang="en-US" altLang="zh-CN" dirty="0"/>
              <a:t>                   filename = 'cor_top500_mad.png')</a:t>
            </a:r>
          </a:p>
          <a:p>
            <a:r>
              <a:rPr lang="en-US" altLang="zh-CN" dirty="0" err="1"/>
              <a:t>dev.off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0D97C-3B94-4127-B478-7BDEDADF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09" y="976473"/>
            <a:ext cx="5535175" cy="55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>
            <a:extLst>
              <a:ext uri="{FF2B5EF4-FFF2-40B4-BE49-F238E27FC236}">
                <a16:creationId xmlns:a16="http://schemas.microsoft.com/office/drawing/2014/main" id="{19562088-8984-4201-8BF6-18522F15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差异基因分析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F81298-023C-48C6-B958-5BB906AA8886}"/>
              </a:ext>
            </a:extLst>
          </p:cNvPr>
          <p:cNvSpPr txBox="1"/>
          <p:nvPr/>
        </p:nvSpPr>
        <p:spPr>
          <a:xfrm>
            <a:off x="487345" y="2668704"/>
            <a:ext cx="61998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####</a:t>
            </a:r>
            <a:r>
              <a:rPr lang="zh-CN" altLang="en-US" dirty="0"/>
              <a:t>利用差异基因绘制火山图</a:t>
            </a:r>
            <a:r>
              <a:rPr lang="en-US" altLang="zh-CN" dirty="0"/>
              <a:t>####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EnhancedVolcano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EnhancedVolcano</a:t>
            </a:r>
            <a:r>
              <a:rPr lang="en-US" altLang="zh-CN" dirty="0"/>
              <a:t>(deg,</a:t>
            </a:r>
          </a:p>
          <a:p>
            <a:r>
              <a:rPr lang="en-US" altLang="zh-CN" dirty="0"/>
              <a:t>                lab =  </a:t>
            </a:r>
            <a:r>
              <a:rPr lang="en-US" altLang="zh-CN" dirty="0" err="1"/>
              <a:t>rownames</a:t>
            </a:r>
            <a:r>
              <a:rPr lang="en-US" altLang="zh-CN" dirty="0"/>
              <a:t>(deg),</a:t>
            </a:r>
          </a:p>
          <a:p>
            <a:r>
              <a:rPr lang="en-US" altLang="zh-CN" dirty="0"/>
              <a:t>                x = '</a:t>
            </a:r>
            <a:r>
              <a:rPr lang="en-US" altLang="zh-CN" dirty="0" err="1"/>
              <a:t>logFC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        y = '</a:t>
            </a:r>
            <a:r>
              <a:rPr lang="en-US" altLang="zh-CN" dirty="0" err="1"/>
              <a:t>P.Value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pCutoff</a:t>
            </a:r>
            <a:r>
              <a:rPr lang="en-US" altLang="zh-CN" dirty="0"/>
              <a:t>=0.01,   #</a:t>
            </a:r>
            <a:r>
              <a:rPr lang="zh-CN" altLang="en-US" dirty="0"/>
              <a:t>设置</a:t>
            </a:r>
            <a:r>
              <a:rPr lang="en-US" altLang="zh-CN" dirty="0"/>
              <a:t>p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FCcutoff</a:t>
            </a:r>
            <a:r>
              <a:rPr lang="en-US" altLang="zh-CN" dirty="0"/>
              <a:t>=2   #</a:t>
            </a:r>
            <a:r>
              <a:rPr lang="zh-CN" altLang="en-US" dirty="0"/>
              <a:t>设置</a:t>
            </a:r>
            <a:r>
              <a:rPr lang="en-US" altLang="zh-CN" dirty="0" err="1"/>
              <a:t>logFC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ggsave</a:t>
            </a:r>
            <a:r>
              <a:rPr lang="en-US" altLang="zh-CN" dirty="0"/>
              <a:t>(filename = 'EnhancedVolcano_for_DEG_DEseq2.pdf')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C5AFE3-598A-4B43-892E-2827C8A65603}"/>
              </a:ext>
            </a:extLst>
          </p:cNvPr>
          <p:cNvSpPr txBox="1"/>
          <p:nvPr/>
        </p:nvSpPr>
        <p:spPr>
          <a:xfrm>
            <a:off x="641838" y="1095271"/>
            <a:ext cx="36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阈值设置为</a:t>
            </a:r>
            <a:r>
              <a:rPr lang="en-US" altLang="zh-CN" dirty="0">
                <a:highlight>
                  <a:srgbClr val="FFFF00"/>
                </a:highlight>
              </a:rPr>
              <a:t>|</a:t>
            </a:r>
            <a:r>
              <a:rPr lang="en-US" altLang="zh-CN" dirty="0" err="1">
                <a:highlight>
                  <a:srgbClr val="FFFF00"/>
                </a:highlight>
              </a:rPr>
              <a:t>logfc</a:t>
            </a:r>
            <a:r>
              <a:rPr lang="en-US" altLang="zh-CN" dirty="0">
                <a:highlight>
                  <a:srgbClr val="FFFF00"/>
                </a:highlight>
              </a:rPr>
              <a:t>|&gt;2, p-value &lt;0.01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6A8B8-FAF6-4356-92A1-1158E62E6EA2}"/>
              </a:ext>
            </a:extLst>
          </p:cNvPr>
          <p:cNvSpPr txBox="1"/>
          <p:nvPr/>
        </p:nvSpPr>
        <p:spPr>
          <a:xfrm>
            <a:off x="553916" y="14835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差异基因列表：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CD2A00F-2D78-4327-868E-35DCD40D1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49738"/>
              </p:ext>
            </p:extLst>
          </p:nvPr>
        </p:nvGraphicFramePr>
        <p:xfrm>
          <a:off x="553916" y="1858459"/>
          <a:ext cx="3033345" cy="682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115">
                  <a:extLst>
                    <a:ext uri="{9D8B030D-6E8A-4147-A177-3AD203B41FA5}">
                      <a16:colId xmlns:a16="http://schemas.microsoft.com/office/drawing/2014/main" val="4044017359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1163562556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1386504407"/>
                    </a:ext>
                  </a:extLst>
                </a:gridCol>
              </a:tblGrid>
              <a:tr h="341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2575224"/>
                  </a:ext>
                </a:extLst>
              </a:tr>
              <a:tr h="341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24925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303438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3789448-295A-4D12-95A1-2AEC66A4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09" y="1054072"/>
            <a:ext cx="5635363" cy="52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7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>
            <a:extLst>
              <a:ext uri="{FF2B5EF4-FFF2-40B4-BE49-F238E27FC236}">
                <a16:creationId xmlns:a16="http://schemas.microsoft.com/office/drawing/2014/main" id="{19562088-8984-4201-8BF6-18522F15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2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差异基因分析</a:t>
            </a:r>
            <a:br>
              <a:rPr kumimoji="1" lang="en-US" altLang="zh-CN" b="1" dirty="0"/>
            </a:b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C5AFE3-598A-4B43-892E-2827C8A65603}"/>
              </a:ext>
            </a:extLst>
          </p:cNvPr>
          <p:cNvSpPr txBox="1"/>
          <p:nvPr/>
        </p:nvSpPr>
        <p:spPr>
          <a:xfrm>
            <a:off x="641838" y="1095271"/>
            <a:ext cx="36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阈值设置为</a:t>
            </a:r>
            <a:r>
              <a:rPr lang="en-US" altLang="zh-CN" dirty="0">
                <a:highlight>
                  <a:srgbClr val="FFFF00"/>
                </a:highlight>
              </a:rPr>
              <a:t>|</a:t>
            </a:r>
            <a:r>
              <a:rPr lang="en-US" altLang="zh-CN" dirty="0" err="1">
                <a:highlight>
                  <a:srgbClr val="FFFF00"/>
                </a:highlight>
              </a:rPr>
              <a:t>logfc</a:t>
            </a:r>
            <a:r>
              <a:rPr lang="en-US" altLang="zh-CN" dirty="0">
                <a:highlight>
                  <a:srgbClr val="FFFF00"/>
                </a:highlight>
              </a:rPr>
              <a:t>|&gt;2, p-value &lt;0.01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6A8B8-FAF6-4356-92A1-1158E62E6EA2}"/>
              </a:ext>
            </a:extLst>
          </p:cNvPr>
          <p:cNvSpPr txBox="1"/>
          <p:nvPr/>
        </p:nvSpPr>
        <p:spPr>
          <a:xfrm>
            <a:off x="553916" y="14835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差异基因列表：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CD2A00F-2D78-4327-868E-35DCD40D1CE1}"/>
              </a:ext>
            </a:extLst>
          </p:cNvPr>
          <p:cNvGraphicFramePr>
            <a:graphicFrameLocks noGrp="1"/>
          </p:cNvGraphicFramePr>
          <p:nvPr/>
        </p:nvGraphicFramePr>
        <p:xfrm>
          <a:off x="553916" y="1858459"/>
          <a:ext cx="3033345" cy="682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115">
                  <a:extLst>
                    <a:ext uri="{9D8B030D-6E8A-4147-A177-3AD203B41FA5}">
                      <a16:colId xmlns:a16="http://schemas.microsoft.com/office/drawing/2014/main" val="4044017359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1163562556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1386504407"/>
                    </a:ext>
                  </a:extLst>
                </a:gridCol>
              </a:tblGrid>
              <a:tr h="341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2575224"/>
                  </a:ext>
                </a:extLst>
              </a:tr>
              <a:tr h="341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24925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303438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F86D303-ECA4-44DB-803E-F8D1570C8BA1}"/>
              </a:ext>
            </a:extLst>
          </p:cNvPr>
          <p:cNvSpPr txBox="1"/>
          <p:nvPr/>
        </p:nvSpPr>
        <p:spPr>
          <a:xfrm>
            <a:off x="258745" y="2722224"/>
            <a:ext cx="61998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#---</a:t>
            </a:r>
            <a:r>
              <a:rPr lang="zh-CN" altLang="en-US" dirty="0"/>
              <a:t>根据</a:t>
            </a:r>
            <a:r>
              <a:rPr lang="en-US" altLang="zh-CN" dirty="0" err="1"/>
              <a:t>logFC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用</a:t>
            </a:r>
            <a:r>
              <a:rPr lang="en-US" altLang="zh-CN" dirty="0" err="1"/>
              <a:t>ggscatter</a:t>
            </a:r>
            <a:r>
              <a:rPr lang="zh-CN" altLang="en-US" dirty="0"/>
              <a:t>绘火山图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ggscatter</a:t>
            </a:r>
            <a:r>
              <a:rPr lang="en-US" altLang="zh-CN" dirty="0"/>
              <a:t>(df, x = "</a:t>
            </a:r>
            <a:r>
              <a:rPr lang="en-US" altLang="zh-CN" dirty="0" err="1"/>
              <a:t>logFC</a:t>
            </a:r>
            <a:r>
              <a:rPr lang="en-US" altLang="zh-CN" dirty="0"/>
              <a:t>", y = "v", color = "g",</a:t>
            </a:r>
          </a:p>
          <a:p>
            <a:r>
              <a:rPr lang="en-US" altLang="zh-CN" dirty="0"/>
              <a:t>      size = 0.5, label = "name", repel = T,   </a:t>
            </a:r>
          </a:p>
          <a:p>
            <a:r>
              <a:rPr lang="en-US" altLang="zh-CN" dirty="0"/>
              <a:t>      #---repel:</a:t>
            </a:r>
            <a:r>
              <a:rPr lang="zh-CN" altLang="en-US" dirty="0"/>
              <a:t>避免过度绘制标签导致重叠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label.select</a:t>
            </a:r>
            <a:r>
              <a:rPr lang="en-US" altLang="zh-CN" dirty="0"/>
              <a:t> = </a:t>
            </a:r>
            <a:r>
              <a:rPr lang="en-US" altLang="zh-CN" dirty="0" err="1"/>
              <a:t>rownames</a:t>
            </a:r>
            <a:r>
              <a:rPr lang="en-US" altLang="zh-CN" dirty="0"/>
              <a:t>(df)[</a:t>
            </a:r>
            <a:r>
              <a:rPr lang="en-US" altLang="zh-CN" dirty="0" err="1"/>
              <a:t>df$g</a:t>
            </a:r>
            <a:r>
              <a:rPr lang="en-US" altLang="zh-CN" dirty="0"/>
              <a:t> != 'stable'] ,</a:t>
            </a:r>
          </a:p>
          <a:p>
            <a:r>
              <a:rPr lang="en-US" altLang="zh-CN" dirty="0"/>
              <a:t>      palette = c("#00AFBB", "#E7B800", "#FC4E07") 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ggsave</a:t>
            </a:r>
            <a:r>
              <a:rPr lang="en-US" altLang="zh-CN" dirty="0"/>
              <a:t>('volcano.png')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0025661-4A4A-4AF9-9994-BF02C608E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123" y="1194811"/>
            <a:ext cx="6437389" cy="51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0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2911</Words>
  <Application>Microsoft Office PowerPoint</Application>
  <PresentationFormat>宽屏</PresentationFormat>
  <Paragraphs>308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 Unicode MS</vt:lpstr>
      <vt:lpstr>等线</vt:lpstr>
      <vt:lpstr>华文彩云</vt:lpstr>
      <vt:lpstr>微软雅黑</vt:lpstr>
      <vt:lpstr>微软雅黑</vt:lpstr>
      <vt:lpstr>Arial</vt:lpstr>
      <vt:lpstr>Calibri</vt:lpstr>
      <vt:lpstr>Calibri Light</vt:lpstr>
      <vt:lpstr>Office Theme</vt:lpstr>
      <vt:lpstr>GEO数据挖掘实战</vt:lpstr>
      <vt:lpstr>作业：GSE90598数据分析</vt:lpstr>
      <vt:lpstr>1. 导入并检查数据及ID转换 </vt:lpstr>
      <vt:lpstr>1. PCA主成分分析 </vt:lpstr>
      <vt:lpstr>1.取1000sd差异基因做热图 </vt:lpstr>
      <vt:lpstr>1. 导入并检查数据 </vt:lpstr>
      <vt:lpstr>1. 导入并检查数据 </vt:lpstr>
      <vt:lpstr>2. 差异基因分析 </vt:lpstr>
      <vt:lpstr>2. 差异基因分析 </vt:lpstr>
      <vt:lpstr>2. 差异基因分析 </vt:lpstr>
      <vt:lpstr>2. 差异基因分析 </vt:lpstr>
      <vt:lpstr>3. 差异基因GO富集分析 </vt:lpstr>
      <vt:lpstr>3. 差异基因GO富集分析 </vt:lpstr>
      <vt:lpstr>3. 差异基因GO富集分析 </vt:lpstr>
      <vt:lpstr>3. 差异基因KEGG富集分析 </vt:lpstr>
      <vt:lpstr>3. 差异基因GSEA富集分析 </vt:lpstr>
      <vt:lpstr>3. 差异基因GSEA富集分析 </vt:lpstr>
      <vt:lpstr>3. 差异基因GSEA富集分析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Xiao Wenxuan</cp:lastModifiedBy>
  <cp:revision>237</cp:revision>
  <dcterms:created xsi:type="dcterms:W3CDTF">2018-07-13T08:39:01Z</dcterms:created>
  <dcterms:modified xsi:type="dcterms:W3CDTF">2021-08-10T15:45:34Z</dcterms:modified>
</cp:coreProperties>
</file>