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2" r:id="rId6"/>
    <p:sldId id="261" r:id="rId7"/>
    <p:sldId id="260" r:id="rId8"/>
    <p:sldId id="263" r:id="rId9"/>
    <p:sldId id="264" r:id="rId10"/>
    <p:sldId id="265" r:id="rId11"/>
    <p:sldId id="266" r:id="rId12"/>
    <p:sldId id="270" r:id="rId13"/>
    <p:sldId id="277" r:id="rId14"/>
    <p:sldId id="267" r:id="rId15"/>
    <p:sldId id="268" r:id="rId16"/>
    <p:sldId id="269" r:id="rId17"/>
    <p:sldId id="274" r:id="rId18"/>
    <p:sldId id="271" r:id="rId19"/>
    <p:sldId id="272" r:id="rId20"/>
    <p:sldId id="273" r:id="rId21"/>
    <p:sldId id="276"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9" autoAdjust="0"/>
  </p:normalViewPr>
  <p:slideViewPr>
    <p:cSldViewPr snapToGrid="0">
      <p:cViewPr varScale="1">
        <p:scale>
          <a:sx n="55" d="100"/>
          <a:sy n="55" d="100"/>
        </p:scale>
        <p:origin x="2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399B1-8BB1-42F0-8BCF-E515539FFAC9}" type="datetimeFigureOut">
              <a:rPr lang="zh-CN" altLang="en-US" smtClean="0"/>
              <a:t>2018/12/14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B2D9A-3C58-4531-85B9-A562439C4E61}" type="slidenum">
              <a:rPr lang="zh-CN" altLang="en-US" smtClean="0"/>
              <a:t>‹#›</a:t>
            </a:fld>
            <a:endParaRPr lang="zh-CN" altLang="en-US"/>
          </a:p>
        </p:txBody>
      </p:sp>
    </p:spTree>
    <p:extLst>
      <p:ext uri="{BB962C8B-B14F-4D97-AF65-F5344CB8AC3E}">
        <p14:creationId xmlns:p14="http://schemas.microsoft.com/office/powerpoint/2010/main" val="26355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a:t>
            </a:fld>
            <a:endParaRPr lang="zh-CN" altLang="en-US"/>
          </a:p>
        </p:txBody>
      </p:sp>
    </p:spTree>
    <p:extLst>
      <p:ext uri="{BB962C8B-B14F-4D97-AF65-F5344CB8AC3E}">
        <p14:creationId xmlns:p14="http://schemas.microsoft.com/office/powerpoint/2010/main" val="17010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评估指标来自两篇论文</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15</a:t>
            </a:fld>
            <a:endParaRPr lang="zh-CN" altLang="en-US"/>
          </a:p>
        </p:txBody>
      </p:sp>
    </p:spTree>
    <p:extLst>
      <p:ext uri="{BB962C8B-B14F-4D97-AF65-F5344CB8AC3E}">
        <p14:creationId xmlns:p14="http://schemas.microsoft.com/office/powerpoint/2010/main" val="365959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FOV: </a:t>
            </a:r>
            <a:r>
              <a:rPr lang="zh-CN" altLang="en-US" dirty="0" smtClean="0"/>
              <a:t>视觉区域</a:t>
            </a:r>
            <a:endParaRPr lang="en-US" altLang="zh-CN" dirty="0" smtClean="0"/>
          </a:p>
          <a:p>
            <a:r>
              <a:rPr lang="en-US" altLang="zh-CN" dirty="0" smtClean="0"/>
              <a:t>Front-S:</a:t>
            </a:r>
            <a:r>
              <a:rPr lang="zh-CN" altLang="en-US" dirty="0" smtClean="0"/>
              <a:t>普通的网络的，带有池化层，</a:t>
            </a:r>
            <a:r>
              <a:rPr lang="en-US" altLang="zh-CN" dirty="0" smtClean="0"/>
              <a:t>S</a:t>
            </a:r>
            <a:r>
              <a:rPr lang="zh-CN" altLang="en-US" dirty="0" smtClean="0"/>
              <a:t>是指针对小目标， </a:t>
            </a:r>
            <a:r>
              <a:rPr lang="en-US" altLang="zh-CN" dirty="0" smtClean="0"/>
              <a:t>L</a:t>
            </a:r>
            <a:r>
              <a:rPr lang="zh-CN" altLang="en-US" dirty="0" smtClean="0"/>
              <a:t>是指针对大目标</a:t>
            </a:r>
            <a:r>
              <a:rPr lang="en-US" altLang="zh-CN" dirty="0" smtClean="0">
                <a:sym typeface="Wingdings" panose="05000000000000000000" pitchFamily="2" charset="2"/>
              </a:rPr>
              <a:t></a:t>
            </a:r>
            <a:r>
              <a:rPr lang="en-US" altLang="zh-CN" sz="1200" b="0" i="0" u="none" strike="noStrike" kern="1200" baseline="0" dirty="0" smtClean="0">
                <a:solidFill>
                  <a:schemeClr val="tx1"/>
                </a:solidFill>
                <a:latin typeface="+mn-lt"/>
                <a:ea typeface="+mn-ea"/>
                <a:cs typeface="+mn-cs"/>
              </a:rPr>
              <a:t>small FOV </a:t>
            </a:r>
            <a:endParaRPr lang="en-US" altLang="zh-CN" dirty="0" smtClean="0"/>
          </a:p>
          <a:p>
            <a:r>
              <a:rPr lang="en-US" altLang="zh-CN" dirty="0" smtClean="0"/>
              <a:t>Front-S+D: +D</a:t>
            </a:r>
            <a:r>
              <a:rPr lang="zh-CN" altLang="en-US" dirty="0" smtClean="0"/>
              <a:t>是指加上膨胀卷积因子</a:t>
            </a:r>
            <a:r>
              <a:rPr lang="en-US" altLang="zh-CN" dirty="0" smtClean="0"/>
              <a:t>d1</a:t>
            </a:r>
            <a:r>
              <a:rPr lang="zh-CN" altLang="en-US" dirty="0" smtClean="0"/>
              <a:t>、</a:t>
            </a:r>
            <a:r>
              <a:rPr lang="en-US" altLang="zh-CN" dirty="0" smtClean="0"/>
              <a:t>d2</a:t>
            </a:r>
            <a:r>
              <a:rPr lang="zh-CN" altLang="en-US" dirty="0" smtClean="0"/>
              <a:t>、</a:t>
            </a:r>
            <a:r>
              <a:rPr lang="en-US" altLang="zh-CN" dirty="0" smtClean="0"/>
              <a:t>d3</a:t>
            </a:r>
          </a:p>
          <a:p>
            <a:r>
              <a:rPr lang="en-US" altLang="zh-CN" dirty="0" smtClean="0"/>
              <a:t>Front-S+D+LFE:</a:t>
            </a:r>
            <a:r>
              <a:rPr lang="en-US" altLang="zh-CN" baseline="0" dirty="0" smtClean="0"/>
              <a:t> </a:t>
            </a:r>
            <a:r>
              <a:rPr lang="zh-CN" altLang="en-US" baseline="0" dirty="0" smtClean="0"/>
              <a:t>加上特征提取模块</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16</a:t>
            </a:fld>
            <a:endParaRPr lang="zh-CN" altLang="en-US"/>
          </a:p>
        </p:txBody>
      </p:sp>
    </p:spTree>
    <p:extLst>
      <p:ext uri="{BB962C8B-B14F-4D97-AF65-F5344CB8AC3E}">
        <p14:creationId xmlns:p14="http://schemas.microsoft.com/office/powerpoint/2010/main" val="8328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18</a:t>
            </a:fld>
            <a:endParaRPr lang="zh-CN" altLang="en-US"/>
          </a:p>
        </p:txBody>
      </p:sp>
    </p:spTree>
    <p:extLst>
      <p:ext uri="{BB962C8B-B14F-4D97-AF65-F5344CB8AC3E}">
        <p14:creationId xmlns:p14="http://schemas.microsoft.com/office/powerpoint/2010/main" val="106487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20</a:t>
            </a:fld>
            <a:endParaRPr lang="zh-CN" altLang="en-US"/>
          </a:p>
        </p:txBody>
      </p:sp>
    </p:spTree>
    <p:extLst>
      <p:ext uri="{BB962C8B-B14F-4D97-AF65-F5344CB8AC3E}">
        <p14:creationId xmlns:p14="http://schemas.microsoft.com/office/powerpoint/2010/main" val="398941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针对分辨率来测试的</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21</a:t>
            </a:fld>
            <a:endParaRPr lang="zh-CN" altLang="en-US"/>
          </a:p>
        </p:txBody>
      </p:sp>
    </p:spTree>
    <p:extLst>
      <p:ext uri="{BB962C8B-B14F-4D97-AF65-F5344CB8AC3E}">
        <p14:creationId xmlns:p14="http://schemas.microsoft.com/office/powerpoint/2010/main" val="256466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Aggregate</a:t>
            </a:r>
            <a:r>
              <a:rPr lang="zh-CN" altLang="en-US" dirty="0" smtClean="0"/>
              <a:t>：聚合，总结</a:t>
            </a:r>
            <a:endParaRPr lang="en-US" altLang="zh-CN" dirty="0" smtClean="0"/>
          </a:p>
          <a:p>
            <a:r>
              <a:rPr lang="en-US" altLang="zh-CN" sz="1200" dirty="0" err="1" smtClean="0">
                <a:latin typeface="Times New Roman" panose="02020603050405020304" pitchFamily="18" charset="0"/>
                <a:cs typeface="Times New Roman" panose="02020603050405020304" pitchFamily="18" charset="0"/>
              </a:rPr>
              <a:t>sparsity</a:t>
            </a:r>
            <a:r>
              <a:rPr lang="en-US" altLang="zh-CN" sz="1200" dirty="0" smtClean="0">
                <a:latin typeface="Times New Roman" panose="02020603050405020304" pitchFamily="18" charset="0"/>
                <a:cs typeface="Times New Roman" panose="02020603050405020304" pitchFamily="18" charset="0"/>
              </a:rPr>
              <a:t> </a:t>
            </a:r>
            <a:r>
              <a:rPr lang="zh-CN" altLang="en-US" sz="1200" dirty="0" smtClean="0">
                <a:latin typeface="Times New Roman" panose="02020603050405020304" pitchFamily="18" charset="0"/>
                <a:cs typeface="Times New Roman" panose="02020603050405020304" pitchFamily="18" charset="0"/>
              </a:rPr>
              <a:t>：稀疏</a:t>
            </a:r>
            <a:endParaRPr lang="en-US" altLang="zh-CN" sz="1200" dirty="0" smtClean="0">
              <a:latin typeface="Times New Roman" panose="02020603050405020304" pitchFamily="18" charset="0"/>
              <a:cs typeface="Times New Roman" panose="02020603050405020304" pitchFamily="18" charset="0"/>
            </a:endParaRPr>
          </a:p>
          <a:p>
            <a:r>
              <a:rPr lang="en-US" altLang="zh-CN" sz="1200" dirty="0" smtClean="0">
                <a:latin typeface="Times New Roman" panose="02020603050405020304" pitchFamily="18" charset="0"/>
                <a:cs typeface="Times New Roman" panose="02020603050405020304" pitchFamily="18" charset="0"/>
              </a:rPr>
              <a:t>detrimental </a:t>
            </a:r>
            <a:r>
              <a:rPr lang="zh-CN" altLang="en-US" sz="1200" dirty="0" smtClean="0">
                <a:latin typeface="Times New Roman" panose="02020603050405020304" pitchFamily="18" charset="0"/>
                <a:cs typeface="Times New Roman" panose="02020603050405020304" pitchFamily="18" charset="0"/>
              </a:rPr>
              <a:t>：有害的</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2</a:t>
            </a:fld>
            <a:endParaRPr lang="zh-CN" altLang="en-US"/>
          </a:p>
        </p:txBody>
      </p:sp>
    </p:spTree>
    <p:extLst>
      <p:ext uri="{BB962C8B-B14F-4D97-AF65-F5344CB8AC3E}">
        <p14:creationId xmlns:p14="http://schemas.microsoft.com/office/powerpoint/2010/main" val="358256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 the spatial resolution</a:t>
            </a:r>
            <a:r>
              <a:rPr lang="zh-CN" altLang="en-US" sz="1200" b="0" i="0" u="none" strike="noStrike" kern="1200" baseline="0" dirty="0" smtClean="0">
                <a:solidFill>
                  <a:schemeClr val="tx1"/>
                </a:solidFill>
                <a:latin typeface="+mn-lt"/>
                <a:ea typeface="+mn-ea"/>
                <a:cs typeface="+mn-cs"/>
              </a:rPr>
              <a:t>（空间分辨率）</a:t>
            </a:r>
            <a:r>
              <a:rPr lang="en-US" altLang="zh-CN" sz="1200" b="0" i="0" u="none" strike="noStrike" kern="1200" baseline="0" dirty="0" smtClean="0">
                <a:solidFill>
                  <a:schemeClr val="tx1"/>
                </a:solidFill>
                <a:latin typeface="+mn-lt"/>
                <a:ea typeface="+mn-ea"/>
                <a:cs typeface="+mn-cs"/>
              </a:rPr>
              <a:t> of satellite imagery has substantially enhanced. </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Accordingly, the size of objects of interest has become smaller. </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3</a:t>
            </a:fld>
            <a:endParaRPr lang="zh-CN" altLang="en-US"/>
          </a:p>
        </p:txBody>
      </p:sp>
    </p:spTree>
    <p:extLst>
      <p:ext uri="{BB962C8B-B14F-4D97-AF65-F5344CB8AC3E}">
        <p14:creationId xmlns:p14="http://schemas.microsoft.com/office/powerpoint/2010/main" val="255187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resolution</a:t>
            </a:r>
            <a:r>
              <a:rPr lang="zh-CN" altLang="en-US" sz="1200" dirty="0" smtClean="0">
                <a:latin typeface="Times New Roman" panose="02020603050405020304" pitchFamily="18" charset="0"/>
                <a:cs typeface="Times New Roman" panose="02020603050405020304" pitchFamily="18" charset="0"/>
              </a:rPr>
              <a:t>：分辨率</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5</a:t>
            </a:fld>
            <a:endParaRPr lang="zh-CN" altLang="en-US"/>
          </a:p>
        </p:txBody>
      </p:sp>
    </p:spTree>
    <p:extLst>
      <p:ext uri="{BB962C8B-B14F-4D97-AF65-F5344CB8AC3E}">
        <p14:creationId xmlns:p14="http://schemas.microsoft.com/office/powerpoint/2010/main" val="3665609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skip connections or </a:t>
            </a:r>
            <a:r>
              <a:rPr lang="en-US" altLang="zh-CN" sz="1200" dirty="0" err="1" smtClean="0">
                <a:latin typeface="Times New Roman" panose="02020603050405020304" pitchFamily="18" charset="0"/>
                <a:cs typeface="Times New Roman" panose="02020603050405020304" pitchFamily="18" charset="0"/>
              </a:rPr>
              <a:t>hypercolumns</a:t>
            </a:r>
            <a:r>
              <a:rPr lang="zh-CN" altLang="en-US" sz="1200" dirty="0" smtClean="0">
                <a:latin typeface="+mn-lt"/>
                <a:cs typeface="+mn-cs"/>
              </a:rPr>
              <a:t>：其他论文中的一些方法</a:t>
            </a:r>
            <a:endParaRPr lang="en-US" altLang="zh-CN" sz="12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8CB2D9A-3C58-4531-85B9-A562439C4E61}" type="slidenum">
              <a:rPr lang="zh-CN" altLang="en-US" smtClean="0"/>
              <a:t>6</a:t>
            </a:fld>
            <a:endParaRPr lang="zh-CN" altLang="en-US"/>
          </a:p>
        </p:txBody>
      </p:sp>
    </p:spTree>
    <p:extLst>
      <p:ext uri="{BB962C8B-B14F-4D97-AF65-F5344CB8AC3E}">
        <p14:creationId xmlns:p14="http://schemas.microsoft.com/office/powerpoint/2010/main" val="71428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dilation factor</a:t>
            </a:r>
            <a:endParaRPr lang="en-US" altLang="zh-CN" dirty="0" smtClean="0"/>
          </a:p>
          <a:p>
            <a:r>
              <a:rPr lang="en-US" altLang="zh-CN" dirty="0" smtClean="0"/>
              <a:t>ordinary</a:t>
            </a:r>
            <a:r>
              <a:rPr lang="en-US" altLang="zh-CN" baseline="0" dirty="0" smtClean="0"/>
              <a:t> convolution: dilation=1</a:t>
            </a:r>
          </a:p>
          <a:p>
            <a:r>
              <a:rPr lang="en-US" altLang="zh-CN" baseline="0" dirty="0" smtClean="0"/>
              <a:t>The right dilation convolution: dilation=2 </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7</a:t>
            </a:fld>
            <a:endParaRPr lang="zh-CN" altLang="en-US"/>
          </a:p>
        </p:txBody>
      </p:sp>
    </p:spTree>
    <p:extLst>
      <p:ext uri="{BB962C8B-B14F-4D97-AF65-F5344CB8AC3E}">
        <p14:creationId xmlns:p14="http://schemas.microsoft.com/office/powerpoint/2010/main" val="2367944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spatial :</a:t>
            </a:r>
            <a:r>
              <a:rPr lang="zh-CN" altLang="en-US" sz="1200" dirty="0" smtClean="0"/>
              <a:t>空间的 </a:t>
            </a:r>
            <a:r>
              <a:rPr lang="en-US" altLang="zh-CN" sz="1200" dirty="0" smtClean="0"/>
              <a:t>consistency </a:t>
            </a:r>
            <a:r>
              <a:rPr lang="zh-CN" altLang="en-US" sz="1200" dirty="0" smtClean="0"/>
              <a:t>一致性</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12</a:t>
            </a:fld>
            <a:endParaRPr lang="zh-CN" altLang="en-US"/>
          </a:p>
        </p:txBody>
      </p:sp>
    </p:spTree>
    <p:extLst>
      <p:ext uri="{BB962C8B-B14F-4D97-AF65-F5344CB8AC3E}">
        <p14:creationId xmlns:p14="http://schemas.microsoft.com/office/powerpoint/2010/main" val="80434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每一行都是一层网络</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问题</a:t>
            </a:r>
            <a:r>
              <a:rPr lang="en-US" altLang="zh-CN" sz="1200" b="0" i="0" u="none" strike="noStrike" kern="1200" baseline="0" dirty="0" smtClean="0">
                <a:solidFill>
                  <a:schemeClr val="tx1"/>
                </a:solidFill>
                <a:latin typeface="+mn-lt"/>
                <a:ea typeface="+mn-ea"/>
                <a:cs typeface="+mn-cs"/>
              </a:rPr>
              <a:t>1 As long as dilation factor increases, they never overlap again in higher layers </a:t>
            </a:r>
          </a:p>
          <a:p>
            <a:r>
              <a:rPr lang="zh-CN" altLang="en-US" sz="1200" b="0" i="0" u="none" strike="noStrike" kern="1200" baseline="0" dirty="0" smtClean="0">
                <a:solidFill>
                  <a:schemeClr val="tx1"/>
                </a:solidFill>
                <a:latin typeface="+mn-lt"/>
                <a:ea typeface="+mn-ea"/>
                <a:cs typeface="+mn-cs"/>
              </a:rPr>
              <a:t>问题</a:t>
            </a:r>
            <a:r>
              <a:rPr lang="en-US" altLang="zh-CN" sz="1200" b="0" i="0" u="none" strike="noStrike" kern="1200" baseline="0" dirty="0" smtClean="0">
                <a:solidFill>
                  <a:schemeClr val="tx1"/>
                </a:solidFill>
                <a:latin typeface="+mn-lt"/>
                <a:ea typeface="+mn-ea"/>
                <a:cs typeface="+mn-cs"/>
              </a:rPr>
              <a:t>2 All units in top most layer receive information from either of the two units, but not both. This means that all units in top most layer are unaware of local structure inside the two units. </a:t>
            </a:r>
          </a:p>
          <a:p>
            <a:r>
              <a:rPr lang="en-US" altLang="zh-CN" sz="1200" b="0" i="0" u="none" strike="noStrike" kern="1200" baseline="0" dirty="0" smtClean="0">
                <a:solidFill>
                  <a:schemeClr val="tx1"/>
                </a:solidFill>
                <a:latin typeface="+mn-lt"/>
                <a:ea typeface="+mn-ea"/>
                <a:cs typeface="+mn-cs"/>
              </a:rPr>
              <a:t> With increasing dilation factor, higher layers cannot extract local structure because of non-overlap information pyramid. </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13</a:t>
            </a:fld>
            <a:endParaRPr lang="zh-CN" altLang="en-US"/>
          </a:p>
        </p:txBody>
      </p:sp>
    </p:spTree>
    <p:extLst>
      <p:ext uri="{BB962C8B-B14F-4D97-AF65-F5344CB8AC3E}">
        <p14:creationId xmlns:p14="http://schemas.microsoft.com/office/powerpoint/2010/main" val="186865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Post-processing</a:t>
            </a:r>
            <a:r>
              <a:rPr lang="zh-CN" altLang="en-US" sz="1200" dirty="0" smtClean="0">
                <a:latin typeface="Times New Roman" panose="02020603050405020304" pitchFamily="18" charset="0"/>
                <a:cs typeface="Times New Roman" panose="02020603050405020304" pitchFamily="18" charset="0"/>
              </a:rPr>
              <a:t>：</a:t>
            </a:r>
            <a:r>
              <a:rPr lang="zh-CN" altLang="en-US" dirty="0" smtClean="0"/>
              <a:t>后期处理</a:t>
            </a:r>
            <a:endParaRPr lang="zh-CN" altLang="en-US" dirty="0"/>
          </a:p>
        </p:txBody>
      </p:sp>
      <p:sp>
        <p:nvSpPr>
          <p:cNvPr id="4" name="灯片编号占位符 3"/>
          <p:cNvSpPr>
            <a:spLocks noGrp="1"/>
          </p:cNvSpPr>
          <p:nvPr>
            <p:ph type="sldNum" sz="quarter" idx="10"/>
          </p:nvPr>
        </p:nvSpPr>
        <p:spPr/>
        <p:txBody>
          <a:bodyPr/>
          <a:lstStyle/>
          <a:p>
            <a:fld id="{A8CB2D9A-3C58-4531-85B9-A562439C4E61}" type="slidenum">
              <a:rPr lang="zh-CN" altLang="en-US" smtClean="0"/>
              <a:t>14</a:t>
            </a:fld>
            <a:endParaRPr lang="zh-CN" altLang="en-US"/>
          </a:p>
        </p:txBody>
      </p:sp>
    </p:spTree>
    <p:extLst>
      <p:ext uri="{BB962C8B-B14F-4D97-AF65-F5344CB8AC3E}">
        <p14:creationId xmlns:p14="http://schemas.microsoft.com/office/powerpoint/2010/main" val="113629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217851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353115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342392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183011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342467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6953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98823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368468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102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207100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3DE35B7-AC89-4766-B12E-D2815E9BE28A}" type="datetimeFigureOut">
              <a:rPr lang="zh-CN" altLang="en-US" smtClean="0"/>
              <a:t>2018/12/14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310271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E35B7-AC89-4766-B12E-D2815E9BE28A}" type="datetimeFigureOut">
              <a:rPr lang="zh-CN" altLang="en-US" smtClean="0"/>
              <a:t>2018/12/14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500D2-861B-412C-B48D-8B4DA6F9C4B2}" type="slidenum">
              <a:rPr lang="zh-CN" altLang="en-US" smtClean="0"/>
              <a:t>‹#›</a:t>
            </a:fld>
            <a:endParaRPr lang="zh-CN" altLang="en-US"/>
          </a:p>
        </p:txBody>
      </p:sp>
    </p:spTree>
    <p:extLst>
      <p:ext uri="{BB962C8B-B14F-4D97-AF65-F5344CB8AC3E}">
        <p14:creationId xmlns:p14="http://schemas.microsoft.com/office/powerpoint/2010/main" val="119688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285" y="609600"/>
            <a:ext cx="10014858" cy="1354217"/>
          </a:xfrm>
          <a:prstGeom prst="rect">
            <a:avLst/>
          </a:prstGeom>
          <a:noFill/>
        </p:spPr>
        <p:txBody>
          <a:bodyPr wrap="square" rtlCol="0">
            <a:spAutoFit/>
          </a:bodyPr>
          <a:lstStyle/>
          <a:p>
            <a:endParaRPr lang="zh-CN" altLang="en-US" dirty="0"/>
          </a:p>
          <a:p>
            <a:pPr algn="ctr"/>
            <a:r>
              <a:rPr lang="en-US" altLang="zh-CN" sz="3200" dirty="0"/>
              <a:t> </a:t>
            </a:r>
            <a:r>
              <a:rPr lang="en-US" altLang="zh-CN" sz="3200" b="1" dirty="0">
                <a:latin typeface="Times New Roman" panose="02020603050405020304" pitchFamily="18" charset="0"/>
                <a:cs typeface="Times New Roman" panose="02020603050405020304" pitchFamily="18" charset="0"/>
              </a:rPr>
              <a:t>Effective Use of Dilated Convolutions for Segmenting Small Object Instances in Remote Sensing Imagery </a:t>
            </a:r>
            <a:endParaRPr lang="zh-CN" altLang="en-US" sz="32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306285" y="2365829"/>
            <a:ext cx="10479314" cy="3908762"/>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Abstract</a:t>
            </a:r>
          </a:p>
          <a:p>
            <a:r>
              <a:rPr lang="en-US" altLang="zh-CN" sz="2800" dirty="0" smtClean="0">
                <a:latin typeface="Times New Roman" panose="02020603050405020304" pitchFamily="18" charset="0"/>
                <a:cs typeface="Times New Roman" panose="02020603050405020304" pitchFamily="18" charset="0"/>
              </a:rPr>
              <a:t>1.Most </a:t>
            </a:r>
            <a:r>
              <a:rPr lang="en-US" altLang="zh-CN" sz="2800" dirty="0">
                <a:latin typeface="Times New Roman" panose="02020603050405020304" pitchFamily="18" charset="0"/>
                <a:cs typeface="Times New Roman" panose="02020603050405020304" pitchFamily="18" charset="0"/>
              </a:rPr>
              <a:t>of the previous works have not fully taken into account the specific difficulties that exist in remote sensing tasks. </a:t>
            </a:r>
            <a:r>
              <a:rPr lang="en-US" altLang="zh-CN" sz="2800" dirty="0" smtClean="0">
                <a:latin typeface="Times New Roman" panose="02020603050405020304" pitchFamily="18" charset="0"/>
                <a:cs typeface="Times New Roman" panose="02020603050405020304" pitchFamily="18" charset="0"/>
              </a:rPr>
              <a:t>One </a:t>
            </a:r>
            <a:r>
              <a:rPr lang="en-US" altLang="zh-CN" sz="2800" dirty="0">
                <a:latin typeface="Times New Roman" panose="02020603050405020304" pitchFamily="18" charset="0"/>
                <a:cs typeface="Times New Roman" panose="02020603050405020304" pitchFamily="18" charset="0"/>
              </a:rPr>
              <a:t>of such difficulties is that objects are small and crowded in remote sensing imagery.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2.we </a:t>
            </a:r>
            <a:r>
              <a:rPr lang="en-US" altLang="zh-CN" sz="2800" dirty="0">
                <a:latin typeface="Times New Roman" panose="02020603050405020304" pitchFamily="18" charset="0"/>
                <a:cs typeface="Times New Roman" panose="02020603050405020304" pitchFamily="18" charset="0"/>
              </a:rPr>
              <a:t>have proposed a novel architecture called local feature extraction (LFE) module attached on top of dilated front-end module. </a:t>
            </a:r>
            <a:endParaRPr lang="en-US" altLang="zh-CN" sz="2800" dirty="0" smtClean="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2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5800" y="1464128"/>
            <a:ext cx="9666514"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1 Context </a:t>
            </a:r>
            <a:r>
              <a:rPr lang="en-US" altLang="zh-CN" sz="2800" dirty="0">
                <a:latin typeface="Times New Roman" panose="02020603050405020304" pitchFamily="18" charset="0"/>
                <a:cs typeface="Times New Roman" panose="02020603050405020304" pitchFamily="18" charset="0"/>
              </a:rPr>
              <a:t>and </a:t>
            </a:r>
            <a:r>
              <a:rPr lang="en-US" altLang="zh-CN" sz="2800" dirty="0" smtClean="0">
                <a:latin typeface="Times New Roman" panose="02020603050405020304" pitchFamily="18" charset="0"/>
                <a:cs typeface="Times New Roman" panose="02020603050405020304" pitchFamily="18" charset="0"/>
              </a:rPr>
              <a:t>resolution are both important. </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53142" y="2209791"/>
            <a:ext cx="10499272" cy="3970318"/>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1) The </a:t>
            </a:r>
            <a:r>
              <a:rPr lang="en-US" altLang="zh-CN" sz="2800" dirty="0">
                <a:latin typeface="Times New Roman" panose="02020603050405020304" pitchFamily="18" charset="0"/>
                <a:cs typeface="Times New Roman" panose="02020603050405020304" pitchFamily="18" charset="0"/>
              </a:rPr>
              <a:t>front-end module is designed to extract features that cover large context, and thus the dilation factors are gradually increased </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2) Conversely</a:t>
            </a:r>
            <a:r>
              <a:rPr lang="en-US" altLang="zh-CN" sz="2800" dirty="0">
                <a:latin typeface="Times New Roman" panose="02020603050405020304" pitchFamily="18" charset="0"/>
                <a:cs typeface="Times New Roman" panose="02020603050405020304" pitchFamily="18" charset="0"/>
              </a:rPr>
              <a:t>, the subsequent LFE module is dedicated </a:t>
            </a:r>
            <a:r>
              <a:rPr lang="en-US" altLang="zh-CN" sz="2800" dirty="0" smtClean="0">
                <a:latin typeface="Times New Roman" panose="02020603050405020304" pitchFamily="18" charset="0"/>
                <a:cs typeface="Times New Roman" panose="02020603050405020304" pitchFamily="18" charset="0"/>
              </a:rPr>
              <a:t>to aggregating </a:t>
            </a:r>
            <a:r>
              <a:rPr lang="en-US" altLang="zh-CN" sz="2800" dirty="0">
                <a:latin typeface="Times New Roman" panose="02020603050405020304" pitchFamily="18" charset="0"/>
                <a:cs typeface="Times New Roman" panose="02020603050405020304" pitchFamily="18" charset="0"/>
              </a:rPr>
              <a:t>local features scattered by the front-end module. Thus, the LFE module has the specific structure of decreasing dilation factors </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3) Finally</a:t>
            </a:r>
            <a:r>
              <a:rPr lang="en-US" altLang="zh-CN" sz="2800" dirty="0">
                <a:latin typeface="Times New Roman" panose="02020603050405020304" pitchFamily="18" charset="0"/>
                <a:cs typeface="Times New Roman" panose="02020603050405020304" pitchFamily="18" charset="0"/>
              </a:rPr>
              <a:t>, the head module outputs a probability map with the same resolution as input. </a:t>
            </a:r>
          </a:p>
        </p:txBody>
      </p:sp>
      <p:sp>
        <p:nvSpPr>
          <p:cNvPr id="2" name="文本框 1"/>
          <p:cNvSpPr txBox="1"/>
          <p:nvPr/>
        </p:nvSpPr>
        <p:spPr>
          <a:xfrm>
            <a:off x="685800" y="740229"/>
            <a:ext cx="996042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Overview of the Proposed Method</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57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3528" y="1012371"/>
            <a:ext cx="3371107"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2 Front-end </a:t>
            </a:r>
            <a:r>
              <a:rPr lang="en-US" altLang="zh-CN" sz="2800" dirty="0">
                <a:latin typeface="Times New Roman" panose="02020603050405020304" pitchFamily="18" charset="0"/>
                <a:cs typeface="Times New Roman" panose="02020603050405020304" pitchFamily="18" charset="0"/>
              </a:rPr>
              <a:t>module </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73529" y="2188028"/>
            <a:ext cx="11348357"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 order to satisfy both of a large receptive field and a high spatial resolution, we adopt dilated convolutions </a:t>
            </a:r>
            <a:r>
              <a:rPr lang="en-US" altLang="zh-CN" sz="2800" dirty="0" smtClean="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Specifically, we eliminate all subsampling layers of front-end module and use dilated convolution instead. </a:t>
            </a:r>
          </a:p>
          <a:p>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365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3619" y="602673"/>
            <a:ext cx="9663545"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3 FLE module</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93619" y="1413555"/>
            <a:ext cx="10494818" cy="547842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role of LFE module is to solve problems of front-end module</a:t>
            </a:r>
            <a:r>
              <a:rPr lang="en-US" altLang="zh-CN" sz="2800" dirty="0" smtClean="0">
                <a:latin typeface="Times New Roman" panose="02020603050405020304" pitchFamily="18" charset="0"/>
                <a:cs typeface="Times New Roman" panose="02020603050405020304" pitchFamily="18" charset="0"/>
              </a:rPr>
              <a:t>.</a:t>
            </a:r>
          </a:p>
          <a:p>
            <a:endParaRPr lang="en-US" altLang="zh-CN" dirty="0"/>
          </a:p>
          <a:p>
            <a:r>
              <a:rPr lang="en-US" altLang="zh-CN" sz="2800" dirty="0"/>
              <a:t>Specifically, aggressive application of </a:t>
            </a:r>
            <a:r>
              <a:rPr lang="en-US" altLang="zh-CN" sz="2800" dirty="0">
                <a:latin typeface="Times New Roman" panose="02020603050405020304" pitchFamily="18" charset="0"/>
                <a:cs typeface="Times New Roman" panose="02020603050405020304" pitchFamily="18" charset="0"/>
              </a:rPr>
              <a:t>dilated convolution causes two </a:t>
            </a:r>
            <a:r>
              <a:rPr lang="en-US" altLang="zh-CN" sz="2800" dirty="0"/>
              <a:t>problems :</a:t>
            </a:r>
          </a:p>
          <a:p>
            <a:r>
              <a:rPr lang="en-US" altLang="zh-CN" sz="2800" dirty="0"/>
              <a:t>	1) spatial consistency between neighboring units becomes weak </a:t>
            </a:r>
          </a:p>
          <a:p>
            <a:r>
              <a:rPr lang="en-US" altLang="zh-CN" sz="2800" dirty="0"/>
              <a:t>	2</a:t>
            </a:r>
            <a:r>
              <a:rPr lang="en-US" altLang="zh-CN" sz="2800" dirty="0" smtClean="0"/>
              <a:t>)</a:t>
            </a:r>
            <a:r>
              <a:rPr lang="en-US" altLang="zh-CN" sz="2800" dirty="0"/>
              <a:t> local structure cannot be extracted in higher layer </a:t>
            </a:r>
          </a:p>
          <a:p>
            <a:endParaRPr lang="en-US" altLang="zh-CN" sz="2800" dirty="0"/>
          </a:p>
          <a:p>
            <a:r>
              <a:rPr lang="en-US" altLang="zh-CN" sz="2800" dirty="0"/>
              <a:t>To handle these two problems, we propose local feature extraction module (LFE) with decreasing dilation factor.</a:t>
            </a:r>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 </a:t>
            </a:r>
            <a:endParaRPr lang="zh-CN" altLang="en-US" dirty="0"/>
          </a:p>
        </p:txBody>
      </p:sp>
    </p:spTree>
    <p:extLst>
      <p:ext uri="{BB962C8B-B14F-4D97-AF65-F5344CB8AC3E}">
        <p14:creationId xmlns:p14="http://schemas.microsoft.com/office/powerpoint/2010/main" val="9890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46" y="463100"/>
            <a:ext cx="11903812" cy="6144734"/>
          </a:xfrm>
        </p:spPr>
      </p:pic>
    </p:spTree>
    <p:extLst>
      <p:ext uri="{BB962C8B-B14F-4D97-AF65-F5344CB8AC3E}">
        <p14:creationId xmlns:p14="http://schemas.microsoft.com/office/powerpoint/2010/main" val="53218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7200" y="853195"/>
            <a:ext cx="3048000"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4 Post-processing</a:t>
            </a:r>
            <a:endParaRPr lang="zh-CN" altLang="en-US"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57200" y="1773229"/>
            <a:ext cx="10481094" cy="2031325"/>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mask proposals for individual object instances are acquired by simply </a:t>
            </a:r>
            <a:r>
              <a:rPr lang="en-US" altLang="zh-CN" sz="2800" dirty="0" err="1">
                <a:latin typeface="Times New Roman" panose="02020603050405020304" pitchFamily="18" charset="0"/>
                <a:cs typeface="Times New Roman" panose="02020603050405020304" pitchFamily="18" charset="0"/>
              </a:rPr>
              <a:t>thresholding</a:t>
            </a:r>
            <a:r>
              <a:rPr lang="en-US" altLang="zh-CN" sz="2800" dirty="0">
                <a:latin typeface="Times New Roman" panose="02020603050405020304" pitchFamily="18" charset="0"/>
                <a:cs typeface="Times New Roman" panose="02020603050405020304" pitchFamily="18" charset="0"/>
              </a:rPr>
              <a:t> the output probability map. Then, for each mask, an object score is computed as a mean of probability values inside the mask</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51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8355" y="500334"/>
            <a:ext cx="2398143"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xperiments</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38355" y="1259458"/>
            <a:ext cx="11421373" cy="1815882"/>
          </a:xfrm>
          <a:prstGeom prst="rect">
            <a:avLst/>
          </a:prstGeom>
          <a:noFill/>
        </p:spPr>
        <p:txBody>
          <a:bodyPr wrap="square" rtlCol="0">
            <a:spAutoFit/>
          </a:bodyPr>
          <a:lstStyle/>
          <a:p>
            <a:pPr marL="342900" indent="-342900">
              <a:buAutoNum type="arabicPeriod"/>
            </a:pPr>
            <a:r>
              <a:rPr lang="en-US" altLang="zh-CN" sz="2800" dirty="0" smtClean="0">
                <a:latin typeface="Times New Roman" panose="02020603050405020304" pitchFamily="18" charset="0"/>
                <a:cs typeface="Times New Roman" panose="02020603050405020304" pitchFamily="18" charset="0"/>
              </a:rPr>
              <a:t>Evaluate </a:t>
            </a:r>
            <a:r>
              <a:rPr lang="en-US" altLang="zh-CN" sz="2800" dirty="0">
                <a:latin typeface="Times New Roman" panose="02020603050405020304" pitchFamily="18" charset="0"/>
                <a:cs typeface="Times New Roman" panose="02020603050405020304" pitchFamily="18" charset="0"/>
              </a:rPr>
              <a:t>our method on three datasets </a:t>
            </a:r>
            <a:endParaRPr lang="en-US" altLang="zh-CN" sz="2800" dirty="0" smtClean="0">
              <a:latin typeface="Times New Roman" panose="02020603050405020304" pitchFamily="18" charset="0"/>
              <a:cs typeface="Times New Roman" panose="02020603050405020304" pitchFamily="18" charset="0"/>
            </a:endParaRPr>
          </a:p>
          <a:p>
            <a:pPr marL="342900" indent="-342900">
              <a:buAutoNum type="arabicPeriod"/>
            </a:pPr>
            <a:r>
              <a:rPr lang="en-US" altLang="zh-CN" sz="2800" dirty="0">
                <a:latin typeface="Times New Roman" panose="02020603050405020304" pitchFamily="18" charset="0"/>
                <a:cs typeface="Times New Roman" panose="02020603050405020304" pitchFamily="18" charset="0"/>
              </a:rPr>
              <a:t>The first </a:t>
            </a:r>
            <a:r>
              <a:rPr lang="en-US" altLang="zh-CN" sz="2800" dirty="0" smtClean="0">
                <a:latin typeface="Times New Roman" panose="02020603050405020304" pitchFamily="18" charset="0"/>
                <a:cs typeface="Times New Roman" panose="02020603050405020304" pitchFamily="18" charset="0"/>
              </a:rPr>
              <a:t>one is used </a:t>
            </a:r>
            <a:r>
              <a:rPr lang="en-US" altLang="zh-CN" sz="2800" dirty="0">
                <a:latin typeface="Times New Roman" panose="02020603050405020304" pitchFamily="18" charset="0"/>
                <a:cs typeface="Times New Roman" panose="02020603050405020304" pitchFamily="18" charset="0"/>
              </a:rPr>
              <a:t>to establish and validate our method</a:t>
            </a:r>
            <a:r>
              <a:rPr lang="en-US" altLang="zh-CN" sz="2800" dirty="0" smtClean="0">
                <a:latin typeface="Times New Roman" panose="02020603050405020304" pitchFamily="18" charset="0"/>
                <a:cs typeface="Times New Roman" panose="02020603050405020304" pitchFamily="18" charset="0"/>
              </a:rPr>
              <a:t>.</a:t>
            </a:r>
          </a:p>
          <a:p>
            <a:pPr marL="342900" indent="-342900">
              <a:buAutoNum type="arabicPeriod"/>
            </a:pP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 other </a:t>
            </a:r>
            <a:r>
              <a:rPr lang="en-US" altLang="zh-CN" sz="2800" dirty="0" smtClean="0">
                <a:latin typeface="Times New Roman" panose="02020603050405020304" pitchFamily="18" charset="0"/>
                <a:cs typeface="Times New Roman" panose="02020603050405020304" pitchFamily="18" charset="0"/>
              </a:rPr>
              <a:t>two </a:t>
            </a:r>
            <a:r>
              <a:rPr lang="en-US" altLang="zh-CN" sz="2800" dirty="0">
                <a:latin typeface="Times New Roman" panose="02020603050405020304" pitchFamily="18" charset="0"/>
                <a:cs typeface="Times New Roman" panose="02020603050405020304" pitchFamily="18" charset="0"/>
              </a:rPr>
              <a:t>are used to benchmark our method with previously proposed segmentation methods. </a:t>
            </a:r>
            <a:endParaRPr lang="zh-CN" altLang="en-US" sz="28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38355" y="3333614"/>
            <a:ext cx="4330460"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Evaluation metric</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p:cNvSpPr txBox="1"/>
              <p:nvPr/>
            </p:nvSpPr>
            <p:spPr>
              <a:xfrm>
                <a:off x="828136" y="4054417"/>
                <a:ext cx="7177177" cy="523220"/>
              </a:xfrm>
              <a:prstGeom prst="rect">
                <a:avLst/>
              </a:prstGeom>
              <a:noFill/>
            </p:spPr>
            <p:txBody>
              <a:bodyPr wrap="square" rtlCol="0">
                <a:spAutoFit/>
              </a:bodyPr>
              <a:lstStyle/>
              <a:p>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i="1" dirty="0">
                            <a:latin typeface="Cambria Math" panose="02040503050406030204" pitchFamily="18" charset="0"/>
                          </a:rPr>
                          <m:t>𝐴𝑃</m:t>
                        </m:r>
                      </m:e>
                      <m:sup>
                        <m:r>
                          <m:rPr>
                            <m:nor/>
                          </m:rPr>
                          <a:rPr lang="en-US" altLang="zh-CN" sz="2800" dirty="0">
                            <a:latin typeface="Times New Roman" panose="02020603050405020304" pitchFamily="18" charset="0"/>
                            <a:cs typeface="Times New Roman" panose="02020603050405020304" pitchFamily="18" charset="0"/>
                          </a:rPr>
                          <m:t>r</m:t>
                        </m:r>
                      </m:sup>
                    </m:sSup>
                  </m:oMath>
                </a14:m>
                <a:r>
                  <a:rPr lang="en-US" altLang="zh-CN"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i="1" dirty="0" smtClean="0">
                            <a:latin typeface="Cambria Math" panose="02040503050406030204" pitchFamily="18" charset="0"/>
                          </a:rPr>
                        </m:ctrlPr>
                      </m:sSubPr>
                      <m:e>
                        <m:sSup>
                          <m:sSupPr>
                            <m:ctrlPr>
                              <a:rPr lang="en-US" altLang="zh-CN" sz="2800" i="1" dirty="0" smtClean="0">
                                <a:latin typeface="Cambria Math" panose="02040503050406030204" pitchFamily="18" charset="0"/>
                              </a:rPr>
                            </m:ctrlPr>
                          </m:sSupPr>
                          <m:e>
                            <m:r>
                              <a:rPr lang="en-US" altLang="zh-CN" sz="2800" i="1" dirty="0">
                                <a:latin typeface="Cambria Math" panose="02040503050406030204" pitchFamily="18" charset="0"/>
                              </a:rPr>
                              <m:t>𝐴𝑃</m:t>
                            </m:r>
                          </m:e>
                          <m:sup>
                            <m:r>
                              <a:rPr lang="en-US" altLang="zh-CN" sz="2800" b="0" i="1" dirty="0" smtClean="0">
                                <a:latin typeface="Cambria Math" panose="02040503050406030204" pitchFamily="18" charset="0"/>
                              </a:rPr>
                              <m:t>𝑟</m:t>
                            </m:r>
                          </m:sup>
                        </m:sSup>
                      </m:e>
                      <m:sub>
                        <m:r>
                          <m:rPr>
                            <m:sty m:val="p"/>
                          </m:rPr>
                          <a:rPr lang="en-US" altLang="zh-CN" sz="2800" i="1" dirty="0">
                            <a:latin typeface="Cambria Math" panose="02040503050406030204" pitchFamily="18" charset="0"/>
                          </a:rPr>
                          <m:t>vol</m:t>
                        </m:r>
                      </m:sub>
                    </m:sSub>
                  </m:oMath>
                </a14:m>
                <a:r>
                  <a:rPr lang="en-US" altLang="zh-CN" sz="2800" dirty="0" smtClean="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AR</a:t>
                </a:r>
                <a:endParaRPr lang="zh-CN" altLang="en-US" sz="2800" i="1" dirty="0">
                  <a:latin typeface="Times New Roman" panose="02020603050405020304" pitchFamily="18" charset="0"/>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28136" y="4054417"/>
                <a:ext cx="7177177" cy="523220"/>
              </a:xfrm>
              <a:prstGeom prst="rect">
                <a:avLst/>
              </a:prstGeom>
              <a:blipFill rotWithShape="0">
                <a:blip r:embed="rId3"/>
                <a:stretch>
                  <a:fillRect t="-11628" b="-31395"/>
                </a:stretch>
              </a:blipFill>
            </p:spPr>
            <p:txBody>
              <a:bodyPr/>
              <a:lstStyle/>
              <a:p>
                <a:r>
                  <a:rPr lang="zh-CN" altLang="en-US">
                    <a:noFill/>
                  </a:rPr>
                  <a:t> </a:t>
                </a:r>
              </a:p>
            </p:txBody>
          </p:sp>
        </mc:Fallback>
      </mc:AlternateContent>
      <p:sp>
        <p:nvSpPr>
          <p:cNvPr id="8" name="文本框 7"/>
          <p:cNvSpPr txBox="1"/>
          <p:nvPr/>
        </p:nvSpPr>
        <p:spPr>
          <a:xfrm>
            <a:off x="638354" y="4899804"/>
            <a:ext cx="10921041"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These metrics are commonly used evaluation metrics for instance-aware semantic segmentation and mask proposal generation task</a:t>
            </a:r>
            <a:r>
              <a:rPr lang="en-US" altLang="zh-CN" dirty="0"/>
              <a:t>.</a:t>
            </a:r>
            <a:endParaRPr lang="zh-CN" altLang="en-US" dirty="0"/>
          </a:p>
        </p:txBody>
      </p:sp>
    </p:spTree>
    <p:extLst>
      <p:ext uri="{BB962C8B-B14F-4D97-AF65-F5344CB8AC3E}">
        <p14:creationId xmlns:p14="http://schemas.microsoft.com/office/powerpoint/2010/main" val="344581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81" y="179819"/>
            <a:ext cx="6475564" cy="6532868"/>
          </a:xfrm>
          <a:prstGeom prst="rect">
            <a:avLst/>
          </a:prstGeom>
        </p:spPr>
      </p:pic>
      <p:sp>
        <p:nvSpPr>
          <p:cNvPr id="5" name="文本框 4"/>
          <p:cNvSpPr txBox="1"/>
          <p:nvPr/>
        </p:nvSpPr>
        <p:spPr>
          <a:xfrm>
            <a:off x="7591245" y="1461094"/>
            <a:ext cx="4341963" cy="3970318"/>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1.In </a:t>
            </a:r>
            <a:r>
              <a:rPr lang="en-US" altLang="zh-CN" sz="2800" dirty="0">
                <a:latin typeface="Times New Roman" panose="02020603050405020304" pitchFamily="18" charset="0"/>
                <a:cs typeface="Times New Roman" panose="02020603050405020304" pitchFamily="18" charset="0"/>
              </a:rPr>
              <a:t>all of the models, convolutional layers except the last one are followed by </a:t>
            </a:r>
            <a:r>
              <a:rPr lang="en-US" altLang="zh-CN" sz="2800" dirty="0" err="1">
                <a:latin typeface="Times New Roman" panose="02020603050405020304" pitchFamily="18" charset="0"/>
                <a:cs typeface="Times New Roman" panose="02020603050405020304" pitchFamily="18" charset="0"/>
              </a:rPr>
              <a:t>ReLU</a:t>
            </a:r>
            <a:r>
              <a:rPr lang="en-US" altLang="zh-CN" sz="2800" dirty="0">
                <a:latin typeface="Times New Roman" panose="02020603050405020304" pitchFamily="18" charset="0"/>
                <a:cs typeface="Times New Roman" panose="02020603050405020304" pitchFamily="18" charset="0"/>
              </a:rPr>
              <a:t> activations</a:t>
            </a:r>
            <a:r>
              <a:rPr lang="en-US" altLang="zh-CN" sz="2800" dirty="0" smtClean="0">
                <a:latin typeface="Times New Roman" panose="02020603050405020304" pitchFamily="18" charset="0"/>
                <a:cs typeface="Times New Roman" panose="02020603050405020304" pitchFamily="18" charset="0"/>
              </a:rPr>
              <a:t>.</a:t>
            </a:r>
          </a:p>
          <a:p>
            <a:r>
              <a:rPr lang="en-US" altLang="zh-CN" sz="2800" dirty="0" smtClean="0">
                <a:latin typeface="Times New Roman" panose="02020603050405020304" pitchFamily="18" charset="0"/>
                <a:cs typeface="Times New Roman" panose="02020603050405020304" pitchFamily="18" charset="0"/>
              </a:rPr>
              <a:t>2.</a:t>
            </a:r>
            <a:r>
              <a:rPr lang="en-US" altLang="zh-CN" sz="2800" dirty="0"/>
              <a:t> The last convolutional layer is followed by </a:t>
            </a:r>
            <a:r>
              <a:rPr lang="en-US" altLang="zh-CN" sz="2800" dirty="0" err="1"/>
              <a:t>softmax</a:t>
            </a:r>
            <a:r>
              <a:rPr lang="en-US" altLang="zh-CN" sz="2800" dirty="0"/>
              <a:t> layer to output probability map. </a:t>
            </a:r>
            <a:endParaRPr lang="en-US" altLang="zh-CN" sz="2800" dirty="0" smtClean="0"/>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430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15" y="1492370"/>
            <a:ext cx="10414770" cy="3873260"/>
          </a:xfrm>
          <a:prstGeom prst="rect">
            <a:avLst/>
          </a:prstGeom>
        </p:spPr>
      </p:pic>
    </p:spTree>
    <p:extLst>
      <p:ext uri="{BB962C8B-B14F-4D97-AF65-F5344CB8AC3E}">
        <p14:creationId xmlns:p14="http://schemas.microsoft.com/office/powerpoint/2010/main" val="289937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35" y="1285333"/>
            <a:ext cx="11933130" cy="4632386"/>
          </a:xfrm>
          <a:prstGeom prst="rect">
            <a:avLst/>
          </a:prstGeom>
        </p:spPr>
      </p:pic>
    </p:spTree>
    <p:extLst>
      <p:ext uri="{BB962C8B-B14F-4D97-AF65-F5344CB8AC3E}">
        <p14:creationId xmlns:p14="http://schemas.microsoft.com/office/powerpoint/2010/main" val="4118522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rotWithShape="1">
          <a:blip r:embed="rId2">
            <a:extLst>
              <a:ext uri="{28A0092B-C50C-407E-A947-70E740481C1C}">
                <a14:useLocalDpi xmlns:a14="http://schemas.microsoft.com/office/drawing/2010/main" val="0"/>
              </a:ext>
            </a:extLst>
          </a:blip>
          <a:srcRect l="-1" r="-473" b="3288"/>
          <a:stretch/>
        </p:blipFill>
        <p:spPr>
          <a:xfrm>
            <a:off x="222327" y="1854679"/>
            <a:ext cx="11802895" cy="3045125"/>
          </a:xfrm>
          <a:prstGeom prst="rect">
            <a:avLst/>
          </a:prstGeom>
        </p:spPr>
      </p:pic>
    </p:spTree>
    <p:extLst>
      <p:ext uri="{BB962C8B-B14F-4D97-AF65-F5344CB8AC3E}">
        <p14:creationId xmlns:p14="http://schemas.microsoft.com/office/powerpoint/2010/main" val="23280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5999" y="1901372"/>
            <a:ext cx="10638972" cy="2523768"/>
          </a:xfrm>
          <a:prstGeom prst="rect">
            <a:avLst/>
          </a:prstGeom>
          <a:noFill/>
        </p:spPr>
        <p:txBody>
          <a:bodyPr wrap="square" rtlCol="0" anchor="ctr">
            <a:spAutoFit/>
          </a:bodyPr>
          <a:lstStyle/>
          <a:p>
            <a:endParaRPr lang="zh-CN" altLang="en-US" dirty="0"/>
          </a:p>
          <a:p>
            <a:r>
              <a:rPr lang="en-US" altLang="zh-CN" sz="2800" dirty="0" smtClean="0">
                <a:latin typeface="Times New Roman" panose="02020603050405020304" pitchFamily="18" charset="0"/>
                <a:cs typeface="Times New Roman" panose="02020603050405020304" pitchFamily="18" charset="0"/>
              </a:rPr>
              <a:t>3.The </a:t>
            </a:r>
            <a:r>
              <a:rPr lang="en-US" altLang="zh-CN" sz="2800" dirty="0">
                <a:latin typeface="Times New Roman" panose="02020603050405020304" pitchFamily="18" charset="0"/>
                <a:cs typeface="Times New Roman" panose="02020603050405020304" pitchFamily="18" charset="0"/>
              </a:rPr>
              <a:t>LFE module is based on our findings that aggressively increasing dilation factors fails to aggregate local features due to </a:t>
            </a:r>
            <a:r>
              <a:rPr lang="en-US" altLang="zh-CN" sz="2800" dirty="0" err="1">
                <a:latin typeface="Times New Roman" panose="02020603050405020304" pitchFamily="18" charset="0"/>
                <a:cs typeface="Times New Roman" panose="02020603050405020304" pitchFamily="18" charset="0"/>
              </a:rPr>
              <a:t>sparsity</a:t>
            </a:r>
            <a:r>
              <a:rPr lang="en-US" altLang="zh-CN" sz="2800" dirty="0">
                <a:latin typeface="Times New Roman" panose="02020603050405020304" pitchFamily="18" charset="0"/>
                <a:cs typeface="Times New Roman" panose="02020603050405020304" pitchFamily="18" charset="0"/>
              </a:rPr>
              <a:t> of the kernel, and detrimental to small objects. The proposed LFE module solves this problem by aggregating local features with decreasing dilation factor.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690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829" y="0"/>
            <a:ext cx="8407882" cy="6688518"/>
          </a:xfrm>
          <a:prstGeom prst="rect">
            <a:avLst/>
          </a:prstGeom>
        </p:spPr>
      </p:pic>
    </p:spTree>
    <p:extLst>
      <p:ext uri="{BB962C8B-B14F-4D97-AF65-F5344CB8AC3E}">
        <p14:creationId xmlns:p14="http://schemas.microsoft.com/office/powerpoint/2010/main" val="1969793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28" y="14051"/>
            <a:ext cx="11202838" cy="6829900"/>
          </a:xfrm>
          <a:prstGeom prst="rect">
            <a:avLst/>
          </a:prstGeom>
        </p:spPr>
      </p:pic>
    </p:spTree>
    <p:extLst>
      <p:ext uri="{BB962C8B-B14F-4D97-AF65-F5344CB8AC3E}">
        <p14:creationId xmlns:p14="http://schemas.microsoft.com/office/powerpoint/2010/main" val="189324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797" y="56341"/>
            <a:ext cx="7855788" cy="6682208"/>
          </a:xfrm>
        </p:spPr>
      </p:pic>
    </p:spTree>
    <p:extLst>
      <p:ext uri="{BB962C8B-B14F-4D97-AF65-F5344CB8AC3E}">
        <p14:creationId xmlns:p14="http://schemas.microsoft.com/office/powerpoint/2010/main" val="196897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594" y="474706"/>
            <a:ext cx="9262900" cy="6040394"/>
          </a:xfrm>
          <a:prstGeom prst="rect">
            <a:avLst/>
          </a:prstGeom>
        </p:spPr>
      </p:pic>
    </p:spTree>
    <p:extLst>
      <p:ext uri="{BB962C8B-B14F-4D97-AF65-F5344CB8AC3E}">
        <p14:creationId xmlns:p14="http://schemas.microsoft.com/office/powerpoint/2010/main" val="94717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5029" y="865414"/>
            <a:ext cx="10058400" cy="4980215"/>
          </a:xfrm>
          <a:prstGeom prst="rect">
            <a:avLst/>
          </a:prstGeom>
          <a:noFill/>
        </p:spPr>
        <p:txBody>
          <a:bodyPr wrap="square" rtlCol="0">
            <a:spAutoFit/>
          </a:bodyPr>
          <a:lstStyle/>
          <a:p>
            <a:endParaRPr lang="zh-CN" altLang="en-US" dirty="0"/>
          </a:p>
        </p:txBody>
      </p:sp>
      <p:sp>
        <p:nvSpPr>
          <p:cNvPr id="6" name="文本框 5"/>
          <p:cNvSpPr txBox="1"/>
          <p:nvPr/>
        </p:nvSpPr>
        <p:spPr>
          <a:xfrm>
            <a:off x="800100" y="1047197"/>
            <a:ext cx="10956472" cy="4616648"/>
          </a:xfrm>
          <a:prstGeom prst="rect">
            <a:avLst/>
          </a:prstGeom>
          <a:noFill/>
        </p:spPr>
        <p:txBody>
          <a:bodyPr wrap="square" rtlCol="0">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From </a:t>
            </a:r>
            <a:r>
              <a:rPr lang="en-US" altLang="zh-CN" sz="2800" dirty="0">
                <a:latin typeface="Times New Roman" panose="02020603050405020304" pitchFamily="18" charset="0"/>
                <a:cs typeface="Times New Roman" panose="02020603050405020304" pitchFamily="18" charset="0"/>
              </a:rPr>
              <a:t>the two images we can observe the following </a:t>
            </a:r>
            <a:r>
              <a:rPr lang="en-US" altLang="zh-CN" sz="2800" dirty="0" smtClean="0">
                <a:latin typeface="Times New Roman" panose="02020603050405020304" pitchFamily="18" charset="0"/>
                <a:cs typeface="Times New Roman" panose="02020603050405020304" pitchFamily="18" charset="0"/>
              </a:rPr>
              <a:t>differences</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Size </a:t>
            </a:r>
            <a:r>
              <a:rPr lang="en-US" altLang="zh-CN" sz="2800" dirty="0">
                <a:latin typeface="Times New Roman" panose="02020603050405020304" pitchFamily="18" charset="0"/>
                <a:cs typeface="Times New Roman" panose="02020603050405020304" pitchFamily="18" charset="0"/>
              </a:rPr>
              <a:t>of objects: compared to the ground-based image, the objects in the satellite imagery are significantly </a:t>
            </a:r>
            <a:r>
              <a:rPr lang="en-US" altLang="zh-CN" sz="2800" dirty="0" smtClean="0">
                <a:latin typeface="Times New Roman" panose="02020603050405020304" pitchFamily="18" charset="0"/>
                <a:cs typeface="Times New Roman" panose="02020603050405020304" pitchFamily="18" charset="0"/>
              </a:rPr>
              <a:t>smaller.</a:t>
            </a:r>
          </a:p>
          <a:p>
            <a:pPr>
              <a:lnSpc>
                <a:spcPct val="150000"/>
              </a:lnSpc>
            </a:pP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Layout of objects: in satellite imagery, the objects are densely located. In light of these differences, designing a dedicated architecture is obviously needed for remote-sensing segmentation rather than directly employing modern CNN architectures. </a:t>
            </a:r>
          </a:p>
        </p:txBody>
      </p:sp>
    </p:spTree>
    <p:extLst>
      <p:ext uri="{BB962C8B-B14F-4D97-AF65-F5344CB8AC3E}">
        <p14:creationId xmlns:p14="http://schemas.microsoft.com/office/powerpoint/2010/main" val="2186243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729" y="1126671"/>
            <a:ext cx="10482943" cy="4678204"/>
          </a:xfrm>
          <a:prstGeom prst="rect">
            <a:avLst/>
          </a:prstGeom>
          <a:noFill/>
        </p:spPr>
        <p:txBody>
          <a:bodyPr wrap="square" rtlCol="0">
            <a:spAutoFit/>
          </a:bodyPr>
          <a:lstStyle/>
          <a:p>
            <a:endParaRPr lang="zh-CN" altLang="en-US" dirty="0"/>
          </a:p>
          <a:p>
            <a:r>
              <a:rPr lang="en-US" altLang="zh-CN" sz="2800" dirty="0">
                <a:latin typeface="Times New Roman" panose="02020603050405020304" pitchFamily="18" charset="0"/>
                <a:cs typeface="Times New Roman" panose="02020603050405020304" pitchFamily="18" charset="0"/>
              </a:rPr>
              <a:t> </a:t>
            </a:r>
            <a:r>
              <a:rPr lang="en-US" altLang="zh-CN" sz="2800" dirty="0" smtClean="0">
                <a:solidFill>
                  <a:srgbClr val="FF0000"/>
                </a:solidFill>
                <a:latin typeface="Times New Roman" panose="02020603050405020304" pitchFamily="18" charset="0"/>
                <a:cs typeface="Times New Roman" panose="02020603050405020304" pitchFamily="18" charset="0"/>
              </a:rPr>
              <a:t>1.To segment such a tight crowd of small objects, one of the most important elements is context in an image. </a:t>
            </a:r>
          </a:p>
          <a:p>
            <a:endParaRPr lang="zh-CN" altLang="en-US" sz="2800" dirty="0"/>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2.In </a:t>
            </a:r>
            <a:r>
              <a:rPr lang="en-US" altLang="zh-CN" sz="2800" dirty="0">
                <a:latin typeface="Times New Roman" panose="02020603050405020304" pitchFamily="18" charset="0"/>
                <a:cs typeface="Times New Roman" panose="02020603050405020304" pitchFamily="18" charset="0"/>
              </a:rPr>
              <a:t>CNNs, large context is acquired by subsampling layers. Although </a:t>
            </a:r>
            <a:r>
              <a:rPr lang="en-US" altLang="zh-CN" sz="2800" dirty="0" smtClean="0">
                <a:latin typeface="Times New Roman" panose="02020603050405020304" pitchFamily="18" charset="0"/>
                <a:cs typeface="Times New Roman" panose="02020603050405020304" pitchFamily="18" charset="0"/>
              </a:rPr>
              <a:t>subsampling layers.</a:t>
            </a:r>
          </a:p>
          <a:p>
            <a:endParaRPr lang="zh-CN" altLang="en-US" sz="2800" dirty="0"/>
          </a:p>
          <a:p>
            <a:r>
              <a:rPr lang="en-US" altLang="zh-CN" sz="2800" dirty="0" smtClean="0">
                <a:latin typeface="Times New Roman" panose="02020603050405020304" pitchFamily="18" charset="0"/>
                <a:cs typeface="Times New Roman" panose="02020603050405020304" pitchFamily="18" charset="0"/>
              </a:rPr>
              <a:t>3. </a:t>
            </a:r>
            <a:r>
              <a:rPr lang="en-US" altLang="zh-CN" sz="2800" dirty="0">
                <a:latin typeface="Times New Roman" panose="02020603050405020304" pitchFamily="18" charset="0"/>
                <a:cs typeface="Times New Roman" panose="02020603050405020304" pitchFamily="18" charset="0"/>
              </a:rPr>
              <a:t>Subsampling layers are helpful to expand the receptive field, they ignore the other important element: resolution</a:t>
            </a:r>
            <a:r>
              <a:rPr lang="en-US" altLang="zh-CN" sz="2800" dirty="0" smtClean="0">
                <a:latin typeface="Times New Roman" panose="02020603050405020304" pitchFamily="18" charset="0"/>
                <a:cs typeface="Times New Roman" panose="02020603050405020304" pitchFamily="18" charset="0"/>
              </a:rPr>
              <a:t>. Resolution </a:t>
            </a:r>
            <a:r>
              <a:rPr lang="en-US" altLang="zh-CN" sz="2800" dirty="0">
                <a:latin typeface="Times New Roman" panose="02020603050405020304" pitchFamily="18" charset="0"/>
                <a:cs typeface="Times New Roman" panose="02020603050405020304" pitchFamily="18" charset="0"/>
              </a:rPr>
              <a:t>important to resolve a tight crowd of small objects. </a:t>
            </a: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5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23256" y="1294538"/>
            <a:ext cx="10194471" cy="3892861"/>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4. By subsampling layers resolution of features is gradually lost through layers of a network. The resulting coarse features can miss the details of small objects that are difficult to recover even with efforts such as skip connections or </a:t>
            </a:r>
            <a:r>
              <a:rPr lang="en-US" altLang="zh-CN" sz="2800" dirty="0" err="1" smtClean="0">
                <a:latin typeface="Times New Roman" panose="02020603050405020304" pitchFamily="18" charset="0"/>
                <a:cs typeface="Times New Roman" panose="02020603050405020304" pitchFamily="18" charset="0"/>
              </a:rPr>
              <a:t>hypercolumns</a:t>
            </a:r>
            <a:r>
              <a:rPr lang="en-US" altLang="zh-CN" sz="2800" dirty="0" smtClean="0">
                <a:latin typeface="Times New Roman" panose="02020603050405020304" pitchFamily="18" charset="0"/>
                <a:cs typeface="Times New Roman" panose="02020603050405020304" pitchFamily="18" charset="0"/>
              </a:rPr>
              <a:t>. Thus, we need a specific method to expand the receptive field without losing resolutions.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87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7442" y="718457"/>
            <a:ext cx="10417629" cy="800219"/>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Introduce of ordinary convolution and dilation convolution</a:t>
            </a:r>
            <a:r>
              <a:rPr lang="en-US" altLang="zh-CN" sz="2800" dirty="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876" y="1522616"/>
            <a:ext cx="5242830" cy="50570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90" y="1518676"/>
            <a:ext cx="5251000" cy="5064888"/>
          </a:xfrm>
          <a:prstGeom prst="rect">
            <a:avLst/>
          </a:prstGeom>
        </p:spPr>
      </p:pic>
    </p:spTree>
    <p:extLst>
      <p:ext uri="{BB962C8B-B14F-4D97-AF65-F5344CB8AC3E}">
        <p14:creationId xmlns:p14="http://schemas.microsoft.com/office/powerpoint/2010/main" val="2463322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786" y="2073728"/>
            <a:ext cx="11032671" cy="2308324"/>
          </a:xfrm>
          <a:prstGeom prst="rect">
            <a:avLst/>
          </a:prstGeom>
          <a:noFill/>
        </p:spPr>
        <p:txBody>
          <a:bodyPr wrap="square" rtlCol="0">
            <a:spAutoFit/>
          </a:bodyPr>
          <a:lstStyle/>
          <a:p>
            <a:pPr>
              <a:lnSpc>
                <a:spcPct val="150000"/>
              </a:lnSpc>
            </a:pPr>
            <a:r>
              <a:rPr lang="en-US" altLang="zh-CN" sz="3200" dirty="0" smtClean="0">
                <a:latin typeface="Times New Roman" panose="02020603050405020304" pitchFamily="18" charset="0"/>
                <a:cs typeface="Times New Roman" panose="02020603050405020304" pitchFamily="18" charset="0"/>
              </a:rPr>
              <a:t>The </a:t>
            </a:r>
            <a:r>
              <a:rPr lang="en-US" altLang="zh-CN" sz="3200" dirty="0">
                <a:latin typeface="Times New Roman" panose="02020603050405020304" pitchFamily="18" charset="0"/>
                <a:cs typeface="Times New Roman" panose="02020603050405020304" pitchFamily="18" charset="0"/>
              </a:rPr>
              <a:t>architectural improvements on computer vision community such as the works utilizing </a:t>
            </a:r>
            <a:r>
              <a:rPr lang="en-US" altLang="zh-CN" sz="3200" dirty="0" smtClean="0">
                <a:latin typeface="Times New Roman" panose="02020603050405020304" pitchFamily="18" charset="0"/>
                <a:cs typeface="Times New Roman" panose="02020603050405020304" pitchFamily="18" charset="0"/>
              </a:rPr>
              <a:t>FCN, </a:t>
            </a:r>
            <a:r>
              <a:rPr lang="en-US" altLang="zh-CN" sz="3200" dirty="0">
                <a:latin typeface="Times New Roman" panose="02020603050405020304" pitchFamily="18" charset="0"/>
                <a:cs typeface="Times New Roman" panose="02020603050405020304" pitchFamily="18" charset="0"/>
              </a:rPr>
              <a:t>skip connections </a:t>
            </a:r>
            <a:r>
              <a:rPr lang="en-US" altLang="zh-CN" sz="3200" dirty="0" smtClean="0">
                <a:latin typeface="Times New Roman" panose="02020603050405020304" pitchFamily="18" charset="0"/>
                <a:cs typeface="Times New Roman" panose="02020603050405020304" pitchFamily="18" charset="0"/>
              </a:rPr>
              <a:t>, encoder-decoder architectures or </a:t>
            </a:r>
            <a:r>
              <a:rPr lang="en-US" altLang="zh-CN" sz="3200" dirty="0">
                <a:latin typeface="Times New Roman" panose="02020603050405020304" pitchFamily="18" charset="0"/>
                <a:cs typeface="Times New Roman" panose="02020603050405020304" pitchFamily="18" charset="0"/>
              </a:rPr>
              <a:t>dilated </a:t>
            </a:r>
            <a:r>
              <a:rPr lang="en-US" altLang="zh-CN" sz="3200" dirty="0" smtClean="0">
                <a:latin typeface="Times New Roman" panose="02020603050405020304" pitchFamily="18" charset="0"/>
                <a:cs typeface="Times New Roman" panose="02020603050405020304" pitchFamily="18" charset="0"/>
              </a:rPr>
              <a:t>convolutions.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06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6" y="1209365"/>
            <a:ext cx="12022228" cy="4439270"/>
          </a:xfrm>
          <a:prstGeom prst="rect">
            <a:avLst/>
          </a:prstGeom>
        </p:spPr>
      </p:pic>
    </p:spTree>
    <p:extLst>
      <p:ext uri="{BB962C8B-B14F-4D97-AF65-F5344CB8AC3E}">
        <p14:creationId xmlns:p14="http://schemas.microsoft.com/office/powerpoint/2010/main" val="99519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871</Words>
  <Application>Microsoft Office PowerPoint</Application>
  <PresentationFormat>宽屏</PresentationFormat>
  <Paragraphs>93</Paragraphs>
  <Slides>22</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江林</dc:creator>
  <cp:lastModifiedBy>何 江林</cp:lastModifiedBy>
  <cp:revision>185</cp:revision>
  <dcterms:created xsi:type="dcterms:W3CDTF">2018-12-13T13:22:10Z</dcterms:created>
  <dcterms:modified xsi:type="dcterms:W3CDTF">2018-12-14T10:39:43Z</dcterms:modified>
</cp:coreProperties>
</file>