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1731" r:id="rId3"/>
    <p:sldId id="1690" r:id="rId4"/>
    <p:sldId id="1721" r:id="rId5"/>
    <p:sldId id="1739" r:id="rId6"/>
    <p:sldId id="1740" r:id="rId7"/>
    <p:sldId id="1741" r:id="rId8"/>
    <p:sldId id="1742" r:id="rId9"/>
    <p:sldId id="1743" r:id="rId10"/>
    <p:sldId id="1744" r:id="rId11"/>
    <p:sldId id="1745" r:id="rId12"/>
    <p:sldId id="1747" r:id="rId13"/>
    <p:sldId id="1746" r:id="rId14"/>
    <p:sldId id="1748" r:id="rId15"/>
    <p:sldId id="261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493E0"/>
    <a:srgbClr val="FCF2F1"/>
    <a:srgbClr val="0088D3"/>
    <a:srgbClr val="4B62E4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25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8D71A18-B9C3-4986-BCC8-424CC148A1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3BEB7D-1537-4379-B247-4E84B9DDE1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1A802-43AB-40BA-9799-929F03C8AD3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1B0A67-9F47-4B2F-AADF-2ED9E62A8F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08E24-1541-4A47-9620-367307CB1D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A3855-118D-4C8F-9F70-A429C062A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67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场景分割，就是识别每个像素，该像素属于哪种类别。</a:t>
            </a:r>
            <a:endParaRPr lang="en-US" altLang="zh-CN" dirty="0"/>
          </a:p>
          <a:p>
            <a:r>
              <a:rPr lang="zh-CN" altLang="en-US" dirty="0"/>
              <a:t>应用场景：</a:t>
            </a:r>
            <a:endParaRPr lang="en-US" altLang="zh-CN" dirty="0"/>
          </a:p>
          <a:p>
            <a:r>
              <a:rPr lang="zh-CN" altLang="en-US" dirty="0"/>
              <a:t>无人驾驶，机器人传感，图像编辑（比如抠图）</a:t>
            </a:r>
            <a:endParaRPr lang="en-US" altLang="zh-CN" dirty="0"/>
          </a:p>
          <a:p>
            <a:r>
              <a:rPr lang="zh-CN" altLang="en-US" dirty="0"/>
              <a:t>目前的主要难点：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不同尺寸（同一类对象，尺寸就可能差别很大，如汽车）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遮挡问题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光照问题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62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41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30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比例参数，调整位置注意力模块的影响</a:t>
                </a:r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zh-CN" altLang="en-US" i="0">
                    <a:latin typeface="Cambria Math" panose="02040503050406030204" pitchFamily="18" charset="0"/>
                  </a:rPr>
                  <a:t>𝛼是</a:t>
                </a:r>
                <a:r>
                  <a:rPr lang="zh-CN" altLang="en-US" dirty="0"/>
                  <a:t>比例参数，调整位置注意力模块的影响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3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对位置注意力，</a:t>
            </a:r>
            <a:r>
              <a:rPr lang="en-US" altLang="zh-CN" dirty="0"/>
              <a:t>self-attention map (h*w)*(h*w)</a:t>
            </a:r>
            <a:r>
              <a:rPr lang="zh-CN" altLang="en-US" dirty="0"/>
              <a:t>说明每个特征点，都有相应的特征子图</a:t>
            </a:r>
            <a:r>
              <a:rPr lang="en-US" altLang="zh-CN" dirty="0"/>
              <a:t>h*w</a:t>
            </a:r>
          </a:p>
          <a:p>
            <a:r>
              <a:rPr lang="zh-CN" altLang="en-US" dirty="0"/>
              <a:t>选择两个点标记为</a:t>
            </a:r>
            <a:r>
              <a:rPr lang="en-US" altLang="zh-CN" dirty="0"/>
              <a:t>#1</a:t>
            </a:r>
            <a:r>
              <a:rPr lang="zh-CN" altLang="en-US" dirty="0"/>
              <a:t>，</a:t>
            </a:r>
            <a:r>
              <a:rPr lang="en-US" altLang="zh-CN" dirty="0"/>
              <a:t>#2</a:t>
            </a:r>
            <a:r>
              <a:rPr lang="zh-CN" altLang="en-US" dirty="0"/>
              <a:t>，观察注意力子图，可以发现，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位置注意模块能够捕捉到清晰的语义相似性和长期关系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例如，在第一行中，红色的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点被标记在建筑物上，它的注意力图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在第二列中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突出显示了建筑物所在的大部分区域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更重要的是，在子注意图中，界限是非常清晰的，即使他们中的一些离第一点很远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对通道注意力模块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在这三个例子中，第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个通道映射都对应于“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个通道映射对应于“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vegetation”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类，有利于两个场景类别的分割。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3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BADE8C-02A2-4B7E-BA2D-A9D9E7CA1110}"/>
              </a:ext>
            </a:extLst>
          </p:cNvPr>
          <p:cNvGrpSpPr/>
          <p:nvPr userDrawn="1"/>
        </p:nvGrpSpPr>
        <p:grpSpPr>
          <a:xfrm>
            <a:off x="0" y="-381309"/>
            <a:ext cx="12936651" cy="8055151"/>
            <a:chOff x="0" y="-381309"/>
            <a:chExt cx="12936651" cy="8055151"/>
          </a:xfrm>
        </p:grpSpPr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52776843-4F0E-4A4A-A9BB-8C8060073EAB}"/>
                </a:ext>
              </a:extLst>
            </p:cNvPr>
            <p:cNvSpPr/>
            <p:nvPr userDrawn="1"/>
          </p:nvSpPr>
          <p:spPr>
            <a:xfrm>
              <a:off x="0" y="3701441"/>
              <a:ext cx="1309708" cy="316631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7182EA01-2217-4E29-932B-DE435D8B7A9A}"/>
                </a:ext>
              </a:extLst>
            </p:cNvPr>
            <p:cNvSpPr/>
            <p:nvPr userDrawn="1"/>
          </p:nvSpPr>
          <p:spPr>
            <a:xfrm>
              <a:off x="300013" y="4911135"/>
              <a:ext cx="2245483" cy="1961153"/>
            </a:xfrm>
            <a:prstGeom prst="rtTriangl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4C362653-F0B5-4344-A723-246F0A3AA81C}"/>
                </a:ext>
              </a:extLst>
            </p:cNvPr>
            <p:cNvSpPr/>
            <p:nvPr userDrawn="1"/>
          </p:nvSpPr>
          <p:spPr>
            <a:xfrm rot="874746">
              <a:off x="7484821" y="-381309"/>
              <a:ext cx="5451830" cy="8055151"/>
            </a:xfrm>
            <a:custGeom>
              <a:avLst/>
              <a:gdLst>
                <a:gd name="connsiteX0" fmla="*/ 0 w 5451830"/>
                <a:gd name="connsiteY0" fmla="*/ 968984 h 8055151"/>
                <a:gd name="connsiteX1" fmla="*/ 3725560 w 5451830"/>
                <a:gd name="connsiteY1" fmla="*/ 0 h 8055151"/>
                <a:gd name="connsiteX2" fmla="*/ 5451830 w 5451830"/>
                <a:gd name="connsiteY2" fmla="*/ 6637180 h 8055151"/>
                <a:gd name="connsiteX3" fmla="*/ 0 w 5451830"/>
                <a:gd name="connsiteY3" fmla="*/ 8055151 h 805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1830" h="8055151">
                  <a:moveTo>
                    <a:pt x="0" y="968984"/>
                  </a:moveTo>
                  <a:lnTo>
                    <a:pt x="3725560" y="0"/>
                  </a:lnTo>
                  <a:lnTo>
                    <a:pt x="5451830" y="6637180"/>
                  </a:lnTo>
                  <a:lnTo>
                    <a:pt x="0" y="8055151"/>
                  </a:lnTo>
                  <a:close/>
                </a:path>
              </a:pathLst>
            </a:custGeom>
            <a:blipFill>
              <a:blip r:embed="rId2"/>
              <a:stretch>
                <a:fillRect l="-51387" r="-5117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DF12946-8EAB-417C-BE89-A4FB5FB0BA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5640" y="-4765"/>
              <a:ext cx="2719388" cy="6858003"/>
            </a:xfrm>
            <a:custGeom>
              <a:avLst/>
              <a:gdLst>
                <a:gd name="T0" fmla="*/ 1155 w 1713"/>
                <a:gd name="T1" fmla="*/ 4 h 4312"/>
                <a:gd name="T2" fmla="*/ 0 w 1713"/>
                <a:gd name="T3" fmla="*/ 4312 h 4312"/>
                <a:gd name="T4" fmla="*/ 577 w 1713"/>
                <a:gd name="T5" fmla="*/ 4312 h 4312"/>
                <a:gd name="T6" fmla="*/ 1713 w 1713"/>
                <a:gd name="T7" fmla="*/ 0 h 4312"/>
                <a:gd name="T8" fmla="*/ 1155 w 1713"/>
                <a:gd name="T9" fmla="*/ 4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3" h="4312">
                  <a:moveTo>
                    <a:pt x="1155" y="4"/>
                  </a:moveTo>
                  <a:lnTo>
                    <a:pt x="0" y="4312"/>
                  </a:lnTo>
                  <a:lnTo>
                    <a:pt x="577" y="4312"/>
                  </a:lnTo>
                  <a:lnTo>
                    <a:pt x="1713" y="0"/>
                  </a:lnTo>
                  <a:lnTo>
                    <a:pt x="1155" y="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E876C8-EECD-4573-BAD0-B79A5D5D6F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5884" y="-4764"/>
              <a:ext cx="2720975" cy="6872515"/>
            </a:xfrm>
            <a:custGeom>
              <a:avLst/>
              <a:gdLst>
                <a:gd name="T0" fmla="*/ 1155 w 1714"/>
                <a:gd name="T1" fmla="*/ 4 h 4312"/>
                <a:gd name="T2" fmla="*/ 0 w 1714"/>
                <a:gd name="T3" fmla="*/ 4312 h 4312"/>
                <a:gd name="T4" fmla="*/ 578 w 1714"/>
                <a:gd name="T5" fmla="*/ 4312 h 4312"/>
                <a:gd name="T6" fmla="*/ 1714 w 1714"/>
                <a:gd name="T7" fmla="*/ 0 h 4312"/>
                <a:gd name="T8" fmla="*/ 1155 w 1714"/>
                <a:gd name="T9" fmla="*/ 4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" h="4312">
                  <a:moveTo>
                    <a:pt x="1155" y="4"/>
                  </a:moveTo>
                  <a:lnTo>
                    <a:pt x="0" y="4312"/>
                  </a:lnTo>
                  <a:lnTo>
                    <a:pt x="578" y="4312"/>
                  </a:lnTo>
                  <a:lnTo>
                    <a:pt x="1714" y="0"/>
                  </a:lnTo>
                  <a:lnTo>
                    <a:pt x="1155" y="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63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8BDF66-4450-4C02-ADF5-4DBA653D42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5367" y="3049588"/>
              <a:ext cx="992188" cy="3803650"/>
            </a:xfrm>
            <a:custGeom>
              <a:avLst/>
              <a:gdLst>
                <a:gd name="T0" fmla="*/ 496 w 625"/>
                <a:gd name="T1" fmla="*/ 0 h 2396"/>
                <a:gd name="T2" fmla="*/ 0 w 625"/>
                <a:gd name="T3" fmla="*/ 1879 h 2396"/>
                <a:gd name="T4" fmla="*/ 625 w 625"/>
                <a:gd name="T5" fmla="*/ 2396 h 2396"/>
                <a:gd name="T6" fmla="*/ 496 w 625"/>
                <a:gd name="T7" fmla="*/ 0 h 2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" h="2396">
                  <a:moveTo>
                    <a:pt x="496" y="0"/>
                  </a:moveTo>
                  <a:lnTo>
                    <a:pt x="0" y="1879"/>
                  </a:lnTo>
                  <a:lnTo>
                    <a:pt x="625" y="2396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1">
                <a:alpha val="52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D27D990-C8ED-4356-8DCB-7847215B46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8903" y="5740627"/>
              <a:ext cx="3209925" cy="1127125"/>
            </a:xfrm>
            <a:custGeom>
              <a:avLst/>
              <a:gdLst>
                <a:gd name="T0" fmla="*/ 175 w 2022"/>
                <a:gd name="T1" fmla="*/ 0 h 710"/>
                <a:gd name="T2" fmla="*/ 0 w 2022"/>
                <a:gd name="T3" fmla="*/ 706 h 710"/>
                <a:gd name="T4" fmla="*/ 2022 w 2022"/>
                <a:gd name="T5" fmla="*/ 710 h 710"/>
                <a:gd name="T6" fmla="*/ 175 w 2022"/>
                <a:gd name="T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2" h="710">
                  <a:moveTo>
                    <a:pt x="175" y="0"/>
                  </a:moveTo>
                  <a:lnTo>
                    <a:pt x="0" y="706"/>
                  </a:lnTo>
                  <a:lnTo>
                    <a:pt x="2022" y="71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8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058544" y="3308429"/>
            <a:ext cx="550024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058544" y="2294202"/>
            <a:ext cx="5500241" cy="108713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58544" y="4762999"/>
            <a:ext cx="508759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058544" y="5059270"/>
            <a:ext cx="508759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B0D097-522D-4F9B-B2F1-BF2A22DAB062}"/>
              </a:ext>
            </a:extLst>
          </p:cNvPr>
          <p:cNvSpPr txBox="1"/>
          <p:nvPr userDrawn="1"/>
        </p:nvSpPr>
        <p:spPr>
          <a:xfrm>
            <a:off x="9664699" y="212907"/>
            <a:ext cx="224175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信息与软件工程学院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7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 of information and</a:t>
            </a:r>
            <a:r>
              <a:rPr lang="en-US" altLang="zh-CN" sz="700" b="1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software engineering</a:t>
            </a:r>
            <a:endParaRPr lang="zh-CN" altLang="en-US" sz="7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7C62282-0C35-4432-A0DB-40C4949A21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2"/>
          <a:stretch/>
        </p:blipFill>
        <p:spPr>
          <a:xfrm>
            <a:off x="9009070" y="160965"/>
            <a:ext cx="655629" cy="6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B24BE6D-E6ED-4240-8496-5192A9C45DDA}"/>
              </a:ext>
            </a:extLst>
          </p:cNvPr>
          <p:cNvSpPr/>
          <p:nvPr userDrawn="1"/>
        </p:nvSpPr>
        <p:spPr>
          <a:xfrm>
            <a:off x="4124421" y="1878920"/>
            <a:ext cx="7501521" cy="3236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283202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84318" y="34290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D8F14F5-09A2-449C-A485-C1A9FB02A14A}"/>
              </a:ext>
            </a:extLst>
          </p:cNvPr>
          <p:cNvSpPr/>
          <p:nvPr userDrawn="1"/>
        </p:nvSpPr>
        <p:spPr>
          <a:xfrm rot="20725254" flipH="1">
            <a:off x="-744778" y="-381309"/>
            <a:ext cx="5451830" cy="8055151"/>
          </a:xfrm>
          <a:custGeom>
            <a:avLst/>
            <a:gdLst>
              <a:gd name="connsiteX0" fmla="*/ 0 w 5451830"/>
              <a:gd name="connsiteY0" fmla="*/ 968984 h 8055151"/>
              <a:gd name="connsiteX1" fmla="*/ 3725560 w 5451830"/>
              <a:gd name="connsiteY1" fmla="*/ 0 h 8055151"/>
              <a:gd name="connsiteX2" fmla="*/ 5451830 w 5451830"/>
              <a:gd name="connsiteY2" fmla="*/ 6637180 h 8055151"/>
              <a:gd name="connsiteX3" fmla="*/ 0 w 5451830"/>
              <a:gd name="connsiteY3" fmla="*/ 8055151 h 80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1830" h="8055151">
                <a:moveTo>
                  <a:pt x="0" y="968984"/>
                </a:moveTo>
                <a:lnTo>
                  <a:pt x="3725560" y="0"/>
                </a:lnTo>
                <a:lnTo>
                  <a:pt x="5451830" y="6637180"/>
                </a:lnTo>
                <a:lnTo>
                  <a:pt x="0" y="8055151"/>
                </a:lnTo>
                <a:close/>
              </a:path>
            </a:pathLst>
          </a:custGeom>
          <a:blipFill>
            <a:blip r:embed="rId2"/>
            <a:stretch>
              <a:fillRect l="-51387" r="-511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943A837-226A-4BBC-B76A-620BFF9D4D36}"/>
              </a:ext>
            </a:extLst>
          </p:cNvPr>
          <p:cNvGrpSpPr/>
          <p:nvPr userDrawn="1"/>
        </p:nvGrpSpPr>
        <p:grpSpPr>
          <a:xfrm flipH="1">
            <a:off x="1378857" y="1823171"/>
            <a:ext cx="4240972" cy="5044581"/>
            <a:chOff x="2422605" y="3049588"/>
            <a:chExt cx="3209925" cy="3818164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02F376D-B437-4ACB-9363-C810AC4ED4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8081" y="3049588"/>
              <a:ext cx="992188" cy="3803650"/>
            </a:xfrm>
            <a:custGeom>
              <a:avLst/>
              <a:gdLst>
                <a:gd name="T0" fmla="*/ 496 w 625"/>
                <a:gd name="T1" fmla="*/ 0 h 2396"/>
                <a:gd name="T2" fmla="*/ 0 w 625"/>
                <a:gd name="T3" fmla="*/ 1879 h 2396"/>
                <a:gd name="T4" fmla="*/ 625 w 625"/>
                <a:gd name="T5" fmla="*/ 2396 h 2396"/>
                <a:gd name="T6" fmla="*/ 496 w 625"/>
                <a:gd name="T7" fmla="*/ 0 h 2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" h="2396">
                  <a:moveTo>
                    <a:pt x="496" y="0"/>
                  </a:moveTo>
                  <a:lnTo>
                    <a:pt x="0" y="1879"/>
                  </a:lnTo>
                  <a:lnTo>
                    <a:pt x="625" y="2396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1">
                <a:alpha val="68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EF0BCEC2-64DC-4263-8E3A-E29E0FA234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22605" y="5740627"/>
              <a:ext cx="3209925" cy="1127125"/>
            </a:xfrm>
            <a:custGeom>
              <a:avLst/>
              <a:gdLst>
                <a:gd name="T0" fmla="*/ 175 w 2022"/>
                <a:gd name="T1" fmla="*/ 0 h 710"/>
                <a:gd name="T2" fmla="*/ 0 w 2022"/>
                <a:gd name="T3" fmla="*/ 706 h 710"/>
                <a:gd name="T4" fmla="*/ 2022 w 2022"/>
                <a:gd name="T5" fmla="*/ 710 h 710"/>
                <a:gd name="T6" fmla="*/ 175 w 2022"/>
                <a:gd name="T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2" h="710">
                  <a:moveTo>
                    <a:pt x="175" y="0"/>
                  </a:moveTo>
                  <a:lnTo>
                    <a:pt x="0" y="706"/>
                  </a:lnTo>
                  <a:lnTo>
                    <a:pt x="2022" y="71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2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A1E1918-1780-4938-9469-F8957FD5E22E}"/>
              </a:ext>
            </a:extLst>
          </p:cNvPr>
          <p:cNvSpPr txBox="1"/>
          <p:nvPr userDrawn="1"/>
        </p:nvSpPr>
        <p:spPr>
          <a:xfrm>
            <a:off x="9664699" y="212907"/>
            <a:ext cx="224175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信息与软件工程学院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7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 of information and</a:t>
            </a:r>
            <a:r>
              <a:rPr lang="en-US" altLang="zh-CN" sz="700" b="1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software engineering</a:t>
            </a:r>
            <a:endParaRPr lang="zh-CN" altLang="en-US" sz="7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7E73747-A3C5-4438-ACC1-E91ED20703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2"/>
          <a:stretch/>
        </p:blipFill>
        <p:spPr>
          <a:xfrm>
            <a:off x="9009070" y="160965"/>
            <a:ext cx="655629" cy="6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5F218A13-C4F4-425E-9E2D-124C5976B98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42932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www.uestc.edu.cn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6325CD-3534-48BD-B913-00A3D3D752CD}"/>
              </a:ext>
            </a:extLst>
          </p:cNvPr>
          <p:cNvSpPr txBox="1"/>
          <p:nvPr userDrawn="1"/>
        </p:nvSpPr>
        <p:spPr>
          <a:xfrm>
            <a:off x="9664699" y="212907"/>
            <a:ext cx="224175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信息与软件工程学院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7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 of information and</a:t>
            </a:r>
            <a:r>
              <a:rPr lang="en-US" altLang="zh-CN" sz="700" b="1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software engineering</a:t>
            </a:r>
            <a:endParaRPr lang="zh-CN" altLang="en-US" sz="7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60F57E-2A9F-4F21-8575-BDDCD10A8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2"/>
          <a:stretch/>
        </p:blipFill>
        <p:spPr>
          <a:xfrm>
            <a:off x="9009070" y="160965"/>
            <a:ext cx="655629" cy="619409"/>
          </a:xfrm>
          <a:prstGeom prst="rect">
            <a:avLst/>
          </a:prstGeom>
        </p:spPr>
      </p:pic>
      <p:sp>
        <p:nvSpPr>
          <p:cNvPr id="4" name="页脚占位符 2">
            <a:extLst>
              <a:ext uri="{FF2B5EF4-FFF2-40B4-BE49-F238E27FC236}">
                <a16:creationId xmlns:a16="http://schemas.microsoft.com/office/drawing/2014/main" id="{4D35BB0F-6595-4248-8F3F-60725A4F4DF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42932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www.uestc.edu.cn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0AF3746-BA4C-4F58-A6DC-BFD259476294}"/>
              </a:ext>
            </a:extLst>
          </p:cNvPr>
          <p:cNvGrpSpPr/>
          <p:nvPr userDrawn="1"/>
        </p:nvGrpSpPr>
        <p:grpSpPr>
          <a:xfrm flipH="1">
            <a:off x="-744651" y="-380042"/>
            <a:ext cx="12936651" cy="8055151"/>
            <a:chOff x="0" y="-381309"/>
            <a:chExt cx="12936651" cy="8055151"/>
          </a:xfrm>
        </p:grpSpPr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A1EA6103-4134-45A9-A1E0-4035CA63964A}"/>
                </a:ext>
              </a:extLst>
            </p:cNvPr>
            <p:cNvSpPr/>
            <p:nvPr userDrawn="1"/>
          </p:nvSpPr>
          <p:spPr>
            <a:xfrm>
              <a:off x="0" y="3701441"/>
              <a:ext cx="1309708" cy="316631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31ABEA50-7B8E-4383-8304-23C2AC41CF31}"/>
                </a:ext>
              </a:extLst>
            </p:cNvPr>
            <p:cNvSpPr/>
            <p:nvPr userDrawn="1"/>
          </p:nvSpPr>
          <p:spPr>
            <a:xfrm>
              <a:off x="300013" y="4911135"/>
              <a:ext cx="2245483" cy="1961153"/>
            </a:xfrm>
            <a:prstGeom prst="rtTriangl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F26911E-9362-4A61-96BC-00FE0DB826D2}"/>
                </a:ext>
              </a:extLst>
            </p:cNvPr>
            <p:cNvSpPr/>
            <p:nvPr userDrawn="1"/>
          </p:nvSpPr>
          <p:spPr>
            <a:xfrm rot="874746">
              <a:off x="7484821" y="-381309"/>
              <a:ext cx="5451830" cy="8055151"/>
            </a:xfrm>
            <a:custGeom>
              <a:avLst/>
              <a:gdLst>
                <a:gd name="connsiteX0" fmla="*/ 0 w 5451830"/>
                <a:gd name="connsiteY0" fmla="*/ 968984 h 8055151"/>
                <a:gd name="connsiteX1" fmla="*/ 3725560 w 5451830"/>
                <a:gd name="connsiteY1" fmla="*/ 0 h 8055151"/>
                <a:gd name="connsiteX2" fmla="*/ 5451830 w 5451830"/>
                <a:gd name="connsiteY2" fmla="*/ 6637180 h 8055151"/>
                <a:gd name="connsiteX3" fmla="*/ 0 w 5451830"/>
                <a:gd name="connsiteY3" fmla="*/ 8055151 h 805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1830" h="8055151">
                  <a:moveTo>
                    <a:pt x="0" y="968984"/>
                  </a:moveTo>
                  <a:lnTo>
                    <a:pt x="3725560" y="0"/>
                  </a:lnTo>
                  <a:lnTo>
                    <a:pt x="5451830" y="6637180"/>
                  </a:lnTo>
                  <a:lnTo>
                    <a:pt x="0" y="8055151"/>
                  </a:lnTo>
                  <a:close/>
                </a:path>
              </a:pathLst>
            </a:custGeom>
            <a:blipFill>
              <a:blip r:embed="rId2"/>
              <a:stretch>
                <a:fillRect l="-51387" r="-5117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3D0EB89-B118-482F-88CE-FFDF8637ED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5640" y="-4765"/>
              <a:ext cx="2719388" cy="6858003"/>
            </a:xfrm>
            <a:custGeom>
              <a:avLst/>
              <a:gdLst>
                <a:gd name="T0" fmla="*/ 1155 w 1713"/>
                <a:gd name="T1" fmla="*/ 4 h 4312"/>
                <a:gd name="T2" fmla="*/ 0 w 1713"/>
                <a:gd name="T3" fmla="*/ 4312 h 4312"/>
                <a:gd name="T4" fmla="*/ 577 w 1713"/>
                <a:gd name="T5" fmla="*/ 4312 h 4312"/>
                <a:gd name="T6" fmla="*/ 1713 w 1713"/>
                <a:gd name="T7" fmla="*/ 0 h 4312"/>
                <a:gd name="T8" fmla="*/ 1155 w 1713"/>
                <a:gd name="T9" fmla="*/ 4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3" h="4312">
                  <a:moveTo>
                    <a:pt x="1155" y="4"/>
                  </a:moveTo>
                  <a:lnTo>
                    <a:pt x="0" y="4312"/>
                  </a:lnTo>
                  <a:lnTo>
                    <a:pt x="577" y="4312"/>
                  </a:lnTo>
                  <a:lnTo>
                    <a:pt x="1713" y="0"/>
                  </a:lnTo>
                  <a:lnTo>
                    <a:pt x="1155" y="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C7800AD-5209-4241-9B4D-8184FF203F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5884" y="-4764"/>
              <a:ext cx="2720975" cy="6872515"/>
            </a:xfrm>
            <a:custGeom>
              <a:avLst/>
              <a:gdLst>
                <a:gd name="T0" fmla="*/ 1155 w 1714"/>
                <a:gd name="T1" fmla="*/ 4 h 4312"/>
                <a:gd name="T2" fmla="*/ 0 w 1714"/>
                <a:gd name="T3" fmla="*/ 4312 h 4312"/>
                <a:gd name="T4" fmla="*/ 578 w 1714"/>
                <a:gd name="T5" fmla="*/ 4312 h 4312"/>
                <a:gd name="T6" fmla="*/ 1714 w 1714"/>
                <a:gd name="T7" fmla="*/ 0 h 4312"/>
                <a:gd name="T8" fmla="*/ 1155 w 1714"/>
                <a:gd name="T9" fmla="*/ 4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" h="4312">
                  <a:moveTo>
                    <a:pt x="1155" y="4"/>
                  </a:moveTo>
                  <a:lnTo>
                    <a:pt x="0" y="4312"/>
                  </a:lnTo>
                  <a:lnTo>
                    <a:pt x="578" y="4312"/>
                  </a:lnTo>
                  <a:lnTo>
                    <a:pt x="1714" y="0"/>
                  </a:lnTo>
                  <a:lnTo>
                    <a:pt x="1155" y="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63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A431533-D8DF-4945-9031-0A911E3613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5367" y="3049588"/>
              <a:ext cx="992188" cy="3803650"/>
            </a:xfrm>
            <a:custGeom>
              <a:avLst/>
              <a:gdLst>
                <a:gd name="T0" fmla="*/ 496 w 625"/>
                <a:gd name="T1" fmla="*/ 0 h 2396"/>
                <a:gd name="T2" fmla="*/ 0 w 625"/>
                <a:gd name="T3" fmla="*/ 1879 h 2396"/>
                <a:gd name="T4" fmla="*/ 625 w 625"/>
                <a:gd name="T5" fmla="*/ 2396 h 2396"/>
                <a:gd name="T6" fmla="*/ 496 w 625"/>
                <a:gd name="T7" fmla="*/ 0 h 2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" h="2396">
                  <a:moveTo>
                    <a:pt x="496" y="0"/>
                  </a:moveTo>
                  <a:lnTo>
                    <a:pt x="0" y="1879"/>
                  </a:lnTo>
                  <a:lnTo>
                    <a:pt x="625" y="2396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1">
                <a:alpha val="52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7C2A4EF-75D3-489E-8E78-456B63709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8903" y="5740627"/>
              <a:ext cx="3209925" cy="1127125"/>
            </a:xfrm>
            <a:custGeom>
              <a:avLst/>
              <a:gdLst>
                <a:gd name="T0" fmla="*/ 175 w 2022"/>
                <a:gd name="T1" fmla="*/ 0 h 710"/>
                <a:gd name="T2" fmla="*/ 0 w 2022"/>
                <a:gd name="T3" fmla="*/ 706 h 710"/>
                <a:gd name="T4" fmla="*/ 2022 w 2022"/>
                <a:gd name="T5" fmla="*/ 710 h 710"/>
                <a:gd name="T6" fmla="*/ 175 w 2022"/>
                <a:gd name="T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2" h="710">
                  <a:moveTo>
                    <a:pt x="175" y="0"/>
                  </a:moveTo>
                  <a:lnTo>
                    <a:pt x="0" y="706"/>
                  </a:lnTo>
                  <a:lnTo>
                    <a:pt x="2022" y="71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8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45642" y="1895559"/>
            <a:ext cx="527484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45642" y="4327823"/>
            <a:ext cx="52748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20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5644" y="4031552"/>
            <a:ext cx="527484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E2CA79-7DD1-408F-9A7C-3F31A9F5501C}"/>
              </a:ext>
            </a:extLst>
          </p:cNvPr>
          <p:cNvSpPr txBox="1"/>
          <p:nvPr userDrawn="1"/>
        </p:nvSpPr>
        <p:spPr>
          <a:xfrm>
            <a:off x="9664699" y="212907"/>
            <a:ext cx="224175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信息与软件工程学院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7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 of information and</a:t>
            </a:r>
            <a:r>
              <a:rPr lang="en-US" altLang="zh-CN" sz="700" b="1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software engineering</a:t>
            </a:r>
            <a:endParaRPr lang="zh-CN" altLang="en-US" sz="7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A8D8564-F645-40B4-950B-BB7DFBA77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2"/>
          <a:stretch/>
        </p:blipFill>
        <p:spPr>
          <a:xfrm>
            <a:off x="9009070" y="160965"/>
            <a:ext cx="655629" cy="6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8EAA1D-228D-440D-8915-9672B155DC84}"/>
              </a:ext>
            </a:extLst>
          </p:cNvPr>
          <p:cNvSpPr txBox="1"/>
          <p:nvPr userDrawn="1"/>
        </p:nvSpPr>
        <p:spPr>
          <a:xfrm>
            <a:off x="9664699" y="212907"/>
            <a:ext cx="224175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信息与软件工程学院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7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 of information and</a:t>
            </a:r>
            <a:r>
              <a:rPr lang="en-US" altLang="zh-CN" sz="700" b="1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software engineering</a:t>
            </a:r>
            <a:endParaRPr lang="zh-CN" altLang="en-US" sz="7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63B927-2A00-4CC1-B76D-343CB0A80A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2"/>
          <a:stretch/>
        </p:blipFill>
        <p:spPr>
          <a:xfrm>
            <a:off x="9009070" y="160965"/>
            <a:ext cx="655629" cy="619409"/>
          </a:xfrm>
          <a:prstGeom prst="rect">
            <a:avLst/>
          </a:prstGeom>
        </p:spPr>
      </p:pic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5B2907A1-58F7-4C00-8B3D-28BE4AD56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42932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www.uestc.edu.cn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3D9D2D21-F1B9-4796-8006-38D6CDDF5271}"/>
              </a:ext>
            </a:extLst>
          </p:cNvPr>
          <p:cNvSpPr/>
          <p:nvPr/>
        </p:nvSpPr>
        <p:spPr>
          <a:xfrm>
            <a:off x="990601" y="2405741"/>
            <a:ext cx="2621883" cy="4919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dist"/>
            <a:endParaRPr lang="zh-CN" altLang="en-US" b="1" i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占位符 5" hidden="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 hidden="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8C90E6-804C-46C4-982E-2D78A3B2C1F0}"/>
              </a:ext>
            </a:extLst>
          </p:cNvPr>
          <p:cNvSpPr/>
          <p:nvPr/>
        </p:nvSpPr>
        <p:spPr>
          <a:xfrm>
            <a:off x="1252571" y="1928449"/>
            <a:ext cx="65767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Attention Network for </a:t>
            </a:r>
          </a:p>
          <a:p>
            <a:pPr algn="ctr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Segmentation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B9381D-52AF-4E2F-AEB4-CDA1C882F794}"/>
              </a:ext>
            </a:extLst>
          </p:cNvPr>
          <p:cNvSpPr txBox="1"/>
          <p:nvPr/>
        </p:nvSpPr>
        <p:spPr>
          <a:xfrm>
            <a:off x="10678160" y="6457890"/>
            <a:ext cx="151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CVPR2019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131937A-F25F-4517-BCD5-DF797429C118}"/>
              </a:ext>
            </a:extLst>
          </p:cNvPr>
          <p:cNvSpPr txBox="1"/>
          <p:nvPr/>
        </p:nvSpPr>
        <p:spPr>
          <a:xfrm>
            <a:off x="2301542" y="4338320"/>
            <a:ext cx="142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何之强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07356-90BF-49F5-8D24-9C11119A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Results on Cityscapes Dataset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386862-904E-4A8B-9235-2403CE02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32" y="1413426"/>
            <a:ext cx="8040546" cy="493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8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5114C-04C1-480E-8CEC-071E16DA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Results on Cityscapes Dataset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B0CF9A-1B21-4805-A7E3-D5CD4E9B6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5617"/>
            <a:ext cx="11981247" cy="30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9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2E538-5DBF-462A-AE17-DD0EA691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Results on Cityscapes Dataset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E8EC8C-59A9-4B59-B12B-3944710F4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3" y="1560924"/>
            <a:ext cx="10949433" cy="430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0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F7BE7-8F6C-4DD4-87CF-FAA23B86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Results on PASCAL VOC 2012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BB7DD9-F7B2-44F5-B738-1A670E0D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9" y="1326858"/>
            <a:ext cx="4810831" cy="21021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45B006-F5E9-42B6-85F3-BFA8BDC7A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48" y="1326858"/>
            <a:ext cx="4866074" cy="30558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43143B-ACC5-4EA3-A079-EF86F40DE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29" y="3478536"/>
            <a:ext cx="4182359" cy="33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9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5DF0D-10CE-4BFE-8F98-7CC14936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Results on COCO Stuff Dataset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2D59F2-C79A-47BF-A053-BBF718E4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034" y="1541405"/>
            <a:ext cx="7409932" cy="46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7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245642" y="2639505"/>
            <a:ext cx="5274846" cy="877563"/>
          </a:xfrm>
        </p:spPr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10D66-4998-4385-AC01-08E34B34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Scene Segmentation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DA0D1B7-CCFF-47DB-B1E9-CC3D4A1F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630" y="1427689"/>
            <a:ext cx="9827149" cy="50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3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DF050BF3-625B-4F02-BB8F-41DFABCD60BC}"/>
              </a:ext>
            </a:extLst>
          </p:cNvPr>
          <p:cNvSpPr txBox="1"/>
          <p:nvPr/>
        </p:nvSpPr>
        <p:spPr>
          <a:xfrm>
            <a:off x="1169783" y="2889751"/>
            <a:ext cx="131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4000" dirty="0"/>
          </a:p>
        </p:txBody>
      </p:sp>
      <p:sp>
        <p:nvSpPr>
          <p:cNvPr id="39" name="ïṥlïḑê">
            <a:extLst>
              <a:ext uri="{FF2B5EF4-FFF2-40B4-BE49-F238E27FC236}">
                <a16:creationId xmlns:a16="http://schemas.microsoft.com/office/drawing/2014/main" id="{C7579C4F-2E23-4F07-9765-AF0641932FFB}"/>
              </a:ext>
            </a:extLst>
          </p:cNvPr>
          <p:cNvSpPr/>
          <p:nvPr/>
        </p:nvSpPr>
        <p:spPr>
          <a:xfrm>
            <a:off x="3315273" y="1155478"/>
            <a:ext cx="624349" cy="624349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0" name="íṩḻiďé">
            <a:extLst>
              <a:ext uri="{FF2B5EF4-FFF2-40B4-BE49-F238E27FC236}">
                <a16:creationId xmlns:a16="http://schemas.microsoft.com/office/drawing/2014/main" id="{93FF0B7D-44A3-4CD8-9608-ACEDCB286A9F}"/>
              </a:ext>
            </a:extLst>
          </p:cNvPr>
          <p:cNvSpPr/>
          <p:nvPr/>
        </p:nvSpPr>
        <p:spPr>
          <a:xfrm>
            <a:off x="3315272" y="2404985"/>
            <a:ext cx="624349" cy="624349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41" name="ïślïḑé">
            <a:extLst>
              <a:ext uri="{FF2B5EF4-FFF2-40B4-BE49-F238E27FC236}">
                <a16:creationId xmlns:a16="http://schemas.microsoft.com/office/drawing/2014/main" id="{23698C04-1892-4B9F-B05C-B7ABEBD5F925}"/>
              </a:ext>
            </a:extLst>
          </p:cNvPr>
          <p:cNvSpPr/>
          <p:nvPr/>
        </p:nvSpPr>
        <p:spPr>
          <a:xfrm>
            <a:off x="3315272" y="3654493"/>
            <a:ext cx="624349" cy="624349"/>
          </a:xfrm>
          <a:prstGeom prst="diamond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42" name="íṧļïḋè">
            <a:extLst>
              <a:ext uri="{FF2B5EF4-FFF2-40B4-BE49-F238E27FC236}">
                <a16:creationId xmlns:a16="http://schemas.microsoft.com/office/drawing/2014/main" id="{DD75B54E-6613-49AC-8425-F37FCBF8FAAB}"/>
              </a:ext>
            </a:extLst>
          </p:cNvPr>
          <p:cNvSpPr/>
          <p:nvPr/>
        </p:nvSpPr>
        <p:spPr>
          <a:xfrm>
            <a:off x="3315271" y="4904001"/>
            <a:ext cx="624349" cy="624349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8534CC4-FEFE-45E4-869A-9C5A6FA9EEA8}"/>
              </a:ext>
            </a:extLst>
          </p:cNvPr>
          <p:cNvCxnSpPr>
            <a:cxnSpLocks/>
          </p:cNvCxnSpPr>
          <p:nvPr/>
        </p:nvCxnSpPr>
        <p:spPr>
          <a:xfrm flipV="1">
            <a:off x="4065191" y="1779827"/>
            <a:ext cx="7360367" cy="443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E989EE93-6640-41F8-8BFB-B21CFBFC9E09}"/>
              </a:ext>
            </a:extLst>
          </p:cNvPr>
          <p:cNvSpPr/>
          <p:nvPr/>
        </p:nvSpPr>
        <p:spPr>
          <a:xfrm>
            <a:off x="3939620" y="120415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/>
              <a:t>利用多尺寸的特征融合</a:t>
            </a:r>
            <a:endParaRPr lang="zh-CN" altLang="en-US" sz="2400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7A5B64-DE35-4C54-AACF-BD94616EC5C6}"/>
              </a:ext>
            </a:extLst>
          </p:cNvPr>
          <p:cNvSpPr/>
          <p:nvPr/>
        </p:nvSpPr>
        <p:spPr>
          <a:xfrm>
            <a:off x="3939620" y="3748175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/>
              <a:t>通过分解结构，或在网络顶部引入有效的编码层</a:t>
            </a:r>
            <a:endParaRPr lang="zh-CN" altLang="en-US" sz="24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CDC6427-40F0-4D03-AEF6-3A91102C535A}"/>
              </a:ext>
            </a:extLst>
          </p:cNvPr>
          <p:cNvSpPr/>
          <p:nvPr/>
        </p:nvSpPr>
        <p:spPr>
          <a:xfrm>
            <a:off x="3939620" y="2476167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/>
              <a:t>编码解码结构来融合中、高水平的语义特征</a:t>
            </a:r>
            <a:endParaRPr lang="zh-CN" altLang="en-US" sz="2400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1AD9EA0-83DC-4999-9500-F2DAA5D49A2A}"/>
              </a:ext>
            </a:extLst>
          </p:cNvPr>
          <p:cNvSpPr/>
          <p:nvPr/>
        </p:nvSpPr>
        <p:spPr>
          <a:xfrm>
            <a:off x="3939620" y="4954565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/>
              <a:t>利用循环神经网络来挖掘长期依赖关系</a:t>
            </a:r>
            <a:endParaRPr lang="zh-CN" altLang="en-US" sz="2400" b="1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FA52E8F-339C-4FA7-B022-3B0B229B0963}"/>
              </a:ext>
            </a:extLst>
          </p:cNvPr>
          <p:cNvCxnSpPr>
            <a:cxnSpLocks/>
          </p:cNvCxnSpPr>
          <p:nvPr/>
        </p:nvCxnSpPr>
        <p:spPr>
          <a:xfrm flipV="1">
            <a:off x="4065191" y="2994949"/>
            <a:ext cx="7360367" cy="443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4C1EF13-5051-4510-9F7D-56F6EA7BD497}"/>
              </a:ext>
            </a:extLst>
          </p:cNvPr>
          <p:cNvCxnSpPr>
            <a:cxnSpLocks/>
          </p:cNvCxnSpPr>
          <p:nvPr/>
        </p:nvCxnSpPr>
        <p:spPr>
          <a:xfrm flipV="1">
            <a:off x="4065191" y="4317521"/>
            <a:ext cx="7360367" cy="443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541C78D-E4DD-4A52-97DE-B074B95AD87D}"/>
              </a:ext>
            </a:extLst>
          </p:cNvPr>
          <p:cNvCxnSpPr>
            <a:cxnSpLocks/>
          </p:cNvCxnSpPr>
          <p:nvPr/>
        </p:nvCxnSpPr>
        <p:spPr>
          <a:xfrm flipV="1">
            <a:off x="4065191" y="5528349"/>
            <a:ext cx="7360367" cy="443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FFBE5-4975-46F6-B1FE-9423EBF2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9F8B2D-67C1-46C9-A142-9E95BE647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26" y="1122026"/>
            <a:ext cx="7805142" cy="560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3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0ED4F-E460-4D05-AF59-38220811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>
            <a:normAutofit/>
          </a:bodyPr>
          <a:lstStyle/>
          <a:p>
            <a:r>
              <a:rPr lang="en-US" altLang="zh-CN" b="0" dirty="0"/>
              <a:t>An overview of the </a:t>
            </a:r>
            <a:r>
              <a:rPr lang="en-US" altLang="zh-CN" b="0" dirty="0" err="1"/>
              <a:t>DANet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00E3A1-4366-43C1-9832-4BB16431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25" y="1311639"/>
            <a:ext cx="10619359" cy="554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B033-B104-4960-8BB7-38E5DE3D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9A24C3-5B44-4CB7-B7BF-CAD7D4D4F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41" y="1286959"/>
            <a:ext cx="6915327" cy="55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9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EFF5A-A70E-41A4-B1B9-D178E5B5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Position Details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F00DEF-889E-483C-8464-68C39F44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593" y="1722542"/>
            <a:ext cx="6662888" cy="18961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7976A8-1640-41AE-904C-A8A35A2C4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592" y="4173649"/>
            <a:ext cx="6662887" cy="20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4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6F5B2-E8F9-40A9-9282-30F22625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Details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A8AA28-3162-43F5-A158-99E4A4B90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67" y="1335506"/>
            <a:ext cx="7599676" cy="20934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4446B7-21AD-4894-A1BD-9113891A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67" y="4030578"/>
            <a:ext cx="8048644" cy="24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48AD9-38AF-4BAF-827A-52BCD52A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Results on Cityscapes Dataset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39E546B-89AC-4E99-97F5-8264F26E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54" y="1323380"/>
            <a:ext cx="7878502" cy="520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89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3c28d70c-5a22-47f0-8927-53bd5a3b549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276AA"/>
      </a:accent1>
      <a:accent2>
        <a:srgbClr val="88ACD0"/>
      </a:accent2>
      <a:accent3>
        <a:srgbClr val="A5A5A5"/>
      </a:accent3>
      <a:accent4>
        <a:srgbClr val="888888"/>
      </a:accent4>
      <a:accent5>
        <a:srgbClr val="656565"/>
      </a:accent5>
      <a:accent6>
        <a:srgbClr val="50505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88ACD0"/>
    </a:accent2>
    <a:accent3>
      <a:srgbClr val="A5A5A5"/>
    </a:accent3>
    <a:accent4>
      <a:srgbClr val="888888"/>
    </a:accent4>
    <a:accent5>
      <a:srgbClr val="656565"/>
    </a:accent5>
    <a:accent6>
      <a:srgbClr val="505050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88ACD0"/>
    </a:accent2>
    <a:accent3>
      <a:srgbClr val="A5A5A5"/>
    </a:accent3>
    <a:accent4>
      <a:srgbClr val="888888"/>
    </a:accent4>
    <a:accent5>
      <a:srgbClr val="656565"/>
    </a:accent5>
    <a:accent6>
      <a:srgbClr val="505050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291</TotalTime>
  <Words>342</Words>
  <Application>Microsoft Office PowerPoint</Application>
  <PresentationFormat>宽屏</PresentationFormat>
  <Paragraphs>47</Paragraphs>
  <Slides>15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黑体</vt:lpstr>
      <vt:lpstr>微软雅黑</vt:lpstr>
      <vt:lpstr>Arial</vt:lpstr>
      <vt:lpstr>Calibri</vt:lpstr>
      <vt:lpstr>Cambria Math</vt:lpstr>
      <vt:lpstr>Impact</vt:lpstr>
      <vt:lpstr>Times New Roman</vt:lpstr>
      <vt:lpstr>主题5</vt:lpstr>
      <vt:lpstr>think-cell Slide</vt:lpstr>
      <vt:lpstr>PowerPoint 演示文稿</vt:lpstr>
      <vt:lpstr>Scene Segmentation</vt:lpstr>
      <vt:lpstr>PowerPoint 演示文稿</vt:lpstr>
      <vt:lpstr>Contributions</vt:lpstr>
      <vt:lpstr>An overview of the DANet</vt:lpstr>
      <vt:lpstr>Details</vt:lpstr>
      <vt:lpstr>Position Details</vt:lpstr>
      <vt:lpstr>Channel Details</vt:lpstr>
      <vt:lpstr>Results on Cityscapes Dataset</vt:lpstr>
      <vt:lpstr>Results on Cityscapes Dataset</vt:lpstr>
      <vt:lpstr>Results on Cityscapes Dataset</vt:lpstr>
      <vt:lpstr>Results on Cityscapes Dataset</vt:lpstr>
      <vt:lpstr>Results on PASCAL VOC 2012</vt:lpstr>
      <vt:lpstr>Results on COCO Stuff Dataset</vt:lpstr>
      <vt:lpstr>Thanks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江林 何</cp:lastModifiedBy>
  <cp:revision>92</cp:revision>
  <cp:lastPrinted>2018-09-20T16:00:00Z</cp:lastPrinted>
  <dcterms:created xsi:type="dcterms:W3CDTF">2018-09-20T16:00:00Z</dcterms:created>
  <dcterms:modified xsi:type="dcterms:W3CDTF">2019-04-18T06:43:36Z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