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1691" r:id="rId3"/>
    <p:sldId id="1740" r:id="rId4"/>
    <p:sldId id="1690" r:id="rId5"/>
    <p:sldId id="1739" r:id="rId6"/>
    <p:sldId id="1741" r:id="rId7"/>
    <p:sldId id="1727" r:id="rId8"/>
    <p:sldId id="1742" r:id="rId9"/>
    <p:sldId id="1744" r:id="rId10"/>
    <p:sldId id="1743" r:id="rId11"/>
    <p:sldId id="1745" r:id="rId12"/>
    <p:sldId id="1747" r:id="rId13"/>
    <p:sldId id="1748" r:id="rId14"/>
    <p:sldId id="261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3E0"/>
    <a:srgbClr val="FCF2F1"/>
    <a:srgbClr val="0088D3"/>
    <a:srgbClr val="4B62E4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D71A18-B9C3-4986-BCC8-424CC148A1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3BEB7D-1537-4379-B247-4E84B9DDE1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1A802-43AB-40BA-9799-929F03C8AD32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B0A67-9F47-4B2F-AADF-2ED9E62A8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08E24-1541-4A47-9620-367307CB1D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3855-118D-4C8F-9F70-A429C062A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6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5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4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1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5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8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3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2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BADE8C-02A2-4B7E-BA2D-A9D9E7CA1110}"/>
              </a:ext>
            </a:extLst>
          </p:cNvPr>
          <p:cNvGrpSpPr/>
          <p:nvPr userDrawn="1"/>
        </p:nvGrpSpPr>
        <p:grpSpPr>
          <a:xfrm>
            <a:off x="0" y="-381309"/>
            <a:ext cx="12936651" cy="8055151"/>
            <a:chOff x="0" y="-381309"/>
            <a:chExt cx="12936651" cy="8055151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52776843-4F0E-4A4A-A9BB-8C8060073EAB}"/>
                </a:ext>
              </a:extLst>
            </p:cNvPr>
            <p:cNvSpPr/>
            <p:nvPr userDrawn="1"/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7182EA01-2217-4E29-932B-DE435D8B7A9A}"/>
                </a:ext>
              </a:extLst>
            </p:cNvPr>
            <p:cNvSpPr/>
            <p:nvPr userDrawn="1"/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C362653-F0B5-4344-A723-246F0A3AA81C}"/>
                </a:ext>
              </a:extLst>
            </p:cNvPr>
            <p:cNvSpPr/>
            <p:nvPr userDrawn="1"/>
          </p:nvSpPr>
          <p:spPr>
            <a:xfrm rot="874746">
              <a:off x="7484821" y="-381309"/>
              <a:ext cx="5451830" cy="8055151"/>
            </a:xfrm>
            <a:custGeom>
              <a:avLst/>
              <a:gdLst>
                <a:gd name="connsiteX0" fmla="*/ 0 w 5451830"/>
                <a:gd name="connsiteY0" fmla="*/ 968984 h 8055151"/>
                <a:gd name="connsiteX1" fmla="*/ 3725560 w 5451830"/>
                <a:gd name="connsiteY1" fmla="*/ 0 h 8055151"/>
                <a:gd name="connsiteX2" fmla="*/ 5451830 w 5451830"/>
                <a:gd name="connsiteY2" fmla="*/ 6637180 h 8055151"/>
                <a:gd name="connsiteX3" fmla="*/ 0 w 5451830"/>
                <a:gd name="connsiteY3" fmla="*/ 8055151 h 805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1830" h="8055151">
                  <a:moveTo>
                    <a:pt x="0" y="968984"/>
                  </a:moveTo>
                  <a:lnTo>
                    <a:pt x="3725560" y="0"/>
                  </a:lnTo>
                  <a:lnTo>
                    <a:pt x="5451830" y="6637180"/>
                  </a:lnTo>
                  <a:lnTo>
                    <a:pt x="0" y="8055151"/>
                  </a:lnTo>
                  <a:close/>
                </a:path>
              </a:pathLst>
            </a:custGeom>
            <a:blipFill>
              <a:blip r:embed="rId2"/>
              <a:stretch>
                <a:fillRect l="-51387" r="-5117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DF12946-8EAB-417C-BE89-A4FB5FB0B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5640" y="-4765"/>
              <a:ext cx="2719388" cy="6858003"/>
            </a:xfrm>
            <a:custGeom>
              <a:avLst/>
              <a:gdLst>
                <a:gd name="T0" fmla="*/ 1155 w 1713"/>
                <a:gd name="T1" fmla="*/ 4 h 4312"/>
                <a:gd name="T2" fmla="*/ 0 w 1713"/>
                <a:gd name="T3" fmla="*/ 4312 h 4312"/>
                <a:gd name="T4" fmla="*/ 577 w 1713"/>
                <a:gd name="T5" fmla="*/ 4312 h 4312"/>
                <a:gd name="T6" fmla="*/ 1713 w 1713"/>
                <a:gd name="T7" fmla="*/ 0 h 4312"/>
                <a:gd name="T8" fmla="*/ 1155 w 1713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3" h="4312">
                  <a:moveTo>
                    <a:pt x="1155" y="4"/>
                  </a:moveTo>
                  <a:lnTo>
                    <a:pt x="0" y="4312"/>
                  </a:lnTo>
                  <a:lnTo>
                    <a:pt x="577" y="4312"/>
                  </a:lnTo>
                  <a:lnTo>
                    <a:pt x="1713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E876C8-EECD-4573-BAD0-B79A5D5D6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5884" y="-4764"/>
              <a:ext cx="2720975" cy="6872515"/>
            </a:xfrm>
            <a:custGeom>
              <a:avLst/>
              <a:gdLst>
                <a:gd name="T0" fmla="*/ 1155 w 1714"/>
                <a:gd name="T1" fmla="*/ 4 h 4312"/>
                <a:gd name="T2" fmla="*/ 0 w 1714"/>
                <a:gd name="T3" fmla="*/ 4312 h 4312"/>
                <a:gd name="T4" fmla="*/ 578 w 1714"/>
                <a:gd name="T5" fmla="*/ 4312 h 4312"/>
                <a:gd name="T6" fmla="*/ 1714 w 1714"/>
                <a:gd name="T7" fmla="*/ 0 h 4312"/>
                <a:gd name="T8" fmla="*/ 1155 w 1714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4312">
                  <a:moveTo>
                    <a:pt x="1155" y="4"/>
                  </a:moveTo>
                  <a:lnTo>
                    <a:pt x="0" y="4312"/>
                  </a:lnTo>
                  <a:lnTo>
                    <a:pt x="578" y="4312"/>
                  </a:lnTo>
                  <a:lnTo>
                    <a:pt x="1714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63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8BDF66-4450-4C02-ADF5-4DBA653D42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5367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D27D990-C8ED-4356-8DCB-7847215B4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903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058544" y="3308429"/>
            <a:ext cx="550024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058544" y="2294202"/>
            <a:ext cx="5500241" cy="108713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58544" y="4762999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58544" y="5059270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B0D097-522D-4F9B-B2F1-BF2A22DAB062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7C62282-0C35-4432-A0DB-40C4949A21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24BE6D-E6ED-4240-8496-5192A9C45DDA}"/>
              </a:ext>
            </a:extLst>
          </p:cNvPr>
          <p:cNvSpPr/>
          <p:nvPr userDrawn="1"/>
        </p:nvSpPr>
        <p:spPr>
          <a:xfrm>
            <a:off x="4124421" y="1878920"/>
            <a:ext cx="7501521" cy="3236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283202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84318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D8F14F5-09A2-449C-A485-C1A9FB02A14A}"/>
              </a:ext>
            </a:extLst>
          </p:cNvPr>
          <p:cNvSpPr/>
          <p:nvPr userDrawn="1"/>
        </p:nvSpPr>
        <p:spPr>
          <a:xfrm rot="20725254" flipH="1">
            <a:off x="-744778" y="-381309"/>
            <a:ext cx="5451830" cy="8055151"/>
          </a:xfrm>
          <a:custGeom>
            <a:avLst/>
            <a:gdLst>
              <a:gd name="connsiteX0" fmla="*/ 0 w 5451830"/>
              <a:gd name="connsiteY0" fmla="*/ 968984 h 8055151"/>
              <a:gd name="connsiteX1" fmla="*/ 3725560 w 5451830"/>
              <a:gd name="connsiteY1" fmla="*/ 0 h 8055151"/>
              <a:gd name="connsiteX2" fmla="*/ 5451830 w 5451830"/>
              <a:gd name="connsiteY2" fmla="*/ 6637180 h 8055151"/>
              <a:gd name="connsiteX3" fmla="*/ 0 w 5451830"/>
              <a:gd name="connsiteY3" fmla="*/ 8055151 h 80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830" h="8055151">
                <a:moveTo>
                  <a:pt x="0" y="968984"/>
                </a:moveTo>
                <a:lnTo>
                  <a:pt x="3725560" y="0"/>
                </a:lnTo>
                <a:lnTo>
                  <a:pt x="5451830" y="6637180"/>
                </a:lnTo>
                <a:lnTo>
                  <a:pt x="0" y="8055151"/>
                </a:lnTo>
                <a:close/>
              </a:path>
            </a:pathLst>
          </a:custGeom>
          <a:blipFill>
            <a:blip r:embed="rId2"/>
            <a:stretch>
              <a:fillRect l="-51387" r="-511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43A837-226A-4BBC-B76A-620BFF9D4D36}"/>
              </a:ext>
            </a:extLst>
          </p:cNvPr>
          <p:cNvGrpSpPr/>
          <p:nvPr userDrawn="1"/>
        </p:nvGrpSpPr>
        <p:grpSpPr>
          <a:xfrm flipH="1">
            <a:off x="1378857" y="1823171"/>
            <a:ext cx="4240972" cy="5044581"/>
            <a:chOff x="2422605" y="3049588"/>
            <a:chExt cx="3209925" cy="3818164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02F376D-B437-4ACB-9363-C810AC4ED4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8081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6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EF0BCEC2-64DC-4263-8E3A-E29E0FA23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2605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A1E1918-1780-4938-9469-F8957FD5E22E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E73747-A3C5-4438-ACC1-E91ED20703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F218A13-C4F4-425E-9E2D-124C5976B98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6325CD-3534-48BD-B913-00A3D3D752CD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60F57E-2A9F-4F21-8575-BDDCD10A8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  <p:sp>
        <p:nvSpPr>
          <p:cNvPr id="4" name="页脚占位符 2">
            <a:extLst>
              <a:ext uri="{FF2B5EF4-FFF2-40B4-BE49-F238E27FC236}">
                <a16:creationId xmlns:a16="http://schemas.microsoft.com/office/drawing/2014/main" id="{4D35BB0F-6595-4248-8F3F-60725A4F4D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0AF3746-BA4C-4F58-A6DC-BFD259476294}"/>
              </a:ext>
            </a:extLst>
          </p:cNvPr>
          <p:cNvGrpSpPr/>
          <p:nvPr userDrawn="1"/>
        </p:nvGrpSpPr>
        <p:grpSpPr>
          <a:xfrm flipH="1">
            <a:off x="-744651" y="-380042"/>
            <a:ext cx="12936651" cy="8055151"/>
            <a:chOff x="0" y="-381309"/>
            <a:chExt cx="12936651" cy="8055151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A1EA6103-4134-45A9-A1E0-4035CA63964A}"/>
                </a:ext>
              </a:extLst>
            </p:cNvPr>
            <p:cNvSpPr/>
            <p:nvPr userDrawn="1"/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31ABEA50-7B8E-4383-8304-23C2AC41CF31}"/>
                </a:ext>
              </a:extLst>
            </p:cNvPr>
            <p:cNvSpPr/>
            <p:nvPr userDrawn="1"/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F26911E-9362-4A61-96BC-00FE0DB826D2}"/>
                </a:ext>
              </a:extLst>
            </p:cNvPr>
            <p:cNvSpPr/>
            <p:nvPr userDrawn="1"/>
          </p:nvSpPr>
          <p:spPr>
            <a:xfrm rot="874746">
              <a:off x="7484821" y="-381309"/>
              <a:ext cx="5451830" cy="8055151"/>
            </a:xfrm>
            <a:custGeom>
              <a:avLst/>
              <a:gdLst>
                <a:gd name="connsiteX0" fmla="*/ 0 w 5451830"/>
                <a:gd name="connsiteY0" fmla="*/ 968984 h 8055151"/>
                <a:gd name="connsiteX1" fmla="*/ 3725560 w 5451830"/>
                <a:gd name="connsiteY1" fmla="*/ 0 h 8055151"/>
                <a:gd name="connsiteX2" fmla="*/ 5451830 w 5451830"/>
                <a:gd name="connsiteY2" fmla="*/ 6637180 h 8055151"/>
                <a:gd name="connsiteX3" fmla="*/ 0 w 5451830"/>
                <a:gd name="connsiteY3" fmla="*/ 8055151 h 805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1830" h="8055151">
                  <a:moveTo>
                    <a:pt x="0" y="968984"/>
                  </a:moveTo>
                  <a:lnTo>
                    <a:pt x="3725560" y="0"/>
                  </a:lnTo>
                  <a:lnTo>
                    <a:pt x="5451830" y="6637180"/>
                  </a:lnTo>
                  <a:lnTo>
                    <a:pt x="0" y="8055151"/>
                  </a:lnTo>
                  <a:close/>
                </a:path>
              </a:pathLst>
            </a:custGeom>
            <a:blipFill>
              <a:blip r:embed="rId2"/>
              <a:stretch>
                <a:fillRect l="-51387" r="-5117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3D0EB89-B118-482F-88CE-FFDF8637E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5640" y="-4765"/>
              <a:ext cx="2719388" cy="6858003"/>
            </a:xfrm>
            <a:custGeom>
              <a:avLst/>
              <a:gdLst>
                <a:gd name="T0" fmla="*/ 1155 w 1713"/>
                <a:gd name="T1" fmla="*/ 4 h 4312"/>
                <a:gd name="T2" fmla="*/ 0 w 1713"/>
                <a:gd name="T3" fmla="*/ 4312 h 4312"/>
                <a:gd name="T4" fmla="*/ 577 w 1713"/>
                <a:gd name="T5" fmla="*/ 4312 h 4312"/>
                <a:gd name="T6" fmla="*/ 1713 w 1713"/>
                <a:gd name="T7" fmla="*/ 0 h 4312"/>
                <a:gd name="T8" fmla="*/ 1155 w 1713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3" h="4312">
                  <a:moveTo>
                    <a:pt x="1155" y="4"/>
                  </a:moveTo>
                  <a:lnTo>
                    <a:pt x="0" y="4312"/>
                  </a:lnTo>
                  <a:lnTo>
                    <a:pt x="577" y="4312"/>
                  </a:lnTo>
                  <a:lnTo>
                    <a:pt x="1713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C7800AD-5209-4241-9B4D-8184FF203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5884" y="-4764"/>
              <a:ext cx="2720975" cy="6872515"/>
            </a:xfrm>
            <a:custGeom>
              <a:avLst/>
              <a:gdLst>
                <a:gd name="T0" fmla="*/ 1155 w 1714"/>
                <a:gd name="T1" fmla="*/ 4 h 4312"/>
                <a:gd name="T2" fmla="*/ 0 w 1714"/>
                <a:gd name="T3" fmla="*/ 4312 h 4312"/>
                <a:gd name="T4" fmla="*/ 578 w 1714"/>
                <a:gd name="T5" fmla="*/ 4312 h 4312"/>
                <a:gd name="T6" fmla="*/ 1714 w 1714"/>
                <a:gd name="T7" fmla="*/ 0 h 4312"/>
                <a:gd name="T8" fmla="*/ 1155 w 1714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4312">
                  <a:moveTo>
                    <a:pt x="1155" y="4"/>
                  </a:moveTo>
                  <a:lnTo>
                    <a:pt x="0" y="4312"/>
                  </a:lnTo>
                  <a:lnTo>
                    <a:pt x="578" y="4312"/>
                  </a:lnTo>
                  <a:lnTo>
                    <a:pt x="1714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63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A431533-D8DF-4945-9031-0A911E36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5367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7C2A4EF-75D3-489E-8E78-456B63709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903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45642" y="1895559"/>
            <a:ext cx="527484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45642" y="4327823"/>
            <a:ext cx="52748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5644" y="4031552"/>
            <a:ext cx="527484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E2CA79-7DD1-408F-9A7C-3F31A9F5501C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A8D8564-F645-40B4-950B-BB7DFBA77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EAA1D-228D-440D-8915-9672B155DC84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63B927-2A00-4CC1-B76D-343CB0A80A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5B2907A1-58F7-4C00-8B3D-28BE4AD5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 hidden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 hidden="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9" name="文本占位符 5">
            <a:extLst>
              <a:ext uri="{FF2B5EF4-FFF2-40B4-BE49-F238E27FC236}">
                <a16:creationId xmlns:a16="http://schemas.microsoft.com/office/drawing/2014/main" id="{47D146D6-3067-4879-AAB3-264AC92465F1}"/>
              </a:ext>
            </a:extLst>
          </p:cNvPr>
          <p:cNvSpPr txBox="1">
            <a:spLocks/>
          </p:cNvSpPr>
          <p:nvPr/>
        </p:nvSpPr>
        <p:spPr>
          <a:xfrm>
            <a:off x="1166104" y="3907747"/>
            <a:ext cx="6735022" cy="11051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小组成员：何之强</a:t>
            </a:r>
            <a:r>
              <a:rPr lang="en-US" altLang="zh-CN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赵震 赵航 王钦松</a:t>
            </a:r>
            <a:endParaRPr lang="en-US" altLang="zh-CN" sz="28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4A00-917F-4738-A1FD-E39FAA1E7103}"/>
              </a:ext>
            </a:extLst>
          </p:cNvPr>
          <p:cNvSpPr txBox="1"/>
          <p:nvPr/>
        </p:nvSpPr>
        <p:spPr>
          <a:xfrm>
            <a:off x="1166104" y="985422"/>
            <a:ext cx="96153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Once: </a:t>
            </a:r>
          </a:p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Unified, Real-Time Object Detection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508AB7-590E-4C0A-B8D9-3DA16D772246}"/>
              </a:ext>
            </a:extLst>
          </p:cNvPr>
          <p:cNvSpPr/>
          <p:nvPr/>
        </p:nvSpPr>
        <p:spPr>
          <a:xfrm>
            <a:off x="0" y="6488668"/>
            <a:ext cx="7099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NewRomanPSMT"/>
              </a:rPr>
              <a:t>2016 IEEE Conference on Computer Vision and Pattern Recognition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DD5DE16-AAB6-4686-840A-3EA546E2965A}"/>
                  </a:ext>
                </a:extLst>
              </p:cNvPr>
              <p:cNvSpPr/>
              <p:nvPr/>
            </p:nvSpPr>
            <p:spPr>
              <a:xfrm>
                <a:off x="1137920" y="1064108"/>
                <a:ext cx="10355876" cy="3212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latin typeface="NimbusRomNo9L-Regu"/>
                  </a:rPr>
                  <a:t>·Train the network for about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NimbusRomNo9L-Regu"/>
                  </a:rPr>
                  <a:t>135 epochs</a:t>
                </a:r>
                <a:r>
                  <a:rPr lang="en-US" altLang="zh-CN" sz="2800" dirty="0">
                    <a:latin typeface="NimbusRomNo9L-Regu"/>
                  </a:rPr>
                  <a:t> on the training and validation data sets from PASCAL VOC 2007 and 2012.</a:t>
                </a:r>
              </a:p>
              <a:p>
                <a:endParaRPr lang="en-US" altLang="zh-CN" sz="2800" dirty="0">
                  <a:latin typeface="NimbusRomNo9L-Regu"/>
                </a:endParaRPr>
              </a:p>
              <a:p>
                <a:r>
                  <a:rPr lang="en-US" altLang="zh-CN" sz="2800" dirty="0">
                    <a:latin typeface="NimbusRomNo9L-Regu"/>
                  </a:rPr>
                  <a:t>·Use a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NimbusRomNo9L-Regu"/>
                  </a:rPr>
                  <a:t>batch size of 64</a:t>
                </a:r>
                <a:r>
                  <a:rPr lang="en-US" altLang="zh-CN" sz="2800" dirty="0">
                    <a:latin typeface="NimbusRomNo9L-Regu"/>
                  </a:rPr>
                  <a:t>, a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NimbusRomNo9L-Regu"/>
                  </a:rPr>
                  <a:t>momentum of 0.9 </a:t>
                </a:r>
                <a:r>
                  <a:rPr lang="en-US" altLang="zh-CN" sz="2800" dirty="0">
                    <a:latin typeface="NimbusRomNo9L-Regu"/>
                  </a:rPr>
                  <a:t>and a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NimbusRomNo9L-Regu"/>
                  </a:rPr>
                  <a:t>decay of 0.0005</a:t>
                </a:r>
                <a:r>
                  <a:rPr lang="en-US" altLang="zh-CN" sz="2800" dirty="0">
                    <a:latin typeface="NimbusRomNo9L-Regu"/>
                  </a:rPr>
                  <a:t>.</a:t>
                </a:r>
              </a:p>
              <a:p>
                <a:endParaRPr lang="en-US" altLang="zh-CN" sz="2800" dirty="0">
                  <a:latin typeface="NimbusRomNo9L-Regu"/>
                </a:endParaRPr>
              </a:p>
              <a:p>
                <a:r>
                  <a:rPr lang="en-US" altLang="zh-CN" sz="2800" dirty="0">
                    <a:latin typeface="NimbusRomNo9L-Regu"/>
                  </a:rPr>
                  <a:t>·learning rate schedule</a:t>
                </a:r>
                <a:r>
                  <a:rPr lang="zh-CN" altLang="en-US" sz="2800" dirty="0">
                    <a:latin typeface="NimbusRomNo9L-Regu"/>
                  </a:rPr>
                  <a:t>：</a:t>
                </a:r>
                <a:r>
                  <a:rPr lang="en-US" altLang="zh-CN" sz="2800" dirty="0">
                    <a:latin typeface="NimbusRomNo9L-Regu"/>
                  </a:rPr>
                  <a:t>training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NimbusRomNo9L-Regu"/>
                  </a:rPr>
                  <a:t>for 75 epochs,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NimbusRomNo9L-Regu"/>
                  </a:rPr>
                  <a:t> for 30 epochs, and finally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NimbusRomNo9L-Regu"/>
                  </a:rPr>
                  <a:t>for 30 epochs.</a:t>
                </a:r>
                <a:endParaRPr lang="zh-CN" altLang="en-US" sz="2800" dirty="0">
                  <a:latin typeface="NimbusRomNo9L-Regu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DD5DE16-AAB6-4686-840A-3EA546E29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20" y="1064108"/>
                <a:ext cx="10355876" cy="3212546"/>
              </a:xfrm>
              <a:prstGeom prst="rect">
                <a:avLst/>
              </a:prstGeom>
              <a:blipFill>
                <a:blip r:embed="rId2"/>
                <a:stretch>
                  <a:fillRect l="-1237" t="-1898" r="-1649" b="-1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6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85C3D-3859-4263-939C-2D798EB2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Comparison to Other Real-Time Systems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BA2C42-8BDF-40A8-8C67-229F1EB6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84" y="1372467"/>
            <a:ext cx="7597772" cy="46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8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8901EF-25AB-4C5B-94F4-B878CA6F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964461"/>
            <a:ext cx="11099619" cy="49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1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86064B-620D-4FF6-A374-9C6F7532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202461"/>
            <a:ext cx="10743503" cy="44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7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395037" y="2873754"/>
            <a:ext cx="2675074" cy="879539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9B69A-3300-4CEA-A841-4C4ED535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F8C21-3761-4984-AD0B-36CC89909F6B}"/>
              </a:ext>
            </a:extLst>
          </p:cNvPr>
          <p:cNvSpPr txBox="1"/>
          <p:nvPr/>
        </p:nvSpPr>
        <p:spPr>
          <a:xfrm>
            <a:off x="932155" y="1917576"/>
            <a:ext cx="9978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赵航：资料收集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赵震：论文研讨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王轻松：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何之强：</a:t>
            </a:r>
            <a:r>
              <a:rPr lang="en-US" altLang="zh-CN" dirty="0"/>
              <a:t>ppt</a:t>
            </a:r>
            <a:r>
              <a:rPr lang="zh-CN" altLang="en-US" dirty="0"/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212704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FE854-E379-41B1-9BFC-366E2C41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BA5B59-E08E-49A2-919B-69C9C6F0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785A1-CD41-44F7-B515-60F6739E0109}"/>
              </a:ext>
            </a:extLst>
          </p:cNvPr>
          <p:cNvSpPr/>
          <p:nvPr/>
        </p:nvSpPr>
        <p:spPr>
          <a:xfrm>
            <a:off x="669924" y="1600804"/>
            <a:ext cx="113110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frame object detection as a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spatially separated bounding boxes and associated class probabilities.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neural network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bounding boxes and class probabilities directly from full images in one evaluation.</a:t>
            </a:r>
          </a:p>
          <a:p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architecture is extremely fast. YOLO model processes images in real-time at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 frames per second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smaller version of the network, Fast YOLO, processes an astounding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155 frames per second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still achieving double the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other real-time detectors.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F00D9681-7949-49EB-80E7-ED8E71B2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230" y="1415231"/>
            <a:ext cx="8080433" cy="41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A40F975-49A5-4526-899B-F054BC85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995898"/>
            <a:ext cx="8249109" cy="513119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7884FF8-BE10-4D22-BDB4-E047CC3EE9EE}"/>
              </a:ext>
            </a:extLst>
          </p:cNvPr>
          <p:cNvCxnSpPr/>
          <p:nvPr/>
        </p:nvCxnSpPr>
        <p:spPr>
          <a:xfrm>
            <a:off x="1276575" y="3700550"/>
            <a:ext cx="1379220" cy="68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E02244-F97C-4E8E-B64A-7A3A8CE56823}"/>
                  </a:ext>
                </a:extLst>
              </p:cNvPr>
              <p:cNvSpPr/>
              <p:nvPr/>
            </p:nvSpPr>
            <p:spPr>
              <a:xfrm>
                <a:off x="7790525" y="5118255"/>
                <a:ext cx="28613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E02244-F97C-4E8E-B64A-7A3A8CE5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525" y="5118255"/>
                <a:ext cx="2861361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7C0F5E-DF4E-45E4-99EF-2D3697D6533A}"/>
                  </a:ext>
                </a:extLst>
              </p:cNvPr>
              <p:cNvSpPr txBox="1"/>
              <p:nvPr/>
            </p:nvSpPr>
            <p:spPr>
              <a:xfrm>
                <a:off x="7424715" y="1827258"/>
                <a:ext cx="45031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zh-CN" sz="2400" i="1" dirty="0" err="1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</a:rPr>
                        <m:t>⁡⁡(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𝑂𝑏𝑗𝑒𝑐𝑡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𝐼𝑜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7C0F5E-DF4E-45E4-99EF-2D3697D6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15" y="1827258"/>
                <a:ext cx="4503107" cy="369332"/>
              </a:xfrm>
              <a:prstGeom prst="rect">
                <a:avLst/>
              </a:prstGeom>
              <a:blipFill>
                <a:blip r:embed="rId5"/>
                <a:stretch>
                  <a:fillRect l="-2300" r="-1083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9A4B08-520F-4E8F-A5CC-9E9415D5AAF2}"/>
                  </a:ext>
                </a:extLst>
              </p:cNvPr>
              <p:cNvSpPr txBox="1"/>
              <p:nvPr/>
            </p:nvSpPr>
            <p:spPr>
              <a:xfrm>
                <a:off x="7498080" y="1199780"/>
                <a:ext cx="30480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9A4B08-520F-4E8F-A5CC-9E9415D5A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1199780"/>
                <a:ext cx="3048000" cy="430887"/>
              </a:xfrm>
              <a:prstGeom prst="rect">
                <a:avLst/>
              </a:prstGeom>
              <a:blipFill>
                <a:blip r:embed="rId6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28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AF86BE-2C9F-4E49-A0CB-930AE096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7" y="907965"/>
            <a:ext cx="11097006" cy="4534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D420F9-32B9-4FD0-BDF3-1008D8A25E81}"/>
                  </a:ext>
                </a:extLst>
              </p:cNvPr>
              <p:cNvSpPr txBox="1"/>
              <p:nvPr/>
            </p:nvSpPr>
            <p:spPr>
              <a:xfrm>
                <a:off x="1747520" y="5765369"/>
                <a:ext cx="92049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448, 448, 3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=20,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=(7×7×30)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D420F9-32B9-4FD0-BDF3-1008D8A25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20" y="5765369"/>
                <a:ext cx="9204960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66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385CA-1272-4B01-A982-88D6CEC2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Training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576B03-8B63-467E-869E-7591D9522779}"/>
              </a:ext>
            </a:extLst>
          </p:cNvPr>
          <p:cNvSpPr/>
          <p:nvPr/>
        </p:nvSpPr>
        <p:spPr>
          <a:xfrm>
            <a:off x="669924" y="1602155"/>
            <a:ext cx="101911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·Pretrain our convolutional layers on the ImageNet 1000-class competition dataset.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·Normalize the bounding box width and height by the image width and height so that they fall between 0 and 1.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·Use a linear activation function for the final layer and all other layers use the following leaky rectified linear(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activation.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AFF6CBF-5D6F-473F-98E0-7A42271C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95" y="5386512"/>
            <a:ext cx="4422094" cy="10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9AC238-5211-471C-878C-7707E5B5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18" y="1056362"/>
            <a:ext cx="8361724" cy="52409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C36133-2014-4F1F-970B-FE9AFD557230}"/>
              </a:ext>
            </a:extLst>
          </p:cNvPr>
          <p:cNvSpPr txBox="1"/>
          <p:nvPr/>
        </p:nvSpPr>
        <p:spPr>
          <a:xfrm>
            <a:off x="497818" y="299081"/>
            <a:ext cx="268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·Loss function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4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A57E0C-0AED-42D7-BE80-5F887C3E6265}"/>
                  </a:ext>
                </a:extLst>
              </p:cNvPr>
              <p:cNvSpPr txBox="1"/>
              <p:nvPr/>
            </p:nvSpPr>
            <p:spPr>
              <a:xfrm>
                <a:off x="467360" y="1978541"/>
                <a:ext cx="32805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(100, 100)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A57E0C-0AED-42D7-BE80-5F887C3E6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1978541"/>
                <a:ext cx="328051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B35248-C44B-4832-A440-D4776ED1AE2F}"/>
                  </a:ext>
                </a:extLst>
              </p:cNvPr>
              <p:cNvSpPr txBox="1"/>
              <p:nvPr/>
            </p:nvSpPr>
            <p:spPr>
              <a:xfrm>
                <a:off x="467360" y="2998113"/>
                <a:ext cx="2882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(10, 10)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B35248-C44B-4832-A440-D4776ED1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2998113"/>
                <a:ext cx="28829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AF934FB-F494-42AE-B744-8B45F2759B6A}"/>
              </a:ext>
            </a:extLst>
          </p:cNvPr>
          <p:cNvSpPr txBox="1"/>
          <p:nvPr/>
        </p:nvSpPr>
        <p:spPr>
          <a:xfrm>
            <a:off x="5191761" y="2288271"/>
            <a:ext cx="224536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将目标都预测大了</a:t>
            </a:r>
            <a:r>
              <a:rPr lang="en-US" altLang="zh-CN" sz="2400" dirty="0"/>
              <a:t>10</a:t>
            </a:r>
            <a:r>
              <a:rPr lang="zh-CN" altLang="en-US" sz="2400" dirty="0"/>
              <a:t>个像素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8DF405-06D9-4D8A-AABB-65C0A5D5E70D}"/>
                  </a:ext>
                </a:extLst>
              </p:cNvPr>
              <p:cNvSpPr txBox="1"/>
              <p:nvPr/>
            </p:nvSpPr>
            <p:spPr>
              <a:xfrm>
                <a:off x="9519920" y="1978541"/>
                <a:ext cx="1723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(110, 110)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8DF405-06D9-4D8A-AABB-65C0A5D5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920" y="1978541"/>
                <a:ext cx="17237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51B620-AF77-47F4-B8B6-CA6E6B26F399}"/>
                  </a:ext>
                </a:extLst>
              </p:cNvPr>
              <p:cNvSpPr txBox="1"/>
              <p:nvPr/>
            </p:nvSpPr>
            <p:spPr>
              <a:xfrm>
                <a:off x="9519920" y="2998112"/>
                <a:ext cx="13261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(20, 20)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51B620-AF77-47F4-B8B6-CA6E6B26F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920" y="2998112"/>
                <a:ext cx="13261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92B4A24-0020-488C-B105-47ABB6744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286" y="4448573"/>
            <a:ext cx="4003267" cy="15943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8D03A7B-2CA1-486A-8FB0-A18FAB037835}"/>
              </a:ext>
            </a:extLst>
          </p:cNvPr>
          <p:cNvSpPr/>
          <p:nvPr/>
        </p:nvSpPr>
        <p:spPr>
          <a:xfrm>
            <a:off x="589280" y="1978541"/>
            <a:ext cx="3158593" cy="1450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F5F420-DBAD-4D79-AC58-B0E1D280B3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47873" y="2703770"/>
            <a:ext cx="10070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10BEC10-AD96-4767-A5DD-F415897C8A3A}"/>
              </a:ext>
            </a:extLst>
          </p:cNvPr>
          <p:cNvSpPr/>
          <p:nvPr/>
        </p:nvSpPr>
        <p:spPr>
          <a:xfrm>
            <a:off x="9519920" y="2052320"/>
            <a:ext cx="1645920" cy="1376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3C8CB3-0CA9-4674-8047-F61EC3283D46}"/>
              </a:ext>
            </a:extLst>
          </p:cNvPr>
          <p:cNvCxnSpPr>
            <a:cxnSpLocks/>
          </p:cNvCxnSpPr>
          <p:nvPr/>
        </p:nvCxnSpPr>
        <p:spPr>
          <a:xfrm>
            <a:off x="7812569" y="2703770"/>
            <a:ext cx="15549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C1366FC-AA44-47B6-8F8C-49C944C29C91}"/>
              </a:ext>
            </a:extLst>
          </p:cNvPr>
          <p:cNvSpPr/>
          <p:nvPr/>
        </p:nvSpPr>
        <p:spPr>
          <a:xfrm>
            <a:off x="1103560" y="501490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不使用根号函数，那么损失相同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1437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c28d70c-5a22-47f0-8927-53bd5a3b54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88ACD0"/>
      </a:accent2>
      <a:accent3>
        <a:srgbClr val="A5A5A5"/>
      </a:accent3>
      <a:accent4>
        <a:srgbClr val="888888"/>
      </a:accent4>
      <a:accent5>
        <a:srgbClr val="656565"/>
      </a:accent5>
      <a:accent6>
        <a:srgbClr val="50505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88ACD0"/>
    </a:accent2>
    <a:accent3>
      <a:srgbClr val="A5A5A5"/>
    </a:accent3>
    <a:accent4>
      <a:srgbClr val="888888"/>
    </a:accent4>
    <a:accent5>
      <a:srgbClr val="656565"/>
    </a:accent5>
    <a:accent6>
      <a:srgbClr val="505050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88ACD0"/>
    </a:accent2>
    <a:accent3>
      <a:srgbClr val="A5A5A5"/>
    </a:accent3>
    <a:accent4>
      <a:srgbClr val="888888"/>
    </a:accent4>
    <a:accent5>
      <a:srgbClr val="656565"/>
    </a:accent5>
    <a:accent6>
      <a:srgbClr val="505050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224</TotalTime>
  <Words>385</Words>
  <Application>Microsoft Office PowerPoint</Application>
  <PresentationFormat>宽屏</PresentationFormat>
  <Paragraphs>50</Paragraphs>
  <Slides>14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NimbusRomNo9L-Regu</vt:lpstr>
      <vt:lpstr>TimesNewRomanPSMT</vt:lpstr>
      <vt:lpstr>等线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主题5</vt:lpstr>
      <vt:lpstr>think-cell Slide</vt:lpstr>
      <vt:lpstr>PowerPoint 演示文稿</vt:lpstr>
      <vt:lpstr>分工</vt:lpstr>
      <vt:lpstr>abstract</vt:lpstr>
      <vt:lpstr>PowerPoint 演示文稿</vt:lpstr>
      <vt:lpstr>PowerPoint 演示文稿</vt:lpstr>
      <vt:lpstr>PowerPoint 演示文稿</vt:lpstr>
      <vt:lpstr>Training</vt:lpstr>
      <vt:lpstr>PowerPoint 演示文稿</vt:lpstr>
      <vt:lpstr>PowerPoint 演示文稿</vt:lpstr>
      <vt:lpstr>PowerPoint 演示文稿</vt:lpstr>
      <vt:lpstr>Comparison to Other Real-Time Systems</vt:lpstr>
      <vt:lpstr>PowerPoint 演示文稿</vt:lpstr>
      <vt:lpstr>PowerPoint 演示文稿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江林 何</cp:lastModifiedBy>
  <cp:revision>139</cp:revision>
  <cp:lastPrinted>2018-09-20T16:00:00Z</cp:lastPrinted>
  <dcterms:created xsi:type="dcterms:W3CDTF">2018-09-20T16:00:00Z</dcterms:created>
  <dcterms:modified xsi:type="dcterms:W3CDTF">2019-04-29T15:41:18Z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