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0" r:id="rId3"/>
    <p:sldId id="257" r:id="rId4"/>
    <p:sldId id="259" r:id="rId5"/>
    <p:sldId id="258" r:id="rId6"/>
    <p:sldId id="261"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67" autoAdjust="0"/>
  </p:normalViewPr>
  <p:slideViewPr>
    <p:cSldViewPr snapToGrid="0">
      <p:cViewPr varScale="1">
        <p:scale>
          <a:sx n="99" d="100"/>
          <a:sy n="99" d="100"/>
        </p:scale>
        <p:origin x="9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D2E9D5-0580-4378-A78C-93E1A198F14B}" type="datetimeFigureOut">
              <a:rPr lang="zh-CN" altLang="en-US" smtClean="0"/>
              <a:t>2018/10/16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F7E87C-CB5C-45FC-A226-114C1ADB058A}" type="slidenum">
              <a:rPr lang="zh-CN" altLang="en-US" smtClean="0"/>
              <a:t>‹#›</a:t>
            </a:fld>
            <a:endParaRPr lang="zh-CN" altLang="en-US"/>
          </a:p>
        </p:txBody>
      </p:sp>
    </p:spTree>
    <p:extLst>
      <p:ext uri="{BB962C8B-B14F-4D97-AF65-F5344CB8AC3E}">
        <p14:creationId xmlns:p14="http://schemas.microsoft.com/office/powerpoint/2010/main" val="787921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ISBI:</a:t>
            </a:r>
            <a:r>
              <a:rPr lang="zh-CN" altLang="en-US" sz="1200" b="0" i="0" kern="1200" dirty="0" smtClean="0">
                <a:solidFill>
                  <a:schemeClr val="tx1"/>
                </a:solidFill>
                <a:effectLst/>
                <a:latin typeface="+mn-lt"/>
                <a:ea typeface="+mn-ea"/>
                <a:cs typeface="+mn-cs"/>
              </a:rPr>
              <a:t>电子显微镜的细胞图像分割</a:t>
            </a:r>
            <a:endParaRPr lang="zh-CN" altLang="en-US" dirty="0"/>
          </a:p>
        </p:txBody>
      </p:sp>
      <p:sp>
        <p:nvSpPr>
          <p:cNvPr id="4" name="灯片编号占位符 3"/>
          <p:cNvSpPr>
            <a:spLocks noGrp="1"/>
          </p:cNvSpPr>
          <p:nvPr>
            <p:ph type="sldNum" sz="quarter" idx="10"/>
          </p:nvPr>
        </p:nvSpPr>
        <p:spPr/>
        <p:txBody>
          <a:bodyPr/>
          <a:lstStyle/>
          <a:p>
            <a:fld id="{72F7E87C-CB5C-45FC-A226-114C1ADB058A}" type="slidenum">
              <a:rPr lang="zh-CN" altLang="en-US" smtClean="0"/>
              <a:t>1</a:t>
            </a:fld>
            <a:endParaRPr lang="zh-CN" altLang="en-US"/>
          </a:p>
        </p:txBody>
      </p:sp>
    </p:spTree>
    <p:extLst>
      <p:ext uri="{BB962C8B-B14F-4D97-AF65-F5344CB8AC3E}">
        <p14:creationId xmlns:p14="http://schemas.microsoft.com/office/powerpoint/2010/main" val="2080275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u="none" strike="noStrike" baseline="0" dirty="0" smtClean="0">
              <a:latin typeface="CMR9"/>
            </a:endParaRPr>
          </a:p>
          <a:p>
            <a:r>
              <a:rPr lang="zh-CN" altLang="en-US" b="0" i="0" u="none" strike="noStrike" baseline="0" dirty="0" smtClean="0">
                <a:latin typeface="CMR9"/>
              </a:rPr>
              <a:t>如果图像特别大，内存限制，内存比较小，需要分块输入。比滑动窗口取块好，不需要取那么多块，另一方面块之间也没有那么大的重叠部分。否则，只能对图像进行</a:t>
            </a:r>
            <a:r>
              <a:rPr lang="en-US" altLang="zh-CN" b="0" i="0" u="none" strike="noStrike" baseline="0" dirty="0" smtClean="0">
                <a:latin typeface="CMR9"/>
              </a:rPr>
              <a:t>resize</a:t>
            </a:r>
            <a:r>
              <a:rPr lang="zh-CN" altLang="en-US" b="0" i="0" u="none" strike="noStrike" baseline="0" dirty="0" smtClean="0">
                <a:latin typeface="CMR9"/>
              </a:rPr>
              <a:t>，降低输入的分辨率。</a:t>
            </a:r>
            <a:endParaRPr lang="en-US" altLang="zh-CN" b="0" i="0" u="none" strike="noStrike" baseline="0" dirty="0" smtClean="0">
              <a:latin typeface="CMR9"/>
            </a:endParaRPr>
          </a:p>
          <a:p>
            <a:r>
              <a:rPr lang="en-US" altLang="zh-CN" b="0" i="0" u="none" strike="noStrike" baseline="0" dirty="0" smtClean="0">
                <a:latin typeface="CMR9"/>
              </a:rPr>
              <a:t>Overlap-tile strategy </a:t>
            </a:r>
            <a:r>
              <a:rPr lang="zh-CN" altLang="en-US" b="0" i="0" u="none" strike="noStrike" baseline="0" dirty="0" smtClean="0">
                <a:latin typeface="CMR9"/>
              </a:rPr>
              <a:t>重叠平铺策略       </a:t>
            </a:r>
            <a:r>
              <a:rPr lang="en-US" altLang="zh-CN" b="0" i="0" u="none" strike="noStrike" baseline="0" dirty="0" smtClean="0">
                <a:latin typeface="CMR9"/>
                <a:sym typeface="Wingdings" panose="05000000000000000000" pitchFamily="2" charset="2"/>
              </a:rPr>
              <a:t></a:t>
            </a:r>
            <a:r>
              <a:rPr lang="zh-CN" altLang="en-US" b="0" i="0" u="none" strike="noStrike" baseline="0" dirty="0" smtClean="0">
                <a:latin typeface="CMR9"/>
                <a:sym typeface="Wingdings" panose="05000000000000000000" pitchFamily="2" charset="2"/>
              </a:rPr>
              <a:t>更好的获取边缘信息</a:t>
            </a:r>
            <a:endParaRPr lang="en-US" altLang="zh-CN" b="0" i="0" u="none" strike="noStrike" baseline="0" dirty="0" smtClean="0">
              <a:latin typeface="CMR9"/>
              <a:sym typeface="Wingdings" panose="05000000000000000000" pitchFamily="2" charset="2"/>
            </a:endParaRPr>
          </a:p>
          <a:p>
            <a:r>
              <a:rPr lang="zh-CN" altLang="en-US" b="0" i="0" u="none" strike="noStrike" baseline="0" dirty="0" smtClean="0">
                <a:latin typeface="CMR9"/>
                <a:sym typeface="Wingdings" panose="05000000000000000000" pitchFamily="2" charset="2"/>
              </a:rPr>
              <a:t>有效卷积</a:t>
            </a:r>
            <a:endParaRPr lang="zh-CN" altLang="en-US" dirty="0"/>
          </a:p>
        </p:txBody>
      </p:sp>
      <p:sp>
        <p:nvSpPr>
          <p:cNvPr id="4" name="灯片编号占位符 3"/>
          <p:cNvSpPr>
            <a:spLocks noGrp="1"/>
          </p:cNvSpPr>
          <p:nvPr>
            <p:ph type="sldNum" sz="quarter" idx="10"/>
          </p:nvPr>
        </p:nvSpPr>
        <p:spPr/>
        <p:txBody>
          <a:bodyPr/>
          <a:lstStyle/>
          <a:p>
            <a:fld id="{72F7E87C-CB5C-45FC-A226-114C1ADB058A}" type="slidenum">
              <a:rPr lang="zh-CN" altLang="en-US" smtClean="0"/>
              <a:t>5</a:t>
            </a:fld>
            <a:endParaRPr lang="zh-CN" altLang="en-US"/>
          </a:p>
        </p:txBody>
      </p:sp>
    </p:spTree>
    <p:extLst>
      <p:ext uri="{BB962C8B-B14F-4D97-AF65-F5344CB8AC3E}">
        <p14:creationId xmlns:p14="http://schemas.microsoft.com/office/powerpoint/2010/main" val="162814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单张输入的原因</a:t>
            </a:r>
            <a:r>
              <a:rPr lang="en-US" altLang="zh-CN" dirty="0" smtClean="0"/>
              <a:t>:Over tile,</a:t>
            </a:r>
            <a:r>
              <a:rPr lang="zh-CN" altLang="en-US" dirty="0" smtClean="0"/>
              <a:t>输入图像很大，进行分块处理</a:t>
            </a:r>
            <a:endParaRPr lang="en-US" altLang="zh-CN" dirty="0" smtClean="0"/>
          </a:p>
          <a:p>
            <a:r>
              <a:rPr lang="en-US" altLang="zh-CN" dirty="0" err="1" smtClean="0"/>
              <a:t>Wc</a:t>
            </a:r>
            <a:r>
              <a:rPr lang="zh-CN" altLang="en-US" dirty="0" smtClean="0"/>
              <a:t>平衡类别频率的权重，</a:t>
            </a:r>
            <a:r>
              <a:rPr lang="en-US" altLang="zh-CN" dirty="0" smtClean="0"/>
              <a:t>d1</a:t>
            </a:r>
            <a:r>
              <a:rPr lang="zh-CN" altLang="en-US" dirty="0" smtClean="0"/>
              <a:t>该像素到最近细胞边界的距离，</a:t>
            </a:r>
            <a:r>
              <a:rPr lang="en-US" altLang="zh-CN" dirty="0" smtClean="0"/>
              <a:t>d2</a:t>
            </a:r>
            <a:r>
              <a:rPr lang="zh-CN" altLang="en-US" dirty="0" smtClean="0"/>
              <a:t>该像素到第二近细胞边界的距离</a:t>
            </a:r>
            <a:endParaRPr lang="en-US" altLang="zh-CN" dirty="0" smtClean="0"/>
          </a:p>
        </p:txBody>
      </p:sp>
      <p:sp>
        <p:nvSpPr>
          <p:cNvPr id="4" name="灯片编号占位符 3"/>
          <p:cNvSpPr>
            <a:spLocks noGrp="1"/>
          </p:cNvSpPr>
          <p:nvPr>
            <p:ph type="sldNum" sz="quarter" idx="10"/>
          </p:nvPr>
        </p:nvSpPr>
        <p:spPr/>
        <p:txBody>
          <a:bodyPr/>
          <a:lstStyle/>
          <a:p>
            <a:fld id="{72F7E87C-CB5C-45FC-A226-114C1ADB058A}" type="slidenum">
              <a:rPr lang="zh-CN" altLang="en-US" smtClean="0"/>
              <a:t>6</a:t>
            </a:fld>
            <a:endParaRPr lang="zh-CN" altLang="en-US"/>
          </a:p>
        </p:txBody>
      </p:sp>
    </p:spTree>
    <p:extLst>
      <p:ext uri="{BB962C8B-B14F-4D97-AF65-F5344CB8AC3E}">
        <p14:creationId xmlns:p14="http://schemas.microsoft.com/office/powerpoint/2010/main" val="1368496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6EE99A1-BEAB-493A-9863-3B78AB99FB65}" type="datetimeFigureOut">
              <a:rPr lang="zh-CN" altLang="en-US" smtClean="0"/>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CCB6AE-CC64-47EE-A525-0CB0784CB562}" type="slidenum">
              <a:rPr lang="zh-CN" altLang="en-US" smtClean="0"/>
              <a:t>‹#›</a:t>
            </a:fld>
            <a:endParaRPr lang="zh-CN" altLang="en-US"/>
          </a:p>
        </p:txBody>
      </p:sp>
    </p:spTree>
    <p:extLst>
      <p:ext uri="{BB962C8B-B14F-4D97-AF65-F5344CB8AC3E}">
        <p14:creationId xmlns:p14="http://schemas.microsoft.com/office/powerpoint/2010/main" val="1739620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EE99A1-BEAB-493A-9863-3B78AB99FB65}" type="datetimeFigureOut">
              <a:rPr lang="zh-CN" altLang="en-US" smtClean="0"/>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CCB6AE-CC64-47EE-A525-0CB0784CB562}" type="slidenum">
              <a:rPr lang="zh-CN" altLang="en-US" smtClean="0"/>
              <a:t>‹#›</a:t>
            </a:fld>
            <a:endParaRPr lang="zh-CN" altLang="en-US"/>
          </a:p>
        </p:txBody>
      </p:sp>
    </p:spTree>
    <p:extLst>
      <p:ext uri="{BB962C8B-B14F-4D97-AF65-F5344CB8AC3E}">
        <p14:creationId xmlns:p14="http://schemas.microsoft.com/office/powerpoint/2010/main" val="1359729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EE99A1-BEAB-493A-9863-3B78AB99FB65}" type="datetimeFigureOut">
              <a:rPr lang="zh-CN" altLang="en-US" smtClean="0"/>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CCB6AE-CC64-47EE-A525-0CB0784CB562}" type="slidenum">
              <a:rPr lang="zh-CN" altLang="en-US" smtClean="0"/>
              <a:t>‹#›</a:t>
            </a:fld>
            <a:endParaRPr lang="zh-CN" altLang="en-US"/>
          </a:p>
        </p:txBody>
      </p:sp>
    </p:spTree>
    <p:extLst>
      <p:ext uri="{BB962C8B-B14F-4D97-AF65-F5344CB8AC3E}">
        <p14:creationId xmlns:p14="http://schemas.microsoft.com/office/powerpoint/2010/main" val="426860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EE99A1-BEAB-493A-9863-3B78AB99FB65}" type="datetimeFigureOut">
              <a:rPr lang="zh-CN" altLang="en-US" smtClean="0"/>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CCB6AE-CC64-47EE-A525-0CB0784CB562}" type="slidenum">
              <a:rPr lang="zh-CN" altLang="en-US" smtClean="0"/>
              <a:t>‹#›</a:t>
            </a:fld>
            <a:endParaRPr lang="zh-CN" altLang="en-US"/>
          </a:p>
        </p:txBody>
      </p:sp>
    </p:spTree>
    <p:extLst>
      <p:ext uri="{BB962C8B-B14F-4D97-AF65-F5344CB8AC3E}">
        <p14:creationId xmlns:p14="http://schemas.microsoft.com/office/powerpoint/2010/main" val="2502926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6EE99A1-BEAB-493A-9863-3B78AB99FB65}" type="datetimeFigureOut">
              <a:rPr lang="zh-CN" altLang="en-US" smtClean="0"/>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CCB6AE-CC64-47EE-A525-0CB0784CB562}" type="slidenum">
              <a:rPr lang="zh-CN" altLang="en-US" smtClean="0"/>
              <a:t>‹#›</a:t>
            </a:fld>
            <a:endParaRPr lang="zh-CN" altLang="en-US"/>
          </a:p>
        </p:txBody>
      </p:sp>
    </p:spTree>
    <p:extLst>
      <p:ext uri="{BB962C8B-B14F-4D97-AF65-F5344CB8AC3E}">
        <p14:creationId xmlns:p14="http://schemas.microsoft.com/office/powerpoint/2010/main" val="1024138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6EE99A1-BEAB-493A-9863-3B78AB99FB65}" type="datetimeFigureOut">
              <a:rPr lang="zh-CN" altLang="en-US" smtClean="0"/>
              <a:t>2018/10/16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CCB6AE-CC64-47EE-A525-0CB0784CB562}" type="slidenum">
              <a:rPr lang="zh-CN" altLang="en-US" smtClean="0"/>
              <a:t>‹#›</a:t>
            </a:fld>
            <a:endParaRPr lang="zh-CN" altLang="en-US"/>
          </a:p>
        </p:txBody>
      </p:sp>
    </p:spTree>
    <p:extLst>
      <p:ext uri="{BB962C8B-B14F-4D97-AF65-F5344CB8AC3E}">
        <p14:creationId xmlns:p14="http://schemas.microsoft.com/office/powerpoint/2010/main" val="1461867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6EE99A1-BEAB-493A-9863-3B78AB99FB65}" type="datetimeFigureOut">
              <a:rPr lang="zh-CN" altLang="en-US" smtClean="0"/>
              <a:t>2018/10/16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CCB6AE-CC64-47EE-A525-0CB0784CB562}" type="slidenum">
              <a:rPr lang="zh-CN" altLang="en-US" smtClean="0"/>
              <a:t>‹#›</a:t>
            </a:fld>
            <a:endParaRPr lang="zh-CN" altLang="en-US"/>
          </a:p>
        </p:txBody>
      </p:sp>
    </p:spTree>
    <p:extLst>
      <p:ext uri="{BB962C8B-B14F-4D97-AF65-F5344CB8AC3E}">
        <p14:creationId xmlns:p14="http://schemas.microsoft.com/office/powerpoint/2010/main" val="2867076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EE99A1-BEAB-493A-9863-3B78AB99FB65}" type="datetimeFigureOut">
              <a:rPr lang="zh-CN" altLang="en-US" smtClean="0"/>
              <a:t>2018/10/16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CCB6AE-CC64-47EE-A525-0CB0784CB562}" type="slidenum">
              <a:rPr lang="zh-CN" altLang="en-US" smtClean="0"/>
              <a:t>‹#›</a:t>
            </a:fld>
            <a:endParaRPr lang="zh-CN" altLang="en-US"/>
          </a:p>
        </p:txBody>
      </p:sp>
    </p:spTree>
    <p:extLst>
      <p:ext uri="{BB962C8B-B14F-4D97-AF65-F5344CB8AC3E}">
        <p14:creationId xmlns:p14="http://schemas.microsoft.com/office/powerpoint/2010/main" val="2728166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EE99A1-BEAB-493A-9863-3B78AB99FB65}" type="datetimeFigureOut">
              <a:rPr lang="zh-CN" altLang="en-US" smtClean="0"/>
              <a:t>2018/10/16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CCB6AE-CC64-47EE-A525-0CB0784CB562}" type="slidenum">
              <a:rPr lang="zh-CN" altLang="en-US" smtClean="0"/>
              <a:t>‹#›</a:t>
            </a:fld>
            <a:endParaRPr lang="zh-CN" altLang="en-US"/>
          </a:p>
        </p:txBody>
      </p:sp>
    </p:spTree>
    <p:extLst>
      <p:ext uri="{BB962C8B-B14F-4D97-AF65-F5344CB8AC3E}">
        <p14:creationId xmlns:p14="http://schemas.microsoft.com/office/powerpoint/2010/main" val="3121993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EE99A1-BEAB-493A-9863-3B78AB99FB65}" type="datetimeFigureOut">
              <a:rPr lang="zh-CN" altLang="en-US" smtClean="0"/>
              <a:t>2018/10/16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CCB6AE-CC64-47EE-A525-0CB0784CB562}" type="slidenum">
              <a:rPr lang="zh-CN" altLang="en-US" smtClean="0"/>
              <a:t>‹#›</a:t>
            </a:fld>
            <a:endParaRPr lang="zh-CN" altLang="en-US"/>
          </a:p>
        </p:txBody>
      </p:sp>
    </p:spTree>
    <p:extLst>
      <p:ext uri="{BB962C8B-B14F-4D97-AF65-F5344CB8AC3E}">
        <p14:creationId xmlns:p14="http://schemas.microsoft.com/office/powerpoint/2010/main" val="375054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EE99A1-BEAB-493A-9863-3B78AB99FB65}" type="datetimeFigureOut">
              <a:rPr lang="zh-CN" altLang="en-US" smtClean="0"/>
              <a:t>2018/10/16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CCB6AE-CC64-47EE-A525-0CB0784CB562}" type="slidenum">
              <a:rPr lang="zh-CN" altLang="en-US" smtClean="0"/>
              <a:t>‹#›</a:t>
            </a:fld>
            <a:endParaRPr lang="zh-CN" altLang="en-US"/>
          </a:p>
        </p:txBody>
      </p:sp>
    </p:spTree>
    <p:extLst>
      <p:ext uri="{BB962C8B-B14F-4D97-AF65-F5344CB8AC3E}">
        <p14:creationId xmlns:p14="http://schemas.microsoft.com/office/powerpoint/2010/main" val="3697497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EE99A1-BEAB-493A-9863-3B78AB99FB65}" type="datetimeFigureOut">
              <a:rPr lang="zh-CN" altLang="en-US" smtClean="0"/>
              <a:t>2018/10/16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CB6AE-CC64-47EE-A525-0CB0784CB562}" type="slidenum">
              <a:rPr lang="zh-CN" altLang="en-US" smtClean="0"/>
              <a:t>‹#›</a:t>
            </a:fld>
            <a:endParaRPr lang="zh-CN" altLang="en-US"/>
          </a:p>
        </p:txBody>
      </p:sp>
    </p:spTree>
    <p:extLst>
      <p:ext uri="{BB962C8B-B14F-4D97-AF65-F5344CB8AC3E}">
        <p14:creationId xmlns:p14="http://schemas.microsoft.com/office/powerpoint/2010/main" val="3727559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tmp"/><Relationship Id="rId7" Type="http://schemas.openxmlformats.org/officeDocument/2006/relationships/image" Target="../media/image9.tm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tmp"/><Relationship Id="rId5" Type="http://schemas.openxmlformats.org/officeDocument/2006/relationships/image" Target="../media/image7.tmp"/><Relationship Id="rId4" Type="http://schemas.openxmlformats.org/officeDocument/2006/relationships/image" Target="../media/image6.tmp"/></Relationships>
</file>

<file path=ppt/slides/_rels/slide7.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06430" y="1131445"/>
            <a:ext cx="10450290" cy="383586"/>
          </a:xfrm>
        </p:spPr>
        <p:txBody>
          <a:bodyPr>
            <a:noAutofit/>
          </a:bodyPr>
          <a:lstStyle/>
          <a:p>
            <a:r>
              <a:rPr lang="en-US" altLang="zh-CN" sz="2800" b="1" dirty="0" smtClean="0"/>
              <a:t>U-Net</a:t>
            </a:r>
            <a:r>
              <a:rPr lang="en-US" altLang="zh-CN" sz="2800" b="1" dirty="0"/>
              <a:t>: Convolutional Networks for </a:t>
            </a:r>
            <a:r>
              <a:rPr lang="en-US" altLang="zh-CN" sz="2800" b="1" dirty="0" smtClean="0"/>
              <a:t>Biomedical Image </a:t>
            </a:r>
            <a:r>
              <a:rPr lang="en-US" altLang="zh-CN" sz="2800" b="1" dirty="0"/>
              <a:t>Segmentation</a:t>
            </a:r>
            <a:endParaRPr lang="zh-CN" altLang="en-US" sz="2800" b="1" dirty="0"/>
          </a:p>
        </p:txBody>
      </p:sp>
      <p:sp>
        <p:nvSpPr>
          <p:cNvPr id="4" name="文本框 3"/>
          <p:cNvSpPr txBox="1"/>
          <p:nvPr/>
        </p:nvSpPr>
        <p:spPr>
          <a:xfrm>
            <a:off x="2969622" y="2577738"/>
            <a:ext cx="7323907" cy="3970318"/>
          </a:xfrm>
          <a:prstGeom prst="rect">
            <a:avLst/>
          </a:prstGeom>
          <a:noFill/>
        </p:spPr>
        <p:txBody>
          <a:bodyPr wrap="square" rtlCol="0">
            <a:spAutoFit/>
          </a:bodyPr>
          <a:lstStyle/>
          <a:p>
            <a:r>
              <a:rPr lang="en-US" altLang="zh-CN" dirty="0" smtClean="0"/>
              <a:t>1.successful </a:t>
            </a:r>
            <a:r>
              <a:rPr lang="en-US" altLang="zh-CN" dirty="0"/>
              <a:t>training of deep </a:t>
            </a:r>
            <a:r>
              <a:rPr lang="en-US" altLang="zh-CN" dirty="0" smtClean="0"/>
              <a:t>net-works </a:t>
            </a:r>
            <a:r>
              <a:rPr lang="en-US" altLang="zh-CN" dirty="0"/>
              <a:t>requires many thousand annotated training samples.</a:t>
            </a:r>
            <a:endParaRPr lang="en-US" altLang="zh-CN" dirty="0" smtClean="0"/>
          </a:p>
          <a:p>
            <a:endParaRPr lang="en-US" altLang="zh-CN" dirty="0"/>
          </a:p>
          <a:p>
            <a:r>
              <a:rPr lang="en-US" altLang="zh-CN" dirty="0" smtClean="0"/>
              <a:t>2.present </a:t>
            </a:r>
            <a:r>
              <a:rPr lang="en-US" altLang="zh-CN" dirty="0"/>
              <a:t>a network and training strategy that relies on the </a:t>
            </a:r>
            <a:r>
              <a:rPr lang="en-US" altLang="zh-CN" dirty="0" smtClean="0"/>
              <a:t>strong use </a:t>
            </a:r>
            <a:r>
              <a:rPr lang="en-US" altLang="zh-CN" dirty="0"/>
              <a:t>of data augmentation to use the available annotated samples </a:t>
            </a:r>
            <a:r>
              <a:rPr lang="en-US" altLang="zh-CN" dirty="0" smtClean="0"/>
              <a:t>more efficiently.</a:t>
            </a:r>
          </a:p>
          <a:p>
            <a:endParaRPr lang="en-US" altLang="zh-CN" dirty="0"/>
          </a:p>
          <a:p>
            <a:r>
              <a:rPr lang="en-US" altLang="zh-CN" dirty="0" smtClean="0"/>
              <a:t>3.</a:t>
            </a:r>
            <a:r>
              <a:rPr lang="en-US" altLang="zh-CN" dirty="0"/>
              <a:t> network can be trained end-to-end from </a:t>
            </a:r>
            <a:r>
              <a:rPr lang="en-US" altLang="zh-CN" dirty="0" smtClean="0"/>
              <a:t>very few images.</a:t>
            </a:r>
          </a:p>
          <a:p>
            <a:endParaRPr lang="en-US" altLang="zh-CN" dirty="0"/>
          </a:p>
          <a:p>
            <a:r>
              <a:rPr lang="en-US" altLang="zh-CN" dirty="0" smtClean="0"/>
              <a:t>4.</a:t>
            </a:r>
            <a:r>
              <a:rPr lang="en-US" altLang="zh-CN" dirty="0"/>
              <a:t> outperforms the prior best method (a </a:t>
            </a:r>
            <a:r>
              <a:rPr lang="en-US" altLang="zh-CN" dirty="0" smtClean="0"/>
              <a:t>sliding-window convolutional network</a:t>
            </a:r>
            <a:r>
              <a:rPr lang="en-US" altLang="zh-CN" dirty="0"/>
              <a:t>) on the ISBI challenge for segmentation of </a:t>
            </a:r>
            <a:r>
              <a:rPr lang="en-US" altLang="zh-CN" dirty="0" err="1" smtClean="0"/>
              <a:t>neu-ronal</a:t>
            </a:r>
            <a:r>
              <a:rPr lang="en-US" altLang="zh-CN" dirty="0" smtClean="0"/>
              <a:t> </a:t>
            </a:r>
            <a:r>
              <a:rPr lang="en-US" altLang="zh-CN" dirty="0"/>
              <a:t>structures in electron microscopic stacks</a:t>
            </a:r>
            <a:r>
              <a:rPr lang="en-US" altLang="zh-CN" dirty="0" smtClean="0"/>
              <a:t>.</a:t>
            </a:r>
          </a:p>
          <a:p>
            <a:endParaRPr lang="en-US" altLang="zh-CN" dirty="0"/>
          </a:p>
          <a:p>
            <a:r>
              <a:rPr lang="en-US" altLang="zh-CN" dirty="0" smtClean="0"/>
              <a:t>5.</a:t>
            </a:r>
            <a:r>
              <a:rPr lang="en-US" altLang="zh-CN" dirty="0"/>
              <a:t> </a:t>
            </a:r>
            <a:r>
              <a:rPr lang="en-US" altLang="zh-CN" dirty="0" smtClean="0"/>
              <a:t>Segmentation of </a:t>
            </a:r>
            <a:r>
              <a:rPr lang="en-US" altLang="zh-CN" dirty="0"/>
              <a:t>a 512x512 image takes less than a second on a recent GPU.</a:t>
            </a:r>
            <a:endParaRPr lang="zh-CN" altLang="en-US" dirty="0"/>
          </a:p>
        </p:txBody>
      </p:sp>
      <p:sp>
        <p:nvSpPr>
          <p:cNvPr id="5" name="文本框 4"/>
          <p:cNvSpPr txBox="1"/>
          <p:nvPr/>
        </p:nvSpPr>
        <p:spPr>
          <a:xfrm>
            <a:off x="2447109" y="2151017"/>
            <a:ext cx="1358537" cy="369332"/>
          </a:xfrm>
          <a:prstGeom prst="rect">
            <a:avLst/>
          </a:prstGeom>
          <a:noFill/>
        </p:spPr>
        <p:txBody>
          <a:bodyPr wrap="square" rtlCol="0">
            <a:spAutoFit/>
          </a:bodyPr>
          <a:lstStyle/>
          <a:p>
            <a:r>
              <a:rPr lang="en-US" altLang="zh-CN" dirty="0" smtClean="0"/>
              <a:t>Abstract:</a:t>
            </a:r>
            <a:endParaRPr lang="zh-CN" altLang="en-US" dirty="0"/>
          </a:p>
        </p:txBody>
      </p:sp>
      <p:sp>
        <p:nvSpPr>
          <p:cNvPr id="6" name="文本框 5"/>
          <p:cNvSpPr txBox="1"/>
          <p:nvPr/>
        </p:nvSpPr>
        <p:spPr>
          <a:xfrm>
            <a:off x="6189046" y="1540636"/>
            <a:ext cx="5890660" cy="523220"/>
          </a:xfrm>
          <a:prstGeom prst="rect">
            <a:avLst/>
          </a:prstGeom>
          <a:noFill/>
        </p:spPr>
        <p:txBody>
          <a:bodyPr wrap="square" rtlCol="0">
            <a:spAutoFit/>
          </a:bodyPr>
          <a:lstStyle/>
          <a:p>
            <a:r>
              <a:rPr lang="en-US" altLang="zh-CN" sz="1400" dirty="0" smtClean="0"/>
              <a:t>Medical </a:t>
            </a:r>
            <a:r>
              <a:rPr lang="en-US" altLang="zh-CN" sz="1400" dirty="0"/>
              <a:t>Image Computing and Computer-Assisted Intervention (MICCAI</a:t>
            </a:r>
            <a:r>
              <a:rPr lang="en-US" altLang="zh-CN" sz="1400" dirty="0" smtClean="0"/>
              <a:t>) 2015</a:t>
            </a:r>
          </a:p>
          <a:p>
            <a:r>
              <a:rPr lang="en-US" altLang="zh-CN" sz="1400" dirty="0" smtClean="0"/>
              <a:t> </a:t>
            </a:r>
            <a:r>
              <a:rPr lang="en-US" altLang="zh-CN" sz="1400" dirty="0"/>
              <a:t>Olaf </a:t>
            </a:r>
            <a:r>
              <a:rPr lang="en-US" altLang="zh-CN" sz="1400" dirty="0" err="1"/>
              <a:t>Ronneberger</a:t>
            </a:r>
            <a:r>
              <a:rPr lang="en-US" altLang="zh-CN" sz="1400" dirty="0"/>
              <a:t>, Philipp Fischer, Thomas </a:t>
            </a:r>
            <a:r>
              <a:rPr lang="en-US" altLang="zh-CN" sz="1400" dirty="0" err="1" smtClean="0"/>
              <a:t>Brox</a:t>
            </a:r>
            <a:endParaRPr lang="zh-CN" altLang="en-US" sz="1400" dirty="0"/>
          </a:p>
        </p:txBody>
      </p:sp>
    </p:spTree>
    <p:extLst>
      <p:ext uri="{BB962C8B-B14F-4D97-AF65-F5344CB8AC3E}">
        <p14:creationId xmlns:p14="http://schemas.microsoft.com/office/powerpoint/2010/main" val="3700862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84960" y="1677550"/>
            <a:ext cx="8983579" cy="923330"/>
          </a:xfrm>
          <a:prstGeom prst="rect">
            <a:avLst/>
          </a:prstGeom>
        </p:spPr>
        <p:txBody>
          <a:bodyPr wrap="square">
            <a:spAutoFit/>
          </a:bodyPr>
          <a:lstStyle/>
          <a:p>
            <a:r>
              <a:rPr lang="en-US" altLang="zh-CN" dirty="0">
                <a:latin typeface="CMR10"/>
              </a:rPr>
              <a:t>The u-net architecture achieves very good performance on very </a:t>
            </a:r>
            <a:r>
              <a:rPr lang="en-US" altLang="zh-CN" dirty="0" smtClean="0">
                <a:latin typeface="CMR10"/>
              </a:rPr>
              <a:t>different </a:t>
            </a:r>
            <a:r>
              <a:rPr lang="en-US" altLang="zh-CN" dirty="0">
                <a:latin typeface="CMR10"/>
              </a:rPr>
              <a:t>biomed-medical segmentation </a:t>
            </a:r>
            <a:r>
              <a:rPr lang="en-US" altLang="zh-CN" dirty="0" err="1" smtClean="0">
                <a:latin typeface="CMR10"/>
              </a:rPr>
              <a:t>applications.The</a:t>
            </a:r>
            <a:r>
              <a:rPr lang="en-US" altLang="zh-CN" dirty="0" smtClean="0">
                <a:latin typeface="CMR10"/>
              </a:rPr>
              <a:t> </a:t>
            </a:r>
            <a:r>
              <a:rPr lang="en-US" altLang="zh-CN" dirty="0">
                <a:latin typeface="CMR10"/>
              </a:rPr>
              <a:t>u-net architecture can be applied easily to many more tasks.</a:t>
            </a:r>
            <a:endParaRPr lang="zh-CN" altLang="en-US" dirty="0">
              <a:latin typeface="CMR10"/>
            </a:endParaRPr>
          </a:p>
        </p:txBody>
      </p:sp>
      <p:sp>
        <p:nvSpPr>
          <p:cNvPr id="5" name="矩形 4"/>
          <p:cNvSpPr/>
          <p:nvPr/>
        </p:nvSpPr>
        <p:spPr>
          <a:xfrm>
            <a:off x="604329" y="481883"/>
            <a:ext cx="1338828" cy="369332"/>
          </a:xfrm>
          <a:prstGeom prst="rect">
            <a:avLst/>
          </a:prstGeom>
        </p:spPr>
        <p:txBody>
          <a:bodyPr wrap="none">
            <a:spAutoFit/>
          </a:bodyPr>
          <a:lstStyle/>
          <a:p>
            <a:r>
              <a:rPr lang="en-US" altLang="zh-CN" dirty="0">
                <a:latin typeface="CMBX12"/>
              </a:rPr>
              <a:t>Conclusion</a:t>
            </a:r>
            <a:endParaRPr lang="zh-CN" altLang="en-US" dirty="0"/>
          </a:p>
        </p:txBody>
      </p:sp>
    </p:spTree>
    <p:extLst>
      <p:ext uri="{BB962C8B-B14F-4D97-AF65-F5344CB8AC3E}">
        <p14:creationId xmlns:p14="http://schemas.microsoft.com/office/powerpoint/2010/main" val="24131053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14400" y="471638"/>
            <a:ext cx="1568918" cy="369332"/>
          </a:xfrm>
          <a:prstGeom prst="rect">
            <a:avLst/>
          </a:prstGeom>
          <a:noFill/>
        </p:spPr>
        <p:txBody>
          <a:bodyPr wrap="square" rtlCol="0">
            <a:spAutoFit/>
          </a:bodyPr>
          <a:lstStyle/>
          <a:p>
            <a:r>
              <a:rPr lang="zh-CN" altLang="en-US" dirty="0" smtClean="0"/>
              <a:t>本文的创新点</a:t>
            </a:r>
            <a:endParaRPr lang="zh-CN" altLang="en-US" dirty="0"/>
          </a:p>
        </p:txBody>
      </p:sp>
      <p:sp>
        <p:nvSpPr>
          <p:cNvPr id="6" name="文本框 5"/>
          <p:cNvSpPr txBox="1"/>
          <p:nvPr/>
        </p:nvSpPr>
        <p:spPr>
          <a:xfrm>
            <a:off x="1058779" y="1097280"/>
            <a:ext cx="8489482" cy="3600986"/>
          </a:xfrm>
          <a:prstGeom prst="rect">
            <a:avLst/>
          </a:prstGeom>
          <a:noFill/>
        </p:spPr>
        <p:txBody>
          <a:bodyPr wrap="square" rtlCol="0">
            <a:spAutoFit/>
          </a:bodyPr>
          <a:lstStyle/>
          <a:p>
            <a:r>
              <a:rPr lang="en-US" altLang="zh-CN" sz="1600" dirty="0" smtClean="0"/>
              <a:t>1. </a:t>
            </a:r>
            <a:r>
              <a:rPr lang="zh-CN" altLang="en-US" sz="1600" dirty="0" smtClean="0"/>
              <a:t>提出</a:t>
            </a:r>
            <a:r>
              <a:rPr lang="en-US" altLang="zh-CN" sz="1600" dirty="0" smtClean="0"/>
              <a:t>U-net</a:t>
            </a:r>
            <a:r>
              <a:rPr lang="zh-CN" altLang="en-US" sz="1600" dirty="0" smtClean="0"/>
              <a:t>这种网络结构，同时具备捕捉上下文信息的收缩路径和允许精确定位的对称扩展路径，并且与</a:t>
            </a:r>
            <a:r>
              <a:rPr lang="en-US" altLang="zh-CN" sz="1600" dirty="0" smtClean="0"/>
              <a:t>FCN</a:t>
            </a:r>
            <a:r>
              <a:rPr lang="zh-CN" altLang="en-US" sz="1600" dirty="0" smtClean="0"/>
              <a:t>相比，</a:t>
            </a:r>
            <a:r>
              <a:rPr lang="en-US" altLang="zh-CN" sz="1600" dirty="0" smtClean="0"/>
              <a:t>U-net</a:t>
            </a:r>
            <a:r>
              <a:rPr lang="zh-CN" altLang="en-US" sz="1600" dirty="0" smtClean="0"/>
              <a:t>上采样过程依然有大量的通道，使得网络将上下文信息向更高层分辨率传播；</a:t>
            </a:r>
            <a:endParaRPr lang="en-US" altLang="zh-CN" sz="1600" dirty="0" smtClean="0"/>
          </a:p>
          <a:p>
            <a:endParaRPr lang="en-US" altLang="zh-CN" sz="1600" dirty="0"/>
          </a:p>
          <a:p>
            <a:r>
              <a:rPr lang="en-US" altLang="zh-CN" sz="1600" dirty="0" smtClean="0"/>
              <a:t>2. Overlap-tile</a:t>
            </a:r>
            <a:r>
              <a:rPr lang="zh-CN" altLang="en-US" sz="1600" dirty="0" smtClean="0"/>
              <a:t>策略，这种方法用于补全输入图像的上下信息，可以解决内存不足造成的图像输入的问题；</a:t>
            </a:r>
            <a:endParaRPr lang="en-US" altLang="zh-CN" sz="1600" dirty="0" smtClean="0"/>
          </a:p>
          <a:p>
            <a:endParaRPr lang="en-US" altLang="zh-CN" sz="1600" dirty="0"/>
          </a:p>
          <a:p>
            <a:r>
              <a:rPr lang="en-US" altLang="zh-CN" sz="1600" dirty="0" smtClean="0"/>
              <a:t>3. </a:t>
            </a:r>
            <a:r>
              <a:rPr lang="zh-CN" altLang="en-US" sz="1600" dirty="0" smtClean="0"/>
              <a:t>使用随机弹性形变进行数据扩增；</a:t>
            </a:r>
            <a:endParaRPr lang="en-US" altLang="zh-CN" sz="1600" dirty="0" smtClean="0"/>
          </a:p>
          <a:p>
            <a:endParaRPr lang="en-US" altLang="zh-CN" sz="1600" dirty="0"/>
          </a:p>
          <a:p>
            <a:r>
              <a:rPr lang="en-US" altLang="zh-CN" sz="1600" dirty="0" smtClean="0"/>
              <a:t>4. </a:t>
            </a:r>
            <a:r>
              <a:rPr lang="zh-CN" altLang="en-US" sz="1600" dirty="0" smtClean="0"/>
              <a:t>使用加权函数。预先计算权重，一方面补偿训练数据每类像素的不同频率，另一方面是网络更注重学习相互接触的细胞边缘。</a:t>
            </a:r>
            <a:endParaRPr lang="en-US" altLang="zh-CN" sz="1600" dirty="0" smtClean="0"/>
          </a:p>
          <a:p>
            <a:endParaRPr lang="en-US" altLang="zh-CN" dirty="0"/>
          </a:p>
          <a:p>
            <a:r>
              <a:rPr lang="zh-CN" altLang="en-US" sz="1600" dirty="0"/>
              <a:t>上述创新点并不适合所有任务，比如：对刚体进行分割，就难以通过弹性形变进行分割。</a:t>
            </a:r>
            <a:endParaRPr lang="en-US" altLang="zh-CN" sz="1600" dirty="0"/>
          </a:p>
          <a:p>
            <a:endParaRPr lang="zh-CN" altLang="en-US" dirty="0"/>
          </a:p>
        </p:txBody>
      </p:sp>
    </p:spTree>
    <p:extLst>
      <p:ext uri="{BB962C8B-B14F-4D97-AF65-F5344CB8AC3E}">
        <p14:creationId xmlns:p14="http://schemas.microsoft.com/office/powerpoint/2010/main" val="11551403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360" y="1068977"/>
            <a:ext cx="4876800" cy="48768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9509" y="1068977"/>
            <a:ext cx="4876800" cy="4876800"/>
          </a:xfrm>
          <a:prstGeom prst="rect">
            <a:avLst/>
          </a:prstGeom>
        </p:spPr>
      </p:pic>
    </p:spTree>
    <p:extLst>
      <p:ext uri="{BB962C8B-B14F-4D97-AF65-F5344CB8AC3E}">
        <p14:creationId xmlns:p14="http://schemas.microsoft.com/office/powerpoint/2010/main" val="1627928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570" y="260181"/>
            <a:ext cx="7179152" cy="4834022"/>
          </a:xfrm>
          <a:prstGeom prst="rect">
            <a:avLst/>
          </a:prstGeom>
        </p:spPr>
      </p:pic>
      <p:sp>
        <p:nvSpPr>
          <p:cNvPr id="8" name="文本框 7"/>
          <p:cNvSpPr txBox="1"/>
          <p:nvPr/>
        </p:nvSpPr>
        <p:spPr>
          <a:xfrm>
            <a:off x="2244436" y="5177019"/>
            <a:ext cx="8382001" cy="1200329"/>
          </a:xfrm>
          <a:prstGeom prst="rect">
            <a:avLst/>
          </a:prstGeom>
          <a:noFill/>
        </p:spPr>
        <p:txBody>
          <a:bodyPr wrap="square" rtlCol="0">
            <a:spAutoFit/>
          </a:bodyPr>
          <a:lstStyle/>
          <a:p>
            <a:r>
              <a:rPr lang="en-US" altLang="zh-CN" dirty="0"/>
              <a:t>Fig. 1. U-net architecture (example for 32x32 pixels in the lowest resolution). Each blue</a:t>
            </a:r>
          </a:p>
          <a:p>
            <a:r>
              <a:rPr lang="en-US" altLang="zh-CN" dirty="0"/>
              <a:t>box corresponds to a multi-channel feature map. The number of channels is denoted</a:t>
            </a:r>
          </a:p>
          <a:p>
            <a:r>
              <a:rPr lang="en-US" altLang="zh-CN" dirty="0"/>
              <a:t>on top of the box. The x-y-size is provided at the lower left edge of the box. White</a:t>
            </a:r>
          </a:p>
          <a:p>
            <a:r>
              <a:rPr lang="en-US" altLang="zh-CN" dirty="0"/>
              <a:t>boxes represent copied feature maps. The arrows denote the </a:t>
            </a:r>
            <a:r>
              <a:rPr lang="en-US" altLang="zh-CN" dirty="0" smtClean="0"/>
              <a:t>different </a:t>
            </a:r>
            <a:r>
              <a:rPr lang="en-US" altLang="zh-CN" dirty="0"/>
              <a:t>operations.</a:t>
            </a:r>
            <a:endParaRPr lang="zh-CN" altLang="en-US" dirty="0"/>
          </a:p>
        </p:txBody>
      </p:sp>
      <p:sp>
        <p:nvSpPr>
          <p:cNvPr id="9" name="文本框 8"/>
          <p:cNvSpPr txBox="1"/>
          <p:nvPr/>
        </p:nvSpPr>
        <p:spPr>
          <a:xfrm>
            <a:off x="592745" y="2756207"/>
            <a:ext cx="1254035" cy="276999"/>
          </a:xfrm>
          <a:prstGeom prst="rect">
            <a:avLst/>
          </a:prstGeom>
          <a:noFill/>
          <a:ln>
            <a:solidFill>
              <a:srgbClr val="FF0000"/>
            </a:solidFill>
          </a:ln>
        </p:spPr>
        <p:txBody>
          <a:bodyPr wrap="square" rtlCol="0">
            <a:spAutoFit/>
          </a:bodyPr>
          <a:lstStyle/>
          <a:p>
            <a:r>
              <a:rPr lang="en-US" altLang="zh-CN" sz="1200" dirty="0"/>
              <a:t>Contracting </a:t>
            </a:r>
            <a:r>
              <a:rPr lang="en-US" altLang="zh-CN" sz="1200" dirty="0" smtClean="0"/>
              <a:t>path</a:t>
            </a:r>
            <a:endParaRPr lang="zh-CN" altLang="en-US" sz="1200" dirty="0"/>
          </a:p>
        </p:txBody>
      </p:sp>
      <p:sp>
        <p:nvSpPr>
          <p:cNvPr id="11" name="文本框 10"/>
          <p:cNvSpPr txBox="1"/>
          <p:nvPr/>
        </p:nvSpPr>
        <p:spPr>
          <a:xfrm>
            <a:off x="9919063" y="2715487"/>
            <a:ext cx="1166950" cy="276999"/>
          </a:xfrm>
          <a:prstGeom prst="rect">
            <a:avLst/>
          </a:prstGeom>
          <a:noFill/>
          <a:ln>
            <a:solidFill>
              <a:srgbClr val="FF0000"/>
            </a:solidFill>
          </a:ln>
        </p:spPr>
        <p:txBody>
          <a:bodyPr wrap="square" rtlCol="0">
            <a:spAutoFit/>
          </a:bodyPr>
          <a:lstStyle/>
          <a:p>
            <a:r>
              <a:rPr lang="en-US" altLang="zh-CN" sz="1200" dirty="0"/>
              <a:t>Expansive path</a:t>
            </a:r>
            <a:endParaRPr lang="zh-CN" altLang="en-US" sz="1200" dirty="0"/>
          </a:p>
        </p:txBody>
      </p:sp>
      <p:cxnSp>
        <p:nvCxnSpPr>
          <p:cNvPr id="13" name="直接箭头连接符 12"/>
          <p:cNvCxnSpPr>
            <a:stCxn id="9" idx="3"/>
          </p:cNvCxnSpPr>
          <p:nvPr/>
        </p:nvCxnSpPr>
        <p:spPr>
          <a:xfrm flipV="1">
            <a:off x="1846780" y="2894706"/>
            <a:ext cx="887711"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1"/>
          </p:cNvCxnSpPr>
          <p:nvPr/>
        </p:nvCxnSpPr>
        <p:spPr>
          <a:xfrm flipH="1">
            <a:off x="8769531" y="2853987"/>
            <a:ext cx="1149532" cy="407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975360" y="1254034"/>
            <a:ext cx="1480457" cy="276999"/>
          </a:xfrm>
          <a:prstGeom prst="rect">
            <a:avLst/>
          </a:prstGeom>
          <a:noFill/>
        </p:spPr>
        <p:txBody>
          <a:bodyPr wrap="square" rtlCol="0">
            <a:spAutoFit/>
          </a:bodyPr>
          <a:lstStyle/>
          <a:p>
            <a:r>
              <a:rPr lang="en-US" altLang="zh-CN" sz="1200" dirty="0"/>
              <a:t>“valid”</a:t>
            </a:r>
            <a:r>
              <a:rPr lang="zh-CN" altLang="en-US" sz="1200" dirty="0"/>
              <a:t>卷积</a:t>
            </a:r>
          </a:p>
        </p:txBody>
      </p:sp>
      <p:sp>
        <p:nvSpPr>
          <p:cNvPr id="17" name="文本框 16"/>
          <p:cNvSpPr txBox="1"/>
          <p:nvPr/>
        </p:nvSpPr>
        <p:spPr>
          <a:xfrm>
            <a:off x="1080426" y="1531033"/>
            <a:ext cx="766354" cy="276999"/>
          </a:xfrm>
          <a:prstGeom prst="rect">
            <a:avLst/>
          </a:prstGeom>
          <a:noFill/>
        </p:spPr>
        <p:txBody>
          <a:bodyPr wrap="square" rtlCol="0">
            <a:spAutoFit/>
          </a:bodyPr>
          <a:lstStyle/>
          <a:p>
            <a:r>
              <a:rPr lang="en-US" altLang="zh-CN" sz="1200" dirty="0"/>
              <a:t>crop</a:t>
            </a:r>
            <a:r>
              <a:rPr lang="zh-CN" altLang="en-US" sz="1200" dirty="0"/>
              <a:t>裁剪</a:t>
            </a:r>
          </a:p>
        </p:txBody>
      </p:sp>
      <p:sp>
        <p:nvSpPr>
          <p:cNvPr id="18" name="文本框 17"/>
          <p:cNvSpPr txBox="1"/>
          <p:nvPr/>
        </p:nvSpPr>
        <p:spPr>
          <a:xfrm>
            <a:off x="9919063" y="530954"/>
            <a:ext cx="1742049" cy="461665"/>
          </a:xfrm>
          <a:prstGeom prst="rect">
            <a:avLst/>
          </a:prstGeom>
          <a:noFill/>
        </p:spPr>
        <p:txBody>
          <a:bodyPr wrap="square" rtlCol="0">
            <a:spAutoFit/>
          </a:bodyPr>
          <a:lstStyle/>
          <a:p>
            <a:r>
              <a:rPr lang="en-US" altLang="zh-CN" sz="1200" dirty="0"/>
              <a:t>1x1</a:t>
            </a:r>
            <a:r>
              <a:rPr lang="zh-CN" altLang="en-US" sz="1200" dirty="0"/>
              <a:t>卷积，将通道数降低到像素点的类别数量</a:t>
            </a:r>
          </a:p>
        </p:txBody>
      </p:sp>
    </p:spTree>
    <p:extLst>
      <p:ext uri="{BB962C8B-B14F-4D97-AF65-F5344CB8AC3E}">
        <p14:creationId xmlns:p14="http://schemas.microsoft.com/office/powerpoint/2010/main" val="327011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6720" y="357052"/>
            <a:ext cx="4206240" cy="369332"/>
          </a:xfrm>
          <a:prstGeom prst="rect">
            <a:avLst/>
          </a:prstGeom>
          <a:noFill/>
        </p:spPr>
        <p:txBody>
          <a:bodyPr wrap="square" rtlCol="0">
            <a:spAutoFit/>
          </a:bodyPr>
          <a:lstStyle/>
          <a:p>
            <a:r>
              <a:rPr lang="en-US" altLang="zh-CN" dirty="0" smtClean="0"/>
              <a:t>The introduce of U-net architecture </a:t>
            </a:r>
            <a:endParaRPr lang="zh-CN" altLang="en-US" dirty="0"/>
          </a:p>
        </p:txBody>
      </p:sp>
      <p:sp>
        <p:nvSpPr>
          <p:cNvPr id="5" name="文本框 4"/>
          <p:cNvSpPr txBox="1"/>
          <p:nvPr/>
        </p:nvSpPr>
        <p:spPr>
          <a:xfrm>
            <a:off x="722811" y="1097280"/>
            <a:ext cx="10789920" cy="3970318"/>
          </a:xfrm>
          <a:prstGeom prst="rect">
            <a:avLst/>
          </a:prstGeom>
          <a:noFill/>
        </p:spPr>
        <p:txBody>
          <a:bodyPr wrap="square" rtlCol="0">
            <a:spAutoFit/>
          </a:bodyPr>
          <a:lstStyle/>
          <a:p>
            <a:r>
              <a:rPr lang="en-US" altLang="zh-CN" dirty="0" smtClean="0"/>
              <a:t>1.use fully convolutional network </a:t>
            </a:r>
            <a:r>
              <a:rPr lang="en-US" altLang="zh-CN" dirty="0" smtClean="0">
                <a:sym typeface="Wingdings" panose="05000000000000000000" pitchFamily="2" charset="2"/>
              </a:rPr>
              <a:t></a:t>
            </a:r>
            <a:r>
              <a:rPr lang="zh-CN" altLang="en-US" dirty="0"/>
              <a:t>卷积取代了全连接</a:t>
            </a:r>
            <a:r>
              <a:rPr lang="zh-CN" altLang="en-US" dirty="0" smtClean="0"/>
              <a:t>层</a:t>
            </a:r>
            <a:r>
              <a:rPr lang="en-US" altLang="zh-CN" dirty="0" smtClean="0"/>
              <a:t>(</a:t>
            </a:r>
            <a:r>
              <a:rPr lang="zh-CN" altLang="en-US" dirty="0" smtClean="0"/>
              <a:t>必须固定图像大小</a:t>
            </a:r>
            <a:r>
              <a:rPr lang="en-US" altLang="zh-CN" dirty="0" smtClean="0"/>
              <a:t>)</a:t>
            </a:r>
            <a:r>
              <a:rPr lang="zh-CN" altLang="en-US" dirty="0" smtClean="0"/>
              <a:t>，实现输入任意尺寸图片，输出也是图像，端到端的网络。</a:t>
            </a:r>
            <a:endParaRPr lang="en-US" altLang="zh-CN" dirty="0" smtClean="0"/>
          </a:p>
          <a:p>
            <a:endParaRPr lang="en-US" altLang="zh-CN" dirty="0"/>
          </a:p>
          <a:p>
            <a:r>
              <a:rPr lang="en-US" altLang="zh-CN" dirty="0" smtClean="0"/>
              <a:t>2.</a:t>
            </a:r>
            <a:r>
              <a:rPr lang="en-US" altLang="zh-CN" dirty="0"/>
              <a:t> contracting path</a:t>
            </a:r>
            <a:r>
              <a:rPr lang="zh-CN" altLang="en-US" dirty="0"/>
              <a:t>：使用卷积和</a:t>
            </a:r>
            <a:r>
              <a:rPr lang="en-US" altLang="zh-CN" dirty="0" err="1" smtClean="0"/>
              <a:t>maxpooling</a:t>
            </a:r>
            <a:endParaRPr lang="en-US" altLang="zh-CN" dirty="0"/>
          </a:p>
          <a:p>
            <a:r>
              <a:rPr lang="en-US" altLang="zh-CN" dirty="0" smtClean="0"/>
              <a:t>     expansive path</a:t>
            </a:r>
            <a:r>
              <a:rPr lang="zh-CN" altLang="en-US" dirty="0" smtClean="0"/>
              <a:t>：</a:t>
            </a:r>
            <a:r>
              <a:rPr lang="zh-CN" altLang="en-US" dirty="0"/>
              <a:t>使用上采样与左侧</a:t>
            </a:r>
            <a:r>
              <a:rPr lang="en-US" altLang="zh-CN" dirty="0"/>
              <a:t>contracting path ,pooling</a:t>
            </a:r>
            <a:r>
              <a:rPr lang="zh-CN" altLang="en-US" dirty="0"/>
              <a:t>层的</a:t>
            </a:r>
            <a:r>
              <a:rPr lang="en-US" altLang="zh-CN" dirty="0" err="1"/>
              <a:t>featuremap</a:t>
            </a:r>
            <a:r>
              <a:rPr lang="zh-CN" altLang="en-US" dirty="0"/>
              <a:t>相</a:t>
            </a:r>
            <a:r>
              <a:rPr lang="zh-CN" altLang="en-US" dirty="0" smtClean="0"/>
              <a:t>结合</a:t>
            </a:r>
            <a:endParaRPr lang="en-US" altLang="zh-CN" dirty="0" smtClean="0"/>
          </a:p>
          <a:p>
            <a:endParaRPr lang="en-US" altLang="zh-CN" dirty="0"/>
          </a:p>
          <a:p>
            <a:r>
              <a:rPr lang="en-US" altLang="zh-CN" dirty="0" smtClean="0"/>
              <a:t>3.</a:t>
            </a:r>
            <a:r>
              <a:rPr lang="zh-CN" altLang="en-US" dirty="0"/>
              <a:t> </a:t>
            </a:r>
            <a:r>
              <a:rPr lang="en-US" altLang="zh-CN" dirty="0"/>
              <a:t>pooling</a:t>
            </a:r>
            <a:r>
              <a:rPr lang="zh-CN" altLang="en-US" dirty="0"/>
              <a:t>层会丢失图像信息和降低图像分辨率且是不可逆的操作，对图像分割任务有一些影响，对图像分类任务的影响</a:t>
            </a:r>
            <a:r>
              <a:rPr lang="zh-CN" altLang="en-US" dirty="0" smtClean="0"/>
              <a:t>不大。</a:t>
            </a:r>
            <a:r>
              <a:rPr lang="zh-CN" altLang="en-US" dirty="0"/>
              <a:t>上采样可以补足一些图片的信息，但是信息补充的肯 定不完全，所以还需要与左边的分辨率比较高的图片相连接</a:t>
            </a:r>
            <a:r>
              <a:rPr lang="zh-CN" altLang="en-US" dirty="0" smtClean="0"/>
              <a:t>起来，达到精准定位。</a:t>
            </a:r>
            <a:endParaRPr lang="en-US" altLang="zh-CN" dirty="0" smtClean="0"/>
          </a:p>
          <a:p>
            <a:endParaRPr lang="en-US" altLang="zh-CN" dirty="0"/>
          </a:p>
          <a:p>
            <a:r>
              <a:rPr lang="en-US" altLang="zh-CN" dirty="0" smtClean="0"/>
              <a:t>4.</a:t>
            </a:r>
            <a:r>
              <a:rPr lang="zh-CN" altLang="en-US" dirty="0"/>
              <a:t>最后再经过两次卷积，达到最后的</a:t>
            </a:r>
            <a:r>
              <a:rPr lang="en-US" altLang="zh-CN" dirty="0" err="1"/>
              <a:t>heatmap</a:t>
            </a:r>
            <a:r>
              <a:rPr lang="zh-CN" altLang="en-US" dirty="0"/>
              <a:t>，再用一个</a:t>
            </a:r>
            <a:r>
              <a:rPr lang="en-US" altLang="zh-CN" dirty="0"/>
              <a:t>1X1</a:t>
            </a:r>
            <a:r>
              <a:rPr lang="zh-CN" altLang="en-US" dirty="0"/>
              <a:t>的卷积做分类，这里是分成两类，所以用的是两个神经元做卷积，得到最后的两张</a:t>
            </a:r>
            <a:r>
              <a:rPr lang="en-US" altLang="zh-CN" dirty="0" err="1"/>
              <a:t>heatmap</a:t>
            </a:r>
            <a:r>
              <a:rPr lang="en-US" altLang="zh-CN" dirty="0"/>
              <a:t>,</a:t>
            </a:r>
            <a:r>
              <a:rPr lang="zh-CN" altLang="en-US" dirty="0"/>
              <a:t>例如第一张表示的是第一类的得分（即每个像素点对应第一类都有一个得分），第二张表示第二类的得分</a:t>
            </a:r>
            <a:r>
              <a:rPr lang="en-US" altLang="zh-CN" dirty="0" err="1"/>
              <a:t>heatmap</a:t>
            </a:r>
            <a:r>
              <a:rPr lang="en-US" altLang="zh-CN" dirty="0"/>
              <a:t>,</a:t>
            </a:r>
            <a:r>
              <a:rPr lang="zh-CN" altLang="en-US" dirty="0"/>
              <a:t>然后作为</a:t>
            </a:r>
            <a:r>
              <a:rPr lang="en-US" altLang="zh-CN" dirty="0" err="1"/>
              <a:t>softmax</a:t>
            </a:r>
            <a:r>
              <a:rPr lang="zh-CN" altLang="en-US" dirty="0"/>
              <a:t>函数的输入，算出概率比较大的</a:t>
            </a:r>
            <a:r>
              <a:rPr lang="en-US" altLang="zh-CN" dirty="0" err="1"/>
              <a:t>softmax</a:t>
            </a:r>
            <a:r>
              <a:rPr lang="zh-CN" altLang="en-US" dirty="0"/>
              <a:t>类，选择它作为输入给交叉熵进行反向传播训练</a:t>
            </a:r>
          </a:p>
        </p:txBody>
      </p:sp>
    </p:spTree>
    <p:extLst>
      <p:ext uri="{BB962C8B-B14F-4D97-AF65-F5344CB8AC3E}">
        <p14:creationId xmlns:p14="http://schemas.microsoft.com/office/powerpoint/2010/main" val="30663395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4676" y="444137"/>
            <a:ext cx="7563906" cy="3581900"/>
          </a:xfrm>
          <a:prstGeom prst="rect">
            <a:avLst/>
          </a:prstGeom>
        </p:spPr>
      </p:pic>
      <p:sp>
        <p:nvSpPr>
          <p:cNvPr id="6" name="矩形 5"/>
          <p:cNvSpPr/>
          <p:nvPr/>
        </p:nvSpPr>
        <p:spPr>
          <a:xfrm>
            <a:off x="1497874" y="4268263"/>
            <a:ext cx="10197738" cy="1200329"/>
          </a:xfrm>
          <a:prstGeom prst="rect">
            <a:avLst/>
          </a:prstGeom>
        </p:spPr>
        <p:txBody>
          <a:bodyPr wrap="square">
            <a:spAutoFit/>
          </a:bodyPr>
          <a:lstStyle/>
          <a:p>
            <a:r>
              <a:rPr lang="en-US" altLang="zh-CN" b="0" i="0" u="none" strike="noStrike" baseline="0" dirty="0" smtClean="0">
                <a:latin typeface="CMBX9"/>
              </a:rPr>
              <a:t>Fig. 2. </a:t>
            </a:r>
            <a:r>
              <a:rPr lang="en-US" altLang="zh-CN" b="0" i="0" u="none" strike="noStrike" baseline="0" dirty="0" smtClean="0">
                <a:latin typeface="CMR9"/>
              </a:rPr>
              <a:t>Overlap-tile strategy for seamless segmentation of arbitrary large images (here</a:t>
            </a:r>
          </a:p>
          <a:p>
            <a:r>
              <a:rPr lang="en-US" altLang="zh-CN" b="0" i="0" u="none" strike="noStrike" baseline="0" dirty="0" smtClean="0">
                <a:latin typeface="CMR9"/>
              </a:rPr>
              <a:t>segmentation of neuronal structures in EM stacks). Prediction of the segmentation in</a:t>
            </a:r>
          </a:p>
          <a:p>
            <a:r>
              <a:rPr lang="en-US" altLang="zh-CN" b="0" i="0" u="none" strike="noStrike" baseline="0" dirty="0" smtClean="0">
                <a:latin typeface="CMR9"/>
              </a:rPr>
              <a:t>the yellow area, requires image data within the blue area as input. Missing input data</a:t>
            </a:r>
          </a:p>
          <a:p>
            <a:r>
              <a:rPr lang="en-US" altLang="zh-CN" b="0" i="0" u="none" strike="noStrike" baseline="0" dirty="0" smtClean="0">
                <a:latin typeface="CMR9"/>
              </a:rPr>
              <a:t>is extrapolated by mirroring</a:t>
            </a:r>
            <a:endParaRPr lang="zh-CN" altLang="en-US" dirty="0"/>
          </a:p>
        </p:txBody>
      </p:sp>
      <p:sp>
        <p:nvSpPr>
          <p:cNvPr id="7" name="文本框 6"/>
          <p:cNvSpPr txBox="1"/>
          <p:nvPr/>
        </p:nvSpPr>
        <p:spPr>
          <a:xfrm>
            <a:off x="409302" y="278674"/>
            <a:ext cx="3291841" cy="276999"/>
          </a:xfrm>
          <a:prstGeom prst="rect">
            <a:avLst/>
          </a:prstGeom>
          <a:noFill/>
        </p:spPr>
        <p:txBody>
          <a:bodyPr wrap="square" rtlCol="0">
            <a:spAutoFit/>
          </a:bodyPr>
          <a:lstStyle/>
          <a:p>
            <a:r>
              <a:rPr lang="zh-CN" altLang="en-US" sz="1200" dirty="0" smtClean="0"/>
              <a:t>使任意大小的输入都可以获得一个无缝分割</a:t>
            </a:r>
            <a:endParaRPr lang="zh-CN" altLang="en-US" sz="1200" dirty="0"/>
          </a:p>
        </p:txBody>
      </p:sp>
    </p:spTree>
    <p:extLst>
      <p:ext uri="{BB962C8B-B14F-4D97-AF65-F5344CB8AC3E}">
        <p14:creationId xmlns:p14="http://schemas.microsoft.com/office/powerpoint/2010/main" val="1494276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2514" y="322217"/>
            <a:ext cx="1045029" cy="369332"/>
          </a:xfrm>
          <a:prstGeom prst="rect">
            <a:avLst/>
          </a:prstGeom>
          <a:noFill/>
        </p:spPr>
        <p:txBody>
          <a:bodyPr wrap="square" rtlCol="0">
            <a:spAutoFit/>
          </a:bodyPr>
          <a:lstStyle/>
          <a:p>
            <a:r>
              <a:rPr lang="en-US" altLang="zh-CN" dirty="0" smtClean="0"/>
              <a:t>Training</a:t>
            </a:r>
          </a:p>
        </p:txBody>
      </p:sp>
      <p:sp>
        <p:nvSpPr>
          <p:cNvPr id="6" name="文本框 5"/>
          <p:cNvSpPr txBox="1"/>
          <p:nvPr/>
        </p:nvSpPr>
        <p:spPr>
          <a:xfrm>
            <a:off x="1010193" y="879566"/>
            <a:ext cx="9065623" cy="5632311"/>
          </a:xfrm>
          <a:prstGeom prst="rect">
            <a:avLst/>
          </a:prstGeom>
          <a:noFill/>
        </p:spPr>
        <p:txBody>
          <a:bodyPr wrap="square" rtlCol="0">
            <a:spAutoFit/>
          </a:bodyPr>
          <a:lstStyle/>
          <a:p>
            <a:r>
              <a:rPr lang="en-US" altLang="zh-CN" dirty="0" smtClean="0"/>
              <a:t>1.</a:t>
            </a:r>
            <a:r>
              <a:rPr lang="zh-CN" altLang="en-US" dirty="0" smtClean="0"/>
              <a:t>使用</a:t>
            </a:r>
            <a:r>
              <a:rPr lang="en-US" altLang="zh-CN" dirty="0" err="1" smtClean="0"/>
              <a:t>caffe</a:t>
            </a:r>
            <a:r>
              <a:rPr lang="zh-CN" altLang="en-US" dirty="0" smtClean="0"/>
              <a:t>框架，采用带动量的</a:t>
            </a:r>
            <a:r>
              <a:rPr lang="en-US" altLang="zh-CN" dirty="0" smtClean="0"/>
              <a:t>SGD,</a:t>
            </a:r>
            <a:r>
              <a:rPr lang="en-US" altLang="zh-CN" dirty="0"/>
              <a:t> momentum (0.99</a:t>
            </a:r>
            <a:r>
              <a:rPr lang="en-US" altLang="zh-CN" dirty="0" smtClean="0"/>
              <a:t>)</a:t>
            </a:r>
          </a:p>
          <a:p>
            <a:endParaRPr lang="en-US" altLang="zh-CN" dirty="0"/>
          </a:p>
          <a:p>
            <a:r>
              <a:rPr lang="en-US" altLang="zh-CN" dirty="0" smtClean="0"/>
              <a:t>2.batchsize=1</a:t>
            </a:r>
            <a:r>
              <a:rPr lang="zh-CN" altLang="en-US" dirty="0" smtClean="0"/>
              <a:t>，单张图片作为输入</a:t>
            </a:r>
            <a:endParaRPr lang="en-US" altLang="zh-CN" dirty="0" smtClean="0"/>
          </a:p>
          <a:p>
            <a:endParaRPr lang="en-US" altLang="zh-CN" dirty="0"/>
          </a:p>
          <a:p>
            <a:r>
              <a:rPr lang="en-US" altLang="zh-CN" dirty="0" smtClean="0"/>
              <a:t>3.</a:t>
            </a:r>
            <a:r>
              <a:rPr lang="zh-CN" altLang="en-US" dirty="0" smtClean="0"/>
              <a:t>损失函数</a:t>
            </a:r>
            <a:r>
              <a:rPr lang="en-US" altLang="zh-CN" dirty="0" smtClean="0"/>
              <a:t>:</a:t>
            </a:r>
            <a:r>
              <a:rPr lang="zh-CN" altLang="en-US" dirty="0" smtClean="0"/>
              <a:t>交叉熵损失函数或者作者定义的</a:t>
            </a:r>
            <a:endParaRPr lang="en-US" altLang="zh-CN" dirty="0" smtClean="0"/>
          </a:p>
          <a:p>
            <a:r>
              <a:rPr lang="en-US" altLang="zh-CN" dirty="0"/>
              <a:t>	</a:t>
            </a:r>
            <a:endParaRPr lang="en-US" altLang="zh-CN" dirty="0" smtClean="0"/>
          </a:p>
          <a:p>
            <a:endParaRPr lang="en-US" altLang="zh-CN" dirty="0" smtClean="0"/>
          </a:p>
          <a:p>
            <a:endParaRPr lang="en-US" altLang="zh-CN" dirty="0"/>
          </a:p>
          <a:p>
            <a:r>
              <a:rPr lang="en-US" altLang="zh-CN" dirty="0" smtClean="0"/>
              <a:t>	</a:t>
            </a:r>
          </a:p>
          <a:p>
            <a:r>
              <a:rPr lang="en-US" altLang="zh-CN" dirty="0" smtClean="0"/>
              <a:t>	</a:t>
            </a:r>
            <a:r>
              <a:rPr lang="zh-CN" altLang="en-US" dirty="0" smtClean="0"/>
              <a:t>使用加权损失函数，每个像素点有自己的权重</a:t>
            </a:r>
            <a:endParaRPr lang="en-US" altLang="zh-CN" dirty="0" smtClean="0"/>
          </a:p>
          <a:p>
            <a:endParaRPr lang="en-US" altLang="zh-CN" dirty="0"/>
          </a:p>
          <a:p>
            <a:r>
              <a:rPr lang="en-US" altLang="zh-CN" dirty="0" smtClean="0"/>
              <a:t>	</a:t>
            </a:r>
          </a:p>
          <a:p>
            <a:endParaRPr lang="en-US" altLang="zh-CN" dirty="0" smtClean="0"/>
          </a:p>
          <a:p>
            <a:endParaRPr lang="en-US" altLang="zh-CN" dirty="0" smtClean="0"/>
          </a:p>
          <a:p>
            <a:endParaRPr lang="en-US" altLang="zh-CN" dirty="0"/>
          </a:p>
          <a:p>
            <a:endParaRPr lang="en-US" altLang="zh-CN" dirty="0" smtClean="0"/>
          </a:p>
          <a:p>
            <a:endParaRPr lang="en-US" altLang="zh-CN" dirty="0"/>
          </a:p>
          <a:p>
            <a:r>
              <a:rPr lang="en-US" altLang="zh-CN" dirty="0" smtClean="0"/>
              <a:t>4.Softmax</a:t>
            </a:r>
            <a:r>
              <a:rPr lang="zh-CN" altLang="en-US" dirty="0" smtClean="0"/>
              <a:t>作为分类器</a:t>
            </a:r>
            <a:endParaRPr lang="en-US" altLang="zh-CN" dirty="0" smtClean="0"/>
          </a:p>
          <a:p>
            <a:r>
              <a:rPr lang="en-US" altLang="zh-CN" dirty="0"/>
              <a:t>	</a:t>
            </a:r>
            <a:endParaRPr lang="en-US" altLang="zh-CN" dirty="0" smtClean="0"/>
          </a:p>
          <a:p>
            <a:endParaRPr lang="zh-CN" altLang="en-US" dirty="0"/>
          </a:p>
        </p:txBody>
      </p:sp>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9812" y="2432065"/>
            <a:ext cx="2800741" cy="666843"/>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1159" y="3820305"/>
            <a:ext cx="4629796" cy="752580"/>
          </a:xfrm>
          <a:prstGeom prst="rect">
            <a:avLst/>
          </a:prstGeom>
        </p:spPr>
      </p:pic>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3310" y="4486844"/>
            <a:ext cx="7668695" cy="1105054"/>
          </a:xfrm>
          <a:prstGeom prst="rect">
            <a:avLst/>
          </a:prstGeom>
        </p:spPr>
      </p:pic>
      <p:pic>
        <p:nvPicPr>
          <p:cNvPr id="10" name="图片 9"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61159" y="5896436"/>
            <a:ext cx="4039164" cy="362001"/>
          </a:xfrm>
          <a:prstGeom prst="rect">
            <a:avLst/>
          </a:prstGeom>
        </p:spPr>
      </p:pic>
      <p:pic>
        <p:nvPicPr>
          <p:cNvPr id="12" name="图片 11"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71219" y="5591898"/>
            <a:ext cx="2238461" cy="1258307"/>
          </a:xfrm>
          <a:prstGeom prst="rect">
            <a:avLst/>
          </a:prstGeom>
        </p:spPr>
      </p:pic>
    </p:spTree>
    <p:extLst>
      <p:ext uri="{BB962C8B-B14F-4D97-AF65-F5344CB8AC3E}">
        <p14:creationId xmlns:p14="http://schemas.microsoft.com/office/powerpoint/2010/main" val="2895744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5300" y="1322608"/>
            <a:ext cx="7649643" cy="3077004"/>
          </a:xfrm>
          <a:prstGeom prst="rect">
            <a:avLst/>
          </a:prstGeom>
        </p:spPr>
      </p:pic>
      <p:sp>
        <p:nvSpPr>
          <p:cNvPr id="5" name="文本框 4"/>
          <p:cNvSpPr txBox="1"/>
          <p:nvPr/>
        </p:nvSpPr>
        <p:spPr>
          <a:xfrm>
            <a:off x="2938912" y="4870383"/>
            <a:ext cx="6102417" cy="338554"/>
          </a:xfrm>
          <a:prstGeom prst="rect">
            <a:avLst/>
          </a:prstGeom>
          <a:noFill/>
        </p:spPr>
        <p:txBody>
          <a:bodyPr wrap="square" rtlCol="0">
            <a:spAutoFit/>
          </a:bodyPr>
          <a:lstStyle/>
          <a:p>
            <a:r>
              <a:rPr lang="zh-CN" altLang="en-US" sz="1600" dirty="0" smtClean="0"/>
              <a:t>对位于细胞接触部分的像素加大权重，使网络强制学习边缘像素。</a:t>
            </a:r>
            <a:endParaRPr lang="zh-CN" altLang="en-US" sz="1600" dirty="0"/>
          </a:p>
        </p:txBody>
      </p:sp>
    </p:spTree>
    <p:extLst>
      <p:ext uri="{BB962C8B-B14F-4D97-AF65-F5344CB8AC3E}">
        <p14:creationId xmlns:p14="http://schemas.microsoft.com/office/powerpoint/2010/main" val="67429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0149" y="394454"/>
            <a:ext cx="2800767" cy="461665"/>
          </a:xfrm>
          <a:prstGeom prst="rect">
            <a:avLst/>
          </a:prstGeom>
        </p:spPr>
        <p:txBody>
          <a:bodyPr wrap="none">
            <a:spAutoFit/>
          </a:bodyPr>
          <a:lstStyle/>
          <a:p>
            <a:r>
              <a:rPr lang="en-US" altLang="zh-CN" sz="2400" dirty="0">
                <a:latin typeface="CMBX10"/>
              </a:rPr>
              <a:t>Data Augmentation</a:t>
            </a:r>
            <a:endParaRPr lang="zh-CN" altLang="en-US" sz="2400" dirty="0"/>
          </a:p>
        </p:txBody>
      </p:sp>
      <p:sp>
        <p:nvSpPr>
          <p:cNvPr id="3" name="文本框 2"/>
          <p:cNvSpPr txBox="1"/>
          <p:nvPr/>
        </p:nvSpPr>
        <p:spPr>
          <a:xfrm>
            <a:off x="609600" y="1173480"/>
            <a:ext cx="1325880" cy="369332"/>
          </a:xfrm>
          <a:prstGeom prst="rect">
            <a:avLst/>
          </a:prstGeom>
          <a:noFill/>
        </p:spPr>
        <p:txBody>
          <a:bodyPr wrap="square" rtlCol="0">
            <a:spAutoFit/>
          </a:bodyPr>
          <a:lstStyle/>
          <a:p>
            <a:r>
              <a:rPr lang="zh-CN" altLang="en-US" dirty="0" smtClean="0"/>
              <a:t>弹性变换</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 y="1669417"/>
            <a:ext cx="4505954" cy="4525006"/>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8999" y="1669417"/>
            <a:ext cx="4458322" cy="4458322"/>
          </a:xfrm>
          <a:prstGeom prst="rect">
            <a:avLst/>
          </a:prstGeom>
        </p:spPr>
      </p:pic>
    </p:spTree>
    <p:extLst>
      <p:ext uri="{BB962C8B-B14F-4D97-AF65-F5344CB8AC3E}">
        <p14:creationId xmlns:p14="http://schemas.microsoft.com/office/powerpoint/2010/main" val="1515095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7049" y="402475"/>
            <a:ext cx="1877437" cy="461665"/>
          </a:xfrm>
          <a:prstGeom prst="rect">
            <a:avLst/>
          </a:prstGeom>
        </p:spPr>
        <p:txBody>
          <a:bodyPr wrap="none">
            <a:spAutoFit/>
          </a:bodyPr>
          <a:lstStyle/>
          <a:p>
            <a:r>
              <a:rPr lang="en-US" altLang="zh-CN" sz="2400" dirty="0">
                <a:latin typeface="CMBX12"/>
              </a:rPr>
              <a:t>Experiments</a:t>
            </a:r>
            <a:endParaRPr lang="zh-CN" altLang="en-US" sz="2400" dirty="0"/>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918" y="1754273"/>
            <a:ext cx="9548313" cy="3067983"/>
          </a:xfrm>
          <a:prstGeom prst="rect">
            <a:avLst/>
          </a:prstGeom>
        </p:spPr>
      </p:pic>
    </p:spTree>
    <p:extLst>
      <p:ext uri="{BB962C8B-B14F-4D97-AF65-F5344CB8AC3E}">
        <p14:creationId xmlns:p14="http://schemas.microsoft.com/office/powerpoint/2010/main" val="972161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858</Words>
  <Application>Microsoft Office PowerPoint</Application>
  <PresentationFormat>宽屏</PresentationFormat>
  <Paragraphs>82</Paragraphs>
  <Slides>11</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CMBX10</vt:lpstr>
      <vt:lpstr>CMBX12</vt:lpstr>
      <vt:lpstr>CMBX9</vt:lpstr>
      <vt:lpstr>CMR10</vt:lpstr>
      <vt:lpstr>CMR9</vt:lpstr>
      <vt:lpstr>宋体</vt:lpstr>
      <vt:lpstr>Arial</vt:lpstr>
      <vt:lpstr>Calibri</vt:lpstr>
      <vt:lpstr>Calibri Light</vt:lpstr>
      <vt:lpstr>Wingdings</vt:lpstr>
      <vt:lpstr>Office 主题</vt:lpstr>
      <vt:lpstr>U-Net: Convolutional Networks for Biomedical Image Segmentation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U-Net: Convolutional Networks for Biomedical Image Segmentation</dc:title>
  <dc:creator>何 江林</dc:creator>
  <cp:lastModifiedBy>何 江林</cp:lastModifiedBy>
  <cp:revision>72</cp:revision>
  <dcterms:created xsi:type="dcterms:W3CDTF">2018-10-15T00:49:47Z</dcterms:created>
  <dcterms:modified xsi:type="dcterms:W3CDTF">2018-10-16T01:46:12Z</dcterms:modified>
</cp:coreProperties>
</file>